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76" r:id="rId3"/>
    <p:sldId id="275" r:id="rId4"/>
    <p:sldId id="277" r:id="rId5"/>
    <p:sldId id="283" r:id="rId6"/>
    <p:sldId id="285" r:id="rId7"/>
    <p:sldId id="286" r:id="rId8"/>
    <p:sldId id="261" r:id="rId9"/>
    <p:sldId id="262" r:id="rId10"/>
    <p:sldId id="265" r:id="rId11"/>
    <p:sldId id="263" r:id="rId12"/>
    <p:sldId id="264" r:id="rId13"/>
    <p:sldId id="281" r:id="rId14"/>
    <p:sldId id="282" r:id="rId15"/>
    <p:sldId id="266" r:id="rId16"/>
    <p:sldId id="267" r:id="rId17"/>
    <p:sldId id="268" r:id="rId18"/>
    <p:sldId id="270" r:id="rId19"/>
    <p:sldId id="291" r:id="rId20"/>
    <p:sldId id="269" r:id="rId21"/>
    <p:sldId id="271" r:id="rId22"/>
    <p:sldId id="272" r:id="rId23"/>
    <p:sldId id="273" r:id="rId24"/>
    <p:sldId id="289" r:id="rId25"/>
    <p:sldId id="292" r:id="rId26"/>
    <p:sldId id="28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27" autoAdjust="0"/>
  </p:normalViewPr>
  <p:slideViewPr>
    <p:cSldViewPr snapToGrid="0" snapToObjects="1">
      <p:cViewPr varScale="1">
        <p:scale>
          <a:sx n="99" d="100"/>
          <a:sy n="99" d="100"/>
        </p:scale>
        <p:origin x="-127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autoTitleDeleted val="0"/>
    <c:plotArea>
      <c:layout/>
      <c:barChart>
        <c:barDir val="col"/>
        <c:grouping val="stacked"/>
        <c:varyColors val="0"/>
        <c:ser>
          <c:idx val="1"/>
          <c:order val="0"/>
          <c:tx>
            <c:strRef>
              <c:f>Sheet1!$B$14</c:f>
              <c:strCache>
                <c:ptCount val="1"/>
                <c:pt idx="0">
                  <c:v>TP(d)</c:v>
                </c:pt>
              </c:strCache>
            </c:strRef>
          </c:tx>
          <c:invertIfNegative val="0"/>
          <c:cat>
            <c:numRef>
              <c:f>Sheet1!$A$15:$A$24</c:f>
              <c:numCache>
                <c:formatCode>0%</c:formatCode>
                <c:ptCount val="10"/>
                <c:pt idx="0">
                  <c:v>0.0</c:v>
                </c:pt>
                <c:pt idx="1">
                  <c:v>0.1</c:v>
                </c:pt>
                <c:pt idx="2">
                  <c:v>0.2</c:v>
                </c:pt>
                <c:pt idx="3">
                  <c:v>0.3</c:v>
                </c:pt>
                <c:pt idx="4">
                  <c:v>0.4</c:v>
                </c:pt>
                <c:pt idx="5">
                  <c:v>0.5</c:v>
                </c:pt>
                <c:pt idx="6">
                  <c:v>0.6</c:v>
                </c:pt>
                <c:pt idx="7">
                  <c:v>0.7</c:v>
                </c:pt>
                <c:pt idx="8">
                  <c:v>0.8</c:v>
                </c:pt>
                <c:pt idx="9">
                  <c:v>0.9</c:v>
                </c:pt>
              </c:numCache>
            </c:numRef>
          </c:cat>
          <c:val>
            <c:numRef>
              <c:f>Sheet1!$B$15:$B$24</c:f>
              <c:numCache>
                <c:formatCode>0%</c:formatCode>
                <c:ptCount val="10"/>
                <c:pt idx="0">
                  <c:v>0.92</c:v>
                </c:pt>
                <c:pt idx="1">
                  <c:v>0.86</c:v>
                </c:pt>
                <c:pt idx="2">
                  <c:v>0.8</c:v>
                </c:pt>
                <c:pt idx="3">
                  <c:v>0.74</c:v>
                </c:pt>
                <c:pt idx="4">
                  <c:v>0.67</c:v>
                </c:pt>
                <c:pt idx="5">
                  <c:v>0.6</c:v>
                </c:pt>
                <c:pt idx="6">
                  <c:v>0.55</c:v>
                </c:pt>
                <c:pt idx="7">
                  <c:v>0.48</c:v>
                </c:pt>
                <c:pt idx="8">
                  <c:v>0.42</c:v>
                </c:pt>
                <c:pt idx="9">
                  <c:v>0.37</c:v>
                </c:pt>
              </c:numCache>
            </c:numRef>
          </c:val>
        </c:ser>
        <c:ser>
          <c:idx val="2"/>
          <c:order val="1"/>
          <c:tx>
            <c:strRef>
              <c:f>Sheet1!$C$14</c:f>
              <c:strCache>
                <c:ptCount val="1"/>
                <c:pt idx="0">
                  <c:v>FP(d)</c:v>
                </c:pt>
              </c:strCache>
            </c:strRef>
          </c:tx>
          <c:invertIfNegative val="0"/>
          <c:cat>
            <c:numRef>
              <c:f>Sheet1!$A$15:$A$24</c:f>
              <c:numCache>
                <c:formatCode>0%</c:formatCode>
                <c:ptCount val="10"/>
                <c:pt idx="0">
                  <c:v>0.0</c:v>
                </c:pt>
                <c:pt idx="1">
                  <c:v>0.1</c:v>
                </c:pt>
                <c:pt idx="2">
                  <c:v>0.2</c:v>
                </c:pt>
                <c:pt idx="3">
                  <c:v>0.3</c:v>
                </c:pt>
                <c:pt idx="4">
                  <c:v>0.4</c:v>
                </c:pt>
                <c:pt idx="5">
                  <c:v>0.5</c:v>
                </c:pt>
                <c:pt idx="6">
                  <c:v>0.6</c:v>
                </c:pt>
                <c:pt idx="7">
                  <c:v>0.7</c:v>
                </c:pt>
                <c:pt idx="8">
                  <c:v>0.8</c:v>
                </c:pt>
                <c:pt idx="9">
                  <c:v>0.9</c:v>
                </c:pt>
              </c:numCache>
            </c:numRef>
          </c:cat>
          <c:val>
            <c:numRef>
              <c:f>Sheet1!$C$15:$C$24</c:f>
              <c:numCache>
                <c:formatCode>0%</c:formatCode>
                <c:ptCount val="10"/>
                <c:pt idx="0">
                  <c:v>0.0</c:v>
                </c:pt>
                <c:pt idx="1">
                  <c:v>0.06</c:v>
                </c:pt>
                <c:pt idx="2">
                  <c:v>0.12</c:v>
                </c:pt>
                <c:pt idx="3">
                  <c:v>0.18</c:v>
                </c:pt>
                <c:pt idx="4">
                  <c:v>0.25</c:v>
                </c:pt>
                <c:pt idx="5">
                  <c:v>0.32</c:v>
                </c:pt>
                <c:pt idx="6">
                  <c:v>0.37</c:v>
                </c:pt>
                <c:pt idx="7">
                  <c:v>0.45</c:v>
                </c:pt>
                <c:pt idx="8">
                  <c:v>0.5</c:v>
                </c:pt>
                <c:pt idx="9">
                  <c:v>0.56</c:v>
                </c:pt>
              </c:numCache>
            </c:numRef>
          </c:val>
        </c:ser>
        <c:dLbls>
          <c:showLegendKey val="0"/>
          <c:showVal val="0"/>
          <c:showCatName val="0"/>
          <c:showSerName val="0"/>
          <c:showPercent val="0"/>
          <c:showBubbleSize val="0"/>
        </c:dLbls>
        <c:gapWidth val="150"/>
        <c:overlap val="100"/>
        <c:axId val="-2039755288"/>
        <c:axId val="-2039756840"/>
      </c:barChart>
      <c:catAx>
        <c:axId val="-2039755288"/>
        <c:scaling>
          <c:orientation val="minMax"/>
        </c:scaling>
        <c:delete val="0"/>
        <c:axPos val="b"/>
        <c:title>
          <c:tx>
            <c:rich>
              <a:bodyPr/>
              <a:lstStyle/>
              <a:p>
                <a:pPr>
                  <a:defRPr/>
                </a:pPr>
                <a:r>
                  <a:rPr lang="en-US"/>
                  <a:t>% Isoforms</a:t>
                </a:r>
              </a:p>
            </c:rich>
          </c:tx>
          <c:layout/>
          <c:overlay val="0"/>
        </c:title>
        <c:numFmt formatCode="0%" sourceLinked="1"/>
        <c:majorTickMark val="out"/>
        <c:minorTickMark val="none"/>
        <c:tickLblPos val="nextTo"/>
        <c:crossAx val="-2039756840"/>
        <c:crosses val="autoZero"/>
        <c:auto val="1"/>
        <c:lblAlgn val="ctr"/>
        <c:lblOffset val="100"/>
        <c:noMultiLvlLbl val="0"/>
      </c:catAx>
      <c:valAx>
        <c:axId val="-2039756840"/>
        <c:scaling>
          <c:orientation val="minMax"/>
        </c:scaling>
        <c:delete val="0"/>
        <c:axPos val="l"/>
        <c:majorGridlines/>
        <c:title>
          <c:tx>
            <c:rich>
              <a:bodyPr rot="-5400000" vert="horz"/>
              <a:lstStyle/>
              <a:p>
                <a:pPr>
                  <a:defRPr/>
                </a:pPr>
                <a:r>
                  <a:rPr lang="en-US"/>
                  <a:t>% reads</a:t>
                </a:r>
              </a:p>
            </c:rich>
          </c:tx>
          <c:layout/>
          <c:overlay val="0"/>
        </c:title>
        <c:numFmt formatCode="0%" sourceLinked="1"/>
        <c:majorTickMark val="out"/>
        <c:minorTickMark val="none"/>
        <c:tickLblPos val="nextTo"/>
        <c:crossAx val="-2039755288"/>
        <c:crosses val="autoZero"/>
        <c:crossBetween val="between"/>
      </c:valAx>
    </c:plotArea>
    <c:legend>
      <c:legendPos val="r"/>
      <c:layout/>
      <c:overlay val="0"/>
    </c:legend>
    <c:plotVisOnly val="1"/>
    <c:dispBlanksAs val="gap"/>
    <c:showDLblsOverMax val="0"/>
  </c:chart>
  <c:txPr>
    <a:bodyPr/>
    <a:lstStyle/>
    <a:p>
      <a:pPr>
        <a:defRPr sz="1000">
          <a:latin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stacked"/>
        <c:varyColors val="0"/>
        <c:ser>
          <c:idx val="1"/>
          <c:order val="0"/>
          <c:tx>
            <c:strRef>
              <c:f>Sheet1!$D$14</c:f>
              <c:strCache>
                <c:ptCount val="1"/>
                <c:pt idx="0">
                  <c:v>TP(u)</c:v>
                </c:pt>
              </c:strCache>
            </c:strRef>
          </c:tx>
          <c:invertIfNegative val="0"/>
          <c:cat>
            <c:numRef>
              <c:f>Sheet1!$A$15:$A$24</c:f>
              <c:numCache>
                <c:formatCode>0%</c:formatCode>
                <c:ptCount val="10"/>
                <c:pt idx="0">
                  <c:v>0.0</c:v>
                </c:pt>
                <c:pt idx="1">
                  <c:v>0.1</c:v>
                </c:pt>
                <c:pt idx="2">
                  <c:v>0.2</c:v>
                </c:pt>
                <c:pt idx="3">
                  <c:v>0.3</c:v>
                </c:pt>
                <c:pt idx="4">
                  <c:v>0.4</c:v>
                </c:pt>
                <c:pt idx="5">
                  <c:v>0.5</c:v>
                </c:pt>
                <c:pt idx="6">
                  <c:v>0.6</c:v>
                </c:pt>
                <c:pt idx="7">
                  <c:v>0.7</c:v>
                </c:pt>
                <c:pt idx="8">
                  <c:v>0.8</c:v>
                </c:pt>
                <c:pt idx="9">
                  <c:v>0.9</c:v>
                </c:pt>
              </c:numCache>
            </c:numRef>
          </c:cat>
          <c:val>
            <c:numRef>
              <c:f>Sheet1!$D$15:$D$24</c:f>
              <c:numCache>
                <c:formatCode>0%</c:formatCode>
                <c:ptCount val="10"/>
                <c:pt idx="0">
                  <c:v>0.92</c:v>
                </c:pt>
                <c:pt idx="1">
                  <c:v>0.81</c:v>
                </c:pt>
                <c:pt idx="2">
                  <c:v>0.7</c:v>
                </c:pt>
                <c:pt idx="3">
                  <c:v>0.62</c:v>
                </c:pt>
                <c:pt idx="4">
                  <c:v>0.53</c:v>
                </c:pt>
                <c:pt idx="5">
                  <c:v>0.45</c:v>
                </c:pt>
                <c:pt idx="6">
                  <c:v>0.39</c:v>
                </c:pt>
                <c:pt idx="7">
                  <c:v>0.33</c:v>
                </c:pt>
                <c:pt idx="8">
                  <c:v>0.27</c:v>
                </c:pt>
                <c:pt idx="9">
                  <c:v>0.23</c:v>
                </c:pt>
              </c:numCache>
            </c:numRef>
          </c:val>
        </c:ser>
        <c:ser>
          <c:idx val="2"/>
          <c:order val="1"/>
          <c:tx>
            <c:strRef>
              <c:f>Sheet1!$E$14</c:f>
              <c:strCache>
                <c:ptCount val="1"/>
                <c:pt idx="0">
                  <c:v>FP(u)</c:v>
                </c:pt>
              </c:strCache>
            </c:strRef>
          </c:tx>
          <c:spPr>
            <a:solidFill>
              <a:srgbClr val="0000FF"/>
            </a:solidFill>
          </c:spPr>
          <c:invertIfNegative val="0"/>
          <c:cat>
            <c:numRef>
              <c:f>Sheet1!$A$15:$A$24</c:f>
              <c:numCache>
                <c:formatCode>0%</c:formatCode>
                <c:ptCount val="10"/>
                <c:pt idx="0">
                  <c:v>0.0</c:v>
                </c:pt>
                <c:pt idx="1">
                  <c:v>0.1</c:v>
                </c:pt>
                <c:pt idx="2">
                  <c:v>0.2</c:v>
                </c:pt>
                <c:pt idx="3">
                  <c:v>0.3</c:v>
                </c:pt>
                <c:pt idx="4">
                  <c:v>0.4</c:v>
                </c:pt>
                <c:pt idx="5">
                  <c:v>0.5</c:v>
                </c:pt>
                <c:pt idx="6">
                  <c:v>0.6</c:v>
                </c:pt>
                <c:pt idx="7">
                  <c:v>0.7</c:v>
                </c:pt>
                <c:pt idx="8">
                  <c:v>0.8</c:v>
                </c:pt>
                <c:pt idx="9">
                  <c:v>0.9</c:v>
                </c:pt>
              </c:numCache>
            </c:numRef>
          </c:cat>
          <c:val>
            <c:numRef>
              <c:f>Sheet1!$E$15:$E$24</c:f>
              <c:numCache>
                <c:formatCode>0%</c:formatCode>
                <c:ptCount val="10"/>
                <c:pt idx="0">
                  <c:v>0.0</c:v>
                </c:pt>
                <c:pt idx="1">
                  <c:v>0.0</c:v>
                </c:pt>
                <c:pt idx="2">
                  <c:v>0.0</c:v>
                </c:pt>
                <c:pt idx="3">
                  <c:v>0.0</c:v>
                </c:pt>
                <c:pt idx="4">
                  <c:v>0.0</c:v>
                </c:pt>
                <c:pt idx="5">
                  <c:v>0.0</c:v>
                </c:pt>
                <c:pt idx="6">
                  <c:v>0.0</c:v>
                </c:pt>
                <c:pt idx="7">
                  <c:v>0.0</c:v>
                </c:pt>
                <c:pt idx="8">
                  <c:v>0.0</c:v>
                </c:pt>
                <c:pt idx="9">
                  <c:v>0.0</c:v>
                </c:pt>
              </c:numCache>
            </c:numRef>
          </c:val>
        </c:ser>
        <c:dLbls>
          <c:showLegendKey val="0"/>
          <c:showVal val="0"/>
          <c:showCatName val="0"/>
          <c:showSerName val="0"/>
          <c:showPercent val="0"/>
          <c:showBubbleSize val="0"/>
        </c:dLbls>
        <c:gapWidth val="150"/>
        <c:overlap val="100"/>
        <c:axId val="-2039873912"/>
        <c:axId val="-2039880472"/>
      </c:barChart>
      <c:catAx>
        <c:axId val="-2039873912"/>
        <c:scaling>
          <c:orientation val="minMax"/>
        </c:scaling>
        <c:delete val="0"/>
        <c:axPos val="b"/>
        <c:title>
          <c:tx>
            <c:rich>
              <a:bodyPr/>
              <a:lstStyle/>
              <a:p>
                <a:pPr>
                  <a:defRPr/>
                </a:pPr>
                <a:r>
                  <a:rPr lang="en-US"/>
                  <a:t>% Isoforms</a:t>
                </a:r>
              </a:p>
            </c:rich>
          </c:tx>
          <c:layout/>
          <c:overlay val="0"/>
        </c:title>
        <c:numFmt formatCode="0%" sourceLinked="1"/>
        <c:majorTickMark val="out"/>
        <c:minorTickMark val="none"/>
        <c:tickLblPos val="nextTo"/>
        <c:crossAx val="-2039880472"/>
        <c:crosses val="autoZero"/>
        <c:auto val="1"/>
        <c:lblAlgn val="ctr"/>
        <c:lblOffset val="100"/>
        <c:noMultiLvlLbl val="0"/>
      </c:catAx>
      <c:valAx>
        <c:axId val="-2039880472"/>
        <c:scaling>
          <c:orientation val="minMax"/>
        </c:scaling>
        <c:delete val="0"/>
        <c:axPos val="l"/>
        <c:majorGridlines/>
        <c:title>
          <c:tx>
            <c:rich>
              <a:bodyPr rot="-5400000" vert="horz"/>
              <a:lstStyle/>
              <a:p>
                <a:pPr>
                  <a:defRPr/>
                </a:pPr>
                <a:r>
                  <a:rPr lang="en-US"/>
                  <a:t>% reads</a:t>
                </a:r>
              </a:p>
            </c:rich>
          </c:tx>
          <c:layout/>
          <c:overlay val="0"/>
        </c:title>
        <c:numFmt formatCode="0%" sourceLinked="1"/>
        <c:majorTickMark val="out"/>
        <c:minorTickMark val="none"/>
        <c:tickLblPos val="nextTo"/>
        <c:crossAx val="-2039873912"/>
        <c:crosses val="autoZero"/>
        <c:crossBetween val="between"/>
      </c:valAx>
    </c:plotArea>
    <c:legend>
      <c:legendPos val="r"/>
      <c:layout/>
      <c:overlay val="0"/>
    </c:legend>
    <c:plotVisOnly val="1"/>
    <c:dispBlanksAs val="gap"/>
    <c:showDLblsOverMax val="0"/>
  </c:chart>
  <c:txPr>
    <a:bodyPr/>
    <a:lstStyle/>
    <a:p>
      <a:pPr>
        <a:defRPr sz="1000">
          <a:latin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0"/>
    <c:plotArea>
      <c:layout>
        <c:manualLayout>
          <c:layoutTarget val="inner"/>
          <c:xMode val="edge"/>
          <c:yMode val="edge"/>
          <c:x val="0.201887675972322"/>
          <c:y val="0.0829542893459075"/>
          <c:w val="0.748869899785254"/>
          <c:h val="0.809500321572504"/>
        </c:manualLayout>
      </c:layout>
      <c:barChart>
        <c:barDir val="col"/>
        <c:grouping val="stacked"/>
        <c:varyColors val="0"/>
        <c:ser>
          <c:idx val="1"/>
          <c:order val="0"/>
          <c:tx>
            <c:strRef>
              <c:f>Sheet1!$F$14</c:f>
              <c:strCache>
                <c:ptCount val="1"/>
                <c:pt idx="0">
                  <c:v>TP(m)</c:v>
                </c:pt>
              </c:strCache>
            </c:strRef>
          </c:tx>
          <c:invertIfNegative val="0"/>
          <c:cat>
            <c:numRef>
              <c:f>Sheet1!$A$15:$A$24</c:f>
              <c:numCache>
                <c:formatCode>0%</c:formatCode>
                <c:ptCount val="10"/>
                <c:pt idx="0">
                  <c:v>0.0</c:v>
                </c:pt>
                <c:pt idx="1">
                  <c:v>0.1</c:v>
                </c:pt>
                <c:pt idx="2">
                  <c:v>0.2</c:v>
                </c:pt>
                <c:pt idx="3">
                  <c:v>0.3</c:v>
                </c:pt>
                <c:pt idx="4">
                  <c:v>0.4</c:v>
                </c:pt>
                <c:pt idx="5">
                  <c:v>0.5</c:v>
                </c:pt>
                <c:pt idx="6">
                  <c:v>0.6</c:v>
                </c:pt>
                <c:pt idx="7">
                  <c:v>0.7</c:v>
                </c:pt>
                <c:pt idx="8">
                  <c:v>0.8</c:v>
                </c:pt>
                <c:pt idx="9">
                  <c:v>0.9</c:v>
                </c:pt>
              </c:numCache>
            </c:numRef>
          </c:cat>
          <c:val>
            <c:numRef>
              <c:f>Sheet1!$F$15:$F$24</c:f>
              <c:numCache>
                <c:formatCode>0%</c:formatCode>
                <c:ptCount val="10"/>
                <c:pt idx="0">
                  <c:v>0.92</c:v>
                </c:pt>
                <c:pt idx="1">
                  <c:v>0.92</c:v>
                </c:pt>
                <c:pt idx="2">
                  <c:v>0.92</c:v>
                </c:pt>
                <c:pt idx="3">
                  <c:v>0.92</c:v>
                </c:pt>
                <c:pt idx="4">
                  <c:v>0.92</c:v>
                </c:pt>
                <c:pt idx="5">
                  <c:v>0.92</c:v>
                </c:pt>
                <c:pt idx="6">
                  <c:v>0.92</c:v>
                </c:pt>
                <c:pt idx="7">
                  <c:v>0.92</c:v>
                </c:pt>
                <c:pt idx="8">
                  <c:v>0.92</c:v>
                </c:pt>
                <c:pt idx="9">
                  <c:v>0.92</c:v>
                </c:pt>
              </c:numCache>
            </c:numRef>
          </c:val>
        </c:ser>
        <c:ser>
          <c:idx val="2"/>
          <c:order val="1"/>
          <c:tx>
            <c:strRef>
              <c:f>Sheet1!$G$14</c:f>
              <c:strCache>
                <c:ptCount val="1"/>
                <c:pt idx="0">
                  <c:v>FP(m)</c:v>
                </c:pt>
              </c:strCache>
            </c:strRef>
          </c:tx>
          <c:invertIfNegative val="0"/>
          <c:cat>
            <c:numRef>
              <c:f>Sheet1!$A$15:$A$24</c:f>
              <c:numCache>
                <c:formatCode>0%</c:formatCode>
                <c:ptCount val="10"/>
                <c:pt idx="0">
                  <c:v>0.0</c:v>
                </c:pt>
                <c:pt idx="1">
                  <c:v>0.1</c:v>
                </c:pt>
                <c:pt idx="2">
                  <c:v>0.2</c:v>
                </c:pt>
                <c:pt idx="3">
                  <c:v>0.3</c:v>
                </c:pt>
                <c:pt idx="4">
                  <c:v>0.4</c:v>
                </c:pt>
                <c:pt idx="5">
                  <c:v>0.5</c:v>
                </c:pt>
                <c:pt idx="6">
                  <c:v>0.6</c:v>
                </c:pt>
                <c:pt idx="7">
                  <c:v>0.7</c:v>
                </c:pt>
                <c:pt idx="8">
                  <c:v>0.8</c:v>
                </c:pt>
                <c:pt idx="9">
                  <c:v>0.9</c:v>
                </c:pt>
              </c:numCache>
            </c:numRef>
          </c:cat>
          <c:val>
            <c:numRef>
              <c:f>Sheet1!$G$15:$G$24</c:f>
              <c:numCache>
                <c:formatCode>0%</c:formatCode>
                <c:ptCount val="10"/>
                <c:pt idx="0">
                  <c:v>0.0</c:v>
                </c:pt>
                <c:pt idx="1">
                  <c:v>0.14</c:v>
                </c:pt>
                <c:pt idx="2">
                  <c:v>0.33</c:v>
                </c:pt>
                <c:pt idx="3">
                  <c:v>0.6</c:v>
                </c:pt>
                <c:pt idx="4">
                  <c:v>1.05</c:v>
                </c:pt>
                <c:pt idx="5">
                  <c:v>2.17</c:v>
                </c:pt>
                <c:pt idx="6">
                  <c:v>3.03</c:v>
                </c:pt>
                <c:pt idx="7">
                  <c:v>7.319999999999998</c:v>
                </c:pt>
                <c:pt idx="8">
                  <c:v>9.7</c:v>
                </c:pt>
                <c:pt idx="9">
                  <c:v>47.22</c:v>
                </c:pt>
              </c:numCache>
            </c:numRef>
          </c:val>
        </c:ser>
        <c:dLbls>
          <c:showLegendKey val="0"/>
          <c:showVal val="0"/>
          <c:showCatName val="0"/>
          <c:showSerName val="0"/>
          <c:showPercent val="0"/>
          <c:showBubbleSize val="0"/>
        </c:dLbls>
        <c:gapWidth val="150"/>
        <c:overlap val="100"/>
        <c:axId val="-2039928968"/>
        <c:axId val="-2039949112"/>
      </c:barChart>
      <c:catAx>
        <c:axId val="-2039928968"/>
        <c:scaling>
          <c:orientation val="minMax"/>
        </c:scaling>
        <c:delete val="0"/>
        <c:axPos val="t"/>
        <c:title>
          <c:tx>
            <c:rich>
              <a:bodyPr/>
              <a:lstStyle/>
              <a:p>
                <a:pPr>
                  <a:defRPr/>
                </a:pPr>
                <a:r>
                  <a:rPr lang="en-US"/>
                  <a:t>% Isoforms</a:t>
                </a:r>
              </a:p>
            </c:rich>
          </c:tx>
          <c:layout>
            <c:manualLayout>
              <c:xMode val="edge"/>
              <c:yMode val="edge"/>
              <c:x val="0.462873120973515"/>
              <c:y val="0.0011765621214229"/>
            </c:manualLayout>
          </c:layout>
          <c:overlay val="0"/>
        </c:title>
        <c:numFmt formatCode="0%" sourceLinked="1"/>
        <c:majorTickMark val="out"/>
        <c:minorTickMark val="none"/>
        <c:tickLblPos val="nextTo"/>
        <c:txPr>
          <a:bodyPr/>
          <a:lstStyle/>
          <a:p>
            <a:pPr>
              <a:defRPr sz="800"/>
            </a:pPr>
            <a:endParaRPr lang="en-US"/>
          </a:p>
        </c:txPr>
        <c:crossAx val="-2039949112"/>
        <c:crosses val="max"/>
        <c:auto val="1"/>
        <c:lblAlgn val="ctr"/>
        <c:lblOffset val="1"/>
        <c:noMultiLvlLbl val="0"/>
      </c:catAx>
      <c:valAx>
        <c:axId val="-2039949112"/>
        <c:scaling>
          <c:logBase val="10.0"/>
          <c:orientation val="minMax"/>
        </c:scaling>
        <c:delete val="0"/>
        <c:axPos val="l"/>
        <c:majorGridlines/>
        <c:title>
          <c:tx>
            <c:rich>
              <a:bodyPr rot="-5400000" vert="horz"/>
              <a:lstStyle/>
              <a:p>
                <a:pPr>
                  <a:defRPr/>
                </a:pPr>
                <a:r>
                  <a:rPr lang="en-US" dirty="0"/>
                  <a:t>% </a:t>
                </a:r>
                <a:r>
                  <a:rPr lang="en-US" dirty="0" smtClean="0"/>
                  <a:t>reads</a:t>
                </a:r>
              </a:p>
              <a:p>
                <a:pPr>
                  <a:defRPr/>
                </a:pPr>
                <a:r>
                  <a:rPr lang="en-US" dirty="0" smtClean="0"/>
                  <a:t>(log scale)</a:t>
                </a:r>
                <a:endParaRPr lang="en-US" dirty="0"/>
              </a:p>
            </c:rich>
          </c:tx>
          <c:layout>
            <c:manualLayout>
              <c:xMode val="edge"/>
              <c:yMode val="edge"/>
              <c:x val="0.053030303030303"/>
              <c:y val="0.405273323943388"/>
            </c:manualLayout>
          </c:layout>
          <c:overlay val="0"/>
        </c:title>
        <c:numFmt formatCode="0%" sourceLinked="1"/>
        <c:majorTickMark val="out"/>
        <c:minorTickMark val="none"/>
        <c:tickLblPos val="nextTo"/>
        <c:crossAx val="-2039928968"/>
        <c:crossesAt val="0.0"/>
        <c:crossBetween val="between"/>
      </c:valAx>
      <c:spPr>
        <a:solidFill>
          <a:schemeClr val="accent5">
            <a:lumMod val="20000"/>
            <a:lumOff val="80000"/>
          </a:schemeClr>
        </a:solidFill>
      </c:spPr>
    </c:plotArea>
    <c:legend>
      <c:legendPos val="b"/>
      <c:layout/>
      <c:overlay val="0"/>
    </c:legend>
    <c:plotVisOnly val="1"/>
    <c:dispBlanksAs val="gap"/>
    <c:showDLblsOverMax val="0"/>
  </c:chart>
  <c:txPr>
    <a:bodyPr/>
    <a:lstStyle/>
    <a:p>
      <a:pPr>
        <a:defRPr>
          <a:latin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181915-3A1C-EB48-8B76-7CAC33F10ACC}" type="datetimeFigureOut">
              <a:rPr lang="en-US" smtClean="0"/>
              <a:t>10/7/13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93131-95C1-714D-8BCB-0CDC211B2BA2}" type="slidenum">
              <a:rPr lang="en-US" smtClean="0"/>
              <a:t>‹#›</a:t>
            </a:fld>
            <a:endParaRPr lang="en-US"/>
          </a:p>
        </p:txBody>
      </p:sp>
    </p:spTree>
    <p:extLst>
      <p:ext uri="{BB962C8B-B14F-4D97-AF65-F5344CB8AC3E}">
        <p14:creationId xmlns:p14="http://schemas.microsoft.com/office/powerpoint/2010/main" val="28262191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40000"/>
              </a:lnSpc>
              <a:spcAft>
                <a:spcPts val="600"/>
              </a:spcAft>
              <a:buFont typeface="Arial"/>
              <a:buChar char="•"/>
            </a:pPr>
            <a:r>
              <a:rPr lang="en-US" dirty="0" smtClean="0"/>
              <a:t>How you deal with reads that map to multiple locations/isoforms is important</a:t>
            </a:r>
          </a:p>
          <a:p>
            <a:pPr marL="285750" indent="-285750">
              <a:lnSpc>
                <a:spcPct val="140000"/>
              </a:lnSpc>
              <a:spcAft>
                <a:spcPts val="600"/>
              </a:spcAft>
              <a:buFont typeface="Arial"/>
              <a:buChar char="•"/>
            </a:pPr>
            <a:r>
              <a:rPr lang="en-US" dirty="0" smtClean="0"/>
              <a:t>More isoforms </a:t>
            </a:r>
            <a:r>
              <a:rPr lang="en-US" dirty="0" smtClean="0">
                <a:latin typeface="Papyrus"/>
              </a:rPr>
              <a:t>=</a:t>
            </a:r>
            <a:r>
              <a:rPr lang="en-US" dirty="0" smtClean="0"/>
              <a:t> More inaccurate mapping</a:t>
            </a:r>
          </a:p>
          <a:p>
            <a:pPr marL="285750" indent="-285750">
              <a:lnSpc>
                <a:spcPct val="140000"/>
              </a:lnSpc>
              <a:spcAft>
                <a:spcPts val="600"/>
              </a:spcAft>
              <a:buFont typeface="Arial"/>
              <a:buChar char="•"/>
            </a:pPr>
            <a:r>
              <a:rPr lang="en-US" dirty="0" smtClean="0"/>
              <a:t>Accurate isoform-specific transcription is very difficult to measure with the current generation of RNA-</a:t>
            </a:r>
            <a:r>
              <a:rPr lang="en-US" dirty="0" err="1" smtClean="0"/>
              <a:t>Seq</a:t>
            </a:r>
            <a:r>
              <a:rPr lang="en-US" dirty="0" smtClean="0"/>
              <a:t> data</a:t>
            </a:r>
          </a:p>
          <a:p>
            <a:pPr marL="285750" indent="-285750">
              <a:lnSpc>
                <a:spcPct val="140000"/>
              </a:lnSpc>
              <a:spcAft>
                <a:spcPts val="600"/>
              </a:spcAft>
              <a:buFont typeface="Arial"/>
              <a:buChar char="•"/>
            </a:pPr>
            <a:r>
              <a:rPr lang="en-US" dirty="0" smtClean="0"/>
              <a:t>A complete transcriptome is better than an incomplete one, but it has it’s own issues given the current methodologies</a:t>
            </a:r>
          </a:p>
          <a:p>
            <a:pPr marL="285750" indent="-285750">
              <a:lnSpc>
                <a:spcPct val="140000"/>
              </a:lnSpc>
              <a:spcAft>
                <a:spcPts val="600"/>
              </a:spcAft>
              <a:buFont typeface="Arial"/>
              <a:buChar char="•"/>
            </a:pPr>
            <a:r>
              <a:rPr lang="en-US" dirty="0" smtClean="0"/>
              <a:t>1000 nucleotide long reads may not be long enough for accuracy with isoform transcripts</a:t>
            </a:r>
          </a:p>
          <a:p>
            <a:pPr marL="285750" indent="-285750">
              <a:lnSpc>
                <a:spcPct val="140000"/>
              </a:lnSpc>
              <a:spcAft>
                <a:spcPts val="600"/>
              </a:spcAft>
              <a:buFont typeface="Arial"/>
              <a:buChar char="•"/>
            </a:pPr>
            <a:r>
              <a:rPr lang="en-US" dirty="0" smtClean="0"/>
              <a:t>Longer fragments for paired-end reads are only a little better than shorter fragments</a:t>
            </a:r>
          </a:p>
          <a:p>
            <a:pPr marL="285750" indent="-285750">
              <a:lnSpc>
                <a:spcPct val="140000"/>
              </a:lnSpc>
              <a:spcAft>
                <a:spcPts val="600"/>
              </a:spcAft>
              <a:buFont typeface="Arial"/>
              <a:buChar char="•"/>
            </a:pPr>
            <a:r>
              <a:rPr lang="en-US" dirty="0" smtClean="0"/>
              <a:t>Ditto for using long fragment lengths with current read lengths</a:t>
            </a:r>
          </a:p>
          <a:p>
            <a:pPr marL="285750" indent="-285750">
              <a:lnSpc>
                <a:spcPct val="140000"/>
              </a:lnSpc>
              <a:spcAft>
                <a:spcPts val="600"/>
              </a:spcAft>
              <a:buFont typeface="Arial"/>
              <a:buChar char="•"/>
            </a:pPr>
            <a:r>
              <a:rPr lang="en-US" dirty="0" smtClean="0"/>
              <a:t>Percentage of transcriptome expressed plays into accurate mapping of reads, especially when the transcriptome is incomplete</a:t>
            </a:r>
          </a:p>
        </p:txBody>
      </p:sp>
      <p:sp>
        <p:nvSpPr>
          <p:cNvPr id="4" name="Slide Number Placeholder 3"/>
          <p:cNvSpPr>
            <a:spLocks noGrp="1"/>
          </p:cNvSpPr>
          <p:nvPr>
            <p:ph type="sldNum" sz="quarter" idx="10"/>
          </p:nvPr>
        </p:nvSpPr>
        <p:spPr/>
        <p:txBody>
          <a:bodyPr/>
          <a:lstStyle/>
          <a:p>
            <a:fld id="{80293131-95C1-714D-8BCB-0CDC211B2BA2}" type="slidenum">
              <a:rPr lang="en-US" smtClean="0"/>
              <a:t>24</a:t>
            </a:fld>
            <a:endParaRPr lang="en-US"/>
          </a:p>
        </p:txBody>
      </p:sp>
    </p:spTree>
    <p:extLst>
      <p:ext uri="{BB962C8B-B14F-4D97-AF65-F5344CB8AC3E}">
        <p14:creationId xmlns:p14="http://schemas.microsoft.com/office/powerpoint/2010/main" val="16767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BC71EC-7F04-0041-829A-9D771687BF01}" type="datetimeFigureOut">
              <a:rPr lang="en-US" smtClean="0"/>
              <a:t>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252E2-E5DC-A34F-8DE0-E0A5967560D6}" type="slidenum">
              <a:rPr lang="en-US" smtClean="0"/>
              <a:t>‹#›</a:t>
            </a:fld>
            <a:endParaRPr lang="en-US"/>
          </a:p>
        </p:txBody>
      </p:sp>
    </p:spTree>
    <p:extLst>
      <p:ext uri="{BB962C8B-B14F-4D97-AF65-F5344CB8AC3E}">
        <p14:creationId xmlns:p14="http://schemas.microsoft.com/office/powerpoint/2010/main" val="401740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71EC-7F04-0041-829A-9D771687BF01}" type="datetimeFigureOut">
              <a:rPr lang="en-US" smtClean="0"/>
              <a:t>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252E2-E5DC-A34F-8DE0-E0A5967560D6}" type="slidenum">
              <a:rPr lang="en-US" smtClean="0"/>
              <a:t>‹#›</a:t>
            </a:fld>
            <a:endParaRPr lang="en-US"/>
          </a:p>
        </p:txBody>
      </p:sp>
    </p:spTree>
    <p:extLst>
      <p:ext uri="{BB962C8B-B14F-4D97-AF65-F5344CB8AC3E}">
        <p14:creationId xmlns:p14="http://schemas.microsoft.com/office/powerpoint/2010/main" val="259216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71EC-7F04-0041-829A-9D771687BF01}" type="datetimeFigureOut">
              <a:rPr lang="en-US" smtClean="0"/>
              <a:t>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252E2-E5DC-A34F-8DE0-E0A5967560D6}" type="slidenum">
              <a:rPr lang="en-US" smtClean="0"/>
              <a:t>‹#›</a:t>
            </a:fld>
            <a:endParaRPr lang="en-US"/>
          </a:p>
        </p:txBody>
      </p:sp>
    </p:spTree>
    <p:extLst>
      <p:ext uri="{BB962C8B-B14F-4D97-AF65-F5344CB8AC3E}">
        <p14:creationId xmlns:p14="http://schemas.microsoft.com/office/powerpoint/2010/main" val="283206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71EC-7F04-0041-829A-9D771687BF01}" type="datetimeFigureOut">
              <a:rPr lang="en-US" smtClean="0"/>
              <a:t>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252E2-E5DC-A34F-8DE0-E0A5967560D6}" type="slidenum">
              <a:rPr lang="en-US" smtClean="0"/>
              <a:t>‹#›</a:t>
            </a:fld>
            <a:endParaRPr lang="en-US"/>
          </a:p>
        </p:txBody>
      </p:sp>
    </p:spTree>
    <p:extLst>
      <p:ext uri="{BB962C8B-B14F-4D97-AF65-F5344CB8AC3E}">
        <p14:creationId xmlns:p14="http://schemas.microsoft.com/office/powerpoint/2010/main" val="304153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BC71EC-7F04-0041-829A-9D771687BF01}" type="datetimeFigureOut">
              <a:rPr lang="en-US" smtClean="0"/>
              <a:t>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252E2-E5DC-A34F-8DE0-E0A5967560D6}" type="slidenum">
              <a:rPr lang="en-US" smtClean="0"/>
              <a:t>‹#›</a:t>
            </a:fld>
            <a:endParaRPr lang="en-US"/>
          </a:p>
        </p:txBody>
      </p:sp>
    </p:spTree>
    <p:extLst>
      <p:ext uri="{BB962C8B-B14F-4D97-AF65-F5344CB8AC3E}">
        <p14:creationId xmlns:p14="http://schemas.microsoft.com/office/powerpoint/2010/main" val="6294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BC71EC-7F04-0041-829A-9D771687BF01}" type="datetimeFigureOut">
              <a:rPr lang="en-US" smtClean="0"/>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252E2-E5DC-A34F-8DE0-E0A5967560D6}" type="slidenum">
              <a:rPr lang="en-US" smtClean="0"/>
              <a:t>‹#›</a:t>
            </a:fld>
            <a:endParaRPr lang="en-US"/>
          </a:p>
        </p:txBody>
      </p:sp>
    </p:spTree>
    <p:extLst>
      <p:ext uri="{BB962C8B-B14F-4D97-AF65-F5344CB8AC3E}">
        <p14:creationId xmlns:p14="http://schemas.microsoft.com/office/powerpoint/2010/main" val="266768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BC71EC-7F04-0041-829A-9D771687BF01}" type="datetimeFigureOut">
              <a:rPr lang="en-US" smtClean="0"/>
              <a:t>10/7/13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252E2-E5DC-A34F-8DE0-E0A5967560D6}" type="slidenum">
              <a:rPr lang="en-US" smtClean="0"/>
              <a:t>‹#›</a:t>
            </a:fld>
            <a:endParaRPr lang="en-US"/>
          </a:p>
        </p:txBody>
      </p:sp>
    </p:spTree>
    <p:extLst>
      <p:ext uri="{BB962C8B-B14F-4D97-AF65-F5344CB8AC3E}">
        <p14:creationId xmlns:p14="http://schemas.microsoft.com/office/powerpoint/2010/main" val="28954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BC71EC-7F04-0041-829A-9D771687BF01}" type="datetimeFigureOut">
              <a:rPr lang="en-US" smtClean="0"/>
              <a:t>10/7/13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252E2-E5DC-A34F-8DE0-E0A5967560D6}" type="slidenum">
              <a:rPr lang="en-US" smtClean="0"/>
              <a:t>‹#›</a:t>
            </a:fld>
            <a:endParaRPr lang="en-US"/>
          </a:p>
        </p:txBody>
      </p:sp>
    </p:spTree>
    <p:extLst>
      <p:ext uri="{BB962C8B-B14F-4D97-AF65-F5344CB8AC3E}">
        <p14:creationId xmlns:p14="http://schemas.microsoft.com/office/powerpoint/2010/main" val="53748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C71EC-7F04-0041-829A-9D771687BF01}" type="datetimeFigureOut">
              <a:rPr lang="en-US" smtClean="0"/>
              <a:t>10/7/13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252E2-E5DC-A34F-8DE0-E0A5967560D6}" type="slidenum">
              <a:rPr lang="en-US" smtClean="0"/>
              <a:t>‹#›</a:t>
            </a:fld>
            <a:endParaRPr lang="en-US"/>
          </a:p>
        </p:txBody>
      </p:sp>
    </p:spTree>
    <p:extLst>
      <p:ext uri="{BB962C8B-B14F-4D97-AF65-F5344CB8AC3E}">
        <p14:creationId xmlns:p14="http://schemas.microsoft.com/office/powerpoint/2010/main" val="139478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71EC-7F04-0041-829A-9D771687BF01}" type="datetimeFigureOut">
              <a:rPr lang="en-US" smtClean="0"/>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252E2-E5DC-A34F-8DE0-E0A5967560D6}" type="slidenum">
              <a:rPr lang="en-US" smtClean="0"/>
              <a:t>‹#›</a:t>
            </a:fld>
            <a:endParaRPr lang="en-US"/>
          </a:p>
        </p:txBody>
      </p:sp>
    </p:spTree>
    <p:extLst>
      <p:ext uri="{BB962C8B-B14F-4D97-AF65-F5344CB8AC3E}">
        <p14:creationId xmlns:p14="http://schemas.microsoft.com/office/powerpoint/2010/main" val="149710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71EC-7F04-0041-829A-9D771687BF01}" type="datetimeFigureOut">
              <a:rPr lang="en-US" smtClean="0"/>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252E2-E5DC-A34F-8DE0-E0A5967560D6}" type="slidenum">
              <a:rPr lang="en-US" smtClean="0"/>
              <a:t>‹#›</a:t>
            </a:fld>
            <a:endParaRPr lang="en-US"/>
          </a:p>
        </p:txBody>
      </p:sp>
    </p:spTree>
    <p:extLst>
      <p:ext uri="{BB962C8B-B14F-4D97-AF65-F5344CB8AC3E}">
        <p14:creationId xmlns:p14="http://schemas.microsoft.com/office/powerpoint/2010/main" val="29263868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71EC-7F04-0041-829A-9D771687BF01}" type="datetimeFigureOut">
              <a:rPr lang="en-US" smtClean="0"/>
              <a:t>10/7/13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252E2-E5DC-A34F-8DE0-E0A5967560D6}" type="slidenum">
              <a:rPr lang="en-US" smtClean="0"/>
              <a:t>‹#›</a:t>
            </a:fld>
            <a:endParaRPr lang="en-US"/>
          </a:p>
        </p:txBody>
      </p:sp>
    </p:spTree>
    <p:extLst>
      <p:ext uri="{BB962C8B-B14F-4D97-AF65-F5344CB8AC3E}">
        <p14:creationId xmlns:p14="http://schemas.microsoft.com/office/powerpoint/2010/main" val="4124005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2300288"/>
          </a:xfrm>
        </p:spPr>
        <p:txBody>
          <a:bodyPr>
            <a:noAutofit/>
          </a:bodyPr>
          <a:lstStyle/>
          <a:p>
            <a:pPr>
              <a:lnSpc>
                <a:spcPct val="120000"/>
              </a:lnSpc>
            </a:pPr>
            <a:r>
              <a:rPr lang="en-US" sz="3200" dirty="0">
                <a:cs typeface="Arial"/>
              </a:rPr>
              <a:t>RNA-</a:t>
            </a:r>
            <a:r>
              <a:rPr lang="en-US" sz="3200" dirty="0" err="1">
                <a:cs typeface="Arial"/>
              </a:rPr>
              <a:t>Seq</a:t>
            </a:r>
            <a:r>
              <a:rPr lang="en-US" sz="3200" dirty="0">
                <a:cs typeface="Arial"/>
              </a:rPr>
              <a:t> </a:t>
            </a:r>
            <a:r>
              <a:rPr lang="en-US" sz="3200" dirty="0" smtClean="0">
                <a:cs typeface="Arial"/>
              </a:rPr>
              <a:t/>
            </a:r>
            <a:br>
              <a:rPr lang="en-US" sz="3200" dirty="0" smtClean="0">
                <a:cs typeface="Arial"/>
              </a:rPr>
            </a:br>
            <a:r>
              <a:rPr lang="en-US" sz="3200" dirty="0" smtClean="0">
                <a:cs typeface="Arial"/>
              </a:rPr>
              <a:t>&amp; </a:t>
            </a:r>
            <a:br>
              <a:rPr lang="en-US" sz="3200" dirty="0" smtClean="0">
                <a:cs typeface="Arial"/>
              </a:rPr>
            </a:br>
            <a:r>
              <a:rPr lang="en-US" sz="3200" dirty="0" smtClean="0">
                <a:cs typeface="Arial"/>
              </a:rPr>
              <a:t>the eukaryotic transcriptome</a:t>
            </a:r>
            <a:br>
              <a:rPr lang="en-US" sz="3200" dirty="0" smtClean="0">
                <a:cs typeface="Arial"/>
              </a:rPr>
            </a:br>
            <a:r>
              <a:rPr lang="en-US" sz="3200" dirty="0" smtClean="0">
                <a:cs typeface="Arial"/>
              </a:rPr>
              <a:t/>
            </a:r>
            <a:br>
              <a:rPr lang="en-US" sz="3200" dirty="0" smtClean="0">
                <a:cs typeface="Arial"/>
              </a:rPr>
            </a:br>
            <a:r>
              <a:rPr lang="en-US" sz="2000" dirty="0" smtClean="0">
                <a:cs typeface="Arial"/>
              </a:rPr>
              <a:t>(or how to stop worrying and start embracing the inaccuracies in RNA-</a:t>
            </a:r>
            <a:r>
              <a:rPr lang="en-US" sz="2000" dirty="0" err="1" smtClean="0">
                <a:cs typeface="Arial"/>
              </a:rPr>
              <a:t>Seq</a:t>
            </a:r>
            <a:r>
              <a:rPr lang="en-US" sz="2000" dirty="0" smtClean="0">
                <a:cs typeface="Arial"/>
              </a:rPr>
              <a:t> data analysis) </a:t>
            </a:r>
            <a:endParaRPr lang="en-US" sz="2000" dirty="0">
              <a:latin typeface="Arial"/>
              <a:cs typeface="Arial"/>
            </a:endParaRPr>
          </a:p>
        </p:txBody>
      </p:sp>
      <p:sp>
        <p:nvSpPr>
          <p:cNvPr id="4" name="Subtitle 3"/>
          <p:cNvSpPr>
            <a:spLocks noGrp="1"/>
          </p:cNvSpPr>
          <p:nvPr>
            <p:ph type="subTitle" idx="1"/>
          </p:nvPr>
        </p:nvSpPr>
        <p:spPr>
          <a:xfrm>
            <a:off x="1371600" y="4927600"/>
            <a:ext cx="6400800" cy="1130300"/>
          </a:xfrm>
        </p:spPr>
        <p:txBody>
          <a:bodyPr>
            <a:normAutofit/>
          </a:bodyPr>
          <a:lstStyle/>
          <a:p>
            <a:r>
              <a:rPr lang="en-US" sz="2000" dirty="0" smtClean="0"/>
              <a:t>Radhika </a:t>
            </a:r>
            <a:r>
              <a:rPr lang="en-US" sz="2000" dirty="0" err="1" smtClean="0"/>
              <a:t>Khetani</a:t>
            </a:r>
            <a:endParaRPr lang="en-US" sz="2000" dirty="0" smtClean="0"/>
          </a:p>
          <a:p>
            <a:r>
              <a:rPr lang="en-US" sz="2000" dirty="0" smtClean="0"/>
              <a:t>October 7</a:t>
            </a:r>
            <a:r>
              <a:rPr lang="en-US" sz="2000" baseline="30000" dirty="0" smtClean="0"/>
              <a:t>th</a:t>
            </a:r>
            <a:r>
              <a:rPr lang="en-US" sz="2000" dirty="0" smtClean="0"/>
              <a:t> 2013</a:t>
            </a:r>
            <a:endParaRPr lang="en-US" sz="2000" dirty="0"/>
          </a:p>
        </p:txBody>
      </p:sp>
    </p:spTree>
    <p:extLst>
      <p:ext uri="{BB962C8B-B14F-4D97-AF65-F5344CB8AC3E}">
        <p14:creationId xmlns:p14="http://schemas.microsoft.com/office/powerpoint/2010/main" val="2998438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78896"/>
            <a:ext cx="9144000" cy="2663301"/>
          </a:xfrm>
          <a:prstGeom prst="rect">
            <a:avLst/>
          </a:prstGeom>
        </p:spPr>
      </p:pic>
      <p:sp>
        <p:nvSpPr>
          <p:cNvPr id="5" name="TextBox 4"/>
          <p:cNvSpPr txBox="1"/>
          <p:nvPr/>
        </p:nvSpPr>
        <p:spPr>
          <a:xfrm>
            <a:off x="3487592" y="381000"/>
            <a:ext cx="2168833" cy="461665"/>
          </a:xfrm>
          <a:prstGeom prst="rect">
            <a:avLst/>
          </a:prstGeom>
          <a:noFill/>
        </p:spPr>
        <p:txBody>
          <a:bodyPr wrap="none" rtlCol="0">
            <a:spAutoFit/>
          </a:bodyPr>
          <a:lstStyle/>
          <a:p>
            <a:pPr algn="ctr"/>
            <a:r>
              <a:rPr lang="en-US" sz="2400" b="1" dirty="0" smtClean="0"/>
              <a:t>One Scenario</a:t>
            </a:r>
            <a:endParaRPr lang="en-US" sz="2400" b="1" dirty="0"/>
          </a:p>
        </p:txBody>
      </p:sp>
      <p:pic>
        <p:nvPicPr>
          <p:cNvPr id="6" name="Picture 5"/>
          <p:cNvPicPr>
            <a:picLocks noChangeAspect="1"/>
          </p:cNvPicPr>
          <p:nvPr/>
        </p:nvPicPr>
        <p:blipFill>
          <a:blip r:embed="rId3"/>
          <a:stretch>
            <a:fillRect/>
          </a:stretch>
        </p:blipFill>
        <p:spPr>
          <a:xfrm>
            <a:off x="0" y="1221197"/>
            <a:ext cx="9144000" cy="907026"/>
          </a:xfrm>
          <a:prstGeom prst="rect">
            <a:avLst/>
          </a:prstGeom>
        </p:spPr>
      </p:pic>
    </p:spTree>
    <p:extLst>
      <p:ext uri="{BB962C8B-B14F-4D97-AF65-F5344CB8AC3E}">
        <p14:creationId xmlns:p14="http://schemas.microsoft.com/office/powerpoint/2010/main" val="31325812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2717800"/>
            <a:ext cx="9144000" cy="2497464"/>
          </a:xfrm>
          <a:prstGeom prst="rect">
            <a:avLst/>
          </a:prstGeom>
        </p:spPr>
      </p:pic>
      <p:pic>
        <p:nvPicPr>
          <p:cNvPr id="5" name="Picture 4"/>
          <p:cNvPicPr>
            <a:picLocks noChangeAspect="1"/>
          </p:cNvPicPr>
          <p:nvPr/>
        </p:nvPicPr>
        <p:blipFill>
          <a:blip r:embed="rId3"/>
          <a:stretch>
            <a:fillRect/>
          </a:stretch>
        </p:blipFill>
        <p:spPr>
          <a:xfrm>
            <a:off x="0" y="1221197"/>
            <a:ext cx="9144000" cy="907026"/>
          </a:xfrm>
          <a:prstGeom prst="rect">
            <a:avLst/>
          </a:prstGeom>
        </p:spPr>
      </p:pic>
      <p:sp>
        <p:nvSpPr>
          <p:cNvPr id="6" name="TextBox 5"/>
          <p:cNvSpPr txBox="1"/>
          <p:nvPr/>
        </p:nvSpPr>
        <p:spPr>
          <a:xfrm>
            <a:off x="3487592" y="381000"/>
            <a:ext cx="2168833" cy="461665"/>
          </a:xfrm>
          <a:prstGeom prst="rect">
            <a:avLst/>
          </a:prstGeom>
          <a:noFill/>
        </p:spPr>
        <p:txBody>
          <a:bodyPr wrap="none" rtlCol="0">
            <a:spAutoFit/>
          </a:bodyPr>
          <a:lstStyle/>
          <a:p>
            <a:pPr algn="ctr"/>
            <a:r>
              <a:rPr lang="en-US" sz="2400" b="1" dirty="0" smtClean="0"/>
              <a:t>One Scenario</a:t>
            </a:r>
            <a:endParaRPr lang="en-US" sz="2400" b="1" dirty="0"/>
          </a:p>
        </p:txBody>
      </p:sp>
    </p:spTree>
    <p:extLst>
      <p:ext uri="{BB962C8B-B14F-4D97-AF65-F5344CB8AC3E}">
        <p14:creationId xmlns:p14="http://schemas.microsoft.com/office/powerpoint/2010/main" val="3044836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628900"/>
            <a:ext cx="9144000" cy="3021274"/>
          </a:xfrm>
          <a:prstGeom prst="rect">
            <a:avLst/>
          </a:prstGeom>
        </p:spPr>
      </p:pic>
      <p:pic>
        <p:nvPicPr>
          <p:cNvPr id="5" name="Picture 4"/>
          <p:cNvPicPr>
            <a:picLocks noChangeAspect="1"/>
          </p:cNvPicPr>
          <p:nvPr/>
        </p:nvPicPr>
        <p:blipFill>
          <a:blip r:embed="rId3"/>
          <a:stretch>
            <a:fillRect/>
          </a:stretch>
        </p:blipFill>
        <p:spPr>
          <a:xfrm>
            <a:off x="0" y="1221197"/>
            <a:ext cx="9144000" cy="907026"/>
          </a:xfrm>
          <a:prstGeom prst="rect">
            <a:avLst/>
          </a:prstGeom>
        </p:spPr>
      </p:pic>
      <p:sp>
        <p:nvSpPr>
          <p:cNvPr id="6" name="TextBox 5"/>
          <p:cNvSpPr txBox="1"/>
          <p:nvPr/>
        </p:nvSpPr>
        <p:spPr>
          <a:xfrm>
            <a:off x="3487592" y="381000"/>
            <a:ext cx="2168833" cy="461665"/>
          </a:xfrm>
          <a:prstGeom prst="rect">
            <a:avLst/>
          </a:prstGeom>
          <a:noFill/>
        </p:spPr>
        <p:txBody>
          <a:bodyPr wrap="none" rtlCol="0">
            <a:spAutoFit/>
          </a:bodyPr>
          <a:lstStyle/>
          <a:p>
            <a:pPr algn="ctr"/>
            <a:r>
              <a:rPr lang="en-US" sz="2400" b="1" dirty="0" smtClean="0"/>
              <a:t>One Scenario</a:t>
            </a:r>
            <a:endParaRPr lang="en-US" sz="2400" b="1" dirty="0"/>
          </a:p>
        </p:txBody>
      </p:sp>
    </p:spTree>
    <p:extLst>
      <p:ext uri="{BB962C8B-B14F-4D97-AF65-F5344CB8AC3E}">
        <p14:creationId xmlns:p14="http://schemas.microsoft.com/office/powerpoint/2010/main" val="28113905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4267" y="381000"/>
            <a:ext cx="4255492" cy="461665"/>
          </a:xfrm>
          <a:prstGeom prst="rect">
            <a:avLst/>
          </a:prstGeom>
          <a:noFill/>
        </p:spPr>
        <p:txBody>
          <a:bodyPr wrap="none" rtlCol="0">
            <a:spAutoFit/>
          </a:bodyPr>
          <a:lstStyle/>
          <a:p>
            <a:pPr algn="ctr"/>
            <a:r>
              <a:rPr lang="en-US" sz="2400" b="1" dirty="0" smtClean="0"/>
              <a:t>Experimental design details</a:t>
            </a:r>
            <a:endParaRPr lang="en-US" sz="2400" b="1" dirty="0"/>
          </a:p>
        </p:txBody>
      </p:sp>
      <p:sp>
        <p:nvSpPr>
          <p:cNvPr id="6" name="Rectangle 5"/>
          <p:cNvSpPr/>
          <p:nvPr/>
        </p:nvSpPr>
        <p:spPr>
          <a:xfrm>
            <a:off x="457200" y="1049338"/>
            <a:ext cx="8229600" cy="5620001"/>
          </a:xfrm>
          <a:prstGeom prst="rect">
            <a:avLst/>
          </a:prstGeom>
        </p:spPr>
        <p:txBody>
          <a:bodyPr wrap="square">
            <a:spAutoFit/>
          </a:bodyPr>
          <a:lstStyle/>
          <a:p>
            <a:pPr marL="285750" indent="-285750">
              <a:lnSpc>
                <a:spcPct val="120000"/>
              </a:lnSpc>
              <a:spcAft>
                <a:spcPts val="600"/>
              </a:spcAft>
              <a:buFont typeface="Arial"/>
              <a:buChar char="•"/>
            </a:pPr>
            <a:r>
              <a:rPr lang="en-US" sz="1600" dirty="0" smtClean="0"/>
              <a:t>2 vertebrate </a:t>
            </a:r>
            <a:r>
              <a:rPr lang="en-US" sz="1600" dirty="0" err="1" smtClean="0"/>
              <a:t>transcriptomes</a:t>
            </a:r>
            <a:r>
              <a:rPr lang="en-US" sz="1600" dirty="0" smtClean="0"/>
              <a:t> </a:t>
            </a:r>
            <a:r>
              <a:rPr lang="en-US" sz="1600" dirty="0" smtClean="0"/>
              <a:t>were used in the study </a:t>
            </a:r>
          </a:p>
          <a:p>
            <a:pPr marL="571500" indent="-228600">
              <a:lnSpc>
                <a:spcPct val="120000"/>
              </a:lnSpc>
              <a:spcAft>
                <a:spcPts val="600"/>
              </a:spcAft>
              <a:buFont typeface="Courier New"/>
              <a:buChar char="o"/>
            </a:pPr>
            <a:r>
              <a:rPr lang="en-US" sz="1600" dirty="0" smtClean="0"/>
              <a:t>Chicken – </a:t>
            </a:r>
            <a:r>
              <a:rPr lang="en-US" sz="1600" i="1" dirty="0" smtClean="0"/>
              <a:t>Gallus </a:t>
            </a:r>
            <a:r>
              <a:rPr lang="en-US" sz="1600" i="1" dirty="0" err="1" smtClean="0"/>
              <a:t>gallus</a:t>
            </a:r>
            <a:r>
              <a:rPr lang="en-US" sz="1600" dirty="0" smtClean="0"/>
              <a:t> 	</a:t>
            </a:r>
            <a:r>
              <a:rPr lang="en-US" sz="1200" dirty="0" smtClean="0"/>
              <a:t>(relatively incomplete; fewer splice variants)</a:t>
            </a:r>
            <a:endParaRPr lang="en-US" sz="1200" i="1" dirty="0" smtClean="0"/>
          </a:p>
          <a:p>
            <a:pPr marL="571500" indent="-228600">
              <a:lnSpc>
                <a:spcPct val="120000"/>
              </a:lnSpc>
              <a:spcAft>
                <a:spcPts val="600"/>
              </a:spcAft>
              <a:buFont typeface="Courier New"/>
              <a:buChar char="o"/>
            </a:pPr>
            <a:r>
              <a:rPr lang="en-US" sz="1600" dirty="0" smtClean="0"/>
              <a:t>Mouse – </a:t>
            </a:r>
            <a:r>
              <a:rPr lang="en-US" sz="1600" i="1" dirty="0" err="1" smtClean="0"/>
              <a:t>Mus</a:t>
            </a:r>
            <a:r>
              <a:rPr lang="en-US" sz="1600" i="1" dirty="0" smtClean="0"/>
              <a:t> </a:t>
            </a:r>
            <a:r>
              <a:rPr lang="en-US" sz="1600" i="1" dirty="0" err="1" smtClean="0"/>
              <a:t>musculus</a:t>
            </a:r>
            <a:r>
              <a:rPr lang="en-US" sz="1600" i="1" dirty="0" smtClean="0"/>
              <a:t> 	</a:t>
            </a:r>
            <a:r>
              <a:rPr lang="en-US" sz="1200" dirty="0" smtClean="0"/>
              <a:t>(mostly complete; large number of splice variants)</a:t>
            </a:r>
          </a:p>
          <a:p>
            <a:pPr marL="285750" indent="-285750">
              <a:lnSpc>
                <a:spcPct val="120000"/>
              </a:lnSpc>
              <a:spcAft>
                <a:spcPts val="600"/>
              </a:spcAft>
              <a:buFont typeface="Arial"/>
              <a:buChar char="•"/>
            </a:pPr>
            <a:endParaRPr lang="en-US" sz="400" dirty="0" smtClean="0"/>
          </a:p>
          <a:p>
            <a:pPr marL="285750" indent="-285750">
              <a:lnSpc>
                <a:spcPct val="120000"/>
              </a:lnSpc>
              <a:spcAft>
                <a:spcPts val="600"/>
              </a:spcAft>
              <a:buFont typeface="Arial"/>
              <a:buChar char="•"/>
            </a:pPr>
            <a:r>
              <a:rPr lang="en-US" sz="1600" dirty="0" smtClean="0"/>
              <a:t>Simulated random transcripts generated</a:t>
            </a:r>
          </a:p>
          <a:p>
            <a:pPr marL="285750" indent="-285750">
              <a:lnSpc>
                <a:spcPct val="120000"/>
              </a:lnSpc>
              <a:spcAft>
                <a:spcPts val="600"/>
              </a:spcAft>
              <a:buFont typeface="Arial"/>
              <a:buChar char="•"/>
            </a:pPr>
            <a:endParaRPr lang="en-US" sz="400" dirty="0" smtClean="0"/>
          </a:p>
          <a:p>
            <a:pPr marL="285750" indent="-285750">
              <a:lnSpc>
                <a:spcPct val="120000"/>
              </a:lnSpc>
              <a:spcAft>
                <a:spcPts val="600"/>
              </a:spcAft>
              <a:buFont typeface="Arial"/>
              <a:buChar char="•"/>
            </a:pPr>
            <a:r>
              <a:rPr lang="en-US" sz="1600" dirty="0" smtClean="0"/>
              <a:t>Simulated splice </a:t>
            </a:r>
            <a:r>
              <a:rPr lang="en-US" sz="1600" dirty="0"/>
              <a:t>v</a:t>
            </a:r>
            <a:r>
              <a:rPr lang="en-US" sz="1600" dirty="0" smtClean="0"/>
              <a:t>ariants introduced within the existing or random transcriptome</a:t>
            </a:r>
            <a:endParaRPr lang="en-US" sz="1600" dirty="0"/>
          </a:p>
          <a:p>
            <a:pPr>
              <a:lnSpc>
                <a:spcPct val="120000"/>
              </a:lnSpc>
              <a:spcAft>
                <a:spcPts val="600"/>
              </a:spcAft>
            </a:pPr>
            <a:endParaRPr lang="en-US" sz="400" dirty="0" smtClean="0"/>
          </a:p>
          <a:p>
            <a:pPr marL="285750" indent="-285750">
              <a:lnSpc>
                <a:spcPct val="120000"/>
              </a:lnSpc>
              <a:spcAft>
                <a:spcPts val="600"/>
              </a:spcAft>
              <a:buFont typeface="Arial"/>
              <a:buChar char="•"/>
            </a:pPr>
            <a:r>
              <a:rPr lang="en-US" sz="1600" dirty="0" smtClean="0"/>
              <a:t>Existing or random transcriptome used to create read simulations</a:t>
            </a:r>
          </a:p>
          <a:p>
            <a:pPr marL="520700" indent="-177800">
              <a:lnSpc>
                <a:spcPct val="120000"/>
              </a:lnSpc>
              <a:spcAft>
                <a:spcPts val="600"/>
              </a:spcAft>
              <a:buFont typeface="Courier New"/>
              <a:buChar char="o"/>
            </a:pPr>
            <a:r>
              <a:rPr lang="en-US" sz="1600" dirty="0" smtClean="0"/>
              <a:t>Single-end and paired-end reads of various lengths. For paired-end reads, varying fragment lengths used</a:t>
            </a:r>
          </a:p>
          <a:p>
            <a:pPr marL="520700" indent="-177800">
              <a:lnSpc>
                <a:spcPct val="120000"/>
              </a:lnSpc>
              <a:spcAft>
                <a:spcPts val="600"/>
              </a:spcAft>
              <a:buFont typeface="Courier New"/>
              <a:buChar char="o"/>
            </a:pPr>
            <a:r>
              <a:rPr lang="en-US" sz="1600" dirty="0" smtClean="0"/>
              <a:t>A 1% error rate introduced, similar to that present in </a:t>
            </a:r>
            <a:r>
              <a:rPr lang="en-US" sz="1600" dirty="0" err="1" smtClean="0"/>
              <a:t>Illumina</a:t>
            </a:r>
            <a:r>
              <a:rPr lang="en-US" sz="1600" dirty="0" smtClean="0"/>
              <a:t> reads</a:t>
            </a:r>
          </a:p>
          <a:p>
            <a:pPr marL="520700" indent="-177800">
              <a:lnSpc>
                <a:spcPct val="120000"/>
              </a:lnSpc>
              <a:spcAft>
                <a:spcPts val="600"/>
              </a:spcAft>
              <a:buFont typeface="Courier New"/>
              <a:buChar char="o"/>
            </a:pPr>
            <a:r>
              <a:rPr lang="en-US" sz="1600" dirty="0" smtClean="0"/>
              <a:t>The simulated reads generated to reflect varying coverage </a:t>
            </a:r>
            <a:r>
              <a:rPr lang="en-US" sz="1200" dirty="0" smtClean="0"/>
              <a:t>(20x, etc.)</a:t>
            </a:r>
            <a:endParaRPr lang="en-US" sz="1050" dirty="0"/>
          </a:p>
          <a:p>
            <a:pPr marL="292100" indent="-292100">
              <a:lnSpc>
                <a:spcPct val="120000"/>
              </a:lnSpc>
              <a:spcAft>
                <a:spcPts val="600"/>
              </a:spcAft>
              <a:buFont typeface="Arial"/>
              <a:buChar char="•"/>
            </a:pPr>
            <a:endParaRPr lang="en-US" sz="500" dirty="0" smtClean="0"/>
          </a:p>
          <a:p>
            <a:pPr marL="292100" indent="-292100">
              <a:lnSpc>
                <a:spcPct val="120000"/>
              </a:lnSpc>
              <a:spcAft>
                <a:spcPts val="600"/>
              </a:spcAft>
              <a:buFont typeface="Arial"/>
              <a:buChar char="•"/>
            </a:pPr>
            <a:r>
              <a:rPr lang="en-US" sz="1600" dirty="0" smtClean="0"/>
              <a:t>Read alignment was done directly to the transcriptome using Bowtie</a:t>
            </a:r>
          </a:p>
          <a:p>
            <a:pPr marL="292100" indent="-292100">
              <a:lnSpc>
                <a:spcPct val="120000"/>
              </a:lnSpc>
              <a:spcAft>
                <a:spcPts val="600"/>
              </a:spcAft>
              <a:buFont typeface="Arial"/>
              <a:buChar char="•"/>
            </a:pPr>
            <a:r>
              <a:rPr lang="en-US" sz="1600" dirty="0" smtClean="0"/>
              <a:t>Measurements </a:t>
            </a:r>
            <a:r>
              <a:rPr lang="en-US" sz="1600" dirty="0"/>
              <a:t>were done at the level of isoforms, unless otherwise specified</a:t>
            </a:r>
          </a:p>
          <a:p>
            <a:pPr marL="292100" indent="-292100">
              <a:lnSpc>
                <a:spcPct val="120000"/>
              </a:lnSpc>
              <a:spcAft>
                <a:spcPts val="600"/>
              </a:spcAft>
              <a:buFont typeface="Arial"/>
              <a:buChar char="•"/>
            </a:pPr>
            <a:endParaRPr lang="en-US" sz="1200" dirty="0" smtClean="0"/>
          </a:p>
          <a:p>
            <a:pPr algn="ctr">
              <a:lnSpc>
                <a:spcPct val="120000"/>
              </a:lnSpc>
              <a:spcAft>
                <a:spcPts val="600"/>
              </a:spcAft>
            </a:pPr>
            <a:r>
              <a:rPr lang="en-US" sz="1200" dirty="0" smtClean="0"/>
              <a:t>(All the Python scripts for read simulation, variant introduction etc. are freely available on </a:t>
            </a:r>
            <a:r>
              <a:rPr lang="en-US" sz="1200" dirty="0" err="1" smtClean="0"/>
              <a:t>github</a:t>
            </a:r>
            <a:r>
              <a:rPr lang="en-US" sz="1200" dirty="0" smtClean="0"/>
              <a:t>)</a:t>
            </a:r>
          </a:p>
        </p:txBody>
      </p:sp>
    </p:spTree>
    <p:extLst>
      <p:ext uri="{BB962C8B-B14F-4D97-AF65-F5344CB8AC3E}">
        <p14:creationId xmlns:p14="http://schemas.microsoft.com/office/powerpoint/2010/main" val="31736724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7284" y="381000"/>
            <a:ext cx="1889460" cy="461665"/>
          </a:xfrm>
          <a:prstGeom prst="rect">
            <a:avLst/>
          </a:prstGeom>
          <a:noFill/>
        </p:spPr>
        <p:txBody>
          <a:bodyPr wrap="none" rtlCol="0">
            <a:spAutoFit/>
          </a:bodyPr>
          <a:lstStyle/>
          <a:p>
            <a:pPr algn="ctr"/>
            <a:r>
              <a:rPr lang="en-US" sz="2400" b="1" dirty="0" smtClean="0"/>
              <a:t>Terms used</a:t>
            </a:r>
            <a:endParaRPr lang="en-US" sz="2400" b="1" dirty="0"/>
          </a:p>
        </p:txBody>
      </p:sp>
      <p:sp>
        <p:nvSpPr>
          <p:cNvPr id="6" name="Rectangle 5"/>
          <p:cNvSpPr/>
          <p:nvPr/>
        </p:nvSpPr>
        <p:spPr>
          <a:xfrm>
            <a:off x="457200" y="1049338"/>
            <a:ext cx="8229600" cy="2717668"/>
          </a:xfrm>
          <a:prstGeom prst="rect">
            <a:avLst/>
          </a:prstGeom>
        </p:spPr>
        <p:txBody>
          <a:bodyPr wrap="square">
            <a:spAutoFit/>
          </a:bodyPr>
          <a:lstStyle/>
          <a:p>
            <a:pPr marL="285750" indent="-285750">
              <a:lnSpc>
                <a:spcPct val="120000"/>
              </a:lnSpc>
              <a:spcAft>
                <a:spcPts val="600"/>
              </a:spcAft>
              <a:buFont typeface="Arial"/>
              <a:buChar char="•"/>
            </a:pPr>
            <a:r>
              <a:rPr lang="en-US" dirty="0" smtClean="0"/>
              <a:t>“default” mapping = Reporting only the best hit, or only one of the many hits found</a:t>
            </a:r>
          </a:p>
          <a:p>
            <a:pPr marL="285750" indent="-285750">
              <a:lnSpc>
                <a:spcPct val="120000"/>
              </a:lnSpc>
              <a:spcAft>
                <a:spcPts val="600"/>
              </a:spcAft>
              <a:buFont typeface="Arial"/>
              <a:buChar char="•"/>
            </a:pPr>
            <a:r>
              <a:rPr lang="en-US" dirty="0" smtClean="0"/>
              <a:t>“reference” = known transcriptome</a:t>
            </a:r>
          </a:p>
          <a:p>
            <a:pPr marL="285750" indent="-285750">
              <a:lnSpc>
                <a:spcPct val="120000"/>
              </a:lnSpc>
              <a:spcAft>
                <a:spcPts val="600"/>
              </a:spcAft>
              <a:buFont typeface="Arial"/>
              <a:buChar char="•"/>
            </a:pPr>
            <a:r>
              <a:rPr lang="en-US" dirty="0" smtClean="0"/>
              <a:t>Specificity vs. Sensitivity – True positives vs. False positives</a:t>
            </a:r>
          </a:p>
          <a:p>
            <a:pPr marL="742950" lvl="1" indent="-285750">
              <a:lnSpc>
                <a:spcPct val="120000"/>
              </a:lnSpc>
              <a:spcAft>
                <a:spcPts val="600"/>
              </a:spcAft>
              <a:buFont typeface="Courier New"/>
              <a:buChar char="o"/>
            </a:pPr>
            <a:r>
              <a:rPr lang="en-US" dirty="0" smtClean="0"/>
              <a:t>True positives – Reads that mapped to their originating transcripts</a:t>
            </a:r>
          </a:p>
          <a:p>
            <a:pPr marL="742950" lvl="1" indent="-285750">
              <a:lnSpc>
                <a:spcPct val="120000"/>
              </a:lnSpc>
              <a:spcAft>
                <a:spcPts val="600"/>
              </a:spcAft>
              <a:buFont typeface="Courier New"/>
              <a:buChar char="o"/>
            </a:pPr>
            <a:r>
              <a:rPr lang="en-US" dirty="0" smtClean="0"/>
              <a:t>False positives – Reads that mapped to other transcripts (</a:t>
            </a:r>
            <a:r>
              <a:rPr lang="en-US" i="1" dirty="0" smtClean="0"/>
              <a:t>even if the read was an exact match to the alternate transcript</a:t>
            </a:r>
            <a:r>
              <a:rPr lang="en-US" dirty="0" smtClean="0"/>
              <a:t>)</a:t>
            </a:r>
          </a:p>
        </p:txBody>
      </p:sp>
    </p:spTree>
    <p:extLst>
      <p:ext uri="{BB962C8B-B14F-4D97-AF65-F5344CB8AC3E}">
        <p14:creationId xmlns:p14="http://schemas.microsoft.com/office/powerpoint/2010/main" val="40966965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9932" y="3534150"/>
            <a:ext cx="3973049" cy="3058068"/>
          </a:xfrm>
          <a:prstGeom prst="rect">
            <a:avLst/>
          </a:prstGeom>
          <a:ln>
            <a:solidFill>
              <a:schemeClr val="tx1"/>
            </a:solidFill>
          </a:ln>
        </p:spPr>
      </p:pic>
      <p:pic>
        <p:nvPicPr>
          <p:cNvPr id="6" name="Picture 5"/>
          <p:cNvPicPr>
            <a:picLocks noChangeAspect="1"/>
          </p:cNvPicPr>
          <p:nvPr/>
        </p:nvPicPr>
        <p:blipFill rotWithShape="1">
          <a:blip r:embed="rId3"/>
          <a:srcRect t="8252"/>
          <a:stretch/>
        </p:blipFill>
        <p:spPr>
          <a:xfrm>
            <a:off x="621714" y="361782"/>
            <a:ext cx="3971267" cy="3058068"/>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656484" y="3530982"/>
            <a:ext cx="3891674" cy="3061236"/>
          </a:xfrm>
          <a:prstGeom prst="rect">
            <a:avLst/>
          </a:prstGeom>
          <a:ln>
            <a:solidFill>
              <a:schemeClr val="tx1"/>
            </a:solidFill>
          </a:ln>
        </p:spPr>
      </p:pic>
      <p:sp>
        <p:nvSpPr>
          <p:cNvPr id="9" name="TextBox 8"/>
          <p:cNvSpPr txBox="1"/>
          <p:nvPr/>
        </p:nvSpPr>
        <p:spPr>
          <a:xfrm>
            <a:off x="4675105" y="361782"/>
            <a:ext cx="3891674" cy="1745093"/>
          </a:xfrm>
          <a:prstGeom prst="rect">
            <a:avLst/>
          </a:prstGeom>
          <a:noFill/>
        </p:spPr>
        <p:txBody>
          <a:bodyPr wrap="square" rtlCol="0">
            <a:spAutoFit/>
          </a:bodyPr>
          <a:lstStyle/>
          <a:p>
            <a:pPr algn="ctr">
              <a:lnSpc>
                <a:spcPct val="120000"/>
              </a:lnSpc>
            </a:pPr>
            <a:r>
              <a:rPr lang="en-US" b="1" dirty="0" smtClean="0">
                <a:latin typeface="Arial"/>
                <a:cs typeface="Arial"/>
              </a:rPr>
              <a:t>The “mode” used to map reads is important for mapping accuracy, especially if the transcriptome is incomplete </a:t>
            </a:r>
          </a:p>
          <a:p>
            <a:pPr algn="r">
              <a:lnSpc>
                <a:spcPct val="120000"/>
              </a:lnSpc>
            </a:pPr>
            <a:r>
              <a:rPr lang="en-US" b="1" i="1" dirty="0" smtClean="0">
                <a:latin typeface="Arial"/>
                <a:cs typeface="Arial"/>
              </a:rPr>
              <a:t>Chicken</a:t>
            </a:r>
            <a:endParaRPr lang="en-US" b="1" i="1" dirty="0">
              <a:latin typeface="Arial"/>
              <a:cs typeface="Arial"/>
            </a:endParaRPr>
          </a:p>
        </p:txBody>
      </p:sp>
      <p:pic>
        <p:nvPicPr>
          <p:cNvPr id="4" name="Picture 3" descr="Screen Shot 2013-10-06 at 8.00.5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2761" y="2695953"/>
            <a:ext cx="1675397" cy="744621"/>
          </a:xfrm>
          <a:prstGeom prst="rect">
            <a:avLst/>
          </a:prstGeom>
        </p:spPr>
      </p:pic>
    </p:spTree>
    <p:extLst>
      <p:ext uri="{BB962C8B-B14F-4D97-AF65-F5344CB8AC3E}">
        <p14:creationId xmlns:p14="http://schemas.microsoft.com/office/powerpoint/2010/main" val="41539130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9932" y="3534150"/>
            <a:ext cx="3973049" cy="3058068"/>
          </a:xfrm>
          <a:prstGeom prst="rect">
            <a:avLst/>
          </a:prstGeom>
          <a:ln>
            <a:solidFill>
              <a:schemeClr val="tx1"/>
            </a:solidFill>
          </a:ln>
        </p:spPr>
      </p:pic>
      <p:pic>
        <p:nvPicPr>
          <p:cNvPr id="6" name="Picture 5"/>
          <p:cNvPicPr>
            <a:picLocks noChangeAspect="1"/>
          </p:cNvPicPr>
          <p:nvPr/>
        </p:nvPicPr>
        <p:blipFill rotWithShape="1">
          <a:blip r:embed="rId3"/>
          <a:srcRect t="8252"/>
          <a:stretch/>
        </p:blipFill>
        <p:spPr>
          <a:xfrm>
            <a:off x="621714" y="361782"/>
            <a:ext cx="3971267" cy="3058068"/>
          </a:xfrm>
          <a:prstGeom prst="rect">
            <a:avLst/>
          </a:prstGeom>
          <a:ln>
            <a:solidFill>
              <a:schemeClr val="tx1"/>
            </a:solidFill>
          </a:ln>
        </p:spPr>
      </p:pic>
      <p:grpSp>
        <p:nvGrpSpPr>
          <p:cNvPr id="12" name="Group 11"/>
          <p:cNvGrpSpPr/>
          <p:nvPr/>
        </p:nvGrpSpPr>
        <p:grpSpPr>
          <a:xfrm>
            <a:off x="4758081" y="2307536"/>
            <a:ext cx="3808698" cy="4306044"/>
            <a:chOff x="5245656" y="2580454"/>
            <a:chExt cx="3808698" cy="4306044"/>
          </a:xfrm>
        </p:grpSpPr>
        <p:pic>
          <p:nvPicPr>
            <p:cNvPr id="8" name="Picture 7"/>
            <p:cNvPicPr>
              <a:picLocks noChangeAspect="1"/>
            </p:cNvPicPr>
            <p:nvPr/>
          </p:nvPicPr>
          <p:blipFill rotWithShape="1">
            <a:blip r:embed="rId4"/>
            <a:srcRect l="7865" t="47088" b="15275"/>
            <a:stretch/>
          </p:blipFill>
          <p:spPr>
            <a:xfrm>
              <a:off x="5378824" y="2580454"/>
              <a:ext cx="3660588" cy="3904018"/>
            </a:xfrm>
            <a:prstGeom prst="rect">
              <a:avLst/>
            </a:prstGeom>
            <a:ln>
              <a:solidFill>
                <a:srgbClr val="FFFFFF"/>
              </a:solidFill>
            </a:ln>
          </p:spPr>
        </p:pic>
        <p:pic>
          <p:nvPicPr>
            <p:cNvPr id="10" name="Picture 9"/>
            <p:cNvPicPr>
              <a:picLocks noChangeAspect="1"/>
            </p:cNvPicPr>
            <p:nvPr/>
          </p:nvPicPr>
          <p:blipFill rotWithShape="1">
            <a:blip r:embed="rId4"/>
            <a:srcRect l="7488" t="85702"/>
            <a:stretch/>
          </p:blipFill>
          <p:spPr>
            <a:xfrm>
              <a:off x="5378824" y="6439645"/>
              <a:ext cx="3675530" cy="446853"/>
            </a:xfrm>
            <a:prstGeom prst="rect">
              <a:avLst/>
            </a:prstGeom>
            <a:ln>
              <a:noFill/>
            </a:ln>
          </p:spPr>
        </p:pic>
        <p:pic>
          <p:nvPicPr>
            <p:cNvPr id="11" name="Picture 10"/>
            <p:cNvPicPr>
              <a:picLocks noChangeAspect="1"/>
            </p:cNvPicPr>
            <p:nvPr/>
          </p:nvPicPr>
          <p:blipFill rotWithShape="1">
            <a:blip r:embed="rId3"/>
            <a:srcRect l="5375" t="8252" r="78824"/>
            <a:stretch/>
          </p:blipFill>
          <p:spPr>
            <a:xfrm>
              <a:off x="5245656" y="3855152"/>
              <a:ext cx="627530" cy="3003365"/>
            </a:xfrm>
            <a:prstGeom prst="rect">
              <a:avLst/>
            </a:prstGeom>
            <a:ln>
              <a:noFill/>
            </a:ln>
          </p:spPr>
        </p:pic>
      </p:grpSp>
      <p:sp>
        <p:nvSpPr>
          <p:cNvPr id="2" name="TextBox 1"/>
          <p:cNvSpPr txBox="1"/>
          <p:nvPr/>
        </p:nvSpPr>
        <p:spPr>
          <a:xfrm>
            <a:off x="5666346" y="2307536"/>
            <a:ext cx="2376359" cy="307777"/>
          </a:xfrm>
          <a:prstGeom prst="rect">
            <a:avLst/>
          </a:prstGeom>
          <a:noFill/>
        </p:spPr>
        <p:txBody>
          <a:bodyPr wrap="none" rtlCol="0">
            <a:spAutoFit/>
          </a:bodyPr>
          <a:lstStyle/>
          <a:p>
            <a:r>
              <a:rPr lang="en-US" sz="1400" b="1" dirty="0" err="1" smtClean="0"/>
              <a:t>Multimap</a:t>
            </a:r>
            <a:r>
              <a:rPr lang="en-US" sz="1400" b="1" dirty="0" smtClean="0"/>
              <a:t> extended Y-axis</a:t>
            </a:r>
            <a:endParaRPr lang="en-US" sz="1400" b="1" dirty="0"/>
          </a:p>
        </p:txBody>
      </p:sp>
      <p:sp>
        <p:nvSpPr>
          <p:cNvPr id="13" name="TextBox 12"/>
          <p:cNvSpPr txBox="1"/>
          <p:nvPr/>
        </p:nvSpPr>
        <p:spPr>
          <a:xfrm>
            <a:off x="4675105" y="361782"/>
            <a:ext cx="3891674" cy="1745093"/>
          </a:xfrm>
          <a:prstGeom prst="rect">
            <a:avLst/>
          </a:prstGeom>
          <a:noFill/>
        </p:spPr>
        <p:txBody>
          <a:bodyPr wrap="square" rtlCol="0">
            <a:spAutoFit/>
          </a:bodyPr>
          <a:lstStyle/>
          <a:p>
            <a:pPr algn="ctr">
              <a:lnSpc>
                <a:spcPct val="120000"/>
              </a:lnSpc>
            </a:pPr>
            <a:r>
              <a:rPr lang="en-US" b="1" dirty="0" smtClean="0">
                <a:latin typeface="Arial"/>
                <a:cs typeface="Arial"/>
              </a:rPr>
              <a:t>The “mode” used to map reads is important for mapping accuracy, especially if the transcriptome is incomplete </a:t>
            </a:r>
          </a:p>
          <a:p>
            <a:pPr algn="r">
              <a:lnSpc>
                <a:spcPct val="120000"/>
              </a:lnSpc>
            </a:pPr>
            <a:r>
              <a:rPr lang="en-US" b="1" i="1" dirty="0" smtClean="0">
                <a:latin typeface="Arial"/>
                <a:cs typeface="Arial"/>
              </a:rPr>
              <a:t>Chicken</a:t>
            </a:r>
            <a:endParaRPr lang="en-US" b="1" i="1" dirty="0">
              <a:latin typeface="Arial"/>
              <a:cs typeface="Arial"/>
            </a:endParaRPr>
          </a:p>
        </p:txBody>
      </p:sp>
    </p:spTree>
    <p:extLst>
      <p:ext uri="{BB962C8B-B14F-4D97-AF65-F5344CB8AC3E}">
        <p14:creationId xmlns:p14="http://schemas.microsoft.com/office/powerpoint/2010/main" val="16343788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40612" y="3413204"/>
            <a:ext cx="4111821" cy="3185105"/>
            <a:chOff x="4397178" y="1512928"/>
            <a:chExt cx="4111821" cy="3185105"/>
          </a:xfrm>
        </p:grpSpPr>
        <p:pic>
          <p:nvPicPr>
            <p:cNvPr id="6" name="Picture 5"/>
            <p:cNvPicPr>
              <a:picLocks noChangeAspect="1"/>
            </p:cNvPicPr>
            <p:nvPr/>
          </p:nvPicPr>
          <p:blipFill>
            <a:blip r:embed="rId2"/>
            <a:stretch>
              <a:fillRect/>
            </a:stretch>
          </p:blipFill>
          <p:spPr>
            <a:xfrm>
              <a:off x="4457700" y="1595456"/>
              <a:ext cx="4051299" cy="3102577"/>
            </a:xfrm>
            <a:prstGeom prst="rect">
              <a:avLst/>
            </a:prstGeom>
            <a:ln>
              <a:solidFill>
                <a:srgbClr val="000000"/>
              </a:solidFill>
            </a:ln>
          </p:spPr>
        </p:pic>
        <p:sp>
          <p:nvSpPr>
            <p:cNvPr id="7" name="TextBox 6"/>
            <p:cNvSpPr txBox="1"/>
            <p:nvPr/>
          </p:nvSpPr>
          <p:spPr>
            <a:xfrm rot="16200000">
              <a:off x="4064771" y="1845335"/>
              <a:ext cx="972592" cy="307777"/>
            </a:xfrm>
            <a:prstGeom prst="rect">
              <a:avLst/>
            </a:prstGeom>
            <a:noFill/>
          </p:spPr>
          <p:txBody>
            <a:bodyPr wrap="none" rtlCol="0">
              <a:spAutoFit/>
            </a:bodyPr>
            <a:lstStyle/>
            <a:p>
              <a:r>
                <a:rPr lang="en-US" sz="1400" b="1" dirty="0" err="1" smtClean="0"/>
                <a:t>Multimap</a:t>
              </a:r>
              <a:endParaRPr lang="en-US" sz="1400" b="1" dirty="0" smtClean="0"/>
            </a:p>
          </p:txBody>
        </p:sp>
      </p:grpSp>
      <p:grpSp>
        <p:nvGrpSpPr>
          <p:cNvPr id="12" name="Group 11"/>
          <p:cNvGrpSpPr/>
          <p:nvPr/>
        </p:nvGrpSpPr>
        <p:grpSpPr>
          <a:xfrm>
            <a:off x="361137" y="251026"/>
            <a:ext cx="4029998" cy="3136338"/>
            <a:chOff x="462737" y="124026"/>
            <a:chExt cx="4029998" cy="3136338"/>
          </a:xfrm>
        </p:grpSpPr>
        <p:pic>
          <p:nvPicPr>
            <p:cNvPr id="4" name="Picture 3"/>
            <p:cNvPicPr>
              <a:picLocks noChangeAspect="1"/>
            </p:cNvPicPr>
            <p:nvPr/>
          </p:nvPicPr>
          <p:blipFill rotWithShape="1">
            <a:blip r:embed="rId3"/>
            <a:srcRect t="11007"/>
            <a:stretch/>
          </p:blipFill>
          <p:spPr>
            <a:xfrm>
              <a:off x="523255" y="152400"/>
              <a:ext cx="3969480" cy="3107964"/>
            </a:xfrm>
            <a:prstGeom prst="rect">
              <a:avLst/>
            </a:prstGeom>
            <a:ln>
              <a:solidFill>
                <a:srgbClr val="000000"/>
              </a:solidFill>
            </a:ln>
          </p:spPr>
        </p:pic>
        <p:sp>
          <p:nvSpPr>
            <p:cNvPr id="9" name="TextBox 8"/>
            <p:cNvSpPr txBox="1"/>
            <p:nvPr/>
          </p:nvSpPr>
          <p:spPr>
            <a:xfrm rot="16200000">
              <a:off x="216516" y="370247"/>
              <a:ext cx="800219" cy="307777"/>
            </a:xfrm>
            <a:prstGeom prst="rect">
              <a:avLst/>
            </a:prstGeom>
            <a:noFill/>
          </p:spPr>
          <p:txBody>
            <a:bodyPr wrap="none" rtlCol="0">
              <a:spAutoFit/>
            </a:bodyPr>
            <a:lstStyle/>
            <a:p>
              <a:r>
                <a:rPr lang="en-US" sz="1400" b="1" dirty="0" smtClean="0"/>
                <a:t>Default</a:t>
              </a:r>
            </a:p>
          </p:txBody>
        </p:sp>
      </p:grpSp>
      <p:grpSp>
        <p:nvGrpSpPr>
          <p:cNvPr id="3" name="Group 2"/>
          <p:cNvGrpSpPr/>
          <p:nvPr/>
        </p:nvGrpSpPr>
        <p:grpSpPr>
          <a:xfrm>
            <a:off x="428069" y="3463179"/>
            <a:ext cx="3960897" cy="3137334"/>
            <a:chOff x="381123" y="3463179"/>
            <a:chExt cx="3960897" cy="3137334"/>
          </a:xfrm>
        </p:grpSpPr>
        <p:pic>
          <p:nvPicPr>
            <p:cNvPr id="5" name="Picture 4"/>
            <p:cNvPicPr>
              <a:picLocks noChangeAspect="1"/>
            </p:cNvPicPr>
            <p:nvPr/>
          </p:nvPicPr>
          <p:blipFill>
            <a:blip r:embed="rId4"/>
            <a:stretch>
              <a:fillRect/>
            </a:stretch>
          </p:blipFill>
          <p:spPr>
            <a:xfrm>
              <a:off x="419222" y="3499632"/>
              <a:ext cx="3922798" cy="3100881"/>
            </a:xfrm>
            <a:prstGeom prst="rect">
              <a:avLst/>
            </a:prstGeom>
            <a:ln>
              <a:solidFill>
                <a:srgbClr val="000000"/>
              </a:solidFill>
            </a:ln>
          </p:spPr>
        </p:pic>
        <p:sp>
          <p:nvSpPr>
            <p:cNvPr id="10" name="TextBox 9"/>
            <p:cNvSpPr txBox="1"/>
            <p:nvPr/>
          </p:nvSpPr>
          <p:spPr>
            <a:xfrm rot="16200000">
              <a:off x="134902" y="3709400"/>
              <a:ext cx="800219" cy="307777"/>
            </a:xfrm>
            <a:prstGeom prst="rect">
              <a:avLst/>
            </a:prstGeom>
            <a:noFill/>
          </p:spPr>
          <p:txBody>
            <a:bodyPr wrap="none" rtlCol="0">
              <a:spAutoFit/>
            </a:bodyPr>
            <a:lstStyle/>
            <a:p>
              <a:r>
                <a:rPr lang="en-US" sz="1400" b="1" dirty="0" smtClean="0"/>
                <a:t>Unique</a:t>
              </a:r>
            </a:p>
          </p:txBody>
        </p:sp>
      </p:grpSp>
      <p:pic>
        <p:nvPicPr>
          <p:cNvPr id="13" name="Picture 12" descr="Screen Shot 2013-10-06 at 8.00.5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6337" y="2695953"/>
            <a:ext cx="1675397" cy="744621"/>
          </a:xfrm>
          <a:prstGeom prst="rect">
            <a:avLst/>
          </a:prstGeom>
        </p:spPr>
      </p:pic>
      <p:sp>
        <p:nvSpPr>
          <p:cNvPr id="17" name="TextBox 16"/>
          <p:cNvSpPr txBox="1"/>
          <p:nvPr/>
        </p:nvSpPr>
        <p:spPr>
          <a:xfrm>
            <a:off x="4675104" y="361782"/>
            <a:ext cx="3733633" cy="2077492"/>
          </a:xfrm>
          <a:prstGeom prst="rect">
            <a:avLst/>
          </a:prstGeom>
          <a:noFill/>
        </p:spPr>
        <p:txBody>
          <a:bodyPr wrap="square" rtlCol="0">
            <a:spAutoFit/>
          </a:bodyPr>
          <a:lstStyle/>
          <a:p>
            <a:pPr algn="ctr">
              <a:lnSpc>
                <a:spcPct val="120000"/>
              </a:lnSpc>
            </a:pPr>
            <a:r>
              <a:rPr lang="en-US" b="1" dirty="0" smtClean="0">
                <a:latin typeface="Arial"/>
                <a:cs typeface="Arial"/>
              </a:rPr>
              <a:t>The “mode” used to map reads is important for mapping accuracy, especially if the transcriptome is incomplete and has a lot of splice variants</a:t>
            </a:r>
          </a:p>
          <a:p>
            <a:pPr algn="r">
              <a:lnSpc>
                <a:spcPct val="120000"/>
              </a:lnSpc>
            </a:pPr>
            <a:r>
              <a:rPr lang="en-US" b="1" i="1" dirty="0" smtClean="0">
                <a:latin typeface="Arial"/>
                <a:cs typeface="Arial"/>
              </a:rPr>
              <a:t>Mouse</a:t>
            </a:r>
            <a:endParaRPr lang="en-US" b="1" i="1" dirty="0">
              <a:latin typeface="Arial"/>
              <a:cs typeface="Arial"/>
            </a:endParaRPr>
          </a:p>
        </p:txBody>
      </p:sp>
    </p:spTree>
    <p:extLst>
      <p:ext uri="{BB962C8B-B14F-4D97-AF65-F5344CB8AC3E}">
        <p14:creationId xmlns:p14="http://schemas.microsoft.com/office/powerpoint/2010/main" val="32569875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675104" y="361782"/>
            <a:ext cx="3733633" cy="2077492"/>
          </a:xfrm>
          <a:prstGeom prst="rect">
            <a:avLst/>
          </a:prstGeom>
          <a:noFill/>
        </p:spPr>
        <p:txBody>
          <a:bodyPr wrap="square" rtlCol="0">
            <a:spAutoFit/>
          </a:bodyPr>
          <a:lstStyle/>
          <a:p>
            <a:pPr algn="ctr">
              <a:lnSpc>
                <a:spcPct val="120000"/>
              </a:lnSpc>
            </a:pPr>
            <a:r>
              <a:rPr lang="en-US" b="1" dirty="0" smtClean="0">
                <a:latin typeface="Arial"/>
                <a:cs typeface="Arial"/>
              </a:rPr>
              <a:t>The “mode” used to map reads is important for mapping accuracy, especially if the transcriptome is incomplete and has a lot of splice variants</a:t>
            </a:r>
          </a:p>
          <a:p>
            <a:pPr algn="r">
              <a:lnSpc>
                <a:spcPct val="120000"/>
              </a:lnSpc>
            </a:pPr>
            <a:r>
              <a:rPr lang="en-US" b="1" dirty="0" smtClean="0">
                <a:latin typeface="Arial"/>
                <a:cs typeface="Arial"/>
              </a:rPr>
              <a:t>Mouse</a:t>
            </a:r>
            <a:endParaRPr lang="en-US" b="1" dirty="0">
              <a:latin typeface="Arial"/>
              <a:cs typeface="Arial"/>
            </a:endParaRPr>
          </a:p>
        </p:txBody>
      </p:sp>
      <p:pic>
        <p:nvPicPr>
          <p:cNvPr id="7" name="Picture 6"/>
          <p:cNvPicPr>
            <a:picLocks noChangeAspect="1"/>
          </p:cNvPicPr>
          <p:nvPr/>
        </p:nvPicPr>
        <p:blipFill rotWithShape="1">
          <a:blip r:embed="rId2"/>
          <a:srcRect l="18182" t="82108"/>
          <a:stretch/>
        </p:blipFill>
        <p:spPr>
          <a:xfrm>
            <a:off x="5080001" y="6100737"/>
            <a:ext cx="3314699" cy="555120"/>
          </a:xfrm>
          <a:prstGeom prst="rect">
            <a:avLst/>
          </a:prstGeom>
          <a:ln>
            <a:noFill/>
          </a:ln>
        </p:spPr>
      </p:pic>
      <p:sp>
        <p:nvSpPr>
          <p:cNvPr id="9" name="TextBox 8"/>
          <p:cNvSpPr txBox="1"/>
          <p:nvPr/>
        </p:nvSpPr>
        <p:spPr>
          <a:xfrm rot="5400000">
            <a:off x="7383823" y="2307536"/>
            <a:ext cx="2376359" cy="307777"/>
          </a:xfrm>
          <a:prstGeom prst="rect">
            <a:avLst/>
          </a:prstGeom>
          <a:noFill/>
        </p:spPr>
        <p:txBody>
          <a:bodyPr wrap="none" rtlCol="0">
            <a:spAutoFit/>
          </a:bodyPr>
          <a:lstStyle/>
          <a:p>
            <a:r>
              <a:rPr lang="en-US" sz="1400" b="1" dirty="0" err="1" smtClean="0"/>
              <a:t>Multimap</a:t>
            </a:r>
            <a:r>
              <a:rPr lang="en-US" sz="1400" b="1" dirty="0" smtClean="0"/>
              <a:t> extended Y-axis</a:t>
            </a:r>
            <a:endParaRPr lang="en-US" sz="1400" b="1" dirty="0"/>
          </a:p>
        </p:txBody>
      </p:sp>
      <p:grpSp>
        <p:nvGrpSpPr>
          <p:cNvPr id="11" name="Group 10"/>
          <p:cNvGrpSpPr/>
          <p:nvPr/>
        </p:nvGrpSpPr>
        <p:grpSpPr>
          <a:xfrm>
            <a:off x="421655" y="279400"/>
            <a:ext cx="3969480" cy="3107964"/>
            <a:chOff x="523255" y="152400"/>
            <a:chExt cx="3969480" cy="3107964"/>
          </a:xfrm>
        </p:grpSpPr>
        <p:pic>
          <p:nvPicPr>
            <p:cNvPr id="12" name="Picture 11"/>
            <p:cNvPicPr>
              <a:picLocks noChangeAspect="1"/>
            </p:cNvPicPr>
            <p:nvPr/>
          </p:nvPicPr>
          <p:blipFill rotWithShape="1">
            <a:blip r:embed="rId3"/>
            <a:srcRect t="11007"/>
            <a:stretch/>
          </p:blipFill>
          <p:spPr>
            <a:xfrm>
              <a:off x="523255" y="152400"/>
              <a:ext cx="3969480" cy="3107964"/>
            </a:xfrm>
            <a:prstGeom prst="rect">
              <a:avLst/>
            </a:prstGeom>
            <a:ln>
              <a:solidFill>
                <a:srgbClr val="000000"/>
              </a:solidFill>
            </a:ln>
          </p:spPr>
        </p:pic>
        <p:sp>
          <p:nvSpPr>
            <p:cNvPr id="13" name="TextBox 12"/>
            <p:cNvSpPr txBox="1"/>
            <p:nvPr/>
          </p:nvSpPr>
          <p:spPr>
            <a:xfrm rot="16200000">
              <a:off x="305416" y="2529247"/>
              <a:ext cx="800219" cy="307777"/>
            </a:xfrm>
            <a:prstGeom prst="rect">
              <a:avLst/>
            </a:prstGeom>
            <a:noFill/>
          </p:spPr>
          <p:txBody>
            <a:bodyPr wrap="none" rtlCol="0">
              <a:spAutoFit/>
            </a:bodyPr>
            <a:lstStyle/>
            <a:p>
              <a:r>
                <a:rPr lang="en-US" sz="1400" b="1" dirty="0" smtClean="0"/>
                <a:t>Default</a:t>
              </a:r>
            </a:p>
          </p:txBody>
        </p:sp>
      </p:grpSp>
      <p:grpSp>
        <p:nvGrpSpPr>
          <p:cNvPr id="14" name="Group 13"/>
          <p:cNvGrpSpPr/>
          <p:nvPr/>
        </p:nvGrpSpPr>
        <p:grpSpPr>
          <a:xfrm>
            <a:off x="466168" y="3499632"/>
            <a:ext cx="3922798" cy="3100881"/>
            <a:chOff x="419222" y="3499632"/>
            <a:chExt cx="3922798" cy="3100881"/>
          </a:xfrm>
        </p:grpSpPr>
        <p:pic>
          <p:nvPicPr>
            <p:cNvPr id="15" name="Picture 14"/>
            <p:cNvPicPr>
              <a:picLocks noChangeAspect="1"/>
            </p:cNvPicPr>
            <p:nvPr/>
          </p:nvPicPr>
          <p:blipFill>
            <a:blip r:embed="rId4"/>
            <a:stretch>
              <a:fillRect/>
            </a:stretch>
          </p:blipFill>
          <p:spPr>
            <a:xfrm>
              <a:off x="419222" y="3499632"/>
              <a:ext cx="3922798" cy="3100881"/>
            </a:xfrm>
            <a:prstGeom prst="rect">
              <a:avLst/>
            </a:prstGeom>
            <a:ln>
              <a:solidFill>
                <a:srgbClr val="000000"/>
              </a:solidFill>
            </a:ln>
          </p:spPr>
        </p:pic>
        <p:sp>
          <p:nvSpPr>
            <p:cNvPr id="16" name="TextBox 15"/>
            <p:cNvSpPr txBox="1"/>
            <p:nvPr/>
          </p:nvSpPr>
          <p:spPr>
            <a:xfrm rot="16200000">
              <a:off x="173002" y="5893800"/>
              <a:ext cx="800219" cy="307777"/>
            </a:xfrm>
            <a:prstGeom prst="rect">
              <a:avLst/>
            </a:prstGeom>
            <a:noFill/>
          </p:spPr>
          <p:txBody>
            <a:bodyPr wrap="none" rtlCol="0">
              <a:spAutoFit/>
            </a:bodyPr>
            <a:lstStyle/>
            <a:p>
              <a:r>
                <a:rPr lang="en-US" sz="1400" b="1" dirty="0" smtClean="0"/>
                <a:t>Unique</a:t>
              </a:r>
            </a:p>
          </p:txBody>
        </p:sp>
      </p:grpSp>
      <p:pic>
        <p:nvPicPr>
          <p:cNvPr id="6" name="Picture 5"/>
          <p:cNvPicPr>
            <a:picLocks noChangeAspect="1"/>
          </p:cNvPicPr>
          <p:nvPr/>
        </p:nvPicPr>
        <p:blipFill rotWithShape="1">
          <a:blip r:embed="rId2"/>
          <a:srcRect l="6897" b="15770"/>
          <a:stretch/>
        </p:blipFill>
        <p:spPr>
          <a:xfrm>
            <a:off x="4622800" y="-2813215"/>
            <a:ext cx="3771900" cy="9017000"/>
          </a:xfrm>
          <a:prstGeom prst="rect">
            <a:avLst/>
          </a:prstGeom>
          <a:ln>
            <a:noFill/>
          </a:ln>
        </p:spPr>
      </p:pic>
    </p:spTree>
    <p:extLst>
      <p:ext uri="{BB962C8B-B14F-4D97-AF65-F5344CB8AC3E}">
        <p14:creationId xmlns:p14="http://schemas.microsoft.com/office/powerpoint/2010/main" val="14415134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84485" y="361782"/>
            <a:ext cx="8574506" cy="1080296"/>
          </a:xfrm>
          <a:prstGeom prst="rect">
            <a:avLst/>
          </a:prstGeom>
          <a:noFill/>
        </p:spPr>
        <p:txBody>
          <a:bodyPr wrap="square" rtlCol="0">
            <a:spAutoFit/>
          </a:bodyPr>
          <a:lstStyle/>
          <a:p>
            <a:pPr algn="ctr">
              <a:lnSpc>
                <a:spcPct val="120000"/>
              </a:lnSpc>
            </a:pPr>
            <a:r>
              <a:rPr lang="en-US" b="1" dirty="0" smtClean="0">
                <a:latin typeface="Arial"/>
                <a:cs typeface="Arial"/>
              </a:rPr>
              <a:t>The “mode” used to map reads is important for mapping accuracy, especially if the transcriptome is incomplete and has a lot of splice variants </a:t>
            </a:r>
          </a:p>
          <a:p>
            <a:pPr algn="r">
              <a:lnSpc>
                <a:spcPct val="120000"/>
              </a:lnSpc>
            </a:pPr>
            <a:r>
              <a:rPr lang="en-US" b="1" i="1" dirty="0" smtClean="0">
                <a:latin typeface="Arial"/>
                <a:cs typeface="Arial"/>
              </a:rPr>
              <a:t>Simulated transcriptome with 5000 genes</a:t>
            </a:r>
          </a:p>
        </p:txBody>
      </p:sp>
      <p:graphicFrame>
        <p:nvGraphicFramePr>
          <p:cNvPr id="3" name="Chart 2"/>
          <p:cNvGraphicFramePr>
            <a:graphicFrameLocks/>
          </p:cNvGraphicFramePr>
          <p:nvPr>
            <p:extLst>
              <p:ext uri="{D42A27DB-BD31-4B8C-83A1-F6EECF244321}">
                <p14:modId xmlns:p14="http://schemas.microsoft.com/office/powerpoint/2010/main" val="2328914160"/>
              </p:ext>
            </p:extLst>
          </p:nvPr>
        </p:nvGraphicFramePr>
        <p:xfrm>
          <a:off x="331533" y="1774475"/>
          <a:ext cx="4922252" cy="22895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3074617727"/>
              </p:ext>
            </p:extLst>
          </p:nvPr>
        </p:nvGraphicFramePr>
        <p:xfrm>
          <a:off x="331533" y="4209214"/>
          <a:ext cx="4928616" cy="22951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3274277753"/>
              </p:ext>
            </p:extLst>
          </p:nvPr>
        </p:nvGraphicFramePr>
        <p:xfrm>
          <a:off x="5448968" y="1774476"/>
          <a:ext cx="3352800" cy="4729882"/>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4460031" y="3746897"/>
            <a:ext cx="800720" cy="338554"/>
          </a:xfrm>
          <a:prstGeom prst="rect">
            <a:avLst/>
          </a:prstGeom>
          <a:noFill/>
        </p:spPr>
        <p:txBody>
          <a:bodyPr wrap="none" rtlCol="0">
            <a:spAutoFit/>
          </a:bodyPr>
          <a:lstStyle/>
          <a:p>
            <a:r>
              <a:rPr lang="en-US" sz="1600" dirty="0" smtClean="0"/>
              <a:t>default</a:t>
            </a:r>
            <a:endParaRPr lang="en-US" sz="1600" dirty="0"/>
          </a:p>
        </p:txBody>
      </p:sp>
      <p:sp>
        <p:nvSpPr>
          <p:cNvPr id="9" name="TextBox 8"/>
          <p:cNvSpPr txBox="1"/>
          <p:nvPr/>
        </p:nvSpPr>
        <p:spPr>
          <a:xfrm>
            <a:off x="4446018" y="6187255"/>
            <a:ext cx="800820" cy="338554"/>
          </a:xfrm>
          <a:prstGeom prst="rect">
            <a:avLst/>
          </a:prstGeom>
          <a:noFill/>
        </p:spPr>
        <p:txBody>
          <a:bodyPr wrap="none" rtlCol="0">
            <a:spAutoFit/>
          </a:bodyPr>
          <a:lstStyle/>
          <a:p>
            <a:r>
              <a:rPr lang="en-US" sz="1600" dirty="0" smtClean="0"/>
              <a:t>unique</a:t>
            </a:r>
            <a:endParaRPr lang="en-US" sz="1600" dirty="0"/>
          </a:p>
        </p:txBody>
      </p:sp>
      <p:sp>
        <p:nvSpPr>
          <p:cNvPr id="10" name="TextBox 9"/>
          <p:cNvSpPr txBox="1"/>
          <p:nvPr/>
        </p:nvSpPr>
        <p:spPr>
          <a:xfrm>
            <a:off x="7847598" y="6187255"/>
            <a:ext cx="1017025" cy="338554"/>
          </a:xfrm>
          <a:prstGeom prst="rect">
            <a:avLst/>
          </a:prstGeom>
          <a:noFill/>
        </p:spPr>
        <p:txBody>
          <a:bodyPr wrap="none" rtlCol="0">
            <a:spAutoFit/>
          </a:bodyPr>
          <a:lstStyle/>
          <a:p>
            <a:r>
              <a:rPr lang="en-US" sz="1600" dirty="0" err="1" smtClean="0"/>
              <a:t>multimap</a:t>
            </a:r>
            <a:endParaRPr lang="en-US" sz="1600" dirty="0"/>
          </a:p>
        </p:txBody>
      </p:sp>
    </p:spTree>
    <p:extLst>
      <p:ext uri="{BB962C8B-B14F-4D97-AF65-F5344CB8AC3E}">
        <p14:creationId xmlns:p14="http://schemas.microsoft.com/office/powerpoint/2010/main" val="5673167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84463" y="6476958"/>
            <a:ext cx="4059537" cy="253916"/>
          </a:xfrm>
          <a:prstGeom prst="rect">
            <a:avLst/>
          </a:prstGeom>
        </p:spPr>
        <p:txBody>
          <a:bodyPr wrap="none">
            <a:spAutoFit/>
          </a:bodyPr>
          <a:lstStyle/>
          <a:p>
            <a:r>
              <a:rPr lang="en-US" sz="1050" dirty="0" smtClean="0"/>
              <a:t>Adapted from </a:t>
            </a:r>
            <a:r>
              <a:rPr lang="en-US" sz="1050" dirty="0" err="1" smtClean="0"/>
              <a:t>Zeng</a:t>
            </a:r>
            <a:r>
              <a:rPr lang="en-US" sz="1050" dirty="0" smtClean="0"/>
              <a:t> and </a:t>
            </a:r>
            <a:r>
              <a:rPr lang="en-US" sz="1050" dirty="0" err="1" smtClean="0"/>
              <a:t>Mortazavi</a:t>
            </a:r>
            <a:r>
              <a:rPr lang="en-US" sz="1050" dirty="0" smtClean="0"/>
              <a:t>, </a:t>
            </a:r>
            <a:r>
              <a:rPr lang="en-US" sz="1050" i="1" dirty="0" smtClean="0"/>
              <a:t>Nature </a:t>
            </a:r>
            <a:r>
              <a:rPr lang="en-US" sz="1050" i="1" dirty="0"/>
              <a:t>Immunology </a:t>
            </a:r>
            <a:r>
              <a:rPr lang="en-US" sz="1050" b="1" dirty="0" smtClean="0"/>
              <a:t>13</a:t>
            </a:r>
            <a:r>
              <a:rPr lang="en-US" sz="1050" dirty="0"/>
              <a:t> </a:t>
            </a:r>
            <a:r>
              <a:rPr lang="en-US" sz="1050" dirty="0" smtClean="0"/>
              <a:t>(</a:t>
            </a:r>
            <a:r>
              <a:rPr lang="en-US" sz="1050" dirty="0"/>
              <a:t>2012)</a:t>
            </a:r>
          </a:p>
        </p:txBody>
      </p:sp>
      <p:sp>
        <p:nvSpPr>
          <p:cNvPr id="9" name="TextBox 8"/>
          <p:cNvSpPr txBox="1"/>
          <p:nvPr/>
        </p:nvSpPr>
        <p:spPr>
          <a:xfrm>
            <a:off x="947832" y="381000"/>
            <a:ext cx="7248349" cy="461665"/>
          </a:xfrm>
          <a:prstGeom prst="rect">
            <a:avLst/>
          </a:prstGeom>
          <a:noFill/>
        </p:spPr>
        <p:txBody>
          <a:bodyPr wrap="none" rtlCol="0">
            <a:spAutoFit/>
          </a:bodyPr>
          <a:lstStyle/>
          <a:p>
            <a:pPr algn="ctr"/>
            <a:r>
              <a:rPr lang="en-US" sz="2400" b="1" dirty="0" smtClean="0"/>
              <a:t>RNA-</a:t>
            </a:r>
            <a:r>
              <a:rPr lang="en-US" sz="2400" b="1" dirty="0" err="1" smtClean="0"/>
              <a:t>Seq</a:t>
            </a:r>
            <a:r>
              <a:rPr lang="en-US" sz="2400" b="1" dirty="0" smtClean="0"/>
              <a:t> workflow for gene expression analysis</a:t>
            </a:r>
            <a:endParaRPr lang="en-US" sz="2400" b="1" dirty="0"/>
          </a:p>
        </p:txBody>
      </p:sp>
      <p:grpSp>
        <p:nvGrpSpPr>
          <p:cNvPr id="14" name="Group 13"/>
          <p:cNvGrpSpPr/>
          <p:nvPr/>
        </p:nvGrpSpPr>
        <p:grpSpPr>
          <a:xfrm>
            <a:off x="2425700" y="1021834"/>
            <a:ext cx="4343400" cy="5259018"/>
            <a:chOff x="2425700" y="1021834"/>
            <a:chExt cx="4343400" cy="5259018"/>
          </a:xfrm>
        </p:grpSpPr>
        <p:grpSp>
          <p:nvGrpSpPr>
            <p:cNvPr id="8" name="Group 7"/>
            <p:cNvGrpSpPr/>
            <p:nvPr/>
          </p:nvGrpSpPr>
          <p:grpSpPr>
            <a:xfrm>
              <a:off x="2425700" y="1546954"/>
              <a:ext cx="4343400" cy="4079146"/>
              <a:chOff x="2425700" y="1966054"/>
              <a:chExt cx="4343400" cy="4079146"/>
            </a:xfrm>
          </p:grpSpPr>
          <p:pic>
            <p:nvPicPr>
              <p:cNvPr id="5" name="Picture 4" descr="Screen Shot 2013-10-06 at 2.55.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700" y="1966054"/>
                <a:ext cx="4213236" cy="4079146"/>
              </a:xfrm>
              <a:prstGeom prst="rect">
                <a:avLst/>
              </a:prstGeom>
            </p:spPr>
          </p:pic>
          <p:sp>
            <p:nvSpPr>
              <p:cNvPr id="7" name="Rounded Rectangle 6"/>
              <p:cNvSpPr/>
              <p:nvPr/>
            </p:nvSpPr>
            <p:spPr>
              <a:xfrm>
                <a:off x="6273800" y="1966054"/>
                <a:ext cx="495300" cy="1031146"/>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3486027" y="1021834"/>
              <a:ext cx="2172390" cy="369332"/>
            </a:xfrm>
            <a:prstGeom prst="rect">
              <a:avLst/>
            </a:prstGeom>
            <a:noFill/>
          </p:spPr>
          <p:txBody>
            <a:bodyPr wrap="none" rtlCol="0">
              <a:spAutoFit/>
            </a:bodyPr>
            <a:lstStyle/>
            <a:p>
              <a:r>
                <a:rPr lang="en-US" dirty="0" smtClean="0"/>
                <a:t>Fragmented mRNA</a:t>
              </a:r>
              <a:endParaRPr lang="en-US" dirty="0"/>
            </a:p>
          </p:txBody>
        </p:sp>
        <p:pic>
          <p:nvPicPr>
            <p:cNvPr id="11" name="Picture 10" descr="Screen Shot 2013-10-06 at 3.00.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9696" y="1308618"/>
              <a:ext cx="181631" cy="285420"/>
            </a:xfrm>
            <a:prstGeom prst="rect">
              <a:avLst/>
            </a:prstGeom>
          </p:spPr>
        </p:pic>
        <p:pic>
          <p:nvPicPr>
            <p:cNvPr id="12" name="Picture 11" descr="Screen Shot 2013-10-06 at 3.00.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154" y="5626100"/>
              <a:ext cx="181631" cy="285420"/>
            </a:xfrm>
            <a:prstGeom prst="rect">
              <a:avLst/>
            </a:prstGeom>
          </p:spPr>
        </p:pic>
        <p:sp>
          <p:nvSpPr>
            <p:cNvPr id="13" name="TextBox 12"/>
            <p:cNvSpPr txBox="1"/>
            <p:nvPr/>
          </p:nvSpPr>
          <p:spPr>
            <a:xfrm>
              <a:off x="2615027" y="5911520"/>
              <a:ext cx="3914390" cy="369332"/>
            </a:xfrm>
            <a:prstGeom prst="rect">
              <a:avLst/>
            </a:prstGeom>
            <a:noFill/>
          </p:spPr>
          <p:txBody>
            <a:bodyPr wrap="none" rtlCol="0">
              <a:spAutoFit/>
            </a:bodyPr>
            <a:lstStyle/>
            <a:p>
              <a:pPr algn="ctr"/>
              <a:r>
                <a:rPr lang="en-US" dirty="0" smtClean="0"/>
                <a:t>List of differentially expressed genes</a:t>
              </a:r>
              <a:endParaRPr lang="en-US" dirty="0"/>
            </a:p>
          </p:txBody>
        </p:sp>
      </p:grpSp>
      <p:sp>
        <p:nvSpPr>
          <p:cNvPr id="15" name="Rectangle 14"/>
          <p:cNvSpPr/>
          <p:nvPr/>
        </p:nvSpPr>
        <p:spPr>
          <a:xfrm>
            <a:off x="2209800" y="1020465"/>
            <a:ext cx="4673600" cy="52603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14824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68400"/>
            <a:ext cx="9144000" cy="4512623"/>
          </a:xfrm>
          <a:prstGeom prst="rect">
            <a:avLst/>
          </a:prstGeom>
        </p:spPr>
      </p:pic>
      <p:sp>
        <p:nvSpPr>
          <p:cNvPr id="3" name="TextBox 2"/>
          <p:cNvSpPr txBox="1"/>
          <p:nvPr/>
        </p:nvSpPr>
        <p:spPr>
          <a:xfrm>
            <a:off x="901700" y="222082"/>
            <a:ext cx="7340600" cy="747897"/>
          </a:xfrm>
          <a:prstGeom prst="rect">
            <a:avLst/>
          </a:prstGeom>
          <a:noFill/>
        </p:spPr>
        <p:txBody>
          <a:bodyPr wrap="square" rtlCol="0">
            <a:spAutoFit/>
          </a:bodyPr>
          <a:lstStyle/>
          <a:p>
            <a:pPr algn="ctr">
              <a:lnSpc>
                <a:spcPct val="120000"/>
              </a:lnSpc>
            </a:pPr>
            <a:r>
              <a:rPr lang="en-US" b="1" dirty="0" smtClean="0">
                <a:latin typeface="Arial"/>
                <a:cs typeface="Arial"/>
              </a:rPr>
              <a:t>% of genes expressed can impact the accuracy of read mapping more adversely when the transcriptome is incomplete</a:t>
            </a:r>
            <a:endParaRPr lang="en-US" b="1" dirty="0">
              <a:latin typeface="Arial"/>
              <a:cs typeface="Arial"/>
            </a:endParaRPr>
          </a:p>
        </p:txBody>
      </p:sp>
      <p:grpSp>
        <p:nvGrpSpPr>
          <p:cNvPr id="7" name="Group 6"/>
          <p:cNvGrpSpPr/>
          <p:nvPr/>
        </p:nvGrpSpPr>
        <p:grpSpPr>
          <a:xfrm>
            <a:off x="4584700" y="1221872"/>
            <a:ext cx="4559300" cy="4648200"/>
            <a:chOff x="4584700" y="1395656"/>
            <a:chExt cx="4559300" cy="4648200"/>
          </a:xfrm>
        </p:grpSpPr>
        <p:sp>
          <p:nvSpPr>
            <p:cNvPr id="2" name="Rectangle 1"/>
            <p:cNvSpPr/>
            <p:nvPr/>
          </p:nvSpPr>
          <p:spPr>
            <a:xfrm>
              <a:off x="4584700" y="1395656"/>
              <a:ext cx="4559300" cy="464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pPr>
              <a:r>
                <a:rPr lang="en-US" sz="1400" dirty="0" smtClean="0">
                  <a:solidFill>
                    <a:schemeClr val="tx1"/>
                  </a:solidFill>
                </a:rPr>
                <a:t>Accurately expressing transcripts are those where</a:t>
              </a:r>
            </a:p>
            <a:p>
              <a:pPr algn="ctr">
                <a:lnSpc>
                  <a:spcPct val="110000"/>
                </a:lnSpc>
              </a:pPr>
              <a:endParaRPr lang="en-US" dirty="0" smtClean="0">
                <a:solidFill>
                  <a:schemeClr val="tx1"/>
                </a:solidFill>
              </a:endParaRPr>
            </a:p>
            <a:p>
              <a:pPr algn="ctr">
                <a:lnSpc>
                  <a:spcPct val="110000"/>
                </a:lnSpc>
              </a:pPr>
              <a:endParaRPr lang="en-US" dirty="0" smtClean="0">
                <a:solidFill>
                  <a:schemeClr val="tx1"/>
                </a:solidFill>
              </a:endParaRPr>
            </a:p>
            <a:p>
              <a:pPr algn="ctr">
                <a:lnSpc>
                  <a:spcPct val="110000"/>
                </a:lnSpc>
              </a:pPr>
              <a:r>
                <a:rPr lang="en-US" sz="1600" dirty="0">
                  <a:solidFill>
                    <a:schemeClr val="tx1"/>
                  </a:solidFill>
                </a:rPr>
                <a:t>Number of mapped reads </a:t>
              </a:r>
            </a:p>
            <a:p>
              <a:pPr algn="ctr">
                <a:lnSpc>
                  <a:spcPct val="110000"/>
                </a:lnSpc>
              </a:pPr>
              <a:r>
                <a:rPr lang="en-US" sz="1600" dirty="0">
                  <a:solidFill>
                    <a:schemeClr val="tx1"/>
                  </a:solidFill>
                </a:rPr>
                <a:t>(experimental)</a:t>
              </a:r>
            </a:p>
            <a:p>
              <a:pPr algn="ctr">
                <a:lnSpc>
                  <a:spcPct val="110000"/>
                </a:lnSpc>
              </a:pPr>
              <a:r>
                <a:rPr lang="en-US" sz="1600" dirty="0" smtClean="0">
                  <a:solidFill>
                    <a:schemeClr val="tx1"/>
                  </a:solidFill>
                </a:rPr>
                <a:t>------------------------------------------------</a:t>
              </a:r>
              <a:endParaRPr lang="en-US" sz="1600" dirty="0">
                <a:solidFill>
                  <a:schemeClr val="tx1"/>
                </a:solidFill>
              </a:endParaRPr>
            </a:p>
            <a:p>
              <a:pPr algn="ctr">
                <a:lnSpc>
                  <a:spcPct val="110000"/>
                </a:lnSpc>
              </a:pPr>
              <a:r>
                <a:rPr lang="en-US" sz="1600" dirty="0">
                  <a:solidFill>
                    <a:schemeClr val="tx1"/>
                  </a:solidFill>
                </a:rPr>
                <a:t>Number of reads generated from a </a:t>
              </a:r>
            </a:p>
            <a:p>
              <a:pPr algn="ctr">
                <a:lnSpc>
                  <a:spcPct val="110000"/>
                </a:lnSpc>
              </a:pPr>
              <a:r>
                <a:rPr lang="en-US" sz="1600" dirty="0">
                  <a:solidFill>
                    <a:schemeClr val="tx1"/>
                  </a:solidFill>
                </a:rPr>
                <a:t>given transcript (actual)</a:t>
              </a:r>
            </a:p>
            <a:p>
              <a:pPr algn="ctr">
                <a:lnSpc>
                  <a:spcPct val="110000"/>
                </a:lnSpc>
              </a:pPr>
              <a:r>
                <a:rPr lang="en-US" dirty="0" smtClean="0">
                  <a:solidFill>
                    <a:schemeClr val="tx1"/>
                  </a:solidFill>
                </a:rPr>
                <a:t>=</a:t>
              </a:r>
            </a:p>
            <a:p>
              <a:pPr algn="ctr">
                <a:lnSpc>
                  <a:spcPct val="110000"/>
                </a:lnSpc>
              </a:pPr>
              <a:r>
                <a:rPr lang="en-US" b="1" dirty="0">
                  <a:solidFill>
                    <a:schemeClr val="tx1"/>
                  </a:solidFill>
                </a:rPr>
                <a:t>&lt;</a:t>
              </a:r>
              <a:r>
                <a:rPr lang="en-US" b="1" dirty="0" smtClean="0">
                  <a:solidFill>
                    <a:schemeClr val="tx1"/>
                  </a:solidFill>
                </a:rPr>
                <a:t> 2</a:t>
              </a:r>
            </a:p>
            <a:p>
              <a:pPr algn="ctr">
                <a:lnSpc>
                  <a:spcPct val="110000"/>
                </a:lnSpc>
              </a:pPr>
              <a:endParaRPr lang="en-US" b="1" dirty="0">
                <a:solidFill>
                  <a:schemeClr val="tx1"/>
                </a:solidFill>
              </a:endParaRPr>
            </a:p>
            <a:p>
              <a:pPr algn="ctr">
                <a:lnSpc>
                  <a:spcPct val="110000"/>
                </a:lnSpc>
              </a:pPr>
              <a:r>
                <a:rPr lang="en-US" sz="1400" dirty="0" smtClean="0">
                  <a:solidFill>
                    <a:schemeClr val="tx1"/>
                  </a:solidFill>
                </a:rPr>
                <a:t>Transcripts were grouped by genes for the purpose of counting reads (ENSEMBL genes)</a:t>
              </a:r>
            </a:p>
            <a:p>
              <a:pPr algn="ctr">
                <a:lnSpc>
                  <a:spcPct val="110000"/>
                </a:lnSpc>
              </a:pPr>
              <a:endParaRPr lang="en-US" sz="1400" dirty="0" smtClean="0">
                <a:solidFill>
                  <a:schemeClr val="tx1"/>
                </a:solidFill>
              </a:endParaRPr>
            </a:p>
            <a:p>
              <a:pPr algn="ctr">
                <a:lnSpc>
                  <a:spcPct val="110000"/>
                </a:lnSpc>
              </a:pPr>
              <a:r>
                <a:rPr lang="en-US" sz="1400" dirty="0" smtClean="0">
                  <a:solidFill>
                    <a:schemeClr val="tx1"/>
                  </a:solidFill>
                </a:rPr>
                <a:t>default parameters for mapping?</a:t>
              </a:r>
            </a:p>
          </p:txBody>
        </p:sp>
        <p:sp>
          <p:nvSpPr>
            <p:cNvPr id="5" name="Left Brace 4"/>
            <p:cNvSpPr/>
            <p:nvPr/>
          </p:nvSpPr>
          <p:spPr>
            <a:xfrm>
              <a:off x="4975431" y="2500962"/>
              <a:ext cx="497544" cy="1440343"/>
            </a:xfrm>
            <a:prstGeom prst="leftBrace">
              <a:avLst>
                <a:gd name="adj1" fmla="val 11724"/>
                <a:gd name="adj2" fmla="val 53567"/>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e 5"/>
            <p:cNvSpPr/>
            <p:nvPr/>
          </p:nvSpPr>
          <p:spPr>
            <a:xfrm rot="10800000">
              <a:off x="8292945" y="2541064"/>
              <a:ext cx="497544" cy="1440344"/>
            </a:xfrm>
            <a:prstGeom prst="leftBrace">
              <a:avLst>
                <a:gd name="adj1" fmla="val 11724"/>
                <a:gd name="adj2" fmla="val 50596"/>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9845938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97352"/>
            <a:ext cx="9144000" cy="4632617"/>
          </a:xfrm>
          <a:prstGeom prst="rect">
            <a:avLst/>
          </a:prstGeom>
        </p:spPr>
      </p:pic>
      <p:sp>
        <p:nvSpPr>
          <p:cNvPr id="4" name="Rectangle 3"/>
          <p:cNvSpPr/>
          <p:nvPr/>
        </p:nvSpPr>
        <p:spPr>
          <a:xfrm>
            <a:off x="4584700" y="1407380"/>
            <a:ext cx="4559300" cy="464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299243" y="5997068"/>
            <a:ext cx="2545514" cy="438582"/>
          </a:xfrm>
          <a:prstGeom prst="rect">
            <a:avLst/>
          </a:prstGeom>
          <a:noFill/>
        </p:spPr>
        <p:txBody>
          <a:bodyPr wrap="none" rtlCol="0">
            <a:spAutoFit/>
          </a:bodyPr>
          <a:lstStyle/>
          <a:p>
            <a:pPr algn="ctr">
              <a:lnSpc>
                <a:spcPct val="130000"/>
              </a:lnSpc>
            </a:pPr>
            <a:r>
              <a:rPr lang="en-US" dirty="0" smtClean="0"/>
              <a:t>Confusing terminology!</a:t>
            </a:r>
          </a:p>
        </p:txBody>
      </p:sp>
      <p:sp>
        <p:nvSpPr>
          <p:cNvPr id="8" name="TextBox 7"/>
          <p:cNvSpPr txBox="1"/>
          <p:nvPr/>
        </p:nvSpPr>
        <p:spPr>
          <a:xfrm>
            <a:off x="901700" y="222082"/>
            <a:ext cx="7340600" cy="1157240"/>
          </a:xfrm>
          <a:prstGeom prst="rect">
            <a:avLst/>
          </a:prstGeom>
          <a:noFill/>
        </p:spPr>
        <p:txBody>
          <a:bodyPr wrap="square" rtlCol="0">
            <a:spAutoFit/>
          </a:bodyPr>
          <a:lstStyle/>
          <a:p>
            <a:pPr algn="ctr">
              <a:lnSpc>
                <a:spcPct val="120000"/>
              </a:lnSpc>
              <a:spcAft>
                <a:spcPts val="600"/>
              </a:spcAft>
            </a:pPr>
            <a:r>
              <a:rPr lang="en-US" b="1" dirty="0" smtClean="0">
                <a:latin typeface="Arial"/>
                <a:cs typeface="Arial"/>
              </a:rPr>
              <a:t>% of genes expressed can impact the accuracy of read mapping more adversely when the transcriptome is incomplete</a:t>
            </a:r>
          </a:p>
          <a:p>
            <a:pPr algn="ctr">
              <a:lnSpc>
                <a:spcPct val="120000"/>
              </a:lnSpc>
              <a:spcAft>
                <a:spcPts val="600"/>
              </a:spcAft>
            </a:pPr>
            <a:r>
              <a:rPr lang="en-US" b="1" dirty="0">
                <a:cs typeface="Arial"/>
              </a:rPr>
              <a:t>I</a:t>
            </a:r>
            <a:r>
              <a:rPr lang="en-US" b="1" dirty="0" smtClean="0">
                <a:cs typeface="Arial"/>
              </a:rPr>
              <a:t>soform</a:t>
            </a:r>
            <a:r>
              <a:rPr lang="en-US" b="1" dirty="0">
                <a:cs typeface="Arial"/>
              </a:rPr>
              <a:t>-level counts </a:t>
            </a:r>
            <a:r>
              <a:rPr lang="en-US" b="1" dirty="0" smtClean="0">
                <a:cs typeface="Arial"/>
              </a:rPr>
              <a:t>are less accurate </a:t>
            </a:r>
            <a:r>
              <a:rPr lang="en-US" b="1" dirty="0">
                <a:cs typeface="Arial"/>
              </a:rPr>
              <a:t>than gene-level </a:t>
            </a:r>
            <a:r>
              <a:rPr lang="en-US" b="1" dirty="0" smtClean="0">
                <a:cs typeface="Arial"/>
              </a:rPr>
              <a:t>counting</a:t>
            </a:r>
            <a:endParaRPr lang="en-US" b="1" dirty="0">
              <a:cs typeface="Arial"/>
            </a:endParaRPr>
          </a:p>
        </p:txBody>
      </p:sp>
    </p:spTree>
    <p:extLst>
      <p:ext uri="{BB962C8B-B14F-4D97-AF65-F5344CB8AC3E}">
        <p14:creationId xmlns:p14="http://schemas.microsoft.com/office/powerpoint/2010/main" val="3759215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164" t="2317"/>
          <a:stretch/>
        </p:blipFill>
        <p:spPr>
          <a:xfrm>
            <a:off x="418984" y="1309402"/>
            <a:ext cx="8405048" cy="5347457"/>
          </a:xfrm>
          <a:prstGeom prst="rect">
            <a:avLst/>
          </a:prstGeom>
          <a:ln>
            <a:solidFill>
              <a:schemeClr val="tx1"/>
            </a:solidFill>
          </a:ln>
        </p:spPr>
      </p:pic>
      <p:sp>
        <p:nvSpPr>
          <p:cNvPr id="4" name="TextBox 3"/>
          <p:cNvSpPr txBox="1"/>
          <p:nvPr/>
        </p:nvSpPr>
        <p:spPr>
          <a:xfrm>
            <a:off x="319968" y="222082"/>
            <a:ext cx="8504064" cy="747897"/>
          </a:xfrm>
          <a:prstGeom prst="rect">
            <a:avLst/>
          </a:prstGeom>
          <a:noFill/>
        </p:spPr>
        <p:txBody>
          <a:bodyPr wrap="square" rtlCol="0">
            <a:spAutoFit/>
          </a:bodyPr>
          <a:lstStyle/>
          <a:p>
            <a:pPr algn="ctr">
              <a:lnSpc>
                <a:spcPct val="120000"/>
              </a:lnSpc>
            </a:pPr>
            <a:r>
              <a:rPr lang="en-US" b="1" dirty="0" smtClean="0">
                <a:latin typeface="Arial"/>
                <a:cs typeface="Arial"/>
              </a:rPr>
              <a:t>Read lengths improve accuracy, but the improvement is less than expected</a:t>
            </a:r>
            <a:endParaRPr lang="en-US" b="1" dirty="0" smtClean="0">
              <a:cs typeface="Arial"/>
            </a:endParaRPr>
          </a:p>
          <a:p>
            <a:pPr algn="ctr">
              <a:lnSpc>
                <a:spcPct val="120000"/>
              </a:lnSpc>
            </a:pPr>
            <a:r>
              <a:rPr lang="en-US" b="1" dirty="0" smtClean="0">
                <a:cs typeface="Arial"/>
              </a:rPr>
              <a:t>(single-end reads and 20x coverage; mouse)</a:t>
            </a:r>
            <a:endParaRPr lang="en-US" b="1" dirty="0">
              <a:latin typeface="Arial"/>
              <a:cs typeface="Arial"/>
            </a:endParaRPr>
          </a:p>
        </p:txBody>
      </p:sp>
    </p:spTree>
    <p:extLst>
      <p:ext uri="{BB962C8B-B14F-4D97-AF65-F5344CB8AC3E}">
        <p14:creationId xmlns:p14="http://schemas.microsoft.com/office/powerpoint/2010/main" val="23061074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4957" y="1550737"/>
            <a:ext cx="3862161" cy="5057454"/>
          </a:xfrm>
          <a:prstGeom prst="rect">
            <a:avLst/>
          </a:prstGeom>
          <a:ln>
            <a:solidFill>
              <a:srgbClr val="000000"/>
            </a:solidFill>
          </a:ln>
        </p:spPr>
      </p:pic>
      <p:sp>
        <p:nvSpPr>
          <p:cNvPr id="3" name="TextBox 2"/>
          <p:cNvSpPr txBox="1"/>
          <p:nvPr/>
        </p:nvSpPr>
        <p:spPr>
          <a:xfrm>
            <a:off x="901700" y="222082"/>
            <a:ext cx="7340600" cy="1080296"/>
          </a:xfrm>
          <a:prstGeom prst="rect">
            <a:avLst/>
          </a:prstGeom>
          <a:noFill/>
        </p:spPr>
        <p:txBody>
          <a:bodyPr wrap="square" rtlCol="0">
            <a:spAutoFit/>
          </a:bodyPr>
          <a:lstStyle/>
          <a:p>
            <a:pPr algn="ctr">
              <a:lnSpc>
                <a:spcPct val="120000"/>
              </a:lnSpc>
            </a:pPr>
            <a:r>
              <a:rPr lang="en-US" b="1" dirty="0" smtClean="0">
                <a:cs typeface="Arial"/>
              </a:rPr>
              <a:t>Paired-end data with longer fragment length improves accuracy, but not as significantly as expected</a:t>
            </a:r>
          </a:p>
          <a:p>
            <a:pPr algn="ctr">
              <a:lnSpc>
                <a:spcPct val="120000"/>
              </a:lnSpc>
            </a:pPr>
            <a:r>
              <a:rPr lang="en-US" b="1" dirty="0">
                <a:cs typeface="Arial"/>
              </a:rPr>
              <a:t>(</a:t>
            </a:r>
            <a:r>
              <a:rPr lang="en-US" b="1" dirty="0" smtClean="0">
                <a:cs typeface="Arial"/>
              </a:rPr>
              <a:t>single-end reads and 20x coverage)</a:t>
            </a:r>
            <a:endParaRPr lang="en-US" b="1" dirty="0">
              <a:latin typeface="Arial"/>
              <a:cs typeface="Arial"/>
            </a:endParaRPr>
          </a:p>
        </p:txBody>
      </p:sp>
      <p:pic>
        <p:nvPicPr>
          <p:cNvPr id="4" name="Picture 3"/>
          <p:cNvPicPr>
            <a:picLocks noChangeAspect="1"/>
          </p:cNvPicPr>
          <p:nvPr/>
        </p:nvPicPr>
        <p:blipFill>
          <a:blip r:embed="rId3"/>
          <a:stretch>
            <a:fillRect/>
          </a:stretch>
        </p:blipFill>
        <p:spPr>
          <a:xfrm>
            <a:off x="4767964" y="1550737"/>
            <a:ext cx="3512040" cy="5057454"/>
          </a:xfrm>
          <a:prstGeom prst="rect">
            <a:avLst/>
          </a:prstGeom>
          <a:ln>
            <a:solidFill>
              <a:srgbClr val="000000"/>
            </a:solidFill>
          </a:ln>
        </p:spPr>
      </p:pic>
      <p:grpSp>
        <p:nvGrpSpPr>
          <p:cNvPr id="44" name="Group 43"/>
          <p:cNvGrpSpPr/>
          <p:nvPr/>
        </p:nvGrpSpPr>
        <p:grpSpPr>
          <a:xfrm>
            <a:off x="4750420" y="1502898"/>
            <a:ext cx="3725159" cy="5355102"/>
            <a:chOff x="4643113" y="1019264"/>
            <a:chExt cx="4037437" cy="5684881"/>
          </a:xfrm>
        </p:grpSpPr>
        <p:sp>
          <p:nvSpPr>
            <p:cNvPr id="6" name="Rectangle 5"/>
            <p:cNvSpPr/>
            <p:nvPr/>
          </p:nvSpPr>
          <p:spPr>
            <a:xfrm>
              <a:off x="4643113" y="1019264"/>
              <a:ext cx="4037437" cy="56848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3" name="Group 42"/>
            <p:cNvGrpSpPr/>
            <p:nvPr/>
          </p:nvGrpSpPr>
          <p:grpSpPr>
            <a:xfrm>
              <a:off x="5633752" y="2749202"/>
              <a:ext cx="2839525" cy="1465441"/>
              <a:chOff x="5633752" y="2749202"/>
              <a:chExt cx="2839525" cy="1465441"/>
            </a:xfrm>
          </p:grpSpPr>
          <p:cxnSp>
            <p:nvCxnSpPr>
              <p:cNvPr id="7" name="Straight Connector 6"/>
              <p:cNvCxnSpPr/>
              <p:nvPr/>
            </p:nvCxnSpPr>
            <p:spPr>
              <a:xfrm>
                <a:off x="5633753" y="2749202"/>
                <a:ext cx="772502" cy="0"/>
              </a:xfrm>
              <a:prstGeom prst="line">
                <a:avLst/>
              </a:prstGeom>
              <a:ln w="38100" cap="flat" cmpd="sng">
                <a:solidFill>
                  <a:srgbClr val="008000"/>
                </a:solidFill>
                <a:roun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633752" y="2749202"/>
                <a:ext cx="291097" cy="0"/>
              </a:xfrm>
              <a:prstGeom prst="line">
                <a:avLst/>
              </a:prstGeom>
              <a:ln w="76200" cap="flat" cmpd="sng">
                <a:solidFill>
                  <a:srgbClr val="800000"/>
                </a:solidFill>
                <a:roun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126579" y="2749202"/>
                <a:ext cx="291097" cy="0"/>
              </a:xfrm>
              <a:prstGeom prst="line">
                <a:avLst/>
              </a:prstGeom>
              <a:ln w="76200" cap="flat" cmpd="sng">
                <a:solidFill>
                  <a:srgbClr val="800000"/>
                </a:solidFill>
                <a:round/>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633753" y="3237682"/>
                <a:ext cx="1440245" cy="0"/>
              </a:xfrm>
              <a:prstGeom prst="line">
                <a:avLst/>
              </a:prstGeom>
              <a:ln w="38100" cap="flat" cmpd="sng">
                <a:solidFill>
                  <a:srgbClr val="008000"/>
                </a:solidFill>
                <a:round/>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633752" y="3237682"/>
                <a:ext cx="291097" cy="0"/>
              </a:xfrm>
              <a:prstGeom prst="line">
                <a:avLst/>
              </a:prstGeom>
              <a:ln w="76200" cap="flat" cmpd="sng">
                <a:solidFill>
                  <a:srgbClr val="800000"/>
                </a:solidFill>
                <a:round/>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794322" y="3237682"/>
                <a:ext cx="291097" cy="0"/>
              </a:xfrm>
              <a:prstGeom prst="line">
                <a:avLst/>
              </a:prstGeom>
              <a:ln w="76200" cap="flat" cmpd="sng">
                <a:solidFill>
                  <a:srgbClr val="800000"/>
                </a:solidFill>
                <a:roun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633753" y="3726162"/>
                <a:ext cx="2081802" cy="0"/>
              </a:xfrm>
              <a:prstGeom prst="line">
                <a:avLst/>
              </a:prstGeom>
              <a:ln w="38100" cap="flat" cmpd="sng">
                <a:solidFill>
                  <a:srgbClr val="008000"/>
                </a:solidFill>
                <a:round/>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633752" y="3726162"/>
                <a:ext cx="291097" cy="0"/>
              </a:xfrm>
              <a:prstGeom prst="line">
                <a:avLst/>
              </a:prstGeom>
              <a:ln w="76200" cap="flat" cmpd="sng">
                <a:solidFill>
                  <a:srgbClr val="800000"/>
                </a:solidFill>
                <a:round/>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435879" y="3726162"/>
                <a:ext cx="291097" cy="0"/>
              </a:xfrm>
              <a:prstGeom prst="line">
                <a:avLst/>
              </a:prstGeom>
              <a:ln w="76200" cap="flat" cmpd="sng">
                <a:solidFill>
                  <a:srgbClr val="800000"/>
                </a:solidFill>
                <a:round/>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633753" y="4214643"/>
                <a:ext cx="2828103" cy="0"/>
              </a:xfrm>
              <a:prstGeom prst="line">
                <a:avLst/>
              </a:prstGeom>
              <a:ln w="38100" cap="flat" cmpd="sng">
                <a:solidFill>
                  <a:srgbClr val="008000"/>
                </a:solidFill>
                <a:round/>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633752" y="4214643"/>
                <a:ext cx="291097" cy="0"/>
              </a:xfrm>
              <a:prstGeom prst="line">
                <a:avLst/>
              </a:prstGeom>
              <a:ln w="76200" cap="flat" cmpd="sng">
                <a:solidFill>
                  <a:srgbClr val="800000"/>
                </a:solidFill>
                <a:round/>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182180" y="4214643"/>
                <a:ext cx="291097" cy="0"/>
              </a:xfrm>
              <a:prstGeom prst="line">
                <a:avLst/>
              </a:prstGeom>
              <a:ln w="76200" cap="flat" cmpd="sng">
                <a:solidFill>
                  <a:srgbClr val="800000"/>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29986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par>
                                <p:cTn id="7" presetID="9" presetClass="emph" presetSubtype="0" nodeType="withEffect">
                                  <p:stCondLst>
                                    <p:cond delay="0"/>
                                  </p:stCondLst>
                                  <p:childTnLst>
                                    <p:set>
                                      <p:cBhvr rctx="PPT">
                                        <p:cTn id="8" dur="indefinite"/>
                                        <p:tgtEl>
                                          <p:spTgt spid="5"/>
                                        </p:tgtEl>
                                        <p:attrNameLst>
                                          <p:attrName>style.opacity</p:attrName>
                                        </p:attrNameLst>
                                      </p:cBhvr>
                                      <p:to>
                                        <p:strVal val="0.5"/>
                                      </p:to>
                                    </p:set>
                                    <p:animEffect filter="image" prLst="opacity: 0.5">
                                      <p:cBhvr rctx="IE">
                                        <p:cTn id="9"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5249" y="1049338"/>
            <a:ext cx="8013502" cy="3295261"/>
          </a:xfrm>
          <a:prstGeom prst="rect">
            <a:avLst/>
          </a:prstGeom>
        </p:spPr>
        <p:txBody>
          <a:bodyPr wrap="square">
            <a:spAutoFit/>
          </a:bodyPr>
          <a:lstStyle/>
          <a:p>
            <a:pPr>
              <a:lnSpc>
                <a:spcPct val="140000"/>
              </a:lnSpc>
              <a:spcAft>
                <a:spcPts val="600"/>
              </a:spcAft>
            </a:pPr>
            <a:r>
              <a:rPr lang="en-US" sz="1600" dirty="0" smtClean="0"/>
              <a:t>Factors that impact accuracy of gene counts (and likely transcriptome assemblies) with RNA-</a:t>
            </a:r>
            <a:r>
              <a:rPr lang="en-US" sz="1600" dirty="0" err="1" smtClean="0"/>
              <a:t>Seq</a:t>
            </a:r>
            <a:r>
              <a:rPr lang="en-US" sz="1600" dirty="0" smtClean="0"/>
              <a:t> data -</a:t>
            </a:r>
          </a:p>
          <a:p>
            <a:pPr marL="285750" indent="-285750">
              <a:lnSpc>
                <a:spcPct val="140000"/>
              </a:lnSpc>
              <a:spcAft>
                <a:spcPts val="600"/>
              </a:spcAft>
              <a:buFont typeface="Arial"/>
              <a:buChar char="•"/>
            </a:pPr>
            <a:r>
              <a:rPr lang="en-US" sz="1600" dirty="0" smtClean="0"/>
              <a:t>Mapping “mode”</a:t>
            </a:r>
          </a:p>
          <a:p>
            <a:pPr marL="285750" indent="-285750">
              <a:lnSpc>
                <a:spcPct val="140000"/>
              </a:lnSpc>
              <a:spcAft>
                <a:spcPts val="600"/>
              </a:spcAft>
              <a:buFont typeface="Arial"/>
              <a:buChar char="•"/>
            </a:pPr>
            <a:r>
              <a:rPr lang="en-US" sz="1600" dirty="0" smtClean="0"/>
              <a:t>Composition of the genome/transcriptome, levels of alternatively spliced genes</a:t>
            </a:r>
          </a:p>
          <a:p>
            <a:pPr marL="285750" indent="-285750">
              <a:lnSpc>
                <a:spcPct val="140000"/>
              </a:lnSpc>
              <a:spcAft>
                <a:spcPts val="600"/>
              </a:spcAft>
              <a:buFont typeface="Arial"/>
              <a:buChar char="•"/>
            </a:pPr>
            <a:r>
              <a:rPr lang="en-US" sz="1600" dirty="0" smtClean="0"/>
              <a:t>Transcriptome “completeness”</a:t>
            </a:r>
          </a:p>
          <a:p>
            <a:pPr marL="285750" indent="-285750">
              <a:lnSpc>
                <a:spcPct val="140000"/>
              </a:lnSpc>
              <a:spcAft>
                <a:spcPts val="600"/>
              </a:spcAft>
              <a:buFont typeface="Arial"/>
              <a:buChar char="•"/>
            </a:pPr>
            <a:r>
              <a:rPr lang="en-US" sz="1600" dirty="0" smtClean="0"/>
              <a:t>Length of reads</a:t>
            </a:r>
          </a:p>
          <a:p>
            <a:pPr marL="285750" indent="-285750">
              <a:lnSpc>
                <a:spcPct val="140000"/>
              </a:lnSpc>
              <a:spcAft>
                <a:spcPts val="600"/>
              </a:spcAft>
              <a:buFont typeface="Arial"/>
              <a:buChar char="•"/>
            </a:pPr>
            <a:r>
              <a:rPr lang="en-US" sz="1600" dirty="0" smtClean="0"/>
              <a:t>Length of fragment paired reads</a:t>
            </a:r>
          </a:p>
          <a:p>
            <a:pPr marL="285750" indent="-285750">
              <a:lnSpc>
                <a:spcPct val="140000"/>
              </a:lnSpc>
              <a:spcAft>
                <a:spcPts val="600"/>
              </a:spcAft>
              <a:buFont typeface="Arial"/>
              <a:buChar char="•"/>
            </a:pPr>
            <a:r>
              <a:rPr lang="en-US" sz="1600" dirty="0" smtClean="0"/>
              <a:t>% of transcriptome expressed in the test tissue</a:t>
            </a:r>
          </a:p>
        </p:txBody>
      </p:sp>
      <p:sp>
        <p:nvSpPr>
          <p:cNvPr id="4" name="TextBox 3"/>
          <p:cNvSpPr txBox="1"/>
          <p:nvPr/>
        </p:nvSpPr>
        <p:spPr>
          <a:xfrm>
            <a:off x="3556281" y="381000"/>
            <a:ext cx="2031476" cy="461665"/>
          </a:xfrm>
          <a:prstGeom prst="rect">
            <a:avLst/>
          </a:prstGeom>
          <a:noFill/>
        </p:spPr>
        <p:txBody>
          <a:bodyPr wrap="none" rtlCol="0">
            <a:spAutoFit/>
          </a:bodyPr>
          <a:lstStyle/>
          <a:p>
            <a:pPr algn="ctr"/>
            <a:r>
              <a:rPr lang="en-US" sz="2400" b="1" dirty="0" smtClean="0"/>
              <a:t>Conclusions</a:t>
            </a:r>
            <a:endParaRPr lang="en-US" sz="2400" b="1" dirty="0"/>
          </a:p>
        </p:txBody>
      </p:sp>
    </p:spTree>
    <p:extLst>
      <p:ext uri="{BB962C8B-B14F-4D97-AF65-F5344CB8AC3E}">
        <p14:creationId xmlns:p14="http://schemas.microsoft.com/office/powerpoint/2010/main" val="19384651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049338"/>
            <a:ext cx="8229600" cy="4501745"/>
          </a:xfrm>
          <a:prstGeom prst="rect">
            <a:avLst/>
          </a:prstGeom>
        </p:spPr>
        <p:txBody>
          <a:bodyPr wrap="square">
            <a:spAutoFit/>
          </a:bodyPr>
          <a:lstStyle/>
          <a:p>
            <a:pPr marL="285750" indent="-285750">
              <a:lnSpc>
                <a:spcPct val="140000"/>
              </a:lnSpc>
              <a:spcAft>
                <a:spcPts val="600"/>
              </a:spcAft>
              <a:buFont typeface="Arial"/>
              <a:buChar char="•"/>
            </a:pPr>
            <a:r>
              <a:rPr lang="en-US" sz="1600" dirty="0" smtClean="0"/>
              <a:t>Once you have differential expression information at the level of a gene, dig deep into the isoform level information for that gene using RNA-</a:t>
            </a:r>
            <a:r>
              <a:rPr lang="en-US" sz="1600" dirty="0" err="1" smtClean="0"/>
              <a:t>Seq</a:t>
            </a:r>
            <a:r>
              <a:rPr lang="en-US" sz="1600" dirty="0" smtClean="0"/>
              <a:t> and another method, and maybe do so for each exon independently (DEX-</a:t>
            </a:r>
            <a:r>
              <a:rPr lang="en-US" sz="1600" dirty="0" err="1" smtClean="0"/>
              <a:t>seq</a:t>
            </a:r>
            <a:r>
              <a:rPr lang="en-US" sz="1600" dirty="0" smtClean="0"/>
              <a:t>)</a:t>
            </a:r>
          </a:p>
          <a:p>
            <a:pPr marL="285750" indent="-285750">
              <a:lnSpc>
                <a:spcPct val="140000"/>
              </a:lnSpc>
              <a:spcAft>
                <a:spcPts val="600"/>
              </a:spcAft>
              <a:buFont typeface="Arial"/>
              <a:buChar char="•"/>
            </a:pPr>
            <a:endParaRPr lang="en-US" sz="800" dirty="0"/>
          </a:p>
          <a:p>
            <a:pPr marL="285750" indent="-285750">
              <a:lnSpc>
                <a:spcPct val="140000"/>
              </a:lnSpc>
              <a:spcAft>
                <a:spcPts val="600"/>
              </a:spcAft>
              <a:buFont typeface="Arial"/>
              <a:buChar char="•"/>
            </a:pPr>
            <a:r>
              <a:rPr lang="en-US" sz="1600" dirty="0" smtClean="0"/>
              <a:t>If there is no genome available, only a transcriptome, then it is even harder since you cannot easily identify the exon-exon junctions</a:t>
            </a:r>
          </a:p>
          <a:p>
            <a:pPr marL="285750" indent="-285750">
              <a:lnSpc>
                <a:spcPct val="140000"/>
              </a:lnSpc>
              <a:spcAft>
                <a:spcPts val="600"/>
              </a:spcAft>
              <a:buFont typeface="Arial"/>
              <a:buChar char="•"/>
            </a:pPr>
            <a:endParaRPr lang="en-US" sz="800" dirty="0" smtClean="0"/>
          </a:p>
          <a:p>
            <a:pPr marL="285750" indent="-285750">
              <a:lnSpc>
                <a:spcPct val="140000"/>
              </a:lnSpc>
              <a:spcAft>
                <a:spcPts val="600"/>
              </a:spcAft>
              <a:buFont typeface="Arial"/>
              <a:buChar char="•"/>
            </a:pPr>
            <a:r>
              <a:rPr lang="en-US" sz="1600" dirty="0" smtClean="0"/>
              <a:t>If you are constructing a transcriptome, there are going to be a small number of spurious exon-exon boundaries, from splicing mistakes</a:t>
            </a:r>
          </a:p>
          <a:p>
            <a:pPr marL="285750" indent="-285750">
              <a:lnSpc>
                <a:spcPct val="140000"/>
              </a:lnSpc>
              <a:spcAft>
                <a:spcPts val="600"/>
              </a:spcAft>
              <a:buFont typeface="Arial"/>
              <a:buChar char="•"/>
            </a:pPr>
            <a:endParaRPr lang="en-US" sz="800" dirty="0" smtClean="0"/>
          </a:p>
          <a:p>
            <a:pPr marL="285750" indent="-285750">
              <a:lnSpc>
                <a:spcPct val="140000"/>
              </a:lnSpc>
              <a:spcAft>
                <a:spcPts val="600"/>
              </a:spcAft>
              <a:buFont typeface="Arial"/>
              <a:buChar char="•"/>
            </a:pPr>
            <a:r>
              <a:rPr lang="en-US" sz="1600" dirty="0" smtClean="0"/>
              <a:t>Cufflinks makes an attempt to address some of these issues. E.g. assigning reads to isoforms unevenly based on read depth, making new isoforms if the reference transcriptome is missing an exon-exon junction, etc.</a:t>
            </a:r>
          </a:p>
        </p:txBody>
      </p:sp>
      <p:sp>
        <p:nvSpPr>
          <p:cNvPr id="4" name="TextBox 3"/>
          <p:cNvSpPr txBox="1"/>
          <p:nvPr/>
        </p:nvSpPr>
        <p:spPr>
          <a:xfrm>
            <a:off x="2094422" y="381000"/>
            <a:ext cx="4955203" cy="461665"/>
          </a:xfrm>
          <a:prstGeom prst="rect">
            <a:avLst/>
          </a:prstGeom>
          <a:noFill/>
        </p:spPr>
        <p:txBody>
          <a:bodyPr wrap="none" rtlCol="0">
            <a:spAutoFit/>
          </a:bodyPr>
          <a:lstStyle/>
          <a:p>
            <a:pPr algn="ctr"/>
            <a:r>
              <a:rPr lang="en-US" sz="2400" b="1" dirty="0" smtClean="0"/>
              <a:t>Thoughts and discussion points</a:t>
            </a:r>
            <a:endParaRPr lang="en-US" sz="2400" b="1" dirty="0"/>
          </a:p>
        </p:txBody>
      </p:sp>
    </p:spTree>
    <p:extLst>
      <p:ext uri="{BB962C8B-B14F-4D97-AF65-F5344CB8AC3E}">
        <p14:creationId xmlns:p14="http://schemas.microsoft.com/office/powerpoint/2010/main" val="3884074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049338"/>
            <a:ext cx="8229600" cy="2451953"/>
          </a:xfrm>
          <a:prstGeom prst="rect">
            <a:avLst/>
          </a:prstGeom>
        </p:spPr>
        <p:txBody>
          <a:bodyPr wrap="square">
            <a:spAutoFit/>
          </a:bodyPr>
          <a:lstStyle/>
          <a:p>
            <a:pPr>
              <a:lnSpc>
                <a:spcPct val="140000"/>
              </a:lnSpc>
              <a:spcAft>
                <a:spcPts val="600"/>
              </a:spcAft>
            </a:pPr>
            <a:r>
              <a:rPr lang="en-US" sz="1600" dirty="0" smtClean="0"/>
              <a:t>Questions about methodology-</a:t>
            </a:r>
          </a:p>
          <a:p>
            <a:pPr marL="285750" indent="-285750">
              <a:lnSpc>
                <a:spcPct val="140000"/>
              </a:lnSpc>
              <a:spcAft>
                <a:spcPts val="600"/>
              </a:spcAft>
              <a:buFont typeface="Arial"/>
              <a:buChar char="•"/>
            </a:pPr>
            <a:r>
              <a:rPr lang="en-US" sz="1600" dirty="0" smtClean="0"/>
              <a:t>When random reads were generated, was the depth uneven across the genes, as it would be in real samples?</a:t>
            </a:r>
          </a:p>
          <a:p>
            <a:pPr marL="285750" indent="-285750">
              <a:lnSpc>
                <a:spcPct val="140000"/>
              </a:lnSpc>
              <a:spcAft>
                <a:spcPts val="600"/>
              </a:spcAft>
              <a:buFont typeface="Arial"/>
              <a:buChar char="•"/>
            </a:pPr>
            <a:r>
              <a:rPr lang="en-US" sz="1600" dirty="0" smtClean="0"/>
              <a:t>Were the simulated reads stranded?</a:t>
            </a:r>
          </a:p>
          <a:p>
            <a:pPr marL="285750" indent="-285750">
              <a:lnSpc>
                <a:spcPct val="140000"/>
              </a:lnSpc>
              <a:spcAft>
                <a:spcPts val="600"/>
              </a:spcAft>
              <a:buFont typeface="Arial"/>
              <a:buChar char="•"/>
            </a:pPr>
            <a:r>
              <a:rPr lang="en-US" sz="1600" dirty="0" smtClean="0"/>
              <a:t>Paper had a few mistakes (e.g. table 1) and some unexplained details</a:t>
            </a:r>
          </a:p>
          <a:p>
            <a:pPr marL="285750" indent="-285750">
              <a:lnSpc>
                <a:spcPct val="140000"/>
              </a:lnSpc>
              <a:spcAft>
                <a:spcPts val="600"/>
              </a:spcAft>
              <a:buFont typeface="Arial"/>
              <a:buChar char="•"/>
            </a:pPr>
            <a:r>
              <a:rPr lang="en-US" sz="1600" dirty="0" smtClean="0"/>
              <a:t>Should have mapped to the genome with a splice-aware mapper like </a:t>
            </a:r>
            <a:r>
              <a:rPr lang="en-US" sz="1600" dirty="0" err="1" smtClean="0"/>
              <a:t>Tophat</a:t>
            </a:r>
            <a:r>
              <a:rPr lang="en-US" sz="1600" dirty="0" smtClean="0"/>
              <a:t> or Star</a:t>
            </a:r>
          </a:p>
        </p:txBody>
      </p:sp>
      <p:sp>
        <p:nvSpPr>
          <p:cNvPr id="4" name="TextBox 3"/>
          <p:cNvSpPr txBox="1"/>
          <p:nvPr/>
        </p:nvSpPr>
        <p:spPr>
          <a:xfrm>
            <a:off x="2094422" y="381000"/>
            <a:ext cx="4955203" cy="461665"/>
          </a:xfrm>
          <a:prstGeom prst="rect">
            <a:avLst/>
          </a:prstGeom>
          <a:noFill/>
        </p:spPr>
        <p:txBody>
          <a:bodyPr wrap="none" rtlCol="0">
            <a:spAutoFit/>
          </a:bodyPr>
          <a:lstStyle/>
          <a:p>
            <a:pPr algn="ctr"/>
            <a:r>
              <a:rPr lang="en-US" sz="2400" b="1" dirty="0" smtClean="0"/>
              <a:t>Thoughts and discussion points</a:t>
            </a:r>
            <a:endParaRPr lang="en-US" sz="2400" b="1" dirty="0"/>
          </a:p>
        </p:txBody>
      </p:sp>
    </p:spTree>
    <p:extLst>
      <p:ext uri="{BB962C8B-B14F-4D97-AF65-F5344CB8AC3E}">
        <p14:creationId xmlns:p14="http://schemas.microsoft.com/office/powerpoint/2010/main" val="4622258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17638"/>
            <a:ext cx="8229600" cy="2853089"/>
          </a:xfrm>
          <a:prstGeom prst="rect">
            <a:avLst/>
          </a:prstGeom>
        </p:spPr>
        <p:txBody>
          <a:bodyPr wrap="square">
            <a:spAutoFit/>
          </a:bodyPr>
          <a:lstStyle/>
          <a:p>
            <a:pPr algn="ctr">
              <a:lnSpc>
                <a:spcPct val="120000"/>
              </a:lnSpc>
            </a:pPr>
            <a:r>
              <a:rPr lang="en-US" b="1" dirty="0"/>
              <a:t>RNA-</a:t>
            </a:r>
            <a:r>
              <a:rPr lang="en-US" b="1" dirty="0" err="1"/>
              <a:t>Seq</a:t>
            </a:r>
            <a:r>
              <a:rPr lang="en-US" b="1" dirty="0"/>
              <a:t> Mapping Errors When Using Incomplete Reference</a:t>
            </a:r>
          </a:p>
          <a:p>
            <a:pPr algn="ctr">
              <a:lnSpc>
                <a:spcPct val="120000"/>
              </a:lnSpc>
            </a:pPr>
            <a:r>
              <a:rPr lang="en-US" b="1" dirty="0" err="1"/>
              <a:t>Transcriptomes</a:t>
            </a:r>
            <a:r>
              <a:rPr lang="en-US" b="1" dirty="0"/>
              <a:t> of Vertebrates</a:t>
            </a:r>
          </a:p>
          <a:p>
            <a:pPr>
              <a:lnSpc>
                <a:spcPct val="120000"/>
              </a:lnSpc>
            </a:pPr>
            <a:endParaRPr lang="en-US" dirty="0" smtClean="0"/>
          </a:p>
          <a:p>
            <a:pPr algn="ctr">
              <a:lnSpc>
                <a:spcPct val="120000"/>
              </a:lnSpc>
            </a:pPr>
            <a:r>
              <a:rPr lang="en-US" b="1" dirty="0" smtClean="0"/>
              <a:t>Alexis </a:t>
            </a:r>
            <a:r>
              <a:rPr lang="en-US" b="1" dirty="0"/>
              <a:t>Black Pyrkosz</a:t>
            </a:r>
            <a:r>
              <a:rPr lang="en-US" b="1" baseline="30000" dirty="0"/>
              <a:t>1</a:t>
            </a:r>
            <a:r>
              <a:rPr lang="en-US" b="1" dirty="0"/>
              <a:t>, Hans Cheng</a:t>
            </a:r>
            <a:r>
              <a:rPr lang="en-US" b="1" baseline="30000" dirty="0"/>
              <a:t>1</a:t>
            </a:r>
            <a:r>
              <a:rPr lang="en-US" b="1" dirty="0"/>
              <a:t>, C. Titus </a:t>
            </a:r>
            <a:r>
              <a:rPr lang="en-US" b="1" dirty="0" smtClean="0"/>
              <a:t>Brown</a:t>
            </a:r>
            <a:r>
              <a:rPr lang="en-US" b="1" baseline="30000" dirty="0" smtClean="0"/>
              <a:t>2</a:t>
            </a:r>
          </a:p>
          <a:p>
            <a:pPr algn="ctr">
              <a:lnSpc>
                <a:spcPct val="120000"/>
              </a:lnSpc>
            </a:pPr>
            <a:endParaRPr lang="en-US" sz="1400" dirty="0"/>
          </a:p>
          <a:p>
            <a:pPr algn="ctr">
              <a:lnSpc>
                <a:spcPct val="120000"/>
              </a:lnSpc>
            </a:pPr>
            <a:r>
              <a:rPr lang="en-US" sz="1400" baseline="30000" dirty="0"/>
              <a:t>1</a:t>
            </a:r>
            <a:r>
              <a:rPr lang="en-US" sz="1400" dirty="0"/>
              <a:t> Avian Disease Oncology Laboratory, USDA, East Lansing, MI, USA</a:t>
            </a:r>
          </a:p>
          <a:p>
            <a:pPr algn="ctr">
              <a:lnSpc>
                <a:spcPct val="120000"/>
              </a:lnSpc>
            </a:pPr>
            <a:r>
              <a:rPr lang="en-US" sz="1400" baseline="30000" dirty="0"/>
              <a:t>2 </a:t>
            </a:r>
            <a:r>
              <a:rPr lang="en-US" sz="1400" dirty="0"/>
              <a:t>Microbiology Department, Michigan State University, East Lansing, MI, USA</a:t>
            </a:r>
          </a:p>
          <a:p>
            <a:pPr>
              <a:lnSpc>
                <a:spcPct val="120000"/>
              </a:lnSpc>
            </a:pPr>
            <a:endParaRPr lang="en-US" dirty="0" smtClean="0"/>
          </a:p>
          <a:p>
            <a:pPr algn="ctr">
              <a:lnSpc>
                <a:spcPct val="120000"/>
              </a:lnSpc>
            </a:pPr>
            <a:r>
              <a:rPr lang="en-US" b="1" dirty="0"/>
              <a:t>arXiv:1303.2411v1 [q-</a:t>
            </a:r>
            <a:r>
              <a:rPr lang="en-US" b="1" dirty="0" err="1"/>
              <a:t>bio.GN</a:t>
            </a:r>
            <a:r>
              <a:rPr lang="en-US" b="1" dirty="0"/>
              <a:t>] 11 Mar </a:t>
            </a:r>
            <a:r>
              <a:rPr lang="en-US" b="1" dirty="0" smtClean="0"/>
              <a:t>2013</a:t>
            </a:r>
            <a:endParaRPr lang="en-US" b="1" dirty="0"/>
          </a:p>
        </p:txBody>
      </p:sp>
    </p:spTree>
    <p:extLst>
      <p:ext uri="{BB962C8B-B14F-4D97-AF65-F5344CB8AC3E}">
        <p14:creationId xmlns:p14="http://schemas.microsoft.com/office/powerpoint/2010/main" val="3324685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7">
                                            <p:txEl>
                                              <p:pRg st="8" end="8"/>
                                            </p:txEl>
                                          </p:spTgt>
                                        </p:tgtEl>
                                        <p:attrNameLst>
                                          <p:attrName>style.color</p:attrName>
                                        </p:attrNameLst>
                                      </p:cBhvr>
                                      <p:to>
                                        <p:clrVal>
                                          <a:srgbClr val="C01919"/>
                                        </p:clrVal>
                                      </p:to>
                                    </p:set>
                                    <p:set>
                                      <p:cBhvr>
                                        <p:cTn id="7" dur="500" fill="hold"/>
                                        <p:tgtEl>
                                          <p:spTgt spid="7">
                                            <p:txEl>
                                              <p:pRg st="8" end="8"/>
                                            </p:txEl>
                                          </p:spTgt>
                                        </p:tgtEl>
                                        <p:attrNameLst>
                                          <p:attrName>fillcolor</p:attrName>
                                        </p:attrNameLst>
                                      </p:cBhvr>
                                      <p:to>
                                        <p:clrVal>
                                          <a:srgbClr val="C01919"/>
                                        </p:clrVal>
                                      </p:to>
                                    </p:set>
                                    <p:set>
                                      <p:cBhvr>
                                        <p:cTn id="8" dur="500" fill="hold"/>
                                        <p:tgtEl>
                                          <p:spTgt spid="7">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5357" y="1568966"/>
            <a:ext cx="5073286" cy="369332"/>
          </a:xfrm>
          <a:prstGeom prst="rect">
            <a:avLst/>
          </a:prstGeom>
          <a:noFill/>
          <a:ln>
            <a:solidFill>
              <a:srgbClr val="000000"/>
            </a:solidFill>
          </a:ln>
        </p:spPr>
        <p:txBody>
          <a:bodyPr wrap="none" rtlCol="0">
            <a:spAutoFit/>
          </a:bodyPr>
          <a:lstStyle/>
          <a:p>
            <a:pPr algn="ctr"/>
            <a:r>
              <a:rPr lang="en-US" dirty="0" smtClean="0"/>
              <a:t>Splice-aware alignment of reads to the Genome</a:t>
            </a:r>
            <a:endParaRPr lang="en-US" dirty="0"/>
          </a:p>
        </p:txBody>
      </p:sp>
      <p:sp>
        <p:nvSpPr>
          <p:cNvPr id="7" name="TextBox 6"/>
          <p:cNvSpPr txBox="1"/>
          <p:nvPr/>
        </p:nvSpPr>
        <p:spPr>
          <a:xfrm>
            <a:off x="822980" y="2683134"/>
            <a:ext cx="7498041" cy="369332"/>
          </a:xfrm>
          <a:prstGeom prst="rect">
            <a:avLst/>
          </a:prstGeom>
          <a:noFill/>
          <a:ln>
            <a:solidFill>
              <a:srgbClr val="000000"/>
            </a:solidFill>
          </a:ln>
        </p:spPr>
        <p:txBody>
          <a:bodyPr wrap="none" rtlCol="0">
            <a:spAutoFit/>
          </a:bodyPr>
          <a:lstStyle/>
          <a:p>
            <a:pPr algn="ctr"/>
            <a:r>
              <a:rPr lang="en-US" dirty="0" smtClean="0"/>
              <a:t>Get counts at genic or isoform level using the appropriate transcriptome</a:t>
            </a:r>
            <a:endParaRPr lang="en-US" dirty="0"/>
          </a:p>
        </p:txBody>
      </p:sp>
      <p:sp>
        <p:nvSpPr>
          <p:cNvPr id="8" name="TextBox 7"/>
          <p:cNvSpPr txBox="1"/>
          <p:nvPr/>
        </p:nvSpPr>
        <p:spPr>
          <a:xfrm>
            <a:off x="446581" y="3797300"/>
            <a:ext cx="8250839" cy="369332"/>
          </a:xfrm>
          <a:prstGeom prst="rect">
            <a:avLst/>
          </a:prstGeom>
          <a:noFill/>
          <a:ln>
            <a:solidFill>
              <a:srgbClr val="000000"/>
            </a:solidFill>
          </a:ln>
        </p:spPr>
        <p:txBody>
          <a:bodyPr wrap="none" rtlCol="0">
            <a:spAutoFit/>
          </a:bodyPr>
          <a:lstStyle/>
          <a:p>
            <a:pPr algn="ctr"/>
            <a:r>
              <a:rPr lang="en-US" dirty="0" smtClean="0"/>
              <a:t>Statistical analysis to obtain the list of differentially expressed genes/transcripts</a:t>
            </a:r>
            <a:endParaRPr lang="en-US" dirty="0"/>
          </a:p>
        </p:txBody>
      </p:sp>
      <p:sp>
        <p:nvSpPr>
          <p:cNvPr id="12" name="Chevron 11"/>
          <p:cNvSpPr/>
          <p:nvPr/>
        </p:nvSpPr>
        <p:spPr>
          <a:xfrm rot="5400000">
            <a:off x="4271149" y="2171016"/>
            <a:ext cx="601702" cy="279400"/>
          </a:xfrm>
          <a:prstGeom prst="chevron">
            <a:avLst/>
          </a:prstGeom>
          <a:solidFill>
            <a:schemeClr val="bg1">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hevron 12"/>
          <p:cNvSpPr/>
          <p:nvPr/>
        </p:nvSpPr>
        <p:spPr>
          <a:xfrm rot="5400000">
            <a:off x="4271149" y="3285184"/>
            <a:ext cx="601702" cy="279400"/>
          </a:xfrm>
          <a:prstGeom prst="chevron">
            <a:avLst/>
          </a:prstGeom>
          <a:solidFill>
            <a:schemeClr val="bg1">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947832" y="381000"/>
            <a:ext cx="7248349" cy="461665"/>
          </a:xfrm>
          <a:prstGeom prst="rect">
            <a:avLst/>
          </a:prstGeom>
          <a:noFill/>
        </p:spPr>
        <p:txBody>
          <a:bodyPr wrap="none" rtlCol="0">
            <a:spAutoFit/>
          </a:bodyPr>
          <a:lstStyle/>
          <a:p>
            <a:pPr algn="ctr"/>
            <a:r>
              <a:rPr lang="en-US" sz="2400" b="1" dirty="0" smtClean="0"/>
              <a:t>RNA-</a:t>
            </a:r>
            <a:r>
              <a:rPr lang="en-US" sz="2400" b="1" dirty="0" err="1" smtClean="0"/>
              <a:t>Seq</a:t>
            </a:r>
            <a:r>
              <a:rPr lang="en-US" sz="2400" b="1" dirty="0" smtClean="0"/>
              <a:t> workflow for gene expression analysis</a:t>
            </a:r>
            <a:endParaRPr lang="en-US" sz="2400" b="1" dirty="0"/>
          </a:p>
        </p:txBody>
      </p:sp>
    </p:spTree>
    <p:extLst>
      <p:ext uri="{BB962C8B-B14F-4D97-AF65-F5344CB8AC3E}">
        <p14:creationId xmlns:p14="http://schemas.microsoft.com/office/powerpoint/2010/main" val="5225998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70235" y="2251032"/>
            <a:ext cx="6803556" cy="646331"/>
          </a:xfrm>
          <a:prstGeom prst="rect">
            <a:avLst/>
          </a:prstGeom>
          <a:noFill/>
          <a:ln>
            <a:solidFill>
              <a:srgbClr val="000000"/>
            </a:solidFill>
          </a:ln>
        </p:spPr>
        <p:txBody>
          <a:bodyPr wrap="square" rtlCol="0">
            <a:spAutoFit/>
          </a:bodyPr>
          <a:lstStyle/>
          <a:p>
            <a:pPr algn="ctr"/>
            <a:r>
              <a:rPr lang="en-US" dirty="0" smtClean="0"/>
              <a:t>Map reads directly to the transcriptome </a:t>
            </a:r>
            <a:r>
              <a:rPr lang="en-US" dirty="0" err="1" smtClean="0"/>
              <a:t>fasta</a:t>
            </a:r>
            <a:r>
              <a:rPr lang="en-US" dirty="0" smtClean="0"/>
              <a:t>, and do a simple count of reads per transcript </a:t>
            </a:r>
            <a:endParaRPr lang="en-US" dirty="0"/>
          </a:p>
        </p:txBody>
      </p:sp>
      <p:sp>
        <p:nvSpPr>
          <p:cNvPr id="8" name="TextBox 7"/>
          <p:cNvSpPr txBox="1"/>
          <p:nvPr/>
        </p:nvSpPr>
        <p:spPr>
          <a:xfrm>
            <a:off x="446581" y="3797300"/>
            <a:ext cx="8250839" cy="369332"/>
          </a:xfrm>
          <a:prstGeom prst="rect">
            <a:avLst/>
          </a:prstGeom>
          <a:noFill/>
          <a:ln>
            <a:solidFill>
              <a:srgbClr val="000000"/>
            </a:solidFill>
          </a:ln>
        </p:spPr>
        <p:txBody>
          <a:bodyPr wrap="none" rtlCol="0">
            <a:spAutoFit/>
          </a:bodyPr>
          <a:lstStyle/>
          <a:p>
            <a:pPr algn="ctr"/>
            <a:r>
              <a:rPr lang="en-US" dirty="0" smtClean="0"/>
              <a:t>Statistical analysis to obtain the list of differentially expressed genes/transcripts</a:t>
            </a:r>
            <a:endParaRPr lang="en-US" dirty="0"/>
          </a:p>
        </p:txBody>
      </p:sp>
      <p:sp>
        <p:nvSpPr>
          <p:cNvPr id="13" name="Chevron 12"/>
          <p:cNvSpPr/>
          <p:nvPr/>
        </p:nvSpPr>
        <p:spPr>
          <a:xfrm rot="5400000">
            <a:off x="4271149" y="3285184"/>
            <a:ext cx="601702" cy="279400"/>
          </a:xfrm>
          <a:prstGeom prst="chevron">
            <a:avLst/>
          </a:prstGeom>
          <a:solidFill>
            <a:schemeClr val="bg1">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947832" y="381000"/>
            <a:ext cx="7248349" cy="461665"/>
          </a:xfrm>
          <a:prstGeom prst="rect">
            <a:avLst/>
          </a:prstGeom>
          <a:noFill/>
        </p:spPr>
        <p:txBody>
          <a:bodyPr wrap="none" rtlCol="0">
            <a:spAutoFit/>
          </a:bodyPr>
          <a:lstStyle/>
          <a:p>
            <a:pPr algn="ctr"/>
            <a:r>
              <a:rPr lang="en-US" sz="2400" b="1" dirty="0" smtClean="0"/>
              <a:t>RNA-</a:t>
            </a:r>
            <a:r>
              <a:rPr lang="en-US" sz="2400" b="1" dirty="0" err="1" smtClean="0"/>
              <a:t>Seq</a:t>
            </a:r>
            <a:r>
              <a:rPr lang="en-US" sz="2400" b="1" dirty="0" smtClean="0"/>
              <a:t> workflow for gene expression analysis</a:t>
            </a:r>
            <a:endParaRPr lang="en-US" sz="2400" b="1" dirty="0"/>
          </a:p>
        </p:txBody>
      </p:sp>
      <p:sp>
        <p:nvSpPr>
          <p:cNvPr id="9" name="TextBox 8"/>
          <p:cNvSpPr txBox="1"/>
          <p:nvPr/>
        </p:nvSpPr>
        <p:spPr>
          <a:xfrm>
            <a:off x="1090940" y="3130884"/>
            <a:ext cx="6962121" cy="1687642"/>
          </a:xfrm>
          <a:prstGeom prst="rect">
            <a:avLst/>
          </a:prstGeom>
          <a:noFill/>
        </p:spPr>
        <p:txBody>
          <a:bodyPr wrap="square" rtlCol="0">
            <a:spAutoFit/>
          </a:bodyPr>
          <a:lstStyle/>
          <a:p>
            <a:pPr marL="342900" indent="-342900">
              <a:lnSpc>
                <a:spcPct val="150000"/>
              </a:lnSpc>
              <a:buFont typeface="Arial"/>
              <a:buChar char="•"/>
            </a:pPr>
            <a:r>
              <a:rPr lang="en-US" dirty="0" smtClean="0"/>
              <a:t>Uniquely mapping reads only</a:t>
            </a:r>
          </a:p>
          <a:p>
            <a:pPr marL="342900" indent="-342900">
              <a:lnSpc>
                <a:spcPct val="150000"/>
              </a:lnSpc>
              <a:buFont typeface="Arial"/>
              <a:buChar char="•"/>
            </a:pPr>
            <a:r>
              <a:rPr lang="en-US" dirty="0" smtClean="0"/>
              <a:t>Multiply mapping reads</a:t>
            </a:r>
          </a:p>
          <a:p>
            <a:pPr>
              <a:lnSpc>
                <a:spcPct val="150000"/>
              </a:lnSpc>
            </a:pPr>
            <a:r>
              <a:rPr lang="en-US" dirty="0"/>
              <a:t>	</a:t>
            </a:r>
            <a:r>
              <a:rPr lang="en-US" dirty="0" smtClean="0"/>
              <a:t>- </a:t>
            </a:r>
            <a:r>
              <a:rPr lang="en-US" sz="1600" dirty="0" smtClean="0"/>
              <a:t>Best hit or Random hit</a:t>
            </a:r>
          </a:p>
          <a:p>
            <a:pPr>
              <a:lnSpc>
                <a:spcPct val="150000"/>
              </a:lnSpc>
            </a:pPr>
            <a:r>
              <a:rPr lang="en-US" sz="1600" dirty="0"/>
              <a:t>	</a:t>
            </a:r>
            <a:r>
              <a:rPr lang="en-US" sz="1600" dirty="0" smtClean="0"/>
              <a:t>- Report all hits</a:t>
            </a:r>
          </a:p>
        </p:txBody>
      </p:sp>
    </p:spTree>
    <p:extLst>
      <p:ext uri="{BB962C8B-B14F-4D97-AF65-F5344CB8AC3E}">
        <p14:creationId xmlns:p14="http://schemas.microsoft.com/office/powerpoint/2010/main" val="2100830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70235" y="2251032"/>
            <a:ext cx="6803556" cy="646331"/>
          </a:xfrm>
          <a:prstGeom prst="rect">
            <a:avLst/>
          </a:prstGeom>
          <a:noFill/>
          <a:ln>
            <a:solidFill>
              <a:srgbClr val="000000"/>
            </a:solidFill>
          </a:ln>
        </p:spPr>
        <p:txBody>
          <a:bodyPr wrap="square" rtlCol="0">
            <a:spAutoFit/>
          </a:bodyPr>
          <a:lstStyle/>
          <a:p>
            <a:pPr algn="ctr"/>
            <a:r>
              <a:rPr lang="en-US" dirty="0" smtClean="0"/>
              <a:t>Map reads directly to the transcriptome </a:t>
            </a:r>
            <a:r>
              <a:rPr lang="en-US" dirty="0" err="1" smtClean="0"/>
              <a:t>fasta</a:t>
            </a:r>
            <a:r>
              <a:rPr lang="en-US" dirty="0" smtClean="0"/>
              <a:t>, and do a simple count of reads per transcript </a:t>
            </a:r>
            <a:endParaRPr lang="en-US" dirty="0"/>
          </a:p>
        </p:txBody>
      </p:sp>
      <p:sp>
        <p:nvSpPr>
          <p:cNvPr id="14" name="TextBox 13"/>
          <p:cNvSpPr txBox="1"/>
          <p:nvPr/>
        </p:nvSpPr>
        <p:spPr>
          <a:xfrm>
            <a:off x="947832" y="381000"/>
            <a:ext cx="7248349" cy="461665"/>
          </a:xfrm>
          <a:prstGeom prst="rect">
            <a:avLst/>
          </a:prstGeom>
          <a:noFill/>
        </p:spPr>
        <p:txBody>
          <a:bodyPr wrap="none" rtlCol="0">
            <a:spAutoFit/>
          </a:bodyPr>
          <a:lstStyle/>
          <a:p>
            <a:pPr algn="ctr"/>
            <a:r>
              <a:rPr lang="en-US" sz="2400" b="1" dirty="0" smtClean="0"/>
              <a:t>RNA-</a:t>
            </a:r>
            <a:r>
              <a:rPr lang="en-US" sz="2400" b="1" dirty="0" err="1" smtClean="0"/>
              <a:t>Seq</a:t>
            </a:r>
            <a:r>
              <a:rPr lang="en-US" sz="2400" b="1" dirty="0" smtClean="0"/>
              <a:t> workflow for gene expression analysis</a:t>
            </a:r>
            <a:endParaRPr lang="en-US" sz="2400" b="1" dirty="0"/>
          </a:p>
        </p:txBody>
      </p:sp>
      <p:sp>
        <p:nvSpPr>
          <p:cNvPr id="10" name="TextBox 9"/>
          <p:cNvSpPr txBox="1"/>
          <p:nvPr/>
        </p:nvSpPr>
        <p:spPr>
          <a:xfrm>
            <a:off x="1090940" y="3124033"/>
            <a:ext cx="6962121" cy="2595583"/>
          </a:xfrm>
          <a:prstGeom prst="rect">
            <a:avLst/>
          </a:prstGeom>
          <a:noFill/>
        </p:spPr>
        <p:txBody>
          <a:bodyPr wrap="square" rtlCol="0">
            <a:spAutoFit/>
          </a:bodyPr>
          <a:lstStyle/>
          <a:p>
            <a:pPr marL="285750" indent="-285750">
              <a:lnSpc>
                <a:spcPct val="150000"/>
              </a:lnSpc>
              <a:spcAft>
                <a:spcPts val="600"/>
              </a:spcAft>
              <a:buFont typeface="Arial"/>
              <a:buChar char="•"/>
            </a:pPr>
            <a:r>
              <a:rPr lang="en-US" sz="1600" dirty="0" smtClean="0"/>
              <a:t>How was the transcriptome assembled (depth of sequencing, algorithm)?</a:t>
            </a:r>
          </a:p>
          <a:p>
            <a:pPr marL="285750" indent="-285750">
              <a:lnSpc>
                <a:spcPct val="150000"/>
              </a:lnSpc>
              <a:spcAft>
                <a:spcPts val="600"/>
              </a:spcAft>
              <a:buFont typeface="Arial"/>
              <a:buChar char="•"/>
            </a:pPr>
            <a:r>
              <a:rPr lang="en-US" sz="1600" dirty="0" smtClean="0"/>
              <a:t>Were all the low-abundance genes accounted for?</a:t>
            </a:r>
            <a:endParaRPr lang="en-US" sz="1600" dirty="0"/>
          </a:p>
          <a:p>
            <a:pPr marL="285750" indent="-285750">
              <a:lnSpc>
                <a:spcPct val="150000"/>
              </a:lnSpc>
              <a:spcAft>
                <a:spcPts val="600"/>
              </a:spcAft>
              <a:buFont typeface="Arial"/>
              <a:buChar char="•"/>
            </a:pPr>
            <a:r>
              <a:rPr lang="en-US" sz="1600" dirty="0" smtClean="0"/>
              <a:t>How many of the genes have been validated on the bench?</a:t>
            </a:r>
          </a:p>
          <a:p>
            <a:pPr marL="285750" indent="-285750">
              <a:lnSpc>
                <a:spcPct val="150000"/>
              </a:lnSpc>
              <a:spcAft>
                <a:spcPts val="600"/>
              </a:spcAft>
              <a:buFont typeface="Arial"/>
              <a:buChar char="•"/>
            </a:pPr>
            <a:r>
              <a:rPr lang="en-US" sz="1600" dirty="0" smtClean="0"/>
              <a:t>Does </a:t>
            </a:r>
            <a:r>
              <a:rPr lang="en-US" sz="1600" dirty="0"/>
              <a:t>the transcriptome</a:t>
            </a:r>
            <a:r>
              <a:rPr lang="en-US" sz="1600" dirty="0" smtClean="0"/>
              <a:t> account for all splice isoforms in the organism?</a:t>
            </a:r>
          </a:p>
          <a:p>
            <a:pPr marL="285750" indent="-285750">
              <a:lnSpc>
                <a:spcPct val="150000"/>
              </a:lnSpc>
              <a:spcAft>
                <a:spcPts val="600"/>
              </a:spcAft>
              <a:buFont typeface="Arial"/>
              <a:buChar char="•"/>
            </a:pPr>
            <a:r>
              <a:rPr lang="en-US" sz="1600" dirty="0"/>
              <a:t>Does </a:t>
            </a:r>
            <a:r>
              <a:rPr lang="en-US" sz="1600" dirty="0" smtClean="0"/>
              <a:t>it account </a:t>
            </a:r>
            <a:r>
              <a:rPr lang="en-US" sz="1600" dirty="0"/>
              <a:t>for all the </a:t>
            </a:r>
            <a:r>
              <a:rPr lang="en-US" sz="1600" dirty="0" smtClean="0"/>
              <a:t>paralogous genes?</a:t>
            </a:r>
            <a:endParaRPr lang="en-US" sz="1600" dirty="0"/>
          </a:p>
        </p:txBody>
      </p:sp>
    </p:spTree>
    <p:extLst>
      <p:ext uri="{BB962C8B-B14F-4D97-AF65-F5344CB8AC3E}">
        <p14:creationId xmlns:p14="http://schemas.microsoft.com/office/powerpoint/2010/main" val="550736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70235" y="2251032"/>
            <a:ext cx="6803556" cy="646331"/>
          </a:xfrm>
          <a:prstGeom prst="rect">
            <a:avLst/>
          </a:prstGeom>
          <a:noFill/>
          <a:ln>
            <a:solidFill>
              <a:srgbClr val="000000"/>
            </a:solidFill>
          </a:ln>
        </p:spPr>
        <p:txBody>
          <a:bodyPr wrap="square" rtlCol="0">
            <a:spAutoFit/>
          </a:bodyPr>
          <a:lstStyle/>
          <a:p>
            <a:pPr algn="ctr"/>
            <a:r>
              <a:rPr lang="en-US" dirty="0" smtClean="0"/>
              <a:t>Map reads directly to the transcriptome </a:t>
            </a:r>
            <a:r>
              <a:rPr lang="en-US" dirty="0" err="1" smtClean="0"/>
              <a:t>fasta</a:t>
            </a:r>
            <a:r>
              <a:rPr lang="en-US" dirty="0" smtClean="0"/>
              <a:t>, and do a simple count of reads per transcript </a:t>
            </a:r>
            <a:endParaRPr lang="en-US" dirty="0"/>
          </a:p>
        </p:txBody>
      </p:sp>
      <p:sp>
        <p:nvSpPr>
          <p:cNvPr id="14" name="TextBox 13"/>
          <p:cNvSpPr txBox="1"/>
          <p:nvPr/>
        </p:nvSpPr>
        <p:spPr>
          <a:xfrm>
            <a:off x="947832" y="381000"/>
            <a:ext cx="7248349" cy="461665"/>
          </a:xfrm>
          <a:prstGeom prst="rect">
            <a:avLst/>
          </a:prstGeom>
          <a:noFill/>
        </p:spPr>
        <p:txBody>
          <a:bodyPr wrap="none" rtlCol="0">
            <a:spAutoFit/>
          </a:bodyPr>
          <a:lstStyle/>
          <a:p>
            <a:pPr algn="ctr"/>
            <a:r>
              <a:rPr lang="en-US" sz="2400" b="1" dirty="0" smtClean="0"/>
              <a:t>RNA-</a:t>
            </a:r>
            <a:r>
              <a:rPr lang="en-US" sz="2400" b="1" dirty="0" err="1" smtClean="0"/>
              <a:t>Seq</a:t>
            </a:r>
            <a:r>
              <a:rPr lang="en-US" sz="2400" b="1" dirty="0" smtClean="0"/>
              <a:t> workflow for gene expression analysis</a:t>
            </a:r>
            <a:endParaRPr lang="en-US" sz="2400" b="1" dirty="0"/>
          </a:p>
        </p:txBody>
      </p:sp>
      <p:sp>
        <p:nvSpPr>
          <p:cNvPr id="5" name="TextBox 4"/>
          <p:cNvSpPr txBox="1"/>
          <p:nvPr/>
        </p:nvSpPr>
        <p:spPr>
          <a:xfrm>
            <a:off x="1170235" y="3069436"/>
            <a:ext cx="6962121" cy="1333698"/>
          </a:xfrm>
          <a:prstGeom prst="rect">
            <a:avLst/>
          </a:prstGeom>
          <a:noFill/>
        </p:spPr>
        <p:txBody>
          <a:bodyPr wrap="square" rtlCol="0">
            <a:spAutoFit/>
          </a:bodyPr>
          <a:lstStyle/>
          <a:p>
            <a:pPr marL="285750" indent="-285750">
              <a:lnSpc>
                <a:spcPct val="150000"/>
              </a:lnSpc>
              <a:spcAft>
                <a:spcPts val="600"/>
              </a:spcAft>
              <a:buFont typeface="Arial"/>
              <a:buChar char="•"/>
            </a:pPr>
            <a:r>
              <a:rPr lang="en-US" sz="1600" dirty="0" smtClean="0"/>
              <a:t>Differential expression using counts for isoform transcripts?</a:t>
            </a:r>
          </a:p>
          <a:p>
            <a:pPr lvl="1">
              <a:lnSpc>
                <a:spcPct val="150000"/>
              </a:lnSpc>
              <a:spcAft>
                <a:spcPts val="600"/>
              </a:spcAft>
            </a:pPr>
            <a:r>
              <a:rPr lang="en-US" sz="1600" dirty="0" smtClean="0"/>
              <a:t>- Missing isoforms</a:t>
            </a:r>
          </a:p>
          <a:p>
            <a:pPr marL="285750" indent="-285750">
              <a:lnSpc>
                <a:spcPct val="150000"/>
              </a:lnSpc>
              <a:spcAft>
                <a:spcPts val="600"/>
              </a:spcAft>
              <a:buFont typeface="Arial"/>
              <a:buChar char="•"/>
            </a:pPr>
            <a:r>
              <a:rPr lang="en-US" sz="1600" dirty="0" smtClean="0"/>
              <a:t>Differential expression using counts for consolidated genic </a:t>
            </a:r>
            <a:r>
              <a:rPr lang="en-US" sz="1600" dirty="0" err="1" smtClean="0"/>
              <a:t>trancripts</a:t>
            </a:r>
            <a:r>
              <a:rPr lang="en-US" sz="1600" dirty="0" smtClean="0"/>
              <a:t>?</a:t>
            </a:r>
          </a:p>
        </p:txBody>
      </p:sp>
    </p:spTree>
    <p:extLst>
      <p:ext uri="{BB962C8B-B14F-4D97-AF65-F5344CB8AC3E}">
        <p14:creationId xmlns:p14="http://schemas.microsoft.com/office/powerpoint/2010/main" val="30161628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21197"/>
            <a:ext cx="9144000" cy="907026"/>
          </a:xfrm>
          <a:prstGeom prst="rect">
            <a:avLst/>
          </a:prstGeom>
        </p:spPr>
      </p:pic>
      <p:pic>
        <p:nvPicPr>
          <p:cNvPr id="5" name="Picture 4"/>
          <p:cNvPicPr>
            <a:picLocks noChangeAspect="1"/>
          </p:cNvPicPr>
          <p:nvPr/>
        </p:nvPicPr>
        <p:blipFill>
          <a:blip r:embed="rId3"/>
          <a:stretch>
            <a:fillRect/>
          </a:stretch>
        </p:blipFill>
        <p:spPr>
          <a:xfrm>
            <a:off x="0" y="2701144"/>
            <a:ext cx="9144000" cy="2485607"/>
          </a:xfrm>
          <a:prstGeom prst="rect">
            <a:avLst/>
          </a:prstGeom>
        </p:spPr>
      </p:pic>
      <p:sp>
        <p:nvSpPr>
          <p:cNvPr id="6" name="TextBox 5"/>
          <p:cNvSpPr txBox="1"/>
          <p:nvPr/>
        </p:nvSpPr>
        <p:spPr>
          <a:xfrm>
            <a:off x="3487592" y="381000"/>
            <a:ext cx="2168833" cy="461665"/>
          </a:xfrm>
          <a:prstGeom prst="rect">
            <a:avLst/>
          </a:prstGeom>
          <a:noFill/>
        </p:spPr>
        <p:txBody>
          <a:bodyPr wrap="none" rtlCol="0">
            <a:spAutoFit/>
          </a:bodyPr>
          <a:lstStyle/>
          <a:p>
            <a:pPr algn="ctr"/>
            <a:r>
              <a:rPr lang="en-US" sz="2400" b="1" dirty="0" smtClean="0"/>
              <a:t>One Scenario</a:t>
            </a:r>
            <a:endParaRPr lang="en-US" sz="2400" b="1" dirty="0"/>
          </a:p>
        </p:txBody>
      </p:sp>
    </p:spTree>
    <p:extLst>
      <p:ext uri="{BB962C8B-B14F-4D97-AF65-F5344CB8AC3E}">
        <p14:creationId xmlns:p14="http://schemas.microsoft.com/office/powerpoint/2010/main" val="31592538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3403096"/>
            <a:ext cx="9144000" cy="2074759"/>
            <a:chOff x="0" y="2698466"/>
            <a:chExt cx="9144000" cy="2074759"/>
          </a:xfrm>
        </p:grpSpPr>
        <p:pic>
          <p:nvPicPr>
            <p:cNvPr id="2" name="Picture 1"/>
            <p:cNvPicPr>
              <a:picLocks noChangeAspect="1"/>
            </p:cNvPicPr>
            <p:nvPr/>
          </p:nvPicPr>
          <p:blipFill rotWithShape="1">
            <a:blip r:embed="rId2"/>
            <a:srcRect t="23182"/>
            <a:stretch/>
          </p:blipFill>
          <p:spPr>
            <a:xfrm>
              <a:off x="0" y="2698466"/>
              <a:ext cx="9144000" cy="2045899"/>
            </a:xfrm>
            <a:prstGeom prst="rect">
              <a:avLst/>
            </a:prstGeom>
          </p:spPr>
        </p:pic>
        <p:sp>
          <p:nvSpPr>
            <p:cNvPr id="3" name="Rectangle 2"/>
            <p:cNvSpPr/>
            <p:nvPr/>
          </p:nvSpPr>
          <p:spPr>
            <a:xfrm>
              <a:off x="0" y="3102514"/>
              <a:ext cx="6696099" cy="16707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2114969" y="2897498"/>
            <a:ext cx="4914063" cy="415498"/>
          </a:xfrm>
          <a:prstGeom prst="rect">
            <a:avLst/>
          </a:prstGeom>
          <a:noFill/>
        </p:spPr>
        <p:txBody>
          <a:bodyPr wrap="none" rtlCol="0">
            <a:spAutoFit/>
          </a:bodyPr>
          <a:lstStyle/>
          <a:p>
            <a:r>
              <a:rPr lang="en-US" sz="2100" b="1" dirty="0" smtClean="0">
                <a:latin typeface="Arial"/>
                <a:cs typeface="Arial"/>
              </a:rPr>
              <a:t>Incomplete Reference Transcriptome</a:t>
            </a:r>
            <a:endParaRPr lang="en-US" sz="2100" b="1" dirty="0">
              <a:latin typeface="Arial"/>
              <a:cs typeface="Arial"/>
            </a:endParaRPr>
          </a:p>
        </p:txBody>
      </p:sp>
      <p:sp>
        <p:nvSpPr>
          <p:cNvPr id="7" name="TextBox 6"/>
          <p:cNvSpPr txBox="1"/>
          <p:nvPr/>
        </p:nvSpPr>
        <p:spPr>
          <a:xfrm>
            <a:off x="3487592" y="381000"/>
            <a:ext cx="2168833" cy="461665"/>
          </a:xfrm>
          <a:prstGeom prst="rect">
            <a:avLst/>
          </a:prstGeom>
          <a:noFill/>
        </p:spPr>
        <p:txBody>
          <a:bodyPr wrap="none" rtlCol="0">
            <a:spAutoFit/>
          </a:bodyPr>
          <a:lstStyle/>
          <a:p>
            <a:pPr algn="ctr"/>
            <a:r>
              <a:rPr lang="en-US" sz="2400" b="1" dirty="0" smtClean="0"/>
              <a:t>One Scenario</a:t>
            </a:r>
            <a:endParaRPr lang="en-US" sz="2400" b="1" dirty="0"/>
          </a:p>
        </p:txBody>
      </p:sp>
      <p:pic>
        <p:nvPicPr>
          <p:cNvPr id="9" name="Picture 8"/>
          <p:cNvPicPr>
            <a:picLocks noChangeAspect="1"/>
          </p:cNvPicPr>
          <p:nvPr/>
        </p:nvPicPr>
        <p:blipFill>
          <a:blip r:embed="rId3"/>
          <a:stretch>
            <a:fillRect/>
          </a:stretch>
        </p:blipFill>
        <p:spPr>
          <a:xfrm>
            <a:off x="0" y="1221197"/>
            <a:ext cx="9144000" cy="907026"/>
          </a:xfrm>
          <a:prstGeom prst="rect">
            <a:avLst/>
          </a:prstGeom>
        </p:spPr>
      </p:pic>
    </p:spTree>
    <p:extLst>
      <p:ext uri="{BB962C8B-B14F-4D97-AF65-F5344CB8AC3E}">
        <p14:creationId xmlns:p14="http://schemas.microsoft.com/office/powerpoint/2010/main" val="30805944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890</TotalTime>
  <Words>1143</Words>
  <Application>Microsoft Macintosh PowerPoint</Application>
  <PresentationFormat>On-screen Show (4:3)</PresentationFormat>
  <Paragraphs>149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RNA-Seq  &amp;  the eukaryotic transcriptome  (or how to stop worrying and start embracing the inaccuracies in RNA-Seq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Radhika</dc:creator>
  <cp:lastModifiedBy>Radhika</cp:lastModifiedBy>
  <cp:revision>168</cp:revision>
  <dcterms:created xsi:type="dcterms:W3CDTF">2013-10-03T22:34:54Z</dcterms:created>
  <dcterms:modified xsi:type="dcterms:W3CDTF">2013-10-07T18:41:46Z</dcterms:modified>
</cp:coreProperties>
</file>