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77" r:id="rId3"/>
    <p:sldId id="349" r:id="rId4"/>
    <p:sldId id="278" r:id="rId5"/>
    <p:sldId id="262" r:id="rId6"/>
    <p:sldId id="279" r:id="rId7"/>
    <p:sldId id="299" r:id="rId8"/>
    <p:sldId id="309" r:id="rId9"/>
    <p:sldId id="310" r:id="rId10"/>
    <p:sldId id="258" r:id="rId11"/>
    <p:sldId id="312" r:id="rId12"/>
    <p:sldId id="260" r:id="rId13"/>
    <p:sldId id="350" r:id="rId14"/>
    <p:sldId id="352" r:id="rId15"/>
    <p:sldId id="351" r:id="rId16"/>
    <p:sldId id="257" r:id="rId17"/>
    <p:sldId id="313" r:id="rId18"/>
    <p:sldId id="324" r:id="rId19"/>
    <p:sldId id="325" r:id="rId20"/>
    <p:sldId id="300" r:id="rId21"/>
    <p:sldId id="291" r:id="rId22"/>
    <p:sldId id="353" r:id="rId23"/>
    <p:sldId id="292" r:id="rId24"/>
    <p:sldId id="306" r:id="rId25"/>
    <p:sldId id="311" r:id="rId26"/>
    <p:sldId id="290" r:id="rId27"/>
    <p:sldId id="301" r:id="rId28"/>
    <p:sldId id="302" r:id="rId29"/>
    <p:sldId id="295" r:id="rId30"/>
    <p:sldId id="296" r:id="rId31"/>
    <p:sldId id="307" r:id="rId32"/>
    <p:sldId id="297" r:id="rId33"/>
    <p:sldId id="303" r:id="rId34"/>
    <p:sldId id="294" r:id="rId35"/>
    <p:sldId id="314" r:id="rId36"/>
    <p:sldId id="280" r:id="rId37"/>
    <p:sldId id="308" r:id="rId38"/>
    <p:sldId id="285" r:id="rId39"/>
    <p:sldId id="281" r:id="rId40"/>
    <p:sldId id="283" r:id="rId41"/>
    <p:sldId id="282" r:id="rId42"/>
    <p:sldId id="284" r:id="rId43"/>
    <p:sldId id="304" r:id="rId44"/>
    <p:sldId id="266" r:id="rId45"/>
    <p:sldId id="263" r:id="rId46"/>
    <p:sldId id="267" r:id="rId47"/>
    <p:sldId id="305" r:id="rId48"/>
    <p:sldId id="269" r:id="rId49"/>
    <p:sldId id="270" r:id="rId50"/>
    <p:sldId id="271" r:id="rId51"/>
    <p:sldId id="273" r:id="rId52"/>
    <p:sldId id="274" r:id="rId53"/>
    <p:sldId id="275" r:id="rId54"/>
    <p:sldId id="276" r:id="rId55"/>
    <p:sldId id="346" r:id="rId56"/>
    <p:sldId id="326" r:id="rId57"/>
    <p:sldId id="323" r:id="rId58"/>
    <p:sldId id="330" r:id="rId59"/>
    <p:sldId id="329" r:id="rId60"/>
    <p:sldId id="327" r:id="rId61"/>
    <p:sldId id="332" r:id="rId62"/>
    <p:sldId id="333" r:id="rId63"/>
    <p:sldId id="334" r:id="rId64"/>
    <p:sldId id="335" r:id="rId65"/>
    <p:sldId id="336" r:id="rId66"/>
    <p:sldId id="337" r:id="rId67"/>
    <p:sldId id="338" r:id="rId68"/>
    <p:sldId id="339" r:id="rId69"/>
    <p:sldId id="340" r:id="rId70"/>
    <p:sldId id="341" r:id="rId71"/>
    <p:sldId id="342" r:id="rId72"/>
    <p:sldId id="320" r:id="rId73"/>
    <p:sldId id="343" r:id="rId74"/>
    <p:sldId id="344" r:id="rId75"/>
    <p:sldId id="347" r:id="rId76"/>
    <p:sldId id="315" r:id="rId77"/>
    <p:sldId id="319" r:id="rId78"/>
    <p:sldId id="317" r:id="rId79"/>
    <p:sldId id="318" r:id="rId80"/>
    <p:sldId id="322" r:id="rId81"/>
    <p:sldId id="321" r:id="rId82"/>
    <p:sldId id="348" r:id="rId83"/>
    <p:sldId id="293" r:id="rId84"/>
  </p:sldIdLst>
  <p:sldSz cx="9144000" cy="6858000" type="screen4x3"/>
  <p:notesSz cx="6794500" cy="99314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18" autoAdjust="0"/>
  </p:normalViewPr>
  <p:slideViewPr>
    <p:cSldViewPr>
      <p:cViewPr varScale="1">
        <p:scale>
          <a:sx n="60" d="100"/>
          <a:sy n="60" d="100"/>
        </p:scale>
        <p:origin x="-139"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48100" y="0"/>
            <a:ext cx="2944813"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8C3E5FB-47F2-41B4-8D53-B7F7E39002F4}" type="datetimeFigureOut">
              <a:rPr lang="en-GB"/>
              <a:pPr>
                <a:defRPr/>
              </a:pPr>
              <a:t>07/06/2014</a:t>
            </a:fld>
            <a:endParaRPr lang="en-GB"/>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8050"/>
            <a:ext cx="5435600" cy="44688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32925"/>
            <a:ext cx="2944813" cy="49688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8095DB9-54F2-4FBE-BF41-E8542E2F8C3F}" type="slidenum">
              <a:rPr lang="en-GB"/>
              <a:pPr>
                <a:defRPr/>
              </a:pPr>
              <a:t>‹Nº›</a:t>
            </a:fld>
            <a:endParaRPr lang="en-GB"/>
          </a:p>
        </p:txBody>
      </p:sp>
    </p:spTree>
    <p:extLst>
      <p:ext uri="{BB962C8B-B14F-4D97-AF65-F5344CB8AC3E}">
        <p14:creationId xmlns:p14="http://schemas.microsoft.com/office/powerpoint/2010/main" val="8914826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4" name="Slide Number Placeholder 3"/>
          <p:cNvSpPr>
            <a:spLocks noGrp="1"/>
          </p:cNvSpPr>
          <p:nvPr>
            <p:ph type="sldNum" sz="quarter" idx="5"/>
          </p:nvPr>
        </p:nvSpPr>
        <p:spPr/>
        <p:txBody>
          <a:bodyPr/>
          <a:lstStyle/>
          <a:p>
            <a:pPr>
              <a:defRPr/>
            </a:pPr>
            <a:fld id="{08E2B67A-A5F1-4385-9B3C-3E6BBD1B67F2}" type="slidenum">
              <a:rPr lang="en-GB" smtClean="0"/>
              <a:pPr>
                <a:defRPr/>
              </a:pPr>
              <a:t>18</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s-ES" smtClean="0"/>
              <a:t>Figure 3 Bias correction within transcripts. An example showing the effect of bias correction on the read counts for human transcript NM_004684. The top panel shows raw read counts (number of 3’ ends of fragments at each location), and the bottom panel shows the product of the bias parameters (total bias weight defined in the Supplementary methods in Additional file 3) at the same locations. We correctly identify bias at different positions and can therefore correct for the non-uniformity. Note that the bias parameters were learned from the entire dataset excluding reads mapped to this transcript in order to cross-validate our results. The RNA-Seq for the experiment was performed with the NSR protocol, which is why 3’ counts were used instead of 5’</a:t>
            </a:r>
            <a:endParaRPr lang="en-US" altLang="es-ES" smtClean="0"/>
          </a:p>
        </p:txBody>
      </p:sp>
      <p:sp>
        <p:nvSpPr>
          <p:cNvPr id="4" name="Slide Number Placeholder 3"/>
          <p:cNvSpPr>
            <a:spLocks noGrp="1"/>
          </p:cNvSpPr>
          <p:nvPr>
            <p:ph type="sldNum" sz="quarter" idx="5"/>
          </p:nvPr>
        </p:nvSpPr>
        <p:spPr/>
        <p:txBody>
          <a:bodyPr/>
          <a:lstStyle/>
          <a:p>
            <a:pPr>
              <a:defRPr/>
            </a:pPr>
            <a:fld id="{20C0CB49-649F-4C93-B49D-B9C02ECC30D7}" type="slidenum">
              <a:rPr lang="en-GB" smtClean="0"/>
              <a:pPr>
                <a:defRPr/>
              </a:pPr>
              <a:t>46</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s-ES" smtClean="0"/>
          </a:p>
          <a:p>
            <a:pPr eaLnBrk="1" hangingPunct="1"/>
            <a:r>
              <a:rPr lang="en-US" altLang="es-ES" smtClean="0"/>
              <a:t>The ERCC consortium synthesized RNAs by in vitro transcription</a:t>
            </a:r>
          </a:p>
          <a:p>
            <a:pPr eaLnBrk="1" hangingPunct="1"/>
            <a:r>
              <a:rPr lang="en-US" altLang="es-ES" smtClean="0"/>
              <a:t>of de novo DNAsequences or of DNAderived from the B. subtilis or</a:t>
            </a:r>
          </a:p>
          <a:p>
            <a:pPr eaLnBrk="1" hangingPunct="1"/>
            <a:r>
              <a:rPr lang="en-US" altLang="es-ES" smtClean="0"/>
              <a:t>the deep-sea vent microbe M. jannaschii genomes.</a:t>
            </a:r>
          </a:p>
        </p:txBody>
      </p:sp>
      <p:sp>
        <p:nvSpPr>
          <p:cNvPr id="4" name="Slide Number Placeholder 3"/>
          <p:cNvSpPr>
            <a:spLocks noGrp="1"/>
          </p:cNvSpPr>
          <p:nvPr>
            <p:ph type="sldNum" sz="quarter" idx="5"/>
          </p:nvPr>
        </p:nvSpPr>
        <p:spPr/>
        <p:txBody>
          <a:bodyPr/>
          <a:lstStyle/>
          <a:p>
            <a:pPr>
              <a:defRPr/>
            </a:pPr>
            <a:fld id="{61948DCC-59CF-44B6-9BF1-09039115DB3D}" type="slidenum">
              <a:rPr lang="en-GB" smtClean="0"/>
              <a:pPr>
                <a:defRPr/>
              </a:pPr>
              <a:t>48</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s-ES" smtClean="0"/>
              <a:t> </a:t>
            </a:r>
          </a:p>
          <a:p>
            <a:pPr eaLnBrk="1" hangingPunct="1">
              <a:spcBef>
                <a:spcPct val="0"/>
              </a:spcBef>
            </a:pPr>
            <a:endParaRPr lang="en-GB" altLang="es-ES" smtClean="0"/>
          </a:p>
        </p:txBody>
      </p:sp>
      <p:sp>
        <p:nvSpPr>
          <p:cNvPr id="593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7243052-CD8C-451D-BD77-F0E7688D8F67}" type="slidenum">
              <a:rPr lang="en-GB" smtClean="0"/>
              <a:pPr fontAlgn="base">
                <a:spcBef>
                  <a:spcPct val="0"/>
                </a:spcBef>
                <a:spcAft>
                  <a:spcPct val="0"/>
                </a:spcAft>
                <a:defRPr/>
              </a:pPr>
              <a:t>50</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s-ES" smtClean="0"/>
              <a:t>Solexa is now Illumina</a:t>
            </a:r>
          </a:p>
        </p:txBody>
      </p:sp>
      <p:sp>
        <p:nvSpPr>
          <p:cNvPr id="4" name="Slide Number Placeholder 3"/>
          <p:cNvSpPr>
            <a:spLocks noGrp="1"/>
          </p:cNvSpPr>
          <p:nvPr>
            <p:ph type="sldNum" sz="quarter" idx="5"/>
          </p:nvPr>
        </p:nvSpPr>
        <p:spPr/>
        <p:txBody>
          <a:bodyPr/>
          <a:lstStyle/>
          <a:p>
            <a:pPr>
              <a:defRPr/>
            </a:pPr>
            <a:fld id="{B169AE28-4195-4DDF-877D-85BDC23D6B73}" type="slidenum">
              <a:rPr lang="en-GB" smtClean="0"/>
              <a:pPr>
                <a:defRPr/>
              </a:pPr>
              <a:t>56</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s-ES" smtClean="0"/>
              <a:t>These loosely defined models can be realized statistically by counting the GC in a suitable region and comparing that to fragment coverage.</a:t>
            </a:r>
          </a:p>
          <a:p>
            <a:endParaRPr lang="en-US" altLang="es-ES" smtClean="0"/>
          </a:p>
          <a:p>
            <a:r>
              <a:rPr lang="en-US" altLang="es-ES" smtClean="0"/>
              <a:t>This method is implemented as GCcorrect in R bioconductor package.</a:t>
            </a:r>
          </a:p>
        </p:txBody>
      </p:sp>
      <p:sp>
        <p:nvSpPr>
          <p:cNvPr id="4" name="Slide Number Placeholder 3"/>
          <p:cNvSpPr>
            <a:spLocks noGrp="1"/>
          </p:cNvSpPr>
          <p:nvPr>
            <p:ph type="sldNum" sz="quarter" idx="5"/>
          </p:nvPr>
        </p:nvSpPr>
        <p:spPr/>
        <p:txBody>
          <a:bodyPr/>
          <a:lstStyle/>
          <a:p>
            <a:pPr>
              <a:defRPr/>
            </a:pPr>
            <a:fld id="{49812D1C-36D0-4A1A-A61B-D0BFDF1D62DF}" type="slidenum">
              <a:rPr lang="en-GB" smtClean="0"/>
              <a:pPr>
                <a:defRPr/>
              </a:pPr>
              <a:t>57</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s-ES" smtClean="0"/>
              <a:t>The sliding window Wa,l is characterized by the offset a and length l</a:t>
            </a:r>
          </a:p>
        </p:txBody>
      </p:sp>
      <p:sp>
        <p:nvSpPr>
          <p:cNvPr id="4" name="Slide Number Placeholder 3"/>
          <p:cNvSpPr>
            <a:spLocks noGrp="1"/>
          </p:cNvSpPr>
          <p:nvPr>
            <p:ph type="sldNum" sz="quarter" idx="5"/>
          </p:nvPr>
        </p:nvSpPr>
        <p:spPr/>
        <p:txBody>
          <a:bodyPr/>
          <a:lstStyle/>
          <a:p>
            <a:pPr>
              <a:defRPr/>
            </a:pPr>
            <a:fld id="{104B4F1E-553E-478E-A1C7-B0FE0EC58AD2}" type="slidenum">
              <a:rPr lang="en-GB" smtClean="0"/>
              <a:pPr>
                <a:defRPr/>
              </a:pPr>
              <a:t>60</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s-ES" smtClean="0"/>
              <a:t>The sliding window Wa,l is characterized by the offset a and length l</a:t>
            </a:r>
          </a:p>
          <a:p>
            <a:endParaRPr lang="en-US" altLang="es-ES" smtClean="0"/>
          </a:p>
          <a:p>
            <a:r>
              <a:rPr lang="en-US" altLang="es-ES" smtClean="0"/>
              <a:t>Fgc/Ngc down-wweights the rate if many positions are assigned to specific stratum (=%GC) because this wouldn't be expected if there was no bias.</a:t>
            </a:r>
          </a:p>
        </p:txBody>
      </p:sp>
      <p:sp>
        <p:nvSpPr>
          <p:cNvPr id="4" name="Slide Number Placeholder 3"/>
          <p:cNvSpPr>
            <a:spLocks noGrp="1"/>
          </p:cNvSpPr>
          <p:nvPr>
            <p:ph type="sldNum" sz="quarter" idx="5"/>
          </p:nvPr>
        </p:nvSpPr>
        <p:spPr/>
        <p:txBody>
          <a:bodyPr/>
          <a:lstStyle/>
          <a:p>
            <a:pPr>
              <a:defRPr/>
            </a:pPr>
            <a:fld id="{CD4D0958-DF17-463A-8C68-401261C1CC79}" type="slidenum">
              <a:rPr lang="en-GB" smtClean="0"/>
              <a:pPr>
                <a:defRPr/>
              </a:pPr>
              <a:t>61</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4" name="Slide Number Placeholder 3"/>
          <p:cNvSpPr>
            <a:spLocks noGrp="1"/>
          </p:cNvSpPr>
          <p:nvPr>
            <p:ph type="sldNum" sz="quarter" idx="5"/>
          </p:nvPr>
        </p:nvSpPr>
        <p:spPr/>
        <p:txBody>
          <a:bodyPr/>
          <a:lstStyle/>
          <a:p>
            <a:pPr>
              <a:defRPr/>
            </a:pPr>
            <a:fld id="{2A1CD520-B9F4-44AF-9E01-F3855730D1E1}" type="slidenum">
              <a:rPr lang="en-GB" smtClean="0"/>
              <a:pPr>
                <a:defRPr/>
              </a:pPr>
              <a:t>62</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s-ES" smtClean="0"/>
              <a:t>See corresponding excel sheet for an example as how to subsequently correct for GC bias on a position-by-position basis.</a:t>
            </a:r>
          </a:p>
        </p:txBody>
      </p:sp>
      <p:sp>
        <p:nvSpPr>
          <p:cNvPr id="4" name="Slide Number Placeholder 3"/>
          <p:cNvSpPr>
            <a:spLocks noGrp="1"/>
          </p:cNvSpPr>
          <p:nvPr>
            <p:ph type="sldNum" sz="quarter" idx="5"/>
          </p:nvPr>
        </p:nvSpPr>
        <p:spPr/>
        <p:txBody>
          <a:bodyPr/>
          <a:lstStyle/>
          <a:p>
            <a:pPr>
              <a:defRPr/>
            </a:pPr>
            <a:fld id="{E15A73B9-C915-41DA-AA78-A51ECD68B274}" type="slidenum">
              <a:rPr lang="en-GB" smtClean="0"/>
              <a:pPr>
                <a:defRPr/>
              </a:pPr>
              <a:t>65</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s-ES" smtClean="0"/>
              <a:t>Figure 2. GC curves (10 kb bins). Observed fragment counts and loess lines plotted against GC of two libraries from the same normal sample. Counts and curves of all libraries are scaled to fit median counts of normal library 1. Bins were randomly sampled from chromosome 1, and counts include fragments from both strands.</a:t>
            </a:r>
            <a:endParaRPr lang="en-US" altLang="es-ES" smtClean="0"/>
          </a:p>
        </p:txBody>
      </p:sp>
      <p:sp>
        <p:nvSpPr>
          <p:cNvPr id="4" name="Slide Number Placeholder 3"/>
          <p:cNvSpPr>
            <a:spLocks noGrp="1"/>
          </p:cNvSpPr>
          <p:nvPr>
            <p:ph type="sldNum" sz="quarter" idx="5"/>
          </p:nvPr>
        </p:nvSpPr>
        <p:spPr/>
        <p:txBody>
          <a:bodyPr/>
          <a:lstStyle/>
          <a:p>
            <a:pPr>
              <a:defRPr/>
            </a:pPr>
            <a:fld id="{0BE43A5D-C25C-4437-B109-5F2EE9B46FB3}" type="slidenum">
              <a:rPr lang="en-GB" smtClean="0"/>
              <a:pPr>
                <a:defRPr/>
              </a:pPr>
              <a:t>67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s-ES" smtClean="0"/>
              <a:t>Developed for affymetrix chips</a:t>
            </a:r>
          </a:p>
          <a:p>
            <a:endParaRPr lang="en-GB" altLang="es-ES" smtClean="0"/>
          </a:p>
          <a:p>
            <a:r>
              <a:rPr lang="en-GB" altLang="es-ES" smtClean="0"/>
              <a:t>In 2003, Benjamin Bolstad, one of Terry Speed’s students, proposed cutting through all the complexity by a simple non-parametric normalization procedure, at least for one-color arrays. He proposed to shoe-horn the intensities of all probes on each chip into one standard distribution shape, which he determined by pooling all the individual chip distributions. In practice, the distribution of intensities from any high-quality chip will do. The algorithm mapped every value on any one chip to the corresponding quantile of the standard distribution; hence the method is called quantile normalization. This simple 'between-chip' procedure worked as well as most of the more complex procedures then current, and certainly better than the regression method, which was then the manufacturer's default for Affymetrix chips. This method was also made available as the default in the affy package of Bioconductor, which has become the most widely used suite of freeware tools for microarrays (see www.bioconductor.org). For all these reasons quantile normalization has become the normalization procedure which I see most often in papers.</a:t>
            </a:r>
            <a:endParaRPr lang="en-US" altLang="es-ES" smtClean="0"/>
          </a:p>
        </p:txBody>
      </p:sp>
      <p:sp>
        <p:nvSpPr>
          <p:cNvPr id="4" name="Slide Number Placeholder 3"/>
          <p:cNvSpPr>
            <a:spLocks noGrp="1"/>
          </p:cNvSpPr>
          <p:nvPr>
            <p:ph type="sldNum" sz="quarter" idx="5"/>
          </p:nvPr>
        </p:nvSpPr>
        <p:spPr/>
        <p:txBody>
          <a:bodyPr/>
          <a:lstStyle/>
          <a:p>
            <a:pPr>
              <a:defRPr/>
            </a:pPr>
            <a:fld id="{7D06676D-6D72-4211-A523-CDAE68CE01C7}" type="slidenum">
              <a:rPr lang="en-GB" smtClean="0"/>
              <a:pPr>
                <a:defRPr/>
              </a:pPr>
              <a:t>19</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s-ES" smtClean="0"/>
              <a:t>Figure 3. Single position models. (A) The top curves represent TV scores for GC windows of different lengths, all beginning at 0 (a=0). The horizontal bars on the bottom mark the median fragment lengths (and 0.05, 0.95 quantiles). For each library, the strongest GC windows are those that encompass the full fragment. For library 1, we mark the optimal model (W0,180), and show its resulting GC curve on the right panel (B). (We actually show W2,176, removing 2 bp from each side of the fragment.) The GC curve measures the fragment rate given the fraction of GC in the window. Vertical lines (blue) represent 1 SD. For comparison, we plot the distribution of GC (dotted line) in our sample from chromosome 1 (scaled).</a:t>
            </a:r>
            <a:endParaRPr lang="en-US" altLang="es-ES" smtClean="0"/>
          </a:p>
        </p:txBody>
      </p:sp>
      <p:sp>
        <p:nvSpPr>
          <p:cNvPr id="4" name="Slide Number Placeholder 3"/>
          <p:cNvSpPr>
            <a:spLocks noGrp="1"/>
          </p:cNvSpPr>
          <p:nvPr>
            <p:ph type="sldNum" sz="quarter" idx="5"/>
          </p:nvPr>
        </p:nvSpPr>
        <p:spPr/>
        <p:txBody>
          <a:bodyPr/>
          <a:lstStyle/>
          <a:p>
            <a:pPr>
              <a:defRPr/>
            </a:pPr>
            <a:fld id="{A9DEE23B-517C-4AB9-B4E0-07C6F04AB095}" type="slidenum">
              <a:rPr lang="en-GB" smtClean="0"/>
              <a:pPr>
                <a:defRPr/>
              </a:pPr>
              <a:t>69</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s-ES" smtClean="0"/>
              <a:t>Figure 4. Different lags. (A) GC curve of the window before the fragment, W50,50;(B) within the read, W0,50 and (C) in the fragment center, not overlapping the read, W75,50.(D) A plot of TV scores for 50 bp sliding windows (Wa,50). The x-axis marks a, the location of the window 50-end</a:t>
            </a:r>
          </a:p>
          <a:p>
            <a:r>
              <a:rPr lang="en-GB" altLang="es-ES" smtClean="0"/>
              <a:t>relative to 50-end of the fragment. On the bottom, we mark a fragment and its reads in relation to the GC windows from the top panels.</a:t>
            </a:r>
            <a:endParaRPr lang="en-US" altLang="es-ES" smtClean="0"/>
          </a:p>
        </p:txBody>
      </p:sp>
      <p:sp>
        <p:nvSpPr>
          <p:cNvPr id="4" name="Slide Number Placeholder 3"/>
          <p:cNvSpPr>
            <a:spLocks noGrp="1"/>
          </p:cNvSpPr>
          <p:nvPr>
            <p:ph type="sldNum" sz="quarter" idx="5"/>
          </p:nvPr>
        </p:nvSpPr>
        <p:spPr/>
        <p:txBody>
          <a:bodyPr/>
          <a:lstStyle/>
          <a:p>
            <a:pPr>
              <a:defRPr/>
            </a:pPr>
            <a:fld id="{39CAF7A5-9624-467F-A2DF-3313C9A20570}" type="slidenum">
              <a:rPr lang="en-GB" smtClean="0"/>
              <a:pPr>
                <a:defRPr/>
              </a:pPr>
              <a:t>70</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s-ES" smtClean="0"/>
              <a:t>Figure 4. Different lags. (A) GC curve of the window before the fragment, W50,50;(B) within the read, W0,50 and (C) in the fragment center, not overlapping the read, W75,50.(D) A plot of TV scores for 50 bp sliding windows (Wa,50). The x-axis marks a, the location of the window 50-end</a:t>
            </a:r>
          </a:p>
          <a:p>
            <a:r>
              <a:rPr lang="en-GB" altLang="es-ES" smtClean="0"/>
              <a:t>relative to 50-end of the fragment. On the bottom, we mark a fragment and its reads in relation to the GC windows from the top panels.</a:t>
            </a:r>
            <a:endParaRPr lang="en-US" altLang="es-ES" smtClean="0"/>
          </a:p>
        </p:txBody>
      </p:sp>
      <p:sp>
        <p:nvSpPr>
          <p:cNvPr id="4" name="Slide Number Placeholder 3"/>
          <p:cNvSpPr>
            <a:spLocks noGrp="1"/>
          </p:cNvSpPr>
          <p:nvPr>
            <p:ph type="sldNum" sz="quarter" idx="5"/>
          </p:nvPr>
        </p:nvSpPr>
        <p:spPr/>
        <p:txBody>
          <a:bodyPr/>
          <a:lstStyle/>
          <a:p>
            <a:pPr>
              <a:defRPr/>
            </a:pPr>
            <a:fld id="{4B587DD6-EC64-4410-9352-FFC972E3D717}" type="slidenum">
              <a:rPr lang="en-GB" smtClean="0"/>
              <a:pPr>
                <a:defRPr/>
              </a:pPr>
              <a:t>71</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s-ES" smtClean="0"/>
              <a:t>Fragment rate by length and GC. (A) A heat map describes rates for each (GC, length) pair. Each dotted line represents a single length. In (B), GC curves for fragments of specific lengths are drawn [corresponding to the dotted lines in (A)]. Blue / dark curves represent shorter fragments than red / bright. Here x-axis is the fraction of GC. </a:t>
            </a:r>
            <a:endParaRPr lang="en-US" altLang="es-ES" smtClean="0"/>
          </a:p>
        </p:txBody>
      </p:sp>
      <p:sp>
        <p:nvSpPr>
          <p:cNvPr id="4" name="Slide Number Placeholder 3"/>
          <p:cNvSpPr>
            <a:spLocks noGrp="1"/>
          </p:cNvSpPr>
          <p:nvPr>
            <p:ph type="sldNum" sz="quarter" idx="5"/>
          </p:nvPr>
        </p:nvSpPr>
        <p:spPr/>
        <p:txBody>
          <a:bodyPr/>
          <a:lstStyle/>
          <a:p>
            <a:pPr>
              <a:defRPr/>
            </a:pPr>
            <a:fld id="{056221F1-4E2E-44D8-82CA-6E3B4FEF7143}" type="slidenum">
              <a:rPr lang="en-GB" smtClean="0"/>
              <a:pPr>
                <a:defRPr/>
              </a:pPr>
              <a:t>72</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s-ES" smtClean="0"/>
              <a:t>Figure 6. Fragmentation effect. Left: relative abundance of nucleotides at fixed positions relative to fragment 50-end. A horizontal dotted line marks the relative abundance of the base at mappable positions. Right: fragment rates when stratifying by the dinucleotide (1,0). Dinucleotide counts overlapping the fragment 50-end.</a:t>
            </a:r>
            <a:endParaRPr lang="en-US" altLang="es-ES" smtClean="0"/>
          </a:p>
        </p:txBody>
      </p:sp>
      <p:sp>
        <p:nvSpPr>
          <p:cNvPr id="4" name="Slide Number Placeholder 3"/>
          <p:cNvSpPr>
            <a:spLocks noGrp="1"/>
          </p:cNvSpPr>
          <p:nvPr>
            <p:ph type="sldNum" sz="quarter" idx="5"/>
          </p:nvPr>
        </p:nvSpPr>
        <p:spPr/>
        <p:txBody>
          <a:bodyPr/>
          <a:lstStyle/>
          <a:p>
            <a:pPr>
              <a:defRPr/>
            </a:pPr>
            <a:fld id="{F18E0C1D-4284-4CB3-B84B-D35DE7372745}" type="slidenum">
              <a:rPr lang="en-GB" smtClean="0"/>
              <a:pPr>
                <a:defRPr/>
              </a:pPr>
              <a:t>73</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4" name="Slide Number Placeholder 3"/>
          <p:cNvSpPr>
            <a:spLocks noGrp="1"/>
          </p:cNvSpPr>
          <p:nvPr>
            <p:ph type="sldNum" sz="quarter" idx="5"/>
          </p:nvPr>
        </p:nvSpPr>
        <p:spPr/>
        <p:txBody>
          <a:bodyPr/>
          <a:lstStyle/>
          <a:p>
            <a:pPr>
              <a:defRPr/>
            </a:pPr>
            <a:fld id="{2B86FF21-31A5-48F3-B61C-6244B5E9D0AC}" type="slidenum">
              <a:rPr lang="en-GB" smtClean="0"/>
              <a:pPr>
                <a:defRPr/>
              </a:pPr>
              <a:t>74</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s-ES" smtClean="0"/>
              <a:t>Normalized read coverage with respect to the relative transcript position is shown grouped by five different transcript length bins for the </a:t>
            </a:r>
            <a:r>
              <a:rPr lang="en-GB" altLang="es-ES" i="1" smtClean="0"/>
              <a:t>C. elegans</a:t>
            </a:r>
            <a:r>
              <a:rPr lang="en-GB" altLang="es-ES" smtClean="0"/>
              <a:t> SRX001872 data set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s-ES" smtClean="0"/>
              <a:t>DePristo, M. a, Banks, E., Poplin, R., Garimella, K. V., Maguire, J. R., Hartl, C., Philippakis, A. a, et al. (2011). A framework for variation discovery and genotyping using next-generation DNA sequencing data. Nature genetics, 43(5), 491–8. </a:t>
            </a:r>
          </a:p>
          <a:p>
            <a:endParaRPr lang="en-GB" altLang="es-ES" smtClean="0"/>
          </a:p>
          <a:p>
            <a:r>
              <a:rPr lang="en-GB" altLang="es-ES" smtClean="0"/>
              <a:t>Figure 3 Raw (pink) and recalibrated (blue) base quality scores for NGS paired-end read set of Life/SOLiD. The top panel shows reported base quality scores compared to the empirical estimates; the middle panel shows the difference between the average reported and empirical quality score for each machine cycle, with positive and negative cycle values given for the first and second read in the pair, respectively; and the bottom panel shows the difference between reported and empirical quality scores for each of the 16 genomic dinucleotide contexts. For example, the AG context occurs at all sites in a read where G is the current nucleotide and A is the preceding one in the read. Root-mean-square errors (RMSE) are given for the pre- and post-recalibration curves.</a:t>
            </a:r>
            <a:endParaRPr lang="en-US" altLang="es-ES" smtClean="0"/>
          </a:p>
        </p:txBody>
      </p:sp>
      <p:sp>
        <p:nvSpPr>
          <p:cNvPr id="4" name="Slide Number Placeholder 3"/>
          <p:cNvSpPr>
            <a:spLocks noGrp="1"/>
          </p:cNvSpPr>
          <p:nvPr>
            <p:ph type="sldNum" sz="quarter" idx="5"/>
          </p:nvPr>
        </p:nvSpPr>
        <p:spPr/>
        <p:txBody>
          <a:bodyPr/>
          <a:lstStyle/>
          <a:p>
            <a:pPr>
              <a:defRPr/>
            </a:pPr>
            <a:fld id="{195D37B1-6A8E-4C63-8369-BC7E8CA6BFAB}" type="slidenum">
              <a:rPr lang="en-GB" smtClean="0"/>
              <a:pPr>
                <a:defRPr/>
              </a:pPr>
              <a:t>80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s-ES" smtClean="0"/>
              <a:t>Data in these plots have not been normalized with RPKM!!</a:t>
            </a:r>
          </a:p>
          <a:p>
            <a:pPr eaLnBrk="1" hangingPunct="1"/>
            <a:endParaRPr lang="en-GB" altLang="es-ES" smtClean="0"/>
          </a:p>
          <a:p>
            <a:pPr eaLnBrk="1" hangingPunct="1"/>
            <a:r>
              <a:rPr lang="en-GB" altLang="es-ES" smtClean="0"/>
              <a:t>Current RNA-seq protocols use an mRNA fragmentation approach prior to sequencing to gain sequence coverage of the whole transcript. This means, in simple terms, that the total number of reads for a given transcript is propor-tional to the expression level of the transcript multiplied by the length of the transcript. In other words a long transcript will have more reads mapping to it compared to a short gene of similar expression. Since the power of an experiment is proportional to the sampling size, there is more power to detect differential expression for longer genes. </a:t>
            </a:r>
          </a:p>
          <a:p>
            <a:pPr eaLnBrk="1" hangingPunct="1"/>
            <a:endParaRPr lang="en-GB" altLang="es-ES" smtClean="0"/>
          </a:p>
          <a:p>
            <a:pPr eaLnBrk="1" hangingPunct="1"/>
            <a:r>
              <a:rPr lang="en-GB" altLang="es-ES" smtClean="0"/>
              <a:t>For each platform we first binned all genes into equal gene number bins based on their transcript length. Next we designated genes as differentially expressed (DE) based on a cut-off from the statistical procedure defined in the relevant publication.</a:t>
            </a:r>
          </a:p>
          <a:p>
            <a:pPr eaLnBrk="1" hangingPunct="1"/>
            <a:endParaRPr lang="en-GB" altLang="es-ES" smtClean="0"/>
          </a:p>
          <a:p>
            <a:pPr eaLnBrk="1" hangingPunct="1"/>
            <a:r>
              <a:rPr lang="en-GB" altLang="es-ES" smtClean="0"/>
              <a:t>From figure F: there is more bias for the lower expressed genes.</a:t>
            </a:r>
            <a:endParaRPr lang="en-US" altLang="es-ES" smtClean="0"/>
          </a:p>
        </p:txBody>
      </p:sp>
      <p:sp>
        <p:nvSpPr>
          <p:cNvPr id="4" name="Slide Number Placeholder 3"/>
          <p:cNvSpPr>
            <a:spLocks noGrp="1"/>
          </p:cNvSpPr>
          <p:nvPr>
            <p:ph type="sldNum" sz="quarter" idx="5"/>
          </p:nvPr>
        </p:nvSpPr>
        <p:spPr/>
        <p:txBody>
          <a:bodyPr/>
          <a:lstStyle/>
          <a:p>
            <a:pPr>
              <a:defRPr/>
            </a:pPr>
            <a:fld id="{01F30959-39E6-4DFC-9E93-AC4DEB302EF2}" type="slidenum">
              <a:rPr lang="en-GB" smtClean="0"/>
              <a:pPr>
                <a:defRPr/>
              </a:pPr>
              <a:t>21</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s-ES" smtClean="0"/>
              <a:t>This is what we expect from a Poisson process</a:t>
            </a:r>
          </a:p>
        </p:txBody>
      </p:sp>
      <p:sp>
        <p:nvSpPr>
          <p:cNvPr id="4" name="Slide Number Placeholder 3"/>
          <p:cNvSpPr>
            <a:spLocks noGrp="1"/>
          </p:cNvSpPr>
          <p:nvPr>
            <p:ph type="sldNum" sz="quarter" idx="5"/>
          </p:nvPr>
        </p:nvSpPr>
        <p:spPr/>
        <p:txBody>
          <a:bodyPr/>
          <a:lstStyle/>
          <a:p>
            <a:pPr>
              <a:defRPr/>
            </a:pPr>
            <a:fld id="{D559E9C2-E1A8-409C-AEA1-A035C990BF3B}" type="slidenum">
              <a:rPr lang="en-GB" smtClean="0"/>
              <a:pPr>
                <a:defRPr/>
              </a:pPr>
              <a:t>23</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s-ES" smtClean="0"/>
              <a:t>Since there is a gene length bias, one may correct for this by using RPKM. This will effectively divide by the gene length. However, this division also affects the mean-variance relationship. Before correction it is more or less as expected. After correction (Figure b) the relation is no longer Poisson distributed. And we see that the shorter genes now have a higher variance than the longer genes.</a:t>
            </a:r>
          </a:p>
        </p:txBody>
      </p:sp>
      <p:sp>
        <p:nvSpPr>
          <p:cNvPr id="4" name="Slide Number Placeholder 3"/>
          <p:cNvSpPr>
            <a:spLocks noGrp="1"/>
          </p:cNvSpPr>
          <p:nvPr>
            <p:ph type="sldNum" sz="quarter" idx="5"/>
          </p:nvPr>
        </p:nvSpPr>
        <p:spPr/>
        <p:txBody>
          <a:bodyPr/>
          <a:lstStyle/>
          <a:p>
            <a:pPr>
              <a:defRPr/>
            </a:pPr>
            <a:fld id="{F9086D39-10C1-49BB-A4EF-F6F0C214986A}" type="slidenum">
              <a:rPr lang="en-GB" smtClean="0"/>
              <a:pPr>
                <a:defRPr/>
              </a:pPr>
              <a:t>24</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s-ES" smtClean="0"/>
              <a:t>Figure 1. Nucleotide frequencies versus position for stringently mapped reads. For each experiment, mapped reads were extended upstream of the 50-start position, such that the first position of the actual read is 1 and positions 0 to -20 are obtained from the genome. The first hexamer of the read is shaded. (RNA-Seq experiments conducted using priming with random hexamers).</a:t>
            </a:r>
            <a:endParaRPr lang="en-US" altLang="es-ES" smtClean="0"/>
          </a:p>
          <a:p>
            <a:pPr eaLnBrk="1" hangingPunct="1"/>
            <a:endParaRPr lang="en-US" altLang="es-ES" smtClean="0"/>
          </a:p>
          <a:p>
            <a:pPr eaLnBrk="1" hangingPunct="1"/>
            <a:r>
              <a:rPr lang="en-US" altLang="es-ES" smtClean="0"/>
              <a:t>http://www.bio.davidson.edu/courses/genomics/method/randompriming.html</a:t>
            </a:r>
          </a:p>
          <a:p>
            <a:pPr eaLnBrk="1" hangingPunct="1"/>
            <a:r>
              <a:rPr lang="en-GB" altLang="es-ES" smtClean="0"/>
              <a:t>Random Hexamer Primer is a mixture of single-stranded random hexanucleotides with 5'- and 3'-hydroxyl ends. </a:t>
            </a:r>
            <a:endParaRPr lang="en-US" altLang="es-ES" smtClean="0"/>
          </a:p>
        </p:txBody>
      </p:sp>
      <p:sp>
        <p:nvSpPr>
          <p:cNvPr id="4" name="Slide Number Placeholder 3"/>
          <p:cNvSpPr>
            <a:spLocks noGrp="1"/>
          </p:cNvSpPr>
          <p:nvPr>
            <p:ph type="sldNum" sz="quarter" idx="5"/>
          </p:nvPr>
        </p:nvSpPr>
        <p:spPr/>
        <p:txBody>
          <a:bodyPr/>
          <a:lstStyle/>
          <a:p>
            <a:pPr>
              <a:defRPr/>
            </a:pPr>
            <a:fld id="{5BD66405-41B2-4273-B7C4-A7C087173D4A}" type="slidenum">
              <a:rPr lang="en-GB" smtClean="0"/>
              <a:pPr>
                <a:defRPr/>
              </a:pPr>
              <a:t>38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s-ES" smtClean="0"/>
              <a:t>p(h) = proportion of reads that start with heptamer h</a:t>
            </a:r>
          </a:p>
        </p:txBody>
      </p:sp>
      <p:sp>
        <p:nvSpPr>
          <p:cNvPr id="4" name="Slide Number Placeholder 3"/>
          <p:cNvSpPr>
            <a:spLocks noGrp="1"/>
          </p:cNvSpPr>
          <p:nvPr>
            <p:ph type="sldNum" sz="quarter" idx="5"/>
          </p:nvPr>
        </p:nvSpPr>
        <p:spPr/>
        <p:txBody>
          <a:bodyPr/>
          <a:lstStyle/>
          <a:p>
            <a:pPr>
              <a:defRPr/>
            </a:pPr>
            <a:fld id="{AE18A8B0-5272-4A43-9910-1FF46EF4BE39}" type="slidenum">
              <a:rPr lang="en-GB" smtClean="0"/>
              <a:pPr>
                <a:defRPr/>
              </a:pPr>
              <a:t>40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s-ES" smtClean="0"/>
              <a:t>Figure 4. Evaluation of the reweighting scheme. Unadjusted and re-weighted base-level counts for reads from the WT experiment mapped to the sense strand of a 1-kb coding region in S. cerevisiae (YOL086C). The gray bars near the x-axis indicate unmappable genomic locations.</a:t>
            </a:r>
          </a:p>
          <a:p>
            <a:endParaRPr lang="en-GB" altLang="es-ES" smtClean="0"/>
          </a:p>
          <a:p>
            <a:r>
              <a:rPr lang="en-GB" altLang="es-ES" smtClean="0"/>
              <a:t>Stranded coverage plots were made by adding the weights of reads associated with each base in each stranded ROCE (weights of one for unadjusted counts). For such a standard coverage plot, each position of the read is assigned the same weight. </a:t>
            </a:r>
          </a:p>
          <a:p>
            <a:endParaRPr lang="en-GB" altLang="es-ES" smtClean="0"/>
          </a:p>
          <a:p>
            <a:r>
              <a:rPr lang="en-GB" altLang="es-ES" smtClean="0"/>
              <a:t>ROCE = bascially coding region</a:t>
            </a:r>
            <a:endParaRPr lang="en-US" altLang="es-ES" smtClean="0"/>
          </a:p>
        </p:txBody>
      </p:sp>
      <p:sp>
        <p:nvSpPr>
          <p:cNvPr id="4" name="Slide Number Placeholder 3"/>
          <p:cNvSpPr>
            <a:spLocks noGrp="1"/>
          </p:cNvSpPr>
          <p:nvPr>
            <p:ph type="sldNum" sz="quarter" idx="5"/>
          </p:nvPr>
        </p:nvSpPr>
        <p:spPr/>
        <p:txBody>
          <a:bodyPr/>
          <a:lstStyle/>
          <a:p>
            <a:pPr>
              <a:defRPr/>
            </a:pPr>
            <a:fld id="{7704B358-935E-4441-8964-017B2830B056}" type="slidenum">
              <a:rPr lang="en-GB" smtClean="0"/>
              <a:pPr>
                <a:defRPr/>
              </a:pPr>
              <a:t>42</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smtClean="0"/>
          </a:p>
        </p:txBody>
      </p:sp>
      <p:sp>
        <p:nvSpPr>
          <p:cNvPr id="4" name="Slide Number Placeholder 3"/>
          <p:cNvSpPr>
            <a:spLocks noGrp="1"/>
          </p:cNvSpPr>
          <p:nvPr>
            <p:ph type="sldNum" sz="quarter" idx="5"/>
          </p:nvPr>
        </p:nvSpPr>
        <p:spPr/>
        <p:txBody>
          <a:bodyPr/>
          <a:lstStyle/>
          <a:p>
            <a:pPr>
              <a:defRPr/>
            </a:pPr>
            <a:fld id="{62B96C46-59B3-4555-9445-7228B7B2C2FC}" type="slidenum">
              <a:rPr lang="en-GB" smtClean="0"/>
              <a:pPr>
                <a:defRPr/>
              </a:pPr>
              <a:t>44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EE97388-657E-4A7E-A25C-3607F9B7CA6B}" type="datetimeFigureOut">
              <a:rPr lang="en-US"/>
              <a:pPr>
                <a:defRPr/>
              </a:pPr>
              <a:t>6/7/2014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6BBC84F-D82A-4F61-AEDD-8DBA09EF0A35}" type="slidenum">
              <a:rPr lang="en-US"/>
              <a:pPr>
                <a:defRPr/>
              </a:pPr>
              <a:t>‹Nº›</a:t>
            </a:fld>
            <a:endParaRPr lang="en-US"/>
          </a:p>
        </p:txBody>
      </p:sp>
    </p:spTree>
    <p:extLst>
      <p:ext uri="{BB962C8B-B14F-4D97-AF65-F5344CB8AC3E}">
        <p14:creationId xmlns:p14="http://schemas.microsoft.com/office/powerpoint/2010/main" val="428465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71330CC-EEB7-4FB1-B70D-0F435E8BE889}" type="datetimeFigureOut">
              <a:rPr lang="en-US"/>
              <a:pPr>
                <a:defRPr/>
              </a:pPr>
              <a:t>6/7/2014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C871BB3-AA1F-4A77-885A-F68A0324005C}" type="slidenum">
              <a:rPr lang="en-US"/>
              <a:pPr>
                <a:defRPr/>
              </a:pPr>
              <a:t>‹Nº›</a:t>
            </a:fld>
            <a:endParaRPr lang="en-US"/>
          </a:p>
        </p:txBody>
      </p:sp>
    </p:spTree>
    <p:extLst>
      <p:ext uri="{BB962C8B-B14F-4D97-AF65-F5344CB8AC3E}">
        <p14:creationId xmlns:p14="http://schemas.microsoft.com/office/powerpoint/2010/main" val="370364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84F5EC4-6439-4B62-B4AE-4648CCEA0D26}" type="datetimeFigureOut">
              <a:rPr lang="en-US"/>
              <a:pPr>
                <a:defRPr/>
              </a:pPr>
              <a:t>6/7/2014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626193F-C8F9-4E0F-8163-5BA26EB8BB5A}" type="slidenum">
              <a:rPr lang="en-US"/>
              <a:pPr>
                <a:defRPr/>
              </a:pPr>
              <a:t>‹Nº›</a:t>
            </a:fld>
            <a:endParaRPr lang="en-US"/>
          </a:p>
        </p:txBody>
      </p:sp>
    </p:spTree>
    <p:extLst>
      <p:ext uri="{BB962C8B-B14F-4D97-AF65-F5344CB8AC3E}">
        <p14:creationId xmlns:p14="http://schemas.microsoft.com/office/powerpoint/2010/main" val="408128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9457EAB-DC1C-4867-83F2-EA3FDB044357}" type="datetimeFigureOut">
              <a:rPr lang="en-US"/>
              <a:pPr>
                <a:defRPr/>
              </a:pPr>
              <a:t>6/7/2014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73E6147-C325-4C14-9990-0EE05EEEF00E}" type="slidenum">
              <a:rPr lang="en-US"/>
              <a:pPr>
                <a:defRPr/>
              </a:pPr>
              <a:t>‹Nº›</a:t>
            </a:fld>
            <a:endParaRPr lang="en-US"/>
          </a:p>
        </p:txBody>
      </p:sp>
    </p:spTree>
    <p:extLst>
      <p:ext uri="{BB962C8B-B14F-4D97-AF65-F5344CB8AC3E}">
        <p14:creationId xmlns:p14="http://schemas.microsoft.com/office/powerpoint/2010/main" val="51207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8A8AB67-C50B-441D-94C9-6FC6EDCDDB45}" type="datetimeFigureOut">
              <a:rPr lang="en-US"/>
              <a:pPr>
                <a:defRPr/>
              </a:pPr>
              <a:t>6/7/2014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EE6FC3F-6D92-419B-B5E6-130367F3DF5A}" type="slidenum">
              <a:rPr lang="en-US"/>
              <a:pPr>
                <a:defRPr/>
              </a:pPr>
              <a:t>‹Nº›</a:t>
            </a:fld>
            <a:endParaRPr lang="en-US"/>
          </a:p>
        </p:txBody>
      </p:sp>
    </p:spTree>
    <p:extLst>
      <p:ext uri="{BB962C8B-B14F-4D97-AF65-F5344CB8AC3E}">
        <p14:creationId xmlns:p14="http://schemas.microsoft.com/office/powerpoint/2010/main" val="163342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7918B2B-1182-454E-B118-899291F2BE41}" type="datetimeFigureOut">
              <a:rPr lang="en-US"/>
              <a:pPr>
                <a:defRPr/>
              </a:pPr>
              <a:t>6/7/2014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EE42110-E0F3-49EE-B967-0FB25EB41E17}" type="slidenum">
              <a:rPr lang="en-US"/>
              <a:pPr>
                <a:defRPr/>
              </a:pPr>
              <a:t>‹Nº›</a:t>
            </a:fld>
            <a:endParaRPr lang="en-US"/>
          </a:p>
        </p:txBody>
      </p:sp>
    </p:spTree>
    <p:extLst>
      <p:ext uri="{BB962C8B-B14F-4D97-AF65-F5344CB8AC3E}">
        <p14:creationId xmlns:p14="http://schemas.microsoft.com/office/powerpoint/2010/main" val="260476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453A0E7-8983-4061-AD17-611B97EAE065}" type="datetimeFigureOut">
              <a:rPr lang="en-US"/>
              <a:pPr>
                <a:defRPr/>
              </a:pPr>
              <a:t>6/7/2014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333239C-2030-4462-8106-0954144C79E6}" type="slidenum">
              <a:rPr lang="en-US"/>
              <a:pPr>
                <a:defRPr/>
              </a:pPr>
              <a:t>‹Nº›</a:t>
            </a:fld>
            <a:endParaRPr lang="en-US"/>
          </a:p>
        </p:txBody>
      </p:sp>
    </p:spTree>
    <p:extLst>
      <p:ext uri="{BB962C8B-B14F-4D97-AF65-F5344CB8AC3E}">
        <p14:creationId xmlns:p14="http://schemas.microsoft.com/office/powerpoint/2010/main" val="251800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D6F9561-2219-4883-8647-417CE224BF48}" type="datetimeFigureOut">
              <a:rPr lang="en-US"/>
              <a:pPr>
                <a:defRPr/>
              </a:pPr>
              <a:t>6/7/2014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5A09D3D-1D9D-456A-8EEE-CD0E40BAFCCF}" type="slidenum">
              <a:rPr lang="en-US"/>
              <a:pPr>
                <a:defRPr/>
              </a:pPr>
              <a:t>‹Nº›</a:t>
            </a:fld>
            <a:endParaRPr lang="en-US"/>
          </a:p>
        </p:txBody>
      </p:sp>
    </p:spTree>
    <p:extLst>
      <p:ext uri="{BB962C8B-B14F-4D97-AF65-F5344CB8AC3E}">
        <p14:creationId xmlns:p14="http://schemas.microsoft.com/office/powerpoint/2010/main" val="20019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4ECE5021-1668-498D-B9B5-1A420C59DB67}" type="datetimeFigureOut">
              <a:rPr lang="en-US"/>
              <a:pPr>
                <a:defRPr/>
              </a:pPr>
              <a:t>6/7/2014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4A35800-155E-4886-A66E-74283A61DECD}" type="slidenum">
              <a:rPr lang="en-US"/>
              <a:pPr>
                <a:defRPr/>
              </a:pPr>
              <a:t>‹Nº›</a:t>
            </a:fld>
            <a:endParaRPr lang="en-US"/>
          </a:p>
        </p:txBody>
      </p:sp>
    </p:spTree>
    <p:extLst>
      <p:ext uri="{BB962C8B-B14F-4D97-AF65-F5344CB8AC3E}">
        <p14:creationId xmlns:p14="http://schemas.microsoft.com/office/powerpoint/2010/main" val="374203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93AD3F0-2565-4916-AAF5-E2C4C602289A}" type="datetimeFigureOut">
              <a:rPr lang="en-US"/>
              <a:pPr>
                <a:defRPr/>
              </a:pPr>
              <a:t>6/7/2014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DAC77A4-283F-4D07-8263-6327F914BB66}" type="slidenum">
              <a:rPr lang="en-US"/>
              <a:pPr>
                <a:defRPr/>
              </a:pPr>
              <a:t>‹Nº›</a:t>
            </a:fld>
            <a:endParaRPr lang="en-US"/>
          </a:p>
        </p:txBody>
      </p:sp>
    </p:spTree>
    <p:extLst>
      <p:ext uri="{BB962C8B-B14F-4D97-AF65-F5344CB8AC3E}">
        <p14:creationId xmlns:p14="http://schemas.microsoft.com/office/powerpoint/2010/main" val="291001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F1AF6CC-0D31-414F-AD41-4CB9D1EBB260}" type="datetimeFigureOut">
              <a:rPr lang="en-US"/>
              <a:pPr>
                <a:defRPr/>
              </a:pPr>
              <a:t>6/7/2014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6769061-4EEC-4358-9959-6AEB50D3D9FF}" type="slidenum">
              <a:rPr lang="en-US"/>
              <a:pPr>
                <a:defRPr/>
              </a:pPr>
              <a:t>‹Nº›</a:t>
            </a:fld>
            <a:endParaRPr lang="en-US"/>
          </a:p>
        </p:txBody>
      </p:sp>
    </p:spTree>
    <p:extLst>
      <p:ext uri="{BB962C8B-B14F-4D97-AF65-F5344CB8AC3E}">
        <p14:creationId xmlns:p14="http://schemas.microsoft.com/office/powerpoint/2010/main" val="811937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smtClean="0"/>
              <a:t>Click to edit Master title style</a:t>
            </a:r>
          </a:p>
        </p:txBody>
      </p:sp>
      <p:sp>
        <p:nvSpPr>
          <p:cNvPr id="1027" name="Text Placeholder 2"/>
          <p:cNvSpPr>
            <a:spLocks noGrp="1"/>
          </p:cNvSpPr>
          <p:nvPr>
            <p:ph type="body" idx="1"/>
          </p:nvPr>
        </p:nvSpPr>
        <p:spPr bwMode="auto">
          <a:xfrm>
            <a:off x="457200" y="1143000"/>
            <a:ext cx="8229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smtClean="0"/>
              <a:t>Click to edit Master text styles</a:t>
            </a:r>
          </a:p>
          <a:p>
            <a:pPr lvl="1"/>
            <a:r>
              <a:rPr lang="en-US" altLang="es-ES" smtClean="0"/>
              <a:t>Second level</a:t>
            </a:r>
          </a:p>
          <a:p>
            <a:pPr lvl="2"/>
            <a:r>
              <a:rPr lang="en-US" altLang="es-ES" smtClean="0"/>
              <a:t>Third level</a:t>
            </a:r>
          </a:p>
          <a:p>
            <a:pPr lvl="3"/>
            <a:r>
              <a:rPr lang="en-US" altLang="es-ES" smtClean="0"/>
              <a:t>Fourth level</a:t>
            </a:r>
          </a:p>
          <a:p>
            <a:pPr lvl="4"/>
            <a:r>
              <a:rPr lang="en-US" altLang="es-ES" smtClean="0"/>
              <a:t>Fifth level</a:t>
            </a:r>
          </a:p>
        </p:txBody>
      </p:sp>
      <p:pic>
        <p:nvPicPr>
          <p:cNvPr id="1028" name="Picture 7" descr="beeldbalk-amc-sjabloon"/>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75" y="6000750"/>
            <a:ext cx="91408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0" fontAlgn="base" hangingPunct="0">
        <a:spcBef>
          <a:spcPct val="0"/>
        </a:spcBef>
        <a:spcAft>
          <a:spcPct val="0"/>
        </a:spcAft>
        <a:defRPr sz="3200" b="1" kern="1200">
          <a:solidFill>
            <a:srgbClr val="0070C0"/>
          </a:solidFill>
          <a:latin typeface="+mn-lt"/>
          <a:ea typeface="+mj-ea"/>
          <a:cs typeface="+mj-cs"/>
        </a:defRPr>
      </a:lvl1pPr>
      <a:lvl2pPr algn="l" rtl="0" eaLnBrk="0" fontAlgn="base" hangingPunct="0">
        <a:spcBef>
          <a:spcPct val="0"/>
        </a:spcBef>
        <a:spcAft>
          <a:spcPct val="0"/>
        </a:spcAft>
        <a:defRPr sz="3200" b="1">
          <a:solidFill>
            <a:srgbClr val="0070C0"/>
          </a:solidFill>
          <a:latin typeface="Calibri" pitchFamily="34" charset="0"/>
        </a:defRPr>
      </a:lvl2pPr>
      <a:lvl3pPr algn="l" rtl="0" eaLnBrk="0" fontAlgn="base" hangingPunct="0">
        <a:spcBef>
          <a:spcPct val="0"/>
        </a:spcBef>
        <a:spcAft>
          <a:spcPct val="0"/>
        </a:spcAft>
        <a:defRPr sz="3200" b="1">
          <a:solidFill>
            <a:srgbClr val="0070C0"/>
          </a:solidFill>
          <a:latin typeface="Calibri" pitchFamily="34" charset="0"/>
        </a:defRPr>
      </a:lvl3pPr>
      <a:lvl4pPr algn="l" rtl="0" eaLnBrk="0" fontAlgn="base" hangingPunct="0">
        <a:spcBef>
          <a:spcPct val="0"/>
        </a:spcBef>
        <a:spcAft>
          <a:spcPct val="0"/>
        </a:spcAft>
        <a:defRPr sz="3200" b="1">
          <a:solidFill>
            <a:srgbClr val="0070C0"/>
          </a:solidFill>
          <a:latin typeface="Calibri" pitchFamily="34" charset="0"/>
        </a:defRPr>
      </a:lvl4pPr>
      <a:lvl5pPr algn="l" rtl="0" eaLnBrk="0" fontAlgn="base" hangingPunct="0">
        <a:spcBef>
          <a:spcPct val="0"/>
        </a:spcBef>
        <a:spcAft>
          <a:spcPct val="0"/>
        </a:spcAft>
        <a:defRPr sz="3200" b="1">
          <a:solidFill>
            <a:srgbClr val="0070C0"/>
          </a:solidFill>
          <a:latin typeface="Calibri" pitchFamily="34" charset="0"/>
        </a:defRPr>
      </a:lvl5pPr>
      <a:lvl6pPr marL="457200" algn="l" rtl="0" fontAlgn="base">
        <a:spcBef>
          <a:spcPct val="0"/>
        </a:spcBef>
        <a:spcAft>
          <a:spcPct val="0"/>
        </a:spcAft>
        <a:defRPr sz="3200" b="1">
          <a:solidFill>
            <a:srgbClr val="0070C0"/>
          </a:solidFill>
          <a:latin typeface="Calibri" pitchFamily="34" charset="0"/>
        </a:defRPr>
      </a:lvl6pPr>
      <a:lvl7pPr marL="914400" algn="l" rtl="0" fontAlgn="base">
        <a:spcBef>
          <a:spcPct val="0"/>
        </a:spcBef>
        <a:spcAft>
          <a:spcPct val="0"/>
        </a:spcAft>
        <a:defRPr sz="3200" b="1">
          <a:solidFill>
            <a:srgbClr val="0070C0"/>
          </a:solidFill>
          <a:latin typeface="Calibri" pitchFamily="34" charset="0"/>
        </a:defRPr>
      </a:lvl7pPr>
      <a:lvl8pPr marL="1371600" algn="l" rtl="0" fontAlgn="base">
        <a:spcBef>
          <a:spcPct val="0"/>
        </a:spcBef>
        <a:spcAft>
          <a:spcPct val="0"/>
        </a:spcAft>
        <a:defRPr sz="3200" b="1">
          <a:solidFill>
            <a:srgbClr val="0070C0"/>
          </a:solidFill>
          <a:latin typeface="Calibri" pitchFamily="34" charset="0"/>
        </a:defRPr>
      </a:lvl8pPr>
      <a:lvl9pPr marL="1828800" algn="l" rtl="0" fontAlgn="base">
        <a:spcBef>
          <a:spcPct val="0"/>
        </a:spcBef>
        <a:spcAft>
          <a:spcPct val="0"/>
        </a:spcAft>
        <a:defRPr sz="3200" b="1">
          <a:solidFill>
            <a:srgbClr val="0070C0"/>
          </a:solidFill>
          <a:latin typeface="Calibri" pitchFamily="34" charset="0"/>
        </a:defRPr>
      </a:lvl9pPr>
    </p:titleStyle>
    <p:bodyStyle>
      <a:lvl1pPr marL="342900" indent="-342900" algn="l" rtl="0" eaLnBrk="0" fontAlgn="base" hangingPunct="0">
        <a:spcBef>
          <a:spcPct val="20000"/>
        </a:spcBef>
        <a:spcAft>
          <a:spcPct val="0"/>
        </a:spcAft>
        <a:buClr>
          <a:srgbClr val="953735"/>
        </a:buClr>
        <a:buFont typeface="Wingdings"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E46C0A"/>
        </a:buClr>
        <a:buFont typeface="Wingdings" pitchFamily="2" charset="2"/>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E46C0A"/>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E46C0A"/>
        </a:buClr>
        <a:buFont typeface="Wingdings"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46C0A"/>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7" descr="beeldbalk-amc-sjabl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6000750"/>
            <a:ext cx="91408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p:cNvSpPr>
            <a:spLocks noGrp="1"/>
          </p:cNvSpPr>
          <p:nvPr>
            <p:ph type="ctrTitle"/>
          </p:nvPr>
        </p:nvSpPr>
        <p:spPr>
          <a:xfrm>
            <a:off x="228600" y="1600200"/>
            <a:ext cx="5789613" cy="2362200"/>
          </a:xfrm>
        </p:spPr>
        <p:txBody>
          <a:bodyPr/>
          <a:lstStyle/>
          <a:p>
            <a:pPr eaLnBrk="1" hangingPunct="1"/>
            <a:r>
              <a:rPr lang="en-GB" altLang="es-ES" smtClean="0"/>
              <a:t>Biases in RNA-Seq data</a:t>
            </a:r>
            <a:br>
              <a:rPr lang="en-GB" altLang="es-ES" smtClean="0"/>
            </a:br>
            <a:r>
              <a:rPr lang="en-GB" altLang="es-ES" smtClean="0"/>
              <a:t/>
            </a:r>
            <a:br>
              <a:rPr lang="en-GB" altLang="es-ES" smtClean="0"/>
            </a:br>
            <a:r>
              <a:rPr lang="en-GB" altLang="es-ES" b="0" smtClean="0"/>
              <a:t>October 15</a:t>
            </a:r>
            <a:r>
              <a:rPr lang="en-GB" altLang="es-ES" b="0" baseline="30000" smtClean="0"/>
              <a:t>th</a:t>
            </a:r>
            <a:r>
              <a:rPr lang="en-GB" altLang="es-ES" b="0" smtClean="0"/>
              <a:t>, 2012</a:t>
            </a:r>
            <a:br>
              <a:rPr lang="en-GB" altLang="es-ES" b="0" smtClean="0"/>
            </a:br>
            <a:r>
              <a:rPr lang="en-GB" altLang="es-ES" b="0" smtClean="0"/>
              <a:t>NBIC Advanced RNA-Seq course</a:t>
            </a:r>
          </a:p>
        </p:txBody>
      </p:sp>
      <p:sp>
        <p:nvSpPr>
          <p:cNvPr id="3" name="Subtitle 2"/>
          <p:cNvSpPr>
            <a:spLocks noGrp="1"/>
          </p:cNvSpPr>
          <p:nvPr>
            <p:ph type="subTitle" idx="1"/>
          </p:nvPr>
        </p:nvSpPr>
        <p:spPr>
          <a:xfrm>
            <a:off x="4953000" y="3581400"/>
            <a:ext cx="3962400" cy="2286000"/>
          </a:xfrm>
        </p:spPr>
        <p:txBody>
          <a:bodyPr rtlCol="0">
            <a:noAutofit/>
          </a:bodyPr>
          <a:lstStyle/>
          <a:p>
            <a:pPr algn="r" eaLnBrk="1" fontAlgn="auto" hangingPunct="1">
              <a:spcAft>
                <a:spcPts val="0"/>
              </a:spcAft>
              <a:buClr>
                <a:schemeClr val="accent2">
                  <a:lumMod val="75000"/>
                </a:schemeClr>
              </a:buClr>
              <a:defRPr/>
            </a:pPr>
            <a:r>
              <a:rPr lang="en-US" sz="1600" b="1" dirty="0" smtClean="0">
                <a:solidFill>
                  <a:schemeClr val="accent5">
                    <a:lumMod val="75000"/>
                  </a:schemeClr>
                </a:solidFill>
              </a:rPr>
              <a:t>Prof. dr. Antoine van </a:t>
            </a:r>
            <a:r>
              <a:rPr lang="en-US" sz="1600" b="1" dirty="0" err="1" smtClean="0">
                <a:solidFill>
                  <a:schemeClr val="accent5">
                    <a:lumMod val="75000"/>
                  </a:schemeClr>
                </a:solidFill>
              </a:rPr>
              <a:t>Kampen</a:t>
            </a:r>
            <a:endParaRPr lang="en-US" sz="1600" b="1" dirty="0" smtClean="0">
              <a:solidFill>
                <a:schemeClr val="accent5">
                  <a:lumMod val="75000"/>
                </a:schemeClr>
              </a:solidFill>
            </a:endParaRPr>
          </a:p>
          <a:p>
            <a:pPr algn="r" eaLnBrk="1" fontAlgn="auto" hangingPunct="1">
              <a:spcAft>
                <a:spcPts val="0"/>
              </a:spcAft>
              <a:buClr>
                <a:schemeClr val="accent2">
                  <a:lumMod val="75000"/>
                </a:schemeClr>
              </a:buClr>
              <a:defRPr/>
            </a:pPr>
            <a:r>
              <a:rPr lang="en-US" sz="1600" dirty="0" smtClean="0">
                <a:solidFill>
                  <a:schemeClr val="accent5">
                    <a:lumMod val="75000"/>
                  </a:schemeClr>
                </a:solidFill>
              </a:rPr>
              <a:t>Bioinformatics Laboratory</a:t>
            </a:r>
          </a:p>
          <a:p>
            <a:pPr algn="r" eaLnBrk="1" fontAlgn="auto" hangingPunct="1">
              <a:spcAft>
                <a:spcPts val="0"/>
              </a:spcAft>
              <a:buClr>
                <a:schemeClr val="accent2">
                  <a:lumMod val="75000"/>
                </a:schemeClr>
              </a:buClr>
              <a:defRPr/>
            </a:pPr>
            <a:r>
              <a:rPr lang="en-US" sz="1600" dirty="0" smtClean="0">
                <a:solidFill>
                  <a:schemeClr val="accent5">
                    <a:lumMod val="75000"/>
                  </a:schemeClr>
                </a:solidFill>
              </a:rPr>
              <a:t>Academic Medical Center</a:t>
            </a:r>
          </a:p>
          <a:p>
            <a:pPr algn="r" eaLnBrk="1" fontAlgn="auto" hangingPunct="1">
              <a:spcAft>
                <a:spcPts val="0"/>
              </a:spcAft>
              <a:buClr>
                <a:schemeClr val="accent2">
                  <a:lumMod val="75000"/>
                </a:schemeClr>
              </a:buClr>
              <a:defRPr/>
            </a:pPr>
            <a:endParaRPr lang="en-US" sz="1600" dirty="0" smtClean="0">
              <a:solidFill>
                <a:schemeClr val="accent5">
                  <a:lumMod val="75000"/>
                </a:schemeClr>
              </a:solidFill>
            </a:endParaRPr>
          </a:p>
          <a:p>
            <a:pPr algn="r" eaLnBrk="1" fontAlgn="auto" hangingPunct="1">
              <a:spcAft>
                <a:spcPts val="0"/>
              </a:spcAft>
              <a:buClr>
                <a:schemeClr val="accent2">
                  <a:lumMod val="75000"/>
                </a:schemeClr>
              </a:buClr>
              <a:defRPr/>
            </a:pPr>
            <a:r>
              <a:rPr lang="en-US" sz="1600" dirty="0" err="1" smtClean="0">
                <a:solidFill>
                  <a:schemeClr val="accent5">
                    <a:lumMod val="75000"/>
                  </a:schemeClr>
                </a:solidFill>
              </a:rPr>
              <a:t>Biosystems</a:t>
            </a:r>
            <a:r>
              <a:rPr lang="en-US" sz="1600" dirty="0" smtClean="0">
                <a:solidFill>
                  <a:schemeClr val="accent5">
                    <a:lumMod val="75000"/>
                  </a:schemeClr>
                </a:solidFill>
              </a:rPr>
              <a:t> Data Analysis Group</a:t>
            </a:r>
          </a:p>
          <a:p>
            <a:pPr algn="r" eaLnBrk="1" fontAlgn="auto" hangingPunct="1">
              <a:spcAft>
                <a:spcPts val="0"/>
              </a:spcAft>
              <a:buClr>
                <a:schemeClr val="accent2">
                  <a:lumMod val="75000"/>
                </a:schemeClr>
              </a:buClr>
              <a:defRPr/>
            </a:pPr>
            <a:r>
              <a:rPr lang="en-US" sz="1600" dirty="0" smtClean="0">
                <a:solidFill>
                  <a:schemeClr val="accent5">
                    <a:lumMod val="75000"/>
                  </a:schemeClr>
                </a:solidFill>
              </a:rPr>
              <a:t>Swammerdam Institute for Life Sciences</a:t>
            </a:r>
          </a:p>
          <a:p>
            <a:pPr algn="r" eaLnBrk="1" fontAlgn="auto" hangingPunct="1">
              <a:spcAft>
                <a:spcPts val="0"/>
              </a:spcAft>
              <a:buClr>
                <a:schemeClr val="accent2">
                  <a:lumMod val="75000"/>
                </a:schemeClr>
              </a:buClr>
              <a:defRPr/>
            </a:pPr>
            <a:endParaRPr lang="en-US" sz="1600" dirty="0" smtClean="0">
              <a:solidFill>
                <a:schemeClr val="accent5">
                  <a:lumMod val="75000"/>
                </a:schemeClr>
              </a:solidFill>
            </a:endParaRPr>
          </a:p>
          <a:p>
            <a:pPr algn="r" eaLnBrk="1" fontAlgn="auto" hangingPunct="1">
              <a:spcAft>
                <a:spcPts val="0"/>
              </a:spcAft>
              <a:buClr>
                <a:schemeClr val="accent2">
                  <a:lumMod val="75000"/>
                </a:schemeClr>
              </a:buClr>
              <a:defRPr/>
            </a:pPr>
            <a:r>
              <a:rPr lang="en-US" sz="1600" dirty="0" smtClean="0">
                <a:solidFill>
                  <a:schemeClr val="accent5">
                    <a:lumMod val="75000"/>
                  </a:schemeClr>
                </a:solidFill>
              </a:rPr>
              <a:t>a.h.vankampen@amc.uva.nl</a:t>
            </a:r>
            <a:endParaRPr lang="en-GB" sz="1600" dirty="0">
              <a:solidFill>
                <a:schemeClr val="accent5">
                  <a:lumMod val="75000"/>
                </a:schemeClr>
              </a:solidFill>
            </a:endParaRPr>
          </a:p>
        </p:txBody>
      </p:sp>
      <p:pic>
        <p:nvPicPr>
          <p:cNvPr id="13317" name="Picture 2" descr="http://www.smart-advies.nl/images/am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538" y="0"/>
            <a:ext cx="2828925"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2" descr="http://t3.gstatic.com/images?q=tbn:ANd9GcTiClPPr7jLUyRscGWdMqpfY0uGDWWlbuw6UUXL5FGjl5UR3k_2q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152400"/>
            <a:ext cx="17526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152400" y="1143000"/>
            <a:ext cx="8839200" cy="4800600"/>
          </a:xfrm>
          <a:blipFill rotWithShape="1">
            <a:blip r:embed="rId2"/>
            <a:stretch>
              <a:fillRect l="-690" t="-635"/>
            </a:stretch>
          </a:blipFill>
          <a:extLst/>
        </p:spPr>
        <p:txBody>
          <a:bodyPr/>
          <a:lstStyle/>
          <a:p>
            <a:pPr eaLnBrk="1" hangingPunct="1">
              <a:defRPr/>
            </a:pPr>
            <a:r>
              <a:rPr lang="en-GB" dirty="0">
                <a:noFill/>
              </a:rPr>
              <a:t> </a:t>
            </a:r>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RPKM: Reads per </a:t>
            </a:r>
            <a:r>
              <a:rPr lang="en-US" dirty="0" err="1" smtClean="0"/>
              <a:t>kilobase</a:t>
            </a:r>
            <a:r>
              <a:rPr lang="en-US" dirty="0" smtClean="0"/>
              <a:t> per million mapped reads</a:t>
            </a:r>
            <a:endParaRPr lang="en-GB" dirty="0"/>
          </a:p>
        </p:txBody>
      </p:sp>
      <p:sp>
        <p:nvSpPr>
          <p:cNvPr id="22532" name="TextBox 3"/>
          <p:cNvSpPr txBox="1">
            <a:spLocks noChangeArrowheads="1"/>
          </p:cNvSpPr>
          <p:nvPr/>
        </p:nvSpPr>
        <p:spPr bwMode="auto">
          <a:xfrm>
            <a:off x="4800600" y="5545138"/>
            <a:ext cx="4273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1600"/>
              <a:t>Mortazavi et al (2008) Nature Methods, 5(7), 621</a:t>
            </a:r>
            <a:endParaRPr lang="en-GB" altLang="es-ES" sz="16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s-ES" smtClean="0"/>
              <a:t>Rewriting the formula</a:t>
            </a:r>
          </a:p>
        </p:txBody>
      </p:sp>
      <p:sp>
        <p:nvSpPr>
          <p:cNvPr id="3" name="TextBox 2"/>
          <p:cNvSpPr txBox="1">
            <a:spLocks noRot="1" noChangeAspect="1" noMove="1" noResize="1" noEditPoints="1" noAdjustHandles="1" noChangeArrowheads="1" noChangeShapeType="1" noTextEdit="1"/>
          </p:cNvSpPr>
          <p:nvPr/>
        </p:nvSpPr>
        <p:spPr>
          <a:xfrm>
            <a:off x="457200" y="2133600"/>
            <a:ext cx="8305800" cy="1494192"/>
          </a:xfrm>
          <a:prstGeom prst="rect">
            <a:avLst/>
          </a:prstGeom>
          <a:blipFill rotWithShape="1">
            <a:blip r:embed="rId2"/>
            <a:stretch>
              <a:fillRect/>
            </a:stretch>
          </a:blipFill>
          <a:ln>
            <a:solidFill>
              <a:schemeClr val="tx1"/>
            </a:solidFill>
          </a:ln>
        </p:spPr>
        <p:txBody>
          <a:bodyPr/>
          <a:lstStyle/>
          <a:p>
            <a:r>
              <a:rPr lang="en-US">
                <a:no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s-ES" smtClean="0"/>
              <a:t>Examples</a:t>
            </a:r>
            <a:endParaRPr lang="en-GB" altLang="es-E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143000"/>
            <a:ext cx="8686800" cy="4800600"/>
          </a:xfrm>
          <a:blipFill rotWithShape="1">
            <a:blip r:embed="rId2"/>
            <a:stretch>
              <a:fillRect l="-912" r="-281"/>
            </a:stretch>
          </a:blipFill>
          <a:extLst/>
        </p:spPr>
        <p:txBody>
          <a:bodyPr/>
          <a:lstStyle/>
          <a:p>
            <a:pPr eaLnBrk="1" hangingPunct="1">
              <a:defRPr/>
            </a:pPr>
            <a:r>
              <a:rPr lang="en-GB">
                <a:noFill/>
              </a:rPr>
              <a:t> </a:t>
            </a:r>
          </a:p>
        </p:txBody>
      </p:sp>
      <p:sp>
        <p:nvSpPr>
          <p:cNvPr id="2" name="Rectangle 1"/>
          <p:cNvSpPr/>
          <p:nvPr/>
        </p:nvSpPr>
        <p:spPr>
          <a:xfrm>
            <a:off x="228600" y="3252788"/>
            <a:ext cx="8720138" cy="268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s-ES" smtClean="0"/>
              <a:t>Examples</a:t>
            </a:r>
            <a:endParaRPr lang="en-GB" altLang="es-E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143000"/>
            <a:ext cx="8686800" cy="4800600"/>
          </a:xfrm>
          <a:blipFill rotWithShape="1">
            <a:blip r:embed="rId2"/>
            <a:stretch>
              <a:fillRect l="-912" r="-281"/>
            </a:stretch>
          </a:blipFill>
          <a:extLst/>
        </p:spPr>
        <p:txBody>
          <a:bodyPr/>
          <a:lstStyle/>
          <a:p>
            <a:pPr eaLnBrk="1" hangingPunct="1">
              <a:defRPr/>
            </a:pPr>
            <a:r>
              <a:rPr lang="en-GB">
                <a:noFill/>
              </a:rPr>
              <a:t> </a:t>
            </a:r>
          </a:p>
        </p:txBody>
      </p:sp>
      <p:sp>
        <p:nvSpPr>
          <p:cNvPr id="4" name="Rectangle 3"/>
          <p:cNvSpPr/>
          <p:nvPr/>
        </p:nvSpPr>
        <p:spPr>
          <a:xfrm>
            <a:off x="228600" y="4114800"/>
            <a:ext cx="8720138" cy="1820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s-ES" smtClean="0"/>
              <a:t>Examples</a:t>
            </a:r>
            <a:endParaRPr lang="en-GB" altLang="es-E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143000"/>
            <a:ext cx="8686800" cy="4800600"/>
          </a:xfrm>
          <a:blipFill rotWithShape="1">
            <a:blip r:embed="rId2"/>
            <a:stretch>
              <a:fillRect l="-912" r="-281"/>
            </a:stretch>
          </a:blipFill>
          <a:extLst/>
        </p:spPr>
        <p:txBody>
          <a:bodyPr/>
          <a:lstStyle/>
          <a:p>
            <a:pPr eaLnBrk="1" hangingPunct="1">
              <a:defRPr/>
            </a:pPr>
            <a:r>
              <a:rPr lang="en-GB">
                <a:noFill/>
              </a:rPr>
              <a:t> </a:t>
            </a:r>
          </a:p>
        </p:txBody>
      </p:sp>
      <p:sp>
        <p:nvSpPr>
          <p:cNvPr id="4" name="Rectangle 3"/>
          <p:cNvSpPr/>
          <p:nvPr/>
        </p:nvSpPr>
        <p:spPr>
          <a:xfrm>
            <a:off x="228600" y="5381625"/>
            <a:ext cx="8720138" cy="554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ES" smtClean="0"/>
              <a:t>Examples</a:t>
            </a:r>
            <a:endParaRPr lang="en-GB" altLang="es-E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143000"/>
            <a:ext cx="8686800" cy="4800600"/>
          </a:xfrm>
          <a:blipFill rotWithShape="1">
            <a:blip r:embed="rId2"/>
            <a:stretch>
              <a:fillRect l="-912" r="-281"/>
            </a:stretch>
          </a:blipFill>
          <a:extLst/>
        </p:spPr>
        <p:txBody>
          <a:bodyPr/>
          <a:lstStyle/>
          <a:p>
            <a:pPr eaLnBrk="1" hangingPunct="1">
              <a:defRPr/>
            </a:pPr>
            <a:r>
              <a:rPr lang="en-GB">
                <a:noFill/>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s-ES" smtClean="0"/>
              <a:t>FPKM: Fragments per K per M</a:t>
            </a:r>
            <a:endParaRPr lang="en-GB" altLang="es-ES" smtClean="0"/>
          </a:p>
        </p:txBody>
      </p:sp>
      <p:sp>
        <p:nvSpPr>
          <p:cNvPr id="3" name="Content Placeholder 2"/>
          <p:cNvSpPr>
            <a:spLocks noGrp="1"/>
          </p:cNvSpPr>
          <p:nvPr>
            <p:ph idx="1"/>
          </p:nvPr>
        </p:nvSpPr>
        <p:spPr>
          <a:xfrm>
            <a:off x="457200" y="1143000"/>
            <a:ext cx="8229600" cy="4876800"/>
          </a:xfrm>
        </p:spPr>
        <p:txBody>
          <a:bodyPr rtlCol="0">
            <a:normAutofit/>
          </a:bodyPr>
          <a:lstStyle/>
          <a:p>
            <a:pPr marL="0" indent="0" eaLnBrk="1" fontAlgn="auto" hangingPunct="1">
              <a:spcAft>
                <a:spcPts val="0"/>
              </a:spcAft>
              <a:buClr>
                <a:schemeClr val="accent2">
                  <a:lumMod val="75000"/>
                </a:schemeClr>
              </a:buClr>
              <a:buFont typeface="Wingdings" pitchFamily="2" charset="2"/>
              <a:buNone/>
              <a:defRPr/>
            </a:pPr>
            <a:r>
              <a:rPr lang="en-GB" sz="2000" b="1" dirty="0"/>
              <a:t>What's the difference between FPKM and </a:t>
            </a:r>
            <a:r>
              <a:rPr lang="en-GB" sz="2000" b="1" dirty="0" smtClean="0"/>
              <a:t>RPKM?</a:t>
            </a:r>
          </a:p>
          <a:p>
            <a:pPr eaLnBrk="1" fontAlgn="auto" hangingPunct="1">
              <a:spcAft>
                <a:spcPts val="0"/>
              </a:spcAft>
              <a:buClr>
                <a:schemeClr val="accent2">
                  <a:lumMod val="75000"/>
                </a:schemeClr>
              </a:buClr>
              <a:defRPr/>
            </a:pPr>
            <a:r>
              <a:rPr lang="en-GB" sz="2000" dirty="0" smtClean="0"/>
              <a:t>Paired-end </a:t>
            </a:r>
            <a:r>
              <a:rPr lang="en-GB" sz="2000" dirty="0"/>
              <a:t>RNA-</a:t>
            </a:r>
            <a:r>
              <a:rPr lang="en-GB" sz="2000" dirty="0" err="1"/>
              <a:t>Seq</a:t>
            </a:r>
            <a:r>
              <a:rPr lang="en-GB" sz="2000" dirty="0"/>
              <a:t> experiments produce </a:t>
            </a:r>
            <a:r>
              <a:rPr lang="en-GB" sz="2000" dirty="0">
                <a:solidFill>
                  <a:srgbClr val="0000FF"/>
                </a:solidFill>
              </a:rPr>
              <a:t>two reads per fragment</a:t>
            </a:r>
            <a:r>
              <a:rPr lang="en-GB" sz="2000" dirty="0"/>
              <a:t>, but that doesn't necessarily mean that both reads will be </a:t>
            </a:r>
            <a:r>
              <a:rPr lang="en-GB" sz="2000" dirty="0" err="1" smtClean="0"/>
              <a:t>mappable</a:t>
            </a:r>
            <a:r>
              <a:rPr lang="en-GB" sz="2000" dirty="0"/>
              <a:t>. For example, the second read is of poor quality. </a:t>
            </a:r>
            <a:endParaRPr lang="en-GB" sz="2000" dirty="0" smtClean="0"/>
          </a:p>
          <a:p>
            <a:pPr eaLnBrk="1" fontAlgn="auto" hangingPunct="1">
              <a:spcAft>
                <a:spcPts val="0"/>
              </a:spcAft>
              <a:buClr>
                <a:schemeClr val="accent2">
                  <a:lumMod val="75000"/>
                </a:schemeClr>
              </a:buClr>
              <a:defRPr/>
            </a:pPr>
            <a:endParaRPr lang="en-GB" sz="2000" dirty="0" smtClean="0"/>
          </a:p>
          <a:p>
            <a:pPr eaLnBrk="1" fontAlgn="auto" hangingPunct="1">
              <a:spcAft>
                <a:spcPts val="0"/>
              </a:spcAft>
              <a:buClr>
                <a:schemeClr val="accent2">
                  <a:lumMod val="75000"/>
                </a:schemeClr>
              </a:buClr>
              <a:defRPr/>
            </a:pPr>
            <a:r>
              <a:rPr lang="en-GB" sz="2000" dirty="0" smtClean="0"/>
              <a:t>If </a:t>
            </a:r>
            <a:r>
              <a:rPr lang="en-GB" sz="2000" dirty="0"/>
              <a:t>we were to count reads rather than fragments, we might </a:t>
            </a:r>
            <a:r>
              <a:rPr lang="en-GB" sz="2000" dirty="0">
                <a:solidFill>
                  <a:srgbClr val="FF0000"/>
                </a:solidFill>
              </a:rPr>
              <a:t>double-count</a:t>
            </a:r>
            <a:r>
              <a:rPr lang="en-GB" sz="2000" dirty="0"/>
              <a:t> some fragments but not others, leading to a skewed expression </a:t>
            </a:r>
            <a:r>
              <a:rPr lang="en-GB" sz="2000" dirty="0" smtClean="0"/>
              <a:t>value.</a:t>
            </a:r>
          </a:p>
          <a:p>
            <a:pPr eaLnBrk="1" fontAlgn="auto" hangingPunct="1">
              <a:spcAft>
                <a:spcPts val="0"/>
              </a:spcAft>
              <a:buClr>
                <a:schemeClr val="accent2">
                  <a:lumMod val="75000"/>
                </a:schemeClr>
              </a:buClr>
              <a:defRPr/>
            </a:pPr>
            <a:endParaRPr lang="en-GB" sz="2000" dirty="0" smtClean="0"/>
          </a:p>
          <a:p>
            <a:pPr eaLnBrk="1" fontAlgn="auto" hangingPunct="1">
              <a:spcAft>
                <a:spcPts val="0"/>
              </a:spcAft>
              <a:buClr>
                <a:schemeClr val="accent2">
                  <a:lumMod val="75000"/>
                </a:schemeClr>
              </a:buClr>
              <a:defRPr/>
            </a:pPr>
            <a:r>
              <a:rPr lang="en-GB" sz="2000" dirty="0" smtClean="0"/>
              <a:t>Thus</a:t>
            </a:r>
            <a:r>
              <a:rPr lang="en-GB" sz="2000" dirty="0"/>
              <a:t>, FPKM is calculated by counting fragments, not reads.</a:t>
            </a:r>
          </a:p>
          <a:p>
            <a:pPr eaLnBrk="1" fontAlgn="auto" hangingPunct="1">
              <a:spcAft>
                <a:spcPts val="0"/>
              </a:spcAft>
              <a:buClr>
                <a:schemeClr val="accent2">
                  <a:lumMod val="75000"/>
                </a:schemeClr>
              </a:buClr>
              <a:defRPr/>
            </a:pPr>
            <a:endParaRPr lang="en-GB" dirty="0"/>
          </a:p>
        </p:txBody>
      </p:sp>
      <p:sp>
        <p:nvSpPr>
          <p:cNvPr id="28676" name="TextBox 3"/>
          <p:cNvSpPr txBox="1">
            <a:spLocks noChangeArrowheads="1"/>
          </p:cNvSpPr>
          <p:nvPr/>
        </p:nvSpPr>
        <p:spPr bwMode="auto">
          <a:xfrm>
            <a:off x="4506913" y="5545138"/>
            <a:ext cx="46370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1600"/>
              <a:t>Trapnell et al (2010) Nature Biotechnology, 28(5), 511</a:t>
            </a:r>
            <a:endParaRPr lang="en-GB" altLang="es-E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s-ES" smtClean="0"/>
              <a:t>Other normalization methods</a:t>
            </a:r>
          </a:p>
        </p:txBody>
      </p:sp>
      <p:sp>
        <p:nvSpPr>
          <p:cNvPr id="29699" name="Content Placeholder 2"/>
          <p:cNvSpPr>
            <a:spLocks noGrp="1"/>
          </p:cNvSpPr>
          <p:nvPr>
            <p:ph idx="1"/>
          </p:nvPr>
        </p:nvSpPr>
        <p:spPr>
          <a:xfrm>
            <a:off x="457200" y="1143000"/>
            <a:ext cx="8229600" cy="4800600"/>
          </a:xfrm>
        </p:spPr>
        <p:txBody>
          <a:bodyPr/>
          <a:lstStyle/>
          <a:p>
            <a:pPr eaLnBrk="1" hangingPunct="1"/>
            <a:r>
              <a:rPr lang="en-US" altLang="es-ES" sz="2000" smtClean="0">
                <a:solidFill>
                  <a:srgbClr val="0000FF"/>
                </a:solidFill>
              </a:rPr>
              <a:t>Housekeeping genes </a:t>
            </a:r>
            <a:r>
              <a:rPr lang="en-US" altLang="es-ES" sz="2000" smtClean="0"/>
              <a:t>(Bullard et al, 2010)</a:t>
            </a:r>
          </a:p>
          <a:p>
            <a:pPr eaLnBrk="1" hangingPunct="1"/>
            <a:endParaRPr lang="en-US" altLang="es-ES" sz="2000" smtClean="0"/>
          </a:p>
          <a:p>
            <a:pPr eaLnBrk="1" hangingPunct="1"/>
            <a:r>
              <a:rPr lang="en-US" altLang="es-ES" sz="2000" smtClean="0">
                <a:solidFill>
                  <a:srgbClr val="0000FF"/>
                </a:solidFill>
              </a:rPr>
              <a:t>Upper-quartile</a:t>
            </a:r>
            <a:r>
              <a:rPr lang="en-US" altLang="es-ES" sz="2000" smtClean="0"/>
              <a:t> (Bullard et al, 2010). Counts are divided by (75</a:t>
            </a:r>
            <a:r>
              <a:rPr lang="en-US" altLang="es-ES" sz="2000" baseline="30000" smtClean="0"/>
              <a:t>th</a:t>
            </a:r>
            <a:r>
              <a:rPr lang="en-US" altLang="es-ES" sz="2000" smtClean="0"/>
              <a:t>) upper-quartile of counts for transcripts with at least one read</a:t>
            </a:r>
          </a:p>
          <a:p>
            <a:pPr eaLnBrk="1" hangingPunct="1"/>
            <a:endParaRPr lang="en-US" altLang="es-ES" sz="2000" smtClean="0"/>
          </a:p>
          <a:p>
            <a:pPr eaLnBrk="1" hangingPunct="1"/>
            <a:r>
              <a:rPr lang="en-US" altLang="es-ES" sz="2000" smtClean="0">
                <a:solidFill>
                  <a:srgbClr val="0000FF"/>
                </a:solidFill>
              </a:rPr>
              <a:t>TMM</a:t>
            </a:r>
            <a:r>
              <a:rPr lang="en-US" altLang="es-ES" sz="2000" smtClean="0"/>
              <a:t> (Robinson and Oshlack, 2010). Trimmed Mean of M values</a:t>
            </a:r>
          </a:p>
          <a:p>
            <a:pPr eaLnBrk="1" hangingPunct="1"/>
            <a:endParaRPr lang="en-US" altLang="es-ES" sz="2000" smtClean="0"/>
          </a:p>
          <a:p>
            <a:pPr eaLnBrk="1" hangingPunct="1"/>
            <a:r>
              <a:rPr lang="en-US" altLang="es-ES" sz="2000" smtClean="0">
                <a:solidFill>
                  <a:srgbClr val="0000FF"/>
                </a:solidFill>
              </a:rPr>
              <a:t>Quantile normalization</a:t>
            </a:r>
            <a:r>
              <a:rPr lang="en-US" altLang="es-ES" sz="2000" smtClean="0"/>
              <a:t> (Irizarry et al, 2003; developed for microarrays)</a:t>
            </a:r>
          </a:p>
          <a:p>
            <a:pPr eaLnBrk="1" hangingPunct="1"/>
            <a:endParaRPr lang="en-US" altLang="es-ES" smtClean="0"/>
          </a:p>
          <a:p>
            <a:pPr eaLnBrk="1" hangingPunct="1"/>
            <a:endParaRPr lang="en-US" altLang="es-ES" smtClean="0"/>
          </a:p>
        </p:txBody>
      </p:sp>
      <p:sp>
        <p:nvSpPr>
          <p:cNvPr id="29700" name="Rectangle 3"/>
          <p:cNvSpPr>
            <a:spLocks noChangeArrowheads="1"/>
          </p:cNvSpPr>
          <p:nvPr/>
        </p:nvSpPr>
        <p:spPr bwMode="auto">
          <a:xfrm>
            <a:off x="363538" y="4800600"/>
            <a:ext cx="8153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Irizarry, et al (2003). Biostatistics (Oxford, England), 4(2), 249–64.</a:t>
            </a:r>
          </a:p>
          <a:p>
            <a:pPr eaLnBrk="1" hangingPunct="1"/>
            <a:r>
              <a:rPr lang="en-US" altLang="es-ES"/>
              <a:t>Bullard et al (2010) BMC bioinformatics, 11, 94. </a:t>
            </a:r>
          </a:p>
          <a:p>
            <a:pPr eaLnBrk="1" hangingPunct="1"/>
            <a:r>
              <a:rPr lang="en-GB" altLang="es-ES"/>
              <a:t>Robinson &amp; Oshlack (2010). Genome biology, 11(3), R25. </a:t>
            </a:r>
            <a:endParaRPr lang="en-US" alt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s-ES" smtClean="0"/>
              <a:t>Trimmed Mean of M-values (TMM)</a:t>
            </a:r>
          </a:p>
        </p:txBody>
      </p:sp>
      <p:sp>
        <p:nvSpPr>
          <p:cNvPr id="30723" name="Content Placeholder 2"/>
          <p:cNvSpPr>
            <a:spLocks noGrp="1"/>
          </p:cNvSpPr>
          <p:nvPr>
            <p:ph idx="1"/>
          </p:nvPr>
        </p:nvSpPr>
        <p:spPr/>
        <p:txBody>
          <a:bodyPr/>
          <a:lstStyle/>
          <a:p>
            <a:r>
              <a:rPr lang="en-GB" altLang="es-ES" sz="2000" smtClean="0"/>
              <a:t>The total RNA production, S</a:t>
            </a:r>
            <a:r>
              <a:rPr lang="en-GB" altLang="es-ES" sz="2000" baseline="-25000" smtClean="0"/>
              <a:t>k</a:t>
            </a:r>
            <a:r>
              <a:rPr lang="en-GB" altLang="es-ES" sz="2000" smtClean="0"/>
              <a:t>, cannot be estimated directly</a:t>
            </a:r>
          </a:p>
          <a:p>
            <a:pPr lvl="1"/>
            <a:r>
              <a:rPr lang="en-GB" altLang="es-ES" smtClean="0"/>
              <a:t>we do not know the expression levels and true lengths of every gene. </a:t>
            </a:r>
          </a:p>
          <a:p>
            <a:r>
              <a:rPr lang="en-GB" altLang="es-ES" sz="2000" smtClean="0"/>
              <a:t>Relative RNA production of two samples, f</a:t>
            </a:r>
            <a:r>
              <a:rPr lang="en-GB" altLang="es-ES" sz="2000" baseline="-25000" smtClean="0"/>
              <a:t>k</a:t>
            </a:r>
            <a:r>
              <a:rPr lang="en-GB" altLang="es-ES" sz="2000" smtClean="0"/>
              <a:t> =S</a:t>
            </a:r>
            <a:r>
              <a:rPr lang="en-GB" altLang="es-ES" sz="2000" baseline="-25000" smtClean="0"/>
              <a:t>k</a:t>
            </a:r>
            <a:r>
              <a:rPr lang="en-GB" altLang="es-ES" sz="2000" smtClean="0"/>
              <a:t>/</a:t>
            </a:r>
            <a:r>
              <a:rPr lang="en-GB" altLang="es-ES" sz="2000" baseline="-25000" smtClean="0"/>
              <a:t>Sk’</a:t>
            </a:r>
            <a:r>
              <a:rPr lang="en-GB" altLang="es-ES" sz="2000" smtClean="0"/>
              <a:t>, essentially a global fold change, can more easily be determined. </a:t>
            </a:r>
          </a:p>
          <a:p>
            <a:r>
              <a:rPr lang="en-GB" altLang="es-ES" sz="2000" smtClean="0">
                <a:sym typeface="Wingdings" pitchFamily="2" charset="2"/>
              </a:rPr>
              <a:t> </a:t>
            </a:r>
            <a:r>
              <a:rPr lang="en-GB" altLang="es-ES" sz="2000" smtClean="0"/>
              <a:t>empirical strategy that equates the overall expression levels of genes between samples under the assumption that the majority of them are not differentially expressed.</a:t>
            </a:r>
          </a:p>
          <a:p>
            <a:r>
              <a:rPr lang="en-GB" altLang="es-ES" sz="2000" smtClean="0"/>
              <a:t>Weighted trimmed mean of the log expression ratios (trimmed mean of M values (TMM); remove upper and lower x% of data):</a:t>
            </a:r>
            <a:endParaRPr lang="en-US" altLang="es-ES" sz="2000" smtClean="0"/>
          </a:p>
        </p:txBody>
      </p:sp>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609600"/>
            <a:ext cx="1504950" cy="866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5214938"/>
            <a:ext cx="3986213" cy="782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38" y="4278313"/>
            <a:ext cx="2620962"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7613" y="4473575"/>
            <a:ext cx="4471987" cy="566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8" name="TextBox 3"/>
          <p:cNvSpPr txBox="1">
            <a:spLocks noChangeArrowheads="1"/>
          </p:cNvSpPr>
          <p:nvPr/>
        </p:nvSpPr>
        <p:spPr bwMode="auto">
          <a:xfrm>
            <a:off x="3152775" y="5421313"/>
            <a:ext cx="2005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normal M,A values: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s-ES" smtClean="0"/>
              <a:t>Quantile Normalization</a:t>
            </a:r>
          </a:p>
        </p:txBody>
      </p:sp>
      <p:sp>
        <p:nvSpPr>
          <p:cNvPr id="31747" name="Content Placeholder 2"/>
          <p:cNvSpPr>
            <a:spLocks noGrp="1"/>
          </p:cNvSpPr>
          <p:nvPr>
            <p:ph idx="1"/>
          </p:nvPr>
        </p:nvSpPr>
        <p:spPr>
          <a:xfrm>
            <a:off x="457200" y="1143000"/>
            <a:ext cx="8229600" cy="4876800"/>
          </a:xfrm>
        </p:spPr>
        <p:txBody>
          <a:bodyPr/>
          <a:lstStyle/>
          <a:p>
            <a:pPr marL="0" indent="0">
              <a:buFont typeface="Wingdings" pitchFamily="2" charset="2"/>
              <a:buNone/>
            </a:pPr>
            <a:r>
              <a:rPr lang="en-US" altLang="es-ES" sz="1800" smtClean="0"/>
              <a:t>http://www.people.vcu.edu/~mreimers/OGMDA/normalize.expression.html</a:t>
            </a:r>
          </a:p>
        </p:txBody>
      </p:sp>
      <p:sp>
        <p:nvSpPr>
          <p:cNvPr id="31748" name="Rectangle 4"/>
          <p:cNvSpPr>
            <a:spLocks noChangeArrowheads="1"/>
          </p:cNvSpPr>
          <p:nvPr/>
        </p:nvSpPr>
        <p:spPr bwMode="auto">
          <a:xfrm>
            <a:off x="19050" y="4778375"/>
            <a:ext cx="9144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GB" altLang="es-ES" sz="2000"/>
              <a:t>Schematic representation of quantile normalization: the value </a:t>
            </a:r>
            <a:r>
              <a:rPr lang="en-GB" altLang="es-ES" sz="2000" i="1"/>
              <a:t>x</a:t>
            </a:r>
            <a:r>
              <a:rPr lang="en-GB" altLang="es-ES" sz="2000"/>
              <a:t>, which is the α-th quantile of all probes on chip 1, is mapped to the value y, which is the α quantile of the reference distribution F</a:t>
            </a:r>
            <a:r>
              <a:rPr lang="en-GB" altLang="es-ES" sz="2000" baseline="-25000"/>
              <a:t>2</a:t>
            </a:r>
            <a:r>
              <a:rPr lang="en-GB" altLang="es-ES" sz="2000"/>
              <a:t>.</a:t>
            </a:r>
            <a:endParaRPr lang="en-US" altLang="es-ES" sz="2000"/>
          </a:p>
        </p:txBody>
      </p:sp>
      <p:pic>
        <p:nvPicPr>
          <p:cNvPr id="317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682750"/>
            <a:ext cx="3552825" cy="306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2209800"/>
            <a:ext cx="8229600" cy="1752600"/>
          </a:xfrm>
        </p:spPr>
        <p:txBody>
          <a:bodyPr/>
          <a:lstStyle/>
          <a:p>
            <a:pPr marL="0" indent="0" eaLnBrk="1" hangingPunct="1">
              <a:lnSpc>
                <a:spcPct val="150000"/>
              </a:lnSpc>
              <a:buFont typeface="Wingdings" pitchFamily="2" charset="2"/>
              <a:buNone/>
            </a:pPr>
            <a:r>
              <a:rPr lang="en-US" altLang="es-ES" smtClean="0"/>
              <a:t>Aim: to provide you with a brief overview of literature about biases in RNA-seq data such that you become aware of this potential problem (and solutions)</a:t>
            </a:r>
          </a:p>
          <a:p>
            <a:pPr marL="0" indent="0" eaLnBrk="1" hangingPunct="1">
              <a:lnSpc>
                <a:spcPct val="150000"/>
              </a:lnSpc>
              <a:buFont typeface="Wingdings" pitchFamily="2" charset="2"/>
              <a:buNone/>
            </a:pPr>
            <a:endParaRPr lang="en-GB" altLang="es-ES" sz="1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0" y="500063"/>
            <a:ext cx="4191000" cy="1219200"/>
          </a:xfrm>
        </p:spPr>
        <p:txBody>
          <a:bodyPr/>
          <a:lstStyle/>
          <a:p>
            <a:pPr marL="0" indent="0" algn="ctr" eaLnBrk="1" hangingPunct="1">
              <a:buFont typeface="Wingdings" pitchFamily="2" charset="2"/>
              <a:buNone/>
            </a:pPr>
            <a:r>
              <a:rPr lang="en-US" altLang="es-ES" sz="3200" smtClean="0">
                <a:solidFill>
                  <a:srgbClr val="0000FF"/>
                </a:solidFill>
              </a:rPr>
              <a:t>Gene length bias</a:t>
            </a:r>
            <a:endParaRPr lang="en-GB" altLang="es-ES" sz="3200" smtClean="0">
              <a:solidFill>
                <a:srgbClr val="0000FF"/>
              </a:solidFill>
            </a:endParaRPr>
          </a:p>
        </p:txBody>
      </p:sp>
      <p:pic>
        <p:nvPicPr>
          <p:cNvPr id="32771" name="Picture 4" descr="http://www.bio.miami.edu/dana/pix/ge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196418">
            <a:off x="3432175" y="1547813"/>
            <a:ext cx="4324350"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6" descr="http://iruler.net/ruler_0_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6358">
            <a:off x="4729163" y="2370138"/>
            <a:ext cx="35814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414963" y="5183188"/>
            <a:ext cx="1608137" cy="449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152400"/>
            <a:ext cx="8229600" cy="715963"/>
          </a:xfrm>
        </p:spPr>
        <p:txBody>
          <a:bodyPr/>
          <a:lstStyle/>
          <a:p>
            <a:pPr eaLnBrk="1" hangingPunct="1"/>
            <a:r>
              <a:rPr lang="en-US" altLang="es-ES" smtClean="0"/>
              <a:t>Gene length bias</a:t>
            </a:r>
            <a:endParaRPr lang="en-GB" altLang="es-ES" smtClean="0"/>
          </a:p>
        </p:txBody>
      </p:sp>
      <p:sp>
        <p:nvSpPr>
          <p:cNvPr id="33795" name="TextBox 4"/>
          <p:cNvSpPr txBox="1">
            <a:spLocks noChangeArrowheads="1"/>
          </p:cNvSpPr>
          <p:nvPr/>
        </p:nvSpPr>
        <p:spPr bwMode="auto">
          <a:xfrm>
            <a:off x="4800600" y="5545138"/>
            <a:ext cx="4365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1600"/>
              <a:t>Oshlack and Wakefield (2009) Biology Direct, 16, 4</a:t>
            </a:r>
            <a:endParaRPr lang="en-GB" altLang="es-ES" sz="1600"/>
          </a:p>
        </p:txBody>
      </p:sp>
      <p:sp>
        <p:nvSpPr>
          <p:cNvPr id="33796" name="TextBox 5"/>
          <p:cNvSpPr txBox="1">
            <a:spLocks noChangeArrowheads="1"/>
          </p:cNvSpPr>
          <p:nvPr/>
        </p:nvSpPr>
        <p:spPr bwMode="auto">
          <a:xfrm>
            <a:off x="5486400" y="3895725"/>
            <a:ext cx="3492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solidFill>
                  <a:srgbClr val="0000FF"/>
                </a:solidFill>
              </a:rPr>
              <a:t>33% of highest expressed genes</a:t>
            </a:r>
          </a:p>
          <a:p>
            <a:pPr eaLnBrk="1" hangingPunct="1"/>
            <a:r>
              <a:rPr lang="en-US" altLang="es-ES" sz="2000">
                <a:solidFill>
                  <a:srgbClr val="FF0000"/>
                </a:solidFill>
              </a:rPr>
              <a:t>33% of lowest expressed genes</a:t>
            </a:r>
            <a:endParaRPr lang="en-GB" altLang="es-ES" sz="2000">
              <a:solidFill>
                <a:srgbClr val="FF0000"/>
              </a:solidFill>
            </a:endParaRPr>
          </a:p>
        </p:txBody>
      </p:sp>
      <p:pic>
        <p:nvPicPr>
          <p:cNvPr id="337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8" y="742950"/>
            <a:ext cx="5334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 y="3065463"/>
            <a:ext cx="5578475"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9" name="TextBox 2"/>
          <p:cNvSpPr txBox="1">
            <a:spLocks noChangeArrowheads="1"/>
          </p:cNvSpPr>
          <p:nvPr/>
        </p:nvSpPr>
        <p:spPr bwMode="auto">
          <a:xfrm>
            <a:off x="5853113" y="1277938"/>
            <a:ext cx="3316287" cy="14779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This bias  (a) affects comparison </a:t>
            </a:r>
          </a:p>
          <a:p>
            <a:pPr eaLnBrk="1" hangingPunct="1"/>
            <a:r>
              <a:rPr lang="en-US" altLang="es-ES"/>
              <a:t>between genes or isoforms</a:t>
            </a:r>
          </a:p>
          <a:p>
            <a:pPr eaLnBrk="1" hangingPunct="1"/>
            <a:r>
              <a:rPr lang="en-US" altLang="es-ES"/>
              <a:t>within one sample and (b) results</a:t>
            </a:r>
          </a:p>
          <a:p>
            <a:pPr eaLnBrk="1" hangingPunct="1"/>
            <a:r>
              <a:rPr lang="en-US" altLang="es-ES"/>
              <a:t>in more power to detect longer</a:t>
            </a:r>
          </a:p>
          <a:p>
            <a:pPr eaLnBrk="1" hangingPunct="1"/>
            <a:r>
              <a:rPr lang="en-US" altLang="es-ES"/>
              <a:t>transcripts</a:t>
            </a:r>
            <a:endParaRPr lang="en-GB" altLang="es-E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library.sasaustin.org/images/ques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563"/>
            <a:ext cx="9144000" cy="69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Content Placeholder 2"/>
          <p:cNvSpPr>
            <a:spLocks noGrp="1"/>
          </p:cNvSpPr>
          <p:nvPr>
            <p:ph idx="1"/>
          </p:nvPr>
        </p:nvSpPr>
        <p:spPr>
          <a:xfrm>
            <a:off x="5803900" y="-55563"/>
            <a:ext cx="3352800" cy="1752601"/>
          </a:xfrm>
        </p:spPr>
        <p:txBody>
          <a:bodyPr/>
          <a:lstStyle/>
          <a:p>
            <a:pPr marL="0" indent="0">
              <a:buFont typeface="Wingdings" pitchFamily="2" charset="2"/>
              <a:buNone/>
            </a:pPr>
            <a:r>
              <a:rPr lang="en-US" altLang="es-ES" sz="2800" b="1" smtClean="0">
                <a:solidFill>
                  <a:srgbClr val="FFFF00"/>
                </a:solidFill>
              </a:rPr>
              <a:t>Question: does this bias disappear when we use RPKM?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s-ES" smtClean="0"/>
              <a:t>Mean-variance relationship</a:t>
            </a:r>
            <a:endParaRPr lang="en-GB" altLang="es-ES" smtClean="0"/>
          </a:p>
        </p:txBody>
      </p:sp>
      <p:sp>
        <p:nvSpPr>
          <p:cNvPr id="3" name="Content Placeholder 2"/>
          <p:cNvSpPr>
            <a:spLocks noGrp="1"/>
          </p:cNvSpPr>
          <p:nvPr>
            <p:ph idx="1"/>
          </p:nvPr>
        </p:nvSpPr>
        <p:spPr>
          <a:xfrm>
            <a:off x="287338" y="3276600"/>
            <a:ext cx="8229600" cy="2667000"/>
          </a:xfrm>
        </p:spPr>
        <p:txBody>
          <a:bodyPr rtlCol="0">
            <a:normAutofit fontScale="92500" lnSpcReduction="10000"/>
          </a:bodyPr>
          <a:lstStyle/>
          <a:p>
            <a:pPr eaLnBrk="1" fontAlgn="auto" hangingPunct="1">
              <a:spcAft>
                <a:spcPts val="0"/>
              </a:spcAft>
              <a:buClr>
                <a:schemeClr val="accent2">
                  <a:lumMod val="75000"/>
                </a:schemeClr>
              </a:buClr>
              <a:defRPr/>
            </a:pPr>
            <a:r>
              <a:rPr lang="en-GB" sz="2000" dirty="0" smtClean="0"/>
              <a:t>Sample </a:t>
            </a:r>
            <a:r>
              <a:rPr lang="en-GB" sz="2000" dirty="0"/>
              <a:t>variance across lanes in the liver sample from the </a:t>
            </a:r>
            <a:r>
              <a:rPr lang="en-GB" sz="2000" dirty="0" err="1"/>
              <a:t>Marioni</a:t>
            </a:r>
            <a:r>
              <a:rPr lang="en-GB" sz="2000" dirty="0"/>
              <a:t> et </a:t>
            </a:r>
            <a:r>
              <a:rPr lang="en-GB" sz="2000" dirty="0" smtClean="0"/>
              <a:t>al (2008) </a:t>
            </a:r>
            <a:r>
              <a:rPr lang="en-GB" sz="2000" dirty="0"/>
              <a:t>Genome research, 18(9), </a:t>
            </a:r>
            <a:r>
              <a:rPr lang="en-GB" sz="2000" dirty="0" smtClean="0"/>
              <a:t>1509–17</a:t>
            </a:r>
            <a:r>
              <a:rPr lang="en-GB" sz="2000" dirty="0"/>
              <a:t>.</a:t>
            </a:r>
            <a:endParaRPr lang="en-GB" sz="2000" dirty="0" smtClean="0">
              <a:solidFill>
                <a:srgbClr val="FF0000"/>
              </a:solidFill>
            </a:endParaRPr>
          </a:p>
          <a:p>
            <a:pPr eaLnBrk="1" fontAlgn="auto" hangingPunct="1">
              <a:spcAft>
                <a:spcPts val="0"/>
              </a:spcAft>
              <a:buClr>
                <a:schemeClr val="accent2">
                  <a:lumMod val="75000"/>
                </a:schemeClr>
              </a:buClr>
              <a:defRPr/>
            </a:pPr>
            <a:r>
              <a:rPr lang="en-GB" sz="2000" dirty="0" smtClean="0">
                <a:solidFill>
                  <a:srgbClr val="FF0000"/>
                </a:solidFill>
              </a:rPr>
              <a:t>Red line</a:t>
            </a:r>
            <a:r>
              <a:rPr lang="en-GB" sz="2000" dirty="0" smtClean="0"/>
              <a:t>: </a:t>
            </a:r>
            <a:r>
              <a:rPr lang="en-GB" sz="2000" dirty="0"/>
              <a:t>for the one third of </a:t>
            </a:r>
            <a:r>
              <a:rPr lang="en-GB" sz="2000" dirty="0" smtClean="0"/>
              <a:t>shortest </a:t>
            </a:r>
            <a:r>
              <a:rPr lang="en-GB" sz="2000" dirty="0"/>
              <a:t>genes </a:t>
            </a:r>
            <a:endParaRPr lang="en-GB" sz="2000" dirty="0" smtClean="0"/>
          </a:p>
          <a:p>
            <a:pPr eaLnBrk="1" fontAlgn="auto" hangingPunct="1">
              <a:spcAft>
                <a:spcPts val="0"/>
              </a:spcAft>
              <a:buClr>
                <a:schemeClr val="accent2">
                  <a:lumMod val="75000"/>
                </a:schemeClr>
              </a:buClr>
              <a:defRPr/>
            </a:pPr>
            <a:r>
              <a:rPr lang="en-GB" sz="2000" dirty="0" smtClean="0">
                <a:solidFill>
                  <a:srgbClr val="0000FF"/>
                </a:solidFill>
              </a:rPr>
              <a:t>Blue line</a:t>
            </a:r>
            <a:r>
              <a:rPr lang="en-GB" sz="2000" dirty="0" smtClean="0"/>
              <a:t>: for the </a:t>
            </a:r>
            <a:r>
              <a:rPr lang="en-GB" sz="2000" dirty="0"/>
              <a:t>longest genes. </a:t>
            </a:r>
            <a:endParaRPr lang="en-GB" sz="2000" dirty="0" smtClean="0"/>
          </a:p>
          <a:p>
            <a:pPr eaLnBrk="1" fontAlgn="auto" hangingPunct="1">
              <a:spcAft>
                <a:spcPts val="0"/>
              </a:spcAft>
              <a:buClr>
                <a:schemeClr val="accent2">
                  <a:lumMod val="75000"/>
                </a:schemeClr>
              </a:buClr>
              <a:defRPr/>
            </a:pPr>
            <a:r>
              <a:rPr lang="en-US" sz="2000" dirty="0" smtClean="0"/>
              <a:t>Black line: line of equality</a:t>
            </a:r>
            <a:endParaRPr lang="en-GB" sz="2000" dirty="0" smtClean="0"/>
          </a:p>
          <a:p>
            <a:pPr eaLnBrk="1" fontAlgn="auto" hangingPunct="1">
              <a:spcAft>
                <a:spcPts val="0"/>
              </a:spcAft>
              <a:buClr>
                <a:schemeClr val="accent2">
                  <a:lumMod val="75000"/>
                </a:schemeClr>
              </a:buClr>
              <a:defRPr/>
            </a:pPr>
            <a:endParaRPr lang="en-GB" sz="2000" dirty="0" smtClean="0"/>
          </a:p>
          <a:p>
            <a:pPr eaLnBrk="1" fontAlgn="auto" hangingPunct="1">
              <a:spcAft>
                <a:spcPts val="0"/>
              </a:spcAft>
              <a:buClr>
                <a:schemeClr val="accent2">
                  <a:lumMod val="75000"/>
                </a:schemeClr>
              </a:buClr>
              <a:defRPr/>
            </a:pPr>
            <a:r>
              <a:rPr lang="en-GB" sz="2000" dirty="0" smtClean="0"/>
              <a:t>Plot A: blue/red lines close to line </a:t>
            </a:r>
            <a:r>
              <a:rPr lang="en-GB" sz="2000" dirty="0"/>
              <a:t>of equality </a:t>
            </a:r>
            <a:r>
              <a:rPr lang="en-GB" sz="2000" dirty="0" smtClean="0"/>
              <a:t>between </a:t>
            </a:r>
            <a:r>
              <a:rPr lang="en-GB" sz="2000" dirty="0"/>
              <a:t>mean and variance </a:t>
            </a:r>
            <a:r>
              <a:rPr lang="en-GB" sz="2000" dirty="0" smtClean="0"/>
              <a:t>which </a:t>
            </a:r>
            <a:r>
              <a:rPr lang="en-GB" sz="2000" dirty="0"/>
              <a:t>is what would be expected from a Poisson process. </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38200"/>
            <a:ext cx="5694363"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95800" y="838200"/>
            <a:ext cx="4419600" cy="2476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dirty="0">
                <a:solidFill>
                  <a:schemeClr val="tx1"/>
                </a:solidFill>
              </a:rPr>
              <a:t>. </a:t>
            </a:r>
            <a:endParaRPr lang="en-GB"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s-ES" smtClean="0"/>
              <a:t>Mean-variance relationship</a:t>
            </a:r>
            <a:endParaRPr lang="en-GB" altLang="es-ES" smtClean="0"/>
          </a:p>
        </p:txBody>
      </p:sp>
      <p:sp>
        <p:nvSpPr>
          <p:cNvPr id="36867" name="Content Placeholder 2"/>
          <p:cNvSpPr>
            <a:spLocks noGrp="1"/>
          </p:cNvSpPr>
          <p:nvPr>
            <p:ph idx="1"/>
          </p:nvPr>
        </p:nvSpPr>
        <p:spPr>
          <a:xfrm>
            <a:off x="287338" y="3276600"/>
            <a:ext cx="8229600" cy="2667000"/>
          </a:xfrm>
        </p:spPr>
        <p:txBody>
          <a:bodyPr/>
          <a:lstStyle/>
          <a:p>
            <a:pPr eaLnBrk="1" hangingPunct="1"/>
            <a:endParaRPr lang="en-GB" altLang="es-ES" sz="2000" smtClean="0"/>
          </a:p>
          <a:p>
            <a:pPr eaLnBrk="1" hangingPunct="1"/>
            <a:r>
              <a:rPr lang="en-GB" altLang="es-ES" sz="2000" smtClean="0"/>
              <a:t>Plot B: Counts divided by gene length (which you do when using RPKM). The </a:t>
            </a:r>
            <a:r>
              <a:rPr lang="en-GB" altLang="es-ES" sz="2000" smtClean="0">
                <a:solidFill>
                  <a:srgbClr val="FF0000"/>
                </a:solidFill>
              </a:rPr>
              <a:t>short genes </a:t>
            </a:r>
            <a:r>
              <a:rPr lang="en-GB" altLang="es-ES" sz="2000" smtClean="0"/>
              <a:t>have higher variance for a given expression level than </a:t>
            </a:r>
            <a:r>
              <a:rPr lang="en-GB" altLang="es-ES" sz="2000" smtClean="0">
                <a:solidFill>
                  <a:srgbClr val="0000FF"/>
                </a:solidFill>
              </a:rPr>
              <a:t>long genes</a:t>
            </a:r>
            <a:r>
              <a:rPr lang="en-GB" altLang="es-ES" sz="2000" smtClean="0"/>
              <a:t>. </a:t>
            </a:r>
          </a:p>
          <a:p>
            <a:pPr eaLnBrk="1" hangingPunct="1"/>
            <a:endParaRPr lang="en-US" altLang="es-ES" sz="2000" smtClean="0"/>
          </a:p>
          <a:p>
            <a:pPr eaLnBrk="1" hangingPunct="1"/>
            <a:r>
              <a:rPr lang="en-US" altLang="es-ES" sz="2000" smtClean="0"/>
              <a:t>Because of the change in variance we are still left with a gene length dependency. </a:t>
            </a:r>
            <a:r>
              <a:rPr lang="en-US" altLang="es-ES" sz="2000" smtClean="0">
                <a:sym typeface="Wingdings" pitchFamily="2" charset="2"/>
              </a:rPr>
              <a:t> Thus, RPKM does not fully correct</a:t>
            </a:r>
            <a:endParaRPr lang="en-GB" altLang="es-ES" sz="2000" smtClean="0"/>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38200"/>
            <a:ext cx="5694363"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9" name="TextBox 1"/>
          <p:cNvSpPr txBox="1">
            <a:spLocks noChangeArrowheads="1"/>
          </p:cNvSpPr>
          <p:nvPr/>
        </p:nvSpPr>
        <p:spPr bwMode="auto">
          <a:xfrm>
            <a:off x="2732088" y="3060700"/>
            <a:ext cx="787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b="1">
                <a:solidFill>
                  <a:srgbClr val="0000FF"/>
                </a:solidFill>
              </a:rPr>
              <a:t>mean</a:t>
            </a:r>
          </a:p>
        </p:txBody>
      </p:sp>
      <p:sp>
        <p:nvSpPr>
          <p:cNvPr id="36870" name="TextBox 7"/>
          <p:cNvSpPr txBox="1">
            <a:spLocks noChangeArrowheads="1"/>
          </p:cNvSpPr>
          <p:nvPr/>
        </p:nvSpPr>
        <p:spPr bwMode="auto">
          <a:xfrm>
            <a:off x="5334000" y="3105150"/>
            <a:ext cx="16891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b="1">
                <a:solidFill>
                  <a:srgbClr val="FF0000"/>
                </a:solidFill>
              </a:rPr>
              <a:t>mean / length</a:t>
            </a:r>
          </a:p>
        </p:txBody>
      </p:sp>
      <p:sp>
        <p:nvSpPr>
          <p:cNvPr id="36871" name="TextBox 8"/>
          <p:cNvSpPr txBox="1">
            <a:spLocks noChangeArrowheads="1"/>
          </p:cNvSpPr>
          <p:nvPr/>
        </p:nvSpPr>
        <p:spPr bwMode="auto">
          <a:xfrm>
            <a:off x="668338" y="1501775"/>
            <a:ext cx="1084262"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b="1">
                <a:solidFill>
                  <a:srgbClr val="7030A0"/>
                </a:solidFill>
              </a:rPr>
              <a:t>variance</a:t>
            </a:r>
          </a:p>
          <a:p>
            <a:pPr eaLnBrk="1" hangingPunct="1"/>
            <a:r>
              <a:rPr lang="en-US" altLang="es-ES" sz="2000" b="1">
                <a:solidFill>
                  <a:srgbClr val="7030A0"/>
                </a:solidFill>
              </a:rPr>
              <a:t>(log 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s-ES" smtClean="0"/>
              <a:t>Just to refresh your memory</a:t>
            </a:r>
          </a:p>
        </p:txBody>
      </p:sp>
      <p:pic>
        <p:nvPicPr>
          <p:cNvPr id="37891" name="Picture 4" descr="http://wweb.uta.edu/faculty/ricard/Images/Statistical-Pow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5343525" cy="25241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37892" name="Picture 6" descr="http://www.gilliganondata.com/wp-content/uploads/2009/08/TypeI_TypeII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614738"/>
            <a:ext cx="4067175"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s-ES" smtClean="0"/>
              <a:t>Power and gene length bias</a:t>
            </a:r>
            <a:endParaRPr lang="en-GB" altLang="es-ES" smtClean="0"/>
          </a:p>
        </p:txBody>
      </p:sp>
      <p:sp>
        <p:nvSpPr>
          <p:cNvPr id="3" name="Content Placeholder 2"/>
          <p:cNvSpPr>
            <a:spLocks noGrp="1"/>
          </p:cNvSpPr>
          <p:nvPr>
            <p:ph idx="1"/>
          </p:nvPr>
        </p:nvSpPr>
        <p:spPr>
          <a:xfrm>
            <a:off x="457200" y="1143000"/>
            <a:ext cx="8229600" cy="4724400"/>
          </a:xfrm>
        </p:spPr>
        <p:txBody>
          <a:bodyPr rtlCol="0">
            <a:normAutofit/>
          </a:bodyPr>
          <a:lstStyle/>
          <a:p>
            <a:pPr eaLnBrk="1" fontAlgn="auto" hangingPunct="1">
              <a:spcAft>
                <a:spcPts val="0"/>
              </a:spcAft>
              <a:buClr>
                <a:schemeClr val="accent2">
                  <a:lumMod val="75000"/>
                </a:schemeClr>
              </a:buClr>
              <a:defRPr/>
            </a:pPr>
            <a:r>
              <a:rPr lang="en-US" dirty="0" smtClean="0"/>
              <a:t>More </a:t>
            </a:r>
            <a:r>
              <a:rPr lang="en-US" dirty="0"/>
              <a:t>power to detect longer differentially expressed </a:t>
            </a:r>
            <a:r>
              <a:rPr lang="en-US" dirty="0" smtClean="0"/>
              <a:t>transcripts </a:t>
            </a:r>
            <a:endParaRPr lang="en-US" dirty="0"/>
          </a:p>
          <a:p>
            <a:pPr marL="0" indent="0" eaLnBrk="1" fontAlgn="auto" hangingPunct="1">
              <a:spcAft>
                <a:spcPts val="0"/>
              </a:spcAft>
              <a:buClr>
                <a:schemeClr val="accent2">
                  <a:lumMod val="75000"/>
                </a:schemeClr>
              </a:buClr>
              <a:buFont typeface="Wingdings" pitchFamily="2" charset="2"/>
              <a:buNone/>
              <a:defRPr/>
            </a:pPr>
            <a:endParaRPr lang="en-US" dirty="0" smtClean="0"/>
          </a:p>
          <a:p>
            <a:pPr eaLnBrk="1" fontAlgn="auto" hangingPunct="1">
              <a:spcAft>
                <a:spcPts val="0"/>
              </a:spcAft>
              <a:buClr>
                <a:schemeClr val="accent2">
                  <a:lumMod val="75000"/>
                </a:schemeClr>
              </a:buClr>
              <a:defRPr/>
            </a:pPr>
            <a:endParaRPr lang="en-US" dirty="0" smtClean="0"/>
          </a:p>
          <a:p>
            <a:pPr marL="0" indent="0" eaLnBrk="1" fontAlgn="auto" hangingPunct="1">
              <a:spcAft>
                <a:spcPts val="0"/>
              </a:spcAft>
              <a:buClr>
                <a:schemeClr val="accent2">
                  <a:lumMod val="75000"/>
                </a:schemeClr>
              </a:buClr>
              <a:buFont typeface="Wingdings" pitchFamily="2" charset="2"/>
              <a:buNone/>
              <a:defRPr/>
            </a:pPr>
            <a:endParaRPr lang="en-US" dirty="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2209800"/>
            <a:ext cx="3340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8" y="3822700"/>
            <a:ext cx="2925762"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75" y="4667250"/>
            <a:ext cx="3254375" cy="965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9" name="TextBox 4"/>
          <p:cNvSpPr txBox="1">
            <a:spLocks noChangeArrowheads="1"/>
          </p:cNvSpPr>
          <p:nvPr/>
        </p:nvSpPr>
        <p:spPr bwMode="auto">
          <a:xfrm>
            <a:off x="4202113" y="3883025"/>
            <a:ext cx="4337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u="sng"/>
              <a:t>Effect size.</a:t>
            </a:r>
          </a:p>
          <a:p>
            <a:pPr eaLnBrk="1" hangingPunct="1"/>
            <a:r>
              <a:rPr lang="en-US" altLang="es-ES" sz="2000" u="sng"/>
              <a:t>Power</a:t>
            </a:r>
            <a:r>
              <a:rPr lang="en-US" altLang="es-ES" sz="2000"/>
              <a:t> is related to</a:t>
            </a:r>
            <a:r>
              <a:rPr lang="el-GR" altLang="es-ES" sz="2000"/>
              <a:t> δ</a:t>
            </a:r>
            <a:endParaRPr lang="en-GB" altLang="es-ES" sz="2000"/>
          </a:p>
        </p:txBody>
      </p:sp>
      <p:sp>
        <p:nvSpPr>
          <p:cNvPr id="38920" name="Rectangle 3"/>
          <p:cNvSpPr>
            <a:spLocks noChangeArrowheads="1"/>
          </p:cNvSpPr>
          <p:nvPr/>
        </p:nvSpPr>
        <p:spPr bwMode="auto">
          <a:xfrm>
            <a:off x="4349750" y="482758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In the paper they show that </a:t>
            </a:r>
            <a:r>
              <a:rPr lang="el-GR" altLang="es-ES"/>
              <a:t>δ</a:t>
            </a:r>
            <a:r>
              <a:rPr lang="en-US" altLang="es-ES"/>
              <a:t> is still related to </a:t>
            </a:r>
            <a:r>
              <a:rPr lang="en-US" altLang="es-ES" i="1"/>
              <a:t>L</a:t>
            </a:r>
            <a:r>
              <a:rPr lang="en-US" altLang="es-ES"/>
              <a:t> after accounting for gene length</a:t>
            </a:r>
            <a:endParaRPr lang="en-GB" altLang="es-ES"/>
          </a:p>
        </p:txBody>
      </p:sp>
      <p:sp>
        <p:nvSpPr>
          <p:cNvPr id="38921" name="TextBox 1"/>
          <p:cNvSpPr txBox="1">
            <a:spLocks noChangeArrowheads="1"/>
          </p:cNvSpPr>
          <p:nvPr/>
        </p:nvSpPr>
        <p:spPr bwMode="auto">
          <a:xfrm>
            <a:off x="5078413" y="2787650"/>
            <a:ext cx="1611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L = gene length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Gene set enrichment analysis and gene length bias</a:t>
            </a:r>
            <a:endParaRPr lang="en-GB" dirty="0"/>
          </a:p>
        </p:txBody>
      </p:sp>
      <p:sp>
        <p:nvSpPr>
          <p:cNvPr id="39939" name="Content Placeholder 2"/>
          <p:cNvSpPr>
            <a:spLocks noGrp="1"/>
          </p:cNvSpPr>
          <p:nvPr>
            <p:ph idx="1"/>
          </p:nvPr>
        </p:nvSpPr>
        <p:spPr>
          <a:xfrm>
            <a:off x="457200" y="1143000"/>
            <a:ext cx="8229600" cy="4724400"/>
          </a:xfrm>
        </p:spPr>
        <p:txBody>
          <a:bodyPr/>
          <a:lstStyle/>
          <a:p>
            <a:pPr eaLnBrk="1" hangingPunct="1"/>
            <a:r>
              <a:rPr lang="en-US" altLang="es-ES" sz="2000" smtClean="0"/>
              <a:t>This bias affects Gene Set Enrichment analysis</a:t>
            </a:r>
          </a:p>
          <a:p>
            <a:pPr lvl="1" eaLnBrk="1" hangingPunct="1"/>
            <a:r>
              <a:rPr lang="en-US" altLang="es-ES" smtClean="0"/>
              <a:t>In GSEA we compare sets of transcripts that are potentially of different length</a:t>
            </a:r>
          </a:p>
          <a:p>
            <a:pPr lvl="1" eaLnBrk="1" hangingPunct="1"/>
            <a:endParaRPr lang="en-US" altLang="es-ES" i="1" smtClean="0"/>
          </a:p>
          <a:p>
            <a:pPr lvl="1" eaLnBrk="1" hangingPunct="1"/>
            <a:r>
              <a:rPr lang="en-US" altLang="es-ES" i="1" smtClean="0"/>
              <a:t>For gene length corrections in this context see:</a:t>
            </a:r>
          </a:p>
          <a:p>
            <a:pPr lvl="2" eaLnBrk="1" hangingPunct="1"/>
            <a:r>
              <a:rPr lang="en-US" altLang="es-ES" i="1" smtClean="0"/>
              <a:t>Gao et al (2011) Bioinformatics, 27(5), 662</a:t>
            </a:r>
          </a:p>
          <a:p>
            <a:pPr lvl="2" eaLnBrk="1" hangingPunct="1"/>
            <a:r>
              <a:rPr lang="en-US" altLang="es-ES" i="1" smtClean="0"/>
              <a:t>Young et al (2010) Genome Biology, 11:R14</a:t>
            </a:r>
          </a:p>
          <a:p>
            <a:pPr lvl="2" eaLnBrk="1" hangingPunct="1"/>
            <a:endParaRPr lang="en-US" altLang="es-ES" i="1" smtClean="0"/>
          </a:p>
          <a:p>
            <a:pPr lvl="1" eaLnBrk="1" hangingPunct="1"/>
            <a:r>
              <a:rPr lang="en-US" altLang="es-ES" smtClean="0"/>
              <a:t>Correction at </a:t>
            </a:r>
            <a:r>
              <a:rPr lang="en-US" altLang="es-ES" smtClean="0">
                <a:solidFill>
                  <a:srgbClr val="FF0000"/>
                </a:solidFill>
              </a:rPr>
              <a:t>gene level</a:t>
            </a:r>
            <a:r>
              <a:rPr lang="en-US" altLang="es-ES" smtClean="0"/>
              <a:t> or </a:t>
            </a:r>
            <a:r>
              <a:rPr lang="en-US" altLang="es-ES" smtClean="0">
                <a:solidFill>
                  <a:srgbClr val="00B050"/>
                </a:solidFill>
              </a:rPr>
              <a:t>gene set level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381000" y="2362200"/>
            <a:ext cx="8229600" cy="1219200"/>
          </a:xfrm>
        </p:spPr>
        <p:txBody>
          <a:bodyPr/>
          <a:lstStyle/>
          <a:p>
            <a:pPr marL="0" indent="0" algn="ctr" eaLnBrk="1" hangingPunct="1">
              <a:buFont typeface="Wingdings" pitchFamily="2" charset="2"/>
              <a:buNone/>
            </a:pPr>
            <a:r>
              <a:rPr lang="en-US" altLang="es-ES" sz="3200" smtClean="0">
                <a:solidFill>
                  <a:srgbClr val="0000FF"/>
                </a:solidFill>
              </a:rPr>
              <a:t>Mappability bias</a:t>
            </a:r>
            <a:endParaRPr lang="en-GB" altLang="es-ES" sz="3200" smtClean="0">
              <a:solidFill>
                <a:srgbClr val="00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s-ES" smtClean="0"/>
              <a:t>Mappability bias</a:t>
            </a:r>
            <a:endParaRPr lang="en-GB" altLang="es-ES" smtClean="0"/>
          </a:p>
        </p:txBody>
      </p:sp>
      <p:sp>
        <p:nvSpPr>
          <p:cNvPr id="3" name="Content Placeholder 2"/>
          <p:cNvSpPr>
            <a:spLocks noGrp="1"/>
          </p:cNvSpPr>
          <p:nvPr>
            <p:ph idx="1"/>
          </p:nvPr>
        </p:nvSpPr>
        <p:spPr>
          <a:xfrm>
            <a:off x="457200" y="1143000"/>
            <a:ext cx="8229600" cy="4792663"/>
          </a:xfrm>
        </p:spPr>
        <p:txBody>
          <a:bodyPr/>
          <a:lstStyle/>
          <a:p>
            <a:pPr eaLnBrk="1" hangingPunct="1"/>
            <a:r>
              <a:rPr lang="en-US" altLang="es-ES" smtClean="0">
                <a:solidFill>
                  <a:srgbClr val="FF0000"/>
                </a:solidFill>
              </a:rPr>
              <a:t>Uniquely</a:t>
            </a:r>
            <a:r>
              <a:rPr lang="en-US" altLang="es-ES" smtClean="0"/>
              <a:t> mapping reads are typically summarized over genomic regions</a:t>
            </a:r>
          </a:p>
          <a:p>
            <a:pPr lvl="1" eaLnBrk="1" hangingPunct="1"/>
            <a:r>
              <a:rPr lang="en-US" altLang="es-ES" smtClean="0"/>
              <a:t>Regions with lower sequence complexity will tend to end up with lower sequence coverage</a:t>
            </a:r>
          </a:p>
          <a:p>
            <a:pPr eaLnBrk="1" hangingPunct="1"/>
            <a:endParaRPr lang="en-US" altLang="es-ES" smtClean="0"/>
          </a:p>
          <a:p>
            <a:pPr eaLnBrk="1" hangingPunct="1"/>
            <a:r>
              <a:rPr lang="en-US" altLang="es-ES" smtClean="0">
                <a:solidFill>
                  <a:srgbClr val="0000FF"/>
                </a:solidFill>
              </a:rPr>
              <a:t>Test:</a:t>
            </a:r>
            <a:r>
              <a:rPr lang="en-US" altLang="es-ES" smtClean="0"/>
              <a:t> generate all 32nt fragments from hg18 and align them back to hg18</a:t>
            </a:r>
          </a:p>
          <a:p>
            <a:pPr lvl="1" eaLnBrk="1" hangingPunct="1"/>
            <a:r>
              <a:rPr lang="en-US" altLang="es-ES" smtClean="0"/>
              <a:t>Each fragment that cannot be uniquely aligned is </a:t>
            </a:r>
            <a:r>
              <a:rPr lang="en-US" altLang="es-ES" smtClean="0">
                <a:solidFill>
                  <a:srgbClr val="FF0000"/>
                </a:solidFill>
              </a:rPr>
              <a:t>unmappable </a:t>
            </a:r>
            <a:r>
              <a:rPr lang="en-US" altLang="es-ES" smtClean="0"/>
              <a:t>and its first position is considered an unmappable position</a:t>
            </a:r>
          </a:p>
          <a:p>
            <a:pPr lvl="1" eaLnBrk="1" hangingPunct="1"/>
            <a:r>
              <a:rPr lang="en-US" altLang="es-ES" smtClean="0"/>
              <a:t>Expect: uniform distribution</a:t>
            </a:r>
            <a:endParaRPr lang="en-GB" altLang="es-ES" smtClean="0"/>
          </a:p>
        </p:txBody>
      </p:sp>
      <p:sp>
        <p:nvSpPr>
          <p:cNvPr id="41988" name="TextBox 3"/>
          <p:cNvSpPr txBox="1">
            <a:spLocks noChangeArrowheads="1"/>
          </p:cNvSpPr>
          <p:nvPr/>
        </p:nvSpPr>
        <p:spPr bwMode="auto">
          <a:xfrm>
            <a:off x="5092700" y="5562600"/>
            <a:ext cx="3921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1600"/>
              <a:t>Schwartz et al (2011) PLoS One, 6(1), e16685</a:t>
            </a:r>
            <a:endParaRPr lang="en-GB" altLang="es-E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s-ES" smtClean="0"/>
              <a:t>Example of RNA-seq bias.........</a:t>
            </a:r>
          </a:p>
        </p:txBody>
      </p:sp>
      <p:sp>
        <p:nvSpPr>
          <p:cNvPr id="15363" name="Content Placeholder 2"/>
          <p:cNvSpPr>
            <a:spLocks noGrp="1"/>
          </p:cNvSpPr>
          <p:nvPr>
            <p:ph idx="1"/>
          </p:nvPr>
        </p:nvSpPr>
        <p:spPr/>
        <p:txBody>
          <a:bodyPr/>
          <a:lstStyle/>
          <a:p>
            <a:endParaRPr lang="es-ES" altLang="es-ES" smtClean="0"/>
          </a:p>
        </p:txBody>
      </p:sp>
      <p:pic>
        <p:nvPicPr>
          <p:cNvPr id="15364" name="Picture 2" descr="http://www.science-fair-projects-and-more.com/image-files/steps-of-the-scientific-method-scientific-bi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77338"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s-ES" smtClean="0"/>
              <a:t>Result of test</a:t>
            </a:r>
            <a:endParaRPr lang="en-GB" altLang="es-ES" smtClean="0"/>
          </a:p>
        </p:txBody>
      </p:sp>
      <p:sp>
        <p:nvSpPr>
          <p:cNvPr id="43011" name="Content Placeholder 2"/>
          <p:cNvSpPr>
            <a:spLocks noGrp="1"/>
          </p:cNvSpPr>
          <p:nvPr>
            <p:ph idx="1"/>
          </p:nvPr>
        </p:nvSpPr>
        <p:spPr>
          <a:xfrm>
            <a:off x="528638" y="4876800"/>
            <a:ext cx="8229600" cy="914400"/>
          </a:xfrm>
        </p:spPr>
        <p:txBody>
          <a:bodyPr/>
          <a:lstStyle/>
          <a:p>
            <a:pPr eaLnBrk="1" hangingPunct="1"/>
            <a:r>
              <a:rPr lang="en-US" altLang="es-ES" smtClean="0"/>
              <a:t>Since in RNA-seq we align reads prior to further analysis, this step may already introduce a (slight) bias.</a:t>
            </a:r>
            <a:endParaRPr lang="en-GB" altLang="es-ES" smtClean="0"/>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48196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63700"/>
            <a:ext cx="5581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4" name="TextBox 3"/>
          <p:cNvSpPr txBox="1">
            <a:spLocks noChangeArrowheads="1"/>
          </p:cNvSpPr>
          <p:nvPr/>
        </p:nvSpPr>
        <p:spPr bwMode="auto">
          <a:xfrm>
            <a:off x="290513" y="1057275"/>
            <a:ext cx="31384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0000FF"/>
                </a:solidFill>
              </a:rPr>
              <a:t>Unexpected because introns</a:t>
            </a:r>
          </a:p>
          <a:p>
            <a:pPr eaLnBrk="1" hangingPunct="1"/>
            <a:r>
              <a:rPr lang="en-US" altLang="es-ES">
                <a:solidFill>
                  <a:srgbClr val="0000FF"/>
                </a:solidFill>
              </a:rPr>
              <a:t>are assumed to have lower </a:t>
            </a:r>
          </a:p>
          <a:p>
            <a:pPr eaLnBrk="1" hangingPunct="1"/>
            <a:r>
              <a:rPr lang="en-US" altLang="es-ES">
                <a:solidFill>
                  <a:srgbClr val="0000FF"/>
                </a:solidFill>
              </a:rPr>
              <a:t>sequence complexity in general</a:t>
            </a:r>
            <a:endParaRPr lang="en-GB" altLang="es-ES">
              <a:solidFill>
                <a:srgbClr val="0000FF"/>
              </a:solidFill>
            </a:endParaRPr>
          </a:p>
        </p:txBody>
      </p:sp>
      <p:cxnSp>
        <p:nvCxnSpPr>
          <p:cNvPr id="9" name="Straight Arrow Connector 8"/>
          <p:cNvCxnSpPr>
            <a:stCxn id="43014" idx="2"/>
          </p:cNvCxnSpPr>
          <p:nvPr/>
        </p:nvCxnSpPr>
        <p:spPr>
          <a:xfrm>
            <a:off x="1860550" y="1981200"/>
            <a:ext cx="1568450" cy="990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s-ES" smtClean="0"/>
              <a:t>Mappability: dependency on transcript length</a:t>
            </a:r>
            <a:endParaRPr lang="en-GB" altLang="es-ES" smtClean="0"/>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36700"/>
            <a:ext cx="591343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66800"/>
            <a:ext cx="617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7" name="TextBox 2"/>
          <p:cNvSpPr txBox="1">
            <a:spLocks noChangeArrowheads="1"/>
          </p:cNvSpPr>
          <p:nvPr/>
        </p:nvSpPr>
        <p:spPr bwMode="auto">
          <a:xfrm>
            <a:off x="1143000" y="5305425"/>
            <a:ext cx="7281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Reads corresponding to longer transcripts have a higher mappability</a:t>
            </a:r>
            <a:endParaRPr lang="en-GB" altLang="es-ES" sz="2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err="1" smtClean="0"/>
              <a:t>Mappability</a:t>
            </a:r>
            <a:r>
              <a:rPr lang="en-US" dirty="0" smtClean="0"/>
              <a:t>: evolutionary conservation and expression level</a:t>
            </a:r>
            <a:endParaRPr lang="en-GB" dirty="0"/>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4114800" cy="25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50" y="3048000"/>
            <a:ext cx="4595813"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1" name="TextBox 3"/>
          <p:cNvSpPr txBox="1">
            <a:spLocks noChangeArrowheads="1"/>
          </p:cNvSpPr>
          <p:nvPr/>
        </p:nvSpPr>
        <p:spPr bwMode="auto">
          <a:xfrm>
            <a:off x="6372225" y="2438400"/>
            <a:ext cx="2735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Note: expression level in</a:t>
            </a:r>
          </a:p>
          <a:p>
            <a:pPr eaLnBrk="1" hangingPunct="1"/>
            <a:r>
              <a:rPr lang="en-US" altLang="es-ES" sz="2000"/>
              <a:t>lung fibroblasts</a:t>
            </a:r>
            <a:endParaRPr lang="en-GB" altLang="es-ES"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30213" y="1371600"/>
            <a:ext cx="8229600" cy="1219200"/>
          </a:xfrm>
        </p:spPr>
        <p:txBody>
          <a:bodyPr/>
          <a:lstStyle/>
          <a:p>
            <a:pPr marL="0" indent="0" algn="ctr" eaLnBrk="1" hangingPunct="1">
              <a:buFont typeface="Wingdings" pitchFamily="2" charset="2"/>
              <a:buNone/>
            </a:pPr>
            <a:r>
              <a:rPr lang="en-US" altLang="es-ES" sz="3200" smtClean="0">
                <a:solidFill>
                  <a:srgbClr val="0000FF"/>
                </a:solidFill>
              </a:rPr>
              <a:t>Sequence-specific bias 1</a:t>
            </a:r>
            <a:endParaRPr lang="en-GB" altLang="es-ES" sz="3200" smtClean="0">
              <a:solidFill>
                <a:srgbClr val="0000FF"/>
              </a:solidFill>
            </a:endParaRPr>
          </a:p>
        </p:txBody>
      </p:sp>
      <p:pic>
        <p:nvPicPr>
          <p:cNvPr id="38916" name="Picture 4" descr="https://encrypted-tbn2.gstatic.com/images?q=tbn:ANd9GcRc_zuGhG_yQ719ThuRRwIlBjEixpp-CvKXNrEq0DNL33_qksC4"/>
          <p:cNvPicPr>
            <a:picLocks noChangeAspect="1" noChangeArrowheads="1"/>
          </p:cNvPicPr>
          <p:nvPr/>
        </p:nvPicPr>
        <p:blipFill>
          <a:blip r:embed="rId2"/>
          <a:srcRect/>
          <a:stretch>
            <a:fillRect/>
          </a:stretch>
        </p:blipFill>
        <p:spPr bwMode="auto">
          <a:xfrm>
            <a:off x="849313" y="3505200"/>
            <a:ext cx="7391400" cy="19796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s-ES" smtClean="0"/>
              <a:t>RNA-Seq protocol</a:t>
            </a:r>
            <a:endParaRPr lang="en-GB" altLang="es-ES" smtClean="0"/>
          </a:p>
        </p:txBody>
      </p:sp>
      <p:sp>
        <p:nvSpPr>
          <p:cNvPr id="3" name="Content Placeholder 2"/>
          <p:cNvSpPr>
            <a:spLocks noGrp="1"/>
          </p:cNvSpPr>
          <p:nvPr>
            <p:ph idx="1"/>
          </p:nvPr>
        </p:nvSpPr>
        <p:spPr>
          <a:xfrm>
            <a:off x="457200" y="1143000"/>
            <a:ext cx="8229600" cy="4800600"/>
          </a:xfrm>
        </p:spPr>
        <p:txBody>
          <a:bodyPr rtlCol="0">
            <a:normAutofit/>
          </a:bodyPr>
          <a:lstStyle/>
          <a:p>
            <a:pPr eaLnBrk="1" fontAlgn="auto" hangingPunct="1">
              <a:spcAft>
                <a:spcPts val="0"/>
              </a:spcAft>
              <a:buClr>
                <a:schemeClr val="accent2">
                  <a:lumMod val="75000"/>
                </a:schemeClr>
              </a:buClr>
              <a:defRPr/>
            </a:pPr>
            <a:r>
              <a:rPr lang="en-US" dirty="0" smtClean="0"/>
              <a:t>Current sequencers require that </a:t>
            </a:r>
            <a:r>
              <a:rPr lang="en-US" dirty="0" err="1" smtClean="0"/>
              <a:t>cDNA</a:t>
            </a:r>
            <a:r>
              <a:rPr lang="en-US" dirty="0" smtClean="0"/>
              <a:t> molecules represent partial fragments of the RNA</a:t>
            </a:r>
          </a:p>
          <a:p>
            <a:pPr eaLnBrk="1" fontAlgn="auto" hangingPunct="1">
              <a:spcAft>
                <a:spcPts val="0"/>
              </a:spcAft>
              <a:buClr>
                <a:schemeClr val="accent2">
                  <a:lumMod val="75000"/>
                </a:schemeClr>
              </a:buClr>
              <a:defRPr/>
            </a:pPr>
            <a:endParaRPr lang="en-US" dirty="0" smtClean="0"/>
          </a:p>
          <a:p>
            <a:pPr eaLnBrk="1" fontAlgn="auto" hangingPunct="1">
              <a:spcAft>
                <a:spcPts val="0"/>
              </a:spcAft>
              <a:buClr>
                <a:schemeClr val="accent2">
                  <a:lumMod val="75000"/>
                </a:schemeClr>
              </a:buClr>
              <a:defRPr/>
            </a:pPr>
            <a:r>
              <a:rPr lang="en-US" dirty="0" err="1" smtClean="0"/>
              <a:t>cDNA</a:t>
            </a:r>
            <a:r>
              <a:rPr lang="en-US" dirty="0" smtClean="0"/>
              <a:t> fragments are obtained by a series of steps (e.g., priming, fragmentation, size selection) </a:t>
            </a:r>
          </a:p>
          <a:p>
            <a:pPr lvl="1" eaLnBrk="1" fontAlgn="auto" hangingPunct="1">
              <a:spcAft>
                <a:spcPts val="0"/>
              </a:spcAft>
              <a:buClr>
                <a:schemeClr val="accent6">
                  <a:lumMod val="75000"/>
                </a:schemeClr>
              </a:buClr>
              <a:defRPr/>
            </a:pPr>
            <a:r>
              <a:rPr lang="en-US" dirty="0" smtClean="0"/>
              <a:t>Some of these steps are inherently random</a:t>
            </a:r>
          </a:p>
          <a:p>
            <a:pPr lvl="1" eaLnBrk="1" fontAlgn="auto" hangingPunct="1">
              <a:spcAft>
                <a:spcPts val="0"/>
              </a:spcAft>
              <a:buClr>
                <a:schemeClr val="accent6">
                  <a:lumMod val="75000"/>
                </a:schemeClr>
              </a:buClr>
              <a:defRPr/>
            </a:pPr>
            <a:r>
              <a:rPr lang="en-US" dirty="0" smtClean="0"/>
              <a:t>Therefore: we expect fragments with starting points approximately uniformly distributed over transcript.</a:t>
            </a:r>
            <a:endParaRPr lang="en-GB" dirty="0" smtClean="0"/>
          </a:p>
          <a:p>
            <a:pPr eaLnBrk="1" fontAlgn="auto" hangingPunct="1">
              <a:spcAft>
                <a:spcPts val="0"/>
              </a:spcAft>
              <a:buClr>
                <a:schemeClr val="accent2">
                  <a:lumMod val="75000"/>
                </a:schemeClr>
              </a:buClr>
              <a:defRPr/>
            </a:pPr>
            <a:endParaRPr lang="en-US" dirty="0" smtClean="0"/>
          </a:p>
          <a:p>
            <a:pPr marL="0" indent="0" eaLnBrk="1" fontAlgn="auto" hangingPunct="1">
              <a:spcAft>
                <a:spcPts val="0"/>
              </a:spcAft>
              <a:buClr>
                <a:schemeClr val="accent2">
                  <a:lumMod val="75000"/>
                </a:schemeClr>
              </a:buClr>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3"/>
            <a:ext cx="5638800" cy="685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1" name="Rectangle 3"/>
          <p:cNvSpPr>
            <a:spLocks noChangeArrowheads="1"/>
          </p:cNvSpPr>
          <p:nvPr/>
        </p:nvSpPr>
        <p:spPr bwMode="auto">
          <a:xfrm>
            <a:off x="5867400" y="3581400"/>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Roberts et al (2011). </a:t>
            </a:r>
            <a:r>
              <a:rPr lang="en-US" altLang="es-ES" i="1"/>
              <a:t>Genome biology</a:t>
            </a:r>
            <a:r>
              <a:rPr lang="en-US" altLang="es-ES"/>
              <a:t>, </a:t>
            </a:r>
            <a:r>
              <a:rPr lang="en-US" altLang="es-ES" i="1"/>
              <a:t>12</a:t>
            </a:r>
            <a:r>
              <a:rPr lang="en-US" altLang="es-ES"/>
              <a:t>(3), R22. </a:t>
            </a:r>
          </a:p>
        </p:txBody>
      </p:sp>
      <p:sp>
        <p:nvSpPr>
          <p:cNvPr id="4" name="&quot;No&quot; Symbol 3"/>
          <p:cNvSpPr/>
          <p:nvPr/>
        </p:nvSpPr>
        <p:spPr>
          <a:xfrm>
            <a:off x="8578850" y="0"/>
            <a:ext cx="569913" cy="6096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Biases in </a:t>
            </a:r>
            <a:r>
              <a:rPr lang="en-US" dirty="0" err="1" smtClean="0"/>
              <a:t>Illumina</a:t>
            </a:r>
            <a:r>
              <a:rPr lang="en-US" dirty="0" smtClean="0"/>
              <a:t> RNA-</a:t>
            </a:r>
            <a:r>
              <a:rPr lang="en-US" dirty="0" err="1" smtClean="0"/>
              <a:t>seq</a:t>
            </a:r>
            <a:r>
              <a:rPr lang="en-US" dirty="0" smtClean="0"/>
              <a:t> data caused by </a:t>
            </a:r>
            <a:r>
              <a:rPr lang="en-US" dirty="0" err="1" smtClean="0"/>
              <a:t>hexamer</a:t>
            </a:r>
            <a:r>
              <a:rPr lang="en-US" dirty="0" smtClean="0"/>
              <a:t> priming</a:t>
            </a:r>
            <a:endParaRPr lang="en-GB" dirty="0"/>
          </a:p>
        </p:txBody>
      </p:sp>
      <p:sp>
        <p:nvSpPr>
          <p:cNvPr id="3" name="Content Placeholder 2"/>
          <p:cNvSpPr>
            <a:spLocks noGrp="1"/>
          </p:cNvSpPr>
          <p:nvPr>
            <p:ph idx="1"/>
          </p:nvPr>
        </p:nvSpPr>
        <p:spPr>
          <a:xfrm>
            <a:off x="457200" y="1143000"/>
            <a:ext cx="8229600" cy="4724400"/>
          </a:xfrm>
        </p:spPr>
        <p:txBody>
          <a:bodyPr/>
          <a:lstStyle/>
          <a:p>
            <a:pPr eaLnBrk="1" hangingPunct="1"/>
            <a:r>
              <a:rPr lang="en-US" altLang="es-ES" smtClean="0"/>
              <a:t>Generation of double-stranded complementary DNA (dscDNA) involves priming by random hexamers</a:t>
            </a:r>
          </a:p>
          <a:p>
            <a:pPr lvl="1" eaLnBrk="1" hangingPunct="1"/>
            <a:r>
              <a:rPr lang="en-US" altLang="es-ES" smtClean="0"/>
              <a:t>To generate reads across entire transcript length</a:t>
            </a:r>
          </a:p>
          <a:p>
            <a:pPr lvl="1" eaLnBrk="1" hangingPunct="1"/>
            <a:endParaRPr lang="en-US" altLang="es-ES" smtClean="0"/>
          </a:p>
          <a:p>
            <a:pPr eaLnBrk="1" hangingPunct="1"/>
            <a:r>
              <a:rPr lang="en-US" altLang="es-ES" smtClean="0"/>
              <a:t>Turns out to give a bias in the nucleotide composition at the start (5’-end) of sequencing reads</a:t>
            </a:r>
          </a:p>
          <a:p>
            <a:pPr eaLnBrk="1" hangingPunct="1"/>
            <a:endParaRPr lang="en-US" altLang="es-ES" smtClean="0"/>
          </a:p>
          <a:p>
            <a:pPr eaLnBrk="1" hangingPunct="1"/>
            <a:r>
              <a:rPr lang="en-US" altLang="es-ES" smtClean="0"/>
              <a:t>This bias influences the uniformity of coverage along transcript</a:t>
            </a:r>
            <a:endParaRPr lang="en-GB" altLang="es-ES" smtClean="0"/>
          </a:p>
        </p:txBody>
      </p:sp>
      <p:sp>
        <p:nvSpPr>
          <p:cNvPr id="49156" name="TextBox 3"/>
          <p:cNvSpPr txBox="1">
            <a:spLocks noChangeArrowheads="1"/>
          </p:cNvSpPr>
          <p:nvPr/>
        </p:nvSpPr>
        <p:spPr bwMode="auto">
          <a:xfrm>
            <a:off x="5222875" y="4572000"/>
            <a:ext cx="3921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1600"/>
              <a:t>Hansen et al (2010) NAR, 38(12), e131</a:t>
            </a:r>
          </a:p>
          <a:p>
            <a:pPr eaLnBrk="1" hangingPunct="1"/>
            <a:r>
              <a:rPr lang="en-US" altLang="es-ES" sz="1600"/>
              <a:t>but also see:</a:t>
            </a:r>
          </a:p>
          <a:p>
            <a:pPr eaLnBrk="1" hangingPunct="1"/>
            <a:r>
              <a:rPr lang="en-US" altLang="es-ES" sz="1600"/>
              <a:t>Li et al (2010) Genome Biology, 11(5), R50</a:t>
            </a:r>
          </a:p>
          <a:p>
            <a:pPr eaLnBrk="1" hangingPunct="1"/>
            <a:r>
              <a:rPr lang="en-US" altLang="es-ES" sz="1600"/>
              <a:t>Schwartz et al (2011) PLoS One, 6(1), e16685</a:t>
            </a:r>
          </a:p>
          <a:p>
            <a:pPr eaLnBrk="1" hangingPunct="1"/>
            <a:r>
              <a:rPr lang="en-US" altLang="es-ES" sz="1600"/>
              <a:t>Roberts et al(2011) Genome Biology, 12: R22</a:t>
            </a:r>
            <a:endParaRPr lang="en-GB" altLang="es-E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09613" y="1387475"/>
            <a:ext cx="58674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3011" name="TextBox 6"/>
          <p:cNvSpPr txBox="1">
            <a:spLocks noChangeArrowheads="1"/>
          </p:cNvSpPr>
          <p:nvPr/>
        </p:nvSpPr>
        <p:spPr bwMode="auto">
          <a:xfrm>
            <a:off x="6694488" y="1220788"/>
            <a:ext cx="108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transcript</a:t>
            </a:r>
            <a:endParaRPr lang="en-GB" altLang="es-ES"/>
          </a:p>
        </p:txBody>
      </p:sp>
      <p:sp>
        <p:nvSpPr>
          <p:cNvPr id="8" name="TextBox 7"/>
          <p:cNvSpPr txBox="1">
            <a:spLocks noChangeArrowheads="1"/>
          </p:cNvSpPr>
          <p:nvPr/>
        </p:nvSpPr>
        <p:spPr bwMode="auto">
          <a:xfrm>
            <a:off x="4367213" y="947738"/>
            <a:ext cx="123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read (35nt)</a:t>
            </a:r>
            <a:endParaRPr lang="en-GB" altLang="es-ES"/>
          </a:p>
        </p:txBody>
      </p:sp>
      <p:cxnSp>
        <p:nvCxnSpPr>
          <p:cNvPr id="9" name="Straight Connector 8"/>
          <p:cNvCxnSpPr/>
          <p:nvPr/>
        </p:nvCxnSpPr>
        <p:spPr>
          <a:xfrm>
            <a:off x="3529013" y="1220788"/>
            <a:ext cx="838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3344863" y="1400175"/>
            <a:ext cx="317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A</a:t>
            </a:r>
            <a:endParaRPr lang="en-GB" altLang="es-ES"/>
          </a:p>
        </p:txBody>
      </p:sp>
      <p:sp>
        <p:nvSpPr>
          <p:cNvPr id="13" name="TextBox 12"/>
          <p:cNvSpPr txBox="1">
            <a:spLocks noChangeArrowheads="1"/>
          </p:cNvSpPr>
          <p:nvPr/>
        </p:nvSpPr>
        <p:spPr bwMode="auto">
          <a:xfrm>
            <a:off x="3321050" y="977900"/>
            <a:ext cx="317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A</a:t>
            </a:r>
            <a:endParaRPr lang="en-GB" altLang="es-ES"/>
          </a:p>
        </p:txBody>
      </p:sp>
      <p:sp>
        <p:nvSpPr>
          <p:cNvPr id="14" name="TextBox 13"/>
          <p:cNvSpPr txBox="1">
            <a:spLocks noChangeArrowheads="1"/>
          </p:cNvSpPr>
          <p:nvPr/>
        </p:nvSpPr>
        <p:spPr bwMode="auto">
          <a:xfrm>
            <a:off x="1658938" y="179388"/>
            <a:ext cx="1820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position 1 in read</a:t>
            </a:r>
            <a:endParaRPr lang="en-GB" altLang="es-ES"/>
          </a:p>
        </p:txBody>
      </p:sp>
      <p:cxnSp>
        <p:nvCxnSpPr>
          <p:cNvPr id="16" name="Straight Arrow Connector 15"/>
          <p:cNvCxnSpPr>
            <a:endCxn id="13" idx="0"/>
          </p:cNvCxnSpPr>
          <p:nvPr/>
        </p:nvCxnSpPr>
        <p:spPr>
          <a:xfrm>
            <a:off x="2843213" y="549275"/>
            <a:ext cx="636587"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1524000" y="2209800"/>
            <a:ext cx="2281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position x in transcript</a:t>
            </a:r>
            <a:endParaRPr lang="en-GB" altLang="es-ES"/>
          </a:p>
        </p:txBody>
      </p:sp>
      <p:cxnSp>
        <p:nvCxnSpPr>
          <p:cNvPr id="19" name="Straight Arrow Connector 18"/>
          <p:cNvCxnSpPr>
            <a:endCxn id="12" idx="2"/>
          </p:cNvCxnSpPr>
          <p:nvPr/>
        </p:nvCxnSpPr>
        <p:spPr>
          <a:xfrm flipV="1">
            <a:off x="2919413" y="1768475"/>
            <a:ext cx="584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1477963" y="2667000"/>
            <a:ext cx="72691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0000FF"/>
                </a:solidFill>
              </a:rPr>
              <a:t>Determine the nucleotide frequencies considering </a:t>
            </a:r>
            <a:r>
              <a:rPr lang="en-US" altLang="es-ES" u="sng">
                <a:solidFill>
                  <a:srgbClr val="0000FF"/>
                </a:solidFill>
              </a:rPr>
              <a:t>all</a:t>
            </a:r>
            <a:r>
              <a:rPr lang="en-US" altLang="es-ES">
                <a:solidFill>
                  <a:srgbClr val="0000FF"/>
                </a:solidFill>
              </a:rPr>
              <a:t> reads:</a:t>
            </a:r>
          </a:p>
          <a:p>
            <a:pPr eaLnBrk="1" hangingPunct="1"/>
            <a:r>
              <a:rPr lang="en-US" altLang="es-ES">
                <a:solidFill>
                  <a:srgbClr val="0000FF"/>
                </a:solidFill>
              </a:rPr>
              <a:t>What do we expect??</a:t>
            </a:r>
          </a:p>
          <a:p>
            <a:pPr eaLnBrk="1" hangingPunct="1"/>
            <a:endParaRPr lang="en-US" altLang="es-ES"/>
          </a:p>
          <a:p>
            <a:pPr eaLnBrk="1" hangingPunct="1"/>
            <a:r>
              <a:rPr lang="en-US" altLang="es-ES"/>
              <a:t>                  </a:t>
            </a:r>
            <a:r>
              <a:rPr lang="en-US" altLang="es-ES" u="sng"/>
              <a:t>Position in read</a:t>
            </a:r>
          </a:p>
          <a:p>
            <a:pPr eaLnBrk="1" hangingPunct="1"/>
            <a:r>
              <a:rPr lang="en-US" altLang="es-ES" u="sng"/>
              <a:t>Nucl</a:t>
            </a:r>
            <a:r>
              <a:rPr lang="en-US" altLang="es-ES"/>
              <a:t>       1      2      3     4    5   ......... 35</a:t>
            </a:r>
          </a:p>
          <a:p>
            <a:pPr eaLnBrk="1" hangingPunct="1"/>
            <a:r>
              <a:rPr lang="en-US" altLang="es-ES"/>
              <a:t>A</a:t>
            </a:r>
          </a:p>
          <a:p>
            <a:pPr eaLnBrk="1" hangingPunct="1"/>
            <a:r>
              <a:rPr lang="en-US" altLang="es-ES"/>
              <a:t>C</a:t>
            </a:r>
          </a:p>
          <a:p>
            <a:pPr eaLnBrk="1" hangingPunct="1"/>
            <a:r>
              <a:rPr lang="en-US" altLang="es-ES"/>
              <a:t>G</a:t>
            </a:r>
          </a:p>
          <a:p>
            <a:pPr eaLnBrk="1" hangingPunct="1"/>
            <a:r>
              <a:rPr lang="en-US" altLang="es-ES"/>
              <a:t>T</a:t>
            </a:r>
          </a:p>
          <a:p>
            <a:pPr eaLnBrk="1" hangingPunct="1"/>
            <a:endParaRPr lang="en-US" altLang="es-ES"/>
          </a:p>
          <a:p>
            <a:pPr eaLnBrk="1" hangingPunct="1"/>
            <a:r>
              <a:rPr lang="en-US" altLang="es-ES"/>
              <a:t>We would expect that the frequencies for these nucleotides at the different</a:t>
            </a:r>
          </a:p>
          <a:p>
            <a:pPr eaLnBrk="1" hangingPunct="1"/>
            <a:r>
              <a:rPr lang="en-US" altLang="es-ES"/>
              <a:t>positions are about equal</a:t>
            </a:r>
          </a:p>
        </p:txBody>
      </p:sp>
      <p:cxnSp>
        <p:nvCxnSpPr>
          <p:cNvPr id="22" name="Straight Connector 21"/>
          <p:cNvCxnSpPr/>
          <p:nvPr/>
        </p:nvCxnSpPr>
        <p:spPr>
          <a:xfrm>
            <a:off x="2133600" y="3733800"/>
            <a:ext cx="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4114800"/>
            <a:ext cx="36115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0">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8" grpId="0"/>
      <p:bldP spid="12" grpId="0"/>
      <p:bldP spid="13" grpId="0"/>
      <p:bldP spid="14"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274638"/>
            <a:ext cx="1981200" cy="715962"/>
          </a:xfrm>
        </p:spPr>
        <p:txBody>
          <a:bodyPr/>
          <a:lstStyle/>
          <a:p>
            <a:pPr eaLnBrk="1" hangingPunct="1"/>
            <a:r>
              <a:rPr lang="en-US" altLang="es-ES" smtClean="0"/>
              <a:t>Bias</a:t>
            </a:r>
            <a:endParaRPr lang="en-GB" altLang="es-ES" smtClean="0"/>
          </a:p>
        </p:txBody>
      </p:sp>
      <p:sp>
        <p:nvSpPr>
          <p:cNvPr id="3" name="Content Placeholder 2"/>
          <p:cNvSpPr>
            <a:spLocks noGrp="1"/>
          </p:cNvSpPr>
          <p:nvPr>
            <p:ph idx="1"/>
          </p:nvPr>
        </p:nvSpPr>
        <p:spPr>
          <a:xfrm>
            <a:off x="457200" y="1600200"/>
            <a:ext cx="5486400" cy="4267200"/>
          </a:xfrm>
        </p:spPr>
        <p:txBody>
          <a:bodyPr rtlCol="0">
            <a:normAutofit fontScale="85000" lnSpcReduction="20000"/>
          </a:bodyPr>
          <a:lstStyle/>
          <a:p>
            <a:pPr eaLnBrk="1" fontAlgn="auto" hangingPunct="1">
              <a:spcAft>
                <a:spcPts val="0"/>
              </a:spcAft>
              <a:buClr>
                <a:schemeClr val="accent2">
                  <a:lumMod val="75000"/>
                </a:schemeClr>
              </a:buClr>
              <a:defRPr/>
            </a:pPr>
            <a:r>
              <a:rPr lang="en-US" dirty="0" smtClean="0"/>
              <a:t>Frequencies slightly deviate between experiments but show identical relative behavior</a:t>
            </a:r>
          </a:p>
          <a:p>
            <a:pPr eaLnBrk="1" fontAlgn="auto" hangingPunct="1">
              <a:spcAft>
                <a:spcPts val="0"/>
              </a:spcAft>
              <a:buClr>
                <a:schemeClr val="accent2">
                  <a:lumMod val="75000"/>
                </a:schemeClr>
              </a:buClr>
              <a:defRPr/>
            </a:pPr>
            <a:endParaRPr lang="en-US" dirty="0"/>
          </a:p>
          <a:p>
            <a:pPr eaLnBrk="1" fontAlgn="auto" hangingPunct="1">
              <a:spcAft>
                <a:spcPts val="0"/>
              </a:spcAft>
              <a:buClr>
                <a:schemeClr val="accent2">
                  <a:lumMod val="75000"/>
                </a:schemeClr>
              </a:buClr>
              <a:defRPr/>
            </a:pPr>
            <a:r>
              <a:rPr lang="en-US" dirty="0" smtClean="0"/>
              <a:t>Distribution after position 13 reflects </a:t>
            </a:r>
            <a:r>
              <a:rPr lang="en-US" dirty="0" err="1" smtClean="0"/>
              <a:t>nt</a:t>
            </a:r>
            <a:r>
              <a:rPr lang="en-US" dirty="0" smtClean="0"/>
              <a:t> composition of </a:t>
            </a:r>
            <a:r>
              <a:rPr lang="en-US" dirty="0" err="1" smtClean="0"/>
              <a:t>transcriptome</a:t>
            </a:r>
            <a:endParaRPr lang="en-US" dirty="0" smtClean="0"/>
          </a:p>
          <a:p>
            <a:pPr eaLnBrk="1" fontAlgn="auto" hangingPunct="1">
              <a:spcAft>
                <a:spcPts val="0"/>
              </a:spcAft>
              <a:buClr>
                <a:schemeClr val="accent2">
                  <a:lumMod val="75000"/>
                </a:schemeClr>
              </a:buClr>
              <a:defRPr/>
            </a:pPr>
            <a:endParaRPr lang="en-US" dirty="0"/>
          </a:p>
          <a:p>
            <a:pPr eaLnBrk="1" fontAlgn="auto" hangingPunct="1">
              <a:spcAft>
                <a:spcPts val="0"/>
              </a:spcAft>
              <a:buClr>
                <a:schemeClr val="accent2">
                  <a:lumMod val="75000"/>
                </a:schemeClr>
              </a:buClr>
              <a:defRPr/>
            </a:pPr>
            <a:r>
              <a:rPr lang="en-US" dirty="0" smtClean="0"/>
              <a:t>Effect is independent of study, laboratory, and organisms</a:t>
            </a:r>
          </a:p>
          <a:p>
            <a:pPr eaLnBrk="1" fontAlgn="auto" hangingPunct="1">
              <a:spcAft>
                <a:spcPts val="0"/>
              </a:spcAft>
              <a:buClr>
                <a:schemeClr val="accent2">
                  <a:lumMod val="75000"/>
                </a:schemeClr>
              </a:buClr>
              <a:defRPr/>
            </a:pPr>
            <a:endParaRPr lang="en-US" dirty="0"/>
          </a:p>
          <a:p>
            <a:pPr marL="0" indent="0" eaLnBrk="1" fontAlgn="auto" hangingPunct="1">
              <a:spcAft>
                <a:spcPts val="0"/>
              </a:spcAft>
              <a:buClr>
                <a:schemeClr val="accent2">
                  <a:lumMod val="75000"/>
                </a:schemeClr>
              </a:buClr>
              <a:buFont typeface="Wingdings" pitchFamily="2" charset="2"/>
              <a:buNone/>
              <a:defRPr/>
            </a:pPr>
            <a:r>
              <a:rPr lang="en-US" dirty="0" smtClean="0">
                <a:solidFill>
                  <a:srgbClr val="FF0000"/>
                </a:solidFill>
              </a:rPr>
              <a:t>Apparently, </a:t>
            </a:r>
            <a:r>
              <a:rPr lang="en-US" dirty="0" err="1" smtClean="0">
                <a:solidFill>
                  <a:srgbClr val="FF0000"/>
                </a:solidFill>
              </a:rPr>
              <a:t>hexamer</a:t>
            </a:r>
            <a:r>
              <a:rPr lang="en-US" dirty="0" smtClean="0">
                <a:solidFill>
                  <a:srgbClr val="FF0000"/>
                </a:solidFill>
              </a:rPr>
              <a:t> priming is not completely random</a:t>
            </a:r>
          </a:p>
          <a:p>
            <a:pPr marL="0" indent="0" eaLnBrk="1" fontAlgn="auto" hangingPunct="1">
              <a:spcAft>
                <a:spcPts val="0"/>
              </a:spcAft>
              <a:buClr>
                <a:schemeClr val="accent2">
                  <a:lumMod val="75000"/>
                </a:schemeClr>
              </a:buClr>
              <a:buFont typeface="Wingdings" pitchFamily="2" charset="2"/>
              <a:buNone/>
              <a:defRPr/>
            </a:pPr>
            <a:endParaRPr lang="en-US" dirty="0">
              <a:solidFill>
                <a:srgbClr val="FF0000"/>
              </a:solidFill>
            </a:endParaRPr>
          </a:p>
          <a:p>
            <a:pPr marL="0" indent="0" eaLnBrk="1" fontAlgn="auto" hangingPunct="1">
              <a:spcAft>
                <a:spcPts val="0"/>
              </a:spcAft>
              <a:buClr>
                <a:schemeClr val="accent2">
                  <a:lumMod val="75000"/>
                </a:schemeClr>
              </a:buClr>
              <a:buFont typeface="Wingdings" pitchFamily="2" charset="2"/>
              <a:buNone/>
              <a:defRPr/>
            </a:pPr>
            <a:r>
              <a:rPr lang="en-US" dirty="0" smtClean="0">
                <a:solidFill>
                  <a:srgbClr val="FF0000"/>
                </a:solidFill>
              </a:rPr>
              <a:t>These patterns do not reflect sequencing error and cannot be removed by 5’ trimming!</a:t>
            </a:r>
            <a:endParaRPr lang="en-GB" dirty="0">
              <a:solidFill>
                <a:srgbClr val="FF0000"/>
              </a:solidFill>
            </a:endParaRPr>
          </a:p>
        </p:txBody>
      </p:sp>
      <p:pic>
        <p:nvPicPr>
          <p:cNvPr id="512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0"/>
            <a:ext cx="3192463" cy="597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52400"/>
            <a:ext cx="2897188"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1888" y="307975"/>
            <a:ext cx="322262"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7" name="TextBox 3"/>
          <p:cNvSpPr txBox="1">
            <a:spLocks noChangeArrowheads="1"/>
          </p:cNvSpPr>
          <p:nvPr/>
        </p:nvSpPr>
        <p:spPr bwMode="auto">
          <a:xfrm>
            <a:off x="6705600" y="42863"/>
            <a:ext cx="244951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first hexamer = shaded</a:t>
            </a:r>
            <a:endParaRPr lang="en-GB" altLang="es-E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s-ES" smtClean="0"/>
              <a:t>Re-weighting scheme 1</a:t>
            </a:r>
            <a:endParaRPr lang="en-GB" altLang="es-ES" smtClean="0"/>
          </a:p>
        </p:txBody>
      </p:sp>
      <p:sp>
        <p:nvSpPr>
          <p:cNvPr id="3" name="Content Placeholder 2"/>
          <p:cNvSpPr>
            <a:spLocks noGrp="1"/>
          </p:cNvSpPr>
          <p:nvPr>
            <p:ph idx="1"/>
          </p:nvPr>
        </p:nvSpPr>
        <p:spPr>
          <a:xfrm>
            <a:off x="457200" y="1143000"/>
            <a:ext cx="8229600" cy="4724400"/>
          </a:xfrm>
        </p:spPr>
        <p:txBody>
          <a:bodyPr rtlCol="0">
            <a:normAutofit/>
          </a:bodyPr>
          <a:lstStyle/>
          <a:p>
            <a:pPr eaLnBrk="1" fontAlgn="auto" hangingPunct="1">
              <a:spcAft>
                <a:spcPts val="0"/>
              </a:spcAft>
              <a:buClr>
                <a:schemeClr val="accent2">
                  <a:lumMod val="75000"/>
                </a:schemeClr>
              </a:buClr>
              <a:defRPr/>
            </a:pPr>
            <a:r>
              <a:rPr lang="en-US" dirty="0" smtClean="0"/>
              <a:t>Aim</a:t>
            </a:r>
          </a:p>
          <a:p>
            <a:pPr lvl="1" eaLnBrk="1" fontAlgn="auto" hangingPunct="1">
              <a:spcAft>
                <a:spcPts val="0"/>
              </a:spcAft>
              <a:buClr>
                <a:schemeClr val="accent6">
                  <a:lumMod val="75000"/>
                </a:schemeClr>
              </a:buClr>
              <a:defRPr/>
            </a:pPr>
            <a:r>
              <a:rPr lang="en-US" dirty="0" smtClean="0"/>
              <a:t>Adjust biased nucleotide frequencies at the beginning of the reads to make them similar to distribution of the end of the reads (which is assumed to be representative for the </a:t>
            </a:r>
            <a:r>
              <a:rPr lang="en-US" dirty="0" err="1" smtClean="0"/>
              <a:t>transcriptome</a:t>
            </a:r>
            <a:r>
              <a:rPr lang="en-US" dirty="0" smtClean="0"/>
              <a:t>)</a:t>
            </a:r>
          </a:p>
          <a:p>
            <a:pPr lvl="1" eaLnBrk="1" fontAlgn="auto" hangingPunct="1">
              <a:spcAft>
                <a:spcPts val="0"/>
              </a:spcAft>
              <a:buClr>
                <a:schemeClr val="accent6">
                  <a:lumMod val="75000"/>
                </a:schemeClr>
              </a:buClr>
              <a:defRPr/>
            </a:pPr>
            <a:endParaRPr lang="en-US" dirty="0"/>
          </a:p>
          <a:p>
            <a:pPr eaLnBrk="1" fontAlgn="auto" hangingPunct="1">
              <a:spcAft>
                <a:spcPts val="0"/>
              </a:spcAft>
              <a:buClr>
                <a:schemeClr val="accent2">
                  <a:lumMod val="75000"/>
                </a:schemeClr>
              </a:buClr>
              <a:defRPr/>
            </a:pPr>
            <a:r>
              <a:rPr lang="en-US" dirty="0" smtClean="0"/>
              <a:t>Approach</a:t>
            </a:r>
          </a:p>
          <a:p>
            <a:pPr marL="914400" lvl="1" indent="-457200" eaLnBrk="1" fontAlgn="auto" hangingPunct="1">
              <a:spcAft>
                <a:spcPts val="0"/>
              </a:spcAft>
              <a:buClr>
                <a:schemeClr val="accent6">
                  <a:lumMod val="75000"/>
                </a:schemeClr>
              </a:buClr>
              <a:buFont typeface="+mj-lt"/>
              <a:buAutoNum type="arabicPeriod"/>
              <a:defRPr/>
            </a:pPr>
            <a:r>
              <a:rPr lang="en-US" dirty="0" smtClean="0"/>
              <a:t>Associate weight with each read such that they</a:t>
            </a:r>
          </a:p>
          <a:p>
            <a:pPr marL="914400" lvl="1" indent="-457200" eaLnBrk="1" fontAlgn="auto" hangingPunct="1">
              <a:spcAft>
                <a:spcPts val="0"/>
              </a:spcAft>
              <a:buClr>
                <a:schemeClr val="accent6">
                  <a:lumMod val="75000"/>
                </a:schemeClr>
              </a:buClr>
              <a:buFont typeface="+mj-lt"/>
              <a:buAutoNum type="arabicPeriod"/>
              <a:defRPr/>
            </a:pPr>
            <a:r>
              <a:rPr lang="en-US" dirty="0">
                <a:solidFill>
                  <a:srgbClr val="00B050"/>
                </a:solidFill>
              </a:rPr>
              <a:t>d</a:t>
            </a:r>
            <a:r>
              <a:rPr lang="en-US" dirty="0" smtClean="0">
                <a:solidFill>
                  <a:srgbClr val="00B050"/>
                </a:solidFill>
              </a:rPr>
              <a:t>own-</a:t>
            </a:r>
            <a:r>
              <a:rPr lang="en-US" dirty="0" smtClean="0"/>
              <a:t> or </a:t>
            </a:r>
            <a:r>
              <a:rPr lang="en-US" dirty="0" smtClean="0">
                <a:solidFill>
                  <a:srgbClr val="FF0000"/>
                </a:solidFill>
              </a:rPr>
              <a:t>up</a:t>
            </a:r>
            <a:r>
              <a:rPr lang="en-US" dirty="0" smtClean="0"/>
              <a:t>-weight reads with </a:t>
            </a:r>
            <a:r>
              <a:rPr lang="en-US" dirty="0" err="1" smtClean="0"/>
              <a:t>heptamer</a:t>
            </a:r>
            <a:r>
              <a:rPr lang="en-US" dirty="0" smtClean="0"/>
              <a:t> at beginning of read that is </a:t>
            </a:r>
            <a:r>
              <a:rPr lang="en-US" dirty="0" smtClean="0">
                <a:solidFill>
                  <a:srgbClr val="00B050"/>
                </a:solidFill>
              </a:rPr>
              <a:t>over</a:t>
            </a:r>
            <a:r>
              <a:rPr lang="en-US" dirty="0" smtClean="0"/>
              <a:t>/</a:t>
            </a:r>
            <a:r>
              <a:rPr lang="en-US" dirty="0" smtClean="0">
                <a:solidFill>
                  <a:srgbClr val="FF0000"/>
                </a:solidFill>
              </a:rPr>
              <a:t>under</a:t>
            </a:r>
            <a:r>
              <a:rPr lang="en-US" dirty="0" smtClean="0"/>
              <a:t>-represented</a:t>
            </a:r>
          </a:p>
          <a:p>
            <a:pPr lvl="1" eaLnBrk="1" fontAlgn="auto" hangingPunct="1">
              <a:spcAft>
                <a:spcPts val="0"/>
              </a:spcAft>
              <a:buClr>
                <a:schemeClr val="accent6">
                  <a:lumMod val="75000"/>
                </a:schemeClr>
              </a:buClr>
              <a:buFont typeface="Wingdings"/>
              <a:buChar char="è"/>
              <a:defRPr/>
            </a:pPr>
            <a:r>
              <a:rPr lang="en-US" dirty="0" smtClean="0"/>
              <a:t>Determine expression level of region by adjusting counts by     </a:t>
            </a:r>
          </a:p>
          <a:p>
            <a:pPr marL="457200" lvl="1" indent="0" eaLnBrk="1" fontAlgn="auto" hangingPunct="1">
              <a:spcAft>
                <a:spcPts val="0"/>
              </a:spcAft>
              <a:buClr>
                <a:schemeClr val="accent6">
                  <a:lumMod val="75000"/>
                </a:schemeClr>
              </a:buClr>
              <a:buFont typeface="Wingdings" pitchFamily="2" charset="2"/>
              <a:buNone/>
              <a:defRPr/>
            </a:pPr>
            <a:r>
              <a:rPr lang="en-US" dirty="0" smtClean="0"/>
              <a:t>      multiplying them with the weights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s-ES" smtClean="0"/>
              <a:t>What is the problem?</a:t>
            </a:r>
            <a:endParaRPr lang="en-GB" altLang="es-ES" smtClean="0"/>
          </a:p>
        </p:txBody>
      </p:sp>
      <p:sp>
        <p:nvSpPr>
          <p:cNvPr id="3" name="Content Placeholder 2"/>
          <p:cNvSpPr>
            <a:spLocks noGrp="1"/>
          </p:cNvSpPr>
          <p:nvPr>
            <p:ph idx="1"/>
          </p:nvPr>
        </p:nvSpPr>
        <p:spPr>
          <a:xfrm>
            <a:off x="457200" y="1143000"/>
            <a:ext cx="8229600" cy="4800600"/>
          </a:xfrm>
        </p:spPr>
        <p:txBody>
          <a:bodyPr rtlCol="0">
            <a:normAutofit/>
          </a:bodyPr>
          <a:lstStyle/>
          <a:p>
            <a:pPr eaLnBrk="1" fontAlgn="auto" hangingPunct="1">
              <a:spcAft>
                <a:spcPts val="0"/>
              </a:spcAft>
              <a:buClr>
                <a:schemeClr val="accent2">
                  <a:lumMod val="75000"/>
                </a:schemeClr>
              </a:buClr>
              <a:defRPr/>
            </a:pPr>
            <a:r>
              <a:rPr lang="en-US" dirty="0" smtClean="0"/>
              <a:t>Experimental (and computational) biases affect expression estimates and, therefore, subsequent data analysis:</a:t>
            </a:r>
          </a:p>
          <a:p>
            <a:pPr lvl="1" eaLnBrk="1" fontAlgn="auto" hangingPunct="1">
              <a:spcAft>
                <a:spcPts val="0"/>
              </a:spcAft>
              <a:buClr>
                <a:schemeClr val="accent6">
                  <a:lumMod val="75000"/>
                </a:schemeClr>
              </a:buClr>
              <a:defRPr/>
            </a:pPr>
            <a:r>
              <a:rPr lang="en-US" dirty="0"/>
              <a:t>D</a:t>
            </a:r>
            <a:r>
              <a:rPr lang="en-US" dirty="0" smtClean="0"/>
              <a:t>ifferential expression analysis</a:t>
            </a:r>
            <a:endParaRPr lang="en-US" sz="1600" i="1" dirty="0" smtClean="0"/>
          </a:p>
          <a:p>
            <a:pPr lvl="1" eaLnBrk="1" fontAlgn="auto" hangingPunct="1">
              <a:spcAft>
                <a:spcPts val="0"/>
              </a:spcAft>
              <a:buClr>
                <a:schemeClr val="accent6">
                  <a:lumMod val="75000"/>
                </a:schemeClr>
              </a:buClr>
              <a:defRPr/>
            </a:pPr>
            <a:r>
              <a:rPr lang="en-US" dirty="0" smtClean="0"/>
              <a:t>Study of alternative splicing</a:t>
            </a:r>
          </a:p>
          <a:p>
            <a:pPr lvl="1" eaLnBrk="1" fontAlgn="auto" hangingPunct="1">
              <a:spcAft>
                <a:spcPts val="0"/>
              </a:spcAft>
              <a:buClr>
                <a:schemeClr val="accent6">
                  <a:lumMod val="75000"/>
                </a:schemeClr>
              </a:buClr>
              <a:defRPr/>
            </a:pPr>
            <a:r>
              <a:rPr lang="en-US" dirty="0" smtClean="0"/>
              <a:t>Transcript assembly</a:t>
            </a:r>
          </a:p>
          <a:p>
            <a:pPr lvl="1" eaLnBrk="1" fontAlgn="auto" hangingPunct="1">
              <a:spcAft>
                <a:spcPts val="0"/>
              </a:spcAft>
              <a:buClr>
                <a:schemeClr val="accent6">
                  <a:lumMod val="75000"/>
                </a:schemeClr>
              </a:buClr>
              <a:defRPr/>
            </a:pPr>
            <a:r>
              <a:rPr lang="en-US" dirty="0" smtClean="0"/>
              <a:t>Gene set enrichment analysis</a:t>
            </a:r>
          </a:p>
          <a:p>
            <a:pPr lvl="1" eaLnBrk="1" fontAlgn="auto" hangingPunct="1">
              <a:spcAft>
                <a:spcPts val="0"/>
              </a:spcAft>
              <a:buClr>
                <a:schemeClr val="accent6">
                  <a:lumMod val="75000"/>
                </a:schemeClr>
              </a:buClr>
              <a:defRPr/>
            </a:pPr>
            <a:r>
              <a:rPr lang="en-US" dirty="0" smtClean="0"/>
              <a:t>Other downstream analysis</a:t>
            </a:r>
          </a:p>
          <a:p>
            <a:pPr marL="457200" lvl="1" indent="0" eaLnBrk="1" fontAlgn="auto" hangingPunct="1">
              <a:spcAft>
                <a:spcPts val="0"/>
              </a:spcAft>
              <a:buClr>
                <a:schemeClr val="accent6">
                  <a:lumMod val="75000"/>
                </a:schemeClr>
              </a:buClr>
              <a:buFont typeface="Wingdings" pitchFamily="2" charset="2"/>
              <a:buNone/>
              <a:defRPr/>
            </a:pPr>
            <a:endParaRPr lang="en-US" dirty="0"/>
          </a:p>
          <a:p>
            <a:pPr eaLnBrk="1" fontAlgn="auto" hangingPunct="1">
              <a:spcAft>
                <a:spcPts val="0"/>
              </a:spcAft>
              <a:buClr>
                <a:schemeClr val="accent2">
                  <a:lumMod val="75000"/>
                </a:schemeClr>
              </a:buClr>
              <a:defRPr/>
            </a:pPr>
            <a:r>
              <a:rPr lang="en-US" dirty="0" smtClean="0"/>
              <a:t>We must attempt to </a:t>
            </a:r>
            <a:r>
              <a:rPr lang="en-US" dirty="0" smtClean="0">
                <a:solidFill>
                  <a:srgbClr val="FF0000"/>
                </a:solidFill>
              </a:rPr>
              <a:t>avoid</a:t>
            </a:r>
            <a:r>
              <a:rPr lang="en-US" dirty="0" smtClean="0"/>
              <a:t>, </a:t>
            </a:r>
            <a:r>
              <a:rPr lang="en-US" dirty="0" smtClean="0">
                <a:solidFill>
                  <a:srgbClr val="0000FF"/>
                </a:solidFill>
              </a:rPr>
              <a:t>detect</a:t>
            </a:r>
            <a:r>
              <a:rPr lang="en-US" dirty="0" smtClean="0"/>
              <a:t> and </a:t>
            </a:r>
            <a:r>
              <a:rPr lang="en-US" dirty="0" smtClean="0">
                <a:solidFill>
                  <a:srgbClr val="00B050"/>
                </a:solidFill>
              </a:rPr>
              <a:t>correct</a:t>
            </a:r>
            <a:r>
              <a:rPr lang="en-US" dirty="0" smtClean="0"/>
              <a:t> these biases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s-ES" smtClean="0"/>
              <a:t>Re-weighting scheme 2</a:t>
            </a:r>
            <a:endParaRPr lang="en-GB" altLang="es-ES" smtClean="0"/>
          </a:p>
        </p:txBody>
      </p:sp>
      <p:cxnSp>
        <p:nvCxnSpPr>
          <p:cNvPr id="5" name="Straight Connector 4"/>
          <p:cNvCxnSpPr/>
          <p:nvPr/>
        </p:nvCxnSpPr>
        <p:spPr>
          <a:xfrm flipV="1">
            <a:off x="868363" y="1900238"/>
            <a:ext cx="45466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3252" name="TextBox 6"/>
          <p:cNvSpPr txBox="1">
            <a:spLocks noChangeArrowheads="1"/>
          </p:cNvSpPr>
          <p:nvPr/>
        </p:nvSpPr>
        <p:spPr bwMode="auto">
          <a:xfrm>
            <a:off x="5768975" y="1714500"/>
            <a:ext cx="65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7030A0"/>
                </a:solidFill>
              </a:rPr>
              <a:t>Read</a:t>
            </a:r>
            <a:endParaRPr lang="en-GB" altLang="es-ES">
              <a:solidFill>
                <a:srgbClr val="7030A0"/>
              </a:solidFill>
            </a:endParaRPr>
          </a:p>
        </p:txBody>
      </p:sp>
      <p:cxnSp>
        <p:nvCxnSpPr>
          <p:cNvPr id="11" name="Straight Connector 10"/>
          <p:cNvCxnSpPr/>
          <p:nvPr/>
        </p:nvCxnSpPr>
        <p:spPr>
          <a:xfrm>
            <a:off x="868363" y="1790700"/>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20763" y="1714500"/>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02063" y="1804988"/>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54463" y="1714500"/>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06863" y="1595438"/>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71963" y="1495425"/>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24363" y="1404938"/>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6763" y="1285875"/>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3261" name="TextBox 8"/>
          <p:cNvSpPr txBox="1">
            <a:spLocks noChangeArrowheads="1"/>
          </p:cNvSpPr>
          <p:nvPr/>
        </p:nvSpPr>
        <p:spPr bwMode="auto">
          <a:xfrm>
            <a:off x="5994400" y="500063"/>
            <a:ext cx="297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(assume read of at least 35nt)</a:t>
            </a:r>
            <a:endParaRPr lang="en-GB" altLang="es-ES"/>
          </a:p>
        </p:txBody>
      </p:sp>
      <p:cxnSp>
        <p:nvCxnSpPr>
          <p:cNvPr id="21" name="Straight Connector 20"/>
          <p:cNvCxnSpPr/>
          <p:nvPr/>
        </p:nvCxnSpPr>
        <p:spPr>
          <a:xfrm>
            <a:off x="6096000" y="990600"/>
            <a:ext cx="838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3263" name="TextBox 21"/>
          <p:cNvSpPr txBox="1">
            <a:spLocks noChangeArrowheads="1"/>
          </p:cNvSpPr>
          <p:nvPr/>
        </p:nvSpPr>
        <p:spPr bwMode="auto">
          <a:xfrm>
            <a:off x="6894513" y="782638"/>
            <a:ext cx="1276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 heptamer</a:t>
            </a:r>
            <a:endParaRPr lang="en-GB" altLang="es-ES"/>
          </a:p>
        </p:txBody>
      </p:sp>
      <p:sp>
        <p:nvSpPr>
          <p:cNvPr id="53264" name="TextBox 9"/>
          <p:cNvSpPr txBox="1">
            <a:spLocks noChangeArrowheads="1"/>
          </p:cNvSpPr>
          <p:nvPr/>
        </p:nvSpPr>
        <p:spPr bwMode="auto">
          <a:xfrm>
            <a:off x="582613" y="2008188"/>
            <a:ext cx="26495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00B050"/>
                </a:solidFill>
              </a:rPr>
              <a:t>heptamers (h)</a:t>
            </a:r>
            <a:r>
              <a:rPr lang="en-US" altLang="es-ES"/>
              <a:t> at positions</a:t>
            </a:r>
          </a:p>
          <a:p>
            <a:pPr eaLnBrk="1" hangingPunct="1"/>
            <a:r>
              <a:rPr lang="en-US" altLang="es-ES"/>
              <a:t>i=1,2 of reads</a:t>
            </a:r>
            <a:endParaRPr lang="en-GB" altLang="es-ES"/>
          </a:p>
        </p:txBody>
      </p:sp>
      <p:sp>
        <p:nvSpPr>
          <p:cNvPr id="53265" name="TextBox 23"/>
          <p:cNvSpPr txBox="1">
            <a:spLocks noChangeArrowheads="1"/>
          </p:cNvSpPr>
          <p:nvPr/>
        </p:nvSpPr>
        <p:spPr bwMode="auto">
          <a:xfrm>
            <a:off x="3554413" y="2084388"/>
            <a:ext cx="26495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00B050"/>
                </a:solidFill>
              </a:rPr>
              <a:t>heptamers (h)</a:t>
            </a:r>
            <a:r>
              <a:rPr lang="en-US" altLang="es-ES"/>
              <a:t> at positions</a:t>
            </a:r>
          </a:p>
          <a:p>
            <a:pPr eaLnBrk="1" hangingPunct="1"/>
            <a:r>
              <a:rPr lang="en-US" altLang="es-ES"/>
              <a:t> i=24..29 of reads</a:t>
            </a:r>
            <a:endParaRPr lang="en-GB" altLang="es-ES"/>
          </a:p>
        </p:txBody>
      </p:sp>
      <p:pic>
        <p:nvPicPr>
          <p:cNvPr id="53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3048000"/>
            <a:ext cx="41798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063" y="3048000"/>
            <a:ext cx="35623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68" name="TextBox 26"/>
          <p:cNvSpPr txBox="1">
            <a:spLocks noChangeArrowheads="1"/>
          </p:cNvSpPr>
          <p:nvPr/>
        </p:nvSpPr>
        <p:spPr bwMode="auto">
          <a:xfrm>
            <a:off x="6705600" y="5616575"/>
            <a:ext cx="788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b="1"/>
              <a:t>log(w)</a:t>
            </a:r>
            <a:endParaRPr lang="en-GB" altLang="es-ES" b="1"/>
          </a:p>
        </p:txBody>
      </p:sp>
      <p:sp>
        <p:nvSpPr>
          <p:cNvPr id="53269" name="TextBox 11"/>
          <p:cNvSpPr txBox="1">
            <a:spLocks noChangeArrowheads="1"/>
          </p:cNvSpPr>
          <p:nvPr/>
        </p:nvSpPr>
        <p:spPr bwMode="auto">
          <a:xfrm>
            <a:off x="868363" y="4383088"/>
            <a:ext cx="3197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FF0000"/>
                </a:solidFill>
              </a:rPr>
              <a:t>Weights are determined over all</a:t>
            </a:r>
          </a:p>
          <a:p>
            <a:pPr eaLnBrk="1" hangingPunct="1"/>
            <a:r>
              <a:rPr lang="en-US" altLang="es-ES">
                <a:solidFill>
                  <a:srgbClr val="FF0000"/>
                </a:solidFill>
              </a:rPr>
              <a:t>possible 4</a:t>
            </a:r>
            <a:r>
              <a:rPr lang="en-US" altLang="es-ES" baseline="30000">
                <a:solidFill>
                  <a:srgbClr val="FF0000"/>
                </a:solidFill>
              </a:rPr>
              <a:t>7</a:t>
            </a:r>
            <a:r>
              <a:rPr lang="en-US" altLang="es-ES">
                <a:solidFill>
                  <a:srgbClr val="FF0000"/>
                </a:solidFill>
              </a:rPr>
              <a:t>=16.384 heptamers</a:t>
            </a:r>
            <a:endParaRPr lang="en-GB" altLang="es-ES">
              <a:solidFill>
                <a:srgbClr val="FF0000"/>
              </a:solidFill>
            </a:endParaRPr>
          </a:p>
        </p:txBody>
      </p:sp>
      <p:pic>
        <p:nvPicPr>
          <p:cNvPr id="532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0863" y="3048000"/>
            <a:ext cx="90487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flipV="1">
            <a:off x="5414963" y="869950"/>
            <a:ext cx="0" cy="10302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s-ES" smtClean="0"/>
              <a:t>Application of re-weighting scheme </a:t>
            </a:r>
            <a:endParaRPr lang="en-GB" altLang="es-ES" smtClean="0"/>
          </a:p>
        </p:txBody>
      </p:sp>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4188"/>
            <a:ext cx="76009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6" name="TextBox 4"/>
          <p:cNvSpPr txBox="1">
            <a:spLocks noChangeArrowheads="1"/>
          </p:cNvSpPr>
          <p:nvPr/>
        </p:nvSpPr>
        <p:spPr bwMode="auto">
          <a:xfrm>
            <a:off x="1219200" y="5073650"/>
            <a:ext cx="6708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FF0000"/>
                </a:solidFill>
              </a:rPr>
              <a:t>E.g., indicates that this heptamer (TTGGTCG) was under-represented, </a:t>
            </a:r>
          </a:p>
          <a:p>
            <a:pPr eaLnBrk="1" hangingPunct="1"/>
            <a:r>
              <a:rPr lang="en-US" altLang="es-ES">
                <a:solidFill>
                  <a:srgbClr val="FF0000"/>
                </a:solidFill>
              </a:rPr>
              <a:t>thus count is up-weighted</a:t>
            </a:r>
            <a:endParaRPr lang="en-GB" altLang="es-ES">
              <a:solidFill>
                <a:srgbClr val="FF0000"/>
              </a:solidFill>
            </a:endParaRPr>
          </a:p>
        </p:txBody>
      </p:sp>
      <p:sp>
        <p:nvSpPr>
          <p:cNvPr id="6" name="Oval 5"/>
          <p:cNvSpPr/>
          <p:nvPr/>
        </p:nvSpPr>
        <p:spPr>
          <a:xfrm>
            <a:off x="5410200" y="2651125"/>
            <a:ext cx="914400" cy="396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8" name="Straight Arrow Connector 7"/>
          <p:cNvCxnSpPr>
            <a:stCxn id="6" idx="3"/>
            <a:endCxn id="54276" idx="0"/>
          </p:cNvCxnSpPr>
          <p:nvPr/>
        </p:nvCxnSpPr>
        <p:spPr>
          <a:xfrm flipH="1">
            <a:off x="4573588" y="2989263"/>
            <a:ext cx="969962" cy="20843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gene YOL086C in yeast for WT experiment</a:t>
            </a:r>
            <a:endParaRPr lang="en-GB" dirty="0"/>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865188"/>
            <a:ext cx="40195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429000"/>
            <a:ext cx="39814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7238" y="3354388"/>
            <a:ext cx="39624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TextBox 3"/>
          <p:cNvSpPr txBox="1">
            <a:spLocks noChangeArrowheads="1"/>
          </p:cNvSpPr>
          <p:nvPr/>
        </p:nvSpPr>
        <p:spPr bwMode="auto">
          <a:xfrm>
            <a:off x="4567238" y="1744663"/>
            <a:ext cx="43259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sym typeface="Wingdings" pitchFamily="2" charset="2"/>
              </a:rPr>
              <a:t> </a:t>
            </a:r>
            <a:r>
              <a:rPr lang="en-US" altLang="es-ES" sz="2000"/>
              <a:t> Base level counts at each position</a:t>
            </a:r>
          </a:p>
          <a:p>
            <a:pPr eaLnBrk="1" hangingPunct="1"/>
            <a:endParaRPr lang="en-US" altLang="es-ES" sz="2000"/>
          </a:p>
          <a:p>
            <a:pPr eaLnBrk="1" hangingPunct="1"/>
            <a:r>
              <a:rPr lang="en-US" altLang="es-ES" sz="2000"/>
              <a:t>Extreme expression values are removed</a:t>
            </a:r>
          </a:p>
          <a:p>
            <a:pPr eaLnBrk="1" hangingPunct="1"/>
            <a:r>
              <a:rPr lang="en-US" altLang="es-ES" sz="2000"/>
              <a:t>but coverage is still far from uniform</a:t>
            </a:r>
            <a:endParaRPr lang="en-GB" altLang="es-ES" sz="2000"/>
          </a:p>
        </p:txBody>
      </p:sp>
      <p:sp>
        <p:nvSpPr>
          <p:cNvPr id="55303" name="TextBox 4"/>
          <p:cNvSpPr txBox="1">
            <a:spLocks noChangeArrowheads="1"/>
          </p:cNvSpPr>
          <p:nvPr/>
        </p:nvSpPr>
        <p:spPr bwMode="auto">
          <a:xfrm>
            <a:off x="3254375" y="1343025"/>
            <a:ext cx="171608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unmapple bases</a:t>
            </a:r>
            <a:endParaRPr lang="en-GB" altLang="es-ES"/>
          </a:p>
        </p:txBody>
      </p:sp>
      <p:cxnSp>
        <p:nvCxnSpPr>
          <p:cNvPr id="7" name="Straight Arrow Connector 6"/>
          <p:cNvCxnSpPr/>
          <p:nvPr/>
        </p:nvCxnSpPr>
        <p:spPr>
          <a:xfrm flipV="1">
            <a:off x="3048000" y="1744663"/>
            <a:ext cx="457200" cy="12271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0" y="865188"/>
            <a:ext cx="1524000" cy="277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700213" y="3397250"/>
            <a:ext cx="1524000" cy="252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152400" y="381000"/>
            <a:ext cx="4495800" cy="762000"/>
          </a:xfrm>
        </p:spPr>
        <p:txBody>
          <a:bodyPr/>
          <a:lstStyle/>
          <a:p>
            <a:pPr marL="0" indent="0" eaLnBrk="1" hangingPunct="1">
              <a:buFont typeface="Wingdings" pitchFamily="2" charset="2"/>
              <a:buNone/>
            </a:pPr>
            <a:r>
              <a:rPr lang="en-US" altLang="es-ES" sz="3200" smtClean="0">
                <a:solidFill>
                  <a:srgbClr val="0000FF"/>
                </a:solidFill>
              </a:rPr>
              <a:t>Sequence-specific bias 2</a:t>
            </a:r>
            <a:endParaRPr lang="en-GB" altLang="es-ES" sz="3200" smtClean="0">
              <a:solidFill>
                <a:srgbClr val="0000FF"/>
              </a:solidFill>
            </a:endParaRPr>
          </a:p>
        </p:txBody>
      </p:sp>
      <p:pic>
        <p:nvPicPr>
          <p:cNvPr id="49156" name="Picture 4" descr="http://www.pxleyes.com/blog/wp-content/uploads/showcases/sequence-photography/4.jpg"/>
          <p:cNvPicPr>
            <a:picLocks noChangeAspect="1" noChangeArrowheads="1"/>
          </p:cNvPicPr>
          <p:nvPr/>
        </p:nvPicPr>
        <p:blipFill>
          <a:blip r:embed="rId2"/>
          <a:srcRect/>
          <a:stretch>
            <a:fillRect/>
          </a:stretch>
        </p:blipFill>
        <p:spPr bwMode="auto">
          <a:xfrm>
            <a:off x="3033713" y="1295400"/>
            <a:ext cx="5791200" cy="4257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s-ES" smtClean="0"/>
              <a:t>Explanation of next figure</a:t>
            </a:r>
            <a:endParaRPr lang="en-GB" altLang="es-ES" smtClean="0"/>
          </a:p>
        </p:txBody>
      </p:sp>
      <p:sp>
        <p:nvSpPr>
          <p:cNvPr id="3" name="Content Placeholder 2"/>
          <p:cNvSpPr>
            <a:spLocks noGrp="1"/>
          </p:cNvSpPr>
          <p:nvPr>
            <p:ph idx="1"/>
          </p:nvPr>
        </p:nvSpPr>
        <p:spPr>
          <a:xfrm>
            <a:off x="457200" y="1143000"/>
            <a:ext cx="8229600" cy="4800600"/>
          </a:xfrm>
        </p:spPr>
        <p:txBody>
          <a:bodyPr rtlCol="0">
            <a:normAutofit fontScale="62500" lnSpcReduction="20000"/>
          </a:bodyPr>
          <a:lstStyle/>
          <a:p>
            <a:pPr eaLnBrk="1" fontAlgn="auto" hangingPunct="1">
              <a:spcAft>
                <a:spcPts val="0"/>
              </a:spcAft>
              <a:buClr>
                <a:schemeClr val="accent2">
                  <a:lumMod val="75000"/>
                </a:schemeClr>
              </a:buClr>
              <a:defRPr/>
            </a:pPr>
            <a:r>
              <a:rPr lang="en-GB" dirty="0" smtClean="0"/>
              <a:t>(</a:t>
            </a:r>
            <a:r>
              <a:rPr lang="en-GB" dirty="0"/>
              <a:t>A) Sequence logos showing the distribution of nucleotides in a 23bp window surrounding the ends </a:t>
            </a:r>
            <a:r>
              <a:rPr lang="en-GB" dirty="0" smtClean="0"/>
              <a:t>of fragments </a:t>
            </a:r>
            <a:r>
              <a:rPr lang="en-GB" dirty="0"/>
              <a:t>from an experiment primed with </a:t>
            </a:r>
            <a:r>
              <a:rPr lang="en-GB" dirty="0" err="1" smtClean="0"/>
              <a:t>hexamers</a:t>
            </a:r>
            <a:r>
              <a:rPr lang="en-GB" dirty="0" smtClean="0"/>
              <a:t> . </a:t>
            </a:r>
            <a:r>
              <a:rPr lang="en-GB" dirty="0"/>
              <a:t>The </a:t>
            </a:r>
            <a:r>
              <a:rPr lang="en-GB" dirty="0" smtClean="0"/>
              <a:t>3’-end sequences </a:t>
            </a:r>
            <a:r>
              <a:rPr lang="en-GB" dirty="0"/>
              <a:t>are </a:t>
            </a:r>
            <a:r>
              <a:rPr lang="en-GB" dirty="0" smtClean="0"/>
              <a:t>complemented. Counts </a:t>
            </a:r>
            <a:r>
              <a:rPr lang="en-GB" dirty="0"/>
              <a:t>were taken only from transcripts mapping </a:t>
            </a:r>
            <a:r>
              <a:rPr lang="en-GB" dirty="0" smtClean="0"/>
              <a:t>to single-isoform </a:t>
            </a:r>
            <a:r>
              <a:rPr lang="en-GB" dirty="0"/>
              <a:t>genes. </a:t>
            </a:r>
            <a:endParaRPr lang="en-GB" dirty="0" smtClean="0"/>
          </a:p>
          <a:p>
            <a:pPr eaLnBrk="1" fontAlgn="auto" hangingPunct="1">
              <a:spcAft>
                <a:spcPts val="0"/>
              </a:spcAft>
              <a:buClr>
                <a:schemeClr val="accent2">
                  <a:lumMod val="75000"/>
                </a:schemeClr>
              </a:buClr>
              <a:defRPr/>
            </a:pPr>
            <a:endParaRPr lang="en-GB" dirty="0"/>
          </a:p>
          <a:p>
            <a:pPr eaLnBrk="1" fontAlgn="auto" hangingPunct="1">
              <a:spcAft>
                <a:spcPts val="0"/>
              </a:spcAft>
              <a:buClr>
                <a:schemeClr val="accent2">
                  <a:lumMod val="75000"/>
                </a:schemeClr>
              </a:buClr>
              <a:defRPr/>
            </a:pPr>
            <a:r>
              <a:rPr lang="en-GB" dirty="0" smtClean="0"/>
              <a:t>(</a:t>
            </a:r>
            <a:r>
              <a:rPr lang="en-GB" dirty="0"/>
              <a:t>B) Sequence logo showing normalized nucleotide frequencies after reweighting </a:t>
            </a:r>
            <a:r>
              <a:rPr lang="en-GB" dirty="0" smtClean="0"/>
              <a:t>by initial </a:t>
            </a:r>
            <a:r>
              <a:rPr lang="en-GB" dirty="0"/>
              <a:t>(not bias corrected) FPKM in order to account for </a:t>
            </a:r>
            <a:r>
              <a:rPr lang="en-GB" dirty="0" smtClean="0"/>
              <a:t>differences </a:t>
            </a:r>
            <a:r>
              <a:rPr lang="en-GB" dirty="0"/>
              <a:t>in abundance. </a:t>
            </a:r>
            <a:endParaRPr lang="en-GB" dirty="0" smtClean="0"/>
          </a:p>
          <a:p>
            <a:pPr eaLnBrk="1" fontAlgn="auto" hangingPunct="1">
              <a:spcAft>
                <a:spcPts val="0"/>
              </a:spcAft>
              <a:buClr>
                <a:schemeClr val="accent2">
                  <a:lumMod val="75000"/>
                </a:schemeClr>
              </a:buClr>
              <a:defRPr/>
            </a:pPr>
            <a:endParaRPr lang="en-GB" dirty="0"/>
          </a:p>
          <a:p>
            <a:pPr eaLnBrk="1" fontAlgn="auto" hangingPunct="1">
              <a:spcAft>
                <a:spcPts val="0"/>
              </a:spcAft>
              <a:buClr>
                <a:schemeClr val="accent2">
                  <a:lumMod val="75000"/>
                </a:schemeClr>
              </a:buClr>
              <a:defRPr/>
            </a:pPr>
            <a:r>
              <a:rPr lang="en-GB" dirty="0" smtClean="0"/>
              <a:t>(</a:t>
            </a:r>
            <a:r>
              <a:rPr lang="en-GB" dirty="0"/>
              <a:t>C) The </a:t>
            </a:r>
            <a:r>
              <a:rPr lang="en-GB" dirty="0" smtClean="0"/>
              <a:t>background distribution </a:t>
            </a:r>
            <a:r>
              <a:rPr lang="en-GB" dirty="0"/>
              <a:t>for the yeast </a:t>
            </a:r>
            <a:r>
              <a:rPr lang="en-GB" dirty="0" err="1"/>
              <a:t>transcriptome</a:t>
            </a:r>
            <a:r>
              <a:rPr lang="en-GB" dirty="0"/>
              <a:t>, assuming uniform expression of all single-isoform genes. </a:t>
            </a:r>
            <a:r>
              <a:rPr lang="en-GB" dirty="0" smtClean="0"/>
              <a:t>The difference </a:t>
            </a:r>
            <a:r>
              <a:rPr lang="en-GB" dirty="0"/>
              <a:t>in </a:t>
            </a:r>
            <a:r>
              <a:rPr lang="en-GB" dirty="0" smtClean="0"/>
              <a:t>5’ en 3’ distributions </a:t>
            </a:r>
            <a:r>
              <a:rPr lang="en-GB" dirty="0"/>
              <a:t>are due to the ends being primed from opposite strands. </a:t>
            </a:r>
            <a:endParaRPr lang="en-GB" dirty="0" smtClean="0"/>
          </a:p>
          <a:p>
            <a:pPr eaLnBrk="1" fontAlgn="auto" hangingPunct="1">
              <a:spcAft>
                <a:spcPts val="0"/>
              </a:spcAft>
              <a:buClr>
                <a:schemeClr val="accent2">
                  <a:lumMod val="75000"/>
                </a:schemeClr>
              </a:buClr>
              <a:defRPr/>
            </a:pPr>
            <a:endParaRPr lang="en-GB" dirty="0"/>
          </a:p>
          <a:p>
            <a:pPr eaLnBrk="1" fontAlgn="auto" hangingPunct="1">
              <a:spcAft>
                <a:spcPts val="0"/>
              </a:spcAft>
              <a:buClr>
                <a:schemeClr val="accent2">
                  <a:lumMod val="75000"/>
                </a:schemeClr>
              </a:buClr>
              <a:defRPr/>
            </a:pPr>
            <a:r>
              <a:rPr lang="en-GB" dirty="0" smtClean="0"/>
              <a:t>Comparing (C</a:t>
            </a:r>
            <a:r>
              <a:rPr lang="en-GB" dirty="0"/>
              <a:t>) to (A) and (B) shows that while the bias is confounded with expression in (A), the </a:t>
            </a:r>
            <a:r>
              <a:rPr lang="en-GB" dirty="0" smtClean="0"/>
              <a:t>abundance normalization </a:t>
            </a:r>
            <a:r>
              <a:rPr lang="en-GB" dirty="0"/>
              <a:t>reveals the true bias to extend from 5bp upstream to 5bp downstream of the fragment </a:t>
            </a:r>
            <a:r>
              <a:rPr lang="en-GB" dirty="0" smtClean="0"/>
              <a:t>end. </a:t>
            </a:r>
          </a:p>
          <a:p>
            <a:pPr eaLnBrk="1" fontAlgn="auto" hangingPunct="1">
              <a:spcAft>
                <a:spcPts val="0"/>
              </a:spcAft>
              <a:buClr>
                <a:schemeClr val="accent2">
                  <a:lumMod val="75000"/>
                </a:schemeClr>
              </a:buClr>
              <a:defRPr/>
            </a:pPr>
            <a:endParaRPr lang="en-GB" dirty="0"/>
          </a:p>
          <a:p>
            <a:pPr eaLnBrk="1" fontAlgn="auto" hangingPunct="1">
              <a:spcAft>
                <a:spcPts val="0"/>
              </a:spcAft>
              <a:buClr>
                <a:schemeClr val="accent2">
                  <a:lumMod val="75000"/>
                </a:schemeClr>
              </a:buClr>
              <a:defRPr/>
            </a:pPr>
            <a:r>
              <a:rPr lang="en-GB" dirty="0" smtClean="0"/>
              <a:t>Taking </a:t>
            </a:r>
            <a:r>
              <a:rPr lang="en-GB" dirty="0"/>
              <a:t>the ratio of the normalized nucleotide frequencies (B) to the background (C) for the NNSR </a:t>
            </a:r>
            <a:r>
              <a:rPr lang="en-GB" dirty="0" smtClean="0"/>
              <a:t>dataset gives </a:t>
            </a:r>
            <a:r>
              <a:rPr lang="en-GB" dirty="0"/>
              <a:t>bias weights (D), which further reveal that the bias is partially due to selection for </a:t>
            </a:r>
            <a:r>
              <a:rPr lang="en-GB" dirty="0" smtClean="0"/>
              <a:t>upstream sequences </a:t>
            </a:r>
            <a:r>
              <a:rPr lang="en-GB" dirty="0"/>
              <a:t>similar to the strand tags, namely TCCGATCTCT </a:t>
            </a:r>
            <a:r>
              <a:rPr lang="en-GB" dirty="0" smtClean="0"/>
              <a:t>in first-strand </a:t>
            </a:r>
            <a:r>
              <a:rPr lang="en-GB" dirty="0"/>
              <a:t>synthesis (which selects the </a:t>
            </a:r>
            <a:r>
              <a:rPr lang="en-GB" dirty="0" smtClean="0"/>
              <a:t>5’ end</a:t>
            </a:r>
            <a:r>
              <a:rPr lang="en-GB" dirty="0"/>
              <a:t>) and TCCGATCTGA in second-strand synthesis (which selects the </a:t>
            </a:r>
            <a:r>
              <a:rPr lang="en-GB" dirty="0" smtClean="0"/>
              <a:t>3’-end). </a:t>
            </a:r>
          </a:p>
        </p:txBody>
      </p:sp>
      <p:sp>
        <p:nvSpPr>
          <p:cNvPr id="57348" name="TextBox 3"/>
          <p:cNvSpPr txBox="1">
            <a:spLocks noChangeArrowheads="1"/>
          </p:cNvSpPr>
          <p:nvPr/>
        </p:nvSpPr>
        <p:spPr bwMode="auto">
          <a:xfrm>
            <a:off x="5092700" y="5562600"/>
            <a:ext cx="3914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1600"/>
              <a:t>Roberts et al (2011) Genome Biology, 12:R22</a:t>
            </a:r>
            <a:endParaRPr lang="en-GB" altLang="es-ES" sz="16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777875"/>
            <a:ext cx="7496175"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flipV="1">
            <a:off x="7651750" y="441325"/>
            <a:ext cx="0" cy="3365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613150" y="444500"/>
            <a:ext cx="0" cy="3349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889750" y="4445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13150" y="4445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375" name="TextBox 12"/>
          <p:cNvSpPr txBox="1">
            <a:spLocks noChangeArrowheads="1"/>
          </p:cNvSpPr>
          <p:nvPr/>
        </p:nvSpPr>
        <p:spPr bwMode="auto">
          <a:xfrm>
            <a:off x="4624388" y="258763"/>
            <a:ext cx="2076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internal to fragment</a:t>
            </a:r>
            <a:endParaRPr lang="en-GB" altLang="es-ES"/>
          </a:p>
        </p:txBody>
      </p:sp>
      <p:sp>
        <p:nvSpPr>
          <p:cNvPr id="58376" name="TextBox 13"/>
          <p:cNvSpPr txBox="1">
            <a:spLocks noChangeArrowheads="1"/>
          </p:cNvSpPr>
          <p:nvPr/>
        </p:nvSpPr>
        <p:spPr bwMode="auto">
          <a:xfrm>
            <a:off x="244475" y="2062163"/>
            <a:ext cx="1146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FPKM</a:t>
            </a:r>
          </a:p>
          <a:p>
            <a:pPr eaLnBrk="1" hangingPunct="1"/>
            <a:r>
              <a:rPr lang="en-US" altLang="es-ES"/>
              <a:t>correction</a:t>
            </a:r>
            <a:endParaRPr lang="en-GB" altLang="es-ES"/>
          </a:p>
        </p:txBody>
      </p:sp>
      <p:sp>
        <p:nvSpPr>
          <p:cNvPr id="58377" name="TextBox 15"/>
          <p:cNvSpPr txBox="1">
            <a:spLocks noChangeArrowheads="1"/>
          </p:cNvSpPr>
          <p:nvPr/>
        </p:nvSpPr>
        <p:spPr bwMode="auto">
          <a:xfrm>
            <a:off x="244475" y="1363663"/>
            <a:ext cx="126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Raw counts</a:t>
            </a:r>
            <a:endParaRPr lang="en-GB" altLang="es-ES"/>
          </a:p>
        </p:txBody>
      </p:sp>
      <p:sp>
        <p:nvSpPr>
          <p:cNvPr id="58378" name="TextBox 16"/>
          <p:cNvSpPr txBox="1">
            <a:spLocks noChangeArrowheads="1"/>
          </p:cNvSpPr>
          <p:nvPr/>
        </p:nvSpPr>
        <p:spPr bwMode="auto">
          <a:xfrm>
            <a:off x="244475" y="2949575"/>
            <a:ext cx="1293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Background</a:t>
            </a:r>
          </a:p>
          <a:p>
            <a:pPr eaLnBrk="1" hangingPunct="1"/>
            <a:r>
              <a:rPr lang="en-US" altLang="es-ES"/>
              <a:t>distribution</a:t>
            </a:r>
            <a:endParaRPr lang="en-GB" altLang="es-E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s-ES" smtClean="0"/>
              <a:t>Bias correction</a:t>
            </a:r>
            <a:endParaRPr lang="en-GB" altLang="es-ES" smtClean="0"/>
          </a:p>
        </p:txBody>
      </p:sp>
      <p:sp>
        <p:nvSpPr>
          <p:cNvPr id="59395" name="Content Placeholder 2"/>
          <p:cNvSpPr>
            <a:spLocks noGrp="1"/>
          </p:cNvSpPr>
          <p:nvPr>
            <p:ph idx="1"/>
          </p:nvPr>
        </p:nvSpPr>
        <p:spPr>
          <a:xfrm>
            <a:off x="457200" y="1006475"/>
            <a:ext cx="8229600" cy="4724400"/>
          </a:xfrm>
        </p:spPr>
        <p:txBody>
          <a:bodyPr/>
          <a:lstStyle/>
          <a:p>
            <a:pPr eaLnBrk="1" hangingPunct="1"/>
            <a:r>
              <a:rPr lang="en-US" altLang="es-ES" sz="2000" smtClean="0"/>
              <a:t>Use of statistical model that takes expression and nucleotide bias into account</a:t>
            </a:r>
            <a:endParaRPr lang="en-GB" altLang="es-ES" sz="2000" smtClean="0"/>
          </a:p>
        </p:txBody>
      </p:sp>
      <p:pic>
        <p:nvPicPr>
          <p:cNvPr id="593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24013"/>
            <a:ext cx="50768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7" name="TextBox 1"/>
          <p:cNvSpPr txBox="1">
            <a:spLocks noChangeArrowheads="1"/>
          </p:cNvSpPr>
          <p:nvPr/>
        </p:nvSpPr>
        <p:spPr bwMode="auto">
          <a:xfrm>
            <a:off x="5638800" y="2420938"/>
            <a:ext cx="355441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non-uniform coverage of </a:t>
            </a:r>
          </a:p>
          <a:p>
            <a:pPr eaLnBrk="1" hangingPunct="1"/>
            <a:r>
              <a:rPr lang="en-US" altLang="es-ES" sz="2000"/>
              <a:t>raw read counts along transcript</a:t>
            </a:r>
          </a:p>
        </p:txBody>
      </p:sp>
      <p:sp>
        <p:nvSpPr>
          <p:cNvPr id="59398" name="TextBox 5"/>
          <p:cNvSpPr txBox="1">
            <a:spLocks noChangeArrowheads="1"/>
          </p:cNvSpPr>
          <p:nvPr/>
        </p:nvSpPr>
        <p:spPr bwMode="auto">
          <a:xfrm>
            <a:off x="5638800" y="4191000"/>
            <a:ext cx="3200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Bias weights. Used to correct</a:t>
            </a:r>
          </a:p>
          <a:p>
            <a:pPr eaLnBrk="1" hangingPunct="1"/>
            <a:r>
              <a:rPr lang="en-US" altLang="es-ES" sz="2000"/>
              <a:t>raw read counts.</a:t>
            </a:r>
          </a:p>
          <a:p>
            <a:pPr eaLnBrk="1" hangingPunct="1"/>
            <a:endParaRPr lang="en-US" altLang="es-ES" sz="2000"/>
          </a:p>
          <a:p>
            <a:pPr eaLnBrk="1" hangingPunct="1"/>
            <a:r>
              <a:rPr lang="en-US" altLang="es-ES" sz="2000"/>
              <a:t>Large weights correspond to</a:t>
            </a:r>
          </a:p>
          <a:p>
            <a:pPr eaLnBrk="1" hangingPunct="1"/>
            <a:r>
              <a:rPr lang="en-US" altLang="es-ES" sz="2000"/>
              <a:t>positions with high count.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381000" y="2362200"/>
            <a:ext cx="8229600" cy="1219200"/>
          </a:xfrm>
        </p:spPr>
        <p:txBody>
          <a:bodyPr/>
          <a:lstStyle/>
          <a:p>
            <a:pPr marL="0" indent="0" algn="ctr" eaLnBrk="1" hangingPunct="1">
              <a:buFont typeface="Wingdings" pitchFamily="2" charset="2"/>
              <a:buNone/>
            </a:pPr>
            <a:r>
              <a:rPr lang="en-US" altLang="es-ES" sz="3200" smtClean="0">
                <a:solidFill>
                  <a:srgbClr val="0000FF"/>
                </a:solidFill>
              </a:rPr>
              <a:t>Use of spike-in standards</a:t>
            </a:r>
            <a:endParaRPr lang="en-GB" altLang="es-ES" sz="3200" smtClean="0">
              <a:solidFill>
                <a:srgbClr val="0000FF"/>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s-ES" smtClean="0"/>
              <a:t>Synthetic spike-in standards</a:t>
            </a:r>
            <a:endParaRPr lang="en-GB" altLang="es-ES" smtClean="0"/>
          </a:p>
        </p:txBody>
      </p:sp>
      <p:sp>
        <p:nvSpPr>
          <p:cNvPr id="61443" name="Content Placeholder 2"/>
          <p:cNvSpPr>
            <a:spLocks noGrp="1"/>
          </p:cNvSpPr>
          <p:nvPr>
            <p:ph idx="1"/>
          </p:nvPr>
        </p:nvSpPr>
        <p:spPr>
          <a:xfrm>
            <a:off x="457200" y="1143000"/>
            <a:ext cx="8229600" cy="4792663"/>
          </a:xfrm>
        </p:spPr>
        <p:txBody>
          <a:bodyPr/>
          <a:lstStyle/>
          <a:p>
            <a:pPr eaLnBrk="1" hangingPunct="1"/>
            <a:r>
              <a:rPr lang="en-US" altLang="es-ES" smtClean="0"/>
              <a:t>External RNA Control Consortium (ERCC)</a:t>
            </a:r>
          </a:p>
          <a:p>
            <a:pPr eaLnBrk="1" hangingPunct="1"/>
            <a:endParaRPr lang="en-US" altLang="es-ES" smtClean="0"/>
          </a:p>
          <a:p>
            <a:pPr eaLnBrk="1" hangingPunct="1"/>
            <a:r>
              <a:rPr lang="en-US" altLang="es-ES" smtClean="0"/>
              <a:t>ERCC RNA standards </a:t>
            </a:r>
          </a:p>
          <a:p>
            <a:pPr lvl="1" eaLnBrk="1" hangingPunct="1"/>
            <a:r>
              <a:rPr lang="en-US" altLang="es-ES" smtClean="0"/>
              <a:t>range of GC content and length</a:t>
            </a:r>
          </a:p>
          <a:p>
            <a:pPr lvl="1" eaLnBrk="1" hangingPunct="1"/>
            <a:r>
              <a:rPr lang="en-US" altLang="es-ES" smtClean="0"/>
              <a:t>minimal sequence homology with endogenous transcripts from      sequenced eukaryotes</a:t>
            </a:r>
          </a:p>
          <a:p>
            <a:pPr lvl="1" eaLnBrk="1" hangingPunct="1"/>
            <a:endParaRPr lang="en-US" altLang="es-ES" smtClean="0"/>
          </a:p>
          <a:p>
            <a:pPr eaLnBrk="1" hangingPunct="1"/>
            <a:r>
              <a:rPr lang="en-US" altLang="es-ES" smtClean="0"/>
              <a:t>FPKM normalization</a:t>
            </a:r>
          </a:p>
        </p:txBody>
      </p:sp>
      <p:sp>
        <p:nvSpPr>
          <p:cNvPr id="61444" name="TextBox 3"/>
          <p:cNvSpPr txBox="1">
            <a:spLocks noChangeArrowheads="1"/>
          </p:cNvSpPr>
          <p:nvPr/>
        </p:nvSpPr>
        <p:spPr bwMode="auto">
          <a:xfrm>
            <a:off x="5181600" y="5257800"/>
            <a:ext cx="3879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1600"/>
              <a:t>Jiang (2011) Synthetic spike-in standards for </a:t>
            </a:r>
          </a:p>
          <a:p>
            <a:pPr eaLnBrk="1" hangingPunct="1"/>
            <a:r>
              <a:rPr lang="en-US" altLang="es-ES" sz="1600"/>
              <a:t>RNA-seq experiments. Genome Research</a:t>
            </a:r>
            <a:endParaRPr lang="en-GB" altLang="es-ES" sz="16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57350"/>
            <a:ext cx="31845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1325562"/>
          </a:xfrm>
        </p:spPr>
        <p:txBody>
          <a:bodyPr rtlCol="0">
            <a:normAutofit fontScale="90000"/>
          </a:bodyPr>
          <a:lstStyle/>
          <a:p>
            <a:pPr eaLnBrk="1" fontAlgn="auto" hangingPunct="1">
              <a:spcAft>
                <a:spcPts val="0"/>
              </a:spcAft>
              <a:defRPr/>
            </a:pPr>
            <a:r>
              <a:rPr lang="en-US" dirty="0" smtClean="0"/>
              <a:t>Results suggest systematic bias:</a:t>
            </a:r>
            <a:br>
              <a:rPr lang="en-US" dirty="0" smtClean="0"/>
            </a:br>
            <a:r>
              <a:rPr lang="en-US" sz="2200" b="0" dirty="0" smtClean="0"/>
              <a:t>better agreement between the observed read counts from replicates than between the observed read counts and expected concentration of ERCC’s within a given library.</a:t>
            </a:r>
            <a:endParaRPr lang="en-GB" sz="2200" b="0" dirty="0"/>
          </a:p>
        </p:txBody>
      </p:sp>
      <p:sp>
        <p:nvSpPr>
          <p:cNvPr id="62468" name="TextBox 4"/>
          <p:cNvSpPr txBox="1">
            <a:spLocks noChangeArrowheads="1"/>
          </p:cNvSpPr>
          <p:nvPr/>
        </p:nvSpPr>
        <p:spPr bwMode="auto">
          <a:xfrm>
            <a:off x="279400" y="4857750"/>
            <a:ext cx="411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FF0000"/>
                </a:solidFill>
              </a:rPr>
              <a:t>Count versus concentration*length (mass) per ERCC. Pool of 44 2% ERCC spike-in H. Sapiens libraries</a:t>
            </a:r>
            <a:endParaRPr lang="en-GB" altLang="es-ES">
              <a:solidFill>
                <a:srgbClr val="FF000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200" y="1528763"/>
            <a:ext cx="37338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4953000" y="4857750"/>
            <a:ext cx="3657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GB" altLang="es-ES">
                <a:solidFill>
                  <a:srgbClr val="0000FF"/>
                </a:solidFill>
              </a:rPr>
              <a:t>Read counts for each ERCC transcript in two different libraries of human RNA-seq with 2% ERCC spike-ins</a:t>
            </a:r>
          </a:p>
        </p:txBody>
      </p:sp>
      <p:sp>
        <p:nvSpPr>
          <p:cNvPr id="7" name="Oval 6"/>
          <p:cNvSpPr/>
          <p:nvPr/>
        </p:nvSpPr>
        <p:spPr>
          <a:xfrm>
            <a:off x="5283200" y="1890713"/>
            <a:ext cx="914400" cy="47625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Oval 9"/>
          <p:cNvSpPr/>
          <p:nvPr/>
        </p:nvSpPr>
        <p:spPr>
          <a:xfrm>
            <a:off x="1143000" y="1993900"/>
            <a:ext cx="762000" cy="444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s-ES" smtClean="0"/>
              <a:t>Types of bias</a:t>
            </a:r>
            <a:endParaRPr lang="en-GB" altLang="es-ES" smtClean="0"/>
          </a:p>
        </p:txBody>
      </p:sp>
      <p:sp>
        <p:nvSpPr>
          <p:cNvPr id="3" name="Content Placeholder 2"/>
          <p:cNvSpPr>
            <a:spLocks noGrp="1"/>
          </p:cNvSpPr>
          <p:nvPr>
            <p:ph idx="1"/>
          </p:nvPr>
        </p:nvSpPr>
        <p:spPr>
          <a:xfrm>
            <a:off x="457200" y="1143000"/>
            <a:ext cx="8229600" cy="4800600"/>
          </a:xfrm>
        </p:spPr>
        <p:txBody>
          <a:bodyPr rtlCol="0">
            <a:noAutofit/>
          </a:bodyPr>
          <a:lstStyle/>
          <a:p>
            <a:pPr eaLnBrk="1" fontAlgn="auto" hangingPunct="1">
              <a:spcAft>
                <a:spcPts val="0"/>
              </a:spcAft>
              <a:buClr>
                <a:schemeClr val="accent2">
                  <a:lumMod val="75000"/>
                </a:schemeClr>
              </a:buClr>
              <a:defRPr/>
            </a:pPr>
            <a:r>
              <a:rPr lang="en-US" sz="2000" dirty="0" smtClean="0">
                <a:solidFill>
                  <a:srgbClr val="0000FF"/>
                </a:solidFill>
              </a:rPr>
              <a:t>Gene length </a:t>
            </a:r>
          </a:p>
          <a:p>
            <a:pPr eaLnBrk="1" fontAlgn="auto" hangingPunct="1">
              <a:spcAft>
                <a:spcPts val="0"/>
              </a:spcAft>
              <a:buClr>
                <a:schemeClr val="accent2">
                  <a:lumMod val="75000"/>
                </a:schemeClr>
              </a:buClr>
              <a:defRPr/>
            </a:pPr>
            <a:endParaRPr lang="en-US" sz="2000" dirty="0" smtClean="0">
              <a:solidFill>
                <a:srgbClr val="0000FF"/>
              </a:solidFill>
            </a:endParaRPr>
          </a:p>
          <a:p>
            <a:pPr eaLnBrk="1" fontAlgn="auto" hangingPunct="1">
              <a:spcAft>
                <a:spcPts val="0"/>
              </a:spcAft>
              <a:buClr>
                <a:schemeClr val="accent2">
                  <a:lumMod val="75000"/>
                </a:schemeClr>
              </a:buClr>
              <a:defRPr/>
            </a:pPr>
            <a:r>
              <a:rPr lang="en-US" sz="2000" dirty="0" err="1" smtClean="0">
                <a:solidFill>
                  <a:srgbClr val="0000FF"/>
                </a:solidFill>
              </a:rPr>
              <a:t>Mappability</a:t>
            </a:r>
            <a:r>
              <a:rPr lang="en-US" sz="2000" dirty="0" smtClean="0">
                <a:solidFill>
                  <a:srgbClr val="0000FF"/>
                </a:solidFill>
              </a:rPr>
              <a:t> of reads</a:t>
            </a:r>
          </a:p>
          <a:p>
            <a:pPr lvl="1" eaLnBrk="1" fontAlgn="auto" hangingPunct="1">
              <a:spcAft>
                <a:spcPts val="0"/>
              </a:spcAft>
              <a:buClr>
                <a:schemeClr val="accent6">
                  <a:lumMod val="75000"/>
                </a:schemeClr>
              </a:buClr>
              <a:defRPr/>
            </a:pPr>
            <a:r>
              <a:rPr lang="en-US" dirty="0" smtClean="0"/>
              <a:t>e.g., due to sequence complexity</a:t>
            </a:r>
            <a:endParaRPr lang="en-US" dirty="0"/>
          </a:p>
          <a:p>
            <a:pPr eaLnBrk="1" fontAlgn="auto" hangingPunct="1">
              <a:spcAft>
                <a:spcPts val="0"/>
              </a:spcAft>
              <a:buClr>
                <a:schemeClr val="accent2">
                  <a:lumMod val="75000"/>
                </a:schemeClr>
              </a:buClr>
              <a:defRPr/>
            </a:pPr>
            <a:endParaRPr lang="en-US" sz="2000" dirty="0" smtClean="0">
              <a:solidFill>
                <a:srgbClr val="0000FF"/>
              </a:solidFill>
            </a:endParaRPr>
          </a:p>
          <a:p>
            <a:pPr eaLnBrk="1" fontAlgn="auto" hangingPunct="1">
              <a:spcAft>
                <a:spcPts val="0"/>
              </a:spcAft>
              <a:buClr>
                <a:schemeClr val="accent2">
                  <a:lumMod val="75000"/>
                </a:schemeClr>
              </a:buClr>
              <a:defRPr/>
            </a:pPr>
            <a:r>
              <a:rPr lang="en-US" sz="2000" dirty="0" smtClean="0">
                <a:solidFill>
                  <a:srgbClr val="0000FF"/>
                </a:solidFill>
              </a:rPr>
              <a:t>Position</a:t>
            </a:r>
          </a:p>
          <a:p>
            <a:pPr lvl="1" eaLnBrk="1" fontAlgn="auto" hangingPunct="1">
              <a:spcAft>
                <a:spcPts val="0"/>
              </a:spcAft>
              <a:buClr>
                <a:schemeClr val="accent6">
                  <a:lumMod val="75000"/>
                </a:schemeClr>
              </a:buClr>
              <a:defRPr/>
            </a:pPr>
            <a:r>
              <a:rPr lang="en-US" dirty="0" smtClean="0"/>
              <a:t>Fragments are preferentially located towards either the beginning or end of transcripts</a:t>
            </a:r>
          </a:p>
          <a:p>
            <a:pPr eaLnBrk="1" fontAlgn="auto" hangingPunct="1">
              <a:spcAft>
                <a:spcPts val="0"/>
              </a:spcAft>
              <a:buClr>
                <a:schemeClr val="accent2">
                  <a:lumMod val="75000"/>
                </a:schemeClr>
              </a:buClr>
              <a:defRPr/>
            </a:pPr>
            <a:endParaRPr lang="en-US" sz="2000" dirty="0" smtClean="0">
              <a:solidFill>
                <a:srgbClr val="0000FF"/>
              </a:solidFill>
            </a:endParaRPr>
          </a:p>
          <a:p>
            <a:pPr eaLnBrk="1" fontAlgn="auto" hangingPunct="1">
              <a:spcAft>
                <a:spcPts val="0"/>
              </a:spcAft>
              <a:buClr>
                <a:schemeClr val="accent2">
                  <a:lumMod val="75000"/>
                </a:schemeClr>
              </a:buClr>
              <a:defRPr/>
            </a:pPr>
            <a:r>
              <a:rPr lang="en-US" sz="2000" dirty="0" smtClean="0">
                <a:solidFill>
                  <a:srgbClr val="0000FF"/>
                </a:solidFill>
              </a:rPr>
              <a:t>Sequence-specific</a:t>
            </a:r>
            <a:r>
              <a:rPr lang="en-US" sz="2000" dirty="0" smtClean="0"/>
              <a:t> </a:t>
            </a:r>
          </a:p>
          <a:p>
            <a:pPr lvl="1" eaLnBrk="1" fontAlgn="auto" hangingPunct="1">
              <a:spcAft>
                <a:spcPts val="0"/>
              </a:spcAft>
              <a:buClr>
                <a:schemeClr val="accent6">
                  <a:lumMod val="75000"/>
                </a:schemeClr>
              </a:buClr>
              <a:defRPr/>
            </a:pPr>
            <a:r>
              <a:rPr lang="en-US" dirty="0" smtClean="0"/>
              <a:t>biased likelihood for fragments being selected</a:t>
            </a:r>
          </a:p>
          <a:p>
            <a:pPr lvl="1" eaLnBrk="1" fontAlgn="auto" hangingPunct="1">
              <a:spcAft>
                <a:spcPts val="0"/>
              </a:spcAft>
              <a:buClr>
                <a:schemeClr val="accent6">
                  <a:lumMod val="75000"/>
                </a:schemeClr>
              </a:buClr>
              <a:defRPr/>
            </a:pPr>
            <a:r>
              <a:rPr lang="en-US" dirty="0" smtClean="0"/>
              <a:t>%GC</a:t>
            </a:r>
          </a:p>
          <a:p>
            <a:pPr marL="0" indent="0" eaLnBrk="1" fontAlgn="auto" hangingPunct="1">
              <a:spcAft>
                <a:spcPts val="0"/>
              </a:spcAft>
              <a:buClr>
                <a:schemeClr val="accent2">
                  <a:lumMod val="75000"/>
                </a:schemeClr>
              </a:buClr>
              <a:buFont typeface="Wingdings" pitchFamily="2" charset="2"/>
              <a:buNone/>
              <a:defRPr/>
            </a:pPr>
            <a:endParaRPr lang="en-US" sz="2000" u="sng"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s-ES" smtClean="0"/>
              <a:t>Transcript-specific sources of error</a:t>
            </a:r>
            <a:endParaRPr lang="en-GB" altLang="es-ES" smtClean="0"/>
          </a:p>
        </p:txBody>
      </p:sp>
      <p:pic>
        <p:nvPicPr>
          <p:cNvPr id="634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066800"/>
            <a:ext cx="597058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90600" y="914400"/>
            <a:ext cx="7543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7" name="Straight Connector 6"/>
          <p:cNvCxnSpPr/>
          <p:nvPr/>
        </p:nvCxnSpPr>
        <p:spPr>
          <a:xfrm flipV="1">
            <a:off x="1008063" y="1962150"/>
            <a:ext cx="5437187" cy="76200"/>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466725" y="4889500"/>
            <a:ext cx="8286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solidFill>
                  <a:srgbClr val="FF0000"/>
                </a:solidFill>
              </a:rPr>
              <a:t>Transcript specific biases affect comparisons of read counts between different</a:t>
            </a:r>
          </a:p>
          <a:p>
            <a:pPr eaLnBrk="1" hangingPunct="1"/>
            <a:r>
              <a:rPr lang="en-US" altLang="es-ES" sz="2000">
                <a:solidFill>
                  <a:srgbClr val="FF0000"/>
                </a:solidFill>
              </a:rPr>
              <a:t>RNAs in </a:t>
            </a:r>
            <a:r>
              <a:rPr lang="en-US" altLang="es-ES" sz="2000" u="sng">
                <a:solidFill>
                  <a:srgbClr val="FF0000"/>
                </a:solidFill>
              </a:rPr>
              <a:t>one</a:t>
            </a:r>
            <a:r>
              <a:rPr lang="en-US" altLang="es-ES" sz="2000">
                <a:solidFill>
                  <a:srgbClr val="FF0000"/>
                </a:solidFill>
              </a:rPr>
              <a:t> library</a:t>
            </a:r>
            <a:endParaRPr lang="en-GB" altLang="es-ES" sz="2000">
              <a:solidFill>
                <a:srgbClr val="FF0000"/>
              </a:solidFill>
            </a:endParaRPr>
          </a:p>
        </p:txBody>
      </p:sp>
      <p:sp>
        <p:nvSpPr>
          <p:cNvPr id="3" name="Rectangle 2"/>
          <p:cNvSpPr>
            <a:spLocks noChangeArrowheads="1"/>
          </p:cNvSpPr>
          <p:nvPr/>
        </p:nvSpPr>
        <p:spPr bwMode="auto">
          <a:xfrm>
            <a:off x="227013" y="3505200"/>
            <a:ext cx="8526462" cy="1323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itchFamily="34" charset="0"/>
                <a:cs typeface="Arial" charset="0"/>
              </a:defRPr>
            </a:lvl1pPr>
            <a:lvl2pPr marL="800100" indent="-34290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buFont typeface="Arial" charset="0"/>
              <a:buChar char="•"/>
            </a:pPr>
            <a:r>
              <a:rPr lang="en-GB" altLang="es-ES" sz="2000"/>
              <a:t>Fold deviation between observed and expected depends on</a:t>
            </a:r>
          </a:p>
          <a:p>
            <a:pPr lvl="1" eaLnBrk="1" hangingPunct="1">
              <a:buFont typeface="Arial" charset="0"/>
              <a:buChar char="•"/>
            </a:pPr>
            <a:r>
              <a:rPr lang="en-GB" altLang="es-ES" sz="2000"/>
              <a:t>Read count</a:t>
            </a:r>
          </a:p>
          <a:p>
            <a:pPr lvl="1" eaLnBrk="1" hangingPunct="1">
              <a:buFont typeface="Arial" charset="0"/>
              <a:buChar char="•"/>
            </a:pPr>
            <a:r>
              <a:rPr lang="en-GB" altLang="es-ES" sz="2000"/>
              <a:t>GC content</a:t>
            </a:r>
          </a:p>
          <a:p>
            <a:pPr lvl="1" eaLnBrk="1" hangingPunct="1">
              <a:buFont typeface="Arial" charset="0"/>
              <a:buChar char="•"/>
            </a:pPr>
            <a:r>
              <a:rPr lang="en-GB" altLang="es-ES" sz="2000"/>
              <a:t>Transcript length</a:t>
            </a:r>
          </a:p>
        </p:txBody>
      </p:sp>
      <p:sp>
        <p:nvSpPr>
          <p:cNvPr id="63496" name="TextBox 3"/>
          <p:cNvSpPr txBox="1">
            <a:spLocks noChangeArrowheads="1"/>
          </p:cNvSpPr>
          <p:nvPr/>
        </p:nvSpPr>
        <p:spPr bwMode="auto">
          <a:xfrm>
            <a:off x="950913" y="879475"/>
            <a:ext cx="624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1600">
                <a:solidFill>
                  <a:srgbClr val="0000FF"/>
                </a:solidFill>
              </a:rPr>
              <a:t>Fold deviation between observed and expected read count for each </a:t>
            </a:r>
          </a:p>
          <a:p>
            <a:pPr eaLnBrk="1" hangingPunct="1"/>
            <a:r>
              <a:rPr lang="en-US" altLang="es-ES" sz="1600">
                <a:solidFill>
                  <a:srgbClr val="0000FF"/>
                </a:solidFill>
              </a:rPr>
              <a:t>ERCC in the 100% ERCC library</a:t>
            </a:r>
            <a:endParaRPr lang="en-GB" altLang="es-ES" sz="16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s-ES" smtClean="0"/>
              <a:t>Read coverage biases: single ERCC RNA</a:t>
            </a:r>
            <a:endParaRPr lang="en-GB" altLang="es-ES" smtClean="0"/>
          </a:p>
        </p:txBody>
      </p:sp>
      <p:pic>
        <p:nvPicPr>
          <p:cNvPr id="645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19931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6" name="TextBox 3"/>
          <p:cNvSpPr txBox="1">
            <a:spLocks noChangeArrowheads="1"/>
          </p:cNvSpPr>
          <p:nvPr/>
        </p:nvSpPr>
        <p:spPr bwMode="auto">
          <a:xfrm>
            <a:off x="762000" y="1276350"/>
            <a:ext cx="1677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solidFill>
                  <a:srgbClr val="FF0000"/>
                </a:solidFill>
              </a:rPr>
              <a:t>Position effect</a:t>
            </a:r>
            <a:endParaRPr lang="en-GB" altLang="es-ES" sz="2000">
              <a:solidFill>
                <a:srgbClr val="FF0000"/>
              </a:solidFill>
            </a:endParaRPr>
          </a:p>
        </p:txBody>
      </p:sp>
      <p:sp>
        <p:nvSpPr>
          <p:cNvPr id="64517" name="Rectangle 2"/>
          <p:cNvSpPr>
            <a:spLocks noChangeArrowheads="1"/>
          </p:cNvSpPr>
          <p:nvPr/>
        </p:nvSpPr>
        <p:spPr bwMode="auto">
          <a:xfrm>
            <a:off x="3382963" y="1152525"/>
            <a:ext cx="5600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The ERCC RNAs are single isoform with well-defined ends Ideal for measuring transcript coverage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s-ES" smtClean="0"/>
              <a:t>Read coverage biases: 96 ERCC RNAs</a:t>
            </a:r>
            <a:endParaRPr lang="en-GB" altLang="es-ES" smtClean="0"/>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151688"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0" name="Rectangle 2"/>
          <p:cNvSpPr>
            <a:spLocks noChangeArrowheads="1"/>
          </p:cNvSpPr>
          <p:nvPr/>
        </p:nvSpPr>
        <p:spPr bwMode="auto">
          <a:xfrm>
            <a:off x="565150" y="4891088"/>
            <a:ext cx="769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GB" altLang="es-ES" sz="2000"/>
              <a:t>Average relative coverage along all control RNAs for ERCC spiked in 44 H. sapiens libraries. Dashed lines represent 1 SD around the average across different libraries.</a:t>
            </a:r>
          </a:p>
        </p:txBody>
      </p:sp>
      <p:sp>
        <p:nvSpPr>
          <p:cNvPr id="65541" name="TextBox 3"/>
          <p:cNvSpPr txBox="1">
            <a:spLocks noChangeArrowheads="1"/>
          </p:cNvSpPr>
          <p:nvPr/>
        </p:nvSpPr>
        <p:spPr bwMode="auto">
          <a:xfrm>
            <a:off x="5803900" y="914400"/>
            <a:ext cx="3124200" cy="1477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Suggested: drop in coverage at </a:t>
            </a:r>
          </a:p>
          <a:p>
            <a:pPr eaLnBrk="1" hangingPunct="1"/>
            <a:r>
              <a:rPr lang="en-US" altLang="es-ES"/>
              <a:t>3’-end due to the inherently </a:t>
            </a:r>
          </a:p>
          <a:p>
            <a:pPr eaLnBrk="1" hangingPunct="1"/>
            <a:r>
              <a:rPr lang="en-US" altLang="es-ES"/>
              <a:t>reduced number of priming </a:t>
            </a:r>
          </a:p>
          <a:p>
            <a:pPr eaLnBrk="1" hangingPunct="1"/>
            <a:r>
              <a:rPr lang="en-US" altLang="es-ES"/>
              <a:t>positions at the end of the </a:t>
            </a:r>
          </a:p>
          <a:p>
            <a:pPr eaLnBrk="1" hangingPunct="1"/>
            <a:r>
              <a:rPr lang="en-US" altLang="es-ES"/>
              <a:t>transcript</a:t>
            </a:r>
            <a:endParaRPr lang="en-GB" altLang="es-ES"/>
          </a:p>
        </p:txBody>
      </p:sp>
      <p:sp>
        <p:nvSpPr>
          <p:cNvPr id="65542" name="TextBox 6"/>
          <p:cNvSpPr txBox="1">
            <a:spLocks noChangeArrowheads="1"/>
          </p:cNvSpPr>
          <p:nvPr/>
        </p:nvSpPr>
        <p:spPr bwMode="auto">
          <a:xfrm>
            <a:off x="457200" y="1076325"/>
            <a:ext cx="167798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solidFill>
                  <a:srgbClr val="FF0000"/>
                </a:solidFill>
              </a:rPr>
              <a:t>Position effect</a:t>
            </a:r>
            <a:endParaRPr lang="en-GB" altLang="es-ES" sz="2000">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Read coverage biases: sequence-specific heterogeneity</a:t>
            </a:r>
            <a:endParaRPr lang="en-GB" dirty="0"/>
          </a:p>
        </p:txBody>
      </p:sp>
      <p:sp>
        <p:nvSpPr>
          <p:cNvPr id="66563" name="Content Placeholder 4"/>
          <p:cNvSpPr>
            <a:spLocks noGrp="1"/>
          </p:cNvSpPr>
          <p:nvPr>
            <p:ph idx="1"/>
          </p:nvPr>
        </p:nvSpPr>
        <p:spPr>
          <a:xfrm>
            <a:off x="457200" y="1143000"/>
            <a:ext cx="8229600" cy="4800600"/>
          </a:xfrm>
        </p:spPr>
        <p:txBody>
          <a:bodyPr/>
          <a:lstStyle/>
          <a:p>
            <a:pPr eaLnBrk="1" hangingPunct="1"/>
            <a:r>
              <a:rPr lang="en-US" altLang="es-ES" smtClean="0"/>
              <a:t>Could be due to </a:t>
            </a:r>
          </a:p>
          <a:p>
            <a:pPr lvl="1" eaLnBrk="1" hangingPunct="1"/>
            <a:r>
              <a:rPr lang="en-US" altLang="es-ES" smtClean="0"/>
              <a:t>RNA structure (single vs double-stranded template regions) and/or</a:t>
            </a:r>
          </a:p>
          <a:p>
            <a:pPr lvl="1" eaLnBrk="1" hangingPunct="1"/>
            <a:r>
              <a:rPr lang="en-US" altLang="es-ES" smtClean="0"/>
              <a:t>Preparation of the RNA (e.g., nonrandom hydrolysis) or</a:t>
            </a:r>
          </a:p>
          <a:p>
            <a:pPr lvl="1" eaLnBrk="1" hangingPunct="1"/>
            <a:r>
              <a:rPr lang="en-US" altLang="es-ES" smtClean="0"/>
              <a:t>cDNA synthesis (e.g., nonrandomness in “random” hexamer)</a:t>
            </a:r>
          </a:p>
          <a:p>
            <a:pPr lvl="1" eaLnBrk="1" hangingPunct="1"/>
            <a:endParaRPr lang="en-GB" altLang="es-ES" smtClean="0"/>
          </a:p>
        </p:txBody>
      </p:sp>
      <p:pic>
        <p:nvPicPr>
          <p:cNvPr id="665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19400"/>
            <a:ext cx="5322888"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688" y="2928938"/>
            <a:ext cx="8096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6" name="TextBox 5"/>
          <p:cNvSpPr txBox="1">
            <a:spLocks noChangeArrowheads="1"/>
          </p:cNvSpPr>
          <p:nvPr/>
        </p:nvSpPr>
        <p:spPr bwMode="auto">
          <a:xfrm>
            <a:off x="152400" y="3714750"/>
            <a:ext cx="15732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over/under</a:t>
            </a:r>
          </a:p>
          <a:p>
            <a:pPr eaLnBrk="1" hangingPunct="1"/>
            <a:r>
              <a:rPr lang="en-US" altLang="es-ES"/>
              <a:t>representation</a:t>
            </a:r>
            <a:endParaRPr lang="en-GB" altLang="es-E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Read coverage biases: account for sequence-specific bias through statistical models</a:t>
            </a:r>
            <a:endParaRPr lang="en-GB" dirty="0"/>
          </a:p>
        </p:txBody>
      </p:sp>
      <p:pic>
        <p:nvPicPr>
          <p:cNvPr id="675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616585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8" name="TextBox 3"/>
          <p:cNvSpPr txBox="1">
            <a:spLocks noChangeArrowheads="1"/>
          </p:cNvSpPr>
          <p:nvPr/>
        </p:nvSpPr>
        <p:spPr bwMode="auto">
          <a:xfrm>
            <a:off x="6546850" y="2755900"/>
            <a:ext cx="2508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b="1"/>
              <a:t>These models result</a:t>
            </a:r>
          </a:p>
          <a:p>
            <a:pPr eaLnBrk="1" hangingPunct="1"/>
            <a:r>
              <a:rPr lang="en-US" altLang="es-ES" b="1"/>
              <a:t>in a more even coverage</a:t>
            </a:r>
            <a:endParaRPr lang="en-GB" altLang="es-ES" b="1"/>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idx="1"/>
          </p:nvPr>
        </p:nvSpPr>
        <p:spPr>
          <a:xfrm>
            <a:off x="419100" y="457200"/>
            <a:ext cx="8229600" cy="762000"/>
          </a:xfrm>
        </p:spPr>
        <p:txBody>
          <a:bodyPr/>
          <a:lstStyle/>
          <a:p>
            <a:pPr marL="0" indent="0" eaLnBrk="1" hangingPunct="1">
              <a:buFont typeface="Wingdings" pitchFamily="2" charset="2"/>
              <a:buNone/>
            </a:pPr>
            <a:r>
              <a:rPr lang="en-US" altLang="es-ES" sz="3200" smtClean="0">
                <a:solidFill>
                  <a:srgbClr val="0000FF"/>
                </a:solidFill>
              </a:rPr>
              <a:t>GC bias</a:t>
            </a:r>
            <a:endParaRPr lang="en-GB" altLang="es-ES" sz="3200" smtClean="0">
              <a:solidFill>
                <a:srgbClr val="0000FF"/>
              </a:solidFill>
            </a:endParaRPr>
          </a:p>
        </p:txBody>
      </p:sp>
      <p:pic>
        <p:nvPicPr>
          <p:cNvPr id="121858" name="Picture 2" descr="http://www.marymeetsdolly.com/blog/uploads/DNAmusic1.jpg"/>
          <p:cNvPicPr>
            <a:picLocks noChangeAspect="1" noChangeArrowheads="1"/>
          </p:cNvPicPr>
          <p:nvPr/>
        </p:nvPicPr>
        <p:blipFill>
          <a:blip r:embed="rId2"/>
          <a:srcRect/>
          <a:stretch>
            <a:fillRect/>
          </a:stretch>
        </p:blipFill>
        <p:spPr bwMode="auto">
          <a:xfrm>
            <a:off x="1524000" y="2247900"/>
            <a:ext cx="7235825" cy="2938463"/>
          </a:xfrm>
          <a:prstGeom prst="rect">
            <a:avLst/>
          </a:prstGeom>
          <a:ln>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s-ES" smtClean="0"/>
              <a:t>GC-bias in DNA-seq</a:t>
            </a:r>
          </a:p>
        </p:txBody>
      </p:sp>
      <p:sp>
        <p:nvSpPr>
          <p:cNvPr id="69635" name="Content Placeholder 2"/>
          <p:cNvSpPr>
            <a:spLocks noGrp="1"/>
          </p:cNvSpPr>
          <p:nvPr>
            <p:ph idx="1"/>
          </p:nvPr>
        </p:nvSpPr>
        <p:spPr/>
        <p:txBody>
          <a:bodyPr/>
          <a:lstStyle/>
          <a:p>
            <a:r>
              <a:rPr lang="en-GB" altLang="es-ES" smtClean="0"/>
              <a:t>Correlation of the Solexa read coverage and GC content.  27mer reads generated from Beta vulgaris BAC ZR-47B15.Each data point corresponds to the number of reads recorded for a 1-kbp window</a:t>
            </a:r>
          </a:p>
          <a:p>
            <a:endParaRPr lang="en-GB" altLang="es-ES" smtClean="0"/>
          </a:p>
          <a:p>
            <a:r>
              <a:rPr lang="en-GB" altLang="es-ES" smtClean="0"/>
              <a:t>This genome is GC poor</a:t>
            </a:r>
            <a:endParaRPr lang="en-US" altLang="es-ES" smtClean="0"/>
          </a:p>
        </p:txBody>
      </p:sp>
      <p:sp>
        <p:nvSpPr>
          <p:cNvPr id="69636" name="TextBox 7"/>
          <p:cNvSpPr txBox="1">
            <a:spLocks noChangeArrowheads="1"/>
          </p:cNvSpPr>
          <p:nvPr/>
        </p:nvSpPr>
        <p:spPr bwMode="auto">
          <a:xfrm>
            <a:off x="0" y="5562600"/>
            <a:ext cx="365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Dohm et al (2008) NAR, 36, e105</a:t>
            </a:r>
            <a:endParaRPr lang="en-GB" altLang="es-ES"/>
          </a:p>
        </p:txBody>
      </p:sp>
      <p:pic>
        <p:nvPicPr>
          <p:cNvPr id="696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482850"/>
            <a:ext cx="3351213" cy="307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8" name="TextBox 4"/>
          <p:cNvSpPr txBox="1">
            <a:spLocks noChangeArrowheads="1"/>
          </p:cNvSpPr>
          <p:nvPr/>
        </p:nvSpPr>
        <p:spPr bwMode="auto">
          <a:xfrm>
            <a:off x="6934200" y="5557838"/>
            <a:ext cx="1589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GC content (%)</a:t>
            </a:r>
          </a:p>
        </p:txBody>
      </p:sp>
      <p:sp>
        <p:nvSpPr>
          <p:cNvPr id="69639" name="TextBox 5"/>
          <p:cNvSpPr txBox="1">
            <a:spLocks noChangeArrowheads="1"/>
          </p:cNvSpPr>
          <p:nvPr/>
        </p:nvSpPr>
        <p:spPr bwMode="auto">
          <a:xfrm>
            <a:off x="4568825" y="3700463"/>
            <a:ext cx="1069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reads per</a:t>
            </a:r>
          </a:p>
          <a:p>
            <a:pPr eaLnBrk="1" hangingPunct="1"/>
            <a:r>
              <a:rPr lang="en-US" altLang="es-ES"/>
              <a:t>kbp</a:t>
            </a:r>
          </a:p>
        </p:txBody>
      </p:sp>
      <p:sp>
        <p:nvSpPr>
          <p:cNvPr id="69640" name="TextBox 6"/>
          <p:cNvSpPr txBox="1">
            <a:spLocks noChangeArrowheads="1"/>
          </p:cNvSpPr>
          <p:nvPr/>
        </p:nvSpPr>
        <p:spPr bwMode="auto">
          <a:xfrm>
            <a:off x="1066800" y="3946525"/>
            <a:ext cx="2205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solidFill>
                  <a:srgbClr val="0000FF"/>
                </a:solidFill>
              </a:rPr>
              <a:t>~linear relationship</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s-ES" smtClean="0"/>
              <a:t>GC-bias in DNA-seq (1)</a:t>
            </a:r>
          </a:p>
        </p:txBody>
      </p:sp>
      <p:sp>
        <p:nvSpPr>
          <p:cNvPr id="4" name="Content Placeholder 3"/>
          <p:cNvSpPr>
            <a:spLocks noGrp="1"/>
          </p:cNvSpPr>
          <p:nvPr>
            <p:ph idx="1"/>
          </p:nvPr>
        </p:nvSpPr>
        <p:spPr>
          <a:xfrm>
            <a:off x="457200" y="1143000"/>
            <a:ext cx="8229600" cy="4724400"/>
          </a:xfrm>
          <a:solidFill>
            <a:schemeClr val="bg1"/>
          </a:solidFill>
        </p:spPr>
        <p:txBody>
          <a:bodyPr/>
          <a:lstStyle/>
          <a:p>
            <a:pPr marL="0" indent="0">
              <a:buFont typeface="Wingdings" pitchFamily="2" charset="2"/>
              <a:buNone/>
              <a:defRPr/>
            </a:pPr>
            <a:r>
              <a:rPr lang="en-US" sz="2000" dirty="0" smtClean="0">
                <a:solidFill>
                  <a:srgbClr val="FF0000"/>
                </a:solidFill>
              </a:rPr>
              <a:t>Models for GC bias:</a:t>
            </a:r>
          </a:p>
          <a:p>
            <a:pPr>
              <a:defRPr/>
            </a:pPr>
            <a:r>
              <a:rPr lang="en-US" sz="2000" dirty="0" smtClean="0">
                <a:solidFill>
                  <a:srgbClr val="0000FF"/>
                </a:solidFill>
              </a:rPr>
              <a:t>Fragmentation model</a:t>
            </a:r>
          </a:p>
          <a:p>
            <a:pPr lvl="1">
              <a:defRPr/>
            </a:pPr>
            <a:r>
              <a:rPr lang="en-US" dirty="0" smtClean="0"/>
              <a:t>locally, GC counts could be associated with the stability of DNA and the modify the probability of a fragmentation point in the genome</a:t>
            </a:r>
          </a:p>
          <a:p>
            <a:pPr>
              <a:defRPr/>
            </a:pPr>
            <a:r>
              <a:rPr lang="en-US" sz="2000" dirty="0" smtClean="0">
                <a:solidFill>
                  <a:srgbClr val="0000FF"/>
                </a:solidFill>
              </a:rPr>
              <a:t>Read model</a:t>
            </a:r>
          </a:p>
          <a:p>
            <a:pPr lvl="1">
              <a:defRPr/>
            </a:pPr>
            <a:r>
              <a:rPr lang="en-US" dirty="0" smtClean="0"/>
              <a:t>GC content primarily modifies the base-sequencing process (GC explains read count)</a:t>
            </a:r>
          </a:p>
          <a:p>
            <a:pPr>
              <a:defRPr/>
            </a:pPr>
            <a:r>
              <a:rPr lang="en-US" sz="2000" dirty="0" smtClean="0">
                <a:solidFill>
                  <a:srgbClr val="0000FF"/>
                </a:solidFill>
              </a:rPr>
              <a:t>Full-fragment model</a:t>
            </a:r>
          </a:p>
          <a:p>
            <a:pPr lvl="1">
              <a:defRPr/>
            </a:pPr>
            <a:r>
              <a:rPr lang="en-US" dirty="0" smtClean="0"/>
              <a:t>GC content of full fragment determines which fragments are selected or amplified</a:t>
            </a:r>
          </a:p>
          <a:p>
            <a:pPr>
              <a:defRPr/>
            </a:pPr>
            <a:r>
              <a:rPr lang="en-US" sz="2000" dirty="0" smtClean="0">
                <a:solidFill>
                  <a:srgbClr val="0000FF"/>
                </a:solidFill>
              </a:rPr>
              <a:t>Global model</a:t>
            </a:r>
          </a:p>
          <a:p>
            <a:pPr lvl="1">
              <a:defRPr/>
            </a:pPr>
            <a:r>
              <a:rPr lang="en-US" dirty="0" smtClean="0"/>
              <a:t>GC effects on scales larger than the fragment length (e.g., higher-order DNA structure)</a:t>
            </a:r>
            <a:endParaRPr lang="en-US" dirty="0"/>
          </a:p>
        </p:txBody>
      </p:sp>
      <p:sp>
        <p:nvSpPr>
          <p:cNvPr id="70660" name="Rectangle 3"/>
          <p:cNvSpPr>
            <a:spLocks noChangeArrowheads="1"/>
          </p:cNvSpPr>
          <p:nvPr/>
        </p:nvSpPr>
        <p:spPr bwMode="auto">
          <a:xfrm>
            <a:off x="3140075" y="0"/>
            <a:ext cx="601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GB" altLang="es-ES"/>
              <a:t>Benjamini &amp; Speed (2012) </a:t>
            </a:r>
            <a:r>
              <a:rPr lang="en-GB" altLang="es-ES" i="1"/>
              <a:t>Nucleic acids research</a:t>
            </a:r>
            <a:r>
              <a:rPr lang="en-GB" altLang="es-ES"/>
              <a:t>, </a:t>
            </a:r>
            <a:r>
              <a:rPr lang="en-GB" altLang="es-ES" i="1"/>
              <a:t>40</a:t>
            </a:r>
            <a:r>
              <a:rPr lang="en-GB" altLang="es-ES"/>
              <a:t>(10), e72.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s-ES" smtClean="0"/>
              <a:t>GC-bias in DNA-seq (2)</a:t>
            </a:r>
          </a:p>
        </p:txBody>
      </p:sp>
      <p:sp>
        <p:nvSpPr>
          <p:cNvPr id="3" name="Content Placeholder 2"/>
          <p:cNvSpPr>
            <a:spLocks noGrp="1"/>
          </p:cNvSpPr>
          <p:nvPr>
            <p:ph idx="1"/>
          </p:nvPr>
        </p:nvSpPr>
        <p:spPr>
          <a:solidFill>
            <a:schemeClr val="bg1"/>
          </a:solidFill>
        </p:spPr>
        <p:txBody>
          <a:bodyPr/>
          <a:lstStyle/>
          <a:p>
            <a:pPr marL="0" indent="0">
              <a:buFont typeface="Wingdings" pitchFamily="2" charset="2"/>
              <a:buNone/>
              <a:defRPr/>
            </a:pPr>
            <a:r>
              <a:rPr lang="en-US" sz="2000" dirty="0" smtClean="0">
                <a:solidFill>
                  <a:srgbClr val="0000FF"/>
                </a:solidFill>
              </a:rPr>
              <a:t>Conclusions from their study</a:t>
            </a:r>
          </a:p>
          <a:p>
            <a:pPr>
              <a:defRPr/>
            </a:pPr>
            <a:r>
              <a:rPr lang="en-US" sz="2000" dirty="0" smtClean="0"/>
              <a:t>Not a linear relationship (compare to </a:t>
            </a:r>
            <a:r>
              <a:rPr lang="en-US" sz="2000" dirty="0" err="1" smtClean="0"/>
              <a:t>Dohm</a:t>
            </a:r>
            <a:r>
              <a:rPr lang="en-US" sz="2000" dirty="0" smtClean="0"/>
              <a:t> et al, and Jiang et al). Instead </a:t>
            </a:r>
            <a:r>
              <a:rPr lang="en-US" sz="2000" dirty="0" err="1" smtClean="0"/>
              <a:t>unimodel</a:t>
            </a:r>
            <a:r>
              <a:rPr lang="en-US" sz="2000" dirty="0" smtClean="0"/>
              <a:t> relationship</a:t>
            </a:r>
          </a:p>
          <a:p>
            <a:pPr>
              <a:defRPr/>
            </a:pPr>
            <a:endParaRPr lang="en-US" sz="2000" dirty="0"/>
          </a:p>
          <a:p>
            <a:pPr>
              <a:defRPr/>
            </a:pPr>
            <a:r>
              <a:rPr lang="en-US" sz="2000" dirty="0" smtClean="0"/>
              <a:t>Dependency between count and GC originates from a biased representation of possible DNA fragments (both high GC and high AT fragments being underrepresented)</a:t>
            </a:r>
          </a:p>
          <a:p>
            <a:pPr lvl="1">
              <a:defRPr/>
            </a:pPr>
            <a:r>
              <a:rPr lang="en-US" sz="1600" dirty="0" smtClean="0"/>
              <a:t>PCR is the most important cause for GC bias</a:t>
            </a:r>
          </a:p>
          <a:p>
            <a:pPr lvl="1">
              <a:defRPr/>
            </a:pPr>
            <a:r>
              <a:rPr lang="en-US" sz="1600" dirty="0" smtClean="0"/>
              <a:t>Not the GC content of the reads.</a:t>
            </a:r>
          </a:p>
          <a:p>
            <a:pPr>
              <a:defRPr/>
            </a:pPr>
            <a:endParaRPr lang="en-US" sz="2000" dirty="0"/>
          </a:p>
          <a:p>
            <a:pPr>
              <a:defRPr/>
            </a:pPr>
            <a:r>
              <a:rPr lang="en-US" sz="2000" dirty="0" smtClean="0"/>
              <a:t>This dependency is consistent but the exact shape varies considerably across samples, even matched samples</a:t>
            </a:r>
          </a:p>
          <a:p>
            <a:pPr>
              <a:defRPr/>
            </a:pPr>
            <a:endParaRPr lang="en-US" sz="2000" dirty="0"/>
          </a:p>
          <a:p>
            <a:pPr>
              <a:defRPr/>
            </a:pPr>
            <a:r>
              <a:rPr lang="en-US" sz="2000" dirty="0" smtClean="0"/>
              <a:t> They argue that models taking GC content and fragment length into account is also important for RNA-</a:t>
            </a:r>
            <a:r>
              <a:rPr lang="en-US" sz="2000" dirty="0" err="1" smtClean="0"/>
              <a:t>seq</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s-ES" smtClean="0"/>
              <a:t>GC-bias in DNA-seq (3)</a:t>
            </a:r>
          </a:p>
        </p:txBody>
      </p:sp>
      <p:sp>
        <p:nvSpPr>
          <p:cNvPr id="72707" name="Content Placeholder 3"/>
          <p:cNvSpPr>
            <a:spLocks noGrp="1"/>
          </p:cNvSpPr>
          <p:nvPr>
            <p:ph idx="1"/>
          </p:nvPr>
        </p:nvSpPr>
        <p:spPr/>
        <p:txBody>
          <a:bodyPr/>
          <a:lstStyle/>
          <a:p>
            <a:r>
              <a:rPr lang="en-US" altLang="es-ES" smtClean="0"/>
              <a:t>Single position models</a:t>
            </a:r>
          </a:p>
          <a:p>
            <a:pPr lvl="1"/>
            <a:r>
              <a:rPr lang="en-US" altLang="es-ES" smtClean="0"/>
              <a:t>Estimate 'mean fragment count' (rate) for individual locations rather than bins.</a:t>
            </a:r>
          </a:p>
          <a:p>
            <a:pPr lvl="1"/>
            <a:r>
              <a:rPr lang="en-US" altLang="es-ES" smtClean="0"/>
              <a:t>Link fragment count to GC content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s-ES" smtClean="0"/>
              <a:t>Few words about microarrays</a:t>
            </a:r>
            <a:endParaRPr lang="en-GB" altLang="es-ES" smtClean="0"/>
          </a:p>
        </p:txBody>
      </p:sp>
      <p:sp>
        <p:nvSpPr>
          <p:cNvPr id="3" name="Content Placeholder 2"/>
          <p:cNvSpPr>
            <a:spLocks noGrp="1"/>
          </p:cNvSpPr>
          <p:nvPr>
            <p:ph idx="1"/>
          </p:nvPr>
        </p:nvSpPr>
        <p:spPr>
          <a:xfrm>
            <a:off x="457200" y="1143000"/>
            <a:ext cx="8229600" cy="4724400"/>
          </a:xfrm>
        </p:spPr>
        <p:txBody>
          <a:bodyPr rtlCol="0">
            <a:normAutofit/>
          </a:bodyPr>
          <a:lstStyle/>
          <a:p>
            <a:pPr eaLnBrk="1" fontAlgn="auto" hangingPunct="1">
              <a:spcAft>
                <a:spcPts val="0"/>
              </a:spcAft>
              <a:buClr>
                <a:schemeClr val="accent2">
                  <a:lumMod val="75000"/>
                </a:schemeClr>
              </a:buClr>
              <a:defRPr/>
            </a:pPr>
            <a:r>
              <a:rPr lang="en-US" sz="2000" dirty="0" smtClean="0"/>
              <a:t>Are not free of bias</a:t>
            </a:r>
          </a:p>
          <a:p>
            <a:pPr eaLnBrk="1" fontAlgn="auto" hangingPunct="1">
              <a:spcAft>
                <a:spcPts val="0"/>
              </a:spcAft>
              <a:buClr>
                <a:schemeClr val="accent2">
                  <a:lumMod val="75000"/>
                </a:schemeClr>
              </a:buClr>
              <a:defRPr/>
            </a:pPr>
            <a:endParaRPr lang="en-US" sz="2000" dirty="0" smtClean="0"/>
          </a:p>
          <a:p>
            <a:pPr eaLnBrk="1" fontAlgn="auto" hangingPunct="1">
              <a:spcAft>
                <a:spcPts val="0"/>
              </a:spcAft>
              <a:buClr>
                <a:schemeClr val="accent2">
                  <a:lumMod val="75000"/>
                </a:schemeClr>
              </a:buClr>
              <a:defRPr/>
            </a:pPr>
            <a:r>
              <a:rPr lang="en-US" sz="2000" dirty="0" smtClean="0"/>
              <a:t>It has taken a decade to understand these biases and to provide solutions</a:t>
            </a:r>
          </a:p>
          <a:p>
            <a:pPr lvl="1" eaLnBrk="1" fontAlgn="auto" hangingPunct="1">
              <a:spcAft>
                <a:spcPts val="0"/>
              </a:spcAft>
              <a:buClr>
                <a:schemeClr val="accent6">
                  <a:lumMod val="75000"/>
                </a:schemeClr>
              </a:buClr>
              <a:defRPr/>
            </a:pPr>
            <a:r>
              <a:rPr lang="en-US" dirty="0" smtClean="0"/>
              <a:t>Recognition of biases (e.g., by the </a:t>
            </a:r>
            <a:r>
              <a:rPr lang="en-US" dirty="0" err="1" smtClean="0">
                <a:solidFill>
                  <a:srgbClr val="0000FF"/>
                </a:solidFill>
              </a:rPr>
              <a:t>MicroArray</a:t>
            </a:r>
            <a:r>
              <a:rPr lang="en-US" dirty="0" smtClean="0">
                <a:solidFill>
                  <a:srgbClr val="0000FF"/>
                </a:solidFill>
              </a:rPr>
              <a:t> Quality Control (MAQC) </a:t>
            </a:r>
            <a:r>
              <a:rPr lang="en-US" dirty="0" smtClean="0"/>
              <a:t>consortium) has led to the development of quality control standards</a:t>
            </a:r>
          </a:p>
          <a:p>
            <a:pPr eaLnBrk="1" fontAlgn="auto" hangingPunct="1">
              <a:spcAft>
                <a:spcPts val="0"/>
              </a:spcAft>
              <a:buClr>
                <a:schemeClr val="accent2">
                  <a:lumMod val="75000"/>
                </a:schemeClr>
              </a:buClr>
              <a:defRPr/>
            </a:pPr>
            <a:endParaRPr lang="en-US" sz="2000" dirty="0" smtClean="0"/>
          </a:p>
          <a:p>
            <a:pPr eaLnBrk="1" fontAlgn="auto" hangingPunct="1">
              <a:spcAft>
                <a:spcPts val="0"/>
              </a:spcAft>
              <a:buClr>
                <a:schemeClr val="accent2">
                  <a:lumMod val="75000"/>
                </a:schemeClr>
              </a:buClr>
              <a:defRPr/>
            </a:pPr>
            <a:r>
              <a:rPr lang="en-US" sz="2000" dirty="0" smtClean="0"/>
              <a:t>For RNA-</a:t>
            </a:r>
            <a:r>
              <a:rPr lang="en-US" sz="2000" dirty="0" err="1" smtClean="0"/>
              <a:t>Seq</a:t>
            </a:r>
            <a:r>
              <a:rPr lang="en-US" sz="2000" dirty="0" smtClean="0"/>
              <a:t> it will also take some time to "understand the data".</a:t>
            </a:r>
            <a:endParaRPr lang="en-US" sz="2000" dirty="0"/>
          </a:p>
          <a:p>
            <a:pPr eaLnBrk="1" fontAlgn="auto" hangingPunct="1">
              <a:spcAft>
                <a:spcPts val="0"/>
              </a:spcAft>
              <a:buClr>
                <a:schemeClr val="accent2">
                  <a:lumMod val="75000"/>
                </a:schemeClr>
              </a:buClr>
              <a:defRPr/>
            </a:pPr>
            <a:endParaRPr lang="en-US" sz="2000" dirty="0" smtClean="0"/>
          </a:p>
          <a:p>
            <a:pPr eaLnBrk="1" fontAlgn="auto" hangingPunct="1">
              <a:spcAft>
                <a:spcPts val="0"/>
              </a:spcAft>
              <a:buClr>
                <a:schemeClr val="accent2">
                  <a:lumMod val="75000"/>
                </a:schemeClr>
              </a:buClr>
              <a:defRPr/>
            </a:pPr>
            <a:r>
              <a:rPr lang="en-US" sz="2000" dirty="0" smtClean="0"/>
              <a:t>Comparison of microarrays and RNA-</a:t>
            </a:r>
            <a:r>
              <a:rPr lang="en-US" sz="2000" dirty="0" err="1" smtClean="0"/>
              <a:t>Seq</a:t>
            </a:r>
            <a:r>
              <a:rPr lang="en-US" sz="2000" dirty="0" smtClean="0"/>
              <a:t> may help to identify bias</a:t>
            </a:r>
          </a:p>
          <a:p>
            <a:pPr eaLnBrk="1" fontAlgn="auto" hangingPunct="1">
              <a:spcAft>
                <a:spcPts val="0"/>
              </a:spcAft>
              <a:buClr>
                <a:schemeClr val="accent2">
                  <a:lumMod val="75000"/>
                </a:schemeClr>
              </a:buClr>
              <a:defRPr/>
            </a:pPr>
            <a:endParaRPr lang="en-GB" dirty="0"/>
          </a:p>
        </p:txBody>
      </p:sp>
      <p:sp>
        <p:nvSpPr>
          <p:cNvPr id="18436" name="TextBox 3"/>
          <p:cNvSpPr txBox="1">
            <a:spLocks noChangeArrowheads="1"/>
          </p:cNvSpPr>
          <p:nvPr/>
        </p:nvSpPr>
        <p:spPr bwMode="auto">
          <a:xfrm>
            <a:off x="4506913" y="5545138"/>
            <a:ext cx="3863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1600"/>
              <a:t>Malone and Oliver (2011) BMC Biology, 9:34</a:t>
            </a:r>
            <a:endParaRPr lang="en-GB" altLang="es-ES" sz="16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15"/>
          <p:cNvSpPr txBox="1">
            <a:spLocks noChangeArrowheads="1"/>
          </p:cNvSpPr>
          <p:nvPr/>
        </p:nvSpPr>
        <p:spPr bwMode="auto">
          <a:xfrm>
            <a:off x="1698625" y="2847975"/>
            <a:ext cx="3856038"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Determine GC count in </a:t>
            </a:r>
          </a:p>
          <a:p>
            <a:pPr eaLnBrk="1" hangingPunct="1"/>
            <a:r>
              <a:rPr lang="en-US" altLang="es-ES" sz="2000"/>
              <a:t>corresponding sliding window W</a:t>
            </a:r>
            <a:r>
              <a:rPr lang="en-US" altLang="es-ES" sz="2000" baseline="-25000"/>
              <a:t>0,4</a:t>
            </a:r>
            <a:r>
              <a:rPr lang="en-US" altLang="es-ES" sz="2000"/>
              <a:t> </a:t>
            </a:r>
          </a:p>
          <a:p>
            <a:pPr eaLnBrk="1" hangingPunct="1"/>
            <a:r>
              <a:rPr lang="en-US" altLang="es-ES" sz="2000"/>
              <a:t>(depends on genome not on read)</a:t>
            </a:r>
          </a:p>
        </p:txBody>
      </p:sp>
      <p:sp>
        <p:nvSpPr>
          <p:cNvPr id="73731" name="Content Placeholder 2"/>
          <p:cNvSpPr>
            <a:spLocks noGrp="1"/>
          </p:cNvSpPr>
          <p:nvPr>
            <p:ph idx="1"/>
          </p:nvPr>
        </p:nvSpPr>
        <p:spPr>
          <a:xfrm>
            <a:off x="457200" y="990600"/>
            <a:ext cx="8229600" cy="4724400"/>
          </a:xfrm>
        </p:spPr>
        <p:txBody>
          <a:bodyPr/>
          <a:lstStyle/>
          <a:p>
            <a:r>
              <a:rPr lang="en-US" altLang="es-ES" smtClean="0"/>
              <a:t>Mappaple positions    along genome are randomly sampled (n~10 million)</a:t>
            </a:r>
          </a:p>
        </p:txBody>
      </p:sp>
      <p:sp>
        <p:nvSpPr>
          <p:cNvPr id="73732" name="Title 1"/>
          <p:cNvSpPr>
            <a:spLocks noGrp="1"/>
          </p:cNvSpPr>
          <p:nvPr>
            <p:ph type="title"/>
          </p:nvPr>
        </p:nvSpPr>
        <p:spPr/>
        <p:txBody>
          <a:bodyPr/>
          <a:lstStyle/>
          <a:p>
            <a:r>
              <a:rPr lang="en-US" altLang="es-ES" smtClean="0"/>
              <a:t>Single Position Model (1)</a:t>
            </a:r>
          </a:p>
        </p:txBody>
      </p:sp>
      <p:pic>
        <p:nvPicPr>
          <p:cNvPr id="737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3505200"/>
            <a:ext cx="90360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066800"/>
            <a:ext cx="2190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916113"/>
            <a:ext cx="10525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6" name="TextBox 3"/>
          <p:cNvSpPr txBox="1">
            <a:spLocks noChangeArrowheads="1"/>
          </p:cNvSpPr>
          <p:nvPr/>
        </p:nvSpPr>
        <p:spPr bwMode="auto">
          <a:xfrm>
            <a:off x="1981200" y="1889125"/>
            <a:ext cx="118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Fragment</a:t>
            </a:r>
          </a:p>
        </p:txBody>
      </p:sp>
      <p:pic>
        <p:nvPicPr>
          <p:cNvPr id="7373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1947863"/>
            <a:ext cx="282575"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8" name="TextBox 10"/>
          <p:cNvSpPr txBox="1">
            <a:spLocks noChangeArrowheads="1"/>
          </p:cNvSpPr>
          <p:nvPr/>
        </p:nvSpPr>
        <p:spPr bwMode="auto">
          <a:xfrm>
            <a:off x="4191000" y="1906588"/>
            <a:ext cx="846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5'-end</a:t>
            </a:r>
          </a:p>
        </p:txBody>
      </p:sp>
      <p:sp>
        <p:nvSpPr>
          <p:cNvPr id="5" name="Rounded Rectangle 4"/>
          <p:cNvSpPr/>
          <p:nvPr/>
        </p:nvSpPr>
        <p:spPr>
          <a:xfrm>
            <a:off x="5715000" y="1897063"/>
            <a:ext cx="152400" cy="4460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740" name="TextBox 12"/>
          <p:cNvSpPr txBox="1">
            <a:spLocks noChangeArrowheads="1"/>
          </p:cNvSpPr>
          <p:nvPr/>
        </p:nvSpPr>
        <p:spPr bwMode="auto">
          <a:xfrm>
            <a:off x="6019800" y="1906588"/>
            <a:ext cx="25463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count #fragments with</a:t>
            </a:r>
          </a:p>
          <a:p>
            <a:pPr eaLnBrk="1" hangingPunct="1"/>
            <a:r>
              <a:rPr lang="en-US" altLang="es-ES" sz="2000"/>
              <a:t>5'-end in sampled </a:t>
            </a:r>
          </a:p>
          <a:p>
            <a:pPr eaLnBrk="1" hangingPunct="1"/>
            <a:r>
              <a:rPr lang="en-US" altLang="es-ES" sz="2000"/>
              <a:t>positions</a:t>
            </a:r>
          </a:p>
        </p:txBody>
      </p:sp>
      <p:sp>
        <p:nvSpPr>
          <p:cNvPr id="6" name="Rectangle 5"/>
          <p:cNvSpPr/>
          <p:nvPr/>
        </p:nvSpPr>
        <p:spPr>
          <a:xfrm>
            <a:off x="3921125" y="3657600"/>
            <a:ext cx="87947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7938" y="3352800"/>
            <a:ext cx="879476"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3743"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413" y="2922588"/>
            <a:ext cx="957262"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p:cNvSpPr>
            <a:spLocks noGrp="1"/>
          </p:cNvSpPr>
          <p:nvPr>
            <p:ph idx="1"/>
          </p:nvPr>
        </p:nvSpPr>
        <p:spPr>
          <a:xfrm>
            <a:off x="457200" y="990600"/>
            <a:ext cx="8229600" cy="4724400"/>
          </a:xfrm>
        </p:spPr>
        <p:txBody>
          <a:bodyPr/>
          <a:lstStyle/>
          <a:p>
            <a:pPr marL="0" indent="0">
              <a:buFont typeface="Wingdings" pitchFamily="2" charset="2"/>
              <a:buNone/>
            </a:pPr>
            <a:r>
              <a:rPr lang="en-US" altLang="es-ES" smtClean="0"/>
              <a:t>S</a:t>
            </a:r>
            <a:r>
              <a:rPr lang="en-US" altLang="es-ES" baseline="-25000" smtClean="0"/>
              <a:t>gc</a:t>
            </a:r>
            <a:r>
              <a:rPr lang="en-US" altLang="es-ES" smtClean="0"/>
              <a:t> = stratum with gc=GC(x+a,l)   (x=position, a=shift, l=length)</a:t>
            </a:r>
          </a:p>
          <a:p>
            <a:pPr marL="0" indent="0">
              <a:buFont typeface="Wingdings" pitchFamily="2" charset="2"/>
              <a:buNone/>
            </a:pPr>
            <a:r>
              <a:rPr lang="en-US" altLang="es-ES" smtClean="0"/>
              <a:t>N</a:t>
            </a:r>
            <a:r>
              <a:rPr lang="en-US" altLang="es-ES" baseline="-25000" smtClean="0"/>
              <a:t>gc</a:t>
            </a:r>
            <a:r>
              <a:rPr lang="en-US" altLang="es-ES" smtClean="0"/>
              <a:t> = number of sample positions assigned to S</a:t>
            </a:r>
            <a:r>
              <a:rPr lang="en-US" altLang="es-ES" baseline="-25000" smtClean="0"/>
              <a:t>GC</a:t>
            </a:r>
          </a:p>
          <a:p>
            <a:pPr marL="0" indent="0">
              <a:buFont typeface="Wingdings" pitchFamily="2" charset="2"/>
              <a:buNone/>
            </a:pPr>
            <a:r>
              <a:rPr lang="en-US" altLang="es-ES" smtClean="0"/>
              <a:t>F</a:t>
            </a:r>
            <a:r>
              <a:rPr lang="en-US" altLang="es-ES" baseline="-25000" smtClean="0"/>
              <a:t>gc</a:t>
            </a:r>
            <a:r>
              <a:rPr lang="en-US" altLang="es-ES" smtClean="0"/>
              <a:t> = number of fragments starting (5'-end) at the x's in S</a:t>
            </a:r>
            <a:r>
              <a:rPr lang="en-US" altLang="es-ES" baseline="-25000" smtClean="0"/>
              <a:t>gc</a:t>
            </a:r>
          </a:p>
          <a:p>
            <a:pPr marL="0" indent="0">
              <a:buFont typeface="Wingdings" pitchFamily="2" charset="2"/>
              <a:buNone/>
            </a:pPr>
            <a:endParaRPr lang="en-US" altLang="es-ES" baseline="-25000" smtClean="0"/>
          </a:p>
          <a:p>
            <a:pPr marL="0" indent="0">
              <a:buFont typeface="Wingdings" pitchFamily="2" charset="2"/>
              <a:buNone/>
            </a:pPr>
            <a:r>
              <a:rPr lang="en-US" altLang="es-ES" smtClean="0"/>
              <a:t>Estimate </a:t>
            </a:r>
            <a:r>
              <a:rPr lang="el-GR" altLang="es-ES" smtClean="0"/>
              <a:t>λ</a:t>
            </a:r>
            <a:r>
              <a:rPr lang="en-US" altLang="es-ES" baseline="-25000" smtClean="0"/>
              <a:t>gc</a:t>
            </a:r>
            <a:r>
              <a:rPr lang="en-US" altLang="es-ES" smtClean="0"/>
              <a:t> by</a:t>
            </a:r>
          </a:p>
        </p:txBody>
      </p:sp>
      <p:sp>
        <p:nvSpPr>
          <p:cNvPr id="74755" name="Title 1"/>
          <p:cNvSpPr>
            <a:spLocks noGrp="1"/>
          </p:cNvSpPr>
          <p:nvPr>
            <p:ph type="title"/>
          </p:nvPr>
        </p:nvSpPr>
        <p:spPr/>
        <p:txBody>
          <a:bodyPr/>
          <a:lstStyle/>
          <a:p>
            <a:r>
              <a:rPr lang="en-US" altLang="es-ES" smtClean="0"/>
              <a:t>Single Position Model (2)</a:t>
            </a:r>
          </a:p>
        </p:txBody>
      </p:sp>
      <p:pic>
        <p:nvPicPr>
          <p:cNvPr id="747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3505200"/>
            <a:ext cx="90360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098925" y="3673475"/>
            <a:ext cx="87947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7938" y="3352800"/>
            <a:ext cx="879476"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475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28888"/>
            <a:ext cx="18192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557463"/>
            <a:ext cx="2828925"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5656263" y="2449513"/>
            <a:ext cx="87947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s-ES" smtClean="0"/>
              <a:t>Single Position Model (3)</a:t>
            </a:r>
          </a:p>
        </p:txBody>
      </p:sp>
      <p:pic>
        <p:nvPicPr>
          <p:cNvPr id="757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3505200"/>
            <a:ext cx="90360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098925" y="3673475"/>
            <a:ext cx="87947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7938" y="3352800"/>
            <a:ext cx="879476"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57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925" y="1608138"/>
            <a:ext cx="18192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1143000"/>
            <a:ext cx="3636963"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5656263" y="2449513"/>
            <a:ext cx="87947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578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950913"/>
            <a:ext cx="2601913"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4513263" y="2190750"/>
            <a:ext cx="1143000" cy="304800"/>
          </a:xfrm>
          <a:prstGeom prst="right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rot="16200000">
            <a:off x="2273300" y="3695700"/>
            <a:ext cx="685800" cy="304800"/>
          </a:xfrm>
          <a:prstGeom prst="right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88" name="TextBox 4"/>
          <p:cNvSpPr txBox="1">
            <a:spLocks noChangeArrowheads="1"/>
          </p:cNvSpPr>
          <p:nvPr/>
        </p:nvSpPr>
        <p:spPr bwMode="auto">
          <a:xfrm>
            <a:off x="6705600" y="1208088"/>
            <a:ext cx="117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solidFill>
                  <a:srgbClr val="FF0000"/>
                </a:solidFill>
              </a:rPr>
              <a:t>unimodel</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s-ES" smtClean="0"/>
              <a:t>Model comparison</a:t>
            </a:r>
          </a:p>
        </p:txBody>
      </p:sp>
      <p:sp>
        <p:nvSpPr>
          <p:cNvPr id="76803" name="Content Placeholder 2"/>
          <p:cNvSpPr>
            <a:spLocks noGrp="1"/>
          </p:cNvSpPr>
          <p:nvPr>
            <p:ph idx="1"/>
          </p:nvPr>
        </p:nvSpPr>
        <p:spPr/>
        <p:txBody>
          <a:bodyPr/>
          <a:lstStyle/>
          <a:p>
            <a:r>
              <a:rPr lang="en-US" altLang="es-ES" sz="2000" smtClean="0"/>
              <a:t>Estimated model W</a:t>
            </a:r>
            <a:r>
              <a:rPr lang="en-US" altLang="es-ES" sz="2000" baseline="-25000" smtClean="0"/>
              <a:t>a,l</a:t>
            </a:r>
            <a:r>
              <a:rPr lang="en-US" altLang="es-ES" sz="2000" smtClean="0"/>
              <a:t> (i.e., choice of GC window)</a:t>
            </a:r>
          </a:p>
          <a:p>
            <a:pPr lvl="1"/>
            <a:r>
              <a:rPr lang="en-US" altLang="es-ES" smtClean="0"/>
              <a:t>Used to generate predicted counts for any genomic region</a:t>
            </a:r>
          </a:p>
          <a:p>
            <a:pPr lvl="1"/>
            <a:endParaRPr lang="en-US" altLang="es-ES" smtClean="0"/>
          </a:p>
          <a:p>
            <a:r>
              <a:rPr lang="en-US" altLang="es-ES" sz="2000" smtClean="0"/>
              <a:t>Comparison of models (i.e., different a, l) through TV   (0&lt;= TV &lt;= 1)</a:t>
            </a:r>
          </a:p>
          <a:p>
            <a:pPr lvl="1"/>
            <a:r>
              <a:rPr lang="en-US" altLang="es-ES" smtClean="0">
                <a:solidFill>
                  <a:srgbClr val="0000FF"/>
                </a:solidFill>
              </a:rPr>
              <a:t>normalized total variation distance</a:t>
            </a:r>
          </a:p>
          <a:p>
            <a:pPr lvl="1"/>
            <a:r>
              <a:rPr lang="en-US" altLang="es-ES" smtClean="0"/>
              <a:t>distance between stratified estimated rates W</a:t>
            </a:r>
            <a:r>
              <a:rPr lang="en-US" altLang="es-ES" baseline="-25000" smtClean="0"/>
              <a:t>a,l</a:t>
            </a:r>
            <a:r>
              <a:rPr lang="en-US" altLang="es-ES" smtClean="0"/>
              <a:t> and uniform rate (U)</a:t>
            </a:r>
          </a:p>
          <a:p>
            <a:pPr lvl="2"/>
            <a:r>
              <a:rPr lang="en-US" altLang="es-ES" smtClean="0"/>
              <a:t>global mean rate                       (n=sampled positions, F=total number of mapped fragments)</a:t>
            </a:r>
          </a:p>
          <a:p>
            <a:pPr lvl="1"/>
            <a:r>
              <a:rPr lang="en-US" altLang="es-ES" smtClean="0"/>
              <a:t>We look for high TV: counts are strongly dependent on GC</a:t>
            </a:r>
          </a:p>
        </p:txBody>
      </p:sp>
      <p:pic>
        <p:nvPicPr>
          <p:cNvPr id="768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3346450"/>
            <a:ext cx="10191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506913"/>
            <a:ext cx="5149850" cy="1143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s-ES" smtClean="0"/>
              <a:t>Fragment length models</a:t>
            </a:r>
          </a:p>
        </p:txBody>
      </p:sp>
      <p:sp>
        <p:nvSpPr>
          <p:cNvPr id="77827" name="Content Placeholder 2"/>
          <p:cNvSpPr>
            <a:spLocks noGrp="1"/>
          </p:cNvSpPr>
          <p:nvPr>
            <p:ph idx="1"/>
          </p:nvPr>
        </p:nvSpPr>
        <p:spPr/>
        <p:txBody>
          <a:bodyPr/>
          <a:lstStyle/>
          <a:p>
            <a:r>
              <a:rPr lang="en-US" altLang="es-ES" sz="2000" smtClean="0"/>
              <a:t>To measure effect of fragment lengths</a:t>
            </a:r>
          </a:p>
          <a:p>
            <a:r>
              <a:rPr lang="en-US" altLang="es-ES" sz="2000" smtClean="0"/>
              <a:t>Fragment length model = single position model</a:t>
            </a:r>
          </a:p>
          <a:p>
            <a:pPr lvl="1"/>
            <a:r>
              <a:rPr lang="en-US" altLang="es-ES" smtClean="0"/>
              <a:t>but counting fragments of length </a:t>
            </a:r>
            <a:r>
              <a:rPr lang="en-US" altLang="es-ES" i="1" smtClean="0"/>
              <a:t>s</a:t>
            </a:r>
            <a:r>
              <a:rPr lang="en-US" altLang="es-ES" smtClean="0"/>
              <a:t> only</a:t>
            </a:r>
          </a:p>
          <a:p>
            <a:r>
              <a:rPr lang="en-US" altLang="es-ES" sz="2000" smtClean="0"/>
              <a:t>Determine model W</a:t>
            </a:r>
            <a:r>
              <a:rPr lang="en-US" altLang="es-ES" sz="2000" baseline="30000" smtClean="0"/>
              <a:t>s</a:t>
            </a:r>
            <a:r>
              <a:rPr lang="en-US" altLang="es-ES" sz="2000" baseline="-25000" smtClean="0"/>
              <a:t>a,l</a:t>
            </a:r>
            <a:endParaRPr lang="en-US" altLang="es-ES" sz="2000" smtClean="0"/>
          </a:p>
          <a:p>
            <a:pPr lvl="1"/>
            <a:r>
              <a:rPr lang="en-US" altLang="es-ES" smtClean="0"/>
              <a:t>only count fragments of length </a:t>
            </a:r>
            <a:r>
              <a:rPr lang="en-US" altLang="es-ES" i="1" smtClean="0"/>
              <a:t>s</a:t>
            </a:r>
            <a:r>
              <a:rPr lang="en-US" altLang="es-ES" smtClean="0"/>
              <a:t> starting at </a:t>
            </a:r>
            <a:r>
              <a:rPr lang="en-US" altLang="es-ES" i="1" smtClean="0"/>
              <a:t>x</a:t>
            </a:r>
            <a:r>
              <a:rPr lang="en-US" altLang="es-ES" smtClean="0"/>
              <a:t>'s in S</a:t>
            </a:r>
            <a:r>
              <a:rPr lang="en-US" altLang="es-ES" baseline="-25000" smtClean="0"/>
              <a:t>gc</a:t>
            </a:r>
            <a:endParaRPr lang="en-US" altLang="es-ES" smtClean="0"/>
          </a:p>
          <a:p>
            <a:pPr lvl="1"/>
            <a:endParaRPr lang="en-US" altLang="es-ES" smtClean="0"/>
          </a:p>
          <a:p>
            <a:endParaRPr lang="en-US" altLang="es-ES" sz="2000" smtClean="0"/>
          </a:p>
          <a:p>
            <a:r>
              <a:rPr lang="en-US" altLang="es-ES" sz="2000" smtClean="0"/>
              <a:t>Model the count of fragments using GC in the fragment (not in fixed window of length </a:t>
            </a:r>
            <a:r>
              <a:rPr lang="en-US" altLang="es-ES" sz="2000" i="1" smtClean="0"/>
              <a:t>l</a:t>
            </a:r>
            <a:r>
              <a:rPr lang="en-US" altLang="es-ES" sz="2000" smtClean="0"/>
              <a:t>)</a:t>
            </a:r>
          </a:p>
          <a:p>
            <a:r>
              <a:rPr lang="en-US" altLang="es-ES" sz="2000" smtClean="0"/>
              <a:t>To reduce impact of local biases a few base pairs from the ends of the fragments are removed: W</a:t>
            </a:r>
            <a:r>
              <a:rPr lang="en-US" altLang="es-ES" sz="2000" baseline="30000" smtClean="0"/>
              <a:t>s</a:t>
            </a:r>
            <a:r>
              <a:rPr lang="en-US" altLang="es-ES" sz="2000" baseline="-25000" smtClean="0"/>
              <a:t>a,s-a-m</a:t>
            </a:r>
          </a:p>
          <a:p>
            <a:r>
              <a:rPr lang="en-US" altLang="es-ES" sz="2000" smtClean="0"/>
              <a:t>GC window grows with fragment length</a:t>
            </a:r>
          </a:p>
          <a:p>
            <a:r>
              <a:rPr lang="en-US" altLang="es-ES" sz="2000" smtClean="0"/>
              <a:t>In this model we have parameters GC and fragment length</a:t>
            </a:r>
          </a:p>
          <a:p>
            <a:endParaRPr lang="en-US" altLang="es-ES" smtClean="0"/>
          </a:p>
          <a:p>
            <a:endParaRPr lang="en-US" altLang="es-ES" smtClean="0"/>
          </a:p>
        </p:txBody>
      </p:sp>
      <p:pic>
        <p:nvPicPr>
          <p:cNvPr id="778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3048000"/>
            <a:ext cx="1981200" cy="5492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s-ES" smtClean="0"/>
              <a:t>Predicted rates</a:t>
            </a:r>
          </a:p>
        </p:txBody>
      </p:sp>
      <p:sp>
        <p:nvSpPr>
          <p:cNvPr id="78851" name="Content Placeholder 2"/>
          <p:cNvSpPr>
            <a:spLocks noGrp="1"/>
          </p:cNvSpPr>
          <p:nvPr>
            <p:ph idx="1"/>
          </p:nvPr>
        </p:nvSpPr>
        <p:spPr>
          <a:xfrm>
            <a:off x="457200" y="1143000"/>
            <a:ext cx="8229600" cy="609600"/>
          </a:xfrm>
        </p:spPr>
        <p:txBody>
          <a:bodyPr/>
          <a:lstStyle/>
          <a:p>
            <a:r>
              <a:rPr lang="en-US" altLang="es-ES" sz="2000" smtClean="0"/>
              <a:t>For example, W</a:t>
            </a:r>
            <a:r>
              <a:rPr lang="en-US" altLang="es-ES" sz="2000" baseline="-25000" smtClean="0"/>
              <a:t>a=0,l=25</a:t>
            </a:r>
            <a:endParaRPr lang="en-US" altLang="es-ES" sz="2000" smtClean="0"/>
          </a:p>
        </p:txBody>
      </p:sp>
      <p:pic>
        <p:nvPicPr>
          <p:cNvPr id="788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3733800"/>
            <a:ext cx="201453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1033463" y="2846388"/>
            <a:ext cx="66294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78854" name="TextBox 7"/>
          <p:cNvSpPr txBox="1">
            <a:spLocks noChangeArrowheads="1"/>
          </p:cNvSpPr>
          <p:nvPr/>
        </p:nvSpPr>
        <p:spPr bwMode="auto">
          <a:xfrm>
            <a:off x="7815263" y="264001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DNA</a:t>
            </a:r>
          </a:p>
        </p:txBody>
      </p:sp>
      <p:cxnSp>
        <p:nvCxnSpPr>
          <p:cNvPr id="10" name="Straight Connector 9"/>
          <p:cNvCxnSpPr/>
          <p:nvPr/>
        </p:nvCxnSpPr>
        <p:spPr>
          <a:xfrm>
            <a:off x="1643063" y="3151188"/>
            <a:ext cx="68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0863" y="3151188"/>
            <a:ext cx="68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19700" y="3151188"/>
            <a:ext cx="68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67463" y="3151188"/>
            <a:ext cx="68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43063" y="2711450"/>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90863" y="2682875"/>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67463" y="22621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67463" y="24145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67463" y="25669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67463" y="27193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90863" y="21097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0863" y="22621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090863" y="24145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90863" y="25669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43063" y="24145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43063" y="2566988"/>
            <a:ext cx="3429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78871" name="TextBox 29"/>
          <p:cNvSpPr txBox="1">
            <a:spLocks noChangeArrowheads="1"/>
          </p:cNvSpPr>
          <p:nvPr/>
        </p:nvSpPr>
        <p:spPr bwMode="auto">
          <a:xfrm>
            <a:off x="1492250" y="1943100"/>
            <a:ext cx="869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00B050"/>
                </a:solidFill>
              </a:rPr>
              <a:t>3 reads</a:t>
            </a:r>
          </a:p>
        </p:txBody>
      </p:sp>
      <p:sp>
        <p:nvSpPr>
          <p:cNvPr id="78872" name="TextBox 30"/>
          <p:cNvSpPr txBox="1">
            <a:spLocks noChangeArrowheads="1"/>
          </p:cNvSpPr>
          <p:nvPr/>
        </p:nvSpPr>
        <p:spPr bwMode="auto">
          <a:xfrm>
            <a:off x="2925763" y="1706563"/>
            <a:ext cx="86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00B050"/>
                </a:solidFill>
              </a:rPr>
              <a:t>5 reads</a:t>
            </a:r>
          </a:p>
        </p:txBody>
      </p:sp>
      <p:sp>
        <p:nvSpPr>
          <p:cNvPr id="78873" name="TextBox 31"/>
          <p:cNvSpPr txBox="1">
            <a:spLocks noChangeArrowheads="1"/>
          </p:cNvSpPr>
          <p:nvPr/>
        </p:nvSpPr>
        <p:spPr bwMode="auto">
          <a:xfrm>
            <a:off x="6105525" y="1762125"/>
            <a:ext cx="868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00B050"/>
                </a:solidFill>
              </a:rPr>
              <a:t>4 reads</a:t>
            </a:r>
          </a:p>
        </p:txBody>
      </p:sp>
      <p:sp>
        <p:nvSpPr>
          <p:cNvPr id="78874" name="TextBox 32"/>
          <p:cNvSpPr txBox="1">
            <a:spLocks noChangeArrowheads="1"/>
          </p:cNvSpPr>
          <p:nvPr/>
        </p:nvSpPr>
        <p:spPr bwMode="auto">
          <a:xfrm>
            <a:off x="557213" y="2947988"/>
            <a:ext cx="1038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FF0000"/>
                </a:solidFill>
              </a:rPr>
              <a:t>window l</a:t>
            </a:r>
          </a:p>
          <a:p>
            <a:pPr eaLnBrk="1" hangingPunct="1"/>
            <a:r>
              <a:rPr lang="en-US" altLang="es-ES">
                <a:solidFill>
                  <a:srgbClr val="FF0000"/>
                </a:solidFill>
              </a:rPr>
              <a:t>and gc=5</a:t>
            </a:r>
          </a:p>
        </p:txBody>
      </p:sp>
      <p:sp>
        <p:nvSpPr>
          <p:cNvPr id="78875" name="TextBox 40"/>
          <p:cNvSpPr txBox="1">
            <a:spLocks noChangeArrowheads="1"/>
          </p:cNvSpPr>
          <p:nvPr/>
        </p:nvSpPr>
        <p:spPr bwMode="auto">
          <a:xfrm>
            <a:off x="2816225" y="3594100"/>
            <a:ext cx="5289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F = 12</a:t>
            </a:r>
          </a:p>
          <a:p>
            <a:pPr eaLnBrk="1" hangingPunct="1"/>
            <a:r>
              <a:rPr lang="en-US" altLang="es-ES"/>
              <a:t>N = 4</a:t>
            </a:r>
          </a:p>
          <a:p>
            <a:pPr eaLnBrk="1" hangingPunct="1"/>
            <a:r>
              <a:rPr lang="en-US" altLang="es-ES"/>
              <a:t>mean fragment rate = 12/4 = 3  (we are just averaging)</a:t>
            </a:r>
          </a:p>
        </p:txBody>
      </p:sp>
      <p:pic>
        <p:nvPicPr>
          <p:cNvPr id="7887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4738688"/>
            <a:ext cx="5524500" cy="9334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77" name="TextBox 41"/>
          <p:cNvSpPr txBox="1">
            <a:spLocks noChangeArrowheads="1"/>
          </p:cNvSpPr>
          <p:nvPr/>
        </p:nvSpPr>
        <p:spPr bwMode="auto">
          <a:xfrm>
            <a:off x="6367463" y="5021263"/>
            <a:ext cx="2317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predicted rate for %GC</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s-ES" smtClean="0"/>
              <a:t>Evaluation</a:t>
            </a:r>
          </a:p>
        </p:txBody>
      </p:sp>
      <p:sp>
        <p:nvSpPr>
          <p:cNvPr id="3" name="Content Placeholder 2"/>
          <p:cNvSpPr>
            <a:spLocks noGrp="1"/>
          </p:cNvSpPr>
          <p:nvPr>
            <p:ph idx="1"/>
          </p:nvPr>
        </p:nvSpPr>
        <p:spPr/>
        <p:txBody>
          <a:bodyPr/>
          <a:lstStyle/>
          <a:p>
            <a:pPr>
              <a:defRPr/>
            </a:pPr>
            <a:r>
              <a:rPr lang="en-US" dirty="0" smtClean="0"/>
              <a:t>The success of a model (</a:t>
            </a:r>
            <a:r>
              <a:rPr lang="en-US" dirty="0" err="1" smtClean="0"/>
              <a:t>W</a:t>
            </a:r>
            <a:r>
              <a:rPr lang="en-US" baseline="-25000" dirty="0" err="1" smtClean="0"/>
              <a:t>a,l</a:t>
            </a:r>
            <a:r>
              <a:rPr lang="en-US" dirty="0" smtClean="0"/>
              <a:t>) is evaluated by comparing its predictions with the observed fragment counts</a:t>
            </a:r>
          </a:p>
          <a:p>
            <a:pPr>
              <a:defRPr/>
            </a:pPr>
            <a:endParaRPr lang="en-US" dirty="0"/>
          </a:p>
          <a:p>
            <a:pPr>
              <a:defRPr/>
            </a:pPr>
            <a:r>
              <a:rPr lang="en-US" dirty="0" smtClean="0"/>
              <a:t>For robust evaluation use Mean Absolute Deviation (MAD)</a:t>
            </a:r>
          </a:p>
          <a:p>
            <a:pPr marL="0" indent="0">
              <a:buFont typeface="Wingdings" pitchFamily="2" charset="2"/>
              <a:buNone/>
              <a:defRPr/>
            </a:pPr>
            <a:endParaRPr lang="en-US" dirty="0" smtClean="0"/>
          </a:p>
          <a:p>
            <a:pPr marL="0" indent="0">
              <a:buFont typeface="Wingdings" pitchFamily="2" charset="2"/>
              <a:buNone/>
              <a:defRPr/>
            </a:pPr>
            <a:r>
              <a:rPr lang="en-US" dirty="0" smtClean="0"/>
              <a:t>B is set of bins (i.e., non-overlapping windows on genome)</a:t>
            </a:r>
          </a:p>
          <a:p>
            <a:pPr marL="0" indent="0">
              <a:buFont typeface="Wingdings" pitchFamily="2" charset="2"/>
              <a:buNone/>
              <a:defRPr/>
            </a:pPr>
            <a:r>
              <a:rPr lang="en-US" dirty="0" err="1" smtClean="0"/>
              <a:t>F</a:t>
            </a:r>
            <a:r>
              <a:rPr lang="en-US" baseline="-25000" dirty="0" err="1" smtClean="0"/>
              <a:t>b</a:t>
            </a:r>
            <a:r>
              <a:rPr lang="en-US" dirty="0" smtClean="0"/>
              <a:t> the count of fragments for which 5'-end is inside bin </a:t>
            </a:r>
            <a:r>
              <a:rPr lang="en-US" i="1" dirty="0" smtClean="0"/>
              <a:t>b</a:t>
            </a:r>
            <a:r>
              <a:rPr lang="en-US" dirty="0" smtClean="0"/>
              <a:t>.</a:t>
            </a:r>
            <a:endParaRPr lang="en-US" dirty="0"/>
          </a:p>
        </p:txBody>
      </p:sp>
      <p:pic>
        <p:nvPicPr>
          <p:cNvPr id="798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265613"/>
            <a:ext cx="4930775" cy="6381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033963"/>
            <a:ext cx="2362200" cy="7302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8" name="TextBox 3"/>
          <p:cNvSpPr txBox="1">
            <a:spLocks noChangeArrowheads="1"/>
          </p:cNvSpPr>
          <p:nvPr/>
        </p:nvSpPr>
        <p:spPr bwMode="auto">
          <a:xfrm>
            <a:off x="3689350" y="5062538"/>
            <a:ext cx="5099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Normalization. (CN=copy number, e=0.1 account for </a:t>
            </a:r>
          </a:p>
          <a:p>
            <a:pPr eaLnBrk="1" hangingPunct="1"/>
            <a:r>
              <a:rPr lang="en-US" altLang="es-ES"/>
              <a:t>small counts)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s-ES" smtClean="0"/>
              <a:t>Results (1) – Bin counts</a:t>
            </a:r>
          </a:p>
        </p:txBody>
      </p:sp>
      <p:sp>
        <p:nvSpPr>
          <p:cNvPr id="3" name="Content Placeholder 2"/>
          <p:cNvSpPr>
            <a:spLocks noGrp="1"/>
          </p:cNvSpPr>
          <p:nvPr>
            <p:ph idx="1"/>
          </p:nvPr>
        </p:nvSpPr>
        <p:spPr>
          <a:xfrm>
            <a:off x="457200" y="1143000"/>
            <a:ext cx="8229600" cy="4800600"/>
          </a:xfrm>
        </p:spPr>
        <p:txBody>
          <a:bodyPr/>
          <a:lstStyle/>
          <a:p>
            <a:pPr>
              <a:defRPr/>
            </a:pPr>
            <a:r>
              <a:rPr lang="en-US" sz="2000" dirty="0" smtClean="0"/>
              <a:t>Two different libraries from same starting DNA</a:t>
            </a:r>
          </a:p>
          <a:p>
            <a:pPr>
              <a:defRPr/>
            </a:pPr>
            <a:r>
              <a:rPr lang="en-US" sz="2000" dirty="0" smtClean="0"/>
              <a:t>10 kb bins</a:t>
            </a:r>
          </a:p>
          <a:p>
            <a:pPr>
              <a:defRPr/>
            </a:pPr>
            <a:r>
              <a:rPr lang="en-US" sz="2000" dirty="0" err="1" smtClean="0"/>
              <a:t>Unimodal</a:t>
            </a:r>
            <a:r>
              <a:rPr lang="en-US" sz="2000" dirty="0" smtClean="0"/>
              <a:t> relation</a:t>
            </a:r>
          </a:p>
          <a:p>
            <a:pPr>
              <a:defRPr/>
            </a:pPr>
            <a:r>
              <a:rPr lang="en-US" sz="2000" dirty="0" smtClean="0"/>
              <a:t>Same trend but the curves are not aligned.</a:t>
            </a:r>
          </a:p>
          <a:p>
            <a:pPr>
              <a:defRPr/>
            </a:pPr>
            <a:r>
              <a:rPr lang="en-US" sz="2000" dirty="0" smtClean="0"/>
              <a:t>This makes a case for single sample </a:t>
            </a:r>
          </a:p>
          <a:p>
            <a:pPr marL="0" indent="0">
              <a:buFont typeface="Wingdings" pitchFamily="2" charset="2"/>
              <a:buNone/>
              <a:defRPr/>
            </a:pPr>
            <a:r>
              <a:rPr lang="en-US" sz="2000" dirty="0"/>
              <a:t> </a:t>
            </a:r>
            <a:r>
              <a:rPr lang="en-US" sz="2000" dirty="0" smtClean="0"/>
              <a:t>      normalization'</a:t>
            </a:r>
            <a:endParaRPr lang="en-US" sz="2000" dirty="0"/>
          </a:p>
        </p:txBody>
      </p:sp>
      <p:pic>
        <p:nvPicPr>
          <p:cNvPr id="809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288" y="2254250"/>
            <a:ext cx="3667125" cy="36195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s-ES" smtClean="0"/>
              <a:t>Results (2) – Single position models</a:t>
            </a:r>
          </a:p>
        </p:txBody>
      </p:sp>
      <p:sp>
        <p:nvSpPr>
          <p:cNvPr id="81923" name="Content Placeholder 2"/>
          <p:cNvSpPr>
            <a:spLocks noGrp="1"/>
          </p:cNvSpPr>
          <p:nvPr>
            <p:ph idx="1"/>
          </p:nvPr>
        </p:nvSpPr>
        <p:spPr/>
        <p:txBody>
          <a:bodyPr/>
          <a:lstStyle/>
          <a:p>
            <a:r>
              <a:rPr lang="en-US" altLang="es-ES" smtClean="0"/>
              <a:t>Compare different GC windows throught TV</a:t>
            </a:r>
          </a:p>
          <a:p>
            <a:r>
              <a:rPr lang="en-US" altLang="es-ES" i="1" smtClean="0"/>
              <a:t>a</a:t>
            </a:r>
            <a:r>
              <a:rPr lang="en-US" altLang="es-ES" smtClean="0"/>
              <a:t>=0, different lengths </a:t>
            </a:r>
            <a:r>
              <a:rPr lang="en-US" altLang="es-ES" i="1" smtClean="0"/>
              <a:t>l</a:t>
            </a:r>
          </a:p>
          <a:p>
            <a:endParaRPr lang="en-US" altLang="es-ES" smtClean="0"/>
          </a:p>
          <a:p>
            <a:r>
              <a:rPr lang="en-US" altLang="es-ES" smtClean="0"/>
              <a:t>Expection:</a:t>
            </a:r>
          </a:p>
          <a:p>
            <a:pPr lvl="1"/>
            <a:r>
              <a:rPr lang="en-US" altLang="es-ES" smtClean="0"/>
              <a:t>strongest effect after a few bp (fragmentation effect)</a:t>
            </a:r>
          </a:p>
          <a:p>
            <a:pPr lvl="1"/>
            <a:r>
              <a:rPr lang="en-US" altLang="es-ES" smtClean="0"/>
              <a:t>after 30-75 bp (read effect)</a:t>
            </a:r>
          </a:p>
          <a:p>
            <a:pPr lvl="1"/>
            <a:r>
              <a:rPr lang="en-US" altLang="es-ES" smtClean="0"/>
              <a:t>at the fragment length (full-fragment effect)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0"/>
            <a:ext cx="8447088" cy="4057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47" name="TextBox 3"/>
          <p:cNvSpPr txBox="1">
            <a:spLocks noChangeArrowheads="1"/>
          </p:cNvSpPr>
          <p:nvPr/>
        </p:nvSpPr>
        <p:spPr bwMode="auto">
          <a:xfrm>
            <a:off x="385763" y="5472113"/>
            <a:ext cx="6186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bars on the bottom (left panel): median and 0.05/0.95 quantiles</a:t>
            </a:r>
          </a:p>
        </p:txBody>
      </p:sp>
      <p:sp>
        <p:nvSpPr>
          <p:cNvPr id="82948" name="TextBox 5"/>
          <p:cNvSpPr txBox="1">
            <a:spLocks noChangeArrowheads="1"/>
          </p:cNvSpPr>
          <p:nvPr/>
        </p:nvSpPr>
        <p:spPr bwMode="auto">
          <a:xfrm>
            <a:off x="152400" y="4419600"/>
            <a:ext cx="80914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Strongest effect (TV score) coincides with fragment length (W</a:t>
            </a:r>
            <a:r>
              <a:rPr lang="en-US" altLang="es-ES" sz="2000" baseline="-25000"/>
              <a:t>0,180</a:t>
            </a:r>
            <a:r>
              <a:rPr lang="en-US" altLang="es-ES" sz="2000"/>
              <a:t> and W</a:t>
            </a:r>
            <a:r>
              <a:rPr lang="en-US" altLang="es-ES" sz="2000" baseline="-25000"/>
              <a:t>0,295</a:t>
            </a:r>
            <a:r>
              <a:rPr lang="en-US" altLang="es-ES" sz="2000"/>
              <a:t>)</a:t>
            </a:r>
          </a:p>
          <a:p>
            <a:pPr eaLnBrk="1" hangingPunct="1"/>
            <a:r>
              <a:rPr lang="en-US" altLang="es-ES" sz="2000"/>
              <a:t>Corresponding GC curve is very sharp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381000" y="441325"/>
            <a:ext cx="8229600" cy="1219200"/>
          </a:xfrm>
        </p:spPr>
        <p:txBody>
          <a:bodyPr/>
          <a:lstStyle/>
          <a:p>
            <a:pPr marL="0" indent="0" algn="ctr" eaLnBrk="1" hangingPunct="1">
              <a:buFont typeface="Wingdings" pitchFamily="2" charset="2"/>
              <a:buNone/>
            </a:pPr>
            <a:r>
              <a:rPr lang="en-US" altLang="es-ES" sz="3200" smtClean="0">
                <a:solidFill>
                  <a:srgbClr val="0000FF"/>
                </a:solidFill>
              </a:rPr>
              <a:t>Normalization for gene length and library size:</a:t>
            </a:r>
          </a:p>
          <a:p>
            <a:pPr marL="0" indent="0" algn="ctr" eaLnBrk="1" hangingPunct="1">
              <a:buFont typeface="Wingdings" pitchFamily="2" charset="2"/>
              <a:buNone/>
            </a:pPr>
            <a:r>
              <a:rPr lang="en-US" altLang="es-ES" sz="3200" smtClean="0">
                <a:solidFill>
                  <a:srgbClr val="0000FF"/>
                </a:solidFill>
              </a:rPr>
              <a:t>RPKM / FPKM</a:t>
            </a:r>
            <a:endParaRPr lang="en-GB" altLang="es-ES" sz="3200" smtClean="0">
              <a:solidFill>
                <a:srgbClr val="0000FF"/>
              </a:solidFill>
            </a:endParaRPr>
          </a:p>
        </p:txBody>
      </p:sp>
      <p:pic>
        <p:nvPicPr>
          <p:cNvPr id="18440" name="Picture 8" descr="http://www.ideachampions.com/weblogs/Confused.jpg"/>
          <p:cNvPicPr>
            <a:picLocks noChangeAspect="1" noChangeArrowheads="1"/>
          </p:cNvPicPr>
          <p:nvPr/>
        </p:nvPicPr>
        <p:blipFill>
          <a:blip r:embed="rId2"/>
          <a:srcRect/>
          <a:stretch>
            <a:fillRect/>
          </a:stretch>
        </p:blipFill>
        <p:spPr bwMode="auto">
          <a:xfrm>
            <a:off x="5562600" y="1700213"/>
            <a:ext cx="2689225" cy="3908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s-ES" smtClean="0"/>
              <a:t>Results (3) – Single position models</a:t>
            </a:r>
          </a:p>
        </p:txBody>
      </p:sp>
      <p:sp>
        <p:nvSpPr>
          <p:cNvPr id="83971" name="Content Placeholder 2"/>
          <p:cNvSpPr>
            <a:spLocks noGrp="1"/>
          </p:cNvSpPr>
          <p:nvPr>
            <p:ph idx="1"/>
          </p:nvPr>
        </p:nvSpPr>
        <p:spPr>
          <a:xfrm>
            <a:off x="457200" y="1143000"/>
            <a:ext cx="8229600" cy="4648200"/>
          </a:xfrm>
        </p:spPr>
        <p:txBody>
          <a:bodyPr/>
          <a:lstStyle/>
          <a:p>
            <a:r>
              <a:rPr lang="en-US" altLang="es-ES" sz="2000" smtClean="0"/>
              <a:t>Smaller scales (</a:t>
            </a:r>
            <a:r>
              <a:rPr lang="en-US" altLang="es-ES" sz="2000" i="1" smtClean="0"/>
              <a:t>l</a:t>
            </a:r>
            <a:r>
              <a:rPr lang="en-US" altLang="es-ES" sz="2000" smtClean="0"/>
              <a:t>=50bp) allows to compare GC window that overlaps with read with a GC window that does not</a:t>
            </a:r>
          </a:p>
          <a:p>
            <a:pPr lvl="1"/>
            <a:r>
              <a:rPr lang="en-US" altLang="es-ES" smtClean="0"/>
              <a:t>W</a:t>
            </a:r>
            <a:r>
              <a:rPr lang="en-US" altLang="es-ES" baseline="-25000" smtClean="0"/>
              <a:t>0,50</a:t>
            </a:r>
            <a:r>
              <a:rPr lang="en-US" altLang="es-ES" smtClean="0"/>
              <a:t> versus W</a:t>
            </a:r>
            <a:r>
              <a:rPr lang="en-US" altLang="es-ES" baseline="-25000" smtClean="0"/>
              <a:t>75,50</a:t>
            </a:r>
          </a:p>
          <a:p>
            <a:r>
              <a:rPr lang="en-US" altLang="es-ES" sz="2000" smtClean="0"/>
              <a:t>Effect of 'read' model is not as large as 'fragment center' model</a:t>
            </a:r>
          </a:p>
          <a:p>
            <a:pPr lvl="1"/>
            <a:r>
              <a:rPr lang="en-US" altLang="es-ES" smtClean="0">
                <a:solidFill>
                  <a:srgbClr val="FF0000"/>
                </a:solidFill>
              </a:rPr>
              <a:t>May imply that bias is not driven by base calling or sequencing effects but by the composition of the full fragment</a:t>
            </a:r>
          </a:p>
        </p:txBody>
      </p:sp>
      <p:pic>
        <p:nvPicPr>
          <p:cNvPr id="83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25" y="3200400"/>
            <a:ext cx="6705600" cy="2747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s-ES" smtClean="0"/>
              <a:t>Results (4) – Results of fragment length</a:t>
            </a:r>
          </a:p>
        </p:txBody>
      </p:sp>
      <p:sp>
        <p:nvSpPr>
          <p:cNvPr id="84995" name="Content Placeholder 2"/>
          <p:cNvSpPr>
            <a:spLocks noGrp="1"/>
          </p:cNvSpPr>
          <p:nvPr>
            <p:ph idx="1"/>
          </p:nvPr>
        </p:nvSpPr>
        <p:spPr>
          <a:xfrm>
            <a:off x="457200" y="1143000"/>
            <a:ext cx="8229600" cy="4648200"/>
          </a:xfrm>
        </p:spPr>
        <p:txBody>
          <a:bodyPr/>
          <a:lstStyle/>
          <a:p>
            <a:r>
              <a:rPr lang="en-US" altLang="es-ES" sz="2000" smtClean="0"/>
              <a:t>Length of fragment influences shape of the GC curve </a:t>
            </a:r>
          </a:p>
          <a:p>
            <a:pPr lvl="1"/>
            <a:r>
              <a:rPr lang="en-US" altLang="es-ES" smtClean="0"/>
              <a:t>Interaction between GC and length</a:t>
            </a:r>
          </a:p>
          <a:p>
            <a:pPr lvl="1"/>
            <a:endParaRPr lang="en-US" altLang="es-ES" smtClean="0"/>
          </a:p>
          <a:p>
            <a:r>
              <a:rPr lang="en-US" altLang="es-ES" sz="2000" smtClean="0"/>
              <a:t>Long fragments tend to have a higher GC count</a:t>
            </a:r>
          </a:p>
          <a:p>
            <a:endParaRPr lang="en-US" altLang="es-ES" sz="2000" smtClean="0"/>
          </a:p>
          <a:p>
            <a:endParaRPr lang="en-US" altLang="es-ES" sz="2000" smtClean="0"/>
          </a:p>
          <a:p>
            <a:endParaRPr lang="en-US" altLang="es-ES" smtClean="0"/>
          </a:p>
          <a:p>
            <a:endParaRPr lang="en-US" altLang="es-E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US" altLang="es-ES" smtClean="0"/>
              <a:t>GC-content bias</a:t>
            </a:r>
          </a:p>
        </p:txBody>
      </p:sp>
      <p:pic>
        <p:nvPicPr>
          <p:cNvPr id="860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7700963" cy="373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s-ES" smtClean="0"/>
              <a:t>Results (5) – Fragmentation effect</a:t>
            </a:r>
          </a:p>
        </p:txBody>
      </p:sp>
      <p:sp>
        <p:nvSpPr>
          <p:cNvPr id="87043" name="Content Placeholder 2"/>
          <p:cNvSpPr>
            <a:spLocks noGrp="1"/>
          </p:cNvSpPr>
          <p:nvPr>
            <p:ph idx="1"/>
          </p:nvPr>
        </p:nvSpPr>
        <p:spPr>
          <a:xfrm>
            <a:off x="457200" y="1143000"/>
            <a:ext cx="8229600" cy="4648200"/>
          </a:xfrm>
        </p:spPr>
        <p:txBody>
          <a:bodyPr/>
          <a:lstStyle/>
          <a:p>
            <a:r>
              <a:rPr lang="en-US" altLang="es-ES" sz="2000" smtClean="0"/>
              <a:t>Sequence specific bias (as also observed in RNAseq experiments)</a:t>
            </a:r>
          </a:p>
          <a:p>
            <a:endParaRPr lang="en-US" altLang="es-ES" sz="2000" smtClean="0"/>
          </a:p>
          <a:p>
            <a:endParaRPr lang="en-US" altLang="es-ES" sz="2000" smtClean="0"/>
          </a:p>
          <a:p>
            <a:endParaRPr lang="en-US" altLang="es-ES" smtClean="0"/>
          </a:p>
          <a:p>
            <a:endParaRPr lang="en-US" altLang="es-ES" smtClean="0"/>
          </a:p>
        </p:txBody>
      </p:sp>
      <p:pic>
        <p:nvPicPr>
          <p:cNvPr id="870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76400"/>
            <a:ext cx="5932488" cy="3836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s-ES" smtClean="0"/>
              <a:t>Results (6) –  read count correction </a:t>
            </a:r>
          </a:p>
        </p:txBody>
      </p:sp>
      <p:sp>
        <p:nvSpPr>
          <p:cNvPr id="3" name="Content Placeholder 2"/>
          <p:cNvSpPr>
            <a:spLocks noGrp="1"/>
          </p:cNvSpPr>
          <p:nvPr>
            <p:ph idx="1"/>
          </p:nvPr>
        </p:nvSpPr>
        <p:spPr>
          <a:xfrm>
            <a:off x="457200" y="1143000"/>
            <a:ext cx="8229600" cy="4648200"/>
          </a:xfrm>
        </p:spPr>
        <p:txBody>
          <a:bodyPr/>
          <a:lstStyle/>
          <a:p>
            <a:pPr>
              <a:defRPr/>
            </a:pPr>
            <a:r>
              <a:rPr lang="en-US" sz="2000" dirty="0" smtClean="0"/>
              <a:t>The authors conclude that the fragment model best explains the counts (see figure 7 in paper)</a:t>
            </a:r>
          </a:p>
          <a:p>
            <a:pPr lvl="1">
              <a:defRPr/>
            </a:pPr>
            <a:r>
              <a:rPr lang="en-US" sz="1600" dirty="0" smtClean="0"/>
              <a:t>However, not including fragment length </a:t>
            </a:r>
          </a:p>
          <a:p>
            <a:pPr marL="457200" lvl="1" indent="0">
              <a:buFont typeface="Wingdings" pitchFamily="2" charset="2"/>
              <a:buNone/>
              <a:defRPr/>
            </a:pPr>
            <a:r>
              <a:rPr lang="en-US" sz="1600" dirty="0" smtClean="0"/>
              <a:t>	(thus W(</a:t>
            </a:r>
            <a:r>
              <a:rPr lang="en-US" sz="1600" dirty="0" err="1" smtClean="0"/>
              <a:t>a,l</a:t>
            </a:r>
            <a:r>
              <a:rPr lang="en-US" sz="1600" dirty="0" smtClean="0"/>
              <a:t> ) instead of W(</a:t>
            </a:r>
            <a:r>
              <a:rPr lang="en-US" sz="1600" dirty="0" err="1" smtClean="0"/>
              <a:t>a,s</a:t>
            </a:r>
            <a:r>
              <a:rPr lang="en-US" sz="1600" dirty="0" smtClean="0"/>
              <a:t>)</a:t>
            </a:r>
          </a:p>
          <a:p>
            <a:pPr>
              <a:defRPr/>
            </a:pPr>
            <a:endParaRPr lang="en-US" sz="2000" dirty="0"/>
          </a:p>
          <a:p>
            <a:pPr>
              <a:defRPr/>
            </a:pPr>
            <a:endParaRPr lang="en-US" sz="2000" dirty="0" smtClean="0"/>
          </a:p>
          <a:p>
            <a:pPr>
              <a:defRPr/>
            </a:pPr>
            <a:endParaRPr lang="en-US" dirty="0"/>
          </a:p>
          <a:p>
            <a:pPr>
              <a:defRPr/>
            </a:pPr>
            <a:endParaRPr lang="en-US" dirty="0"/>
          </a:p>
        </p:txBody>
      </p:sp>
      <p:pic>
        <p:nvPicPr>
          <p:cNvPr id="880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97075"/>
            <a:ext cx="4516438" cy="4860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1"/>
          </p:nvPr>
        </p:nvSpPr>
        <p:spPr>
          <a:xfrm>
            <a:off x="381000" y="2362200"/>
            <a:ext cx="8229600" cy="1219200"/>
          </a:xfrm>
        </p:spPr>
        <p:txBody>
          <a:bodyPr/>
          <a:lstStyle/>
          <a:p>
            <a:pPr marL="0" indent="0" algn="ctr" eaLnBrk="1" hangingPunct="1">
              <a:buFont typeface="Wingdings" pitchFamily="2" charset="2"/>
              <a:buNone/>
            </a:pPr>
            <a:r>
              <a:rPr lang="en-US" altLang="es-ES" sz="3200" smtClean="0">
                <a:solidFill>
                  <a:srgbClr val="0000FF"/>
                </a:solidFill>
              </a:rPr>
              <a:t>Some other stuff.......</a:t>
            </a:r>
            <a:endParaRPr lang="en-GB" altLang="es-ES" sz="3200" smtClean="0">
              <a:solidFill>
                <a:srgbClr val="0000FF"/>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nl-NL" altLang="es-ES" smtClean="0"/>
              <a:t>Technical bias: cDNA library preparation</a:t>
            </a:r>
            <a:endParaRPr lang="en-GB" altLang="es-ES" smtClean="0"/>
          </a:p>
        </p:txBody>
      </p:sp>
      <p:sp>
        <p:nvSpPr>
          <p:cNvPr id="90115" name="Text Box 4"/>
          <p:cNvSpPr txBox="1">
            <a:spLocks noChangeArrowheads="1"/>
          </p:cNvSpPr>
          <p:nvPr/>
        </p:nvSpPr>
        <p:spPr bwMode="auto">
          <a:xfrm>
            <a:off x="5324475" y="5338763"/>
            <a:ext cx="37957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nl-NL" altLang="es-ES"/>
              <a:t>Bohnert et al, Nucleic Acids Res (2010)</a:t>
            </a:r>
            <a:endParaRPr lang="en-GB" altLang="es-ES"/>
          </a:p>
        </p:txBody>
      </p:sp>
      <p:pic>
        <p:nvPicPr>
          <p:cNvPr id="90116" name="Picture 5"/>
          <p:cNvPicPr>
            <a:picLocks noChangeAspect="1" noChangeArrowheads="1"/>
          </p:cNvPicPr>
          <p:nvPr/>
        </p:nvPicPr>
        <p:blipFill>
          <a:blip r:embed="rId3">
            <a:extLst>
              <a:ext uri="{28A0092B-C50C-407E-A947-70E740481C1C}">
                <a14:useLocalDpi xmlns:a14="http://schemas.microsoft.com/office/drawing/2010/main" val="0"/>
              </a:ext>
            </a:extLst>
          </a:blip>
          <a:srcRect r="50189" b="50200"/>
          <a:stretch>
            <a:fillRect/>
          </a:stretch>
        </p:blipFill>
        <p:spPr bwMode="auto">
          <a:xfrm>
            <a:off x="800100" y="1447800"/>
            <a:ext cx="63373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nl-NL" altLang="es-ES" smtClean="0"/>
              <a:t>Technical bias: cDNA library preparation</a:t>
            </a:r>
            <a:endParaRPr lang="en-US" altLang="es-ES" smtClean="0"/>
          </a:p>
        </p:txBody>
      </p:sp>
      <p:sp>
        <p:nvSpPr>
          <p:cNvPr id="91139" name="Rectangle 2"/>
          <p:cNvSpPr>
            <a:spLocks noChangeArrowheads="1"/>
          </p:cNvSpPr>
          <p:nvPr/>
        </p:nvSpPr>
        <p:spPr bwMode="auto">
          <a:xfrm>
            <a:off x="6248400" y="949325"/>
            <a:ext cx="2890838"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GB" altLang="es-ES" sz="2000"/>
              <a:t>DNA library preparation: RNA fragmentation and cDNA fragmentation compared Fragmentation of oligo-dT primed cDNA (</a:t>
            </a:r>
            <a:r>
              <a:rPr lang="en-GB" altLang="es-ES" sz="2000">
                <a:solidFill>
                  <a:srgbClr val="0000FF"/>
                </a:solidFill>
              </a:rPr>
              <a:t>blue line</a:t>
            </a:r>
            <a:r>
              <a:rPr lang="en-GB" altLang="es-ES" sz="2000"/>
              <a:t>) is more biased towards the 3′ end of the transcript. RNA fragmentation (</a:t>
            </a:r>
            <a:r>
              <a:rPr lang="en-GB" altLang="es-ES" sz="2000">
                <a:solidFill>
                  <a:srgbClr val="FF0000"/>
                </a:solidFill>
              </a:rPr>
              <a:t>red line</a:t>
            </a:r>
            <a:r>
              <a:rPr lang="en-GB" altLang="es-ES" sz="2000"/>
              <a:t>) provides more even coverage along the gene body,</a:t>
            </a:r>
          </a:p>
          <a:p>
            <a:pPr eaLnBrk="1" hangingPunct="1"/>
            <a:r>
              <a:rPr lang="en-GB" altLang="es-ES" sz="2000"/>
              <a:t>but is relatively depleted for both the 5′ and 3′ ends.</a:t>
            </a:r>
            <a:endParaRPr lang="en-US" altLang="es-ES" sz="2000"/>
          </a:p>
        </p:txBody>
      </p:sp>
      <p:pic>
        <p:nvPicPr>
          <p:cNvPr id="911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55725"/>
            <a:ext cx="5791200" cy="3898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1" name="Rectangle 3"/>
          <p:cNvSpPr>
            <a:spLocks noChangeArrowheads="1"/>
          </p:cNvSpPr>
          <p:nvPr/>
        </p:nvSpPr>
        <p:spPr bwMode="auto">
          <a:xfrm>
            <a:off x="304800" y="5430838"/>
            <a:ext cx="563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Wang et al (2009) </a:t>
            </a:r>
            <a:r>
              <a:rPr lang="en-US" altLang="es-ES" i="1"/>
              <a:t>Nature reviews. Genetics</a:t>
            </a:r>
            <a:r>
              <a:rPr lang="en-US" altLang="es-ES"/>
              <a:t>, </a:t>
            </a:r>
            <a:r>
              <a:rPr lang="en-US" altLang="es-ES" i="1"/>
              <a:t>10</a:t>
            </a:r>
            <a:r>
              <a:rPr lang="en-US" altLang="es-ES"/>
              <a:t>(1), 57–63.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altLang="es-ES" smtClean="0"/>
              <a:t>RNAseq may detect other RNA species (1)</a:t>
            </a:r>
          </a:p>
        </p:txBody>
      </p:sp>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9638"/>
            <a:ext cx="5029200" cy="5110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4" name="Rectangle 2"/>
          <p:cNvSpPr>
            <a:spLocks noChangeArrowheads="1"/>
          </p:cNvSpPr>
          <p:nvPr/>
        </p:nvSpPr>
        <p:spPr bwMode="auto">
          <a:xfrm>
            <a:off x="5513388" y="2819400"/>
            <a:ext cx="3657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Tarazona et al (2011) Genome research, 21(12), 2213–23</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altLang="es-ES" smtClean="0"/>
              <a:t>RNAseq may detect other RNA species (2)</a:t>
            </a:r>
          </a:p>
        </p:txBody>
      </p:sp>
      <p:pic>
        <p:nvPicPr>
          <p:cNvPr id="931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2257425"/>
            <a:ext cx="9083675" cy="2247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188" name="Rectangle 3"/>
          <p:cNvSpPr>
            <a:spLocks noChangeArrowheads="1"/>
          </p:cNvSpPr>
          <p:nvPr/>
        </p:nvSpPr>
        <p:spPr bwMode="auto">
          <a:xfrm>
            <a:off x="3473450" y="5507038"/>
            <a:ext cx="563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Tarazona et al (2011) Genome research, 21(12), 2213–23</a:t>
            </a:r>
          </a:p>
        </p:txBody>
      </p:sp>
      <p:sp>
        <p:nvSpPr>
          <p:cNvPr id="93189" name="TextBox 2"/>
          <p:cNvSpPr txBox="1">
            <a:spLocks noChangeArrowheads="1"/>
          </p:cNvSpPr>
          <p:nvPr/>
        </p:nvSpPr>
        <p:spPr bwMode="auto">
          <a:xfrm>
            <a:off x="503238" y="2063750"/>
            <a:ext cx="7754937"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protein coding           pseudo gene             processed transcript       lincRNA</a:t>
            </a:r>
          </a:p>
        </p:txBody>
      </p:sp>
      <p:sp>
        <p:nvSpPr>
          <p:cNvPr id="93190" name="TextBox 4"/>
          <p:cNvSpPr txBox="1">
            <a:spLocks noChangeArrowheads="1"/>
          </p:cNvSpPr>
          <p:nvPr/>
        </p:nvSpPr>
        <p:spPr bwMode="auto">
          <a:xfrm>
            <a:off x="503238" y="1308100"/>
            <a:ext cx="8304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median transcript length in </a:t>
            </a:r>
            <a:r>
              <a:rPr lang="en-US" altLang="es-ES" sz="2000">
                <a:solidFill>
                  <a:srgbClr val="FF0000"/>
                </a:solidFill>
              </a:rPr>
              <a:t>Brain</a:t>
            </a:r>
            <a:r>
              <a:rPr lang="en-US" altLang="es-ES" sz="2000"/>
              <a:t> and </a:t>
            </a:r>
            <a:r>
              <a:rPr lang="en-US" altLang="es-ES" sz="2000">
                <a:solidFill>
                  <a:srgbClr val="7030A0"/>
                </a:solidFill>
              </a:rPr>
              <a:t>UHR</a:t>
            </a:r>
            <a:r>
              <a:rPr lang="en-US" altLang="es-ES" sz="2000"/>
              <a:t> samples (MAQC) versus read depth</a:t>
            </a:r>
          </a:p>
        </p:txBody>
      </p:sp>
      <p:sp>
        <p:nvSpPr>
          <p:cNvPr id="93191" name="Rectangle 5"/>
          <p:cNvSpPr>
            <a:spLocks noChangeArrowheads="1"/>
          </p:cNvSpPr>
          <p:nvPr/>
        </p:nvSpPr>
        <p:spPr bwMode="auto">
          <a:xfrm>
            <a:off x="3763963" y="4502150"/>
            <a:ext cx="1652587"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400" b="1"/>
              <a:t>Read depth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38200" y="1524000"/>
            <a:ext cx="3429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20483" name="TextBox 5"/>
          <p:cNvSpPr txBox="1">
            <a:spLocks noChangeArrowheads="1"/>
          </p:cNvSpPr>
          <p:nvPr/>
        </p:nvSpPr>
        <p:spPr bwMode="auto">
          <a:xfrm>
            <a:off x="4471988" y="1325563"/>
            <a:ext cx="2114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transcript 1 (size = L)</a:t>
            </a:r>
            <a:endParaRPr lang="en-GB" altLang="es-ES"/>
          </a:p>
        </p:txBody>
      </p:sp>
      <p:cxnSp>
        <p:nvCxnSpPr>
          <p:cNvPr id="7" name="Straight Connector 6"/>
          <p:cNvCxnSpPr/>
          <p:nvPr/>
        </p:nvCxnSpPr>
        <p:spPr>
          <a:xfrm>
            <a:off x="776288" y="3200400"/>
            <a:ext cx="7391400" cy="190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7818438" y="2571750"/>
            <a:ext cx="1257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transcript 2</a:t>
            </a:r>
          </a:p>
          <a:p>
            <a:pPr eaLnBrk="1" hangingPunct="1"/>
            <a:r>
              <a:rPr lang="en-US" altLang="es-ES"/>
              <a:t>(size=2L)</a:t>
            </a:r>
            <a:endParaRPr lang="en-GB" altLang="es-ES"/>
          </a:p>
        </p:txBody>
      </p:sp>
      <p:cxnSp>
        <p:nvCxnSpPr>
          <p:cNvPr id="10" name="Straight Connector 9"/>
          <p:cNvCxnSpPr/>
          <p:nvPr/>
        </p:nvCxnSpPr>
        <p:spPr>
          <a:xfrm>
            <a:off x="990600" y="16764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95413" y="18288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28813" y="16954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43200" y="16954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43200" y="1798638"/>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81400" y="16954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492" name="TextBox 16"/>
          <p:cNvSpPr txBox="1">
            <a:spLocks noChangeArrowheads="1"/>
          </p:cNvSpPr>
          <p:nvPr/>
        </p:nvSpPr>
        <p:spPr bwMode="auto">
          <a:xfrm>
            <a:off x="2041525" y="1981200"/>
            <a:ext cx="1033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FF0000"/>
                </a:solidFill>
              </a:rPr>
              <a:t>Count =6</a:t>
            </a:r>
            <a:endParaRPr lang="en-GB" altLang="es-ES">
              <a:solidFill>
                <a:srgbClr val="FF0000"/>
              </a:solidFill>
            </a:endParaRPr>
          </a:p>
        </p:txBody>
      </p:sp>
      <p:cxnSp>
        <p:nvCxnSpPr>
          <p:cNvPr id="18" name="Straight Connector 17"/>
          <p:cNvCxnSpPr/>
          <p:nvPr/>
        </p:nvCxnSpPr>
        <p:spPr>
          <a:xfrm>
            <a:off x="928688" y="34099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33500" y="35623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66900" y="34290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81288" y="34290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81288" y="3532188"/>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19488" y="34290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84688" y="34099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89500" y="35623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422900" y="34290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237288" y="34290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37288" y="3532188"/>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75488" y="34290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2251075" y="3702050"/>
            <a:ext cx="1203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FF0000"/>
                </a:solidFill>
              </a:rPr>
              <a:t>Count = 12</a:t>
            </a:r>
            <a:endParaRPr lang="en-GB" altLang="es-ES">
              <a:solidFill>
                <a:srgbClr val="FF0000"/>
              </a:solidFill>
            </a:endParaRPr>
          </a:p>
        </p:txBody>
      </p:sp>
      <p:sp>
        <p:nvSpPr>
          <p:cNvPr id="31" name="TextBox 30"/>
          <p:cNvSpPr txBox="1">
            <a:spLocks noChangeArrowheads="1"/>
          </p:cNvSpPr>
          <p:nvPr/>
        </p:nvSpPr>
        <p:spPr bwMode="auto">
          <a:xfrm>
            <a:off x="812800" y="4735513"/>
            <a:ext cx="7300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You can’t conclude that </a:t>
            </a:r>
            <a:r>
              <a:rPr lang="en-US" altLang="es-ES" sz="2000">
                <a:solidFill>
                  <a:srgbClr val="0000FF"/>
                </a:solidFill>
              </a:rPr>
              <a:t>gene 2</a:t>
            </a:r>
            <a:r>
              <a:rPr lang="en-US" altLang="es-ES" sz="2000"/>
              <a:t> has a higher expression than </a:t>
            </a:r>
            <a:r>
              <a:rPr lang="en-US" altLang="es-ES" sz="2000">
                <a:solidFill>
                  <a:srgbClr val="0000FF"/>
                </a:solidFill>
              </a:rPr>
              <a:t>gene 1</a:t>
            </a:r>
            <a:r>
              <a:rPr lang="en-US" altLang="es-ES" sz="2000"/>
              <a:t>! </a:t>
            </a:r>
            <a:endParaRPr lang="en-GB" altLang="es-ES" sz="2000"/>
          </a:p>
        </p:txBody>
      </p:sp>
      <p:sp>
        <p:nvSpPr>
          <p:cNvPr id="20507" name="TextBox 31"/>
          <p:cNvSpPr txBox="1">
            <a:spLocks noChangeArrowheads="1"/>
          </p:cNvSpPr>
          <p:nvPr/>
        </p:nvSpPr>
        <p:spPr bwMode="auto">
          <a:xfrm>
            <a:off x="431800" y="288925"/>
            <a:ext cx="2597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400" b="1"/>
              <a:t>Within one sample</a:t>
            </a:r>
            <a:endParaRPr lang="en-GB" altLang="es-E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s-ES" smtClean="0"/>
              <a:t>Incorrect base quality values</a:t>
            </a:r>
          </a:p>
        </p:txBody>
      </p:sp>
      <p:sp>
        <p:nvSpPr>
          <p:cNvPr id="94211" name="Content Placeholder 2"/>
          <p:cNvSpPr>
            <a:spLocks noGrp="1"/>
          </p:cNvSpPr>
          <p:nvPr>
            <p:ph idx="1"/>
          </p:nvPr>
        </p:nvSpPr>
        <p:spPr>
          <a:xfrm>
            <a:off x="457200" y="1143000"/>
            <a:ext cx="8229600" cy="4800600"/>
          </a:xfrm>
        </p:spPr>
        <p:txBody>
          <a:bodyPr/>
          <a:lstStyle/>
          <a:p>
            <a:r>
              <a:rPr lang="en-US" altLang="es-ES" sz="2000" smtClean="0"/>
              <a:t>Work of DePristo et al in context of genotyping (exome/genome sequencing)</a:t>
            </a:r>
          </a:p>
        </p:txBody>
      </p:sp>
      <p:sp>
        <p:nvSpPr>
          <p:cNvPr id="94212" name="Rectangle 3"/>
          <p:cNvSpPr>
            <a:spLocks noChangeArrowheads="1"/>
          </p:cNvSpPr>
          <p:nvPr/>
        </p:nvSpPr>
        <p:spPr bwMode="auto">
          <a:xfrm>
            <a:off x="482600" y="559435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DePristo et al. (2011). </a:t>
            </a:r>
            <a:r>
              <a:rPr lang="en-US" altLang="es-ES" i="1"/>
              <a:t>Nature genetics</a:t>
            </a:r>
            <a:r>
              <a:rPr lang="en-US" altLang="es-ES"/>
              <a:t>, </a:t>
            </a:r>
            <a:r>
              <a:rPr lang="en-US" altLang="es-ES" i="1"/>
              <a:t>43</a:t>
            </a:r>
            <a:r>
              <a:rPr lang="en-US" altLang="es-ES"/>
              <a:t>(5), 491–8. </a:t>
            </a:r>
          </a:p>
        </p:txBody>
      </p:sp>
      <p:pic>
        <p:nvPicPr>
          <p:cNvPr id="942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960563"/>
            <a:ext cx="3965575" cy="3297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25" y="1735138"/>
            <a:ext cx="2952750" cy="1997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784600"/>
            <a:ext cx="2936875" cy="1982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altLang="es-ES" smtClean="0"/>
              <a:t>And more....</a:t>
            </a:r>
          </a:p>
        </p:txBody>
      </p:sp>
      <p:sp>
        <p:nvSpPr>
          <p:cNvPr id="3" name="Rectangle 2"/>
          <p:cNvSpPr/>
          <p:nvPr/>
        </p:nvSpPr>
        <p:spPr>
          <a:xfrm>
            <a:off x="0" y="914400"/>
            <a:ext cx="9144000" cy="5632450"/>
          </a:xfrm>
          <a:prstGeom prst="rect">
            <a:avLst/>
          </a:prstGeom>
          <a:solidFill>
            <a:schemeClr val="bg1"/>
          </a:solidFill>
        </p:spPr>
        <p:txBody>
          <a:bodyPr>
            <a:spAutoFit/>
          </a:bodyPr>
          <a:lstStyle/>
          <a:p>
            <a:pPr marL="342900" indent="-342900">
              <a:buFont typeface="Arial" pitchFamily="34" charset="0"/>
              <a:buChar char="•"/>
              <a:defRPr/>
            </a:pPr>
            <a:r>
              <a:rPr lang="en-US" sz="2000" dirty="0"/>
              <a:t>Jones, D. C., </a:t>
            </a:r>
            <a:r>
              <a:rPr lang="en-US" sz="2000" dirty="0" err="1"/>
              <a:t>Ruzzo</a:t>
            </a:r>
            <a:r>
              <a:rPr lang="en-US" sz="2000" dirty="0"/>
              <a:t>, W. L., </a:t>
            </a:r>
            <a:r>
              <a:rPr lang="en-US" sz="2000" dirty="0" err="1"/>
              <a:t>Peng</a:t>
            </a:r>
            <a:r>
              <a:rPr lang="en-US" sz="2000" dirty="0"/>
              <a:t>, X., &amp; </a:t>
            </a:r>
            <a:r>
              <a:rPr lang="en-US" sz="2000" dirty="0" err="1"/>
              <a:t>Katze</a:t>
            </a:r>
            <a:r>
              <a:rPr lang="en-US" sz="2000" dirty="0"/>
              <a:t>, M. G. (2012). </a:t>
            </a:r>
            <a:r>
              <a:rPr lang="en-US" sz="2000" dirty="0">
                <a:solidFill>
                  <a:srgbClr val="FF0000"/>
                </a:solidFill>
              </a:rPr>
              <a:t>A new approach to bias correction in RNA-Seq</a:t>
            </a:r>
            <a:r>
              <a:rPr lang="en-US" sz="2000" dirty="0"/>
              <a:t>. Bioinformatics (Oxford, England), 28(7), 921–8.</a:t>
            </a:r>
          </a:p>
          <a:p>
            <a:pPr marL="342900" indent="-342900">
              <a:buFont typeface="Arial" pitchFamily="34" charset="0"/>
              <a:buChar char="•"/>
              <a:defRPr/>
            </a:pPr>
            <a:r>
              <a:rPr lang="en-US" sz="2000" dirty="0" err="1"/>
              <a:t>Risso</a:t>
            </a:r>
            <a:r>
              <a:rPr lang="en-US" sz="2000" dirty="0"/>
              <a:t>, D., Schwartz, K., Sherlock, G., &amp; </a:t>
            </a:r>
            <a:r>
              <a:rPr lang="en-US" sz="2000" dirty="0" err="1"/>
              <a:t>Dudoit</a:t>
            </a:r>
            <a:r>
              <a:rPr lang="en-US" sz="2000" dirty="0"/>
              <a:t>, S. (2011). </a:t>
            </a:r>
            <a:r>
              <a:rPr lang="en-US" sz="2000" dirty="0">
                <a:solidFill>
                  <a:srgbClr val="FF0000"/>
                </a:solidFill>
              </a:rPr>
              <a:t>GC-content normalization for RNA-</a:t>
            </a:r>
            <a:r>
              <a:rPr lang="en-US" sz="2000" dirty="0" err="1">
                <a:solidFill>
                  <a:srgbClr val="FF0000"/>
                </a:solidFill>
              </a:rPr>
              <a:t>Seq</a:t>
            </a:r>
            <a:r>
              <a:rPr lang="en-US" sz="2000" dirty="0">
                <a:solidFill>
                  <a:srgbClr val="FF0000"/>
                </a:solidFill>
              </a:rPr>
              <a:t> data</a:t>
            </a:r>
            <a:r>
              <a:rPr lang="en-US" sz="2000" dirty="0"/>
              <a:t>. BMC bioinformatics, 12(1), 480. </a:t>
            </a:r>
          </a:p>
          <a:p>
            <a:pPr marL="342900" indent="-342900">
              <a:buFont typeface="Arial" pitchFamily="34" charset="0"/>
              <a:buChar char="•"/>
              <a:defRPr/>
            </a:pPr>
            <a:r>
              <a:rPr lang="en-US" sz="2000" dirty="0" err="1"/>
              <a:t>Sendler</a:t>
            </a:r>
            <a:r>
              <a:rPr lang="en-US" sz="2000" dirty="0"/>
              <a:t>, E., Johnson, G. D., &amp; </a:t>
            </a:r>
            <a:r>
              <a:rPr lang="en-US" sz="2000" dirty="0" err="1"/>
              <a:t>Krawetz</a:t>
            </a:r>
            <a:r>
              <a:rPr lang="en-US" sz="2000" dirty="0"/>
              <a:t>, S. a. (2011</a:t>
            </a:r>
            <a:r>
              <a:rPr lang="en-US" sz="2000" dirty="0">
                <a:solidFill>
                  <a:srgbClr val="FF0000"/>
                </a:solidFill>
              </a:rPr>
              <a:t>). Local and global factors affecting RNA sequencing analysis</a:t>
            </a:r>
            <a:r>
              <a:rPr lang="en-US" sz="2000" dirty="0"/>
              <a:t>. Analytical biochemistry, 419(2), 317–22. </a:t>
            </a:r>
          </a:p>
          <a:p>
            <a:pPr marL="342900" indent="-342900">
              <a:buFont typeface="Arial" pitchFamily="34" charset="0"/>
              <a:buChar char="•"/>
              <a:defRPr/>
            </a:pPr>
            <a:r>
              <a:rPr lang="en-US" sz="2000" dirty="0" err="1"/>
              <a:t>Vijaya</a:t>
            </a:r>
            <a:r>
              <a:rPr lang="en-US" sz="2000" dirty="0"/>
              <a:t> </a:t>
            </a:r>
            <a:r>
              <a:rPr lang="en-US" sz="2000" dirty="0" err="1"/>
              <a:t>Satya</a:t>
            </a:r>
            <a:r>
              <a:rPr lang="en-US" sz="2000" dirty="0"/>
              <a:t>, R., </a:t>
            </a:r>
            <a:r>
              <a:rPr lang="en-US" sz="2000" dirty="0" err="1"/>
              <a:t>Zavaljevski</a:t>
            </a:r>
            <a:r>
              <a:rPr lang="en-US" sz="2000" dirty="0"/>
              <a:t>, N., &amp; </a:t>
            </a:r>
            <a:r>
              <a:rPr lang="en-US" sz="2000" dirty="0" err="1"/>
              <a:t>Reifman</a:t>
            </a:r>
            <a:r>
              <a:rPr lang="en-US" sz="2000" dirty="0"/>
              <a:t>, J. (2012). </a:t>
            </a:r>
            <a:r>
              <a:rPr lang="en-US" sz="2000" dirty="0">
                <a:solidFill>
                  <a:srgbClr val="FF0000"/>
                </a:solidFill>
              </a:rPr>
              <a:t>A new strategy to reduce allelic bias in RNA-</a:t>
            </a:r>
            <a:r>
              <a:rPr lang="en-US" sz="2000" dirty="0" err="1">
                <a:solidFill>
                  <a:srgbClr val="FF0000"/>
                </a:solidFill>
              </a:rPr>
              <a:t>Seq</a:t>
            </a:r>
            <a:r>
              <a:rPr lang="en-US" sz="2000" dirty="0">
                <a:solidFill>
                  <a:srgbClr val="FF0000"/>
                </a:solidFill>
              </a:rPr>
              <a:t> </a:t>
            </a:r>
            <a:r>
              <a:rPr lang="en-US" sz="2000" dirty="0" err="1">
                <a:solidFill>
                  <a:srgbClr val="FF0000"/>
                </a:solidFill>
              </a:rPr>
              <a:t>readmapping</a:t>
            </a:r>
            <a:r>
              <a:rPr lang="en-US" sz="2000" dirty="0">
                <a:solidFill>
                  <a:srgbClr val="FF0000"/>
                </a:solidFill>
              </a:rPr>
              <a:t>. </a:t>
            </a:r>
            <a:r>
              <a:rPr lang="en-US" sz="2000" dirty="0"/>
              <a:t>Nucleic acids research, 40(16), e127. </a:t>
            </a:r>
          </a:p>
          <a:p>
            <a:pPr marL="342900" indent="-342900">
              <a:buFont typeface="Arial" pitchFamily="34" charset="0"/>
              <a:buChar char="•"/>
              <a:defRPr/>
            </a:pPr>
            <a:r>
              <a:rPr lang="en-GB" sz="2000" dirty="0" err="1"/>
              <a:t>Zheng</a:t>
            </a:r>
            <a:r>
              <a:rPr lang="en-GB" sz="2000" dirty="0"/>
              <a:t>, W., Chung, L. M., &amp; Zhao, H. (2011). </a:t>
            </a:r>
            <a:r>
              <a:rPr lang="en-GB" sz="2000" dirty="0">
                <a:solidFill>
                  <a:srgbClr val="FF0000"/>
                </a:solidFill>
              </a:rPr>
              <a:t>Bias detection and correction in RNA-Sequencing data</a:t>
            </a:r>
            <a:r>
              <a:rPr lang="en-GB" sz="2000" dirty="0"/>
              <a:t>. BMC bioinformatics, 12, 290. </a:t>
            </a:r>
          </a:p>
          <a:p>
            <a:pPr>
              <a:defRPr/>
            </a:pPr>
            <a:endParaRPr lang="en-US" sz="2000" b="1" u="sng" dirty="0">
              <a:solidFill>
                <a:srgbClr val="0000FF"/>
              </a:solidFill>
            </a:endParaRPr>
          </a:p>
          <a:p>
            <a:pPr>
              <a:defRPr/>
            </a:pPr>
            <a:r>
              <a:rPr lang="en-US" sz="2000" b="1" u="sng" dirty="0">
                <a:solidFill>
                  <a:srgbClr val="0000FF"/>
                </a:solidFill>
              </a:rPr>
              <a:t>Tools</a:t>
            </a:r>
          </a:p>
          <a:p>
            <a:pPr marL="342900" indent="-342900">
              <a:buFont typeface="Arial" pitchFamily="34" charset="0"/>
              <a:buChar char="•"/>
              <a:defRPr/>
            </a:pPr>
            <a:r>
              <a:rPr lang="en-US" sz="2000" dirty="0"/>
              <a:t>Wang, L., Wang, S., &amp; Li, W. (2012). </a:t>
            </a:r>
            <a:r>
              <a:rPr lang="en-US" sz="2000" dirty="0" err="1">
                <a:solidFill>
                  <a:srgbClr val="FF0000"/>
                </a:solidFill>
              </a:rPr>
              <a:t>RSeQC</a:t>
            </a:r>
            <a:r>
              <a:rPr lang="en-US" sz="2000" dirty="0">
                <a:solidFill>
                  <a:srgbClr val="FF0000"/>
                </a:solidFill>
              </a:rPr>
              <a:t>: quality control of RNA-</a:t>
            </a:r>
            <a:r>
              <a:rPr lang="en-US" sz="2000" dirty="0" err="1">
                <a:solidFill>
                  <a:srgbClr val="FF0000"/>
                </a:solidFill>
              </a:rPr>
              <a:t>seq</a:t>
            </a:r>
            <a:r>
              <a:rPr lang="en-US" sz="2000" dirty="0">
                <a:solidFill>
                  <a:srgbClr val="FF0000"/>
                </a:solidFill>
              </a:rPr>
              <a:t> experiments</a:t>
            </a:r>
            <a:r>
              <a:rPr lang="en-US" sz="2000" dirty="0"/>
              <a:t>. Bioinformatics (Oxford, England), 28(16), 2184–5. </a:t>
            </a:r>
          </a:p>
          <a:p>
            <a:pPr marL="342900" indent="-342900">
              <a:buFont typeface="Arial" pitchFamily="34" charset="0"/>
              <a:buChar char="•"/>
              <a:defRPr/>
            </a:pPr>
            <a:r>
              <a:rPr lang="en-US" sz="2000" dirty="0"/>
              <a:t>DeLuca, D. S., Levin, J. Z., </a:t>
            </a:r>
            <a:r>
              <a:rPr lang="en-US" sz="2000" dirty="0" err="1"/>
              <a:t>Sivachenko</a:t>
            </a:r>
            <a:r>
              <a:rPr lang="en-US" sz="2000" dirty="0"/>
              <a:t>, A., Fennell, T., </a:t>
            </a:r>
            <a:r>
              <a:rPr lang="en-US" sz="2000" dirty="0" err="1"/>
              <a:t>Nazaire</a:t>
            </a:r>
            <a:r>
              <a:rPr lang="en-US" sz="2000" dirty="0"/>
              <a:t>, M.-D., Williams, C., Reich, M., et al. (2012). </a:t>
            </a:r>
            <a:r>
              <a:rPr lang="en-US" sz="2000" dirty="0">
                <a:solidFill>
                  <a:srgbClr val="FF0000"/>
                </a:solidFill>
              </a:rPr>
              <a:t>RNA-</a:t>
            </a:r>
            <a:r>
              <a:rPr lang="en-US" sz="2000" dirty="0" err="1">
                <a:solidFill>
                  <a:srgbClr val="FF0000"/>
                </a:solidFill>
              </a:rPr>
              <a:t>SeQC</a:t>
            </a:r>
            <a:r>
              <a:rPr lang="en-US" sz="2000" dirty="0">
                <a:solidFill>
                  <a:srgbClr val="FF0000"/>
                </a:solidFill>
              </a:rPr>
              <a:t>: RNA-</a:t>
            </a:r>
            <a:r>
              <a:rPr lang="en-US" sz="2000" dirty="0" err="1">
                <a:solidFill>
                  <a:srgbClr val="FF0000"/>
                </a:solidFill>
              </a:rPr>
              <a:t>seq</a:t>
            </a:r>
            <a:r>
              <a:rPr lang="en-US" sz="2000" dirty="0">
                <a:solidFill>
                  <a:srgbClr val="FF0000"/>
                </a:solidFill>
              </a:rPr>
              <a:t> metrics for quality control and process optimization</a:t>
            </a:r>
            <a:r>
              <a:rPr lang="en-US" sz="2000" dirty="0"/>
              <a:t>. Bioinformatics (Oxford, England), 28(11), 1530–2. </a:t>
            </a:r>
            <a:endParaRPr lang="en-US" sz="2000" dirty="0"/>
          </a:p>
          <a:p>
            <a:pPr marL="342900" indent="-342900">
              <a:buFont typeface="Arial" pitchFamily="34" charset="0"/>
              <a:buChar char="•"/>
              <a:defRPr/>
            </a:pPr>
            <a:r>
              <a:rPr lang="en-US" sz="2000" dirty="0"/>
              <a:t>Picard tools</a:t>
            </a:r>
            <a:endParaRPr lang="en-US" sz="20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338" y="0"/>
            <a:ext cx="9220201" cy="6954838"/>
          </a:xfrm>
          <a:prstGeom prst="rect">
            <a:avLst/>
          </a:prstGeom>
          <a:solidFill>
            <a:schemeClr val="bg1"/>
          </a:solidFill>
        </p:spPr>
        <p:txBody>
          <a:bodyPr>
            <a:spAutoFit/>
          </a:bodyPr>
          <a:lstStyle/>
          <a:p>
            <a:pPr marL="342900" indent="-342900">
              <a:lnSpc>
                <a:spcPct val="115000"/>
              </a:lnSpc>
              <a:spcAft>
                <a:spcPts val="0"/>
              </a:spcAft>
              <a:buFont typeface="Symbol"/>
              <a:buChar char=""/>
              <a:defRPr/>
            </a:pPr>
            <a:r>
              <a:rPr lang="en-US" sz="900" dirty="0" err="1">
                <a:latin typeface="Calibri"/>
                <a:ea typeface="Calibri"/>
                <a:cs typeface="Times New Roman"/>
              </a:rPr>
              <a:t>Benjamini</a:t>
            </a:r>
            <a:r>
              <a:rPr lang="en-US" sz="900" dirty="0">
                <a:latin typeface="Calibri"/>
                <a:ea typeface="Calibri"/>
                <a:cs typeface="Times New Roman"/>
              </a:rPr>
              <a:t>, Y., &amp; Speed, T. P. (2012). Summarizing and correcting the GC content bias in high-throughput sequencing. Nucleic acids research, 40(10), e72. doi:10.1093/</a:t>
            </a:r>
            <a:r>
              <a:rPr lang="en-US" sz="900" dirty="0" err="1">
                <a:latin typeface="Calibri"/>
                <a:ea typeface="Calibri"/>
                <a:cs typeface="Times New Roman"/>
              </a:rPr>
              <a:t>nar</a:t>
            </a:r>
            <a:r>
              <a:rPr lang="en-US" sz="900" dirty="0">
                <a:latin typeface="Calibri"/>
                <a:ea typeface="Calibri"/>
                <a:cs typeface="Times New Roman"/>
              </a:rPr>
              <a:t>/gks001</a:t>
            </a:r>
          </a:p>
          <a:p>
            <a:pPr marL="342900" indent="-342900">
              <a:lnSpc>
                <a:spcPct val="115000"/>
              </a:lnSpc>
              <a:spcAft>
                <a:spcPts val="0"/>
              </a:spcAft>
              <a:buFont typeface="Symbol"/>
              <a:buChar char=""/>
              <a:defRPr/>
            </a:pPr>
            <a:r>
              <a:rPr lang="en-US" sz="900" dirty="0" err="1">
                <a:latin typeface="Calibri"/>
                <a:ea typeface="Calibri"/>
                <a:cs typeface="Times New Roman"/>
              </a:rPr>
              <a:t>Bohnert</a:t>
            </a:r>
            <a:r>
              <a:rPr lang="en-US" sz="900" dirty="0">
                <a:latin typeface="Calibri"/>
                <a:ea typeface="Calibri"/>
                <a:cs typeface="Times New Roman"/>
              </a:rPr>
              <a:t>, R., &amp; </a:t>
            </a:r>
            <a:r>
              <a:rPr lang="en-US" sz="900" dirty="0" err="1">
                <a:latin typeface="Calibri"/>
                <a:ea typeface="Calibri"/>
                <a:cs typeface="Times New Roman"/>
              </a:rPr>
              <a:t>Rätsch</a:t>
            </a:r>
            <a:r>
              <a:rPr lang="en-US" sz="900" dirty="0">
                <a:latin typeface="Calibri"/>
                <a:ea typeface="Calibri"/>
                <a:cs typeface="Times New Roman"/>
              </a:rPr>
              <a:t>, G. (2010). </a:t>
            </a:r>
            <a:r>
              <a:rPr lang="en-US" sz="900" dirty="0" err="1">
                <a:latin typeface="Calibri"/>
                <a:ea typeface="Calibri"/>
                <a:cs typeface="Times New Roman"/>
              </a:rPr>
              <a:t>rQuant.web</a:t>
            </a:r>
            <a:r>
              <a:rPr lang="en-US" sz="900" dirty="0">
                <a:latin typeface="Calibri"/>
                <a:ea typeface="Calibri"/>
                <a:cs typeface="Times New Roman"/>
              </a:rPr>
              <a:t>: a tool for RNA-</a:t>
            </a:r>
            <a:r>
              <a:rPr lang="en-US" sz="900" dirty="0" err="1">
                <a:latin typeface="Calibri"/>
                <a:ea typeface="Calibri"/>
                <a:cs typeface="Times New Roman"/>
              </a:rPr>
              <a:t>Seq</a:t>
            </a:r>
            <a:r>
              <a:rPr lang="en-US" sz="900" dirty="0">
                <a:latin typeface="Calibri"/>
                <a:ea typeface="Calibri"/>
                <a:cs typeface="Times New Roman"/>
              </a:rPr>
              <a:t>-based transcript quantitation. Nucleic acids research, 38(Web Server issue), W348–51. doi:10.1093/</a:t>
            </a:r>
            <a:r>
              <a:rPr lang="en-US" sz="900" dirty="0" err="1">
                <a:latin typeface="Calibri"/>
                <a:ea typeface="Calibri"/>
                <a:cs typeface="Times New Roman"/>
              </a:rPr>
              <a:t>nar</a:t>
            </a:r>
            <a:r>
              <a:rPr lang="en-US" sz="900" dirty="0">
                <a:latin typeface="Calibri"/>
                <a:ea typeface="Calibri"/>
                <a:cs typeface="Times New Roman"/>
              </a:rPr>
              <a:t>/gkq448</a:t>
            </a:r>
          </a:p>
          <a:p>
            <a:pPr marL="342900" indent="-342900">
              <a:lnSpc>
                <a:spcPct val="115000"/>
              </a:lnSpc>
              <a:spcAft>
                <a:spcPts val="0"/>
              </a:spcAft>
              <a:buFont typeface="Symbol"/>
              <a:buChar char=""/>
              <a:defRPr/>
            </a:pPr>
            <a:r>
              <a:rPr lang="en-US" sz="900" dirty="0">
                <a:latin typeface="Calibri"/>
                <a:ea typeface="Calibri"/>
                <a:cs typeface="Times New Roman"/>
              </a:rPr>
              <a:t>Bullard, J. H., </a:t>
            </a:r>
            <a:r>
              <a:rPr lang="en-US" sz="900" dirty="0" err="1">
                <a:latin typeface="Calibri"/>
                <a:ea typeface="Calibri"/>
                <a:cs typeface="Times New Roman"/>
              </a:rPr>
              <a:t>Purdom</a:t>
            </a:r>
            <a:r>
              <a:rPr lang="en-US" sz="900" dirty="0">
                <a:latin typeface="Calibri"/>
                <a:ea typeface="Calibri"/>
                <a:cs typeface="Times New Roman"/>
              </a:rPr>
              <a:t>, E., Hansen, K. D., &amp; </a:t>
            </a:r>
            <a:r>
              <a:rPr lang="en-US" sz="900" dirty="0" err="1">
                <a:latin typeface="Calibri"/>
                <a:ea typeface="Calibri"/>
                <a:cs typeface="Times New Roman"/>
              </a:rPr>
              <a:t>Dudoit</a:t>
            </a:r>
            <a:r>
              <a:rPr lang="en-US" sz="900" dirty="0">
                <a:latin typeface="Calibri"/>
                <a:ea typeface="Calibri"/>
                <a:cs typeface="Times New Roman"/>
              </a:rPr>
              <a:t>, S. (2010). Evaluation of statistical methods for normalization and differential expression in mRNA-</a:t>
            </a:r>
            <a:r>
              <a:rPr lang="en-US" sz="900" dirty="0" err="1">
                <a:latin typeface="Calibri"/>
                <a:ea typeface="Calibri"/>
                <a:cs typeface="Times New Roman"/>
              </a:rPr>
              <a:t>Seq</a:t>
            </a:r>
            <a:r>
              <a:rPr lang="en-US" sz="900" dirty="0">
                <a:latin typeface="Calibri"/>
                <a:ea typeface="Calibri"/>
                <a:cs typeface="Times New Roman"/>
              </a:rPr>
              <a:t> experiments. BMC bioinformatics, 11, 94. doi:10.1186/1471-2105-11-94</a:t>
            </a:r>
          </a:p>
          <a:p>
            <a:pPr marL="342900" indent="-342900">
              <a:lnSpc>
                <a:spcPct val="115000"/>
              </a:lnSpc>
              <a:spcAft>
                <a:spcPts val="0"/>
              </a:spcAft>
              <a:buFont typeface="Symbol"/>
              <a:buChar char=""/>
              <a:defRPr/>
            </a:pPr>
            <a:r>
              <a:rPr lang="en-US" sz="900" dirty="0">
                <a:latin typeface="Calibri"/>
                <a:ea typeface="Calibri"/>
                <a:cs typeface="Times New Roman"/>
              </a:rPr>
              <a:t>DeLuca, D. S., Levin, J. Z., </a:t>
            </a:r>
            <a:r>
              <a:rPr lang="en-US" sz="900" dirty="0" err="1">
                <a:latin typeface="Calibri"/>
                <a:ea typeface="Calibri"/>
                <a:cs typeface="Times New Roman"/>
              </a:rPr>
              <a:t>Sivachenko</a:t>
            </a:r>
            <a:r>
              <a:rPr lang="en-US" sz="900" dirty="0">
                <a:latin typeface="Calibri"/>
                <a:ea typeface="Calibri"/>
                <a:cs typeface="Times New Roman"/>
              </a:rPr>
              <a:t>, A., Fennell, T., </a:t>
            </a:r>
            <a:r>
              <a:rPr lang="en-US" sz="900" dirty="0" err="1">
                <a:latin typeface="Calibri"/>
                <a:ea typeface="Calibri"/>
                <a:cs typeface="Times New Roman"/>
              </a:rPr>
              <a:t>Nazaire</a:t>
            </a:r>
            <a:r>
              <a:rPr lang="en-US" sz="900" dirty="0">
                <a:latin typeface="Calibri"/>
                <a:ea typeface="Calibri"/>
                <a:cs typeface="Times New Roman"/>
              </a:rPr>
              <a:t>, M.-D., Williams, C., Reich, M., et al. (2012). RNA-</a:t>
            </a:r>
            <a:r>
              <a:rPr lang="en-US" sz="900" dirty="0" err="1">
                <a:latin typeface="Calibri"/>
                <a:ea typeface="Calibri"/>
                <a:cs typeface="Times New Roman"/>
              </a:rPr>
              <a:t>SeQC</a:t>
            </a:r>
            <a:r>
              <a:rPr lang="en-US" sz="900" dirty="0">
                <a:latin typeface="Calibri"/>
                <a:ea typeface="Calibri"/>
                <a:cs typeface="Times New Roman"/>
              </a:rPr>
              <a:t>: RNA-</a:t>
            </a:r>
            <a:r>
              <a:rPr lang="en-US" sz="900" dirty="0" err="1">
                <a:latin typeface="Calibri"/>
                <a:ea typeface="Calibri"/>
                <a:cs typeface="Times New Roman"/>
              </a:rPr>
              <a:t>seq</a:t>
            </a:r>
            <a:r>
              <a:rPr lang="en-US" sz="900" dirty="0">
                <a:latin typeface="Calibri"/>
                <a:ea typeface="Calibri"/>
                <a:cs typeface="Times New Roman"/>
              </a:rPr>
              <a:t> metrics for quality control and process optimization. Bioinformatics (Oxford, England), 28(11), 1530–2. doi:10.1093/bioinformatics/bts196</a:t>
            </a:r>
          </a:p>
          <a:p>
            <a:pPr marL="342900" indent="-342900">
              <a:lnSpc>
                <a:spcPct val="115000"/>
              </a:lnSpc>
              <a:spcAft>
                <a:spcPts val="0"/>
              </a:spcAft>
              <a:buFont typeface="Symbol"/>
              <a:buChar char=""/>
              <a:defRPr/>
            </a:pPr>
            <a:r>
              <a:rPr lang="en-US" sz="900" dirty="0" err="1">
                <a:latin typeface="Calibri"/>
                <a:ea typeface="Calibri"/>
                <a:cs typeface="Times New Roman"/>
              </a:rPr>
              <a:t>Dohm</a:t>
            </a:r>
            <a:r>
              <a:rPr lang="en-US" sz="900" dirty="0">
                <a:latin typeface="Calibri"/>
                <a:ea typeface="Calibri"/>
                <a:cs typeface="Times New Roman"/>
              </a:rPr>
              <a:t>, J. C., </a:t>
            </a:r>
            <a:r>
              <a:rPr lang="en-US" sz="900" dirty="0" err="1">
                <a:latin typeface="Calibri"/>
                <a:ea typeface="Calibri"/>
                <a:cs typeface="Times New Roman"/>
              </a:rPr>
              <a:t>Lottaz</a:t>
            </a:r>
            <a:r>
              <a:rPr lang="en-US" sz="900" dirty="0">
                <a:latin typeface="Calibri"/>
                <a:ea typeface="Calibri"/>
                <a:cs typeface="Times New Roman"/>
              </a:rPr>
              <a:t>, C., </a:t>
            </a:r>
            <a:r>
              <a:rPr lang="en-US" sz="900" dirty="0" err="1">
                <a:latin typeface="Calibri"/>
                <a:ea typeface="Calibri"/>
                <a:cs typeface="Times New Roman"/>
              </a:rPr>
              <a:t>Borodina</a:t>
            </a:r>
            <a:r>
              <a:rPr lang="en-US" sz="900" dirty="0">
                <a:latin typeface="Calibri"/>
                <a:ea typeface="Calibri"/>
                <a:cs typeface="Times New Roman"/>
              </a:rPr>
              <a:t>, T., &amp; </a:t>
            </a:r>
            <a:r>
              <a:rPr lang="en-US" sz="900" dirty="0" err="1">
                <a:latin typeface="Calibri"/>
                <a:ea typeface="Calibri"/>
                <a:cs typeface="Times New Roman"/>
              </a:rPr>
              <a:t>Himmelbauer</a:t>
            </a:r>
            <a:r>
              <a:rPr lang="en-US" sz="900" dirty="0">
                <a:latin typeface="Calibri"/>
                <a:ea typeface="Calibri"/>
                <a:cs typeface="Times New Roman"/>
              </a:rPr>
              <a:t>, H. (2008). Substantial biases in ultra-short read data sets from high-throughput DNA sequencing. </a:t>
            </a:r>
            <a:r>
              <a:rPr lang="nl-NL" sz="900" dirty="0" err="1">
                <a:latin typeface="Calibri"/>
                <a:ea typeface="Calibri"/>
                <a:cs typeface="Times New Roman"/>
              </a:rPr>
              <a:t>Helicobacter</a:t>
            </a:r>
            <a:r>
              <a:rPr lang="nl-NL" sz="900" dirty="0">
                <a:latin typeface="Calibri"/>
                <a:ea typeface="Calibri"/>
                <a:cs typeface="Times New Roman"/>
              </a:rPr>
              <a:t>, 36(16). doi:10.1093/nar/gkn425</a:t>
            </a:r>
            <a:endParaRPr lang="en-US" sz="900" dirty="0">
              <a:latin typeface="Calibri"/>
              <a:ea typeface="Calibri"/>
              <a:cs typeface="Times New Roman"/>
            </a:endParaRPr>
          </a:p>
          <a:p>
            <a:pPr marL="342900" indent="-342900">
              <a:lnSpc>
                <a:spcPct val="115000"/>
              </a:lnSpc>
              <a:spcAft>
                <a:spcPts val="0"/>
              </a:spcAft>
              <a:buFont typeface="Symbol"/>
              <a:buChar char=""/>
              <a:defRPr/>
            </a:pPr>
            <a:r>
              <a:rPr lang="nl-NL" sz="900" dirty="0" err="1">
                <a:latin typeface="Calibri"/>
                <a:ea typeface="Calibri"/>
                <a:cs typeface="Times New Roman"/>
              </a:rPr>
              <a:t>Gao</a:t>
            </a:r>
            <a:r>
              <a:rPr lang="nl-NL" sz="900" dirty="0">
                <a:latin typeface="Calibri"/>
                <a:ea typeface="Calibri"/>
                <a:cs typeface="Times New Roman"/>
              </a:rPr>
              <a:t>, L., </a:t>
            </a:r>
            <a:r>
              <a:rPr lang="nl-NL" sz="900" dirty="0" err="1">
                <a:latin typeface="Calibri"/>
                <a:ea typeface="Calibri"/>
                <a:cs typeface="Times New Roman"/>
              </a:rPr>
              <a:t>Fang</a:t>
            </a:r>
            <a:r>
              <a:rPr lang="nl-NL" sz="900" dirty="0">
                <a:latin typeface="Calibri"/>
                <a:ea typeface="Calibri"/>
                <a:cs typeface="Times New Roman"/>
              </a:rPr>
              <a:t>, Z., Zhang, K., </a:t>
            </a:r>
            <a:r>
              <a:rPr lang="nl-NL" sz="900" dirty="0" err="1">
                <a:latin typeface="Calibri"/>
                <a:ea typeface="Calibri"/>
                <a:cs typeface="Times New Roman"/>
              </a:rPr>
              <a:t>Zhi</a:t>
            </a:r>
            <a:r>
              <a:rPr lang="nl-NL" sz="900" dirty="0">
                <a:latin typeface="Calibri"/>
                <a:ea typeface="Calibri"/>
                <a:cs typeface="Times New Roman"/>
              </a:rPr>
              <a:t>, D., &amp; </a:t>
            </a:r>
            <a:r>
              <a:rPr lang="nl-NL" sz="900" dirty="0" err="1">
                <a:latin typeface="Calibri"/>
                <a:ea typeface="Calibri"/>
                <a:cs typeface="Times New Roman"/>
              </a:rPr>
              <a:t>Cui</a:t>
            </a:r>
            <a:r>
              <a:rPr lang="nl-NL" sz="900" dirty="0">
                <a:latin typeface="Calibri"/>
                <a:ea typeface="Calibri"/>
                <a:cs typeface="Times New Roman"/>
              </a:rPr>
              <a:t>, X. (2011). </a:t>
            </a:r>
            <a:r>
              <a:rPr lang="en-US" sz="900" dirty="0">
                <a:latin typeface="Calibri"/>
                <a:ea typeface="Calibri"/>
                <a:cs typeface="Times New Roman"/>
              </a:rPr>
              <a:t>Length bias correction for RNA-</a:t>
            </a:r>
            <a:r>
              <a:rPr lang="en-US" sz="900" dirty="0" err="1">
                <a:latin typeface="Calibri"/>
                <a:ea typeface="Calibri"/>
                <a:cs typeface="Times New Roman"/>
              </a:rPr>
              <a:t>seq</a:t>
            </a:r>
            <a:r>
              <a:rPr lang="en-US" sz="900" dirty="0">
                <a:latin typeface="Calibri"/>
                <a:ea typeface="Calibri"/>
                <a:cs typeface="Times New Roman"/>
              </a:rPr>
              <a:t> data in gene set analyses. Bioinformatics (Oxford, England), 27(5), 662–9. doi:10.1093/bioinformatics/btr005</a:t>
            </a:r>
          </a:p>
          <a:p>
            <a:pPr marL="342900" indent="-342900">
              <a:lnSpc>
                <a:spcPct val="115000"/>
              </a:lnSpc>
              <a:spcAft>
                <a:spcPts val="0"/>
              </a:spcAft>
              <a:buFont typeface="Symbol"/>
              <a:buChar char=""/>
              <a:defRPr/>
            </a:pPr>
            <a:r>
              <a:rPr lang="en-US" sz="900" dirty="0">
                <a:latin typeface="Calibri"/>
                <a:ea typeface="Calibri"/>
                <a:cs typeface="Times New Roman"/>
              </a:rPr>
              <a:t>Hansen, K. D., Brenner, S. E., &amp; </a:t>
            </a:r>
            <a:r>
              <a:rPr lang="en-US" sz="900" dirty="0" err="1">
                <a:latin typeface="Calibri"/>
                <a:ea typeface="Calibri"/>
                <a:cs typeface="Times New Roman"/>
              </a:rPr>
              <a:t>Dudoit</a:t>
            </a:r>
            <a:r>
              <a:rPr lang="en-US" sz="900" dirty="0">
                <a:latin typeface="Calibri"/>
                <a:ea typeface="Calibri"/>
                <a:cs typeface="Times New Roman"/>
              </a:rPr>
              <a:t>, S. (2010). Biases in </a:t>
            </a:r>
            <a:r>
              <a:rPr lang="en-US" sz="900" dirty="0" err="1">
                <a:latin typeface="Calibri"/>
                <a:ea typeface="Calibri"/>
                <a:cs typeface="Times New Roman"/>
              </a:rPr>
              <a:t>Illumina</a:t>
            </a:r>
            <a:r>
              <a:rPr lang="en-US" sz="900" dirty="0">
                <a:latin typeface="Calibri"/>
                <a:ea typeface="Calibri"/>
                <a:cs typeface="Times New Roman"/>
              </a:rPr>
              <a:t> </a:t>
            </a:r>
            <a:r>
              <a:rPr lang="en-US" sz="900" dirty="0" err="1">
                <a:latin typeface="Calibri"/>
                <a:ea typeface="Calibri"/>
                <a:cs typeface="Times New Roman"/>
              </a:rPr>
              <a:t>transcriptome</a:t>
            </a:r>
            <a:r>
              <a:rPr lang="en-US" sz="900" dirty="0">
                <a:latin typeface="Calibri"/>
                <a:ea typeface="Calibri"/>
                <a:cs typeface="Times New Roman"/>
              </a:rPr>
              <a:t> sequencing caused by random </a:t>
            </a:r>
            <a:r>
              <a:rPr lang="en-US" sz="900" dirty="0" err="1">
                <a:latin typeface="Calibri"/>
                <a:ea typeface="Calibri"/>
                <a:cs typeface="Times New Roman"/>
              </a:rPr>
              <a:t>hexamer</a:t>
            </a:r>
            <a:r>
              <a:rPr lang="en-US" sz="900" dirty="0">
                <a:latin typeface="Calibri"/>
                <a:ea typeface="Calibri"/>
                <a:cs typeface="Times New Roman"/>
              </a:rPr>
              <a:t> priming. Nucleic acids research, 38(12), e131. doi:10.1093/</a:t>
            </a:r>
            <a:r>
              <a:rPr lang="en-US" sz="900" dirty="0" err="1">
                <a:latin typeface="Calibri"/>
                <a:ea typeface="Calibri"/>
                <a:cs typeface="Times New Roman"/>
              </a:rPr>
              <a:t>nar</a:t>
            </a:r>
            <a:r>
              <a:rPr lang="en-US" sz="900" dirty="0">
                <a:latin typeface="Calibri"/>
                <a:ea typeface="Calibri"/>
                <a:cs typeface="Times New Roman"/>
              </a:rPr>
              <a:t>/gkq224</a:t>
            </a:r>
          </a:p>
          <a:p>
            <a:pPr marL="342900" indent="-342900">
              <a:lnSpc>
                <a:spcPct val="115000"/>
              </a:lnSpc>
              <a:spcAft>
                <a:spcPts val="0"/>
              </a:spcAft>
              <a:buFont typeface="Symbol"/>
              <a:buChar char=""/>
              <a:defRPr/>
            </a:pPr>
            <a:r>
              <a:rPr lang="en-US" sz="900" dirty="0">
                <a:latin typeface="Calibri"/>
                <a:ea typeface="Calibri"/>
                <a:cs typeface="Times New Roman"/>
              </a:rPr>
              <a:t>Hansen, K. D., Irizarry, R. a, &amp; Wu, Z. (2012). Removing technical variability in RNA-</a:t>
            </a:r>
            <a:r>
              <a:rPr lang="en-US" sz="900" dirty="0" err="1">
                <a:latin typeface="Calibri"/>
                <a:ea typeface="Calibri"/>
                <a:cs typeface="Times New Roman"/>
              </a:rPr>
              <a:t>seq</a:t>
            </a:r>
            <a:r>
              <a:rPr lang="en-US" sz="900" dirty="0">
                <a:latin typeface="Calibri"/>
                <a:ea typeface="Calibri"/>
                <a:cs typeface="Times New Roman"/>
              </a:rPr>
              <a:t> data using conditional </a:t>
            </a:r>
            <a:r>
              <a:rPr lang="en-US" sz="900" dirty="0" err="1">
                <a:latin typeface="Calibri"/>
                <a:ea typeface="Calibri"/>
                <a:cs typeface="Times New Roman"/>
              </a:rPr>
              <a:t>quantile</a:t>
            </a:r>
            <a:r>
              <a:rPr lang="en-US" sz="900" dirty="0">
                <a:latin typeface="Calibri"/>
                <a:ea typeface="Calibri"/>
                <a:cs typeface="Times New Roman"/>
              </a:rPr>
              <a:t> normalization. Biostatistics (Oxford, England), 13(2), 204–16. doi:10.1093/biostatistics/kxr054</a:t>
            </a:r>
          </a:p>
          <a:p>
            <a:pPr marL="342900" indent="-342900">
              <a:lnSpc>
                <a:spcPct val="115000"/>
              </a:lnSpc>
              <a:spcAft>
                <a:spcPts val="0"/>
              </a:spcAft>
              <a:buFont typeface="Symbol"/>
              <a:buChar char=""/>
              <a:defRPr/>
            </a:pPr>
            <a:r>
              <a:rPr lang="en-US" sz="900" dirty="0">
                <a:latin typeface="Calibri"/>
                <a:ea typeface="Calibri"/>
                <a:cs typeface="Times New Roman"/>
              </a:rPr>
              <a:t>Jiang, L., Schlesinger, F., Davis, C. a, Zhang, Y., Li, R., </a:t>
            </a:r>
            <a:r>
              <a:rPr lang="en-US" sz="900" dirty="0" err="1">
                <a:latin typeface="Calibri"/>
                <a:ea typeface="Calibri"/>
                <a:cs typeface="Times New Roman"/>
              </a:rPr>
              <a:t>Salit</a:t>
            </a:r>
            <a:r>
              <a:rPr lang="en-US" sz="900" dirty="0">
                <a:latin typeface="Calibri"/>
                <a:ea typeface="Calibri"/>
                <a:cs typeface="Times New Roman"/>
              </a:rPr>
              <a:t>, M., </a:t>
            </a:r>
            <a:r>
              <a:rPr lang="en-US" sz="900" dirty="0" err="1">
                <a:latin typeface="Calibri"/>
                <a:ea typeface="Calibri"/>
                <a:cs typeface="Times New Roman"/>
              </a:rPr>
              <a:t>Gingeras</a:t>
            </a:r>
            <a:r>
              <a:rPr lang="en-US" sz="900" dirty="0">
                <a:latin typeface="Calibri"/>
                <a:ea typeface="Calibri"/>
                <a:cs typeface="Times New Roman"/>
              </a:rPr>
              <a:t>, T. R., et al. (2011). Synthetic spike-in standards for RNA-</a:t>
            </a:r>
            <a:r>
              <a:rPr lang="en-US" sz="900" dirty="0" err="1">
                <a:latin typeface="Calibri"/>
                <a:ea typeface="Calibri"/>
                <a:cs typeface="Times New Roman"/>
              </a:rPr>
              <a:t>seq</a:t>
            </a:r>
            <a:r>
              <a:rPr lang="en-US" sz="900" dirty="0">
                <a:latin typeface="Calibri"/>
                <a:ea typeface="Calibri"/>
                <a:cs typeface="Times New Roman"/>
              </a:rPr>
              <a:t> experiments. Genome research, 21(9), 1543–51. doi:10.1101/gr.121095.111</a:t>
            </a:r>
          </a:p>
          <a:p>
            <a:pPr marL="342900" indent="-342900">
              <a:lnSpc>
                <a:spcPct val="115000"/>
              </a:lnSpc>
              <a:spcAft>
                <a:spcPts val="0"/>
              </a:spcAft>
              <a:buFont typeface="Symbol"/>
              <a:buChar char=""/>
              <a:defRPr/>
            </a:pPr>
            <a:r>
              <a:rPr lang="nl-NL" sz="900" dirty="0">
                <a:latin typeface="Calibri"/>
                <a:ea typeface="Calibri"/>
                <a:cs typeface="Times New Roman"/>
              </a:rPr>
              <a:t>Jones, D. C., </a:t>
            </a:r>
            <a:r>
              <a:rPr lang="nl-NL" sz="900" dirty="0" err="1">
                <a:latin typeface="Calibri"/>
                <a:ea typeface="Calibri"/>
                <a:cs typeface="Times New Roman"/>
              </a:rPr>
              <a:t>Ruzzo</a:t>
            </a:r>
            <a:r>
              <a:rPr lang="nl-NL" sz="900" dirty="0">
                <a:latin typeface="Calibri"/>
                <a:ea typeface="Calibri"/>
                <a:cs typeface="Times New Roman"/>
              </a:rPr>
              <a:t>, W. L., </a:t>
            </a:r>
            <a:r>
              <a:rPr lang="nl-NL" sz="900" dirty="0" err="1">
                <a:latin typeface="Calibri"/>
                <a:ea typeface="Calibri"/>
                <a:cs typeface="Times New Roman"/>
              </a:rPr>
              <a:t>Peng</a:t>
            </a:r>
            <a:r>
              <a:rPr lang="nl-NL" sz="900" dirty="0">
                <a:latin typeface="Calibri"/>
                <a:ea typeface="Calibri"/>
                <a:cs typeface="Times New Roman"/>
              </a:rPr>
              <a:t>, X., &amp; </a:t>
            </a:r>
            <a:r>
              <a:rPr lang="nl-NL" sz="900" dirty="0" err="1">
                <a:latin typeface="Calibri"/>
                <a:ea typeface="Calibri"/>
                <a:cs typeface="Times New Roman"/>
              </a:rPr>
              <a:t>Katze</a:t>
            </a:r>
            <a:r>
              <a:rPr lang="nl-NL" sz="900" dirty="0">
                <a:latin typeface="Calibri"/>
                <a:ea typeface="Calibri"/>
                <a:cs typeface="Times New Roman"/>
              </a:rPr>
              <a:t>, M. G. (2012). </a:t>
            </a:r>
            <a:r>
              <a:rPr lang="en-US" sz="900" dirty="0">
                <a:latin typeface="Calibri"/>
                <a:ea typeface="Calibri"/>
                <a:cs typeface="Times New Roman"/>
              </a:rPr>
              <a:t>A new approach to bias correction in RNA-Seq. Bioinformatics (Oxford, England), 28(7), 921–8. doi:10.1093/bioinformatics/bts055</a:t>
            </a:r>
          </a:p>
          <a:p>
            <a:pPr marL="342900" indent="-342900">
              <a:lnSpc>
                <a:spcPct val="115000"/>
              </a:lnSpc>
              <a:spcAft>
                <a:spcPts val="0"/>
              </a:spcAft>
              <a:buFont typeface="Symbol"/>
              <a:buChar char=""/>
              <a:defRPr/>
            </a:pPr>
            <a:r>
              <a:rPr lang="en-US" sz="900" dirty="0">
                <a:latin typeface="Calibri"/>
                <a:ea typeface="Calibri"/>
                <a:cs typeface="Times New Roman"/>
              </a:rPr>
              <a:t>Malone, J. H., &amp; Oliver, B. (2011). Microarrays, deep sequencing and the true measure of the </a:t>
            </a:r>
            <a:r>
              <a:rPr lang="en-US" sz="900" dirty="0" err="1">
                <a:latin typeface="Calibri"/>
                <a:ea typeface="Calibri"/>
                <a:cs typeface="Times New Roman"/>
              </a:rPr>
              <a:t>transcriptome</a:t>
            </a:r>
            <a:r>
              <a:rPr lang="en-US" sz="900" dirty="0">
                <a:latin typeface="Calibri"/>
                <a:ea typeface="Calibri"/>
                <a:cs typeface="Times New Roman"/>
              </a:rPr>
              <a:t>. BMC biology, 9, 34. doi:10.1186/1741-7007-9-34</a:t>
            </a:r>
          </a:p>
          <a:p>
            <a:pPr marL="342900" indent="-342900">
              <a:lnSpc>
                <a:spcPct val="115000"/>
              </a:lnSpc>
              <a:spcAft>
                <a:spcPts val="0"/>
              </a:spcAft>
              <a:buFont typeface="Symbol"/>
              <a:buChar char=""/>
              <a:defRPr/>
            </a:pPr>
            <a:r>
              <a:rPr lang="en-US" sz="900" dirty="0" err="1">
                <a:latin typeface="Calibri"/>
                <a:ea typeface="Calibri"/>
                <a:cs typeface="Times New Roman"/>
              </a:rPr>
              <a:t>Mortazavi</a:t>
            </a:r>
            <a:r>
              <a:rPr lang="en-US" sz="900" dirty="0">
                <a:latin typeface="Calibri"/>
                <a:ea typeface="Calibri"/>
                <a:cs typeface="Times New Roman"/>
              </a:rPr>
              <a:t>, A., Williams, B. A., McCue, K., Schaeffer, L., &amp; </a:t>
            </a:r>
            <a:r>
              <a:rPr lang="en-US" sz="900" dirty="0" err="1">
                <a:latin typeface="Calibri"/>
                <a:ea typeface="Calibri"/>
                <a:cs typeface="Times New Roman"/>
              </a:rPr>
              <a:t>Wold</a:t>
            </a:r>
            <a:r>
              <a:rPr lang="en-US" sz="900" dirty="0">
                <a:latin typeface="Calibri"/>
                <a:ea typeface="Calibri"/>
                <a:cs typeface="Times New Roman"/>
              </a:rPr>
              <a:t>, B. (2008). Mapping and quantifying mammalian </a:t>
            </a:r>
            <a:r>
              <a:rPr lang="en-US" sz="900" dirty="0" err="1">
                <a:latin typeface="Calibri"/>
                <a:ea typeface="Calibri"/>
                <a:cs typeface="Times New Roman"/>
              </a:rPr>
              <a:t>transcriptomes</a:t>
            </a:r>
            <a:r>
              <a:rPr lang="en-US" sz="900" dirty="0">
                <a:latin typeface="Calibri"/>
                <a:ea typeface="Calibri"/>
                <a:cs typeface="Times New Roman"/>
              </a:rPr>
              <a:t> by RNA-Seq. Nature methods, 5(7), 621–8. doi:10.1038/nmeth.1226</a:t>
            </a:r>
          </a:p>
          <a:p>
            <a:pPr marL="342900" indent="-342900">
              <a:lnSpc>
                <a:spcPct val="115000"/>
              </a:lnSpc>
              <a:spcAft>
                <a:spcPts val="0"/>
              </a:spcAft>
              <a:buFont typeface="Symbol"/>
              <a:buChar char=""/>
              <a:defRPr/>
            </a:pPr>
            <a:r>
              <a:rPr lang="en-US" sz="900" dirty="0" err="1">
                <a:latin typeface="Calibri"/>
                <a:ea typeface="Calibri"/>
                <a:cs typeface="Times New Roman"/>
              </a:rPr>
              <a:t>Oshlack</a:t>
            </a:r>
            <a:r>
              <a:rPr lang="en-US" sz="900" dirty="0">
                <a:latin typeface="Calibri"/>
                <a:ea typeface="Calibri"/>
                <a:cs typeface="Times New Roman"/>
              </a:rPr>
              <a:t>, A., &amp; Wakefield, M. J. (2009). Transcript length bias in RNA-</a:t>
            </a:r>
            <a:r>
              <a:rPr lang="en-US" sz="900" dirty="0" err="1">
                <a:latin typeface="Calibri"/>
                <a:ea typeface="Calibri"/>
                <a:cs typeface="Times New Roman"/>
              </a:rPr>
              <a:t>seq</a:t>
            </a:r>
            <a:r>
              <a:rPr lang="en-US" sz="900" dirty="0">
                <a:latin typeface="Calibri"/>
                <a:ea typeface="Calibri"/>
                <a:cs typeface="Times New Roman"/>
              </a:rPr>
              <a:t> data confounds systems biology. Biology direct, 4, 14. doi:10.1186/1745-6150-4-14</a:t>
            </a:r>
          </a:p>
          <a:p>
            <a:pPr marL="342900" indent="-342900">
              <a:lnSpc>
                <a:spcPct val="115000"/>
              </a:lnSpc>
              <a:spcAft>
                <a:spcPts val="0"/>
              </a:spcAft>
              <a:buFont typeface="Symbol"/>
              <a:buChar char=""/>
              <a:defRPr/>
            </a:pPr>
            <a:r>
              <a:rPr lang="en-US" sz="900" dirty="0" err="1">
                <a:latin typeface="Calibri"/>
                <a:ea typeface="Calibri"/>
                <a:cs typeface="Times New Roman"/>
              </a:rPr>
              <a:t>Risso</a:t>
            </a:r>
            <a:r>
              <a:rPr lang="en-US" sz="900" dirty="0">
                <a:latin typeface="Calibri"/>
                <a:ea typeface="Calibri"/>
                <a:cs typeface="Times New Roman"/>
              </a:rPr>
              <a:t>, D., Schwartz, K., Sherlock, G., &amp; </a:t>
            </a:r>
            <a:r>
              <a:rPr lang="en-US" sz="900" dirty="0" err="1">
                <a:latin typeface="Calibri"/>
                <a:ea typeface="Calibri"/>
                <a:cs typeface="Times New Roman"/>
              </a:rPr>
              <a:t>Dudoit</a:t>
            </a:r>
            <a:r>
              <a:rPr lang="en-US" sz="900" dirty="0">
                <a:latin typeface="Calibri"/>
                <a:ea typeface="Calibri"/>
                <a:cs typeface="Times New Roman"/>
              </a:rPr>
              <a:t>, S. (2011). GC-content normalization for RNA-</a:t>
            </a:r>
            <a:r>
              <a:rPr lang="en-US" sz="900" dirty="0" err="1">
                <a:latin typeface="Calibri"/>
                <a:ea typeface="Calibri"/>
                <a:cs typeface="Times New Roman"/>
              </a:rPr>
              <a:t>Seq</a:t>
            </a:r>
            <a:r>
              <a:rPr lang="en-US" sz="900" dirty="0">
                <a:latin typeface="Calibri"/>
                <a:ea typeface="Calibri"/>
                <a:cs typeface="Times New Roman"/>
              </a:rPr>
              <a:t> data. BMC bioinformatics, 12(1), 480. doi:10.1186/1471-2105-12-480</a:t>
            </a:r>
          </a:p>
          <a:p>
            <a:pPr marL="342900" indent="-342900">
              <a:lnSpc>
                <a:spcPct val="115000"/>
              </a:lnSpc>
              <a:spcAft>
                <a:spcPts val="0"/>
              </a:spcAft>
              <a:buFont typeface="Symbol"/>
              <a:buChar char=""/>
              <a:defRPr/>
            </a:pPr>
            <a:r>
              <a:rPr lang="en-US" sz="900" dirty="0">
                <a:latin typeface="Calibri"/>
                <a:ea typeface="Calibri"/>
                <a:cs typeface="Times New Roman"/>
              </a:rPr>
              <a:t>Roberts, A., </a:t>
            </a:r>
            <a:r>
              <a:rPr lang="en-US" sz="900" dirty="0" err="1">
                <a:latin typeface="Calibri"/>
                <a:ea typeface="Calibri"/>
                <a:cs typeface="Times New Roman"/>
              </a:rPr>
              <a:t>Trapnell</a:t>
            </a:r>
            <a:r>
              <a:rPr lang="en-US" sz="900" dirty="0">
                <a:latin typeface="Calibri"/>
                <a:ea typeface="Calibri"/>
                <a:cs typeface="Times New Roman"/>
              </a:rPr>
              <a:t>, C., </a:t>
            </a:r>
            <a:r>
              <a:rPr lang="en-US" sz="900" dirty="0" err="1">
                <a:latin typeface="Calibri"/>
                <a:ea typeface="Calibri"/>
                <a:cs typeface="Times New Roman"/>
              </a:rPr>
              <a:t>Donaghey</a:t>
            </a:r>
            <a:r>
              <a:rPr lang="en-US" sz="900" dirty="0">
                <a:latin typeface="Calibri"/>
                <a:ea typeface="Calibri"/>
                <a:cs typeface="Times New Roman"/>
              </a:rPr>
              <a:t>, J., </a:t>
            </a:r>
            <a:r>
              <a:rPr lang="en-US" sz="900" dirty="0" err="1">
                <a:latin typeface="Calibri"/>
                <a:ea typeface="Calibri"/>
                <a:cs typeface="Times New Roman"/>
              </a:rPr>
              <a:t>Rinn</a:t>
            </a:r>
            <a:r>
              <a:rPr lang="en-US" sz="900" dirty="0">
                <a:latin typeface="Calibri"/>
                <a:ea typeface="Calibri"/>
                <a:cs typeface="Times New Roman"/>
              </a:rPr>
              <a:t>, J. L., &amp; </a:t>
            </a:r>
            <a:r>
              <a:rPr lang="en-US" sz="900" dirty="0" err="1">
                <a:latin typeface="Calibri"/>
                <a:ea typeface="Calibri"/>
                <a:cs typeface="Times New Roman"/>
              </a:rPr>
              <a:t>Pachter</a:t>
            </a:r>
            <a:r>
              <a:rPr lang="en-US" sz="900" dirty="0">
                <a:latin typeface="Calibri"/>
                <a:ea typeface="Calibri"/>
                <a:cs typeface="Times New Roman"/>
              </a:rPr>
              <a:t>, L. (2011). Improving RNA-</a:t>
            </a:r>
            <a:r>
              <a:rPr lang="en-US" sz="900" dirty="0" err="1">
                <a:latin typeface="Calibri"/>
                <a:ea typeface="Calibri"/>
                <a:cs typeface="Times New Roman"/>
              </a:rPr>
              <a:t>Seq</a:t>
            </a:r>
            <a:r>
              <a:rPr lang="en-US" sz="900" dirty="0">
                <a:latin typeface="Calibri"/>
                <a:ea typeface="Calibri"/>
                <a:cs typeface="Times New Roman"/>
              </a:rPr>
              <a:t> expression estimates by correcting for fragment bias. Genome biology, 12(3), R22. doi:10.1186/gb-2011-12-3-r22</a:t>
            </a:r>
          </a:p>
          <a:p>
            <a:pPr marL="342900" indent="-342900">
              <a:lnSpc>
                <a:spcPct val="115000"/>
              </a:lnSpc>
              <a:spcAft>
                <a:spcPts val="0"/>
              </a:spcAft>
              <a:buFont typeface="Symbol"/>
              <a:buChar char=""/>
              <a:defRPr/>
            </a:pPr>
            <a:r>
              <a:rPr lang="en-US" sz="900" dirty="0">
                <a:latin typeface="Calibri"/>
                <a:ea typeface="Calibri"/>
                <a:cs typeface="Times New Roman"/>
              </a:rPr>
              <a:t>Robinson, M. D., &amp; </a:t>
            </a:r>
            <a:r>
              <a:rPr lang="en-US" sz="900" dirty="0" err="1">
                <a:latin typeface="Calibri"/>
                <a:ea typeface="Calibri"/>
                <a:cs typeface="Times New Roman"/>
              </a:rPr>
              <a:t>Oshlack</a:t>
            </a:r>
            <a:r>
              <a:rPr lang="en-US" sz="900" dirty="0">
                <a:latin typeface="Calibri"/>
                <a:ea typeface="Calibri"/>
                <a:cs typeface="Times New Roman"/>
              </a:rPr>
              <a:t>, A. (2010). A scaling normalization method for differential expression analysis of RNA-</a:t>
            </a:r>
            <a:r>
              <a:rPr lang="en-US" sz="900" dirty="0" err="1">
                <a:latin typeface="Calibri"/>
                <a:ea typeface="Calibri"/>
                <a:cs typeface="Times New Roman"/>
              </a:rPr>
              <a:t>seq</a:t>
            </a:r>
            <a:r>
              <a:rPr lang="en-US" sz="900" dirty="0">
                <a:latin typeface="Calibri"/>
                <a:ea typeface="Calibri"/>
                <a:cs typeface="Times New Roman"/>
              </a:rPr>
              <a:t> data. Genome biology, 11(3), R25. doi:10.1186/gb-2010-11-3-r25</a:t>
            </a:r>
          </a:p>
          <a:p>
            <a:pPr marL="342900" indent="-342900">
              <a:lnSpc>
                <a:spcPct val="115000"/>
              </a:lnSpc>
              <a:spcAft>
                <a:spcPts val="0"/>
              </a:spcAft>
              <a:buFont typeface="Symbol"/>
              <a:buChar char=""/>
              <a:defRPr/>
            </a:pPr>
            <a:r>
              <a:rPr lang="en-US" sz="900" dirty="0">
                <a:latin typeface="Calibri"/>
                <a:ea typeface="Calibri"/>
                <a:cs typeface="Times New Roman"/>
              </a:rPr>
              <a:t>Schwartz, S., Oren, R., &amp; </a:t>
            </a:r>
            <a:r>
              <a:rPr lang="en-US" sz="900" dirty="0" err="1">
                <a:latin typeface="Calibri"/>
                <a:ea typeface="Calibri"/>
                <a:cs typeface="Times New Roman"/>
              </a:rPr>
              <a:t>Ast</a:t>
            </a:r>
            <a:r>
              <a:rPr lang="en-US" sz="900" dirty="0">
                <a:latin typeface="Calibri"/>
                <a:ea typeface="Calibri"/>
                <a:cs typeface="Times New Roman"/>
              </a:rPr>
              <a:t>, G. (2011). Detection and removal of biases in the analysis of next-generation sequencing reads. </a:t>
            </a:r>
            <a:r>
              <a:rPr lang="en-US" sz="900" dirty="0" err="1">
                <a:latin typeface="Calibri"/>
                <a:ea typeface="Calibri"/>
                <a:cs typeface="Times New Roman"/>
              </a:rPr>
              <a:t>PloS</a:t>
            </a:r>
            <a:r>
              <a:rPr lang="en-US" sz="900" dirty="0">
                <a:latin typeface="Calibri"/>
                <a:ea typeface="Calibri"/>
                <a:cs typeface="Times New Roman"/>
              </a:rPr>
              <a:t> one, 6(1), e16685. doi:10.1371/journal.pone.0016685</a:t>
            </a:r>
          </a:p>
          <a:p>
            <a:pPr marL="342900" indent="-342900">
              <a:lnSpc>
                <a:spcPct val="115000"/>
              </a:lnSpc>
              <a:spcAft>
                <a:spcPts val="0"/>
              </a:spcAft>
              <a:buFont typeface="Symbol"/>
              <a:buChar char=""/>
              <a:defRPr/>
            </a:pPr>
            <a:r>
              <a:rPr lang="en-US" sz="900" dirty="0" err="1">
                <a:latin typeface="Calibri"/>
                <a:ea typeface="Calibri"/>
                <a:cs typeface="Times New Roman"/>
              </a:rPr>
              <a:t>Sendler</a:t>
            </a:r>
            <a:r>
              <a:rPr lang="en-US" sz="900" dirty="0">
                <a:latin typeface="Calibri"/>
                <a:ea typeface="Calibri"/>
                <a:cs typeface="Times New Roman"/>
              </a:rPr>
              <a:t>, E., Johnson, G. D., &amp; </a:t>
            </a:r>
            <a:r>
              <a:rPr lang="en-US" sz="900" dirty="0" err="1">
                <a:latin typeface="Calibri"/>
                <a:ea typeface="Calibri"/>
                <a:cs typeface="Times New Roman"/>
              </a:rPr>
              <a:t>Krawetz</a:t>
            </a:r>
            <a:r>
              <a:rPr lang="en-US" sz="900" dirty="0">
                <a:latin typeface="Calibri"/>
                <a:ea typeface="Calibri"/>
                <a:cs typeface="Times New Roman"/>
              </a:rPr>
              <a:t>, S. a. (2011). Local and global factors affecting RNA sequencing analysis. Analytical biochemistry, 419(2), 317–22. doi:10.1016/j.ab.2011.08.013</a:t>
            </a:r>
          </a:p>
          <a:p>
            <a:pPr marL="342900" indent="-342900">
              <a:lnSpc>
                <a:spcPct val="115000"/>
              </a:lnSpc>
              <a:spcAft>
                <a:spcPts val="0"/>
              </a:spcAft>
              <a:buFont typeface="Symbol"/>
              <a:buChar char=""/>
              <a:defRPr/>
            </a:pPr>
            <a:r>
              <a:rPr lang="en-US" sz="900" dirty="0" err="1">
                <a:latin typeface="Calibri"/>
                <a:ea typeface="Calibri"/>
                <a:cs typeface="Times New Roman"/>
              </a:rPr>
              <a:t>Tarazona</a:t>
            </a:r>
            <a:r>
              <a:rPr lang="en-US" sz="900" dirty="0">
                <a:latin typeface="Calibri"/>
                <a:ea typeface="Calibri"/>
                <a:cs typeface="Times New Roman"/>
              </a:rPr>
              <a:t>, S., </a:t>
            </a:r>
            <a:r>
              <a:rPr lang="en-US" sz="900" dirty="0" err="1">
                <a:latin typeface="Calibri"/>
                <a:ea typeface="Calibri"/>
                <a:cs typeface="Times New Roman"/>
              </a:rPr>
              <a:t>García-Alcalde</a:t>
            </a:r>
            <a:r>
              <a:rPr lang="en-US" sz="900" dirty="0">
                <a:latin typeface="Calibri"/>
                <a:ea typeface="Calibri"/>
                <a:cs typeface="Times New Roman"/>
              </a:rPr>
              <a:t>, F., </a:t>
            </a:r>
            <a:r>
              <a:rPr lang="en-US" sz="900" dirty="0" err="1">
                <a:latin typeface="Calibri"/>
                <a:ea typeface="Calibri"/>
                <a:cs typeface="Times New Roman"/>
              </a:rPr>
              <a:t>Dopazo</a:t>
            </a:r>
            <a:r>
              <a:rPr lang="en-US" sz="900" dirty="0">
                <a:latin typeface="Calibri"/>
                <a:ea typeface="Calibri"/>
                <a:cs typeface="Times New Roman"/>
              </a:rPr>
              <a:t>, J., </a:t>
            </a:r>
            <a:r>
              <a:rPr lang="en-US" sz="900" dirty="0" err="1">
                <a:latin typeface="Calibri"/>
                <a:ea typeface="Calibri"/>
                <a:cs typeface="Times New Roman"/>
              </a:rPr>
              <a:t>Ferrer</a:t>
            </a:r>
            <a:r>
              <a:rPr lang="en-US" sz="900" dirty="0">
                <a:latin typeface="Calibri"/>
                <a:ea typeface="Calibri"/>
                <a:cs typeface="Times New Roman"/>
              </a:rPr>
              <a:t>, A., &amp; </a:t>
            </a:r>
            <a:r>
              <a:rPr lang="en-US" sz="900" dirty="0" err="1">
                <a:latin typeface="Calibri"/>
                <a:ea typeface="Calibri"/>
                <a:cs typeface="Times New Roman"/>
              </a:rPr>
              <a:t>Conesa</a:t>
            </a:r>
            <a:r>
              <a:rPr lang="en-US" sz="900" dirty="0">
                <a:latin typeface="Calibri"/>
                <a:ea typeface="Calibri"/>
                <a:cs typeface="Times New Roman"/>
              </a:rPr>
              <a:t>, A. (2011). Differential expression in RNA-</a:t>
            </a:r>
            <a:r>
              <a:rPr lang="en-US" sz="900" dirty="0" err="1">
                <a:latin typeface="Calibri"/>
                <a:ea typeface="Calibri"/>
                <a:cs typeface="Times New Roman"/>
              </a:rPr>
              <a:t>seq</a:t>
            </a:r>
            <a:r>
              <a:rPr lang="en-US" sz="900" dirty="0">
                <a:latin typeface="Calibri"/>
                <a:ea typeface="Calibri"/>
                <a:cs typeface="Times New Roman"/>
              </a:rPr>
              <a:t>: a matter of depth. Genome research, 21(12), 2213–23. doi:10.1101/gr.124321.111</a:t>
            </a:r>
          </a:p>
          <a:p>
            <a:pPr marL="342900" indent="-342900">
              <a:lnSpc>
                <a:spcPct val="115000"/>
              </a:lnSpc>
              <a:spcAft>
                <a:spcPts val="0"/>
              </a:spcAft>
              <a:buFont typeface="Symbol"/>
              <a:buChar char=""/>
              <a:defRPr/>
            </a:pPr>
            <a:r>
              <a:rPr lang="nl-NL" sz="900" dirty="0" err="1">
                <a:latin typeface="Calibri"/>
                <a:ea typeface="Calibri"/>
                <a:cs typeface="Times New Roman"/>
              </a:rPr>
              <a:t>Trapnell</a:t>
            </a:r>
            <a:r>
              <a:rPr lang="nl-NL" sz="900" dirty="0">
                <a:latin typeface="Calibri"/>
                <a:ea typeface="Calibri"/>
                <a:cs typeface="Times New Roman"/>
              </a:rPr>
              <a:t>, C., Williams, B. A., </a:t>
            </a:r>
            <a:r>
              <a:rPr lang="nl-NL" sz="900" dirty="0" err="1">
                <a:latin typeface="Calibri"/>
                <a:ea typeface="Calibri"/>
                <a:cs typeface="Times New Roman"/>
              </a:rPr>
              <a:t>Pertea</a:t>
            </a:r>
            <a:r>
              <a:rPr lang="nl-NL" sz="900" dirty="0">
                <a:latin typeface="Calibri"/>
                <a:ea typeface="Calibri"/>
                <a:cs typeface="Times New Roman"/>
              </a:rPr>
              <a:t>, G., </a:t>
            </a:r>
            <a:r>
              <a:rPr lang="nl-NL" sz="900" dirty="0" err="1">
                <a:latin typeface="Calibri"/>
                <a:ea typeface="Calibri"/>
                <a:cs typeface="Times New Roman"/>
              </a:rPr>
              <a:t>Mortazavi</a:t>
            </a:r>
            <a:r>
              <a:rPr lang="nl-NL" sz="900" dirty="0">
                <a:latin typeface="Calibri"/>
                <a:ea typeface="Calibri"/>
                <a:cs typeface="Times New Roman"/>
              </a:rPr>
              <a:t>, A., Kwan, G., van Baren, M. J., </a:t>
            </a:r>
            <a:r>
              <a:rPr lang="nl-NL" sz="900" dirty="0" err="1">
                <a:latin typeface="Calibri"/>
                <a:ea typeface="Calibri"/>
                <a:cs typeface="Times New Roman"/>
              </a:rPr>
              <a:t>Salzberg</a:t>
            </a:r>
            <a:r>
              <a:rPr lang="nl-NL" sz="900" dirty="0">
                <a:latin typeface="Calibri"/>
                <a:ea typeface="Calibri"/>
                <a:cs typeface="Times New Roman"/>
              </a:rPr>
              <a:t>, S. L., et al. </a:t>
            </a:r>
            <a:r>
              <a:rPr lang="en-US" sz="900" dirty="0">
                <a:latin typeface="Calibri"/>
                <a:ea typeface="Calibri"/>
                <a:cs typeface="Times New Roman"/>
              </a:rPr>
              <a:t>(2010). Transcript assembly and quantification by RNA-</a:t>
            </a:r>
            <a:r>
              <a:rPr lang="en-US" sz="900" dirty="0" err="1">
                <a:latin typeface="Calibri"/>
                <a:ea typeface="Calibri"/>
                <a:cs typeface="Times New Roman"/>
              </a:rPr>
              <a:t>Seq</a:t>
            </a:r>
            <a:r>
              <a:rPr lang="en-US" sz="900" dirty="0">
                <a:latin typeface="Calibri"/>
                <a:ea typeface="Calibri"/>
                <a:cs typeface="Times New Roman"/>
              </a:rPr>
              <a:t> reveals </a:t>
            </a:r>
            <a:r>
              <a:rPr lang="en-US" sz="900" dirty="0" err="1">
                <a:latin typeface="Calibri"/>
                <a:ea typeface="Calibri"/>
                <a:cs typeface="Times New Roman"/>
              </a:rPr>
              <a:t>unannotated</a:t>
            </a:r>
            <a:r>
              <a:rPr lang="en-US" sz="900" dirty="0">
                <a:latin typeface="Calibri"/>
                <a:ea typeface="Calibri"/>
                <a:cs typeface="Times New Roman"/>
              </a:rPr>
              <a:t> transcripts and isoform switching during cell differentiation. Nature biotechnology, 28(5), 511–5. doi:10.1038/nbt.1621</a:t>
            </a:r>
          </a:p>
          <a:p>
            <a:pPr marL="342900" indent="-342900">
              <a:lnSpc>
                <a:spcPct val="115000"/>
              </a:lnSpc>
              <a:spcAft>
                <a:spcPts val="0"/>
              </a:spcAft>
              <a:buFont typeface="Symbol"/>
              <a:buChar char=""/>
              <a:defRPr/>
            </a:pPr>
            <a:r>
              <a:rPr lang="en-US" sz="900" dirty="0" err="1">
                <a:latin typeface="Calibri"/>
                <a:ea typeface="Calibri"/>
                <a:cs typeface="Times New Roman"/>
              </a:rPr>
              <a:t>Vijaya</a:t>
            </a:r>
            <a:r>
              <a:rPr lang="en-US" sz="900" dirty="0">
                <a:latin typeface="Calibri"/>
                <a:ea typeface="Calibri"/>
                <a:cs typeface="Times New Roman"/>
              </a:rPr>
              <a:t> </a:t>
            </a:r>
            <a:r>
              <a:rPr lang="en-US" sz="900" dirty="0" err="1">
                <a:latin typeface="Calibri"/>
                <a:ea typeface="Calibri"/>
                <a:cs typeface="Times New Roman"/>
              </a:rPr>
              <a:t>Satya</a:t>
            </a:r>
            <a:r>
              <a:rPr lang="en-US" sz="900" dirty="0">
                <a:latin typeface="Calibri"/>
                <a:ea typeface="Calibri"/>
                <a:cs typeface="Times New Roman"/>
              </a:rPr>
              <a:t>, R., </a:t>
            </a:r>
            <a:r>
              <a:rPr lang="en-US" sz="900" dirty="0" err="1">
                <a:latin typeface="Calibri"/>
                <a:ea typeface="Calibri"/>
                <a:cs typeface="Times New Roman"/>
              </a:rPr>
              <a:t>Zavaljevski</a:t>
            </a:r>
            <a:r>
              <a:rPr lang="en-US" sz="900" dirty="0">
                <a:latin typeface="Calibri"/>
                <a:ea typeface="Calibri"/>
                <a:cs typeface="Times New Roman"/>
              </a:rPr>
              <a:t>, N., &amp; </a:t>
            </a:r>
            <a:r>
              <a:rPr lang="en-US" sz="900" dirty="0" err="1">
                <a:latin typeface="Calibri"/>
                <a:ea typeface="Calibri"/>
                <a:cs typeface="Times New Roman"/>
              </a:rPr>
              <a:t>Reifman</a:t>
            </a:r>
            <a:r>
              <a:rPr lang="en-US" sz="900" dirty="0">
                <a:latin typeface="Calibri"/>
                <a:ea typeface="Calibri"/>
                <a:cs typeface="Times New Roman"/>
              </a:rPr>
              <a:t>, J. (2012). A new strategy to reduce allelic bias in RNA-</a:t>
            </a:r>
            <a:r>
              <a:rPr lang="en-US" sz="900" dirty="0" err="1">
                <a:latin typeface="Calibri"/>
                <a:ea typeface="Calibri"/>
                <a:cs typeface="Times New Roman"/>
              </a:rPr>
              <a:t>Seq</a:t>
            </a:r>
            <a:r>
              <a:rPr lang="en-US" sz="900" dirty="0">
                <a:latin typeface="Calibri"/>
                <a:ea typeface="Calibri"/>
                <a:cs typeface="Times New Roman"/>
              </a:rPr>
              <a:t> </a:t>
            </a:r>
            <a:r>
              <a:rPr lang="en-US" sz="900" dirty="0" err="1">
                <a:latin typeface="Calibri"/>
                <a:ea typeface="Calibri"/>
                <a:cs typeface="Times New Roman"/>
              </a:rPr>
              <a:t>readmapping</a:t>
            </a:r>
            <a:r>
              <a:rPr lang="en-US" sz="900" dirty="0">
                <a:latin typeface="Calibri"/>
                <a:ea typeface="Calibri"/>
                <a:cs typeface="Times New Roman"/>
              </a:rPr>
              <a:t>. Nucleic acids research, 40(16), e127. doi:10.1093/</a:t>
            </a:r>
            <a:r>
              <a:rPr lang="en-US" sz="900" dirty="0" err="1">
                <a:latin typeface="Calibri"/>
                <a:ea typeface="Calibri"/>
                <a:cs typeface="Times New Roman"/>
              </a:rPr>
              <a:t>nar</a:t>
            </a:r>
            <a:r>
              <a:rPr lang="en-US" sz="900" dirty="0">
                <a:latin typeface="Calibri"/>
                <a:ea typeface="Calibri"/>
                <a:cs typeface="Times New Roman"/>
              </a:rPr>
              <a:t>/gks425</a:t>
            </a:r>
          </a:p>
          <a:p>
            <a:pPr marL="342900" indent="-342900">
              <a:lnSpc>
                <a:spcPct val="115000"/>
              </a:lnSpc>
              <a:spcAft>
                <a:spcPts val="0"/>
              </a:spcAft>
              <a:buFont typeface="Symbol"/>
              <a:buChar char=""/>
              <a:defRPr/>
            </a:pPr>
            <a:r>
              <a:rPr lang="nl-NL" sz="900" dirty="0">
                <a:latin typeface="Calibri"/>
                <a:ea typeface="Calibri"/>
                <a:cs typeface="Times New Roman"/>
              </a:rPr>
              <a:t>Wang, L., Wang, S., &amp; Li, W. (2012). </a:t>
            </a:r>
            <a:r>
              <a:rPr lang="en-US" sz="900" dirty="0" err="1">
                <a:latin typeface="Calibri"/>
                <a:ea typeface="Calibri"/>
                <a:cs typeface="Times New Roman"/>
              </a:rPr>
              <a:t>RSeQC</a:t>
            </a:r>
            <a:r>
              <a:rPr lang="en-US" sz="900" dirty="0">
                <a:latin typeface="Calibri"/>
                <a:ea typeface="Calibri"/>
                <a:cs typeface="Times New Roman"/>
              </a:rPr>
              <a:t>: quality control of RNA-</a:t>
            </a:r>
            <a:r>
              <a:rPr lang="en-US" sz="900" dirty="0" err="1">
                <a:latin typeface="Calibri"/>
                <a:ea typeface="Calibri"/>
                <a:cs typeface="Times New Roman"/>
              </a:rPr>
              <a:t>seq</a:t>
            </a:r>
            <a:r>
              <a:rPr lang="en-US" sz="900" dirty="0">
                <a:latin typeface="Calibri"/>
                <a:ea typeface="Calibri"/>
                <a:cs typeface="Times New Roman"/>
              </a:rPr>
              <a:t> experiments. Bioinformatics (Oxford, England), 28(16), 2184–5. doi:10.1093/bioinformatics/bts356</a:t>
            </a:r>
          </a:p>
          <a:p>
            <a:pPr marL="342900" indent="-342900">
              <a:lnSpc>
                <a:spcPct val="115000"/>
              </a:lnSpc>
              <a:spcAft>
                <a:spcPts val="0"/>
              </a:spcAft>
              <a:buFont typeface="Symbol"/>
              <a:buChar char=""/>
              <a:defRPr/>
            </a:pPr>
            <a:r>
              <a:rPr lang="nl-NL" sz="900" dirty="0">
                <a:latin typeface="Calibri"/>
                <a:ea typeface="Calibri"/>
                <a:cs typeface="Times New Roman"/>
              </a:rPr>
              <a:t>Wang, Z., </a:t>
            </a:r>
            <a:r>
              <a:rPr lang="nl-NL" sz="900" dirty="0" err="1">
                <a:latin typeface="Calibri"/>
                <a:ea typeface="Calibri"/>
                <a:cs typeface="Times New Roman"/>
              </a:rPr>
              <a:t>Gerstein</a:t>
            </a:r>
            <a:r>
              <a:rPr lang="nl-NL" sz="900" dirty="0">
                <a:latin typeface="Calibri"/>
                <a:ea typeface="Calibri"/>
                <a:cs typeface="Times New Roman"/>
              </a:rPr>
              <a:t>, M., &amp; </a:t>
            </a:r>
            <a:r>
              <a:rPr lang="nl-NL" sz="900" dirty="0" err="1">
                <a:latin typeface="Calibri"/>
                <a:ea typeface="Calibri"/>
                <a:cs typeface="Times New Roman"/>
              </a:rPr>
              <a:t>Snyder</a:t>
            </a:r>
            <a:r>
              <a:rPr lang="nl-NL" sz="900" dirty="0">
                <a:latin typeface="Calibri"/>
                <a:ea typeface="Calibri"/>
                <a:cs typeface="Times New Roman"/>
              </a:rPr>
              <a:t>, M. (2009). </a:t>
            </a:r>
            <a:r>
              <a:rPr lang="en-US" sz="900" dirty="0">
                <a:latin typeface="Calibri"/>
                <a:ea typeface="Calibri"/>
                <a:cs typeface="Times New Roman"/>
              </a:rPr>
              <a:t>RNA-</a:t>
            </a:r>
            <a:r>
              <a:rPr lang="en-US" sz="900" dirty="0" err="1">
                <a:latin typeface="Calibri"/>
                <a:ea typeface="Calibri"/>
                <a:cs typeface="Times New Roman"/>
              </a:rPr>
              <a:t>Seq</a:t>
            </a:r>
            <a:r>
              <a:rPr lang="en-US" sz="900" dirty="0">
                <a:latin typeface="Calibri"/>
                <a:ea typeface="Calibri"/>
                <a:cs typeface="Times New Roman"/>
              </a:rPr>
              <a:t>: a revolutionary tool for </a:t>
            </a:r>
            <a:r>
              <a:rPr lang="en-US" sz="900" dirty="0" err="1">
                <a:latin typeface="Calibri"/>
                <a:ea typeface="Calibri"/>
                <a:cs typeface="Times New Roman"/>
              </a:rPr>
              <a:t>transcriptomics</a:t>
            </a:r>
            <a:r>
              <a:rPr lang="en-US" sz="900" dirty="0">
                <a:latin typeface="Calibri"/>
                <a:ea typeface="Calibri"/>
                <a:cs typeface="Times New Roman"/>
              </a:rPr>
              <a:t>. Nature reviews. Genetics, 10(1), 57–63. doi:10.1038/nrg2484</a:t>
            </a:r>
          </a:p>
          <a:p>
            <a:pPr marL="342900" indent="-342900">
              <a:lnSpc>
                <a:spcPct val="115000"/>
              </a:lnSpc>
              <a:spcAft>
                <a:spcPts val="0"/>
              </a:spcAft>
              <a:buFont typeface="Symbol"/>
              <a:buChar char=""/>
              <a:defRPr/>
            </a:pPr>
            <a:r>
              <a:rPr lang="en-US" sz="900" dirty="0">
                <a:latin typeface="Calibri"/>
                <a:ea typeface="Calibri"/>
                <a:cs typeface="Times New Roman"/>
              </a:rPr>
              <a:t>Young, M. D., Wakefield, M. J., Smyth, G. K., &amp; </a:t>
            </a:r>
            <a:r>
              <a:rPr lang="en-US" sz="900" dirty="0" err="1">
                <a:latin typeface="Calibri"/>
                <a:ea typeface="Calibri"/>
                <a:cs typeface="Times New Roman"/>
              </a:rPr>
              <a:t>Oshlack</a:t>
            </a:r>
            <a:r>
              <a:rPr lang="en-US" sz="900" dirty="0">
                <a:latin typeface="Calibri"/>
                <a:ea typeface="Calibri"/>
                <a:cs typeface="Times New Roman"/>
              </a:rPr>
              <a:t>, A. (2010). Gene ontology analysis for RNA-</a:t>
            </a:r>
            <a:r>
              <a:rPr lang="en-US" sz="900" dirty="0" err="1">
                <a:latin typeface="Calibri"/>
                <a:ea typeface="Calibri"/>
                <a:cs typeface="Times New Roman"/>
              </a:rPr>
              <a:t>seq</a:t>
            </a:r>
            <a:r>
              <a:rPr lang="en-US" sz="900" dirty="0">
                <a:latin typeface="Calibri"/>
                <a:ea typeface="Calibri"/>
                <a:cs typeface="Times New Roman"/>
              </a:rPr>
              <a:t>: accounting for selection bias. Genome biology, 11(2), R14. doi:10.1186/gb-2010-11-2-r14</a:t>
            </a:r>
          </a:p>
          <a:p>
            <a:pPr marL="342900" indent="-342900">
              <a:lnSpc>
                <a:spcPct val="115000"/>
              </a:lnSpc>
              <a:spcAft>
                <a:spcPts val="0"/>
              </a:spcAft>
              <a:buFont typeface="Symbol"/>
              <a:buChar char=""/>
              <a:defRPr/>
            </a:pPr>
            <a:r>
              <a:rPr lang="en-US" sz="900" dirty="0" err="1">
                <a:latin typeface="Calibri"/>
                <a:ea typeface="Calibri"/>
                <a:cs typeface="Times New Roman"/>
              </a:rPr>
              <a:t>Zheng</a:t>
            </a:r>
            <a:r>
              <a:rPr lang="en-US" sz="900" dirty="0">
                <a:latin typeface="Calibri"/>
                <a:ea typeface="Calibri"/>
                <a:cs typeface="Times New Roman"/>
              </a:rPr>
              <a:t>, W., Chung, L. M., &amp; Zhao, H. (2011). Bias detection and correction in RNA-Sequencing data. BMC bioinformatics, 12, 290. doi:10.1186/1471-2105-12-290</a:t>
            </a:r>
          </a:p>
          <a:p>
            <a:pPr>
              <a:defRPr/>
            </a:pPr>
            <a:r>
              <a:rPr lang="en-US" sz="900" dirty="0"/>
              <a:t>•	</a:t>
            </a:r>
            <a:r>
              <a:rPr lang="en-US" sz="900" dirty="0" err="1"/>
              <a:t>Zheng</a:t>
            </a:r>
            <a:r>
              <a:rPr lang="en-US" sz="900" dirty="0"/>
              <a:t>, W., Chung, L. M., &amp; Zhao, H. (2011). Bias detection and correction in RNA-Sequencing data. BMC bioinformatics, 12, 290. doi:10.1186/1471-2105-12-290</a:t>
            </a:r>
          </a:p>
          <a:p>
            <a:pPr>
              <a:defRPr/>
            </a:pPr>
            <a:endParaRPr lang="en-US" sz="900" dirty="0"/>
          </a:p>
          <a:p>
            <a:pPr>
              <a:defRPr/>
            </a:pPr>
            <a:endParaRPr lang="en-US" sz="900" dirty="0"/>
          </a:p>
          <a:p>
            <a:pPr>
              <a:defRPr/>
            </a:pPr>
            <a:endParaRPr lang="en-US" sz="900" dirty="0"/>
          </a:p>
          <a:p>
            <a:pPr>
              <a:defRPr/>
            </a:pPr>
            <a:endParaRPr lang="en-US" sz="900" dirty="0"/>
          </a:p>
          <a:p>
            <a:pPr>
              <a:defRPr/>
            </a:pPr>
            <a:endParaRPr lang="en-US" sz="900" dirty="0"/>
          </a:p>
          <a:p>
            <a:pPr>
              <a:defRPr/>
            </a:pPr>
            <a:endParaRPr lang="en-US" sz="9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lang="en-US" altLang="es-ES" smtClean="0"/>
              <a:t>To conclude</a:t>
            </a:r>
            <a:endParaRPr lang="en-GB" altLang="es-ES" smtClean="0"/>
          </a:p>
        </p:txBody>
      </p:sp>
      <p:sp>
        <p:nvSpPr>
          <p:cNvPr id="97283" name="Content Placeholder 2"/>
          <p:cNvSpPr>
            <a:spLocks noGrp="1"/>
          </p:cNvSpPr>
          <p:nvPr>
            <p:ph idx="1"/>
          </p:nvPr>
        </p:nvSpPr>
        <p:spPr>
          <a:xfrm>
            <a:off x="381000" y="1371600"/>
            <a:ext cx="8229600" cy="3505200"/>
          </a:xfrm>
        </p:spPr>
        <p:txBody>
          <a:bodyPr/>
          <a:lstStyle/>
          <a:p>
            <a:pPr eaLnBrk="1" hangingPunct="1"/>
            <a:r>
              <a:rPr lang="en-US" altLang="es-ES" smtClean="0"/>
              <a:t>Be aware of different types of bias</a:t>
            </a:r>
          </a:p>
          <a:p>
            <a:pPr eaLnBrk="1" hangingPunct="1"/>
            <a:endParaRPr lang="en-US" altLang="es-ES" smtClean="0"/>
          </a:p>
          <a:p>
            <a:pPr eaLnBrk="1" hangingPunct="1"/>
            <a:r>
              <a:rPr lang="en-US" altLang="es-ES" smtClean="0">
                <a:solidFill>
                  <a:srgbClr val="FF0000"/>
                </a:solidFill>
              </a:rPr>
              <a:t>Try to avoid</a:t>
            </a:r>
          </a:p>
          <a:p>
            <a:pPr eaLnBrk="1" hangingPunct="1"/>
            <a:endParaRPr lang="en-US" altLang="es-ES" smtClean="0"/>
          </a:p>
          <a:p>
            <a:pPr eaLnBrk="1" hangingPunct="1"/>
            <a:r>
              <a:rPr lang="en-US" altLang="es-ES" smtClean="0">
                <a:solidFill>
                  <a:srgbClr val="0000FF"/>
                </a:solidFill>
              </a:rPr>
              <a:t>Try to detect</a:t>
            </a:r>
          </a:p>
          <a:p>
            <a:pPr eaLnBrk="1" hangingPunct="1"/>
            <a:endParaRPr lang="en-US" altLang="es-ES" smtClean="0"/>
          </a:p>
          <a:p>
            <a:pPr eaLnBrk="1" hangingPunct="1"/>
            <a:r>
              <a:rPr lang="en-US" altLang="es-ES" smtClean="0">
                <a:solidFill>
                  <a:srgbClr val="00B050"/>
                </a:solidFill>
              </a:rPr>
              <a:t>Try to correct</a:t>
            </a:r>
            <a:endParaRPr lang="en-GB" altLang="es-ES" smtClean="0">
              <a:solidFill>
                <a:srgbClr val="00B05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38200" y="1524000"/>
            <a:ext cx="3429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21507" name="TextBox 5"/>
          <p:cNvSpPr txBox="1">
            <a:spLocks noChangeArrowheads="1"/>
          </p:cNvSpPr>
          <p:nvPr/>
        </p:nvSpPr>
        <p:spPr bwMode="auto">
          <a:xfrm>
            <a:off x="4471988" y="1325563"/>
            <a:ext cx="2297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transcript 1 (sample 1)</a:t>
            </a:r>
            <a:endParaRPr lang="en-GB" altLang="es-ES"/>
          </a:p>
        </p:txBody>
      </p:sp>
      <p:cxnSp>
        <p:nvCxnSpPr>
          <p:cNvPr id="10" name="Straight Connector 9"/>
          <p:cNvCxnSpPr/>
          <p:nvPr/>
        </p:nvCxnSpPr>
        <p:spPr>
          <a:xfrm>
            <a:off x="990600" y="16764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95413" y="18288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28813" y="16954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43200" y="16954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43200" y="1798638"/>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81400" y="16954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514" name="TextBox 16"/>
          <p:cNvSpPr txBox="1">
            <a:spLocks noChangeArrowheads="1"/>
          </p:cNvSpPr>
          <p:nvPr/>
        </p:nvSpPr>
        <p:spPr bwMode="auto">
          <a:xfrm>
            <a:off x="2041525" y="1981200"/>
            <a:ext cx="2736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FF0000"/>
                </a:solidFill>
              </a:rPr>
              <a:t>Count =6, </a:t>
            </a:r>
            <a:r>
              <a:rPr lang="en-US" altLang="es-ES" b="1">
                <a:solidFill>
                  <a:srgbClr val="00B050"/>
                </a:solidFill>
              </a:rPr>
              <a:t>library size = 600</a:t>
            </a:r>
            <a:endParaRPr lang="en-GB" altLang="es-ES" b="1">
              <a:solidFill>
                <a:srgbClr val="00B050"/>
              </a:solidFill>
            </a:endParaRPr>
          </a:p>
          <a:p>
            <a:pPr eaLnBrk="1" hangingPunct="1"/>
            <a:endParaRPr lang="en-GB" altLang="es-ES">
              <a:solidFill>
                <a:srgbClr val="FF0000"/>
              </a:solidFill>
            </a:endParaRPr>
          </a:p>
        </p:txBody>
      </p:sp>
      <p:sp>
        <p:nvSpPr>
          <p:cNvPr id="31" name="TextBox 30"/>
          <p:cNvSpPr txBox="1">
            <a:spLocks noChangeArrowheads="1"/>
          </p:cNvSpPr>
          <p:nvPr/>
        </p:nvSpPr>
        <p:spPr bwMode="auto">
          <a:xfrm>
            <a:off x="996950" y="4957763"/>
            <a:ext cx="7175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000"/>
              <a:t>You can’t conclude that gene 1 has a higher expression in </a:t>
            </a:r>
            <a:r>
              <a:rPr lang="en-US" altLang="es-ES" sz="2000">
                <a:solidFill>
                  <a:srgbClr val="0000FF"/>
                </a:solidFill>
              </a:rPr>
              <a:t>sample 2</a:t>
            </a:r>
            <a:r>
              <a:rPr lang="en-US" altLang="es-ES" sz="2000"/>
              <a:t> </a:t>
            </a:r>
          </a:p>
          <a:p>
            <a:pPr eaLnBrk="1" hangingPunct="1"/>
            <a:r>
              <a:rPr lang="en-US" altLang="es-ES" sz="2000"/>
              <a:t>compared to </a:t>
            </a:r>
            <a:r>
              <a:rPr lang="en-US" altLang="es-ES" sz="2000">
                <a:solidFill>
                  <a:srgbClr val="0000FF"/>
                </a:solidFill>
              </a:rPr>
              <a:t>sample 1</a:t>
            </a:r>
            <a:r>
              <a:rPr lang="en-US" altLang="es-ES" sz="2000"/>
              <a:t>!</a:t>
            </a:r>
            <a:endParaRPr lang="en-GB" altLang="es-ES" sz="2000"/>
          </a:p>
        </p:txBody>
      </p:sp>
      <p:sp>
        <p:nvSpPr>
          <p:cNvPr id="21516" name="TextBox 31"/>
          <p:cNvSpPr txBox="1">
            <a:spLocks noChangeArrowheads="1"/>
          </p:cNvSpPr>
          <p:nvPr/>
        </p:nvSpPr>
        <p:spPr bwMode="auto">
          <a:xfrm>
            <a:off x="431800" y="288925"/>
            <a:ext cx="3732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sz="2400" b="1"/>
              <a:t>Comparison of two samples</a:t>
            </a:r>
            <a:endParaRPr lang="en-GB" altLang="es-ES" sz="2400" b="1"/>
          </a:p>
        </p:txBody>
      </p:sp>
      <p:cxnSp>
        <p:nvCxnSpPr>
          <p:cNvPr id="33" name="Straight Connector 32"/>
          <p:cNvCxnSpPr/>
          <p:nvPr/>
        </p:nvCxnSpPr>
        <p:spPr>
          <a:xfrm>
            <a:off x="844550" y="3124200"/>
            <a:ext cx="342900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4476750" y="2925763"/>
            <a:ext cx="2297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t>transcript 1 (sample 2)</a:t>
            </a:r>
            <a:endParaRPr lang="en-GB" altLang="es-ES"/>
          </a:p>
        </p:txBody>
      </p:sp>
      <p:cxnSp>
        <p:nvCxnSpPr>
          <p:cNvPr id="35" name="Straight Connector 34"/>
          <p:cNvCxnSpPr/>
          <p:nvPr/>
        </p:nvCxnSpPr>
        <p:spPr>
          <a:xfrm>
            <a:off x="996950" y="32766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401763" y="34290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35163" y="32956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749550" y="32956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876550" y="3398838"/>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48050" y="329565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a:spLocks noChangeArrowheads="1"/>
          </p:cNvSpPr>
          <p:nvPr/>
        </p:nvSpPr>
        <p:spPr bwMode="auto">
          <a:xfrm>
            <a:off x="2159000" y="4191000"/>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s-ES">
                <a:solidFill>
                  <a:srgbClr val="FF0000"/>
                </a:solidFill>
              </a:rPr>
              <a:t>Count =12, </a:t>
            </a:r>
            <a:r>
              <a:rPr lang="en-US" altLang="es-ES" b="1">
                <a:solidFill>
                  <a:srgbClr val="00B050"/>
                </a:solidFill>
              </a:rPr>
              <a:t>library size  = 1200</a:t>
            </a:r>
            <a:endParaRPr lang="en-GB" altLang="es-ES" b="1">
              <a:solidFill>
                <a:srgbClr val="00B050"/>
              </a:solidFill>
            </a:endParaRPr>
          </a:p>
        </p:txBody>
      </p:sp>
      <p:cxnSp>
        <p:nvCxnSpPr>
          <p:cNvPr id="42" name="Straight Connector 41"/>
          <p:cNvCxnSpPr/>
          <p:nvPr/>
        </p:nvCxnSpPr>
        <p:spPr>
          <a:xfrm>
            <a:off x="1123950" y="3535363"/>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62088" y="3687763"/>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159000" y="3554413"/>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76550" y="3554413"/>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16250" y="3657600"/>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714750" y="3554413"/>
            <a:ext cx="533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4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4540</TotalTime>
  <Words>6418</Words>
  <Application>Microsoft Office PowerPoint</Application>
  <PresentationFormat>Presentación en pantalla (4:3)</PresentationFormat>
  <Paragraphs>591</Paragraphs>
  <Slides>83</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83</vt:i4>
      </vt:variant>
    </vt:vector>
  </HeadingPairs>
  <TitlesOfParts>
    <vt:vector size="89" baseType="lpstr">
      <vt:lpstr>Calibri</vt:lpstr>
      <vt:lpstr>Arial</vt:lpstr>
      <vt:lpstr>Wingdings</vt:lpstr>
      <vt:lpstr>Times New Roman</vt:lpstr>
      <vt:lpstr>Symbol</vt:lpstr>
      <vt:lpstr>Office Theme</vt:lpstr>
      <vt:lpstr>Biases in RNA-Seq data  October 15th, 2012 NBIC Advanced RNA-Seq course</vt:lpstr>
      <vt:lpstr>Presentación de PowerPoint</vt:lpstr>
      <vt:lpstr>Example of RNA-seq bias.........</vt:lpstr>
      <vt:lpstr>What is the problem?</vt:lpstr>
      <vt:lpstr>Types of bias</vt:lpstr>
      <vt:lpstr>Few words about microarrays</vt:lpstr>
      <vt:lpstr>Presentación de PowerPoint</vt:lpstr>
      <vt:lpstr>Presentación de PowerPoint</vt:lpstr>
      <vt:lpstr>Presentación de PowerPoint</vt:lpstr>
      <vt:lpstr>RPKM: Reads per kilobase per million mapped reads</vt:lpstr>
      <vt:lpstr>Rewriting the formula</vt:lpstr>
      <vt:lpstr>Examples</vt:lpstr>
      <vt:lpstr>Examples</vt:lpstr>
      <vt:lpstr>Examples</vt:lpstr>
      <vt:lpstr>Examples</vt:lpstr>
      <vt:lpstr>FPKM: Fragments per K per M</vt:lpstr>
      <vt:lpstr>Other normalization methods</vt:lpstr>
      <vt:lpstr>Trimmed Mean of M-values (TMM)</vt:lpstr>
      <vt:lpstr>Quantile Normalization</vt:lpstr>
      <vt:lpstr>Presentación de PowerPoint</vt:lpstr>
      <vt:lpstr>Gene length bias</vt:lpstr>
      <vt:lpstr>Presentación de PowerPoint</vt:lpstr>
      <vt:lpstr>Mean-variance relationship</vt:lpstr>
      <vt:lpstr>Mean-variance relationship</vt:lpstr>
      <vt:lpstr>Just to refresh your memory</vt:lpstr>
      <vt:lpstr>Power and gene length bias</vt:lpstr>
      <vt:lpstr>Gene set enrichment analysis and gene length bias</vt:lpstr>
      <vt:lpstr>Presentación de PowerPoint</vt:lpstr>
      <vt:lpstr>Mappability bias</vt:lpstr>
      <vt:lpstr>Result of test</vt:lpstr>
      <vt:lpstr>Mappability: dependency on transcript length</vt:lpstr>
      <vt:lpstr>Mappability: evolutionary conservation and expression level</vt:lpstr>
      <vt:lpstr>Presentación de PowerPoint</vt:lpstr>
      <vt:lpstr>RNA-Seq protocol</vt:lpstr>
      <vt:lpstr>Presentación de PowerPoint</vt:lpstr>
      <vt:lpstr>Biases in Illumina RNA-seq data caused by hexamer priming</vt:lpstr>
      <vt:lpstr>Presentación de PowerPoint</vt:lpstr>
      <vt:lpstr>Bias</vt:lpstr>
      <vt:lpstr>Re-weighting scheme 1</vt:lpstr>
      <vt:lpstr>Re-weighting scheme 2</vt:lpstr>
      <vt:lpstr>Application of re-weighting scheme </vt:lpstr>
      <vt:lpstr>Example: gene YOL086C in yeast for WT experiment</vt:lpstr>
      <vt:lpstr>Presentación de PowerPoint</vt:lpstr>
      <vt:lpstr>Explanation of next figure</vt:lpstr>
      <vt:lpstr>Presentación de PowerPoint</vt:lpstr>
      <vt:lpstr>Bias correction</vt:lpstr>
      <vt:lpstr>Presentación de PowerPoint</vt:lpstr>
      <vt:lpstr>Synthetic spike-in standards</vt:lpstr>
      <vt:lpstr>Results suggest systematic bias: better agreement between the observed read counts from replicates than between the observed read counts and expected concentration of ERCC’s within a given library.</vt:lpstr>
      <vt:lpstr>Transcript-specific sources of error</vt:lpstr>
      <vt:lpstr>Read coverage biases: single ERCC RNA</vt:lpstr>
      <vt:lpstr>Read coverage biases: 96 ERCC RNAs</vt:lpstr>
      <vt:lpstr>Read coverage biases: sequence-specific heterogeneity</vt:lpstr>
      <vt:lpstr>Read coverage biases: account for sequence-specific bias through statistical models</vt:lpstr>
      <vt:lpstr>Presentación de PowerPoint</vt:lpstr>
      <vt:lpstr>GC-bias in DNA-seq</vt:lpstr>
      <vt:lpstr>GC-bias in DNA-seq (1)</vt:lpstr>
      <vt:lpstr>GC-bias in DNA-seq (2)</vt:lpstr>
      <vt:lpstr>GC-bias in DNA-seq (3)</vt:lpstr>
      <vt:lpstr>Single Position Model (1)</vt:lpstr>
      <vt:lpstr>Single Position Model (2)</vt:lpstr>
      <vt:lpstr>Single Position Model (3)</vt:lpstr>
      <vt:lpstr>Model comparison</vt:lpstr>
      <vt:lpstr>Fragment length models</vt:lpstr>
      <vt:lpstr>Predicted rates</vt:lpstr>
      <vt:lpstr>Evaluation</vt:lpstr>
      <vt:lpstr>Results (1) – Bin counts</vt:lpstr>
      <vt:lpstr>Results (2) – Single position models</vt:lpstr>
      <vt:lpstr>Presentación de PowerPoint</vt:lpstr>
      <vt:lpstr>Results (3) – Single position models</vt:lpstr>
      <vt:lpstr>Results (4) – Results of fragment length</vt:lpstr>
      <vt:lpstr>GC-content bias</vt:lpstr>
      <vt:lpstr>Results (5) – Fragmentation effect</vt:lpstr>
      <vt:lpstr>Results (6) –  read count correction </vt:lpstr>
      <vt:lpstr>Presentación de PowerPoint</vt:lpstr>
      <vt:lpstr>Technical bias: cDNA library preparation</vt:lpstr>
      <vt:lpstr>Technical bias: cDNA library preparation</vt:lpstr>
      <vt:lpstr>RNAseq may detect other RNA species (1)</vt:lpstr>
      <vt:lpstr>RNAseq may detect other RNA species (2)</vt:lpstr>
      <vt:lpstr>Incorrect base quality values</vt:lpstr>
      <vt:lpstr>And more....</vt:lpstr>
      <vt:lpstr>Presentación de PowerPoint</vt:lpstr>
      <vt:lpstr>To conclude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in a medical environment: structuring &amp; analyzing the data deluge  October 11, 2010</dc:title>
  <dc:creator>AvK</dc:creator>
  <cp:lastModifiedBy>Usuario de Windows</cp:lastModifiedBy>
  <cp:revision>249</cp:revision>
  <dcterms:created xsi:type="dcterms:W3CDTF">2006-08-16T00:00:00Z</dcterms:created>
  <dcterms:modified xsi:type="dcterms:W3CDTF">2014-06-07T18:47:41Z</dcterms:modified>
</cp:coreProperties>
</file>