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1"/>
  </p:notesMasterIdLst>
  <p:sldIdLst>
    <p:sldId id="256" r:id="rId2"/>
    <p:sldId id="257" r:id="rId3"/>
    <p:sldId id="258" r:id="rId4"/>
    <p:sldId id="289" r:id="rId5"/>
    <p:sldId id="260" r:id="rId6"/>
    <p:sldId id="261" r:id="rId7"/>
    <p:sldId id="293" r:id="rId8"/>
    <p:sldId id="288" r:id="rId9"/>
    <p:sldId id="294" r:id="rId10"/>
    <p:sldId id="298" r:id="rId11"/>
    <p:sldId id="299" r:id="rId12"/>
    <p:sldId id="264" r:id="rId13"/>
    <p:sldId id="291" r:id="rId14"/>
    <p:sldId id="290" r:id="rId15"/>
    <p:sldId id="312" r:id="rId16"/>
    <p:sldId id="292" r:id="rId17"/>
    <p:sldId id="265" r:id="rId18"/>
    <p:sldId id="266" r:id="rId19"/>
    <p:sldId id="268" r:id="rId20"/>
    <p:sldId id="271" r:id="rId21"/>
    <p:sldId id="313" r:id="rId22"/>
    <p:sldId id="314" r:id="rId23"/>
    <p:sldId id="300" r:id="rId24"/>
    <p:sldId id="275" r:id="rId25"/>
    <p:sldId id="315" r:id="rId26"/>
    <p:sldId id="301" r:id="rId27"/>
    <p:sldId id="302" r:id="rId28"/>
    <p:sldId id="303" r:id="rId29"/>
    <p:sldId id="304" r:id="rId30"/>
    <p:sldId id="279" r:id="rId31"/>
    <p:sldId id="305" r:id="rId32"/>
    <p:sldId id="316" r:id="rId33"/>
    <p:sldId id="317" r:id="rId34"/>
    <p:sldId id="311" r:id="rId35"/>
    <p:sldId id="306" r:id="rId36"/>
    <p:sldId id="310" r:id="rId37"/>
    <p:sldId id="307" r:id="rId38"/>
    <p:sldId id="308" r:id="rId39"/>
    <p:sldId id="309" r:id="rId40"/>
  </p:sldIdLst>
  <p:sldSz cx="9907588" cy="6858000"/>
  <p:notesSz cx="6796088" cy="9928225"/>
  <p:defaultTextStyle>
    <a:defPPr>
      <a:defRPr lang="en-GB"/>
    </a:defPPr>
    <a:lvl1pPr algn="ctr" defTabSz="449263" rtl="0" fontAlgn="base">
      <a:spcBef>
        <a:spcPct val="0"/>
      </a:spcBef>
      <a:spcAft>
        <a:spcPct val="0"/>
      </a:spcAft>
      <a:buClr>
        <a:srgbClr val="000000"/>
      </a:buClr>
      <a:buSzPct val="100000"/>
      <a:buFont typeface="Times New Roman" pitchFamily="16" charset="0"/>
      <a:defRPr u="sng" kern="1200">
        <a:solidFill>
          <a:schemeClr val="bg1"/>
        </a:solidFill>
        <a:latin typeface="Arial" charset="0"/>
        <a:ea typeface="+mn-ea"/>
        <a:cs typeface="+mn-cs"/>
      </a:defRPr>
    </a:lvl1pPr>
    <a:lvl2pPr marL="742950" indent="-285750" algn="ctr" defTabSz="449263" rtl="0" fontAlgn="base">
      <a:spcBef>
        <a:spcPct val="0"/>
      </a:spcBef>
      <a:spcAft>
        <a:spcPct val="0"/>
      </a:spcAft>
      <a:buClr>
        <a:srgbClr val="000000"/>
      </a:buClr>
      <a:buSzPct val="100000"/>
      <a:buFont typeface="Times New Roman" pitchFamily="16" charset="0"/>
      <a:defRPr u="sng" kern="1200">
        <a:solidFill>
          <a:schemeClr val="bg1"/>
        </a:solidFill>
        <a:latin typeface="Arial" charset="0"/>
        <a:ea typeface="+mn-ea"/>
        <a:cs typeface="+mn-cs"/>
      </a:defRPr>
    </a:lvl2pPr>
    <a:lvl3pPr marL="1143000" indent="-228600" algn="ctr" defTabSz="449263" rtl="0" fontAlgn="base">
      <a:spcBef>
        <a:spcPct val="0"/>
      </a:spcBef>
      <a:spcAft>
        <a:spcPct val="0"/>
      </a:spcAft>
      <a:buClr>
        <a:srgbClr val="000000"/>
      </a:buClr>
      <a:buSzPct val="100000"/>
      <a:buFont typeface="Times New Roman" pitchFamily="16" charset="0"/>
      <a:defRPr u="sng" kern="1200">
        <a:solidFill>
          <a:schemeClr val="bg1"/>
        </a:solidFill>
        <a:latin typeface="Arial" charset="0"/>
        <a:ea typeface="+mn-ea"/>
        <a:cs typeface="+mn-cs"/>
      </a:defRPr>
    </a:lvl3pPr>
    <a:lvl4pPr marL="1600200" indent="-228600" algn="ctr" defTabSz="449263" rtl="0" fontAlgn="base">
      <a:spcBef>
        <a:spcPct val="0"/>
      </a:spcBef>
      <a:spcAft>
        <a:spcPct val="0"/>
      </a:spcAft>
      <a:buClr>
        <a:srgbClr val="000000"/>
      </a:buClr>
      <a:buSzPct val="100000"/>
      <a:buFont typeface="Times New Roman" pitchFamily="16" charset="0"/>
      <a:defRPr u="sng" kern="1200">
        <a:solidFill>
          <a:schemeClr val="bg1"/>
        </a:solidFill>
        <a:latin typeface="Arial" charset="0"/>
        <a:ea typeface="+mn-ea"/>
        <a:cs typeface="+mn-cs"/>
      </a:defRPr>
    </a:lvl4pPr>
    <a:lvl5pPr marL="2057400" indent="-228600" algn="ctr" defTabSz="449263" rtl="0" fontAlgn="base">
      <a:spcBef>
        <a:spcPct val="0"/>
      </a:spcBef>
      <a:spcAft>
        <a:spcPct val="0"/>
      </a:spcAft>
      <a:buClr>
        <a:srgbClr val="000000"/>
      </a:buClr>
      <a:buSzPct val="100000"/>
      <a:buFont typeface="Times New Roman" pitchFamily="16" charset="0"/>
      <a:defRPr u="sng" kern="1200">
        <a:solidFill>
          <a:schemeClr val="bg1"/>
        </a:solidFill>
        <a:latin typeface="Arial" charset="0"/>
        <a:ea typeface="+mn-ea"/>
        <a:cs typeface="+mn-cs"/>
      </a:defRPr>
    </a:lvl5pPr>
    <a:lvl6pPr marL="2286000" algn="l" defTabSz="914400" rtl="0" eaLnBrk="1" latinLnBrk="0" hangingPunct="1">
      <a:defRPr u="sng" kern="1200">
        <a:solidFill>
          <a:schemeClr val="bg1"/>
        </a:solidFill>
        <a:latin typeface="Arial" charset="0"/>
        <a:ea typeface="+mn-ea"/>
        <a:cs typeface="+mn-cs"/>
      </a:defRPr>
    </a:lvl6pPr>
    <a:lvl7pPr marL="2743200" algn="l" defTabSz="914400" rtl="0" eaLnBrk="1" latinLnBrk="0" hangingPunct="1">
      <a:defRPr u="sng" kern="1200">
        <a:solidFill>
          <a:schemeClr val="bg1"/>
        </a:solidFill>
        <a:latin typeface="Arial" charset="0"/>
        <a:ea typeface="+mn-ea"/>
        <a:cs typeface="+mn-cs"/>
      </a:defRPr>
    </a:lvl7pPr>
    <a:lvl8pPr marL="3200400" algn="l" defTabSz="914400" rtl="0" eaLnBrk="1" latinLnBrk="0" hangingPunct="1">
      <a:defRPr u="sng" kern="1200">
        <a:solidFill>
          <a:schemeClr val="bg1"/>
        </a:solidFill>
        <a:latin typeface="Arial" charset="0"/>
        <a:ea typeface="+mn-ea"/>
        <a:cs typeface="+mn-cs"/>
      </a:defRPr>
    </a:lvl8pPr>
    <a:lvl9pPr marL="3657600" algn="l" defTabSz="914400" rtl="0" eaLnBrk="1" latinLnBrk="0" hangingPunct="1">
      <a:defRPr u="sng"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75" autoAdjust="0"/>
  </p:normalViewPr>
  <p:slideViewPr>
    <p:cSldViewPr>
      <p:cViewPr>
        <p:scale>
          <a:sx n="50" d="100"/>
          <a:sy n="50" d="100"/>
        </p:scale>
        <p:origin x="-259" y="-27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0" y="754063"/>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679450" y="4716463"/>
            <a:ext cx="5435600" cy="446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ES" altLang="es-ES" smtClean="0"/>
          </a:p>
        </p:txBody>
      </p:sp>
    </p:spTree>
    <p:extLst>
      <p:ext uri="{BB962C8B-B14F-4D97-AF65-F5344CB8AC3E}">
        <p14:creationId xmlns:p14="http://schemas.microsoft.com/office/powerpoint/2010/main" val="146404284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genomebiology.com/2010/11/12/220#B90"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biomedcentral.com/1471-2164/10/161/suppl/S1"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txBox="1">
            <a:spLocks noGrp="1" noRot="1" noChangeAspect="1" noChangeArrowheads="1"/>
          </p:cNvSpPr>
          <p:nvPr>
            <p:ph type="sldImg"/>
          </p:nvPr>
        </p:nvSpPr>
        <p:spPr bwMode="auto">
          <a:xfrm>
            <a:off x="709613" y="754063"/>
            <a:ext cx="5376862"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679450" y="4716463"/>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p:cNvSpPr txBox="1">
            <a:spLocks noGrp="1" noRot="1" noChangeAspect="1" noChangeArrowheads="1"/>
          </p:cNvSpPr>
          <p:nvPr>
            <p:ph type="sldImg"/>
          </p:nvPr>
        </p:nvSpPr>
        <p:spPr bwMode="auto">
          <a:xfrm>
            <a:off x="709613" y="754063"/>
            <a:ext cx="5376862"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79450" y="4716463"/>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txBox="1">
            <a:spLocks noGrp="1" noRot="1" noChangeAspect="1" noChangeArrowheads="1"/>
          </p:cNvSpPr>
          <p:nvPr>
            <p:ph type="sldImg"/>
          </p:nvPr>
        </p:nvSpPr>
        <p:spPr bwMode="auto">
          <a:xfrm>
            <a:off x="709613" y="754063"/>
            <a:ext cx="5376862"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Grp="1" noChangeArrowheads="1"/>
          </p:cNvSpPr>
          <p:nvPr>
            <p:ph type="body" idx="1"/>
          </p:nvPr>
        </p:nvSpPr>
        <p:spPr bwMode="auto">
          <a:xfrm>
            <a:off x="679450" y="4716463"/>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p:cNvSpPr txBox="1">
            <a:spLocks noGrp="1" noRot="1" noChangeAspect="1" noChangeArrowheads="1"/>
          </p:cNvSpPr>
          <p:nvPr>
            <p:ph type="sldImg"/>
          </p:nvPr>
        </p:nvSpPr>
        <p:spPr bwMode="auto">
          <a:xfrm>
            <a:off x="709613" y="754063"/>
            <a:ext cx="5376862"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679450" y="4716463"/>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txBox="1">
            <a:spLocks noGrp="1" noRot="1" noChangeAspect="1" noChangeArrowheads="1"/>
          </p:cNvSpPr>
          <p:nvPr>
            <p:ph type="sldImg"/>
          </p:nvPr>
        </p:nvSpPr>
        <p:spPr bwMode="auto">
          <a:xfrm>
            <a:off x="709613" y="754063"/>
            <a:ext cx="5376862"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679450" y="4716463"/>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rgbClr val="000000"/>
                </a:solidFill>
                <a:effectLst/>
                <a:latin typeface="Times New Roman" pitchFamily="16" charset="0"/>
                <a:ea typeface="+mn-ea"/>
                <a:cs typeface="+mn-cs"/>
              </a:rPr>
              <a:t>Summarizing mapped reads into a gene level count</a:t>
            </a:r>
            <a:r>
              <a:rPr lang="en-US" sz="1200" b="0" i="0" kern="1200" dirty="0" smtClean="0">
                <a:solidFill>
                  <a:srgbClr val="000000"/>
                </a:solidFill>
                <a:effectLst/>
                <a:latin typeface="Times New Roman" pitchFamily="16" charset="0"/>
                <a:ea typeface="+mn-ea"/>
                <a:cs typeface="+mn-cs"/>
              </a:rPr>
              <a:t>. </a:t>
            </a:r>
            <a:r>
              <a:rPr lang="en-US" sz="1200" b="1" i="0" kern="1200" dirty="0" smtClean="0">
                <a:solidFill>
                  <a:srgbClr val="000000"/>
                </a:solidFill>
                <a:effectLst/>
                <a:latin typeface="Times New Roman" pitchFamily="16" charset="0"/>
                <a:ea typeface="+mn-ea"/>
                <a:cs typeface="+mn-cs"/>
              </a:rPr>
              <a:t>(a) </a:t>
            </a:r>
            <a:r>
              <a:rPr lang="en-US" sz="1200" b="0" i="0" kern="1200" dirty="0" smtClean="0">
                <a:solidFill>
                  <a:srgbClr val="000000"/>
                </a:solidFill>
                <a:effectLst/>
                <a:latin typeface="Times New Roman" pitchFamily="16" charset="0"/>
                <a:ea typeface="+mn-ea"/>
                <a:cs typeface="+mn-cs"/>
              </a:rPr>
              <a:t>Mapped reads from a small region of the RNA-binding protein 39 (</a:t>
            </a:r>
            <a:r>
              <a:rPr lang="en-US" sz="1200" b="0" i="1" kern="1200" dirty="0" smtClean="0">
                <a:solidFill>
                  <a:srgbClr val="000000"/>
                </a:solidFill>
                <a:effectLst/>
                <a:latin typeface="Times New Roman" pitchFamily="16" charset="0"/>
                <a:ea typeface="+mn-ea"/>
                <a:cs typeface="+mn-cs"/>
              </a:rPr>
              <a:t>RBM39</a:t>
            </a:r>
            <a:r>
              <a:rPr lang="en-US" sz="1200" b="0" i="0" kern="1200" dirty="0" smtClean="0">
                <a:solidFill>
                  <a:srgbClr val="000000"/>
                </a:solidFill>
                <a:effectLst/>
                <a:latin typeface="Times New Roman" pitchFamily="16" charset="0"/>
                <a:ea typeface="+mn-ea"/>
                <a:cs typeface="+mn-cs"/>
              </a:rPr>
              <a:t>) gene are shown for </a:t>
            </a:r>
            <a:r>
              <a:rPr lang="en-US" sz="1200" b="0" i="0" kern="1200" dirty="0" err="1" smtClean="0">
                <a:solidFill>
                  <a:srgbClr val="000000"/>
                </a:solidFill>
                <a:effectLst/>
                <a:latin typeface="Times New Roman" pitchFamily="16" charset="0"/>
                <a:ea typeface="+mn-ea"/>
                <a:cs typeface="+mn-cs"/>
              </a:rPr>
              <a:t>LNCaP</a:t>
            </a:r>
            <a:r>
              <a:rPr lang="en-US" sz="1200" b="0" i="0" kern="1200" dirty="0" smtClean="0">
                <a:solidFill>
                  <a:srgbClr val="000000"/>
                </a:solidFill>
                <a:effectLst/>
                <a:latin typeface="Times New Roman" pitchFamily="16" charset="0"/>
                <a:ea typeface="+mn-ea"/>
                <a:cs typeface="+mn-cs"/>
              </a:rPr>
              <a:t> prostate cancer cells [</a:t>
            </a:r>
            <a:r>
              <a:rPr lang="en-US" sz="1200" b="0" i="0" u="sng" kern="1200" dirty="0" smtClean="0">
                <a:solidFill>
                  <a:srgbClr val="000000"/>
                </a:solidFill>
                <a:effectLst/>
                <a:latin typeface="Times New Roman" pitchFamily="16" charset="0"/>
                <a:ea typeface="+mn-ea"/>
                <a:cs typeface="+mn-cs"/>
                <a:hlinkClick r:id="rId3"/>
              </a:rPr>
              <a:t>90</a:t>
            </a:r>
            <a:r>
              <a:rPr lang="en-US" sz="1200" b="0" i="0" kern="1200" dirty="0" smtClean="0">
                <a:solidFill>
                  <a:srgbClr val="000000"/>
                </a:solidFill>
                <a:effectLst/>
                <a:latin typeface="Times New Roman" pitchFamily="16" charset="0"/>
                <a:ea typeface="+mn-ea"/>
                <a:cs typeface="+mn-cs"/>
              </a:rPr>
              <a:t>], human liver and human testis from the UCSC track. The three rows of RNA-</a:t>
            </a:r>
            <a:r>
              <a:rPr lang="en-US" sz="1200" b="0" i="0" kern="1200" dirty="0" err="1" smtClean="0">
                <a:solidFill>
                  <a:srgbClr val="000000"/>
                </a:solidFill>
                <a:effectLst/>
                <a:latin typeface="Times New Roman" pitchFamily="16" charset="0"/>
                <a:ea typeface="+mn-ea"/>
                <a:cs typeface="+mn-cs"/>
              </a:rPr>
              <a:t>seq</a:t>
            </a:r>
            <a:r>
              <a:rPr lang="en-US" sz="1200" b="0" i="0" kern="1200" dirty="0" smtClean="0">
                <a:solidFill>
                  <a:srgbClr val="000000"/>
                </a:solidFill>
                <a:effectLst/>
                <a:latin typeface="Times New Roman" pitchFamily="16" charset="0"/>
                <a:ea typeface="+mn-ea"/>
                <a:cs typeface="+mn-cs"/>
              </a:rPr>
              <a:t> data (blue and black graphs) are shown as a 'pileup track', where the y-axis at each location measures the number of mapped reads that overlap that location. Also shown are the genomic coordinates, gene model (labeled </a:t>
            </a:r>
            <a:r>
              <a:rPr lang="en-US" sz="1200" b="0" i="1" kern="1200" dirty="0" smtClean="0">
                <a:solidFill>
                  <a:srgbClr val="000000"/>
                </a:solidFill>
                <a:effectLst/>
                <a:latin typeface="Times New Roman" pitchFamily="16" charset="0"/>
                <a:ea typeface="+mn-ea"/>
                <a:cs typeface="+mn-cs"/>
              </a:rPr>
              <a:t>RBM39</a:t>
            </a:r>
            <a:r>
              <a:rPr lang="en-US" sz="1200" b="0" i="0" kern="1200" dirty="0" smtClean="0">
                <a:solidFill>
                  <a:srgbClr val="000000"/>
                </a:solidFill>
                <a:effectLst/>
                <a:latin typeface="Times New Roman" pitchFamily="16" charset="0"/>
                <a:ea typeface="+mn-ea"/>
                <a:cs typeface="+mn-cs"/>
              </a:rPr>
              <a:t>; blue boxes indicate exons) and conservation score across vertebrates. It is clear that many reads originate from regions with no known exons. </a:t>
            </a:r>
            <a:r>
              <a:rPr lang="en-US" sz="1200" b="1" i="0" kern="1200" dirty="0" smtClean="0">
                <a:solidFill>
                  <a:srgbClr val="000000"/>
                </a:solidFill>
                <a:effectLst/>
                <a:latin typeface="Times New Roman" pitchFamily="16" charset="0"/>
                <a:ea typeface="+mn-ea"/>
                <a:cs typeface="+mn-cs"/>
              </a:rPr>
              <a:t>(b) </a:t>
            </a:r>
            <a:r>
              <a:rPr lang="en-US" sz="1200" b="0" i="0" kern="1200" dirty="0" smtClean="0">
                <a:solidFill>
                  <a:srgbClr val="000000"/>
                </a:solidFill>
                <a:effectLst/>
                <a:latin typeface="Times New Roman" pitchFamily="16" charset="0"/>
                <a:ea typeface="+mn-ea"/>
                <a:cs typeface="+mn-cs"/>
              </a:rPr>
              <a:t>A schematic of a genomic region and reads that might arise from it. Reads are color-coded by the genomic feature from which they originate. Different summarization strategies will result in the inclusion or exclusion of different sets of reads in the table of counts. For example, including only reads coming from known exons will exclude the </a:t>
            </a:r>
            <a:r>
              <a:rPr lang="en-US" sz="1200" b="0" i="0" kern="1200" dirty="0" err="1" smtClean="0">
                <a:solidFill>
                  <a:srgbClr val="000000"/>
                </a:solidFill>
                <a:effectLst/>
                <a:latin typeface="Times New Roman" pitchFamily="16" charset="0"/>
                <a:ea typeface="+mn-ea"/>
                <a:cs typeface="+mn-cs"/>
              </a:rPr>
              <a:t>intronic</a:t>
            </a:r>
            <a:r>
              <a:rPr lang="en-US" sz="1200" b="0" i="0" kern="1200" dirty="0" smtClean="0">
                <a:solidFill>
                  <a:srgbClr val="000000"/>
                </a:solidFill>
                <a:effectLst/>
                <a:latin typeface="Times New Roman" pitchFamily="16" charset="0"/>
                <a:ea typeface="+mn-ea"/>
                <a:cs typeface="+mn-cs"/>
              </a:rPr>
              <a:t> reads (green) from contributing to the results. Splice junctions are listed as a separate class to emphasize both the potential ambiguity in their assignment (such as which exon should a junction read be assigned to) and the possibility that many of these reads may not be mapped because they are harder to map than continuous reads. CDS, coding sequence.</a:t>
            </a:r>
            <a:endParaRPr lang="es-ES" dirty="0"/>
          </a:p>
        </p:txBody>
      </p:sp>
    </p:spTree>
    <p:extLst>
      <p:ext uri="{BB962C8B-B14F-4D97-AF65-F5344CB8AC3E}">
        <p14:creationId xmlns:p14="http://schemas.microsoft.com/office/powerpoint/2010/main" val="349935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txBox="1">
            <a:spLocks noGrp="1" noRot="1" noChangeAspect="1" noChangeArrowheads="1"/>
          </p:cNvSpPr>
          <p:nvPr>
            <p:ph type="sldImg"/>
          </p:nvPr>
        </p:nvSpPr>
        <p:spPr bwMode="auto">
          <a:xfrm>
            <a:off x="709613" y="754063"/>
            <a:ext cx="5376862"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679450" y="4716463"/>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txBox="1">
            <a:spLocks noGrp="1" noRot="1" noChangeAspect="1" noChangeArrowheads="1"/>
          </p:cNvSpPr>
          <p:nvPr>
            <p:ph type="sldImg"/>
          </p:nvPr>
        </p:nvSpPr>
        <p:spPr bwMode="auto">
          <a:xfrm>
            <a:off x="709613" y="754063"/>
            <a:ext cx="5376862"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p:cNvSpPr txBox="1">
            <a:spLocks noGrp="1" noChangeArrowheads="1"/>
          </p:cNvSpPr>
          <p:nvPr>
            <p:ph type="body" idx="1"/>
          </p:nvPr>
        </p:nvSpPr>
        <p:spPr bwMode="auto">
          <a:xfrm>
            <a:off x="679450" y="4716463"/>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p:cNvSpPr txBox="1">
            <a:spLocks noGrp="1" noRot="1" noChangeAspect="1" noChangeArrowheads="1"/>
          </p:cNvSpPr>
          <p:nvPr>
            <p:ph type="sldImg"/>
          </p:nvPr>
        </p:nvSpPr>
        <p:spPr bwMode="auto">
          <a:xfrm>
            <a:off x="709613" y="754063"/>
            <a:ext cx="5376862"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p:cNvSpPr txBox="1">
            <a:spLocks noGrp="1" noChangeArrowheads="1"/>
          </p:cNvSpPr>
          <p:nvPr>
            <p:ph type="body" idx="1"/>
          </p:nvPr>
        </p:nvSpPr>
        <p:spPr bwMode="auto">
          <a:xfrm>
            <a:off x="679450" y="4716463"/>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txBox="1">
            <a:spLocks noGrp="1" noRot="1" noChangeAspect="1" noChangeArrowheads="1"/>
          </p:cNvSpPr>
          <p:nvPr>
            <p:ph type="sldImg"/>
          </p:nvPr>
        </p:nvSpPr>
        <p:spPr bwMode="auto">
          <a:xfrm>
            <a:off x="709613" y="754063"/>
            <a:ext cx="5376862"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p:cNvSpPr txBox="1">
            <a:spLocks noGrp="1" noChangeArrowheads="1"/>
          </p:cNvSpPr>
          <p:nvPr>
            <p:ph type="body" idx="1"/>
          </p:nvPr>
        </p:nvSpPr>
        <p:spPr bwMode="auto">
          <a:xfrm>
            <a:off x="679450" y="4716463"/>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txBox="1">
            <a:spLocks noGrp="1" noRot="1" noChangeAspect="1" noChangeArrowheads="1"/>
          </p:cNvSpPr>
          <p:nvPr>
            <p:ph type="sldImg"/>
          </p:nvPr>
        </p:nvSpPr>
        <p:spPr bwMode="auto">
          <a:xfrm>
            <a:off x="709613" y="754063"/>
            <a:ext cx="5376862"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679450" y="4716463"/>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txBox="1">
            <a:spLocks noGrp="1" noRot="1" noChangeAspect="1" noChangeArrowheads="1"/>
          </p:cNvSpPr>
          <p:nvPr>
            <p:ph type="sldImg"/>
          </p:nvPr>
        </p:nvSpPr>
        <p:spPr bwMode="auto">
          <a:xfrm>
            <a:off x="709613" y="754063"/>
            <a:ext cx="5376862"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p:cNvSpPr txBox="1">
            <a:spLocks noGrp="1" noChangeArrowheads="1"/>
          </p:cNvSpPr>
          <p:nvPr>
            <p:ph type="body" idx="1"/>
          </p:nvPr>
        </p:nvSpPr>
        <p:spPr bwMode="auto">
          <a:xfrm>
            <a:off x="679450" y="4716463"/>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Briefly, long RNAs are first converted into a library of cDNA fragments through either RNA fragmentation or DNA fragmentation (see main text). Sequencing adaptors (blue) are subsequently added to each cDNA fragment and a short sequence is obtained from each cDNA using high-throughput sequencing technology. The resulting sequence reads are aligned with the reference genome or </a:t>
            </a:r>
            <a:r>
              <a:rPr lang="en-US" sz="1200" b="0" i="0" kern="1200" dirty="0" err="1" smtClean="0">
                <a:solidFill>
                  <a:srgbClr val="000000"/>
                </a:solidFill>
                <a:effectLst/>
                <a:latin typeface="Times New Roman" pitchFamily="16" charset="0"/>
                <a:ea typeface="+mn-ea"/>
                <a:cs typeface="+mn-cs"/>
              </a:rPr>
              <a:t>transcriptome</a:t>
            </a:r>
            <a:r>
              <a:rPr lang="en-US" sz="1200" b="0" i="0" kern="1200" dirty="0" smtClean="0">
                <a:solidFill>
                  <a:srgbClr val="000000"/>
                </a:solidFill>
                <a:effectLst/>
                <a:latin typeface="Times New Roman" pitchFamily="16" charset="0"/>
                <a:ea typeface="+mn-ea"/>
                <a:cs typeface="+mn-cs"/>
              </a:rPr>
              <a:t>, and classified as three types: </a:t>
            </a:r>
            <a:r>
              <a:rPr lang="en-US" sz="1200" b="0" i="0" kern="1200" dirty="0" err="1" smtClean="0">
                <a:solidFill>
                  <a:srgbClr val="000000"/>
                </a:solidFill>
                <a:effectLst/>
                <a:latin typeface="Times New Roman" pitchFamily="16" charset="0"/>
                <a:ea typeface="+mn-ea"/>
                <a:cs typeface="+mn-cs"/>
              </a:rPr>
              <a:t>exonic</a:t>
            </a:r>
            <a:r>
              <a:rPr lang="en-US" sz="1200" b="0" i="0" kern="1200" dirty="0" smtClean="0">
                <a:solidFill>
                  <a:srgbClr val="000000"/>
                </a:solidFill>
                <a:effectLst/>
                <a:latin typeface="Times New Roman" pitchFamily="16" charset="0"/>
                <a:ea typeface="+mn-ea"/>
                <a:cs typeface="+mn-cs"/>
              </a:rPr>
              <a:t> reads, junction reads and poly(A) end-reads. These three types are used to generate a base-resolution expression profile for each gene, as illustrated at the bottom; a yeast ORF with one intron is shown.</a:t>
            </a:r>
            <a:endParaRPr lang="es-ES" dirty="0"/>
          </a:p>
        </p:txBody>
      </p:sp>
    </p:spTree>
    <p:extLst>
      <p:ext uri="{BB962C8B-B14F-4D97-AF65-F5344CB8AC3E}">
        <p14:creationId xmlns:p14="http://schemas.microsoft.com/office/powerpoint/2010/main" val="2218021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p:cNvSpPr txBox="1">
            <a:spLocks noGrp="1" noRot="1" noChangeAspect="1" noChangeArrowheads="1"/>
          </p:cNvSpPr>
          <p:nvPr>
            <p:ph type="sldImg"/>
          </p:nvPr>
        </p:nvSpPr>
        <p:spPr bwMode="auto">
          <a:xfrm>
            <a:off x="709613" y="754063"/>
            <a:ext cx="5376862"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Grp="1" noChangeArrowheads="1"/>
          </p:cNvSpPr>
          <p:nvPr>
            <p:ph type="body" idx="1"/>
          </p:nvPr>
        </p:nvSpPr>
        <p:spPr bwMode="auto">
          <a:xfrm>
            <a:off x="679450" y="4716463"/>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Grp="1" noRot="1" noChangeAspect="1" noChangeArrowheads="1"/>
          </p:cNvSpPr>
          <p:nvPr>
            <p:ph type="sldImg"/>
          </p:nvPr>
        </p:nvSpPr>
        <p:spPr bwMode="auto">
          <a:xfrm>
            <a:off x="709613" y="754063"/>
            <a:ext cx="5376862"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679450" y="4716463"/>
            <a:ext cx="5437188"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1" i="0" kern="1200" dirty="0" smtClean="0">
                <a:solidFill>
                  <a:srgbClr val="000000"/>
                </a:solidFill>
                <a:effectLst/>
                <a:latin typeface="Times New Roman" pitchFamily="16" charset="0"/>
                <a:ea typeface="+mn-ea"/>
                <a:cs typeface="+mn-cs"/>
              </a:rPr>
              <a:t>Correlation between mRNA expression levels measured by </a:t>
            </a:r>
            <a:r>
              <a:rPr lang="en-US" sz="1200" b="1" i="0" kern="1200" dirty="0" err="1" smtClean="0">
                <a:solidFill>
                  <a:srgbClr val="000000"/>
                </a:solidFill>
                <a:effectLst/>
                <a:latin typeface="Times New Roman" pitchFamily="16" charset="0"/>
                <a:ea typeface="+mn-ea"/>
                <a:cs typeface="+mn-cs"/>
              </a:rPr>
              <a:t>Affymetrix</a:t>
            </a:r>
            <a:r>
              <a:rPr lang="en-US" sz="1200" b="1" i="0" kern="1200" dirty="0" smtClean="0">
                <a:solidFill>
                  <a:srgbClr val="000000"/>
                </a:solidFill>
                <a:effectLst/>
                <a:latin typeface="Times New Roman" pitchFamily="16" charset="0"/>
                <a:ea typeface="+mn-ea"/>
                <a:cs typeface="+mn-cs"/>
              </a:rPr>
              <a:t> microarrays and RNA-Seq</a:t>
            </a:r>
            <a:r>
              <a:rPr lang="en-US" sz="1200" b="0" i="0" kern="1200" dirty="0" smtClean="0">
                <a:solidFill>
                  <a:srgbClr val="000000"/>
                </a:solidFill>
                <a:effectLst/>
                <a:latin typeface="Times New Roman" pitchFamily="16" charset="0"/>
                <a:ea typeface="+mn-ea"/>
                <a:cs typeface="+mn-cs"/>
              </a:rPr>
              <a:t>. mRNA expression levels measured by RNA-</a:t>
            </a:r>
            <a:r>
              <a:rPr lang="en-US" sz="1200" b="0" i="0" kern="1200" dirty="0" err="1" smtClean="0">
                <a:solidFill>
                  <a:srgbClr val="000000"/>
                </a:solidFill>
                <a:effectLst/>
                <a:latin typeface="Times New Roman" pitchFamily="16" charset="0"/>
                <a:ea typeface="+mn-ea"/>
                <a:cs typeface="+mn-cs"/>
              </a:rPr>
              <a:t>Seq</a:t>
            </a:r>
            <a:r>
              <a:rPr lang="en-US" sz="1200" b="0" i="0" kern="1200" dirty="0" smtClean="0">
                <a:solidFill>
                  <a:srgbClr val="000000"/>
                </a:solidFill>
                <a:effectLst/>
                <a:latin typeface="Times New Roman" pitchFamily="16" charset="0"/>
                <a:ea typeface="+mn-ea"/>
                <a:cs typeface="+mn-cs"/>
              </a:rPr>
              <a:t> in two pooled samples of 5 individuals and by microarrays in the same samples (A) or in 5 independent individual samples (B). Shown are expression levels of 8,441 and 4,758 genes, respectively, expressed above background on at least one of the microarrays in a given experiment and represented by at least two independent sequence reads in RNA-</a:t>
            </a:r>
            <a:r>
              <a:rPr lang="en-US" sz="1200" b="0" i="0" kern="1200" dirty="0" err="1" smtClean="0">
                <a:solidFill>
                  <a:srgbClr val="000000"/>
                </a:solidFill>
                <a:effectLst/>
                <a:latin typeface="Times New Roman" pitchFamily="16" charset="0"/>
                <a:ea typeface="+mn-ea"/>
                <a:cs typeface="+mn-cs"/>
              </a:rPr>
              <a:t>Seq</a:t>
            </a:r>
            <a:r>
              <a:rPr lang="en-US" sz="1200" b="0" i="0" kern="1200" dirty="0" smtClean="0">
                <a:solidFill>
                  <a:srgbClr val="000000"/>
                </a:solidFill>
                <a:effectLst/>
                <a:latin typeface="Times New Roman" pitchFamily="16" charset="0"/>
                <a:ea typeface="+mn-ea"/>
                <a:cs typeface="+mn-cs"/>
              </a:rPr>
              <a:t> (see Methods for details). (C and D) Person correlation coefficients (</a:t>
            </a:r>
            <a:r>
              <a:rPr lang="en-US" sz="1200" b="0" i="1" kern="1200" dirty="0" smtClean="0">
                <a:solidFill>
                  <a:srgbClr val="000000"/>
                </a:solidFill>
                <a:effectLst/>
                <a:latin typeface="Times New Roman" pitchFamily="16" charset="0"/>
                <a:ea typeface="+mn-ea"/>
                <a:cs typeface="+mn-cs"/>
              </a:rPr>
              <a:t>r</a:t>
            </a:r>
            <a:r>
              <a:rPr lang="en-US" sz="1200" b="0" i="0" kern="1200" dirty="0" smtClean="0">
                <a:solidFill>
                  <a:srgbClr val="000000"/>
                </a:solidFill>
                <a:effectLst/>
                <a:latin typeface="Times New Roman" pitchFamily="16" charset="0"/>
                <a:ea typeface="+mn-ea"/>
                <a:cs typeface="+mn-cs"/>
              </a:rPr>
              <a:t>) from comparisons between RNA-</a:t>
            </a:r>
            <a:r>
              <a:rPr lang="en-US" sz="1200" b="0" i="0" kern="1200" dirty="0" err="1" smtClean="0">
                <a:solidFill>
                  <a:srgbClr val="000000"/>
                </a:solidFill>
                <a:effectLst/>
                <a:latin typeface="Times New Roman" pitchFamily="16" charset="0"/>
                <a:ea typeface="+mn-ea"/>
                <a:cs typeface="+mn-cs"/>
              </a:rPr>
              <a:t>Seq</a:t>
            </a:r>
            <a:r>
              <a:rPr lang="en-US" sz="1200" b="0" i="0" kern="1200" dirty="0" smtClean="0">
                <a:solidFill>
                  <a:srgbClr val="000000"/>
                </a:solidFill>
                <a:effectLst/>
                <a:latin typeface="Times New Roman" pitchFamily="16" charset="0"/>
                <a:ea typeface="+mn-ea"/>
                <a:cs typeface="+mn-cs"/>
              </a:rPr>
              <a:t> and microarray measurements based on each microarray separately and on average expression from all possible microarray combinations for two pooled and 5 individual samples, respectively (see Additional file </a:t>
            </a:r>
            <a:r>
              <a:rPr lang="en-US" sz="1200" b="0" i="0" u="sng" kern="1200" dirty="0" smtClean="0">
                <a:solidFill>
                  <a:srgbClr val="000000"/>
                </a:solidFill>
                <a:effectLst/>
                <a:latin typeface="Times New Roman" pitchFamily="16" charset="0"/>
                <a:ea typeface="+mn-ea"/>
                <a:cs typeface="+mn-cs"/>
                <a:hlinkClick r:id="rId3"/>
              </a:rPr>
              <a:t>1</a:t>
            </a:r>
            <a:r>
              <a:rPr lang="en-US" sz="1200" b="0" i="0" kern="1200" dirty="0" smtClean="0">
                <a:solidFill>
                  <a:srgbClr val="000000"/>
                </a:solidFill>
                <a:effectLst/>
                <a:latin typeface="Times New Roman" pitchFamily="16" charset="0"/>
                <a:ea typeface="+mn-ea"/>
                <a:cs typeface="+mn-cs"/>
              </a:rPr>
              <a:t>: Table S3 for details).</a:t>
            </a:r>
          </a:p>
          <a:p>
            <a:pPr fontAlgn="b"/>
            <a:r>
              <a:rPr lang="en-US" sz="1200" b="0" i="0" kern="1200" dirty="0" smtClean="0">
                <a:solidFill>
                  <a:srgbClr val="000000"/>
                </a:solidFill>
                <a:effectLst/>
                <a:latin typeface="Times New Roman" pitchFamily="16" charset="0"/>
                <a:ea typeface="+mn-ea"/>
                <a:cs typeface="+mn-cs"/>
              </a:rPr>
              <a:t>Fu </a:t>
            </a:r>
            <a:r>
              <a:rPr lang="en-US" sz="1200" b="0" i="1" kern="1200" dirty="0" smtClean="0">
                <a:solidFill>
                  <a:srgbClr val="000000"/>
                </a:solidFill>
                <a:effectLst/>
                <a:latin typeface="Times New Roman" pitchFamily="16" charset="0"/>
                <a:ea typeface="+mn-ea"/>
                <a:cs typeface="+mn-cs"/>
              </a:rPr>
              <a:t>et al.</a:t>
            </a:r>
            <a:r>
              <a:rPr lang="en-US" sz="1200" b="0" i="0" kern="1200" dirty="0" smtClean="0">
                <a:solidFill>
                  <a:srgbClr val="000000"/>
                </a:solidFill>
                <a:effectLst/>
                <a:latin typeface="Times New Roman" pitchFamily="16" charset="0"/>
                <a:ea typeface="+mn-ea"/>
                <a:cs typeface="+mn-cs"/>
              </a:rPr>
              <a:t> </a:t>
            </a:r>
            <a:r>
              <a:rPr lang="en-US" sz="1200" b="0" i="1" kern="1200" dirty="0" smtClean="0">
                <a:solidFill>
                  <a:srgbClr val="000000"/>
                </a:solidFill>
                <a:effectLst/>
                <a:latin typeface="Times New Roman" pitchFamily="16" charset="0"/>
                <a:ea typeface="+mn-ea"/>
                <a:cs typeface="+mn-cs"/>
              </a:rPr>
              <a:t>BMC Genomics</a:t>
            </a:r>
            <a:r>
              <a:rPr lang="en-US" sz="1200" b="0" i="0" kern="1200" dirty="0" smtClean="0">
                <a:solidFill>
                  <a:srgbClr val="000000"/>
                </a:solidFill>
                <a:effectLst/>
                <a:latin typeface="Times New Roman" pitchFamily="16" charset="0"/>
                <a:ea typeface="+mn-ea"/>
                <a:cs typeface="+mn-cs"/>
              </a:rPr>
              <a:t> 2009 </a:t>
            </a:r>
            <a:r>
              <a:rPr lang="en-US" sz="1200" b="1" i="0" kern="1200" dirty="0" smtClean="0">
                <a:solidFill>
                  <a:srgbClr val="000000"/>
                </a:solidFill>
                <a:effectLst/>
                <a:latin typeface="Times New Roman" pitchFamily="16" charset="0"/>
                <a:ea typeface="+mn-ea"/>
                <a:cs typeface="+mn-cs"/>
              </a:rPr>
              <a:t>10</a:t>
            </a:r>
            <a:r>
              <a:rPr lang="en-US" sz="1200" b="0" i="0" kern="1200" dirty="0" smtClean="0">
                <a:solidFill>
                  <a:srgbClr val="000000"/>
                </a:solidFill>
                <a:effectLst/>
                <a:latin typeface="Times New Roman" pitchFamily="16" charset="0"/>
                <a:ea typeface="+mn-ea"/>
                <a:cs typeface="+mn-cs"/>
              </a:rPr>
              <a:t>:161   doi:10.1186/1471-2164-10-161</a:t>
            </a:r>
          </a:p>
          <a:p>
            <a:endParaRPr lang="es-ES" dirty="0"/>
          </a:p>
        </p:txBody>
      </p:sp>
    </p:spTree>
    <p:extLst>
      <p:ext uri="{BB962C8B-B14F-4D97-AF65-F5344CB8AC3E}">
        <p14:creationId xmlns:p14="http://schemas.microsoft.com/office/powerpoint/2010/main" val="1429115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5"/>
            <a:ext cx="8421688"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85900" y="3886200"/>
            <a:ext cx="693578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371145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561928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81850" y="273050"/>
            <a:ext cx="2227263" cy="53086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95300" y="273050"/>
            <a:ext cx="6534150" cy="53086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47315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8913813" cy="1143000"/>
          </a:xfr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1764488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cSld name="Título y 2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495380" y="152400"/>
            <a:ext cx="8904789" cy="735013"/>
          </a:xfrm>
        </p:spPr>
        <p:txBody>
          <a:bodyPr/>
          <a:lstStyle/>
          <a:p>
            <a:r>
              <a:rPr lang="es-ES" smtClean="0"/>
              <a:t>Haga clic para modificar el estilo de título del patrón</a:t>
            </a:r>
            <a:endParaRPr lang="ca-ES"/>
          </a:p>
        </p:txBody>
      </p:sp>
      <p:sp>
        <p:nvSpPr>
          <p:cNvPr id="3" name="2 Marcador de contenido"/>
          <p:cNvSpPr>
            <a:spLocks noGrp="1"/>
          </p:cNvSpPr>
          <p:nvPr>
            <p:ph sz="quarter" idx="1"/>
          </p:nvPr>
        </p:nvSpPr>
        <p:spPr>
          <a:xfrm>
            <a:off x="495379" y="1143000"/>
            <a:ext cx="4368971" cy="22415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quarter" idx="2"/>
          </p:nvPr>
        </p:nvSpPr>
        <p:spPr>
          <a:xfrm>
            <a:off x="5029477" y="1143000"/>
            <a:ext cx="4370692" cy="22415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texto"/>
          <p:cNvSpPr>
            <a:spLocks noGrp="1"/>
          </p:cNvSpPr>
          <p:nvPr>
            <p:ph type="body" sz="half" idx="3"/>
          </p:nvPr>
        </p:nvSpPr>
        <p:spPr>
          <a:xfrm>
            <a:off x="495380" y="3536950"/>
            <a:ext cx="8904789" cy="22431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6" name="5 Marcador de pie de página"/>
          <p:cNvSpPr>
            <a:spLocks noGrp="1"/>
          </p:cNvSpPr>
          <p:nvPr>
            <p:ph type="ftr" idx="10"/>
          </p:nvPr>
        </p:nvSpPr>
        <p:spPr>
          <a:xfrm>
            <a:off x="3302530" y="5913438"/>
            <a:ext cx="3938954" cy="857250"/>
          </a:xfrm>
          <a:prstGeom prst="rect">
            <a:avLst/>
          </a:prstGeom>
        </p:spPr>
        <p:txBody>
          <a:bodyPr/>
          <a:lstStyle>
            <a:lvl1pPr>
              <a:defRPr/>
            </a:lvl1pPr>
          </a:lstStyle>
          <a:p>
            <a:endParaRPr lang="es-ES"/>
          </a:p>
          <a:p>
            <a:r>
              <a:rPr lang="es-ES"/>
              <a:t>10 years or plus of high throughput data analysis</a:t>
            </a:r>
          </a:p>
        </p:txBody>
      </p:sp>
      <p:sp>
        <p:nvSpPr>
          <p:cNvPr id="7" name="6 Marcador de número de diapositiva"/>
          <p:cNvSpPr>
            <a:spLocks noGrp="1"/>
          </p:cNvSpPr>
          <p:nvPr>
            <p:ph type="sldNum" idx="11"/>
          </p:nvPr>
        </p:nvSpPr>
        <p:spPr>
          <a:xfrm>
            <a:off x="9369208" y="6408738"/>
            <a:ext cx="385295" cy="354012"/>
          </a:xfrm>
          <a:prstGeom prst="rect">
            <a:avLst/>
          </a:prstGeom>
        </p:spPr>
        <p:txBody>
          <a:bodyPr/>
          <a:lstStyle>
            <a:lvl1pPr>
              <a:defRPr/>
            </a:lvl1pPr>
          </a:lstStyle>
          <a:p>
            <a:fld id="{174308E3-F6FC-457D-98FC-C55AD239B85D}"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76242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1687"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82638" y="2906713"/>
            <a:ext cx="842168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5535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95300" y="1604963"/>
            <a:ext cx="4281488" cy="397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929188" y="1604963"/>
            <a:ext cx="4283075" cy="397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61408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6988"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5032375" y="1535113"/>
            <a:ext cx="43799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375" y="2174875"/>
            <a:ext cx="43799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86879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408308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43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873500" y="273050"/>
            <a:ext cx="55387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29725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5187"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941513" y="612775"/>
            <a:ext cx="5945187"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513" y="5367338"/>
            <a:ext cx="594518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36497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5" cstate="print">
            <a:lum bright="34000" contrast="14000"/>
            <a:extLst>
              <a:ext uri="{28A0092B-C50C-407E-A947-70E740481C1C}">
                <a14:useLocalDpi xmlns:a14="http://schemas.microsoft.com/office/drawing/2010/main" val="0"/>
              </a:ext>
            </a:extLst>
          </a:blip>
          <a:srcRect/>
          <a:stretch>
            <a:fillRect/>
          </a:stretch>
        </p:blipFill>
        <p:spPr bwMode="auto">
          <a:xfrm>
            <a:off x="0" y="-4763"/>
            <a:ext cx="9906000" cy="6862763"/>
          </a:xfrm>
          <a:prstGeom prst="rect">
            <a:avLst/>
          </a:prstGeom>
          <a:noFill/>
          <a:ln>
            <a:noFill/>
          </a:ln>
          <a:effectLst/>
          <a:extLst>
            <a:ext uri="{909E8E84-426E-40DD-AFC4-6F175D3DCCD1}">
              <a14:hiddenFill xmlns:a14="http://schemas.microsoft.com/office/drawing/2010/main">
                <a:blipFill dpi="0" rotWithShape="0">
                  <a:blip>
                    <a:lum bright="34000" contrast="1400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53225" y="6496050"/>
            <a:ext cx="2733675" cy="361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3"/>
          <p:cNvSpPr>
            <a:spLocks noGrp="1" noChangeArrowheads="1"/>
          </p:cNvSpPr>
          <p:nvPr>
            <p:ph type="title"/>
          </p:nvPr>
        </p:nvSpPr>
        <p:spPr bwMode="auto">
          <a:xfrm>
            <a:off x="495300" y="273050"/>
            <a:ext cx="89138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s-ES" smtClean="0"/>
              <a:t>Feu clic per editar el format del text del títol</a:t>
            </a:r>
          </a:p>
        </p:txBody>
      </p:sp>
      <p:sp>
        <p:nvSpPr>
          <p:cNvPr id="1028" name="Rectangle 4"/>
          <p:cNvSpPr>
            <a:spLocks noGrp="1" noChangeArrowheads="1"/>
          </p:cNvSpPr>
          <p:nvPr>
            <p:ph type="body" idx="1"/>
          </p:nvPr>
        </p:nvSpPr>
        <p:spPr bwMode="auto">
          <a:xfrm>
            <a:off x="495300" y="1604963"/>
            <a:ext cx="8716963" cy="397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s-ES" smtClean="0"/>
              <a:t>Feu clic per editar el format del text de l'esquema</a:t>
            </a:r>
          </a:p>
          <a:p>
            <a:pPr lvl="1"/>
            <a:r>
              <a:rPr lang="en-GB" altLang="es-ES" smtClean="0"/>
              <a:t>Segon nivell d'esquema</a:t>
            </a:r>
          </a:p>
          <a:p>
            <a:pPr lvl="2"/>
            <a:r>
              <a:rPr lang="en-GB" altLang="es-ES" smtClean="0"/>
              <a:t>Tercer nivell d'esquema</a:t>
            </a:r>
          </a:p>
          <a:p>
            <a:pPr lvl="3"/>
            <a:r>
              <a:rPr lang="en-GB" altLang="es-ES" smtClean="0"/>
              <a:t>Quart nivell d'esquema</a:t>
            </a:r>
          </a:p>
          <a:p>
            <a:pPr lvl="4"/>
            <a:r>
              <a:rPr lang="en-GB" altLang="es-ES" smtClean="0"/>
              <a:t>Cinquè nivell d'esquema</a:t>
            </a:r>
          </a:p>
          <a:p>
            <a:pPr lvl="4"/>
            <a:r>
              <a:rPr lang="en-GB" altLang="es-ES" smtClean="0"/>
              <a:t>Sisè nivell d'esquema</a:t>
            </a:r>
          </a:p>
          <a:p>
            <a:pPr lvl="4"/>
            <a:r>
              <a:rPr lang="en-GB" altLang="es-ES" smtClean="0"/>
              <a:t>Setè nivell d'esquema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erran.brianso@vhir.org"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genomebiology.com/2010/11/12/220/table/T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6753225" y="4256088"/>
            <a:ext cx="2735263" cy="2133600"/>
          </a:xfrm>
          <a:prstGeom prst="rect">
            <a:avLst/>
          </a:prstGeom>
          <a:solidFill>
            <a:srgbClr val="99009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3074" name="Text Box 2"/>
          <p:cNvSpPr txBox="1">
            <a:spLocks noChangeArrowheads="1"/>
          </p:cNvSpPr>
          <p:nvPr/>
        </p:nvSpPr>
        <p:spPr bwMode="auto">
          <a:xfrm>
            <a:off x="6824663" y="4410075"/>
            <a:ext cx="2663825" cy="13076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spcBef>
                <a:spcPts val="1000"/>
              </a:spcBef>
              <a:buClrTx/>
              <a:buFontTx/>
              <a:buNone/>
            </a:pPr>
            <a:r>
              <a:rPr lang="ca-ES" altLang="es-ES" sz="2000" b="1" u="none" dirty="0" err="1">
                <a:solidFill>
                  <a:srgbClr val="FFFFFF"/>
                </a:solidFill>
                <a:latin typeface="Calibri" pitchFamily="32" charset="0"/>
              </a:rPr>
              <a:t>Bioinformatics</a:t>
            </a:r>
            <a:r>
              <a:rPr lang="ca-ES" altLang="es-ES" sz="2000" b="1" u="none" dirty="0">
                <a:solidFill>
                  <a:srgbClr val="FFFFFF"/>
                </a:solidFill>
                <a:latin typeface="Calibri" pitchFamily="32" charset="0"/>
              </a:rPr>
              <a:t> </a:t>
            </a:r>
            <a:r>
              <a:rPr lang="ca-ES" altLang="es-ES" sz="2000" b="1" u="none" dirty="0" err="1">
                <a:solidFill>
                  <a:srgbClr val="FFFFFF"/>
                </a:solidFill>
                <a:latin typeface="Calibri" pitchFamily="32" charset="0"/>
              </a:rPr>
              <a:t>Course</a:t>
            </a:r>
            <a:endParaRPr lang="ca-ES" altLang="es-ES" sz="2000" b="1" u="none" dirty="0">
              <a:solidFill>
                <a:srgbClr val="FFFFFF"/>
              </a:solidFill>
              <a:latin typeface="Calibri" pitchFamily="32" charset="0"/>
            </a:endParaRPr>
          </a:p>
          <a:p>
            <a:pPr algn="l">
              <a:spcBef>
                <a:spcPts val="1850"/>
              </a:spcBef>
              <a:buClrTx/>
              <a:buFontTx/>
              <a:buNone/>
            </a:pPr>
            <a:r>
              <a:rPr lang="ca-ES" altLang="es-ES" sz="1500" b="1" u="none" dirty="0">
                <a:solidFill>
                  <a:srgbClr val="FFFFFF"/>
                </a:solidFill>
                <a:latin typeface="Calibri" pitchFamily="32" charset="0"/>
              </a:rPr>
              <a:t>Ferran </a:t>
            </a:r>
            <a:r>
              <a:rPr lang="ca-ES" altLang="es-ES" sz="1500" b="1" u="none" dirty="0" err="1">
                <a:solidFill>
                  <a:srgbClr val="FFFFFF"/>
                </a:solidFill>
                <a:latin typeface="Calibri" pitchFamily="32" charset="0"/>
              </a:rPr>
              <a:t>Briansó</a:t>
            </a:r>
            <a:r>
              <a:rPr lang="ca-ES" altLang="es-ES" sz="1500" b="1" u="none" dirty="0">
                <a:solidFill>
                  <a:srgbClr val="FFFFFF"/>
                </a:solidFill>
                <a:latin typeface="Calibri" pitchFamily="32" charset="0"/>
              </a:rPr>
              <a:t> </a:t>
            </a:r>
            <a:r>
              <a:rPr lang="ca-ES" altLang="es-ES" sz="1500" b="1" u="none" dirty="0" err="1">
                <a:solidFill>
                  <a:srgbClr val="FFFFFF"/>
                </a:solidFill>
                <a:latin typeface="Calibri" pitchFamily="32" charset="0"/>
              </a:rPr>
              <a:t>and</a:t>
            </a:r>
            <a:r>
              <a:rPr lang="ca-ES" altLang="es-ES" sz="1500" b="1" u="none" dirty="0">
                <a:solidFill>
                  <a:srgbClr val="FFFFFF"/>
                </a:solidFill>
                <a:latin typeface="Calibri" pitchFamily="32" charset="0"/>
              </a:rPr>
              <a:t> Alex Sánchez</a:t>
            </a:r>
            <a:r>
              <a:rPr lang="ca-ES" altLang="es-ES" sz="1000" b="1" i="1" u="none" dirty="0">
                <a:solidFill>
                  <a:srgbClr val="FFFFFF"/>
                </a:solidFill>
                <a:latin typeface="Calibri" pitchFamily="32" charset="0"/>
              </a:rPr>
              <a:t/>
            </a:r>
            <a:br>
              <a:rPr lang="ca-ES" altLang="es-ES" sz="1000" b="1" i="1" u="none" dirty="0">
                <a:solidFill>
                  <a:srgbClr val="FFFFFF"/>
                </a:solidFill>
                <a:latin typeface="Calibri" pitchFamily="32" charset="0"/>
              </a:rPr>
            </a:br>
            <a:r>
              <a:rPr lang="ca-ES" altLang="es-ES" sz="1300" b="1" u="none" dirty="0">
                <a:solidFill>
                  <a:srgbClr val="FFFFFF"/>
                </a:solidFill>
                <a:latin typeface="Calibri" pitchFamily="32" charset="0"/>
                <a:hlinkClick r:id="rId3"/>
              </a:rPr>
              <a:t>ferran.brianso@vhir.org</a:t>
            </a:r>
          </a:p>
        </p:txBody>
      </p: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3225" y="2476500"/>
            <a:ext cx="2751138" cy="177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568450" y="1412875"/>
            <a:ext cx="5775325" cy="5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313"/>
              </a:spcBef>
              <a:buClrTx/>
              <a:buFontTx/>
              <a:buNone/>
            </a:pPr>
            <a:r>
              <a:rPr lang="ca-ES" altLang="es-ES" sz="2100" u="none">
                <a:solidFill>
                  <a:srgbClr val="5F5F5F"/>
                </a:solidFill>
                <a:latin typeface="Calibri" pitchFamily="32" charset="0"/>
              </a:rPr>
              <a:t>Hospital Universitari Vall d’Hebron</a:t>
            </a:r>
          </a:p>
          <a:p>
            <a:pPr algn="l">
              <a:lnSpc>
                <a:spcPct val="50000"/>
              </a:lnSpc>
              <a:spcBef>
                <a:spcPts val="1125"/>
              </a:spcBef>
              <a:buClrTx/>
              <a:buFontTx/>
              <a:buNone/>
            </a:pPr>
            <a:r>
              <a:rPr lang="ca-ES" altLang="es-ES" b="1" u="none">
                <a:solidFill>
                  <a:srgbClr val="5F5F5F"/>
                </a:solidFill>
                <a:latin typeface="Calibri" pitchFamily="32" charset="0"/>
              </a:rPr>
              <a:t>Institut de Recerca - VHIR</a:t>
            </a:r>
          </a:p>
        </p:txBody>
      </p:sp>
      <p:sp>
        <p:nvSpPr>
          <p:cNvPr id="3077" name="Text Box 5"/>
          <p:cNvSpPr txBox="1">
            <a:spLocks noChangeArrowheads="1"/>
          </p:cNvSpPr>
          <p:nvPr/>
        </p:nvSpPr>
        <p:spPr bwMode="auto">
          <a:xfrm>
            <a:off x="1568450" y="2060575"/>
            <a:ext cx="5919788" cy="2637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spcBef>
                <a:spcPts val="688"/>
              </a:spcBef>
              <a:buClrTx/>
              <a:buFontTx/>
              <a:buNone/>
            </a:pPr>
            <a:r>
              <a:rPr lang="es-ES" altLang="es-ES" sz="1100" i="1" dirty="0" err="1">
                <a:solidFill>
                  <a:srgbClr val="5F5F5F"/>
                </a:solidFill>
                <a:latin typeface="Calibri" pitchFamily="32" charset="0"/>
              </a:rPr>
              <a:t>Institut</a:t>
            </a:r>
            <a:r>
              <a:rPr lang="es-ES" altLang="es-ES" sz="1100" b="1" i="1" dirty="0">
                <a:solidFill>
                  <a:srgbClr val="5F5F5F"/>
                </a:solidFill>
                <a:latin typeface="Calibri" pitchFamily="32" charset="0"/>
              </a:rPr>
              <a:t> </a:t>
            </a:r>
            <a:r>
              <a:rPr lang="es-ES" altLang="es-ES" sz="1100" b="1" i="1" dirty="0" err="1">
                <a:solidFill>
                  <a:srgbClr val="5F5F5F"/>
                </a:solidFill>
                <a:latin typeface="Calibri" pitchFamily="32" charset="0"/>
              </a:rPr>
              <a:t>d’Investigació</a:t>
            </a:r>
            <a:r>
              <a:rPr lang="es-ES" altLang="es-ES" sz="1100" b="1" i="1" dirty="0">
                <a:solidFill>
                  <a:srgbClr val="5F5F5F"/>
                </a:solidFill>
                <a:latin typeface="Calibri" pitchFamily="32" charset="0"/>
              </a:rPr>
              <a:t> </a:t>
            </a:r>
            <a:r>
              <a:rPr lang="es-ES" altLang="es-ES" sz="1100" b="1" i="1" dirty="0" err="1">
                <a:solidFill>
                  <a:srgbClr val="5F5F5F"/>
                </a:solidFill>
                <a:latin typeface="Calibri" pitchFamily="32" charset="0"/>
              </a:rPr>
              <a:t>Sanitària</a:t>
            </a:r>
            <a:r>
              <a:rPr lang="es-ES" altLang="es-ES" sz="1100" b="1" i="1" dirty="0">
                <a:solidFill>
                  <a:srgbClr val="5F5F5F"/>
                </a:solidFill>
                <a:latin typeface="Calibri" pitchFamily="32" charset="0"/>
              </a:rPr>
              <a:t> de </a:t>
            </a:r>
            <a:r>
              <a:rPr lang="es-ES" altLang="es-ES" sz="1100" b="1" i="1" dirty="0" err="1">
                <a:solidFill>
                  <a:srgbClr val="5F5F5F"/>
                </a:solidFill>
                <a:latin typeface="Calibri" pitchFamily="32" charset="0"/>
              </a:rPr>
              <a:t>l’Instituto</a:t>
            </a:r>
            <a:r>
              <a:rPr lang="es-ES" altLang="es-ES" sz="1100" b="1" i="1" dirty="0">
                <a:solidFill>
                  <a:srgbClr val="5F5F5F"/>
                </a:solidFill>
                <a:latin typeface="Calibri" pitchFamily="32" charset="0"/>
              </a:rPr>
              <a:t> de Salud Carlos III (ISCIII)</a:t>
            </a:r>
          </a:p>
        </p:txBody>
      </p:sp>
      <p:pic>
        <p:nvPicPr>
          <p:cNvPr id="307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l="6441"/>
          <a:stretch>
            <a:fillRect/>
          </a:stretch>
        </p:blipFill>
        <p:spPr bwMode="auto">
          <a:xfrm>
            <a:off x="9525" y="1223963"/>
            <a:ext cx="1568450" cy="1457325"/>
          </a:xfrm>
          <a:prstGeom prst="rect">
            <a:avLst/>
          </a:prstGeom>
          <a:noFill/>
          <a:ln>
            <a:noFill/>
          </a:ln>
          <a:effectLst/>
          <a:extLst>
            <a:ext uri="{909E8E84-426E-40DD-AFC4-6F175D3DCCD1}">
              <a14:hiddenFill xmlns:a14="http://schemas.microsoft.com/office/drawing/2010/main">
                <a:blipFill dpi="0" rotWithShape="0">
                  <a:blip/>
                  <a:srcRect l="6441"/>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9" name="Text Box 7"/>
          <p:cNvSpPr txBox="1">
            <a:spLocks noChangeArrowheads="1"/>
          </p:cNvSpPr>
          <p:nvPr/>
        </p:nvSpPr>
        <p:spPr bwMode="auto">
          <a:xfrm>
            <a:off x="201266" y="3212976"/>
            <a:ext cx="6048672" cy="2880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r>
              <a:rPr lang="ca-ES" altLang="es-ES" sz="4000" u="none" dirty="0" err="1">
                <a:solidFill>
                  <a:srgbClr val="800080"/>
                </a:solidFill>
              </a:rPr>
              <a:t>Introduction</a:t>
            </a:r>
            <a:r>
              <a:rPr lang="ca-ES" altLang="es-ES" sz="4000" u="none" dirty="0">
                <a:solidFill>
                  <a:srgbClr val="800080"/>
                </a:solidFill>
              </a:rPr>
              <a:t> </a:t>
            </a:r>
            <a:r>
              <a:rPr lang="ca-ES" altLang="es-ES" sz="4000" u="none" dirty="0" smtClean="0">
                <a:solidFill>
                  <a:srgbClr val="800080"/>
                </a:solidFill>
              </a:rPr>
              <a:t>to RNA-</a:t>
            </a:r>
            <a:r>
              <a:rPr lang="ca-ES" altLang="es-ES" sz="4000" u="none" dirty="0" err="1" smtClean="0">
                <a:solidFill>
                  <a:srgbClr val="800080"/>
                </a:solidFill>
              </a:rPr>
              <a:t>seq</a:t>
            </a:r>
            <a:r>
              <a:rPr lang="ca-ES" altLang="es-ES" sz="4000" u="none" dirty="0" smtClean="0">
                <a:solidFill>
                  <a:srgbClr val="800080"/>
                </a:solidFill>
              </a:rPr>
              <a:t> </a:t>
            </a:r>
            <a:br>
              <a:rPr lang="ca-ES" altLang="es-ES" sz="4000" u="none" dirty="0" smtClean="0">
                <a:solidFill>
                  <a:srgbClr val="800080"/>
                </a:solidFill>
              </a:rPr>
            </a:br>
            <a:r>
              <a:rPr lang="ca-ES" altLang="es-ES" sz="4000" u="none" dirty="0" err="1" smtClean="0">
                <a:solidFill>
                  <a:srgbClr val="800080"/>
                </a:solidFill>
              </a:rPr>
              <a:t>and</a:t>
            </a:r>
            <a:r>
              <a:rPr lang="ca-ES" altLang="es-ES" sz="4000" u="none" dirty="0" smtClean="0">
                <a:solidFill>
                  <a:srgbClr val="800080"/>
                </a:solidFill>
              </a:rPr>
              <a:t> </a:t>
            </a:r>
            <a:endParaRPr lang="ca-ES" altLang="es-ES" sz="4000" u="none" dirty="0">
              <a:solidFill>
                <a:srgbClr val="800080"/>
              </a:solidFill>
            </a:endParaRPr>
          </a:p>
          <a:p>
            <a:r>
              <a:rPr lang="ca-ES" altLang="es-ES" sz="4000" u="none" dirty="0">
                <a:solidFill>
                  <a:srgbClr val="800080"/>
                </a:solidFill>
              </a:rPr>
              <a:t>RNA-</a:t>
            </a:r>
            <a:r>
              <a:rPr lang="ca-ES" altLang="es-ES" sz="4000" u="none" dirty="0" err="1">
                <a:solidFill>
                  <a:srgbClr val="800080"/>
                </a:solidFill>
              </a:rPr>
              <a:t>seq</a:t>
            </a:r>
            <a:r>
              <a:rPr lang="ca-ES" altLang="es-ES" sz="4000" u="none" dirty="0">
                <a:solidFill>
                  <a:srgbClr val="800080"/>
                </a:solidFill>
              </a:rPr>
              <a:t> Data </a:t>
            </a:r>
            <a:r>
              <a:rPr lang="ca-ES" altLang="es-ES" sz="4000" u="none" dirty="0" err="1">
                <a:solidFill>
                  <a:srgbClr val="800080"/>
                </a:solidFill>
              </a:rPr>
              <a:t>Analysis</a:t>
            </a:r>
            <a:endParaRPr lang="ca-ES" altLang="es-ES" sz="4000" u="none" dirty="0">
              <a:solidFill>
                <a:srgbClr val="80008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3963" y="3887788"/>
            <a:ext cx="7248525" cy="2373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Rectangle 3"/>
          <p:cNvSpPr>
            <a:spLocks noChangeArrowheads="1"/>
          </p:cNvSpPr>
          <p:nvPr/>
        </p:nvSpPr>
        <p:spPr bwMode="auto">
          <a:xfrm>
            <a:off x="322263" y="981075"/>
            <a:ext cx="9324975" cy="2926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marL="342900" indent="-342900" algn="just">
              <a:buSzPct val="45000"/>
              <a:buFont typeface="Arial" panose="020B0604020202020204" pitchFamily="34" charset="0"/>
              <a:buChar char="•"/>
            </a:pPr>
            <a:r>
              <a:rPr lang="ca-ES" altLang="es-ES" sz="2400" u="none" dirty="0">
                <a:latin typeface="Calibri" pitchFamily="32" charset="0"/>
                <a:cs typeface="Arial" charset="0"/>
              </a:rPr>
              <a:t> </a:t>
            </a:r>
            <a:r>
              <a:rPr lang="ca-ES" altLang="es-ES" sz="2400" u="none" dirty="0" err="1">
                <a:solidFill>
                  <a:srgbClr val="808080"/>
                </a:solidFill>
                <a:latin typeface="Calibri" pitchFamily="32" charset="0"/>
                <a:cs typeface="Arial" charset="0"/>
              </a:rPr>
              <a:t>Sequencing</a:t>
            </a:r>
            <a:r>
              <a:rPr lang="ca-ES" altLang="es-ES" sz="2400" u="none" dirty="0">
                <a:solidFill>
                  <a:srgbClr val="808080"/>
                </a:solidFill>
                <a:latin typeface="Calibri" pitchFamily="32" charset="0"/>
                <a:cs typeface="Arial" charset="0"/>
              </a:rPr>
              <a:t> </a:t>
            </a:r>
            <a:r>
              <a:rPr lang="ca-ES" altLang="es-ES" sz="2400" u="none" dirty="0" err="1">
                <a:solidFill>
                  <a:srgbClr val="808080"/>
                </a:solidFill>
                <a:latin typeface="Calibri" pitchFamily="32" charset="0"/>
                <a:cs typeface="Arial" charset="0"/>
              </a:rPr>
              <a:t>depth</a:t>
            </a:r>
            <a:r>
              <a:rPr lang="ca-ES" altLang="es-ES" sz="2400" u="none" dirty="0">
                <a:solidFill>
                  <a:srgbClr val="808080"/>
                </a:solidFill>
                <a:latin typeface="Calibri" pitchFamily="32" charset="0"/>
                <a:cs typeface="Arial" charset="0"/>
              </a:rPr>
              <a:t> (</a:t>
            </a:r>
            <a:r>
              <a:rPr lang="ca-ES" altLang="es-ES" sz="2400" u="none" dirty="0" err="1">
                <a:solidFill>
                  <a:srgbClr val="808080"/>
                </a:solidFill>
                <a:latin typeface="Calibri" pitchFamily="32" charset="0"/>
                <a:cs typeface="Arial" charset="0"/>
              </a:rPr>
              <a:t>Library</a:t>
            </a:r>
            <a:r>
              <a:rPr lang="ca-ES" altLang="es-ES" sz="2400" u="none" dirty="0">
                <a:solidFill>
                  <a:srgbClr val="808080"/>
                </a:solidFill>
                <a:latin typeface="Calibri" pitchFamily="32" charset="0"/>
                <a:cs typeface="Arial" charset="0"/>
              </a:rPr>
              <a:t> </a:t>
            </a:r>
            <a:r>
              <a:rPr lang="ca-ES" altLang="es-ES" sz="2400" u="none" dirty="0" err="1">
                <a:solidFill>
                  <a:srgbClr val="808080"/>
                </a:solidFill>
                <a:latin typeface="Calibri" pitchFamily="32" charset="0"/>
                <a:cs typeface="Arial" charset="0"/>
              </a:rPr>
              <a:t>size</a:t>
            </a:r>
            <a:r>
              <a:rPr lang="ca-ES" altLang="es-ES" sz="2400" u="none" dirty="0">
                <a:solidFill>
                  <a:srgbClr val="808080"/>
                </a:solidFill>
                <a:latin typeface="Calibri" pitchFamily="32" charset="0"/>
                <a:cs typeface="Arial" charset="0"/>
              </a:rPr>
              <a:t>):</a:t>
            </a:r>
            <a:r>
              <a:rPr lang="ca-ES" altLang="es-ES" sz="2400" u="none" dirty="0">
                <a:latin typeface="Calibri" pitchFamily="32" charset="0"/>
                <a:cs typeface="Arial" charset="0"/>
              </a:rPr>
              <a:t> Total </a:t>
            </a:r>
            <a:r>
              <a:rPr lang="ca-ES" altLang="es-ES" sz="2400" u="none" dirty="0" err="1">
                <a:latin typeface="Calibri" pitchFamily="32" charset="0"/>
                <a:cs typeface="Arial" charset="0"/>
              </a:rPr>
              <a:t>number</a:t>
            </a:r>
            <a:r>
              <a:rPr lang="ca-ES" altLang="es-ES" sz="2400" u="none" dirty="0">
                <a:latin typeface="Calibri" pitchFamily="32" charset="0"/>
                <a:cs typeface="Arial" charset="0"/>
              </a:rPr>
              <a:t> of </a:t>
            </a:r>
            <a:r>
              <a:rPr lang="ca-ES" altLang="es-ES" sz="2400" u="none" dirty="0" err="1">
                <a:latin typeface="Calibri" pitchFamily="32" charset="0"/>
                <a:cs typeface="Arial" charset="0"/>
              </a:rPr>
              <a:t>reads</a:t>
            </a:r>
            <a:r>
              <a:rPr lang="ca-ES" altLang="es-ES" sz="2400" u="none" dirty="0">
                <a:latin typeface="Calibri" pitchFamily="32" charset="0"/>
                <a:cs typeface="Arial" charset="0"/>
              </a:rPr>
              <a:t> </a:t>
            </a:r>
            <a:r>
              <a:rPr lang="ca-ES" altLang="es-ES" sz="2400" u="none" dirty="0" err="1">
                <a:latin typeface="Calibri" pitchFamily="32" charset="0"/>
                <a:cs typeface="Arial" charset="0"/>
              </a:rPr>
              <a:t>mapped</a:t>
            </a:r>
            <a:r>
              <a:rPr lang="ca-ES" altLang="es-ES" sz="2400" u="none" dirty="0">
                <a:latin typeface="Calibri" pitchFamily="32" charset="0"/>
                <a:cs typeface="Arial" charset="0"/>
              </a:rPr>
              <a:t> to </a:t>
            </a:r>
            <a:r>
              <a:rPr lang="ca-ES" altLang="es-ES" sz="2400" u="none" dirty="0" err="1">
                <a:latin typeface="Calibri" pitchFamily="32" charset="0"/>
                <a:cs typeface="Arial" charset="0"/>
              </a:rPr>
              <a:t>the</a:t>
            </a:r>
            <a:r>
              <a:rPr lang="ca-ES" altLang="es-ES" sz="2400" u="none" dirty="0">
                <a:latin typeface="Calibri" pitchFamily="32" charset="0"/>
                <a:cs typeface="Arial" charset="0"/>
              </a:rPr>
              <a:t> </a:t>
            </a:r>
            <a:r>
              <a:rPr lang="ca-ES" altLang="es-ES" sz="2400" u="none" dirty="0" err="1">
                <a:latin typeface="Calibri" pitchFamily="32" charset="0"/>
                <a:cs typeface="Arial" charset="0"/>
              </a:rPr>
              <a:t>genome</a:t>
            </a:r>
            <a:r>
              <a:rPr lang="ca-ES" altLang="es-ES" sz="2400" u="none" dirty="0">
                <a:latin typeface="Calibri" pitchFamily="32" charset="0"/>
                <a:cs typeface="Arial" charset="0"/>
              </a:rPr>
              <a:t>.</a:t>
            </a:r>
          </a:p>
          <a:p>
            <a:pPr marL="342900" indent="-342900" algn="just">
              <a:buSzPct val="45000"/>
              <a:buFont typeface="Arial" panose="020B0604020202020204" pitchFamily="34" charset="0"/>
              <a:buChar char="•"/>
            </a:pPr>
            <a:endParaRPr lang="ca-ES" altLang="es-ES" sz="2000" u="none" dirty="0">
              <a:latin typeface="Calibri" pitchFamily="32" charset="0"/>
              <a:cs typeface="Arial" charset="0"/>
            </a:endParaRPr>
          </a:p>
          <a:p>
            <a:pPr marL="342900" indent="-342900" algn="just">
              <a:buSzPct val="45000"/>
              <a:buFont typeface="Arial" panose="020B0604020202020204" pitchFamily="34" charset="0"/>
              <a:buChar char="•"/>
            </a:pPr>
            <a:r>
              <a:rPr lang="ca-ES" altLang="es-ES" sz="2400" u="none" dirty="0">
                <a:latin typeface="Calibri" pitchFamily="32" charset="0"/>
                <a:cs typeface="Arial" charset="0"/>
              </a:rPr>
              <a:t> </a:t>
            </a:r>
            <a:r>
              <a:rPr lang="ca-ES" altLang="es-ES" sz="2400" u="none" dirty="0" err="1">
                <a:solidFill>
                  <a:srgbClr val="808080"/>
                </a:solidFill>
                <a:latin typeface="Calibri" pitchFamily="32" charset="0"/>
                <a:cs typeface="Arial" charset="0"/>
              </a:rPr>
              <a:t>Gene</a:t>
            </a:r>
            <a:r>
              <a:rPr lang="ca-ES" altLang="es-ES" sz="2400" u="none" dirty="0">
                <a:solidFill>
                  <a:srgbClr val="808080"/>
                </a:solidFill>
                <a:latin typeface="Calibri" pitchFamily="32" charset="0"/>
                <a:cs typeface="Arial" charset="0"/>
              </a:rPr>
              <a:t> </a:t>
            </a:r>
            <a:r>
              <a:rPr lang="ca-ES" altLang="es-ES" sz="2400" u="none" dirty="0" err="1">
                <a:solidFill>
                  <a:srgbClr val="808080"/>
                </a:solidFill>
                <a:latin typeface="Calibri" pitchFamily="32" charset="0"/>
                <a:cs typeface="Arial" charset="0"/>
              </a:rPr>
              <a:t>length</a:t>
            </a:r>
            <a:r>
              <a:rPr lang="ca-ES" altLang="es-ES" sz="2400" u="none" dirty="0">
                <a:solidFill>
                  <a:srgbClr val="808080"/>
                </a:solidFill>
                <a:latin typeface="Calibri" pitchFamily="32" charset="0"/>
                <a:cs typeface="Arial" charset="0"/>
              </a:rPr>
              <a:t>:</a:t>
            </a:r>
            <a:r>
              <a:rPr lang="ca-ES" altLang="es-ES" sz="2400" u="none" dirty="0">
                <a:latin typeface="Calibri" pitchFamily="32" charset="0"/>
                <a:cs typeface="Arial" charset="0"/>
              </a:rPr>
              <a:t> </a:t>
            </a:r>
            <a:r>
              <a:rPr lang="ca-ES" altLang="es-ES" sz="2400" u="none" dirty="0" err="1">
                <a:latin typeface="Calibri" pitchFamily="32" charset="0"/>
                <a:cs typeface="Arial" charset="0"/>
              </a:rPr>
              <a:t>Number</a:t>
            </a:r>
            <a:r>
              <a:rPr lang="ca-ES" altLang="es-ES" sz="2400" u="none" dirty="0">
                <a:latin typeface="Calibri" pitchFamily="32" charset="0"/>
                <a:cs typeface="Arial" charset="0"/>
              </a:rPr>
              <a:t> of bases </a:t>
            </a:r>
            <a:r>
              <a:rPr lang="ca-ES" altLang="es-ES" sz="2400" u="none" dirty="0" err="1">
                <a:latin typeface="Calibri" pitchFamily="32" charset="0"/>
                <a:cs typeface="Arial" charset="0"/>
              </a:rPr>
              <a:t>that</a:t>
            </a:r>
            <a:r>
              <a:rPr lang="ca-ES" altLang="es-ES" sz="2400" u="none" dirty="0">
                <a:latin typeface="Calibri" pitchFamily="32" charset="0"/>
                <a:cs typeface="Arial" charset="0"/>
              </a:rPr>
              <a:t> a </a:t>
            </a:r>
            <a:r>
              <a:rPr lang="ca-ES" altLang="es-ES" sz="2400" u="none" dirty="0" err="1">
                <a:latin typeface="Calibri" pitchFamily="32" charset="0"/>
                <a:cs typeface="Arial" charset="0"/>
              </a:rPr>
              <a:t>gene</a:t>
            </a:r>
            <a:r>
              <a:rPr lang="ca-ES" altLang="es-ES" sz="2400" u="none" dirty="0">
                <a:latin typeface="Calibri" pitchFamily="32" charset="0"/>
                <a:cs typeface="Arial" charset="0"/>
              </a:rPr>
              <a:t> has.</a:t>
            </a:r>
          </a:p>
          <a:p>
            <a:pPr marL="342900" indent="-342900" algn="just">
              <a:buSzPct val="45000"/>
              <a:buFont typeface="Arial" panose="020B0604020202020204" pitchFamily="34" charset="0"/>
              <a:buChar char="•"/>
            </a:pPr>
            <a:endParaRPr lang="ca-ES" altLang="es-ES" sz="2400" u="none" dirty="0">
              <a:latin typeface="Calibri" pitchFamily="32" charset="0"/>
              <a:cs typeface="Arial" charset="0"/>
            </a:endParaRPr>
          </a:p>
          <a:p>
            <a:pPr marL="342900" indent="-342900" algn="just">
              <a:buSzPct val="45000"/>
              <a:buFont typeface="Arial" panose="020B0604020202020204" pitchFamily="34" charset="0"/>
              <a:buChar char="•"/>
            </a:pPr>
            <a:r>
              <a:rPr lang="ca-ES" altLang="es-ES" sz="2400" u="none" dirty="0">
                <a:latin typeface="Calibri" pitchFamily="32" charset="0"/>
                <a:cs typeface="Arial" charset="0"/>
              </a:rPr>
              <a:t> </a:t>
            </a:r>
            <a:r>
              <a:rPr lang="ca-ES" altLang="es-ES" sz="2400" u="none" dirty="0" err="1">
                <a:solidFill>
                  <a:srgbClr val="808080"/>
                </a:solidFill>
                <a:latin typeface="Calibri" pitchFamily="32" charset="0"/>
                <a:cs typeface="Arial" charset="0"/>
              </a:rPr>
              <a:t>Gene</a:t>
            </a:r>
            <a:r>
              <a:rPr lang="ca-ES" altLang="es-ES" sz="2400" u="none" dirty="0">
                <a:solidFill>
                  <a:srgbClr val="808080"/>
                </a:solidFill>
                <a:latin typeface="Calibri" pitchFamily="32" charset="0"/>
                <a:cs typeface="Arial" charset="0"/>
              </a:rPr>
              <a:t> </a:t>
            </a:r>
            <a:r>
              <a:rPr lang="ca-ES" altLang="es-ES" sz="2400" u="none" dirty="0" err="1">
                <a:solidFill>
                  <a:srgbClr val="808080"/>
                </a:solidFill>
                <a:latin typeface="Calibri" pitchFamily="32" charset="0"/>
                <a:cs typeface="Arial" charset="0"/>
              </a:rPr>
              <a:t>counts</a:t>
            </a:r>
            <a:r>
              <a:rPr lang="ca-ES" altLang="es-ES" sz="2400" u="none" dirty="0">
                <a:solidFill>
                  <a:srgbClr val="808080"/>
                </a:solidFill>
                <a:latin typeface="Calibri" pitchFamily="32" charset="0"/>
                <a:cs typeface="Arial" charset="0"/>
              </a:rPr>
              <a:t>:</a:t>
            </a:r>
            <a:r>
              <a:rPr lang="ca-ES" altLang="es-ES" sz="2400" u="none" dirty="0">
                <a:latin typeface="Calibri" pitchFamily="32" charset="0"/>
                <a:cs typeface="Arial" charset="0"/>
              </a:rPr>
              <a:t> </a:t>
            </a:r>
            <a:r>
              <a:rPr lang="ca-ES" altLang="es-ES" sz="2400" u="none" dirty="0" err="1">
                <a:latin typeface="Calibri" pitchFamily="32" charset="0"/>
                <a:cs typeface="Arial" charset="0"/>
              </a:rPr>
              <a:t>Number</a:t>
            </a:r>
            <a:r>
              <a:rPr lang="ca-ES" altLang="es-ES" sz="2400" u="none" dirty="0">
                <a:latin typeface="Calibri" pitchFamily="32" charset="0"/>
                <a:cs typeface="Arial" charset="0"/>
              </a:rPr>
              <a:t> of </a:t>
            </a:r>
            <a:r>
              <a:rPr lang="ca-ES" altLang="es-ES" sz="2400" u="none" dirty="0" err="1">
                <a:latin typeface="Calibri" pitchFamily="32" charset="0"/>
                <a:cs typeface="Arial" charset="0"/>
              </a:rPr>
              <a:t>reads</a:t>
            </a:r>
            <a:r>
              <a:rPr lang="ca-ES" altLang="es-ES" sz="2400" u="none" dirty="0">
                <a:latin typeface="Calibri" pitchFamily="32" charset="0"/>
                <a:cs typeface="Arial" charset="0"/>
              </a:rPr>
              <a:t> </a:t>
            </a:r>
            <a:r>
              <a:rPr lang="ca-ES" altLang="es-ES" sz="2400" u="none" dirty="0" err="1">
                <a:latin typeface="Calibri" pitchFamily="32" charset="0"/>
                <a:cs typeface="Arial" charset="0"/>
              </a:rPr>
              <a:t>mapping</a:t>
            </a:r>
            <a:r>
              <a:rPr lang="ca-ES" altLang="es-ES" sz="2400" u="none" dirty="0">
                <a:latin typeface="Calibri" pitchFamily="32" charset="0"/>
                <a:cs typeface="Arial" charset="0"/>
              </a:rPr>
              <a:t> to </a:t>
            </a:r>
            <a:r>
              <a:rPr lang="ca-ES" altLang="es-ES" sz="2400" u="none" dirty="0" err="1">
                <a:latin typeface="Calibri" pitchFamily="32" charset="0"/>
                <a:cs typeface="Arial" charset="0"/>
              </a:rPr>
              <a:t>that</a:t>
            </a:r>
            <a:r>
              <a:rPr lang="ca-ES" altLang="es-ES" sz="2400" u="none" dirty="0">
                <a:latin typeface="Calibri" pitchFamily="32" charset="0"/>
                <a:cs typeface="Arial" charset="0"/>
              </a:rPr>
              <a:t> </a:t>
            </a:r>
            <a:r>
              <a:rPr lang="ca-ES" altLang="es-ES" sz="2400" u="none" dirty="0" err="1">
                <a:latin typeface="Calibri" pitchFamily="32" charset="0"/>
                <a:cs typeface="Arial" charset="0"/>
              </a:rPr>
              <a:t>gene</a:t>
            </a:r>
            <a:r>
              <a:rPr lang="ca-ES" altLang="es-ES" sz="2400" u="none" dirty="0">
                <a:latin typeface="Calibri" pitchFamily="32" charset="0"/>
                <a:cs typeface="Arial" charset="0"/>
              </a:rPr>
              <a:t> (</a:t>
            </a:r>
            <a:r>
              <a:rPr lang="ca-ES" altLang="es-ES" sz="2400" u="none" dirty="0" err="1">
                <a:latin typeface="Calibri" pitchFamily="32" charset="0"/>
                <a:cs typeface="Arial" charset="0"/>
              </a:rPr>
              <a:t>expression</a:t>
            </a:r>
            <a:r>
              <a:rPr lang="ca-ES" altLang="es-ES" sz="2400" u="none" dirty="0">
                <a:latin typeface="Calibri" pitchFamily="32" charset="0"/>
                <a:cs typeface="Arial" charset="0"/>
              </a:rPr>
              <a:t> </a:t>
            </a:r>
            <a:r>
              <a:rPr lang="ca-ES" altLang="es-ES" sz="2400" u="none" dirty="0" err="1">
                <a:latin typeface="Calibri" pitchFamily="32" charset="0"/>
                <a:cs typeface="Arial" charset="0"/>
              </a:rPr>
              <a:t>measurement</a:t>
            </a:r>
            <a:r>
              <a:rPr lang="ca-ES" altLang="es-ES" sz="2400" u="none" dirty="0">
                <a:latin typeface="Calibri" pitchFamily="32" charset="0"/>
                <a:cs typeface="Arial" charset="0"/>
              </a:rPr>
              <a:t>).</a:t>
            </a:r>
          </a:p>
          <a:p>
            <a:pPr marL="342900" indent="-342900" algn="just">
              <a:buSzPct val="45000"/>
              <a:buFont typeface="Arial" panose="020B0604020202020204" pitchFamily="34" charset="0"/>
              <a:buChar char="•"/>
            </a:pPr>
            <a:endParaRPr lang="ca-ES" altLang="es-ES" sz="2000" u="none" dirty="0">
              <a:latin typeface="Calibri" pitchFamily="32" charset="0"/>
              <a:cs typeface="Arial" charset="0"/>
            </a:endParaRPr>
          </a:p>
        </p:txBody>
      </p:sp>
      <p:sp>
        <p:nvSpPr>
          <p:cNvPr id="10245" name="Text Box 5"/>
          <p:cNvSpPr txBox="1">
            <a:spLocks noChangeArrowheads="1"/>
          </p:cNvSpPr>
          <p:nvPr/>
        </p:nvSpPr>
        <p:spPr bwMode="auto">
          <a:xfrm>
            <a:off x="344488" y="442913"/>
            <a:ext cx="360362" cy="22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a:solidFill>
                  <a:srgbClr val="FFFFFF"/>
                </a:solidFill>
                <a:latin typeface="Calibri" pitchFamily="32" charset="0"/>
              </a:rPr>
              <a:t>1</a:t>
            </a:r>
          </a:p>
        </p:txBody>
      </p:sp>
      <p:sp>
        <p:nvSpPr>
          <p:cNvPr id="2" name="1 Título"/>
          <p:cNvSpPr>
            <a:spLocks noGrp="1"/>
          </p:cNvSpPr>
          <p:nvPr>
            <p:ph type="title"/>
          </p:nvPr>
        </p:nvSpPr>
        <p:spPr>
          <a:xfrm>
            <a:off x="495300" y="273051"/>
            <a:ext cx="8913813" cy="491654"/>
          </a:xfrm>
        </p:spPr>
        <p:txBody>
          <a:bodyPr/>
          <a:lstStyle/>
          <a:p>
            <a:r>
              <a:rPr lang="es-ES" dirty="0" err="1" smtClean="0"/>
              <a:t>Important</a:t>
            </a:r>
            <a:r>
              <a:rPr lang="es-ES" dirty="0" smtClean="0"/>
              <a:t> </a:t>
            </a:r>
            <a:r>
              <a:rPr lang="es-ES" dirty="0" err="1" smtClean="0"/>
              <a:t>concepts</a:t>
            </a:r>
            <a:endParaRPr lang="es-E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495380" y="1"/>
            <a:ext cx="8904789" cy="735013"/>
          </a:xfrm>
        </p:spPr>
        <p:txBody>
          <a:bodyPr/>
          <a:lstStyle/>
          <a:p>
            <a:r>
              <a:rPr lang="es-ES" dirty="0" err="1" smtClean="0"/>
              <a:t>Microarrays</a:t>
            </a:r>
            <a:r>
              <a:rPr lang="es-ES" dirty="0" smtClean="0"/>
              <a:t> vs NGS</a:t>
            </a:r>
            <a:endParaRPr lang="es-ES" dirty="0"/>
          </a:p>
        </p:txBody>
      </p:sp>
      <p:pic>
        <p:nvPicPr>
          <p:cNvPr id="344067" name="Picture 3"/>
          <p:cNvPicPr>
            <a:picLocks noGrp="1" noChangeAspect="1" noChangeArrowheads="1"/>
          </p:cNvPicPr>
          <p:nvPr>
            <p:ph sz="quarter" idx="2"/>
          </p:nvPr>
        </p:nvPicPr>
        <p:blipFill>
          <a:blip r:embed="rId2" cstate="print"/>
          <a:srcRect/>
          <a:stretch>
            <a:fillRect/>
          </a:stretch>
        </p:blipFill>
        <p:spPr>
          <a:xfrm>
            <a:off x="5036357" y="1987822"/>
            <a:ext cx="4370692" cy="2241550"/>
          </a:xfrm>
        </p:spPr>
      </p:pic>
      <p:sp>
        <p:nvSpPr>
          <p:cNvPr id="344068" name="Rectangle 4"/>
          <p:cNvSpPr>
            <a:spLocks noGrp="1" noChangeArrowheads="1"/>
          </p:cNvSpPr>
          <p:nvPr>
            <p:ph type="body" sz="half" idx="3"/>
          </p:nvPr>
        </p:nvSpPr>
        <p:spPr>
          <a:xfrm>
            <a:off x="5118921" y="4350022"/>
            <a:ext cx="4375851" cy="2243138"/>
          </a:xfrm>
        </p:spPr>
        <p:txBody>
          <a:bodyPr/>
          <a:lstStyle/>
          <a:p>
            <a:pPr>
              <a:spcBef>
                <a:spcPct val="20000"/>
              </a:spcBef>
              <a:buFont typeface="Times New Roman" pitchFamily="18" charset="0"/>
              <a:buChar char="•"/>
            </a:pPr>
            <a:r>
              <a:rPr lang="es-ES" sz="2800" dirty="0"/>
              <a:t>Digital </a:t>
            </a:r>
            <a:r>
              <a:rPr lang="es-ES" sz="2800" dirty="0" err="1"/>
              <a:t>Signal</a:t>
            </a:r>
            <a:endParaRPr lang="es-ES" sz="2800" dirty="0"/>
          </a:p>
          <a:p>
            <a:pPr>
              <a:spcBef>
                <a:spcPct val="20000"/>
              </a:spcBef>
              <a:buFont typeface="Times New Roman" pitchFamily="18" charset="0"/>
              <a:buChar char="•"/>
            </a:pPr>
            <a:endParaRPr lang="es-ES" sz="1800" dirty="0"/>
          </a:p>
          <a:p>
            <a:pPr>
              <a:spcBef>
                <a:spcPct val="20000"/>
              </a:spcBef>
              <a:buFont typeface="Times New Roman" pitchFamily="18" charset="0"/>
              <a:buChar char="•"/>
            </a:pPr>
            <a:r>
              <a:rPr lang="es-ES" sz="1800" dirty="0" err="1"/>
              <a:t>Harder</a:t>
            </a:r>
            <a:r>
              <a:rPr lang="es-ES" sz="1800" dirty="0"/>
              <a:t> </a:t>
            </a:r>
            <a:r>
              <a:rPr lang="es-ES" sz="1800" dirty="0" err="1"/>
              <a:t>to</a:t>
            </a:r>
            <a:r>
              <a:rPr lang="es-ES" sz="1800" dirty="0"/>
              <a:t> </a:t>
            </a:r>
            <a:r>
              <a:rPr lang="es-ES" sz="1800" dirty="0" err="1"/>
              <a:t>achieve</a:t>
            </a:r>
            <a:r>
              <a:rPr lang="es-ES" sz="1800" dirty="0"/>
              <a:t> &amp; </a:t>
            </a:r>
            <a:r>
              <a:rPr lang="es-ES" sz="1800" dirty="0" err="1"/>
              <a:t>interpret</a:t>
            </a:r>
            <a:endParaRPr lang="es-ES" sz="1800" dirty="0"/>
          </a:p>
          <a:p>
            <a:pPr>
              <a:spcBef>
                <a:spcPct val="20000"/>
              </a:spcBef>
              <a:buFont typeface="Times New Roman" pitchFamily="18" charset="0"/>
              <a:buChar char="•"/>
            </a:pPr>
            <a:r>
              <a:rPr lang="es-ES" sz="1800" dirty="0" err="1"/>
              <a:t>Reads</a:t>
            </a:r>
            <a:r>
              <a:rPr lang="es-ES" sz="1800" dirty="0"/>
              <a:t> </a:t>
            </a:r>
            <a:r>
              <a:rPr lang="es-ES" sz="1800" dirty="0" err="1"/>
              <a:t>counts</a:t>
            </a:r>
            <a:r>
              <a:rPr lang="es-ES" sz="1800" dirty="0"/>
              <a:t>: </a:t>
            </a:r>
            <a:r>
              <a:rPr lang="es-ES" sz="1800" dirty="0" err="1"/>
              <a:t>discrete</a:t>
            </a:r>
            <a:r>
              <a:rPr lang="es-ES" sz="1800" dirty="0"/>
              <a:t> </a:t>
            </a:r>
            <a:r>
              <a:rPr lang="es-ES" sz="1800" dirty="0" err="1"/>
              <a:t>values</a:t>
            </a:r>
            <a:endParaRPr lang="es-ES" sz="1800" dirty="0"/>
          </a:p>
          <a:p>
            <a:pPr>
              <a:spcBef>
                <a:spcPct val="20000"/>
              </a:spcBef>
              <a:buFont typeface="Times New Roman" pitchFamily="18" charset="0"/>
              <a:buChar char="•"/>
            </a:pPr>
            <a:r>
              <a:rPr lang="es-ES" sz="1800" dirty="0" err="1"/>
              <a:t>Weak</a:t>
            </a:r>
            <a:r>
              <a:rPr lang="es-ES" sz="1800" dirty="0"/>
              <a:t> </a:t>
            </a:r>
            <a:r>
              <a:rPr lang="es-ES" sz="1800" dirty="0" err="1"/>
              <a:t>background</a:t>
            </a:r>
            <a:r>
              <a:rPr lang="es-ES" sz="1800" dirty="0"/>
              <a:t> </a:t>
            </a:r>
            <a:r>
              <a:rPr lang="es-ES" sz="1800" dirty="0" err="1"/>
              <a:t>or</a:t>
            </a:r>
            <a:r>
              <a:rPr lang="es-ES" sz="1800" dirty="0"/>
              <a:t> no </a:t>
            </a:r>
            <a:r>
              <a:rPr lang="es-ES" sz="1800" dirty="0" err="1"/>
              <a:t>noise</a:t>
            </a:r>
            <a:endParaRPr lang="es-ES" sz="1800" dirty="0"/>
          </a:p>
        </p:txBody>
      </p:sp>
      <p:pic>
        <p:nvPicPr>
          <p:cNvPr id="344069" name="Picture 5"/>
          <p:cNvPicPr>
            <a:picLocks noGrp="1" noChangeAspect="1" noChangeArrowheads="1"/>
          </p:cNvPicPr>
          <p:nvPr>
            <p:ph sz="quarter" idx="1"/>
          </p:nvPr>
        </p:nvPicPr>
        <p:blipFill>
          <a:blip r:embed="rId3" cstate="print"/>
          <a:srcRect/>
          <a:stretch>
            <a:fillRect/>
          </a:stretch>
        </p:blipFill>
        <p:spPr>
          <a:xfrm>
            <a:off x="495379" y="1987822"/>
            <a:ext cx="4368971" cy="2241550"/>
          </a:xfrm>
        </p:spPr>
      </p:pic>
      <p:sp>
        <p:nvSpPr>
          <p:cNvPr id="344070" name="Rectangle 6"/>
          <p:cNvSpPr>
            <a:spLocks noChangeArrowheads="1"/>
          </p:cNvSpPr>
          <p:nvPr/>
        </p:nvSpPr>
        <p:spPr bwMode="auto">
          <a:xfrm>
            <a:off x="577943" y="4426222"/>
            <a:ext cx="4375851" cy="2243138"/>
          </a:xfrm>
          <a:prstGeom prst="rect">
            <a:avLst/>
          </a:prstGeom>
          <a:noFill/>
          <a:ln w="9525">
            <a:noFill/>
            <a:round/>
            <a:headEnd/>
            <a:tailEnd/>
          </a:ln>
          <a:effectLst/>
        </p:spPr>
        <p:txBody>
          <a:bodyPr lIns="90000" tIns="46800" rIns="90000" bIns="46800"/>
          <a:lstStyle/>
          <a:p>
            <a:pPr marL="342900" indent="-342900" algn="l" eaLnBrk="0" hangingPunct="0">
              <a:lnSpc>
                <a:spcPct val="90000"/>
              </a:lnSpc>
              <a:spcBef>
                <a:spcPct val="20000"/>
              </a:spcBef>
              <a:buFont typeface="Times New Roman" pitchFamily="18" charset="0"/>
              <a:buChar char="•"/>
            </a:pPr>
            <a:r>
              <a:rPr lang="es-ES" sz="2800" u="none" dirty="0" err="1">
                <a:solidFill>
                  <a:srgbClr val="000000"/>
                </a:solidFill>
                <a:latin typeface="Lucida Sans Unicode" pitchFamily="34" charset="0"/>
              </a:rPr>
              <a:t>Analog</a:t>
            </a:r>
            <a:r>
              <a:rPr lang="es-ES" sz="2800" u="none" dirty="0">
                <a:solidFill>
                  <a:srgbClr val="000000"/>
                </a:solidFill>
                <a:latin typeface="Lucida Sans Unicode" pitchFamily="34" charset="0"/>
              </a:rPr>
              <a:t> </a:t>
            </a:r>
            <a:r>
              <a:rPr lang="es-ES" sz="2800" u="none" dirty="0" err="1">
                <a:solidFill>
                  <a:srgbClr val="000000"/>
                </a:solidFill>
                <a:latin typeface="Lucida Sans Unicode" pitchFamily="34" charset="0"/>
              </a:rPr>
              <a:t>Signal</a:t>
            </a:r>
            <a:endParaRPr lang="es-ES" sz="2800" u="none" dirty="0">
              <a:solidFill>
                <a:srgbClr val="000000"/>
              </a:solidFill>
              <a:latin typeface="Lucida Sans Unicode" pitchFamily="34" charset="0"/>
            </a:endParaRPr>
          </a:p>
          <a:p>
            <a:pPr marL="342900" indent="-342900" algn="l" eaLnBrk="0" hangingPunct="0">
              <a:lnSpc>
                <a:spcPct val="90000"/>
              </a:lnSpc>
              <a:spcBef>
                <a:spcPct val="20000"/>
              </a:spcBef>
            </a:pPr>
            <a:endParaRPr lang="es-ES" u="none" dirty="0">
              <a:solidFill>
                <a:srgbClr val="000000"/>
              </a:solidFill>
              <a:latin typeface="Lucida Sans Unicode" pitchFamily="34" charset="0"/>
            </a:endParaRPr>
          </a:p>
          <a:p>
            <a:pPr marL="342900" indent="-342900" algn="l" eaLnBrk="0" hangingPunct="0">
              <a:lnSpc>
                <a:spcPct val="100000"/>
              </a:lnSpc>
              <a:spcBef>
                <a:spcPct val="20000"/>
              </a:spcBef>
              <a:buFont typeface="Times New Roman" pitchFamily="18" charset="0"/>
              <a:buChar char="•"/>
            </a:pPr>
            <a:r>
              <a:rPr lang="es-ES" u="none" dirty="0" err="1">
                <a:solidFill>
                  <a:srgbClr val="000000"/>
                </a:solidFill>
                <a:latin typeface="Lucida Sans Unicode" pitchFamily="34" charset="0"/>
              </a:rPr>
              <a:t>Easy</a:t>
            </a:r>
            <a:r>
              <a:rPr lang="es-ES" u="none" dirty="0">
                <a:solidFill>
                  <a:srgbClr val="000000"/>
                </a:solidFill>
                <a:latin typeface="Lucida Sans Unicode" pitchFamily="34" charset="0"/>
              </a:rPr>
              <a:t> </a:t>
            </a:r>
            <a:r>
              <a:rPr lang="es-ES" u="none" dirty="0" err="1">
                <a:solidFill>
                  <a:srgbClr val="000000"/>
                </a:solidFill>
                <a:latin typeface="Lucida Sans Unicode" pitchFamily="34" charset="0"/>
              </a:rPr>
              <a:t>to</a:t>
            </a:r>
            <a:r>
              <a:rPr lang="es-ES" u="none" dirty="0">
                <a:solidFill>
                  <a:srgbClr val="000000"/>
                </a:solidFill>
                <a:latin typeface="Lucida Sans Unicode" pitchFamily="34" charset="0"/>
              </a:rPr>
              <a:t> </a:t>
            </a:r>
            <a:r>
              <a:rPr lang="es-ES" u="none" dirty="0" err="1">
                <a:solidFill>
                  <a:srgbClr val="000000"/>
                </a:solidFill>
                <a:latin typeface="Lucida Sans Unicode" pitchFamily="34" charset="0"/>
              </a:rPr>
              <a:t>convey</a:t>
            </a:r>
            <a:r>
              <a:rPr lang="es-ES" u="none" dirty="0">
                <a:solidFill>
                  <a:srgbClr val="000000"/>
                </a:solidFill>
                <a:latin typeface="Lucida Sans Unicode" pitchFamily="34" charset="0"/>
              </a:rPr>
              <a:t> </a:t>
            </a:r>
            <a:r>
              <a:rPr lang="es-ES" u="none" dirty="0" err="1">
                <a:solidFill>
                  <a:srgbClr val="000000"/>
                </a:solidFill>
                <a:latin typeface="Lucida Sans Unicode" pitchFamily="34" charset="0"/>
              </a:rPr>
              <a:t>the</a:t>
            </a:r>
            <a:r>
              <a:rPr lang="es-ES" u="none" dirty="0">
                <a:solidFill>
                  <a:srgbClr val="000000"/>
                </a:solidFill>
                <a:latin typeface="Lucida Sans Unicode" pitchFamily="34" charset="0"/>
              </a:rPr>
              <a:t> </a:t>
            </a:r>
            <a:r>
              <a:rPr lang="es-ES" u="none" dirty="0" err="1">
                <a:solidFill>
                  <a:srgbClr val="000000"/>
                </a:solidFill>
                <a:latin typeface="Lucida Sans Unicode" pitchFamily="34" charset="0"/>
              </a:rPr>
              <a:t>signal’s</a:t>
            </a:r>
            <a:r>
              <a:rPr lang="es-ES" u="none" dirty="0">
                <a:solidFill>
                  <a:srgbClr val="000000"/>
                </a:solidFill>
                <a:latin typeface="Lucida Sans Unicode" pitchFamily="34" charset="0"/>
              </a:rPr>
              <a:t> </a:t>
            </a:r>
            <a:r>
              <a:rPr lang="es-ES" u="none" dirty="0" err="1">
                <a:solidFill>
                  <a:srgbClr val="000000"/>
                </a:solidFill>
                <a:latin typeface="Lucida Sans Unicode" pitchFamily="34" charset="0"/>
              </a:rPr>
              <a:t>information</a:t>
            </a:r>
            <a:endParaRPr lang="es-ES" u="none" dirty="0">
              <a:solidFill>
                <a:srgbClr val="000000"/>
              </a:solidFill>
              <a:latin typeface="Lucida Sans Unicode" pitchFamily="34" charset="0"/>
            </a:endParaRPr>
          </a:p>
          <a:p>
            <a:pPr marL="342900" indent="-342900" algn="l" eaLnBrk="0" hangingPunct="0">
              <a:lnSpc>
                <a:spcPct val="100000"/>
              </a:lnSpc>
              <a:spcBef>
                <a:spcPct val="20000"/>
              </a:spcBef>
              <a:buFont typeface="Times New Roman" pitchFamily="18" charset="0"/>
              <a:buChar char="•"/>
            </a:pPr>
            <a:r>
              <a:rPr lang="es-ES" u="none" dirty="0" err="1">
                <a:solidFill>
                  <a:srgbClr val="000000"/>
                </a:solidFill>
                <a:latin typeface="Lucida Sans Unicode" pitchFamily="34" charset="0"/>
              </a:rPr>
              <a:t>Continuous</a:t>
            </a:r>
            <a:r>
              <a:rPr lang="es-ES" u="none" dirty="0">
                <a:solidFill>
                  <a:srgbClr val="000000"/>
                </a:solidFill>
                <a:latin typeface="Lucida Sans Unicode" pitchFamily="34" charset="0"/>
              </a:rPr>
              <a:t> </a:t>
            </a:r>
            <a:r>
              <a:rPr lang="es-ES" u="none" dirty="0" err="1">
                <a:solidFill>
                  <a:srgbClr val="000000"/>
                </a:solidFill>
                <a:latin typeface="Lucida Sans Unicode" pitchFamily="34" charset="0"/>
              </a:rPr>
              <a:t>strength</a:t>
            </a:r>
            <a:endParaRPr lang="es-ES" u="none" dirty="0">
              <a:solidFill>
                <a:srgbClr val="000000"/>
              </a:solidFill>
              <a:latin typeface="Lucida Sans Unicode" pitchFamily="34" charset="0"/>
            </a:endParaRPr>
          </a:p>
          <a:p>
            <a:pPr marL="342900" indent="-342900" algn="l" eaLnBrk="0" hangingPunct="0">
              <a:lnSpc>
                <a:spcPct val="100000"/>
              </a:lnSpc>
              <a:spcBef>
                <a:spcPct val="20000"/>
              </a:spcBef>
              <a:buFont typeface="Times New Roman" pitchFamily="18" charset="0"/>
              <a:buChar char="•"/>
            </a:pPr>
            <a:r>
              <a:rPr lang="es-ES" u="none" dirty="0" err="1">
                <a:solidFill>
                  <a:srgbClr val="000000"/>
                </a:solidFill>
                <a:latin typeface="Lucida Sans Unicode" pitchFamily="34" charset="0"/>
              </a:rPr>
              <a:t>Signal</a:t>
            </a:r>
            <a:r>
              <a:rPr lang="es-ES" u="none" dirty="0">
                <a:solidFill>
                  <a:srgbClr val="000000"/>
                </a:solidFill>
                <a:latin typeface="Lucida Sans Unicode" pitchFamily="34" charset="0"/>
              </a:rPr>
              <a:t> </a:t>
            </a:r>
            <a:r>
              <a:rPr lang="es-ES" u="none" dirty="0" err="1">
                <a:solidFill>
                  <a:srgbClr val="000000"/>
                </a:solidFill>
                <a:latin typeface="Lucida Sans Unicode" pitchFamily="34" charset="0"/>
              </a:rPr>
              <a:t>loss</a:t>
            </a:r>
            <a:r>
              <a:rPr lang="es-ES" u="none" dirty="0">
                <a:solidFill>
                  <a:srgbClr val="000000"/>
                </a:solidFill>
                <a:latin typeface="Lucida Sans Unicode" pitchFamily="34" charset="0"/>
              </a:rPr>
              <a:t> and </a:t>
            </a:r>
            <a:r>
              <a:rPr lang="es-ES" u="none" dirty="0" err="1">
                <a:solidFill>
                  <a:srgbClr val="000000"/>
                </a:solidFill>
                <a:latin typeface="Lucida Sans Unicode" pitchFamily="34" charset="0"/>
              </a:rPr>
              <a:t>distortion</a:t>
            </a:r>
            <a:endParaRPr lang="es-ES" u="none" dirty="0">
              <a:solidFill>
                <a:srgbClr val="000000"/>
              </a:solidFill>
              <a:latin typeface="Lucida Sans Unicode" pitchFamily="34" charset="0"/>
            </a:endParaRPr>
          </a:p>
        </p:txBody>
      </p:sp>
      <p:sp>
        <p:nvSpPr>
          <p:cNvPr id="8" name="7 Rectángulo"/>
          <p:cNvSpPr/>
          <p:nvPr/>
        </p:nvSpPr>
        <p:spPr>
          <a:xfrm>
            <a:off x="345282" y="908720"/>
            <a:ext cx="9289032" cy="954107"/>
          </a:xfrm>
          <a:prstGeom prst="rect">
            <a:avLst/>
          </a:prstGeom>
        </p:spPr>
        <p:txBody>
          <a:bodyPr wrap="square">
            <a:spAutoFit/>
          </a:bodyPr>
          <a:lstStyle/>
          <a:p>
            <a:pPr algn="l"/>
            <a:r>
              <a:rPr lang="ca-ES" sz="2800" u="none" dirty="0" err="1" smtClean="0">
                <a:solidFill>
                  <a:schemeClr val="tx1"/>
                </a:solidFill>
              </a:rPr>
              <a:t>RNA-seq</a:t>
            </a:r>
            <a:r>
              <a:rPr lang="ca-ES" sz="2800" u="none" dirty="0" smtClean="0">
                <a:solidFill>
                  <a:schemeClr val="tx1"/>
                </a:solidFill>
              </a:rPr>
              <a:t> </a:t>
            </a:r>
            <a:r>
              <a:rPr lang="ca-ES" sz="2800" u="none" dirty="0" err="1" smtClean="0">
                <a:solidFill>
                  <a:schemeClr val="tx1"/>
                </a:solidFill>
              </a:rPr>
              <a:t>can</a:t>
            </a:r>
            <a:r>
              <a:rPr lang="ca-ES" sz="2800" u="none" dirty="0" smtClean="0">
                <a:solidFill>
                  <a:schemeClr val="tx1"/>
                </a:solidFill>
              </a:rPr>
              <a:t> be </a:t>
            </a:r>
            <a:r>
              <a:rPr lang="ca-ES" sz="2800" u="none" dirty="0" err="1" smtClean="0">
                <a:solidFill>
                  <a:schemeClr val="tx1"/>
                </a:solidFill>
              </a:rPr>
              <a:t>seen</a:t>
            </a:r>
            <a:r>
              <a:rPr lang="ca-ES" sz="2800" u="none" dirty="0" smtClean="0">
                <a:solidFill>
                  <a:schemeClr val="tx1"/>
                </a:solidFill>
              </a:rPr>
              <a:t> as </a:t>
            </a:r>
            <a:r>
              <a:rPr lang="ca-ES" sz="2800" u="none" dirty="0" err="1" smtClean="0">
                <a:solidFill>
                  <a:schemeClr val="tx1"/>
                </a:solidFill>
              </a:rPr>
              <a:t>the</a:t>
            </a:r>
            <a:r>
              <a:rPr lang="ca-ES" sz="2800" u="none" dirty="0" smtClean="0">
                <a:solidFill>
                  <a:schemeClr val="tx1"/>
                </a:solidFill>
              </a:rPr>
              <a:t> </a:t>
            </a:r>
            <a:r>
              <a:rPr lang="ca-ES" sz="2800" u="none" dirty="0" err="1" smtClean="0">
                <a:solidFill>
                  <a:schemeClr val="tx1"/>
                </a:solidFill>
              </a:rPr>
              <a:t>NGS-counterpart</a:t>
            </a:r>
            <a:r>
              <a:rPr lang="ca-ES" sz="2800" u="none" dirty="0" smtClean="0">
                <a:solidFill>
                  <a:schemeClr val="tx1"/>
                </a:solidFill>
              </a:rPr>
              <a:t> of </a:t>
            </a:r>
            <a:r>
              <a:rPr lang="ca-ES" sz="2800" u="none" dirty="0" err="1" smtClean="0">
                <a:solidFill>
                  <a:schemeClr val="tx1"/>
                </a:solidFill>
              </a:rPr>
              <a:t>microarrays</a:t>
            </a:r>
            <a:endParaRPr lang="ca-ES" sz="2800" u="none"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44488" y="442913"/>
            <a:ext cx="360362" cy="22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a:solidFill>
                  <a:srgbClr val="FFFFFF"/>
                </a:solidFill>
                <a:latin typeface="Calibri" pitchFamily="32" charset="0"/>
              </a:rPr>
              <a:t>1</a:t>
            </a:r>
          </a:p>
        </p:txBody>
      </p:sp>
      <p:pic>
        <p:nvPicPr>
          <p:cNvPr id="1126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362" y="890058"/>
            <a:ext cx="7200800" cy="563389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2"/>
          <p:cNvSpPr txBox="1">
            <a:spLocks noChangeArrowheads="1"/>
          </p:cNvSpPr>
          <p:nvPr/>
        </p:nvSpPr>
        <p:spPr>
          <a:xfrm>
            <a:off x="495380" y="1"/>
            <a:ext cx="8904789" cy="735014"/>
          </a:xfrm>
          <a:prstGeom prst="rect">
            <a:avLst/>
          </a:prstGeom>
        </p:spPr>
        <p:txBody>
          <a:bodyPr/>
          <a:lstStyle/>
          <a:p>
            <a:pPr marL="0" marR="0" lvl="0" indent="0" algn="ctr"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a:pPr>
            <a:r>
              <a:rPr kumimoji="0" lang="es-ES" sz="4000" b="0" i="0" u="none" strike="noStrike" kern="0" cap="none" spc="0" normalizeH="0" baseline="0" noProof="0" dirty="0" err="1" smtClean="0">
                <a:ln>
                  <a:noFill/>
                </a:ln>
                <a:solidFill>
                  <a:srgbClr val="000000"/>
                </a:solidFill>
                <a:effectLst/>
                <a:uLnTx/>
                <a:uFillTx/>
                <a:latin typeface="+mj-lt"/>
                <a:ea typeface="+mj-ea"/>
                <a:cs typeface="+mj-cs"/>
              </a:rPr>
              <a:t>Microarrays</a:t>
            </a:r>
            <a:r>
              <a:rPr kumimoji="0" lang="es-ES" sz="4000" b="0" i="0" u="none" strike="noStrike" kern="0" cap="none" spc="0" normalizeH="0" baseline="0" noProof="0" dirty="0" smtClean="0">
                <a:ln>
                  <a:noFill/>
                </a:ln>
                <a:solidFill>
                  <a:srgbClr val="000000"/>
                </a:solidFill>
                <a:effectLst/>
                <a:uLnTx/>
                <a:uFillTx/>
                <a:latin typeface="+mj-lt"/>
                <a:ea typeface="+mj-ea"/>
                <a:cs typeface="+mj-cs"/>
              </a:rPr>
              <a:t> and NGS pipelines</a:t>
            </a:r>
            <a:endParaRPr kumimoji="0" lang="es-ES" sz="4000" b="0" i="0" u="none" strike="noStrike" kern="0" cap="none" spc="0" normalizeH="0" baseline="0" noProof="0" dirty="0">
              <a:ln>
                <a:noFill/>
              </a:ln>
              <a:solidFill>
                <a:srgbClr val="000000"/>
              </a:solidFill>
              <a:effectLst/>
              <a:uLnTx/>
              <a:uFillTx/>
              <a:latin typeface="+mj-lt"/>
              <a:ea typeface="+mj-ea"/>
              <a:cs typeface="+mj-cs"/>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90" y="1916832"/>
            <a:ext cx="9120196" cy="3050621"/>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Título"/>
          <p:cNvSpPr>
            <a:spLocks noGrp="1"/>
          </p:cNvSpPr>
          <p:nvPr>
            <p:ph type="title"/>
          </p:nvPr>
        </p:nvSpPr>
        <p:spPr>
          <a:xfrm>
            <a:off x="0" y="273050"/>
            <a:ext cx="9907588" cy="1143000"/>
          </a:xfrm>
        </p:spPr>
        <p:txBody>
          <a:bodyPr/>
          <a:lstStyle/>
          <a:p>
            <a:r>
              <a:rPr lang="ca-ES" sz="3200" dirty="0" smtClean="0"/>
              <a:t>RNA </a:t>
            </a:r>
            <a:r>
              <a:rPr lang="ca-ES" sz="3200" dirty="0" err="1" smtClean="0"/>
              <a:t>seq</a:t>
            </a:r>
            <a:r>
              <a:rPr lang="ca-ES" sz="3200" dirty="0" smtClean="0"/>
              <a:t> and </a:t>
            </a:r>
            <a:r>
              <a:rPr lang="ca-ES" sz="3200" dirty="0" err="1" smtClean="0"/>
              <a:t>microarrays</a:t>
            </a:r>
            <a:r>
              <a:rPr lang="ca-ES" sz="3200" dirty="0" smtClean="0"/>
              <a:t> </a:t>
            </a:r>
            <a:r>
              <a:rPr lang="ca-ES" sz="3200" dirty="0" err="1" smtClean="0"/>
              <a:t>yield</a:t>
            </a:r>
            <a:r>
              <a:rPr lang="ca-ES" sz="3200" dirty="0" smtClean="0"/>
              <a:t> </a:t>
            </a:r>
            <a:r>
              <a:rPr lang="ca-ES" sz="3200" dirty="0" err="1" smtClean="0"/>
              <a:t>correlated</a:t>
            </a:r>
            <a:r>
              <a:rPr lang="ca-ES" sz="3200" dirty="0" smtClean="0"/>
              <a:t> </a:t>
            </a:r>
            <a:r>
              <a:rPr lang="ca-ES" sz="3200" dirty="0" err="1" smtClean="0"/>
              <a:t>results</a:t>
            </a:r>
            <a:endParaRPr lang="ca-ES" sz="3200" dirty="0"/>
          </a:p>
        </p:txBody>
      </p:sp>
    </p:spTree>
    <p:extLst>
      <p:ext uri="{BB962C8B-B14F-4D97-AF65-F5344CB8AC3E}">
        <p14:creationId xmlns:p14="http://schemas.microsoft.com/office/powerpoint/2010/main" val="508634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0" y="274638"/>
            <a:ext cx="9412288" cy="1143000"/>
          </a:xfrm>
        </p:spPr>
        <p:txBody>
          <a:bodyPr/>
          <a:lstStyle/>
          <a:p>
            <a:r>
              <a:rPr lang="es-ES" sz="3600" dirty="0" smtClean="0"/>
              <a:t>Pros and </a:t>
            </a:r>
            <a:r>
              <a:rPr lang="es-ES" sz="3600" dirty="0" err="1" smtClean="0"/>
              <a:t>cons</a:t>
            </a:r>
            <a:r>
              <a:rPr lang="es-ES" sz="3600" dirty="0" smtClean="0"/>
              <a:t> of RNA-</a:t>
            </a:r>
            <a:r>
              <a:rPr lang="es-ES" sz="3600" dirty="0" err="1" smtClean="0"/>
              <a:t>seq</a:t>
            </a:r>
            <a:r>
              <a:rPr lang="es-ES" sz="3600" dirty="0" smtClean="0"/>
              <a:t> and </a:t>
            </a:r>
            <a:r>
              <a:rPr lang="es-ES" sz="3600" dirty="0" err="1" smtClean="0"/>
              <a:t>microarrays</a:t>
            </a:r>
            <a:endParaRPr lang="es-ES" sz="3600" dirty="0"/>
          </a:p>
        </p:txBody>
      </p:sp>
      <p:sp>
        <p:nvSpPr>
          <p:cNvPr id="5" name="4 Marcador de texto"/>
          <p:cNvSpPr>
            <a:spLocks noGrp="1"/>
          </p:cNvSpPr>
          <p:nvPr>
            <p:ph type="body" idx="1"/>
          </p:nvPr>
        </p:nvSpPr>
        <p:spPr/>
        <p:txBody>
          <a:bodyPr/>
          <a:lstStyle/>
          <a:p>
            <a:r>
              <a:rPr lang="es-ES" dirty="0" err="1" smtClean="0"/>
              <a:t>Microarrays</a:t>
            </a:r>
            <a:endParaRPr lang="es-ES" dirty="0"/>
          </a:p>
        </p:txBody>
      </p:sp>
      <p:sp>
        <p:nvSpPr>
          <p:cNvPr id="6" name="5 Marcador de contenido"/>
          <p:cNvSpPr>
            <a:spLocks noGrp="1"/>
          </p:cNvSpPr>
          <p:nvPr>
            <p:ph sz="half" idx="2"/>
          </p:nvPr>
        </p:nvSpPr>
        <p:spPr/>
        <p:txBody>
          <a:bodyPr/>
          <a:lstStyle/>
          <a:p>
            <a:pPr marL="0" indent="0"/>
            <a:r>
              <a:rPr lang="en-US" sz="2800" dirty="0" smtClean="0">
                <a:sym typeface="Wingdings" panose="05000000000000000000" pitchFamily="2" charset="2"/>
              </a:rPr>
              <a:t> </a:t>
            </a:r>
          </a:p>
          <a:p>
            <a:pPr>
              <a:buFont typeface="Arial" panose="020B0604020202020204" pitchFamily="34" charset="0"/>
              <a:buChar char="•"/>
            </a:pPr>
            <a:r>
              <a:rPr lang="en-US" dirty="0" smtClean="0"/>
              <a:t>Costs, </a:t>
            </a:r>
          </a:p>
          <a:p>
            <a:pPr>
              <a:buFont typeface="Arial" panose="020B0604020202020204" pitchFamily="34" charset="0"/>
              <a:buChar char="•"/>
            </a:pPr>
            <a:r>
              <a:rPr lang="en-US" dirty="0" smtClean="0"/>
              <a:t>well established methods, small data</a:t>
            </a:r>
          </a:p>
          <a:p>
            <a:pPr marL="0" indent="0"/>
            <a:r>
              <a:rPr lang="en-US" sz="2800" dirty="0" smtClean="0">
                <a:sym typeface="Wingdings" panose="05000000000000000000" pitchFamily="2" charset="2"/>
              </a:rPr>
              <a:t></a:t>
            </a:r>
            <a:r>
              <a:rPr lang="en-US" dirty="0" smtClean="0">
                <a:sym typeface="Wingdings" panose="05000000000000000000" pitchFamily="2" charset="2"/>
              </a:rPr>
              <a:t> </a:t>
            </a:r>
          </a:p>
          <a:p>
            <a:pPr>
              <a:buFont typeface="Arial" panose="020B0604020202020204" pitchFamily="34" charset="0"/>
              <a:buChar char="•"/>
            </a:pPr>
            <a:r>
              <a:rPr lang="en-US" dirty="0" smtClean="0"/>
              <a:t>Hybridization bias, </a:t>
            </a:r>
          </a:p>
          <a:p>
            <a:pPr>
              <a:buFont typeface="Arial" panose="020B0604020202020204" pitchFamily="34" charset="0"/>
              <a:buChar char="•"/>
            </a:pPr>
            <a:r>
              <a:rPr lang="en-US" dirty="0" smtClean="0"/>
              <a:t>sequence must be known</a:t>
            </a:r>
            <a:endParaRPr lang="es-ES" dirty="0"/>
          </a:p>
        </p:txBody>
      </p:sp>
      <p:sp>
        <p:nvSpPr>
          <p:cNvPr id="7" name="6 Marcador de texto"/>
          <p:cNvSpPr>
            <a:spLocks noGrp="1"/>
          </p:cNvSpPr>
          <p:nvPr>
            <p:ph type="body" sz="quarter" idx="3"/>
          </p:nvPr>
        </p:nvSpPr>
        <p:spPr/>
        <p:txBody>
          <a:bodyPr/>
          <a:lstStyle/>
          <a:p>
            <a:r>
              <a:rPr lang="es-ES" dirty="0" smtClean="0"/>
              <a:t>RNA-</a:t>
            </a:r>
            <a:r>
              <a:rPr lang="es-ES" dirty="0" err="1" smtClean="0"/>
              <a:t>seq</a:t>
            </a:r>
            <a:endParaRPr lang="es-ES" dirty="0"/>
          </a:p>
        </p:txBody>
      </p:sp>
      <p:sp>
        <p:nvSpPr>
          <p:cNvPr id="8" name="7 Marcador de contenido"/>
          <p:cNvSpPr>
            <a:spLocks noGrp="1"/>
          </p:cNvSpPr>
          <p:nvPr>
            <p:ph sz="quarter" idx="4"/>
          </p:nvPr>
        </p:nvSpPr>
        <p:spPr/>
        <p:txBody>
          <a:bodyPr/>
          <a:lstStyle/>
          <a:p>
            <a:r>
              <a:rPr lang="es-ES" sz="2800" dirty="0" smtClean="0">
                <a:sym typeface="Wingdings" panose="05000000000000000000" pitchFamily="2" charset="2"/>
              </a:rPr>
              <a:t></a:t>
            </a:r>
            <a:r>
              <a:rPr lang="es-ES" dirty="0" smtClean="0">
                <a:sym typeface="Wingdings" panose="05000000000000000000" pitchFamily="2" charset="2"/>
              </a:rPr>
              <a:t> </a:t>
            </a:r>
          </a:p>
          <a:p>
            <a:pPr>
              <a:buFont typeface="Arial" panose="020B0604020202020204" pitchFamily="34" charset="0"/>
              <a:buChar char="•"/>
            </a:pPr>
            <a:r>
              <a:rPr lang="es-ES" dirty="0" smtClean="0">
                <a:sym typeface="Wingdings" panose="05000000000000000000" pitchFamily="2" charset="2"/>
              </a:rPr>
              <a:t>High </a:t>
            </a:r>
            <a:r>
              <a:rPr lang="es-ES" dirty="0" err="1" smtClean="0">
                <a:sym typeface="Wingdings" panose="05000000000000000000" pitchFamily="2" charset="2"/>
              </a:rPr>
              <a:t>reproducibility</a:t>
            </a:r>
            <a:r>
              <a:rPr lang="es-ES" dirty="0" smtClean="0">
                <a:sym typeface="Wingdings" panose="05000000000000000000" pitchFamily="2" charset="2"/>
              </a:rPr>
              <a:t>, </a:t>
            </a:r>
          </a:p>
          <a:p>
            <a:pPr>
              <a:buFont typeface="Arial" panose="020B0604020202020204" pitchFamily="34" charset="0"/>
              <a:buChar char="•"/>
            </a:pPr>
            <a:r>
              <a:rPr lang="es-ES" dirty="0" err="1" smtClean="0">
                <a:sym typeface="Wingdings" panose="05000000000000000000" pitchFamily="2" charset="2"/>
              </a:rPr>
              <a:t>not</a:t>
            </a:r>
            <a:r>
              <a:rPr lang="es-ES" dirty="0" smtClean="0">
                <a:sym typeface="Wingdings" panose="05000000000000000000" pitchFamily="2" charset="2"/>
              </a:rPr>
              <a:t> </a:t>
            </a:r>
            <a:r>
              <a:rPr lang="es-ES" dirty="0" err="1" smtClean="0">
                <a:sym typeface="Wingdings" panose="05000000000000000000" pitchFamily="2" charset="2"/>
              </a:rPr>
              <a:t>limited</a:t>
            </a:r>
            <a:r>
              <a:rPr lang="es-ES" dirty="0" smtClean="0">
                <a:sym typeface="Wingdings" panose="05000000000000000000" pitchFamily="2" charset="2"/>
              </a:rPr>
              <a:t> to </a:t>
            </a:r>
            <a:r>
              <a:rPr lang="es-ES" dirty="0" err="1" smtClean="0">
                <a:sym typeface="Wingdings" panose="05000000000000000000" pitchFamily="2" charset="2"/>
              </a:rPr>
              <a:t>expression</a:t>
            </a:r>
            <a:endParaRPr lang="es-ES" dirty="0" smtClean="0">
              <a:sym typeface="Wingdings" panose="05000000000000000000" pitchFamily="2" charset="2"/>
            </a:endParaRPr>
          </a:p>
          <a:p>
            <a:pPr>
              <a:buFont typeface="Arial" panose="020B0604020202020204" pitchFamily="34" charset="0"/>
              <a:buChar char="•"/>
            </a:pPr>
            <a:endParaRPr lang="es-ES" dirty="0" smtClean="0">
              <a:sym typeface="Wingdings" panose="05000000000000000000" pitchFamily="2" charset="2"/>
            </a:endParaRPr>
          </a:p>
          <a:p>
            <a:pPr marL="0" indent="0"/>
            <a:r>
              <a:rPr lang="es-ES" sz="2800" dirty="0" smtClean="0">
                <a:sym typeface="Wingdings" panose="05000000000000000000" pitchFamily="2" charset="2"/>
              </a:rPr>
              <a:t></a:t>
            </a:r>
            <a:r>
              <a:rPr lang="es-ES" dirty="0" smtClean="0">
                <a:sym typeface="Wingdings" panose="05000000000000000000" pitchFamily="2" charset="2"/>
              </a:rPr>
              <a:t> </a:t>
            </a:r>
          </a:p>
          <a:p>
            <a:pPr>
              <a:buFont typeface="Arial" panose="020B0604020202020204" pitchFamily="34" charset="0"/>
              <a:buChar char="•"/>
            </a:pPr>
            <a:r>
              <a:rPr lang="es-ES" dirty="0" err="1" smtClean="0">
                <a:sym typeface="Wingdings" panose="05000000000000000000" pitchFamily="2" charset="2"/>
              </a:rPr>
              <a:t>Cost</a:t>
            </a:r>
            <a:endParaRPr lang="es-ES" dirty="0" smtClean="0">
              <a:sym typeface="Wingdings" panose="05000000000000000000" pitchFamily="2" charset="2"/>
            </a:endParaRPr>
          </a:p>
          <a:p>
            <a:pPr>
              <a:buFont typeface="Arial" panose="020B0604020202020204" pitchFamily="34" charset="0"/>
              <a:buChar char="•"/>
            </a:pPr>
            <a:r>
              <a:rPr lang="es-ES" dirty="0" err="1" smtClean="0">
                <a:sym typeface="Wingdings" panose="05000000000000000000" pitchFamily="2" charset="2"/>
              </a:rPr>
              <a:t>Complexity</a:t>
            </a:r>
            <a:r>
              <a:rPr lang="es-ES" dirty="0" smtClean="0">
                <a:sym typeface="Wingdings" panose="05000000000000000000" pitchFamily="2" charset="2"/>
              </a:rPr>
              <a:t> of </a:t>
            </a:r>
            <a:r>
              <a:rPr lang="es-ES" dirty="0" err="1" smtClean="0">
                <a:sym typeface="Wingdings" panose="05000000000000000000" pitchFamily="2" charset="2"/>
              </a:rPr>
              <a:t>analysis</a:t>
            </a:r>
            <a:endParaRPr lang="es-ES" dirty="0"/>
          </a:p>
        </p:txBody>
      </p:sp>
    </p:spTree>
    <p:extLst>
      <p:ext uri="{BB962C8B-B14F-4D97-AF65-F5344CB8AC3E}">
        <p14:creationId xmlns:p14="http://schemas.microsoft.com/office/powerpoint/2010/main" val="376548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ES" dirty="0" smtClean="0"/>
              <a:t>So </a:t>
            </a:r>
            <a:r>
              <a:rPr lang="es-ES" dirty="0" err="1" smtClean="0"/>
              <a:t>what</a:t>
            </a:r>
            <a:r>
              <a:rPr lang="es-ES" dirty="0" smtClean="0"/>
              <a:t>?</a:t>
            </a:r>
            <a:endParaRPr lang="es-ES" dirty="0"/>
          </a:p>
        </p:txBody>
      </p:sp>
      <p:sp>
        <p:nvSpPr>
          <p:cNvPr id="8" name="7 Marcador de contenido"/>
          <p:cNvSpPr>
            <a:spLocks noGrp="1"/>
          </p:cNvSpPr>
          <p:nvPr>
            <p:ph idx="1"/>
          </p:nvPr>
        </p:nvSpPr>
        <p:spPr/>
        <p:txBody>
          <a:bodyPr/>
          <a:lstStyle/>
          <a:p>
            <a:pPr marL="457200" indent="-457200">
              <a:buFont typeface="Arial" panose="020B0604020202020204" pitchFamily="34" charset="0"/>
              <a:buChar char="•"/>
            </a:pPr>
            <a:r>
              <a:rPr lang="es-ES" sz="2800" dirty="0" err="1" smtClean="0"/>
              <a:t>It</a:t>
            </a:r>
            <a:r>
              <a:rPr lang="es-ES" sz="2800" dirty="0" smtClean="0"/>
              <a:t> </a:t>
            </a:r>
            <a:r>
              <a:rPr lang="es-ES" sz="2800" dirty="0" err="1" smtClean="0"/>
              <a:t>is</a:t>
            </a:r>
            <a:r>
              <a:rPr lang="es-ES" sz="2800" dirty="0" smtClean="0"/>
              <a:t> </a:t>
            </a:r>
            <a:r>
              <a:rPr lang="es-ES" sz="2800" dirty="0" err="1" smtClean="0"/>
              <a:t>generally</a:t>
            </a:r>
            <a:r>
              <a:rPr lang="es-ES" sz="2800" dirty="0" smtClean="0"/>
              <a:t> </a:t>
            </a:r>
            <a:r>
              <a:rPr lang="es-ES" sz="2800" dirty="0" err="1" smtClean="0"/>
              <a:t>agreed</a:t>
            </a:r>
            <a:r>
              <a:rPr lang="es-ES" sz="2800" dirty="0" smtClean="0"/>
              <a:t>/</a:t>
            </a:r>
            <a:r>
              <a:rPr lang="es-ES" sz="2800" dirty="0" err="1" smtClean="0"/>
              <a:t>believed</a:t>
            </a:r>
            <a:r>
              <a:rPr lang="es-ES" sz="2800" dirty="0" smtClean="0"/>
              <a:t>/</a:t>
            </a:r>
            <a:r>
              <a:rPr lang="es-ES" sz="2800" dirty="0" err="1" smtClean="0"/>
              <a:t>expected</a:t>
            </a:r>
            <a:r>
              <a:rPr lang="es-ES" sz="2800" dirty="0" smtClean="0"/>
              <a:t> </a:t>
            </a:r>
            <a:r>
              <a:rPr lang="es-ES" sz="2800" dirty="0" err="1" smtClean="0"/>
              <a:t>that</a:t>
            </a:r>
            <a:r>
              <a:rPr lang="es-ES" sz="2800" dirty="0" smtClean="0"/>
              <a:t> RNA-</a:t>
            </a:r>
            <a:r>
              <a:rPr lang="es-ES" sz="2800" dirty="0" err="1" smtClean="0"/>
              <a:t>seq</a:t>
            </a:r>
            <a:r>
              <a:rPr lang="es-ES" sz="2800" dirty="0" smtClean="0"/>
              <a:t> </a:t>
            </a:r>
            <a:r>
              <a:rPr lang="es-ES" sz="2800" dirty="0" err="1" smtClean="0"/>
              <a:t>will</a:t>
            </a:r>
            <a:r>
              <a:rPr lang="es-ES" sz="2800" dirty="0" smtClean="0"/>
              <a:t> </a:t>
            </a:r>
            <a:r>
              <a:rPr lang="es-ES" sz="2800" i="1" dirty="0" err="1" smtClean="0"/>
              <a:t>soon</a:t>
            </a:r>
            <a:r>
              <a:rPr lang="es-ES" sz="2800" i="1" dirty="0" smtClean="0"/>
              <a:t> </a:t>
            </a:r>
            <a:r>
              <a:rPr lang="es-ES" sz="2800" dirty="0" err="1" smtClean="0"/>
              <a:t>replace</a:t>
            </a:r>
            <a:r>
              <a:rPr lang="es-ES" sz="2800" dirty="0" smtClean="0"/>
              <a:t> </a:t>
            </a:r>
            <a:r>
              <a:rPr lang="es-ES" sz="2800" dirty="0" err="1" smtClean="0"/>
              <a:t>microarrays</a:t>
            </a:r>
            <a:r>
              <a:rPr lang="es-ES" sz="2800" dirty="0" smtClean="0"/>
              <a:t> </a:t>
            </a:r>
            <a:r>
              <a:rPr lang="es-ES" sz="2800" dirty="0" err="1" smtClean="0"/>
              <a:t>for</a:t>
            </a:r>
            <a:r>
              <a:rPr lang="es-ES" sz="2800" dirty="0" smtClean="0"/>
              <a:t> </a:t>
            </a:r>
            <a:r>
              <a:rPr lang="es-ES" sz="2800" dirty="0" err="1" smtClean="0"/>
              <a:t>many</a:t>
            </a:r>
            <a:r>
              <a:rPr lang="es-ES" sz="2800" dirty="0" smtClean="0"/>
              <a:t> uses. </a:t>
            </a:r>
            <a:r>
              <a:rPr lang="es-ES" sz="2800" dirty="0" err="1" smtClean="0"/>
              <a:t>But</a:t>
            </a:r>
            <a:r>
              <a:rPr lang="es-ES" sz="2800" dirty="0" smtClean="0"/>
              <a:t> </a:t>
            </a:r>
            <a:r>
              <a:rPr lang="es-ES" sz="2800" dirty="0" err="1" smtClean="0"/>
              <a:t>not</a:t>
            </a:r>
            <a:r>
              <a:rPr lang="es-ES" sz="2800" dirty="0" smtClean="0"/>
              <a:t> </a:t>
            </a:r>
            <a:r>
              <a:rPr lang="es-ES" sz="2800" dirty="0" err="1" smtClean="0"/>
              <a:t>for</a:t>
            </a:r>
            <a:r>
              <a:rPr lang="es-ES" sz="2800" dirty="0" smtClean="0"/>
              <a:t> </a:t>
            </a:r>
            <a:r>
              <a:rPr lang="es-ES" sz="2800" dirty="0" err="1" smtClean="0"/>
              <a:t>all</a:t>
            </a:r>
            <a:r>
              <a:rPr lang="es-ES" sz="2800" dirty="0" smtClean="0"/>
              <a:t> uses</a:t>
            </a:r>
          </a:p>
          <a:p>
            <a:pPr marL="457200" indent="-457200">
              <a:buFont typeface="Arial" panose="020B0604020202020204" pitchFamily="34" charset="0"/>
              <a:buChar char="•"/>
            </a:pPr>
            <a:r>
              <a:rPr lang="es-ES" sz="2800" dirty="0" err="1" smtClean="0"/>
              <a:t>There</a:t>
            </a:r>
            <a:r>
              <a:rPr lang="es-ES" sz="2800" dirty="0" smtClean="0"/>
              <a:t> are </a:t>
            </a:r>
            <a:r>
              <a:rPr lang="es-ES" sz="2800" dirty="0" err="1" smtClean="0"/>
              <a:t>still</a:t>
            </a:r>
            <a:r>
              <a:rPr lang="es-ES" sz="2800" dirty="0" smtClean="0"/>
              <a:t> </a:t>
            </a:r>
            <a:r>
              <a:rPr lang="es-ES" sz="2800" dirty="0" err="1" smtClean="0"/>
              <a:t>situations</a:t>
            </a:r>
            <a:r>
              <a:rPr lang="es-ES" sz="2800" dirty="0" smtClean="0"/>
              <a:t> </a:t>
            </a:r>
            <a:r>
              <a:rPr lang="es-ES" sz="2800" dirty="0" err="1" smtClean="0"/>
              <a:t>where</a:t>
            </a:r>
            <a:r>
              <a:rPr lang="es-ES" sz="2800" dirty="0" smtClean="0"/>
              <a:t> </a:t>
            </a:r>
            <a:r>
              <a:rPr lang="es-ES" sz="2800" dirty="0" err="1" smtClean="0"/>
              <a:t>the</a:t>
            </a:r>
            <a:r>
              <a:rPr lang="es-ES" sz="2800" dirty="0" smtClean="0"/>
              <a:t> “</a:t>
            </a:r>
            <a:r>
              <a:rPr lang="es-ES" sz="2800" dirty="0" err="1" smtClean="0"/>
              <a:t>simplicity</a:t>
            </a:r>
            <a:r>
              <a:rPr lang="es-ES" sz="2800" dirty="0" smtClean="0"/>
              <a:t>” of </a:t>
            </a:r>
            <a:r>
              <a:rPr lang="es-ES" sz="2800" dirty="0" err="1" smtClean="0"/>
              <a:t>microarrays</a:t>
            </a:r>
            <a:r>
              <a:rPr lang="es-ES" sz="2800" dirty="0" smtClean="0"/>
              <a:t> </a:t>
            </a:r>
            <a:r>
              <a:rPr lang="es-ES" sz="2800" dirty="0" err="1" smtClean="0"/>
              <a:t>yields</a:t>
            </a:r>
            <a:r>
              <a:rPr lang="es-ES" sz="2800" dirty="0" smtClean="0"/>
              <a:t> </a:t>
            </a:r>
            <a:r>
              <a:rPr lang="es-ES" sz="2800" dirty="0" err="1" smtClean="0"/>
              <a:t>the</a:t>
            </a:r>
            <a:r>
              <a:rPr lang="es-ES" sz="2800" dirty="0" smtClean="0"/>
              <a:t> </a:t>
            </a:r>
            <a:r>
              <a:rPr lang="es-ES" sz="2800" dirty="0" err="1" smtClean="0"/>
              <a:t>necessary</a:t>
            </a:r>
            <a:r>
              <a:rPr lang="es-ES" sz="2800" dirty="0" smtClean="0"/>
              <a:t> </a:t>
            </a:r>
            <a:r>
              <a:rPr lang="es-ES" sz="2800" dirty="0" err="1" smtClean="0"/>
              <a:t>information</a:t>
            </a:r>
            <a:r>
              <a:rPr lang="es-ES" sz="2800" dirty="0" smtClean="0"/>
              <a:t> at </a:t>
            </a:r>
            <a:r>
              <a:rPr lang="es-ES" sz="2800" dirty="0" err="1" smtClean="0"/>
              <a:t>an</a:t>
            </a:r>
            <a:r>
              <a:rPr lang="es-ES" sz="2800" dirty="0" smtClean="0"/>
              <a:t> </a:t>
            </a:r>
            <a:r>
              <a:rPr lang="es-ES" sz="2800" dirty="0" err="1" smtClean="0"/>
              <a:t>optimal</a:t>
            </a:r>
            <a:r>
              <a:rPr lang="es-ES" sz="2800" dirty="0" smtClean="0"/>
              <a:t> </a:t>
            </a:r>
            <a:r>
              <a:rPr lang="es-ES" sz="2800" dirty="0" err="1" smtClean="0"/>
              <a:t>cost</a:t>
            </a:r>
            <a:r>
              <a:rPr lang="es-ES" sz="2800" dirty="0" smtClean="0"/>
              <a:t>.</a:t>
            </a:r>
          </a:p>
          <a:p>
            <a:pPr marL="857250" lvl="1" indent="-457200">
              <a:buFont typeface="Arial" panose="020B0604020202020204" pitchFamily="34" charset="0"/>
              <a:buChar char="•"/>
            </a:pPr>
            <a:r>
              <a:rPr lang="es-ES" sz="2400" dirty="0" err="1" smtClean="0"/>
              <a:t>Microarrays</a:t>
            </a:r>
            <a:r>
              <a:rPr lang="es-ES" sz="2400" dirty="0" smtClean="0"/>
              <a:t> are </a:t>
            </a:r>
            <a:r>
              <a:rPr lang="es-ES" sz="2400" dirty="0" err="1" smtClean="0"/>
              <a:t>now</a:t>
            </a:r>
            <a:r>
              <a:rPr lang="es-ES" sz="2400" dirty="0" smtClean="0"/>
              <a:t> </a:t>
            </a:r>
            <a:r>
              <a:rPr lang="es-ES" sz="2400" dirty="0" err="1" smtClean="0"/>
              <a:t>part</a:t>
            </a:r>
            <a:r>
              <a:rPr lang="es-ES" sz="2400" dirty="0" smtClean="0"/>
              <a:t> of </a:t>
            </a:r>
            <a:r>
              <a:rPr lang="es-ES" sz="2400" dirty="0" err="1" smtClean="0"/>
              <a:t>the</a:t>
            </a:r>
            <a:r>
              <a:rPr lang="es-ES" sz="2400" dirty="0" smtClean="0"/>
              <a:t> standard molecular </a:t>
            </a:r>
            <a:r>
              <a:rPr lang="es-ES" sz="2400" dirty="0" err="1" smtClean="0"/>
              <a:t>biology</a:t>
            </a:r>
            <a:r>
              <a:rPr lang="es-ES" sz="2400" dirty="0" smtClean="0"/>
              <a:t> </a:t>
            </a:r>
            <a:r>
              <a:rPr lang="es-ES" sz="2400" dirty="0" err="1" smtClean="0"/>
              <a:t>toolbox</a:t>
            </a:r>
            <a:r>
              <a:rPr lang="es-ES" sz="2400" dirty="0" smtClean="0"/>
              <a:t> </a:t>
            </a:r>
            <a:r>
              <a:rPr lang="es-ES" sz="2400" dirty="0" err="1" smtClean="0"/>
              <a:t>whereas</a:t>
            </a:r>
            <a:r>
              <a:rPr lang="es-ES" sz="2400" dirty="0" smtClean="0"/>
              <a:t> RNA-</a:t>
            </a:r>
            <a:r>
              <a:rPr lang="es-ES" sz="2400" dirty="0" err="1" smtClean="0"/>
              <a:t>seq</a:t>
            </a:r>
            <a:r>
              <a:rPr lang="es-ES" sz="2400" dirty="0" smtClean="0"/>
              <a:t> </a:t>
            </a:r>
            <a:r>
              <a:rPr lang="es-ES" sz="2400" dirty="0" err="1" smtClean="0"/>
              <a:t>is</a:t>
            </a:r>
            <a:r>
              <a:rPr lang="es-ES" sz="2400" dirty="0" smtClean="0"/>
              <a:t> </a:t>
            </a:r>
            <a:r>
              <a:rPr lang="es-ES" sz="2400" dirty="0" err="1" smtClean="0"/>
              <a:t>still</a:t>
            </a:r>
            <a:r>
              <a:rPr lang="es-ES" sz="2400" dirty="0" smtClean="0"/>
              <a:t> in </a:t>
            </a:r>
            <a:r>
              <a:rPr lang="es-ES" sz="2400" dirty="0" err="1" smtClean="0"/>
              <a:t>development</a:t>
            </a:r>
            <a:r>
              <a:rPr lang="es-ES" sz="2400" dirty="0" smtClean="0"/>
              <a:t>.</a:t>
            </a:r>
          </a:p>
          <a:p>
            <a:pPr marL="457200" indent="-457200">
              <a:buFont typeface="Arial" panose="020B0604020202020204" pitchFamily="34" charset="0"/>
              <a:buChar char="•"/>
            </a:pPr>
            <a:endParaRPr lang="es-ES" sz="2800" dirty="0"/>
          </a:p>
        </p:txBody>
      </p:sp>
    </p:spTree>
    <p:extLst>
      <p:ext uri="{BB962C8B-B14F-4D97-AF65-F5344CB8AC3E}">
        <p14:creationId xmlns:p14="http://schemas.microsoft.com/office/powerpoint/2010/main" val="256530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p:txBody>
          <a:bodyPr/>
          <a:lstStyle/>
          <a:p>
            <a:r>
              <a:rPr lang="es-ES" dirty="0" smtClean="0"/>
              <a:t>RNA-</a:t>
            </a:r>
            <a:r>
              <a:rPr lang="es-ES" dirty="0" err="1" smtClean="0"/>
              <a:t>seq</a:t>
            </a:r>
            <a:r>
              <a:rPr lang="es-ES" dirty="0" smtClean="0"/>
              <a:t> </a:t>
            </a:r>
            <a:r>
              <a:rPr lang="es-ES" dirty="0" err="1" smtClean="0"/>
              <a:t>analysis</a:t>
            </a:r>
            <a:endParaRPr lang="es-ES" dirty="0"/>
          </a:p>
        </p:txBody>
      </p:sp>
      <p:sp>
        <p:nvSpPr>
          <p:cNvPr id="4" name="3 Subtítulo"/>
          <p:cNvSpPr>
            <a:spLocks noGrp="1"/>
          </p:cNvSpPr>
          <p:nvPr>
            <p:ph type="subTitle" idx="1"/>
          </p:nvPr>
        </p:nvSpPr>
        <p:spPr/>
        <p:txBody>
          <a:bodyPr/>
          <a:lstStyle/>
          <a:p>
            <a:r>
              <a:rPr lang="es-ES" dirty="0" smtClean="0"/>
              <a:t>(</a:t>
            </a:r>
            <a:r>
              <a:rPr lang="es-ES" dirty="0" err="1" smtClean="0"/>
              <a:t>workflows</a:t>
            </a:r>
            <a:r>
              <a:rPr lang="es-ES" dirty="0" smtClean="0"/>
              <a:t>, pipelines, </a:t>
            </a:r>
            <a:r>
              <a:rPr lang="es-ES" dirty="0" err="1" smtClean="0"/>
              <a:t>protocols</a:t>
            </a:r>
            <a:r>
              <a:rPr lang="es-ES" dirty="0" smtClean="0"/>
              <a:t>…)</a:t>
            </a:r>
            <a:endParaRPr lang="es-ES" dirty="0"/>
          </a:p>
        </p:txBody>
      </p:sp>
    </p:spTree>
    <p:extLst>
      <p:ext uri="{BB962C8B-B14F-4D97-AF65-F5344CB8AC3E}">
        <p14:creationId xmlns:p14="http://schemas.microsoft.com/office/powerpoint/2010/main" val="1377992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44488" y="442913"/>
            <a:ext cx="360362" cy="22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a:solidFill>
                  <a:srgbClr val="FFFFFF"/>
                </a:solidFill>
                <a:latin typeface="Calibri" pitchFamily="32" charset="0"/>
              </a:rPr>
              <a:t>1</a:t>
            </a:r>
          </a:p>
        </p:txBody>
      </p:sp>
      <p:pic>
        <p:nvPicPr>
          <p:cNvPr id="122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t="12222" b="6587"/>
          <a:stretch>
            <a:fillRect/>
          </a:stretch>
        </p:blipFill>
        <p:spPr bwMode="auto">
          <a:xfrm>
            <a:off x="17190" y="980728"/>
            <a:ext cx="9899650" cy="5534025"/>
          </a:xfrm>
          <a:prstGeom prst="rect">
            <a:avLst/>
          </a:prstGeom>
          <a:noFill/>
          <a:ln>
            <a:noFill/>
          </a:ln>
          <a:effectLst/>
          <a:extLst>
            <a:ext uri="{909E8E84-426E-40DD-AFC4-6F175D3DCCD1}">
              <a14:hiddenFill xmlns:a14="http://schemas.microsoft.com/office/drawing/2010/main">
                <a:blipFill dpi="0" rotWithShape="0">
                  <a:blip/>
                  <a:srcRect t="12222" b="6587"/>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1 Título"/>
          <p:cNvSpPr>
            <a:spLocks noGrp="1"/>
          </p:cNvSpPr>
          <p:nvPr>
            <p:ph type="title"/>
          </p:nvPr>
        </p:nvSpPr>
        <p:spPr>
          <a:xfrm>
            <a:off x="495300" y="273050"/>
            <a:ext cx="8913813" cy="563662"/>
          </a:xfrm>
        </p:spPr>
        <p:txBody>
          <a:bodyPr/>
          <a:lstStyle/>
          <a:p>
            <a:r>
              <a:rPr lang="es-ES" dirty="0" smtClean="0"/>
              <a:t>RNA-</a:t>
            </a:r>
            <a:r>
              <a:rPr lang="es-ES" dirty="0" err="1" smtClean="0"/>
              <a:t>seq</a:t>
            </a:r>
            <a:r>
              <a:rPr lang="es-ES" dirty="0" smtClean="0"/>
              <a:t> </a:t>
            </a:r>
            <a:r>
              <a:rPr lang="es-ES" dirty="0" err="1" smtClean="0"/>
              <a:t>analysis</a:t>
            </a:r>
            <a:r>
              <a:rPr lang="es-ES" dirty="0" smtClean="0"/>
              <a:t> </a:t>
            </a:r>
            <a:r>
              <a:rPr lang="es-ES" dirty="0" err="1" smtClean="0"/>
              <a:t>workflow</a:t>
            </a:r>
            <a:endParaRPr lang="es-E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44488" y="442913"/>
            <a:ext cx="360362" cy="22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a:solidFill>
                  <a:srgbClr val="FFFFFF"/>
                </a:solidFill>
                <a:latin typeface="Calibri" pitchFamily="32" charset="0"/>
              </a:rPr>
              <a:t>1</a:t>
            </a:r>
          </a:p>
        </p:txBody>
      </p:sp>
      <p:pic>
        <p:nvPicPr>
          <p:cNvPr id="133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t="12222" b="6587"/>
          <a:stretch>
            <a:fillRect/>
          </a:stretch>
        </p:blipFill>
        <p:spPr bwMode="auto">
          <a:xfrm>
            <a:off x="1588" y="991319"/>
            <a:ext cx="9899650" cy="5534025"/>
          </a:xfrm>
          <a:prstGeom prst="rect">
            <a:avLst/>
          </a:prstGeom>
          <a:noFill/>
          <a:ln>
            <a:noFill/>
          </a:ln>
          <a:effectLst/>
          <a:extLst>
            <a:ext uri="{909E8E84-426E-40DD-AFC4-6F175D3DCCD1}">
              <a14:hiddenFill xmlns:a14="http://schemas.microsoft.com/office/drawing/2010/main">
                <a:blipFill dpi="0" rotWithShape="0">
                  <a:blip/>
                  <a:srcRect t="12222" b="6587"/>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7" name="Rectangle 5"/>
          <p:cNvSpPr>
            <a:spLocks noChangeArrowheads="1"/>
          </p:cNvSpPr>
          <p:nvPr/>
        </p:nvSpPr>
        <p:spPr bwMode="auto">
          <a:xfrm>
            <a:off x="576262" y="5507038"/>
            <a:ext cx="3455987" cy="863600"/>
          </a:xfrm>
          <a:prstGeom prst="rect">
            <a:avLst/>
          </a:prstGeom>
          <a:noFill/>
          <a:ln w="72000">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7" name="1 Título"/>
          <p:cNvSpPr txBox="1">
            <a:spLocks/>
          </p:cNvSpPr>
          <p:nvPr/>
        </p:nvSpPr>
        <p:spPr>
          <a:xfrm>
            <a:off x="495300" y="273050"/>
            <a:ext cx="8913813" cy="563662"/>
          </a:xfrm>
          <a:prstGeom prst="rect">
            <a:avLst/>
          </a:prstGeom>
        </p:spPr>
        <p:txBody>
          <a:bodyPr/>
          <a:lst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a:lstStyle>
          <a:p>
            <a:r>
              <a:rPr lang="es-ES" u="none" kern="0" dirty="0" smtClean="0"/>
              <a:t>RNA-</a:t>
            </a:r>
            <a:r>
              <a:rPr lang="es-ES" u="none" kern="0" dirty="0" err="1" smtClean="0"/>
              <a:t>seq</a:t>
            </a:r>
            <a:r>
              <a:rPr lang="es-ES" u="none" kern="0" dirty="0" smtClean="0"/>
              <a:t> </a:t>
            </a:r>
            <a:r>
              <a:rPr lang="es-ES" u="none" kern="0" dirty="0" err="1" smtClean="0"/>
              <a:t>analysis</a:t>
            </a:r>
            <a:r>
              <a:rPr lang="es-ES" u="none" kern="0" dirty="0" smtClean="0"/>
              <a:t> </a:t>
            </a:r>
            <a:r>
              <a:rPr lang="es-ES" u="none" kern="0" dirty="0" err="1" smtClean="0"/>
              <a:t>workflow</a:t>
            </a:r>
            <a:endParaRPr lang="es-ES" u="none" kern="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360"/>
          <a:stretch>
            <a:fillRect/>
          </a:stretch>
        </p:blipFill>
        <p:spPr bwMode="auto">
          <a:xfrm>
            <a:off x="5461000" y="2160588"/>
            <a:ext cx="4186238" cy="4211637"/>
          </a:xfrm>
          <a:prstGeom prst="rect">
            <a:avLst/>
          </a:prstGeom>
          <a:noFill/>
          <a:ln>
            <a:noFill/>
          </a:ln>
          <a:effectLst/>
          <a:extLst>
            <a:ext uri="{909E8E84-426E-40DD-AFC4-6F175D3DCCD1}">
              <a14:hiddenFill xmlns:a14="http://schemas.microsoft.com/office/drawing/2010/main">
                <a:blipFill dpi="0" rotWithShape="0">
                  <a:blip/>
                  <a:srcRect l="360"/>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5" name="Rectangle 5"/>
          <p:cNvSpPr>
            <a:spLocks noChangeArrowheads="1"/>
          </p:cNvSpPr>
          <p:nvPr/>
        </p:nvSpPr>
        <p:spPr bwMode="auto">
          <a:xfrm>
            <a:off x="287338" y="909638"/>
            <a:ext cx="5026496" cy="572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marL="342900" indent="-342900" algn="just">
              <a:buSzPct val="45000"/>
              <a:buFont typeface="Arial" panose="020B0604020202020204" pitchFamily="34" charset="0"/>
              <a:buChar char="•"/>
            </a:pPr>
            <a:r>
              <a:rPr lang="ca-ES" altLang="es-ES" b="1" u="none" dirty="0" err="1" smtClean="0">
                <a:solidFill>
                  <a:srgbClr val="808080"/>
                </a:solidFill>
                <a:latin typeface="Calibri" pitchFamily="32" charset="0"/>
                <a:cs typeface="Arial" charset="0"/>
              </a:rPr>
              <a:t>Reads</a:t>
            </a:r>
            <a:r>
              <a:rPr lang="ca-ES" altLang="es-ES" b="1" u="none" dirty="0" smtClean="0">
                <a:solidFill>
                  <a:srgbClr val="808080"/>
                </a:solidFill>
                <a:latin typeface="Calibri" pitchFamily="32" charset="0"/>
                <a:cs typeface="Arial" charset="0"/>
              </a:rPr>
              <a:t> </a:t>
            </a:r>
            <a:r>
              <a:rPr lang="ca-ES" altLang="es-ES" b="1" u="none" dirty="0" err="1">
                <a:solidFill>
                  <a:srgbClr val="808080"/>
                </a:solidFill>
                <a:latin typeface="Calibri" pitchFamily="32" charset="0"/>
                <a:cs typeface="Arial" charset="0"/>
              </a:rPr>
              <a:t>are</a:t>
            </a:r>
            <a:r>
              <a:rPr lang="ca-ES" altLang="es-ES" b="1" u="none" dirty="0">
                <a:solidFill>
                  <a:srgbClr val="808080"/>
                </a:solidFill>
                <a:latin typeface="Calibri" pitchFamily="32" charset="0"/>
                <a:cs typeface="Arial" charset="0"/>
              </a:rPr>
              <a:t> </a:t>
            </a:r>
            <a:r>
              <a:rPr lang="ca-ES" altLang="es-ES" b="1" u="none" dirty="0" err="1">
                <a:solidFill>
                  <a:srgbClr val="808080"/>
                </a:solidFill>
                <a:latin typeface="Calibri" pitchFamily="32" charset="0"/>
                <a:cs typeface="Arial" charset="0"/>
              </a:rPr>
              <a:t>mapped</a:t>
            </a:r>
            <a:r>
              <a:rPr lang="ca-ES" altLang="es-ES" b="1" u="none" dirty="0">
                <a:solidFill>
                  <a:srgbClr val="808080"/>
                </a:solidFill>
                <a:latin typeface="Calibri" pitchFamily="32" charset="0"/>
                <a:cs typeface="Arial" charset="0"/>
              </a:rPr>
              <a:t> to </a:t>
            </a:r>
            <a:r>
              <a:rPr lang="ca-ES" altLang="es-ES" b="1" u="none" dirty="0" err="1">
                <a:solidFill>
                  <a:srgbClr val="808080"/>
                </a:solidFill>
                <a:latin typeface="Calibri" pitchFamily="32" charset="0"/>
                <a:cs typeface="Arial" charset="0"/>
              </a:rPr>
              <a:t>the</a:t>
            </a:r>
            <a:r>
              <a:rPr lang="ca-ES" altLang="es-ES" b="1" u="none" dirty="0">
                <a:solidFill>
                  <a:srgbClr val="808080"/>
                </a:solidFill>
                <a:latin typeface="Calibri" pitchFamily="32" charset="0"/>
                <a:cs typeface="Arial" charset="0"/>
              </a:rPr>
              <a:t> </a:t>
            </a:r>
            <a:r>
              <a:rPr lang="ca-ES" altLang="es-ES" b="1" u="none" dirty="0" err="1">
                <a:solidFill>
                  <a:srgbClr val="808080"/>
                </a:solidFill>
                <a:latin typeface="Calibri" pitchFamily="32" charset="0"/>
                <a:cs typeface="Arial" charset="0"/>
              </a:rPr>
              <a:t>reference</a:t>
            </a:r>
            <a:r>
              <a:rPr lang="ca-ES" altLang="es-ES" b="1" u="none" dirty="0">
                <a:solidFill>
                  <a:srgbClr val="808080"/>
                </a:solidFill>
                <a:latin typeface="Calibri" pitchFamily="32" charset="0"/>
                <a:cs typeface="Arial" charset="0"/>
              </a:rPr>
              <a:t> </a:t>
            </a:r>
            <a:r>
              <a:rPr lang="ca-ES" altLang="es-ES" b="1" u="none" dirty="0" err="1">
                <a:latin typeface="Calibri" pitchFamily="32" charset="0"/>
                <a:cs typeface="Arial" charset="0"/>
              </a:rPr>
              <a:t>genome</a:t>
            </a:r>
            <a:r>
              <a:rPr lang="ca-ES" altLang="es-ES" b="1" u="none" dirty="0">
                <a:latin typeface="Calibri" pitchFamily="32" charset="0"/>
                <a:cs typeface="Arial" charset="0"/>
              </a:rPr>
              <a:t> or </a:t>
            </a:r>
            <a:r>
              <a:rPr lang="ca-ES" altLang="es-ES" b="1" u="none" dirty="0" err="1">
                <a:latin typeface="Calibri" pitchFamily="32" charset="0"/>
                <a:cs typeface="Arial" charset="0"/>
              </a:rPr>
              <a:t>transcriptome</a:t>
            </a:r>
            <a:endParaRPr lang="ca-ES" altLang="es-ES" b="1" u="none" dirty="0">
              <a:latin typeface="Calibri" pitchFamily="32" charset="0"/>
              <a:cs typeface="Arial" charset="0"/>
            </a:endParaRPr>
          </a:p>
          <a:p>
            <a:pPr marL="285750" indent="-285750" algn="just">
              <a:buSzPct val="45000"/>
              <a:buFont typeface="Arial" panose="020B0604020202020204" pitchFamily="34" charset="0"/>
              <a:buChar char="•"/>
            </a:pPr>
            <a:endParaRPr lang="ca-ES" altLang="es-ES" b="1" u="none" dirty="0">
              <a:latin typeface="Calibri" pitchFamily="32" charset="0"/>
              <a:cs typeface="Arial" charset="0"/>
            </a:endParaRPr>
          </a:p>
          <a:p>
            <a:pPr marL="285750" indent="-285750" algn="just">
              <a:buSzPct val="45000"/>
              <a:buFont typeface="Arial" panose="020B0604020202020204" pitchFamily="34" charset="0"/>
              <a:buChar char="•"/>
            </a:pPr>
            <a:r>
              <a:rPr lang="ca-ES" altLang="es-ES" b="1" u="none" dirty="0" smtClean="0">
                <a:latin typeface="Calibri" pitchFamily="32" charset="0"/>
                <a:cs typeface="Arial" charset="0"/>
              </a:rPr>
              <a:t> </a:t>
            </a:r>
            <a:r>
              <a:rPr lang="ca-ES" altLang="es-ES" b="1" u="none" dirty="0" err="1">
                <a:latin typeface="Calibri" pitchFamily="32" charset="0"/>
                <a:cs typeface="Arial" charset="0"/>
              </a:rPr>
              <a:t>Mapped</a:t>
            </a:r>
            <a:r>
              <a:rPr lang="ca-ES" altLang="es-ES" b="1" u="none" dirty="0">
                <a:latin typeface="Calibri" pitchFamily="32" charset="0"/>
                <a:cs typeface="Arial" charset="0"/>
              </a:rPr>
              <a:t> </a:t>
            </a:r>
            <a:r>
              <a:rPr lang="ca-ES" altLang="es-ES" b="1" u="none" dirty="0" err="1">
                <a:latin typeface="Calibri" pitchFamily="32" charset="0"/>
                <a:cs typeface="Arial" charset="0"/>
              </a:rPr>
              <a:t>reads</a:t>
            </a:r>
            <a:r>
              <a:rPr lang="ca-ES" altLang="es-ES" b="1" u="none" dirty="0">
                <a:latin typeface="Calibri" pitchFamily="32" charset="0"/>
                <a:cs typeface="Arial" charset="0"/>
              </a:rPr>
              <a:t> </a:t>
            </a:r>
            <a:r>
              <a:rPr lang="ca-ES" altLang="es-ES" b="1" u="none" dirty="0" err="1">
                <a:latin typeface="Calibri" pitchFamily="32" charset="0"/>
                <a:cs typeface="Arial" charset="0"/>
              </a:rPr>
              <a:t>are</a:t>
            </a:r>
            <a:r>
              <a:rPr lang="ca-ES" altLang="es-ES" b="1" u="none" dirty="0">
                <a:latin typeface="Calibri" pitchFamily="32" charset="0"/>
                <a:cs typeface="Arial" charset="0"/>
              </a:rPr>
              <a:t> </a:t>
            </a:r>
            <a:r>
              <a:rPr lang="ca-ES" altLang="es-ES" b="1" u="none" dirty="0" err="1">
                <a:solidFill>
                  <a:srgbClr val="808080"/>
                </a:solidFill>
                <a:latin typeface="Calibri" pitchFamily="32" charset="0"/>
                <a:cs typeface="Arial" charset="0"/>
              </a:rPr>
              <a:t>assembled</a:t>
            </a:r>
            <a:r>
              <a:rPr lang="ca-ES" altLang="es-ES" b="1" u="none" dirty="0">
                <a:solidFill>
                  <a:srgbClr val="808080"/>
                </a:solidFill>
                <a:latin typeface="Calibri" pitchFamily="32" charset="0"/>
                <a:cs typeface="Arial" charset="0"/>
              </a:rPr>
              <a:t> </a:t>
            </a:r>
            <a:r>
              <a:rPr lang="ca-ES" altLang="es-ES" b="1" u="none" dirty="0" err="1">
                <a:solidFill>
                  <a:srgbClr val="808080"/>
                </a:solidFill>
                <a:latin typeface="Calibri" pitchFamily="32" charset="0"/>
                <a:cs typeface="Arial" charset="0"/>
              </a:rPr>
              <a:t>into</a:t>
            </a:r>
            <a:r>
              <a:rPr lang="ca-ES" altLang="es-ES" b="1" u="none" dirty="0">
                <a:solidFill>
                  <a:srgbClr val="808080"/>
                </a:solidFill>
                <a:latin typeface="Calibri" pitchFamily="32" charset="0"/>
                <a:cs typeface="Arial" charset="0"/>
              </a:rPr>
              <a:t> </a:t>
            </a:r>
            <a:r>
              <a:rPr lang="ca-ES" altLang="es-ES" b="1" u="none" dirty="0" err="1">
                <a:solidFill>
                  <a:srgbClr val="808080"/>
                </a:solidFill>
                <a:latin typeface="Calibri" pitchFamily="32" charset="0"/>
                <a:cs typeface="Arial" charset="0"/>
              </a:rPr>
              <a:t>expression</a:t>
            </a:r>
            <a:r>
              <a:rPr lang="ca-ES" altLang="es-ES" b="1" u="none" dirty="0">
                <a:solidFill>
                  <a:srgbClr val="808080"/>
                </a:solidFill>
                <a:latin typeface="Calibri" pitchFamily="32" charset="0"/>
                <a:cs typeface="Arial" charset="0"/>
              </a:rPr>
              <a:t> </a:t>
            </a:r>
            <a:r>
              <a:rPr lang="ca-ES" altLang="es-ES" b="1" u="none" dirty="0" err="1">
                <a:solidFill>
                  <a:srgbClr val="808080"/>
                </a:solidFill>
                <a:latin typeface="Calibri" pitchFamily="32" charset="0"/>
                <a:cs typeface="Arial" charset="0"/>
              </a:rPr>
              <a:t>summaries</a:t>
            </a:r>
            <a:r>
              <a:rPr lang="ca-ES" altLang="es-ES" b="1" u="none" dirty="0">
                <a:latin typeface="Calibri" pitchFamily="32" charset="0"/>
                <a:cs typeface="Arial" charset="0"/>
              </a:rPr>
              <a:t> (tables of </a:t>
            </a:r>
            <a:r>
              <a:rPr lang="ca-ES" altLang="es-ES" b="1" u="none" dirty="0" err="1">
                <a:latin typeface="Calibri" pitchFamily="32" charset="0"/>
                <a:cs typeface="Arial" charset="0"/>
              </a:rPr>
              <a:t>counts</a:t>
            </a:r>
            <a:r>
              <a:rPr lang="ca-ES" altLang="es-ES" b="1" u="none" dirty="0">
                <a:latin typeface="Calibri" pitchFamily="32" charset="0"/>
                <a:cs typeface="Arial" charset="0"/>
              </a:rPr>
              <a:t>, </a:t>
            </a:r>
            <a:r>
              <a:rPr lang="ca-ES" altLang="es-ES" b="1" u="none" dirty="0" err="1">
                <a:latin typeface="Calibri" pitchFamily="32" charset="0"/>
                <a:cs typeface="Arial" charset="0"/>
              </a:rPr>
              <a:t>showing</a:t>
            </a:r>
            <a:r>
              <a:rPr lang="ca-ES" altLang="es-ES" b="1" u="none" dirty="0">
                <a:latin typeface="Calibri" pitchFamily="32" charset="0"/>
                <a:cs typeface="Arial" charset="0"/>
              </a:rPr>
              <a:t> </a:t>
            </a:r>
            <a:r>
              <a:rPr lang="ca-ES" altLang="es-ES" b="1" u="none" dirty="0" err="1">
                <a:latin typeface="Calibri" pitchFamily="32" charset="0"/>
                <a:cs typeface="Arial" charset="0"/>
              </a:rPr>
              <a:t>how</a:t>
            </a:r>
            <a:r>
              <a:rPr lang="ca-ES" altLang="es-ES" b="1" u="none" dirty="0">
                <a:latin typeface="Calibri" pitchFamily="32" charset="0"/>
                <a:cs typeface="Arial" charset="0"/>
              </a:rPr>
              <a:t> </a:t>
            </a:r>
            <a:r>
              <a:rPr lang="ca-ES" altLang="es-ES" b="1" u="none" dirty="0" err="1">
                <a:latin typeface="Calibri" pitchFamily="32" charset="0"/>
                <a:cs typeface="Arial" charset="0"/>
              </a:rPr>
              <a:t>may</a:t>
            </a:r>
            <a:r>
              <a:rPr lang="ca-ES" altLang="es-ES" b="1" u="none" dirty="0">
                <a:latin typeface="Calibri" pitchFamily="32" charset="0"/>
                <a:cs typeface="Arial" charset="0"/>
              </a:rPr>
              <a:t> </a:t>
            </a:r>
            <a:r>
              <a:rPr lang="ca-ES" altLang="es-ES" b="1" u="none" dirty="0" err="1">
                <a:latin typeface="Calibri" pitchFamily="32" charset="0"/>
                <a:cs typeface="Arial" charset="0"/>
              </a:rPr>
              <a:t>reads</a:t>
            </a:r>
            <a:r>
              <a:rPr lang="ca-ES" altLang="es-ES" b="1" u="none" dirty="0">
                <a:latin typeface="Calibri" pitchFamily="32" charset="0"/>
                <a:cs typeface="Arial" charset="0"/>
              </a:rPr>
              <a:t> </a:t>
            </a:r>
            <a:r>
              <a:rPr lang="ca-ES" altLang="es-ES" b="1" u="none" dirty="0" err="1">
                <a:latin typeface="Calibri" pitchFamily="32" charset="0"/>
                <a:cs typeface="Arial" charset="0"/>
              </a:rPr>
              <a:t>are</a:t>
            </a:r>
            <a:r>
              <a:rPr lang="ca-ES" altLang="es-ES" b="1" u="none" dirty="0">
                <a:latin typeface="Calibri" pitchFamily="32" charset="0"/>
                <a:cs typeface="Arial" charset="0"/>
              </a:rPr>
              <a:t> in </a:t>
            </a:r>
            <a:r>
              <a:rPr lang="ca-ES" altLang="es-ES" b="1" u="none" dirty="0" err="1">
                <a:latin typeface="Calibri" pitchFamily="32" charset="0"/>
                <a:cs typeface="Arial" charset="0"/>
              </a:rPr>
              <a:t>coding</a:t>
            </a:r>
            <a:r>
              <a:rPr lang="ca-ES" altLang="es-ES" b="1" u="none" dirty="0">
                <a:latin typeface="Calibri" pitchFamily="32" charset="0"/>
                <a:cs typeface="Arial" charset="0"/>
              </a:rPr>
              <a:t> </a:t>
            </a:r>
            <a:r>
              <a:rPr lang="ca-ES" altLang="es-ES" b="1" u="none" dirty="0" err="1">
                <a:latin typeface="Calibri" pitchFamily="32" charset="0"/>
                <a:cs typeface="Arial" charset="0"/>
              </a:rPr>
              <a:t>region</a:t>
            </a:r>
            <a:r>
              <a:rPr lang="ca-ES" altLang="es-ES" b="1" u="none" dirty="0">
                <a:latin typeface="Calibri" pitchFamily="32" charset="0"/>
                <a:cs typeface="Arial" charset="0"/>
              </a:rPr>
              <a:t>, </a:t>
            </a:r>
            <a:r>
              <a:rPr lang="ca-ES" altLang="es-ES" b="1" u="none" dirty="0" err="1">
                <a:latin typeface="Calibri" pitchFamily="32" charset="0"/>
                <a:cs typeface="Arial" charset="0"/>
              </a:rPr>
              <a:t>exon</a:t>
            </a:r>
            <a:r>
              <a:rPr lang="ca-ES" altLang="es-ES" b="1" u="none" dirty="0">
                <a:latin typeface="Calibri" pitchFamily="32" charset="0"/>
                <a:cs typeface="Arial" charset="0"/>
              </a:rPr>
              <a:t>, </a:t>
            </a:r>
            <a:r>
              <a:rPr lang="ca-ES" altLang="es-ES" b="1" u="none" dirty="0" err="1">
                <a:latin typeface="Calibri" pitchFamily="32" charset="0"/>
                <a:cs typeface="Arial" charset="0"/>
              </a:rPr>
              <a:t>gene</a:t>
            </a:r>
            <a:r>
              <a:rPr lang="ca-ES" altLang="es-ES" b="1" u="none" dirty="0">
                <a:latin typeface="Calibri" pitchFamily="32" charset="0"/>
                <a:cs typeface="Arial" charset="0"/>
              </a:rPr>
              <a:t> or </a:t>
            </a:r>
            <a:r>
              <a:rPr lang="ca-ES" altLang="es-ES" b="1" u="none" dirty="0" err="1">
                <a:latin typeface="Calibri" pitchFamily="32" charset="0"/>
                <a:cs typeface="Arial" charset="0"/>
              </a:rPr>
              <a:t>junction</a:t>
            </a:r>
            <a:r>
              <a:rPr lang="ca-ES" altLang="es-ES" b="1" u="none" dirty="0">
                <a:latin typeface="Calibri" pitchFamily="32" charset="0"/>
                <a:cs typeface="Arial" charset="0"/>
              </a:rPr>
              <a:t>)</a:t>
            </a:r>
          </a:p>
          <a:p>
            <a:pPr marL="285750" indent="-285750" algn="just">
              <a:buSzPct val="45000"/>
              <a:buFont typeface="Arial" panose="020B0604020202020204" pitchFamily="34" charset="0"/>
              <a:buChar char="•"/>
            </a:pPr>
            <a:endParaRPr lang="ca-ES" altLang="es-ES" b="1" u="none" dirty="0">
              <a:latin typeface="Calibri" pitchFamily="32" charset="0"/>
              <a:cs typeface="Arial" charset="0"/>
            </a:endParaRPr>
          </a:p>
          <a:p>
            <a:pPr marL="285750" indent="-285750" algn="just">
              <a:buSzPct val="45000"/>
              <a:buFont typeface="Arial" panose="020B0604020202020204" pitchFamily="34" charset="0"/>
              <a:buChar char="•"/>
            </a:pPr>
            <a:r>
              <a:rPr lang="ca-ES" altLang="es-ES" b="1" u="none" dirty="0">
                <a:latin typeface="Calibri" pitchFamily="32" charset="0"/>
                <a:cs typeface="Arial" charset="0"/>
              </a:rPr>
              <a:t> Data is </a:t>
            </a:r>
            <a:r>
              <a:rPr lang="ca-ES" altLang="es-ES" b="1" u="none" dirty="0" err="1">
                <a:solidFill>
                  <a:srgbClr val="808080"/>
                </a:solidFill>
                <a:latin typeface="Calibri" pitchFamily="32" charset="0"/>
                <a:cs typeface="Arial" charset="0"/>
              </a:rPr>
              <a:t>normalized</a:t>
            </a:r>
            <a:endParaRPr lang="ca-ES" altLang="es-ES" b="1" u="none" dirty="0">
              <a:solidFill>
                <a:srgbClr val="808080"/>
              </a:solidFill>
              <a:latin typeface="Calibri" pitchFamily="32" charset="0"/>
              <a:cs typeface="Arial" charset="0"/>
            </a:endParaRPr>
          </a:p>
          <a:p>
            <a:pPr marL="285750" indent="-285750" algn="just">
              <a:buSzPct val="45000"/>
              <a:buFont typeface="Arial" panose="020B0604020202020204" pitchFamily="34" charset="0"/>
              <a:buChar char="•"/>
            </a:pPr>
            <a:endParaRPr lang="ca-ES" altLang="es-ES" b="1" u="none" dirty="0">
              <a:latin typeface="Calibri" pitchFamily="32" charset="0"/>
              <a:cs typeface="Arial" charset="0"/>
            </a:endParaRPr>
          </a:p>
          <a:p>
            <a:pPr marL="285750" indent="-285750" algn="just">
              <a:buSzPct val="45000"/>
              <a:buFont typeface="Arial" panose="020B0604020202020204" pitchFamily="34" charset="0"/>
              <a:buChar char="•"/>
            </a:pPr>
            <a:r>
              <a:rPr lang="ca-ES" altLang="es-ES" b="1" u="none" dirty="0">
                <a:latin typeface="Calibri" pitchFamily="32" charset="0"/>
                <a:cs typeface="Arial" charset="0"/>
              </a:rPr>
              <a:t> </a:t>
            </a:r>
            <a:r>
              <a:rPr lang="ca-ES" altLang="es-ES" b="1" u="none" dirty="0" err="1">
                <a:solidFill>
                  <a:srgbClr val="808080"/>
                </a:solidFill>
                <a:latin typeface="Calibri" pitchFamily="32" charset="0"/>
                <a:cs typeface="Arial" charset="0"/>
              </a:rPr>
              <a:t>Statistical</a:t>
            </a:r>
            <a:r>
              <a:rPr lang="ca-ES" altLang="es-ES" b="1" u="none" dirty="0">
                <a:solidFill>
                  <a:srgbClr val="808080"/>
                </a:solidFill>
                <a:latin typeface="Calibri" pitchFamily="32" charset="0"/>
                <a:cs typeface="Arial" charset="0"/>
              </a:rPr>
              <a:t> </a:t>
            </a:r>
            <a:r>
              <a:rPr lang="ca-ES" altLang="es-ES" b="1" u="none" dirty="0" err="1">
                <a:solidFill>
                  <a:srgbClr val="808080"/>
                </a:solidFill>
                <a:latin typeface="Calibri" pitchFamily="32" charset="0"/>
                <a:cs typeface="Arial" charset="0"/>
              </a:rPr>
              <a:t>testing</a:t>
            </a:r>
            <a:r>
              <a:rPr lang="ca-ES" altLang="es-ES" b="1" u="none" dirty="0">
                <a:latin typeface="Calibri" pitchFamily="32" charset="0"/>
                <a:cs typeface="Arial" charset="0"/>
              </a:rPr>
              <a:t> of </a:t>
            </a:r>
            <a:r>
              <a:rPr lang="ca-ES" altLang="es-ES" b="1" u="none" dirty="0" err="1">
                <a:latin typeface="Calibri" pitchFamily="32" charset="0"/>
                <a:cs typeface="Arial" charset="0"/>
              </a:rPr>
              <a:t>differential</a:t>
            </a:r>
            <a:r>
              <a:rPr lang="ca-ES" altLang="es-ES" b="1" u="none" dirty="0">
                <a:latin typeface="Calibri" pitchFamily="32" charset="0"/>
                <a:cs typeface="Arial" charset="0"/>
              </a:rPr>
              <a:t> </a:t>
            </a:r>
            <a:r>
              <a:rPr lang="ca-ES" altLang="es-ES" b="1" u="none" dirty="0" err="1">
                <a:latin typeface="Calibri" pitchFamily="32" charset="0"/>
                <a:cs typeface="Arial" charset="0"/>
              </a:rPr>
              <a:t>expression</a:t>
            </a:r>
            <a:r>
              <a:rPr lang="ca-ES" altLang="es-ES" b="1" u="none" dirty="0">
                <a:latin typeface="Calibri" pitchFamily="32" charset="0"/>
                <a:cs typeface="Arial" charset="0"/>
              </a:rPr>
              <a:t> (DE) is </a:t>
            </a:r>
            <a:r>
              <a:rPr lang="ca-ES" altLang="es-ES" b="1" u="none" dirty="0" err="1">
                <a:latin typeface="Calibri" pitchFamily="32" charset="0"/>
                <a:cs typeface="Arial" charset="0"/>
              </a:rPr>
              <a:t>performed</a:t>
            </a:r>
            <a:r>
              <a:rPr lang="ca-ES" altLang="es-ES" b="1" u="none" dirty="0">
                <a:latin typeface="Calibri" pitchFamily="32" charset="0"/>
                <a:cs typeface="Arial" charset="0"/>
              </a:rPr>
              <a:t>, </a:t>
            </a:r>
            <a:r>
              <a:rPr lang="ca-ES" altLang="es-ES" b="1" u="none" dirty="0" err="1">
                <a:latin typeface="Calibri" pitchFamily="32" charset="0"/>
                <a:cs typeface="Arial" charset="0"/>
              </a:rPr>
              <a:t>producing</a:t>
            </a:r>
            <a:r>
              <a:rPr lang="ca-ES" altLang="es-ES" b="1" u="none" dirty="0">
                <a:latin typeface="Calibri" pitchFamily="32" charset="0"/>
                <a:cs typeface="Arial" charset="0"/>
              </a:rPr>
              <a:t> a </a:t>
            </a:r>
            <a:r>
              <a:rPr lang="ca-ES" altLang="es-ES" b="1" u="none" dirty="0" err="1">
                <a:latin typeface="Calibri" pitchFamily="32" charset="0"/>
                <a:cs typeface="Arial" charset="0"/>
              </a:rPr>
              <a:t>list</a:t>
            </a:r>
            <a:r>
              <a:rPr lang="ca-ES" altLang="es-ES" b="1" u="none" dirty="0">
                <a:latin typeface="Calibri" pitchFamily="32" charset="0"/>
                <a:cs typeface="Arial" charset="0"/>
              </a:rPr>
              <a:t> of </a:t>
            </a:r>
            <a:r>
              <a:rPr lang="ca-ES" altLang="es-ES" b="1" u="none" dirty="0" err="1">
                <a:latin typeface="Calibri" pitchFamily="32" charset="0"/>
                <a:cs typeface="Arial" charset="0"/>
              </a:rPr>
              <a:t>genes</a:t>
            </a:r>
            <a:r>
              <a:rPr lang="ca-ES" altLang="es-ES" b="1" u="none" dirty="0">
                <a:latin typeface="Calibri" pitchFamily="32" charset="0"/>
                <a:cs typeface="Arial" charset="0"/>
              </a:rPr>
              <a:t> </a:t>
            </a:r>
            <a:r>
              <a:rPr lang="ca-ES" altLang="es-ES" b="1" u="none" dirty="0" err="1">
                <a:latin typeface="Calibri" pitchFamily="32" charset="0"/>
                <a:cs typeface="Arial" charset="0"/>
              </a:rPr>
              <a:t>with</a:t>
            </a:r>
            <a:r>
              <a:rPr lang="ca-ES" altLang="es-ES" b="1" u="none" dirty="0">
                <a:latin typeface="Calibri" pitchFamily="32" charset="0"/>
                <a:cs typeface="Arial" charset="0"/>
              </a:rPr>
              <a:t> </a:t>
            </a:r>
            <a:r>
              <a:rPr lang="ca-ES" altLang="es-ES" b="1" u="none" dirty="0">
                <a:solidFill>
                  <a:srgbClr val="808080"/>
                </a:solidFill>
                <a:latin typeface="Calibri" pitchFamily="32" charset="0"/>
                <a:cs typeface="Arial" charset="0"/>
              </a:rPr>
              <a:t>p-</a:t>
            </a:r>
            <a:r>
              <a:rPr lang="ca-ES" altLang="es-ES" b="1" u="none" dirty="0" err="1">
                <a:solidFill>
                  <a:srgbClr val="808080"/>
                </a:solidFill>
                <a:latin typeface="Calibri" pitchFamily="32" charset="0"/>
                <a:cs typeface="Arial" charset="0"/>
              </a:rPr>
              <a:t>values</a:t>
            </a:r>
            <a:r>
              <a:rPr lang="ca-ES" altLang="es-ES" b="1" u="none" dirty="0">
                <a:latin typeface="Calibri" pitchFamily="32" charset="0"/>
                <a:cs typeface="Arial" charset="0"/>
              </a:rPr>
              <a:t> </a:t>
            </a:r>
            <a:r>
              <a:rPr lang="ca-ES" altLang="es-ES" b="1" u="none" dirty="0" err="1">
                <a:latin typeface="Calibri" pitchFamily="32" charset="0"/>
                <a:cs typeface="Arial" charset="0"/>
              </a:rPr>
              <a:t>and</a:t>
            </a:r>
            <a:r>
              <a:rPr lang="ca-ES" altLang="es-ES" b="1" u="none" dirty="0">
                <a:latin typeface="Calibri" pitchFamily="32" charset="0"/>
                <a:cs typeface="Arial" charset="0"/>
              </a:rPr>
              <a:t> </a:t>
            </a:r>
            <a:r>
              <a:rPr lang="ca-ES" altLang="es-ES" b="1" u="none" dirty="0" err="1">
                <a:latin typeface="Calibri" pitchFamily="32" charset="0"/>
                <a:cs typeface="Arial" charset="0"/>
              </a:rPr>
              <a:t>fold</a:t>
            </a:r>
            <a:r>
              <a:rPr lang="ca-ES" altLang="es-ES" b="1" u="none" dirty="0">
                <a:latin typeface="Calibri" pitchFamily="32" charset="0"/>
                <a:cs typeface="Arial" charset="0"/>
              </a:rPr>
              <a:t> </a:t>
            </a:r>
            <a:r>
              <a:rPr lang="ca-ES" altLang="es-ES" b="1" u="none" dirty="0" err="1">
                <a:latin typeface="Calibri" pitchFamily="32" charset="0"/>
                <a:cs typeface="Arial" charset="0"/>
              </a:rPr>
              <a:t>changes</a:t>
            </a:r>
            <a:r>
              <a:rPr lang="ca-ES" altLang="es-ES" b="1" u="none" dirty="0">
                <a:latin typeface="Calibri" pitchFamily="32" charset="0"/>
                <a:cs typeface="Arial" charset="0"/>
              </a:rPr>
              <a:t>.</a:t>
            </a:r>
          </a:p>
          <a:p>
            <a:pPr marL="285750" indent="-285750" algn="just">
              <a:buSzPct val="45000"/>
              <a:buFont typeface="Arial" panose="020B0604020202020204" pitchFamily="34" charset="0"/>
              <a:buChar char="•"/>
            </a:pPr>
            <a:endParaRPr lang="ca-ES" altLang="es-ES" b="1" u="none" dirty="0">
              <a:latin typeface="Calibri" pitchFamily="32" charset="0"/>
              <a:cs typeface="Arial" charset="0"/>
            </a:endParaRPr>
          </a:p>
          <a:p>
            <a:pPr marL="285750" indent="-285750" algn="just">
              <a:buSzPct val="45000"/>
              <a:buFont typeface="Arial" panose="020B0604020202020204" pitchFamily="34" charset="0"/>
              <a:buChar char="•"/>
            </a:pPr>
            <a:endParaRPr lang="ca-ES" altLang="es-ES" b="1" u="none" dirty="0">
              <a:latin typeface="Calibri" pitchFamily="32" charset="0"/>
              <a:cs typeface="Arial" charset="0"/>
            </a:endParaRPr>
          </a:p>
          <a:p>
            <a:pPr marL="285750" indent="-285750" algn="just">
              <a:buSzPct val="45000"/>
              <a:buFont typeface="Arial" panose="020B0604020202020204" pitchFamily="34" charset="0"/>
              <a:buChar char="•"/>
            </a:pPr>
            <a:r>
              <a:rPr lang="ca-ES" altLang="es-ES" b="1" u="none" dirty="0">
                <a:latin typeface="Calibri" pitchFamily="32" charset="0"/>
                <a:cs typeface="Arial" charset="0"/>
              </a:rPr>
              <a:t> Similar </a:t>
            </a:r>
            <a:r>
              <a:rPr lang="ca-ES" altLang="es-ES" b="1" u="none" dirty="0" err="1">
                <a:solidFill>
                  <a:srgbClr val="808080"/>
                </a:solidFill>
                <a:latin typeface="Calibri" pitchFamily="32" charset="0"/>
                <a:cs typeface="Arial" charset="0"/>
              </a:rPr>
              <a:t>downstream</a:t>
            </a:r>
            <a:r>
              <a:rPr lang="ca-ES" altLang="es-ES" b="1" u="none" dirty="0">
                <a:solidFill>
                  <a:srgbClr val="808080"/>
                </a:solidFill>
                <a:latin typeface="Calibri" pitchFamily="32" charset="0"/>
                <a:cs typeface="Arial" charset="0"/>
              </a:rPr>
              <a:t> </a:t>
            </a:r>
            <a:r>
              <a:rPr lang="ca-ES" altLang="es-ES" b="1" u="none" dirty="0" err="1">
                <a:solidFill>
                  <a:srgbClr val="808080"/>
                </a:solidFill>
                <a:latin typeface="Calibri" pitchFamily="32" charset="0"/>
                <a:cs typeface="Arial" charset="0"/>
              </a:rPr>
              <a:t>analysis</a:t>
            </a:r>
            <a:r>
              <a:rPr lang="ca-ES" altLang="es-ES" b="1" u="none" dirty="0">
                <a:latin typeface="Calibri" pitchFamily="32" charset="0"/>
                <a:cs typeface="Arial" charset="0"/>
              </a:rPr>
              <a:t> </a:t>
            </a:r>
            <a:r>
              <a:rPr lang="ca-ES" altLang="es-ES" b="1" u="none" dirty="0" err="1">
                <a:latin typeface="Calibri" pitchFamily="32" charset="0"/>
                <a:cs typeface="Arial" charset="0"/>
              </a:rPr>
              <a:t>than</a:t>
            </a:r>
            <a:r>
              <a:rPr lang="ca-ES" altLang="es-ES" b="1" u="none" dirty="0">
                <a:latin typeface="Calibri" pitchFamily="32" charset="0"/>
                <a:cs typeface="Arial" charset="0"/>
              </a:rPr>
              <a:t> </a:t>
            </a:r>
            <a:r>
              <a:rPr lang="ca-ES" altLang="es-ES" b="1" u="none" dirty="0" err="1">
                <a:latin typeface="Calibri" pitchFamily="32" charset="0"/>
                <a:cs typeface="Arial" charset="0"/>
              </a:rPr>
              <a:t>microarray</a:t>
            </a:r>
            <a:r>
              <a:rPr lang="ca-ES" altLang="es-ES" b="1" u="none" dirty="0">
                <a:latin typeface="Calibri" pitchFamily="32" charset="0"/>
                <a:cs typeface="Arial" charset="0"/>
              </a:rPr>
              <a:t> </a:t>
            </a:r>
            <a:r>
              <a:rPr lang="ca-ES" altLang="es-ES" b="1" u="none" dirty="0" err="1">
                <a:latin typeface="Calibri" pitchFamily="32" charset="0"/>
                <a:cs typeface="Arial" charset="0"/>
              </a:rPr>
              <a:t>results</a:t>
            </a:r>
            <a:r>
              <a:rPr lang="ca-ES" altLang="es-ES" b="1" u="none" dirty="0">
                <a:latin typeface="Calibri" pitchFamily="32" charset="0"/>
                <a:cs typeface="Arial" charset="0"/>
              </a:rPr>
              <a:t> (</a:t>
            </a:r>
            <a:r>
              <a:rPr lang="ca-ES" altLang="es-ES" b="1" u="none" dirty="0" err="1">
                <a:latin typeface="Calibri" pitchFamily="32" charset="0"/>
                <a:cs typeface="Arial" charset="0"/>
              </a:rPr>
              <a:t>Functional</a:t>
            </a:r>
            <a:r>
              <a:rPr lang="ca-ES" altLang="es-ES" b="1" u="none" dirty="0">
                <a:latin typeface="Calibri" pitchFamily="32" charset="0"/>
                <a:cs typeface="Arial" charset="0"/>
              </a:rPr>
              <a:t> </a:t>
            </a:r>
            <a:r>
              <a:rPr lang="ca-ES" altLang="es-ES" b="1" u="none" dirty="0" err="1">
                <a:latin typeface="Calibri" pitchFamily="32" charset="0"/>
                <a:cs typeface="Arial" charset="0"/>
              </a:rPr>
              <a:t>Annotations</a:t>
            </a:r>
            <a:r>
              <a:rPr lang="ca-ES" altLang="es-ES" b="1" u="none" dirty="0">
                <a:latin typeface="Calibri" pitchFamily="32" charset="0"/>
                <a:cs typeface="Arial" charset="0"/>
              </a:rPr>
              <a:t>, </a:t>
            </a:r>
            <a:r>
              <a:rPr lang="ca-ES" altLang="es-ES" b="1" u="none" dirty="0" err="1">
                <a:latin typeface="Calibri" pitchFamily="32" charset="0"/>
                <a:cs typeface="Arial" charset="0"/>
              </a:rPr>
              <a:t>Gene</a:t>
            </a:r>
            <a:r>
              <a:rPr lang="ca-ES" altLang="es-ES" b="1" u="none" dirty="0">
                <a:latin typeface="Calibri" pitchFamily="32" charset="0"/>
                <a:cs typeface="Arial" charset="0"/>
              </a:rPr>
              <a:t> </a:t>
            </a:r>
            <a:r>
              <a:rPr lang="ca-ES" altLang="es-ES" b="1" u="none" dirty="0" err="1">
                <a:latin typeface="Calibri" pitchFamily="32" charset="0"/>
                <a:cs typeface="Arial" charset="0"/>
              </a:rPr>
              <a:t>Enrichment</a:t>
            </a:r>
            <a:r>
              <a:rPr lang="ca-ES" altLang="es-ES" b="1" u="none" dirty="0">
                <a:latin typeface="Calibri" pitchFamily="32" charset="0"/>
                <a:cs typeface="Arial" charset="0"/>
              </a:rPr>
              <a:t> </a:t>
            </a:r>
            <a:r>
              <a:rPr lang="ca-ES" altLang="es-ES" b="1" u="none" dirty="0" err="1">
                <a:latin typeface="Calibri" pitchFamily="32" charset="0"/>
                <a:cs typeface="Arial" charset="0"/>
              </a:rPr>
              <a:t>Analysis</a:t>
            </a:r>
            <a:r>
              <a:rPr lang="ca-ES" altLang="es-ES" b="1" u="none" dirty="0">
                <a:latin typeface="Calibri" pitchFamily="32" charset="0"/>
                <a:cs typeface="Arial" charset="0"/>
              </a:rPr>
              <a:t>; Integration </a:t>
            </a:r>
            <a:r>
              <a:rPr lang="ca-ES" altLang="es-ES" b="1" u="none" dirty="0" err="1">
                <a:latin typeface="Calibri" pitchFamily="32" charset="0"/>
                <a:cs typeface="Arial" charset="0"/>
              </a:rPr>
              <a:t>with</a:t>
            </a:r>
            <a:r>
              <a:rPr lang="ca-ES" altLang="es-ES" b="1" u="none" dirty="0">
                <a:latin typeface="Calibri" pitchFamily="32" charset="0"/>
                <a:cs typeface="Arial" charset="0"/>
              </a:rPr>
              <a:t> </a:t>
            </a:r>
            <a:r>
              <a:rPr lang="ca-ES" altLang="es-ES" b="1" u="none" dirty="0" err="1">
                <a:latin typeface="Calibri" pitchFamily="32" charset="0"/>
                <a:cs typeface="Arial" charset="0"/>
              </a:rPr>
              <a:t>other</a:t>
            </a:r>
            <a:r>
              <a:rPr lang="ca-ES" altLang="es-ES" b="1" u="none" dirty="0">
                <a:latin typeface="Calibri" pitchFamily="32" charset="0"/>
                <a:cs typeface="Arial" charset="0"/>
              </a:rPr>
              <a:t> data...)</a:t>
            </a:r>
          </a:p>
          <a:p>
            <a:pPr marL="285750" indent="-285750" algn="just">
              <a:buClrTx/>
              <a:buSzTx/>
              <a:buFont typeface="Arial" panose="020B0604020202020204" pitchFamily="34" charset="0"/>
              <a:buChar char="•"/>
            </a:pPr>
            <a:endParaRPr lang="ca-ES" altLang="es-ES" b="1" u="none" dirty="0">
              <a:latin typeface="Calibri" pitchFamily="32" charset="0"/>
              <a:cs typeface="Arial" charset="0"/>
            </a:endParaRPr>
          </a:p>
        </p:txBody>
      </p:sp>
      <p:sp>
        <p:nvSpPr>
          <p:cNvPr id="15366" name="AutoShape 6"/>
          <p:cNvSpPr>
            <a:spLocks noChangeArrowheads="1"/>
          </p:cNvSpPr>
          <p:nvPr/>
        </p:nvSpPr>
        <p:spPr bwMode="auto">
          <a:xfrm>
            <a:off x="5472113" y="792163"/>
            <a:ext cx="3959225" cy="849312"/>
          </a:xfrm>
          <a:prstGeom prst="roundRect">
            <a:avLst>
              <a:gd name="adj" fmla="val 16667"/>
            </a:avLst>
          </a:prstGeom>
          <a:solidFill>
            <a:srgbClr val="00FF0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r>
              <a:rPr lang="ca-ES" altLang="es-ES" sz="1100" b="1">
                <a:latin typeface="Calibri" pitchFamily="32" charset="0"/>
                <a:cs typeface="Arial" charset="0"/>
              </a:rPr>
              <a:t>Tools for base calling, sequence quality control, </a:t>
            </a:r>
          </a:p>
          <a:p>
            <a:r>
              <a:rPr lang="ca-ES" altLang="es-ES" sz="1100" b="1">
                <a:latin typeface="Calibri" pitchFamily="32" charset="0"/>
                <a:cs typeface="Arial" charset="0"/>
              </a:rPr>
              <a:t>alignment, mapping, summarizing...</a:t>
            </a:r>
          </a:p>
          <a:p>
            <a:r>
              <a:rPr lang="ca-ES" altLang="es-ES" sz="1100">
                <a:latin typeface="Calibri" pitchFamily="32" charset="0"/>
                <a:cs typeface="Arial" charset="0"/>
              </a:rPr>
              <a:t>FastQC, FastX, Bowtie/Picard, TopHat, </a:t>
            </a:r>
          </a:p>
          <a:p>
            <a:r>
              <a:rPr lang="ca-ES" altLang="es-ES" sz="1100">
                <a:latin typeface="Calibri" pitchFamily="32" charset="0"/>
                <a:cs typeface="Arial" charset="0"/>
              </a:rPr>
              <a:t>Cufflinks, Cuffmerge, ...</a:t>
            </a:r>
          </a:p>
        </p:txBody>
      </p:sp>
      <p:sp>
        <p:nvSpPr>
          <p:cNvPr id="15367" name="Line 7"/>
          <p:cNvSpPr>
            <a:spLocks noChangeShapeType="1"/>
          </p:cNvSpPr>
          <p:nvPr/>
        </p:nvSpPr>
        <p:spPr bwMode="auto">
          <a:xfrm>
            <a:off x="6999288" y="1641475"/>
            <a:ext cx="1587" cy="5032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9" name="1 Título"/>
          <p:cNvSpPr txBox="1">
            <a:spLocks/>
          </p:cNvSpPr>
          <p:nvPr/>
        </p:nvSpPr>
        <p:spPr>
          <a:xfrm>
            <a:off x="417290" y="0"/>
            <a:ext cx="8913813" cy="563662"/>
          </a:xfrm>
          <a:prstGeom prst="rect">
            <a:avLst/>
          </a:prstGeom>
        </p:spPr>
        <p:txBody>
          <a:bodyPr/>
          <a:lst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a:lstStyle>
          <a:p>
            <a:r>
              <a:rPr lang="es-ES" sz="4000" u="none" kern="0" dirty="0" smtClean="0"/>
              <a:t>RNA-</a:t>
            </a:r>
            <a:r>
              <a:rPr lang="es-ES" sz="4000" u="none" kern="0" dirty="0" err="1" smtClean="0"/>
              <a:t>seq</a:t>
            </a:r>
            <a:r>
              <a:rPr lang="es-ES" sz="4000" u="none" kern="0" dirty="0" smtClean="0"/>
              <a:t> </a:t>
            </a:r>
            <a:r>
              <a:rPr lang="es-ES" sz="4000" u="none" kern="0" dirty="0" err="1" smtClean="0"/>
              <a:t>analysis</a:t>
            </a:r>
            <a:r>
              <a:rPr lang="es-ES" sz="4000" u="none" kern="0" dirty="0" smtClean="0"/>
              <a:t> </a:t>
            </a:r>
            <a:r>
              <a:rPr lang="es-ES" sz="4000" u="none" kern="0" dirty="0" err="1" smtClean="0"/>
              <a:t>workflow</a:t>
            </a:r>
            <a:endParaRPr lang="es-ES" sz="4000" u="none" kern="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847725" y="1052513"/>
            <a:ext cx="704850" cy="358775"/>
          </a:xfrm>
          <a:prstGeom prst="rect">
            <a:avLst/>
          </a:prstGeom>
          <a:solidFill>
            <a:srgbClr val="99009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4098" name="Text Box 2"/>
          <p:cNvSpPr txBox="1">
            <a:spLocks noChangeArrowheads="1"/>
          </p:cNvSpPr>
          <p:nvPr/>
        </p:nvSpPr>
        <p:spPr bwMode="auto">
          <a:xfrm>
            <a:off x="1639888" y="1125538"/>
            <a:ext cx="6913562" cy="250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u="none" dirty="0">
                <a:solidFill>
                  <a:srgbClr val="5F5F5F"/>
                </a:solidFill>
                <a:latin typeface="Calibri" pitchFamily="32" charset="0"/>
              </a:rPr>
              <a:t>OVERVIEW</a:t>
            </a:r>
          </a:p>
        </p:txBody>
      </p:sp>
      <p:sp>
        <p:nvSpPr>
          <p:cNvPr id="4099" name="Text Box 3"/>
          <p:cNvSpPr txBox="1">
            <a:spLocks noChangeArrowheads="1"/>
          </p:cNvSpPr>
          <p:nvPr/>
        </p:nvSpPr>
        <p:spPr bwMode="auto">
          <a:xfrm>
            <a:off x="1192213" y="1162050"/>
            <a:ext cx="360362" cy="22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a:solidFill>
                  <a:srgbClr val="FFFFFF"/>
                </a:solidFill>
                <a:latin typeface="Calibri" pitchFamily="32" charset="0"/>
              </a:rPr>
              <a:t>1</a:t>
            </a:r>
          </a:p>
        </p:txBody>
      </p:sp>
      <p:sp>
        <p:nvSpPr>
          <p:cNvPr id="4100" name="Rectangle 4"/>
          <p:cNvSpPr>
            <a:spLocks noChangeArrowheads="1"/>
          </p:cNvSpPr>
          <p:nvPr/>
        </p:nvSpPr>
        <p:spPr bwMode="auto">
          <a:xfrm>
            <a:off x="847725" y="1485900"/>
            <a:ext cx="704850" cy="358775"/>
          </a:xfrm>
          <a:prstGeom prst="rect">
            <a:avLst/>
          </a:prstGeom>
          <a:solidFill>
            <a:srgbClr val="99009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4101" name="Text Box 5"/>
          <p:cNvSpPr txBox="1">
            <a:spLocks noChangeArrowheads="1"/>
          </p:cNvSpPr>
          <p:nvPr/>
        </p:nvSpPr>
        <p:spPr bwMode="auto">
          <a:xfrm>
            <a:off x="1192213" y="1595438"/>
            <a:ext cx="360362" cy="22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a:solidFill>
                  <a:srgbClr val="FFFFFF"/>
                </a:solidFill>
                <a:latin typeface="Calibri" pitchFamily="32" charset="0"/>
              </a:rPr>
              <a:t>2</a:t>
            </a:r>
          </a:p>
        </p:txBody>
      </p:sp>
      <p:sp>
        <p:nvSpPr>
          <p:cNvPr id="4102" name="Rectangle 6"/>
          <p:cNvSpPr>
            <a:spLocks noChangeArrowheads="1"/>
          </p:cNvSpPr>
          <p:nvPr/>
        </p:nvSpPr>
        <p:spPr bwMode="auto">
          <a:xfrm>
            <a:off x="847725" y="1916113"/>
            <a:ext cx="704850" cy="358775"/>
          </a:xfrm>
          <a:prstGeom prst="rect">
            <a:avLst/>
          </a:prstGeom>
          <a:solidFill>
            <a:srgbClr val="99009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4103" name="Text Box 7"/>
          <p:cNvSpPr txBox="1">
            <a:spLocks noChangeArrowheads="1"/>
          </p:cNvSpPr>
          <p:nvPr/>
        </p:nvSpPr>
        <p:spPr bwMode="auto">
          <a:xfrm>
            <a:off x="1192213" y="2025650"/>
            <a:ext cx="360362" cy="22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a:solidFill>
                  <a:srgbClr val="FFFFFF"/>
                </a:solidFill>
                <a:latin typeface="Calibri" pitchFamily="32" charset="0"/>
              </a:rPr>
              <a:t>3</a:t>
            </a:r>
          </a:p>
        </p:txBody>
      </p:sp>
      <p:sp>
        <p:nvSpPr>
          <p:cNvPr id="4104" name="Rectangle 8"/>
          <p:cNvSpPr>
            <a:spLocks noChangeArrowheads="1"/>
          </p:cNvSpPr>
          <p:nvPr/>
        </p:nvSpPr>
        <p:spPr bwMode="auto">
          <a:xfrm>
            <a:off x="847725" y="2349500"/>
            <a:ext cx="704850" cy="358775"/>
          </a:xfrm>
          <a:prstGeom prst="rect">
            <a:avLst/>
          </a:prstGeom>
          <a:solidFill>
            <a:srgbClr val="99009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4105" name="Text Box 9"/>
          <p:cNvSpPr txBox="1">
            <a:spLocks noChangeArrowheads="1"/>
          </p:cNvSpPr>
          <p:nvPr/>
        </p:nvSpPr>
        <p:spPr bwMode="auto">
          <a:xfrm>
            <a:off x="1192213" y="2459038"/>
            <a:ext cx="360362" cy="22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a:solidFill>
                  <a:srgbClr val="FFFFFF"/>
                </a:solidFill>
                <a:latin typeface="Calibri" pitchFamily="32" charset="0"/>
              </a:rPr>
              <a:t>4</a:t>
            </a:r>
          </a:p>
        </p:txBody>
      </p:sp>
      <p:sp>
        <p:nvSpPr>
          <p:cNvPr id="4106" name="Text Box 10"/>
          <p:cNvSpPr txBox="1">
            <a:spLocks noChangeArrowheads="1"/>
          </p:cNvSpPr>
          <p:nvPr/>
        </p:nvSpPr>
        <p:spPr bwMode="auto">
          <a:xfrm>
            <a:off x="1639888" y="1557338"/>
            <a:ext cx="6913562" cy="250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u="none" dirty="0">
                <a:solidFill>
                  <a:srgbClr val="5F5F5F"/>
                </a:solidFill>
                <a:latin typeface="Calibri" pitchFamily="32" charset="0"/>
              </a:rPr>
              <a:t>RNA-SEQ ANALYSIS PIPELINE(S)</a:t>
            </a:r>
          </a:p>
        </p:txBody>
      </p:sp>
      <p:sp>
        <p:nvSpPr>
          <p:cNvPr id="4107" name="Text Box 11"/>
          <p:cNvSpPr txBox="1">
            <a:spLocks noChangeArrowheads="1"/>
          </p:cNvSpPr>
          <p:nvPr/>
        </p:nvSpPr>
        <p:spPr bwMode="auto">
          <a:xfrm>
            <a:off x="1639888" y="1982788"/>
            <a:ext cx="6913562" cy="250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u="none" dirty="0">
                <a:solidFill>
                  <a:srgbClr val="5F5F5F"/>
                </a:solidFill>
                <a:latin typeface="Calibri" pitchFamily="32" charset="0"/>
              </a:rPr>
              <a:t>NORMALIZATION METHODS</a:t>
            </a:r>
          </a:p>
        </p:txBody>
      </p:sp>
      <p:sp>
        <p:nvSpPr>
          <p:cNvPr id="4108" name="Text Box 12"/>
          <p:cNvSpPr txBox="1">
            <a:spLocks noChangeArrowheads="1"/>
          </p:cNvSpPr>
          <p:nvPr/>
        </p:nvSpPr>
        <p:spPr bwMode="auto">
          <a:xfrm>
            <a:off x="1639888" y="2420938"/>
            <a:ext cx="6913562" cy="250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pPr>
            <a:r>
              <a:rPr lang="ca-ES" altLang="es-ES" sz="1700" b="1" u="none" dirty="0">
                <a:solidFill>
                  <a:srgbClr val="5F5F5F"/>
                </a:solidFill>
                <a:latin typeface="Calibri" pitchFamily="32" charset="0"/>
              </a:rPr>
              <a:t>DIFFERENTIAL EXPRESSION TESTING</a:t>
            </a:r>
          </a:p>
        </p:txBody>
      </p:sp>
      <p:sp>
        <p:nvSpPr>
          <p:cNvPr id="4109" name="Rectangle 13"/>
          <p:cNvSpPr>
            <a:spLocks noChangeArrowheads="1"/>
          </p:cNvSpPr>
          <p:nvPr/>
        </p:nvSpPr>
        <p:spPr bwMode="auto">
          <a:xfrm>
            <a:off x="847725" y="2781300"/>
            <a:ext cx="704850" cy="358775"/>
          </a:xfrm>
          <a:prstGeom prst="rect">
            <a:avLst/>
          </a:prstGeom>
          <a:solidFill>
            <a:srgbClr val="99009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4110" name="Text Box 14"/>
          <p:cNvSpPr txBox="1">
            <a:spLocks noChangeArrowheads="1"/>
          </p:cNvSpPr>
          <p:nvPr/>
        </p:nvSpPr>
        <p:spPr bwMode="auto">
          <a:xfrm>
            <a:off x="1192213" y="2890838"/>
            <a:ext cx="360362" cy="22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a:solidFill>
                  <a:srgbClr val="FFFFFF"/>
                </a:solidFill>
                <a:latin typeface="Calibri" pitchFamily="32" charset="0"/>
              </a:rPr>
              <a:t>5</a:t>
            </a:r>
          </a:p>
        </p:txBody>
      </p:sp>
      <p:sp>
        <p:nvSpPr>
          <p:cNvPr id="4111" name="Text Box 15"/>
          <p:cNvSpPr txBox="1">
            <a:spLocks noChangeArrowheads="1"/>
          </p:cNvSpPr>
          <p:nvPr/>
        </p:nvSpPr>
        <p:spPr bwMode="auto">
          <a:xfrm>
            <a:off x="1639888" y="2852738"/>
            <a:ext cx="6913562" cy="250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pPr>
            <a:r>
              <a:rPr lang="ca-ES" altLang="es-ES" sz="1700" b="1" u="none" dirty="0" smtClean="0">
                <a:solidFill>
                  <a:srgbClr val="5F5F5F"/>
                </a:solidFill>
                <a:latin typeface="Calibri" pitchFamily="32" charset="0"/>
              </a:rPr>
              <a:t>Complements</a:t>
            </a:r>
            <a:endParaRPr lang="ca-ES" altLang="es-ES" sz="1700" b="1" u="none" dirty="0">
              <a:solidFill>
                <a:srgbClr val="5F5F5F"/>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6" name="Group 4"/>
          <p:cNvGrpSpPr>
            <a:grpSpLocks/>
          </p:cNvGrpSpPr>
          <p:nvPr/>
        </p:nvGrpSpPr>
        <p:grpSpPr bwMode="auto">
          <a:xfrm>
            <a:off x="844550" y="1008063"/>
            <a:ext cx="8216900" cy="2184400"/>
            <a:chOff x="532" y="635"/>
            <a:chExt cx="5176" cy="1376"/>
          </a:xfrm>
        </p:grpSpPr>
        <p:pic>
          <p:nvPicPr>
            <p:cNvPr id="1843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214"/>
            <a:stretch>
              <a:fillRect/>
            </a:stretch>
          </p:blipFill>
          <p:spPr bwMode="auto">
            <a:xfrm>
              <a:off x="532" y="635"/>
              <a:ext cx="5176" cy="1376"/>
            </a:xfrm>
            <a:prstGeom prst="rect">
              <a:avLst/>
            </a:prstGeom>
            <a:noFill/>
            <a:ln>
              <a:noFill/>
            </a:ln>
            <a:effectLst/>
            <a:extLst>
              <a:ext uri="{909E8E84-426E-40DD-AFC4-6F175D3DCCD1}">
                <a14:hiddenFill xmlns:a14="http://schemas.microsoft.com/office/drawing/2010/main">
                  <a:blipFill dpi="0" rotWithShape="0">
                    <a:blip/>
                    <a:srcRect l="214"/>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8" name="Text Box 6"/>
            <p:cNvSpPr txBox="1">
              <a:spLocks noChangeArrowheads="1"/>
            </p:cNvSpPr>
            <p:nvPr/>
          </p:nvSpPr>
          <p:spPr bwMode="auto">
            <a:xfrm>
              <a:off x="532" y="635"/>
              <a:ext cx="5176" cy="1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grpSp>
      <p:sp>
        <p:nvSpPr>
          <p:cNvPr id="18439" name="Text Box 7"/>
          <p:cNvSpPr txBox="1">
            <a:spLocks noChangeArrowheads="1"/>
          </p:cNvSpPr>
          <p:nvPr/>
        </p:nvSpPr>
        <p:spPr bwMode="auto">
          <a:xfrm>
            <a:off x="457200" y="3536950"/>
            <a:ext cx="5181600" cy="224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90000"/>
              </a:lnSpc>
              <a:spcBef>
                <a:spcPts val="700"/>
              </a:spcBef>
            </a:pPr>
            <a:r>
              <a:rPr lang="es-ES" altLang="es-ES" sz="2800" u="none" dirty="0" err="1">
                <a:solidFill>
                  <a:srgbClr val="808080"/>
                </a:solidFill>
                <a:latin typeface="Calibri" pitchFamily="32" charset="0"/>
              </a:rPr>
              <a:t>Main</a:t>
            </a:r>
            <a:r>
              <a:rPr lang="es-ES" altLang="es-ES" sz="2800" u="none" dirty="0">
                <a:solidFill>
                  <a:srgbClr val="808080"/>
                </a:solidFill>
                <a:latin typeface="Calibri" pitchFamily="32" charset="0"/>
              </a:rPr>
              <a:t> </a:t>
            </a:r>
            <a:r>
              <a:rPr lang="es-ES" altLang="es-ES" sz="2800" u="none" dirty="0" err="1">
                <a:solidFill>
                  <a:srgbClr val="808080"/>
                </a:solidFill>
                <a:latin typeface="Calibri" pitchFamily="32" charset="0"/>
              </a:rPr>
              <a:t>Issues</a:t>
            </a:r>
            <a:r>
              <a:rPr lang="es-ES" altLang="es-ES" sz="2800" u="none" dirty="0">
                <a:solidFill>
                  <a:srgbClr val="808080"/>
                </a:solidFill>
                <a:latin typeface="Calibri" pitchFamily="32" charset="0"/>
              </a:rPr>
              <a:t>:</a:t>
            </a:r>
          </a:p>
          <a:p>
            <a:pPr marL="342900" indent="-342900" algn="l">
              <a:lnSpc>
                <a:spcPct val="90000"/>
              </a:lnSpc>
              <a:spcBef>
                <a:spcPts val="700"/>
              </a:spcBef>
              <a:buFont typeface="Arial" panose="020B0604020202020204" pitchFamily="34" charset="0"/>
              <a:buChar char="•"/>
            </a:pPr>
            <a:r>
              <a:rPr lang="es-ES" altLang="es-ES" sz="2000" u="none" dirty="0">
                <a:latin typeface="Calibri" pitchFamily="32" charset="0"/>
              </a:rPr>
              <a:t> </a:t>
            </a:r>
            <a:r>
              <a:rPr lang="es-ES" altLang="es-ES" sz="2000" u="none" dirty="0" err="1">
                <a:latin typeface="Calibri" pitchFamily="32" charset="0"/>
              </a:rPr>
              <a:t>Number</a:t>
            </a:r>
            <a:r>
              <a:rPr lang="es-ES" altLang="es-ES" sz="2000" u="none" dirty="0">
                <a:latin typeface="Calibri" pitchFamily="32" charset="0"/>
              </a:rPr>
              <a:t> of </a:t>
            </a:r>
            <a:r>
              <a:rPr lang="es-ES" altLang="es-ES" sz="2000" u="none" dirty="0" err="1">
                <a:latin typeface="Calibri" pitchFamily="32" charset="0"/>
              </a:rPr>
              <a:t>allowed</a:t>
            </a:r>
            <a:r>
              <a:rPr lang="es-ES" altLang="es-ES" sz="2000" u="none" dirty="0">
                <a:latin typeface="Calibri" pitchFamily="32" charset="0"/>
              </a:rPr>
              <a:t> </a:t>
            </a:r>
            <a:r>
              <a:rPr lang="es-ES" altLang="es-ES" sz="2000" u="none" dirty="0" err="1">
                <a:latin typeface="Calibri" pitchFamily="32" charset="0"/>
              </a:rPr>
              <a:t>mismatche</a:t>
            </a:r>
            <a:endParaRPr lang="es-ES" altLang="es-ES" sz="2000" u="none" dirty="0">
              <a:latin typeface="Calibri" pitchFamily="32" charset="0"/>
            </a:endParaRPr>
          </a:p>
          <a:p>
            <a:pPr marL="342900" indent="-342900" algn="l">
              <a:lnSpc>
                <a:spcPct val="90000"/>
              </a:lnSpc>
              <a:spcBef>
                <a:spcPts val="700"/>
              </a:spcBef>
              <a:buFont typeface="Arial" panose="020B0604020202020204" pitchFamily="34" charset="0"/>
              <a:buChar char="•"/>
            </a:pPr>
            <a:r>
              <a:rPr lang="es-ES" altLang="es-ES" sz="2000" u="none" dirty="0">
                <a:latin typeface="Calibri" pitchFamily="32" charset="0"/>
              </a:rPr>
              <a:t> </a:t>
            </a:r>
            <a:r>
              <a:rPr lang="es-ES" altLang="es-ES" sz="2000" u="none" dirty="0" err="1">
                <a:latin typeface="Calibri" pitchFamily="32" charset="0"/>
              </a:rPr>
              <a:t>Number</a:t>
            </a:r>
            <a:r>
              <a:rPr lang="es-ES" altLang="es-ES" sz="2000" u="none" dirty="0">
                <a:latin typeface="Calibri" pitchFamily="32" charset="0"/>
              </a:rPr>
              <a:t> of </a:t>
            </a:r>
            <a:r>
              <a:rPr lang="es-ES" altLang="es-ES" sz="2000" u="none" dirty="0" err="1">
                <a:latin typeface="Calibri" pitchFamily="32" charset="0"/>
              </a:rPr>
              <a:t>multihits</a:t>
            </a:r>
            <a:endParaRPr lang="es-ES" altLang="es-ES" sz="2000" u="none" dirty="0">
              <a:latin typeface="Calibri" pitchFamily="32" charset="0"/>
            </a:endParaRPr>
          </a:p>
          <a:p>
            <a:pPr marL="342900" indent="-342900" algn="l">
              <a:lnSpc>
                <a:spcPct val="90000"/>
              </a:lnSpc>
              <a:spcBef>
                <a:spcPts val="700"/>
              </a:spcBef>
              <a:buFont typeface="Arial" panose="020B0604020202020204" pitchFamily="34" charset="0"/>
              <a:buChar char="•"/>
            </a:pPr>
            <a:r>
              <a:rPr lang="es-ES" altLang="es-ES" sz="2000" u="none" dirty="0">
                <a:latin typeface="Calibri" pitchFamily="32" charset="0"/>
              </a:rPr>
              <a:t> Mates </a:t>
            </a:r>
            <a:r>
              <a:rPr lang="es-ES" altLang="es-ES" sz="2000" u="none" dirty="0" err="1">
                <a:latin typeface="Calibri" pitchFamily="32" charset="0"/>
              </a:rPr>
              <a:t>expected</a:t>
            </a:r>
            <a:r>
              <a:rPr lang="es-ES" altLang="es-ES" sz="2000" u="none" dirty="0">
                <a:latin typeface="Calibri" pitchFamily="32" charset="0"/>
              </a:rPr>
              <a:t> </a:t>
            </a:r>
            <a:r>
              <a:rPr lang="es-ES" altLang="es-ES" sz="2000" u="none" dirty="0" err="1">
                <a:latin typeface="Calibri" pitchFamily="32" charset="0"/>
              </a:rPr>
              <a:t>distance</a:t>
            </a:r>
            <a:endParaRPr lang="es-ES" altLang="es-ES" sz="2000" u="none" dirty="0">
              <a:latin typeface="Calibri" pitchFamily="32" charset="0"/>
            </a:endParaRPr>
          </a:p>
          <a:p>
            <a:pPr marL="342900" indent="-342900" algn="l">
              <a:lnSpc>
                <a:spcPct val="90000"/>
              </a:lnSpc>
              <a:spcBef>
                <a:spcPts val="700"/>
              </a:spcBef>
              <a:buFont typeface="Arial" panose="020B0604020202020204" pitchFamily="34" charset="0"/>
              <a:buChar char="•"/>
            </a:pPr>
            <a:r>
              <a:rPr lang="es-ES" altLang="es-ES" sz="2000" u="none" dirty="0">
                <a:latin typeface="Calibri" pitchFamily="32" charset="0"/>
              </a:rPr>
              <a:t> </a:t>
            </a:r>
            <a:r>
              <a:rPr lang="es-ES" altLang="es-ES" sz="2000" u="none" dirty="0" err="1">
                <a:latin typeface="Calibri" pitchFamily="32" charset="0"/>
              </a:rPr>
              <a:t>Considering</a:t>
            </a:r>
            <a:r>
              <a:rPr lang="es-ES" altLang="es-ES" sz="2000" u="none" dirty="0">
                <a:latin typeface="Calibri" pitchFamily="32" charset="0"/>
              </a:rPr>
              <a:t> </a:t>
            </a:r>
            <a:r>
              <a:rPr lang="es-ES" altLang="es-ES" sz="2000" u="none" dirty="0" err="1">
                <a:latin typeface="Calibri" pitchFamily="32" charset="0"/>
              </a:rPr>
              <a:t>exon</a:t>
            </a:r>
            <a:r>
              <a:rPr lang="es-ES" altLang="es-ES" sz="2000" u="none" dirty="0">
                <a:latin typeface="Calibri" pitchFamily="32" charset="0"/>
              </a:rPr>
              <a:t> </a:t>
            </a:r>
            <a:r>
              <a:rPr lang="es-ES" altLang="es-ES" sz="2000" u="none" dirty="0" err="1">
                <a:latin typeface="Calibri" pitchFamily="32" charset="0"/>
              </a:rPr>
              <a:t>junctions</a:t>
            </a:r>
            <a:endParaRPr lang="es-ES" altLang="es-ES" sz="2000" u="none" dirty="0">
              <a:latin typeface="Calibri" pitchFamily="32" charset="0"/>
            </a:endParaRPr>
          </a:p>
        </p:txBody>
      </p:sp>
      <p:sp>
        <p:nvSpPr>
          <p:cNvPr id="18440" name="AutoShape 8"/>
          <p:cNvSpPr>
            <a:spLocks/>
          </p:cNvSpPr>
          <p:nvPr/>
        </p:nvSpPr>
        <p:spPr bwMode="auto">
          <a:xfrm>
            <a:off x="5410200" y="3429000"/>
            <a:ext cx="152400" cy="2438400"/>
          </a:xfrm>
          <a:prstGeom prst="rightBrace">
            <a:avLst>
              <a:gd name="adj1" fmla="val 133333"/>
              <a:gd name="adj2" fmla="val 50000"/>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8441" name="Text Box 9"/>
          <p:cNvSpPr txBox="1">
            <a:spLocks noChangeArrowheads="1"/>
          </p:cNvSpPr>
          <p:nvPr/>
        </p:nvSpPr>
        <p:spPr bwMode="auto">
          <a:xfrm>
            <a:off x="5933816" y="3962400"/>
            <a:ext cx="3056455" cy="15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nSpc>
                <a:spcPct val="93000"/>
              </a:lnSpc>
              <a:buClrTx/>
              <a:buFontTx/>
              <a:buNone/>
            </a:pPr>
            <a:r>
              <a:rPr lang="es-ES" altLang="es-ES" sz="2000" u="none">
                <a:latin typeface="Calibri" pitchFamily="32" charset="0"/>
                <a:cs typeface="Times New Roman" pitchFamily="16" charset="0"/>
              </a:rPr>
              <a:t>End up with a list of </a:t>
            </a:r>
          </a:p>
          <a:p>
            <a:pPr>
              <a:lnSpc>
                <a:spcPct val="93000"/>
              </a:lnSpc>
              <a:buClrTx/>
              <a:buFontTx/>
              <a:buNone/>
            </a:pPr>
            <a:r>
              <a:rPr lang="es-ES" altLang="es-ES" sz="2000" u="none">
                <a:latin typeface="Calibri" pitchFamily="32" charset="0"/>
                <a:cs typeface="Times New Roman" pitchFamily="16" charset="0"/>
              </a:rPr>
              <a:t># of reads per transcript</a:t>
            </a:r>
          </a:p>
          <a:p>
            <a:pPr>
              <a:lnSpc>
                <a:spcPct val="93000"/>
              </a:lnSpc>
              <a:buClrTx/>
              <a:buFontTx/>
              <a:buNone/>
            </a:pPr>
            <a:endParaRPr lang="es-ES" altLang="es-ES" sz="2000" u="none">
              <a:latin typeface="Calibri" pitchFamily="32" charset="0"/>
              <a:cs typeface="Times New Roman" pitchFamily="16" charset="0"/>
            </a:endParaRPr>
          </a:p>
          <a:p>
            <a:pPr>
              <a:lnSpc>
                <a:spcPct val="93000"/>
              </a:lnSpc>
              <a:buClrTx/>
              <a:buFontTx/>
              <a:buNone/>
            </a:pPr>
            <a:r>
              <a:rPr lang="es-ES" altLang="es-ES" sz="2000" u="none">
                <a:latin typeface="Calibri" pitchFamily="32" charset="0"/>
                <a:cs typeface="Times New Roman" pitchFamily="16" charset="0"/>
              </a:rPr>
              <a:t>These will be our (discrete) </a:t>
            </a:r>
          </a:p>
          <a:p>
            <a:pPr>
              <a:lnSpc>
                <a:spcPct val="93000"/>
              </a:lnSpc>
              <a:buClrTx/>
              <a:buFontTx/>
              <a:buNone/>
            </a:pPr>
            <a:r>
              <a:rPr lang="es-ES" altLang="es-ES" sz="2000" u="none">
                <a:latin typeface="Calibri" pitchFamily="32" charset="0"/>
                <a:cs typeface="Times New Roman" pitchFamily="16" charset="0"/>
              </a:rPr>
              <a:t>response variable</a:t>
            </a:r>
          </a:p>
        </p:txBody>
      </p:sp>
      <p:sp>
        <p:nvSpPr>
          <p:cNvPr id="12" name="Rectangle 2"/>
          <p:cNvSpPr txBox="1">
            <a:spLocks noChangeArrowheads="1"/>
          </p:cNvSpPr>
          <p:nvPr/>
        </p:nvSpPr>
        <p:spPr>
          <a:xfrm>
            <a:off x="457200" y="152400"/>
            <a:ext cx="8218488" cy="735013"/>
          </a:xfrm>
          <a:prstGeom prst="rect">
            <a:avLst/>
          </a:prstGeom>
        </p:spPr>
        <p:txBody>
          <a:bodyPr/>
          <a:lstStyle/>
          <a:p>
            <a:pPr marL="0" marR="0" lvl="0" indent="0" algn="ctr"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a:pPr>
            <a:r>
              <a:rPr kumimoji="0" lang="es-ES" sz="3600" b="0" i="0" u="none" strike="noStrike" kern="0" cap="none" spc="0" normalizeH="0" baseline="0" noProof="0" smtClean="0">
                <a:ln>
                  <a:noFill/>
                </a:ln>
                <a:solidFill>
                  <a:srgbClr val="000000"/>
                </a:solidFill>
                <a:effectLst/>
                <a:uLnTx/>
                <a:uFillTx/>
                <a:latin typeface="+mj-lt"/>
                <a:ea typeface="+mj-ea"/>
                <a:cs typeface="+mj-cs"/>
              </a:rPr>
              <a:t>RNA Seq data analysis (1)-Mapping</a:t>
            </a:r>
            <a:endParaRPr kumimoji="0" lang="es-ES" sz="3600" b="0" i="0" u="none" strike="noStrike" kern="0" cap="none" spc="0" normalizeH="0" baseline="0" noProof="0">
              <a:ln>
                <a:noFill/>
              </a:ln>
              <a:solidFill>
                <a:srgbClr val="000000"/>
              </a:solidFill>
              <a:effectLst/>
              <a:uLnTx/>
              <a:uFillTx/>
              <a:latin typeface="+mj-lt"/>
              <a:ea typeface="+mj-ea"/>
              <a:cs typeface="+mj-cs"/>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idx="4294967295"/>
          </p:nvPr>
        </p:nvSpPr>
        <p:spPr>
          <a:xfrm>
            <a:off x="3302530" y="5913438"/>
            <a:ext cx="3938954" cy="857250"/>
          </a:xfrm>
          <a:prstGeom prst="rect">
            <a:avLst/>
          </a:prstGeom>
        </p:spPr>
        <p:txBody>
          <a:bodyPr/>
          <a:lstStyle/>
          <a:p>
            <a:endParaRPr lang="es-ES"/>
          </a:p>
          <a:p>
            <a:r>
              <a:rPr lang="es-ES"/>
              <a:t>10 years or plus of high throughput data analysis</a:t>
            </a:r>
          </a:p>
        </p:txBody>
      </p:sp>
      <p:sp>
        <p:nvSpPr>
          <p:cNvPr id="350210" name="Rectangle 2"/>
          <p:cNvSpPr>
            <a:spLocks noGrp="1" noChangeArrowheads="1"/>
          </p:cNvSpPr>
          <p:nvPr>
            <p:ph type="body" idx="1"/>
          </p:nvPr>
        </p:nvSpPr>
        <p:spPr>
          <a:xfrm>
            <a:off x="495379" y="1143000"/>
            <a:ext cx="9164519" cy="4637088"/>
          </a:xfrm>
        </p:spPr>
        <p:txBody>
          <a:bodyPr/>
          <a:lstStyle/>
          <a:p>
            <a:pPr>
              <a:buFont typeface="Times New Roman" pitchFamily="18" charset="0"/>
              <a:buChar char="•"/>
            </a:pPr>
            <a:r>
              <a:rPr lang="en-US" dirty="0" smtClean="0"/>
              <a:t>Sequencing </a:t>
            </a:r>
            <a:r>
              <a:rPr lang="en-US" dirty="0" smtClean="0">
                <a:sym typeface="Wingdings" panose="05000000000000000000" pitchFamily="2" charset="2"/>
              </a:rPr>
              <a:t> </a:t>
            </a:r>
            <a:r>
              <a:rPr lang="en-US" dirty="0" smtClean="0"/>
              <a:t>genomic </a:t>
            </a:r>
            <a:r>
              <a:rPr lang="en-US" dirty="0"/>
              <a:t>locations </a:t>
            </a:r>
            <a:r>
              <a:rPr lang="en-US" dirty="0" smtClean="0"/>
              <a:t>of </a:t>
            </a:r>
            <a:r>
              <a:rPr lang="en-US" b="1" dirty="0" smtClean="0"/>
              <a:t>many</a:t>
            </a:r>
            <a:r>
              <a:rPr lang="en-US" dirty="0" smtClean="0"/>
              <a:t> </a:t>
            </a:r>
            <a:r>
              <a:rPr lang="en-US" dirty="0"/>
              <a:t>reads </a:t>
            </a:r>
            <a:endParaRPr lang="en-US" dirty="0" smtClean="0"/>
          </a:p>
          <a:p>
            <a:pPr>
              <a:buFont typeface="Times New Roman" pitchFamily="18" charset="0"/>
              <a:buChar char="•"/>
            </a:pPr>
            <a:r>
              <a:rPr lang="en-US" dirty="0" smtClean="0"/>
              <a:t>Next </a:t>
            </a:r>
            <a:r>
              <a:rPr lang="en-US" dirty="0"/>
              <a:t>task </a:t>
            </a:r>
            <a:r>
              <a:rPr lang="en-US" dirty="0" smtClean="0"/>
              <a:t>: Summarize &amp; </a:t>
            </a:r>
            <a:r>
              <a:rPr lang="en-US" dirty="0"/>
              <a:t>aggregate reads over </a:t>
            </a:r>
            <a:r>
              <a:rPr lang="en-US" i="1" dirty="0"/>
              <a:t>some biologically meaningful unit</a:t>
            </a:r>
            <a:r>
              <a:rPr lang="en-US" dirty="0"/>
              <a:t>, such as exons, transcripts or genes. </a:t>
            </a:r>
            <a:endParaRPr lang="en-US" dirty="0" smtClean="0"/>
          </a:p>
          <a:p>
            <a:pPr>
              <a:buFont typeface="Times New Roman" pitchFamily="18" charset="0"/>
              <a:buChar char="•"/>
            </a:pPr>
            <a:r>
              <a:rPr lang="en-US" dirty="0" smtClean="0"/>
              <a:t>Many methods available</a:t>
            </a:r>
          </a:p>
          <a:p>
            <a:pPr lvl="1">
              <a:buFont typeface="Times New Roman" pitchFamily="18" charset="0"/>
              <a:buChar char="•"/>
            </a:pPr>
            <a:r>
              <a:rPr lang="en-US" dirty="0" smtClean="0"/>
              <a:t>Counts # of </a:t>
            </a:r>
            <a:r>
              <a:rPr lang="en-US" dirty="0"/>
              <a:t>reads overlapping the exons in a </a:t>
            </a:r>
            <a:r>
              <a:rPr lang="en-US" dirty="0" smtClean="0"/>
              <a:t>gene,</a:t>
            </a:r>
          </a:p>
          <a:p>
            <a:pPr lvl="1">
              <a:buFont typeface="Times New Roman" pitchFamily="18" charset="0"/>
              <a:buChar char="•"/>
            </a:pPr>
            <a:r>
              <a:rPr lang="en-US" dirty="0" smtClean="0"/>
              <a:t>Include </a:t>
            </a:r>
            <a:r>
              <a:rPr lang="en-US" dirty="0"/>
              <a:t>reads along the whole length of the gene and thereby incorporate reads from 'introns</a:t>
            </a:r>
            <a:r>
              <a:rPr lang="en-US" dirty="0" smtClean="0"/>
              <a:t>'.</a:t>
            </a:r>
          </a:p>
          <a:p>
            <a:pPr lvl="1">
              <a:buFont typeface="Times New Roman" pitchFamily="18" charset="0"/>
              <a:buChar char="•"/>
            </a:pPr>
            <a:r>
              <a:rPr lang="en-US" dirty="0" smtClean="0"/>
              <a:t>Include </a:t>
            </a:r>
            <a:r>
              <a:rPr lang="en-US" dirty="0"/>
              <a:t>only reads that map to coding sequence </a:t>
            </a:r>
            <a:r>
              <a:rPr lang="en-US" dirty="0" smtClean="0"/>
              <a:t>or…</a:t>
            </a:r>
            <a:endParaRPr lang="es-ES" dirty="0"/>
          </a:p>
        </p:txBody>
      </p:sp>
      <p:sp>
        <p:nvSpPr>
          <p:cNvPr id="350211" name="Rectangle 3"/>
          <p:cNvSpPr>
            <a:spLocks noGrp="1" noChangeArrowheads="1"/>
          </p:cNvSpPr>
          <p:nvPr>
            <p:ph type="title"/>
          </p:nvPr>
        </p:nvSpPr>
        <p:spPr>
          <a:xfrm>
            <a:off x="495380" y="179388"/>
            <a:ext cx="8904789" cy="735012"/>
          </a:xfrm>
          <a:ln/>
        </p:spPr>
        <p:txBody>
          <a:bodyPr/>
          <a:lstStyle/>
          <a:p>
            <a:r>
              <a:rPr lang="es-ES" sz="3600" dirty="0"/>
              <a:t>RNA </a:t>
            </a:r>
            <a:r>
              <a:rPr lang="es-ES" sz="3600" dirty="0" err="1"/>
              <a:t>Seq</a:t>
            </a:r>
            <a:r>
              <a:rPr lang="es-ES" sz="3600" dirty="0"/>
              <a:t> data </a:t>
            </a:r>
            <a:r>
              <a:rPr lang="es-ES" sz="3600" dirty="0" err="1"/>
              <a:t>analysis</a:t>
            </a:r>
            <a:r>
              <a:rPr lang="es-ES" sz="3600" dirty="0"/>
              <a:t> (2</a:t>
            </a:r>
            <a:r>
              <a:rPr lang="es-ES" sz="3600" dirty="0" smtClean="0"/>
              <a:t>)-</a:t>
            </a:r>
            <a:r>
              <a:rPr lang="es-ES" sz="3600" dirty="0" err="1" smtClean="0"/>
              <a:t>Summarization</a:t>
            </a:r>
            <a:endParaRPr lang="es-ES" sz="3600" dirty="0"/>
          </a:p>
        </p:txBody>
      </p:sp>
    </p:spTree>
    <p:extLst>
      <p:ext uri="{BB962C8B-B14F-4D97-AF65-F5344CB8AC3E}">
        <p14:creationId xmlns:p14="http://schemas.microsoft.com/office/powerpoint/2010/main" val="447835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495380" y="179388"/>
            <a:ext cx="8904789" cy="735012"/>
          </a:xfrm>
          <a:ln/>
        </p:spPr>
        <p:txBody>
          <a:bodyPr/>
          <a:lstStyle/>
          <a:p>
            <a:r>
              <a:rPr lang="es-ES" sz="3600" dirty="0"/>
              <a:t>RNA </a:t>
            </a:r>
            <a:r>
              <a:rPr lang="es-ES" sz="3600" dirty="0" err="1"/>
              <a:t>Seq</a:t>
            </a:r>
            <a:r>
              <a:rPr lang="es-ES" sz="3600" dirty="0"/>
              <a:t> data </a:t>
            </a:r>
            <a:r>
              <a:rPr lang="es-ES" sz="3600" dirty="0" err="1"/>
              <a:t>analysis</a:t>
            </a:r>
            <a:r>
              <a:rPr lang="es-ES" sz="3600" dirty="0"/>
              <a:t> (2</a:t>
            </a:r>
            <a:r>
              <a:rPr lang="es-ES" sz="3600" dirty="0" smtClean="0"/>
              <a:t>)-</a:t>
            </a:r>
            <a:r>
              <a:rPr lang="es-ES" sz="3600" dirty="0" err="1" smtClean="0"/>
              <a:t>Summarization</a:t>
            </a:r>
            <a:endParaRPr lang="es-ES" sz="3600" dirty="0"/>
          </a:p>
        </p:txBody>
      </p:sp>
      <p:pic>
        <p:nvPicPr>
          <p:cNvPr id="1026" name="Picture 2" descr="http://genomebiology.com/content/figures/gb-2010-11-12-2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370" y="1124743"/>
            <a:ext cx="8064896" cy="5269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617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idx="4294967295"/>
          </p:nvPr>
        </p:nvSpPr>
        <p:spPr>
          <a:xfrm>
            <a:off x="3302530" y="5913438"/>
            <a:ext cx="3938954" cy="857250"/>
          </a:xfrm>
          <a:prstGeom prst="rect">
            <a:avLst/>
          </a:prstGeom>
        </p:spPr>
        <p:txBody>
          <a:bodyPr/>
          <a:lstStyle/>
          <a:p>
            <a:endParaRPr lang="es-ES"/>
          </a:p>
          <a:p>
            <a:r>
              <a:rPr lang="es-ES"/>
              <a:t>10 years or plus of high throughput data analysis</a:t>
            </a:r>
          </a:p>
        </p:txBody>
      </p:sp>
      <p:sp>
        <p:nvSpPr>
          <p:cNvPr id="350210" name="Rectangle 2"/>
          <p:cNvSpPr>
            <a:spLocks noGrp="1" noChangeArrowheads="1"/>
          </p:cNvSpPr>
          <p:nvPr>
            <p:ph type="body" idx="1"/>
          </p:nvPr>
        </p:nvSpPr>
        <p:spPr>
          <a:xfrm>
            <a:off x="495379" y="1143000"/>
            <a:ext cx="9164519" cy="4637088"/>
          </a:xfrm>
        </p:spPr>
        <p:txBody>
          <a:bodyPr/>
          <a:lstStyle/>
          <a:p>
            <a:pPr>
              <a:buFont typeface="Times New Roman" pitchFamily="18" charset="0"/>
              <a:buChar char="•"/>
            </a:pPr>
            <a:r>
              <a:rPr lang="es-ES" dirty="0" err="1"/>
              <a:t>Two</a:t>
            </a:r>
            <a:r>
              <a:rPr lang="es-ES" dirty="0"/>
              <a:t> </a:t>
            </a:r>
            <a:r>
              <a:rPr lang="es-ES" dirty="0" err="1"/>
              <a:t>main</a:t>
            </a:r>
            <a:r>
              <a:rPr lang="es-ES" dirty="0"/>
              <a:t> </a:t>
            </a:r>
            <a:r>
              <a:rPr lang="es-ES" dirty="0" err="1"/>
              <a:t>sources</a:t>
            </a:r>
            <a:r>
              <a:rPr lang="es-ES" dirty="0"/>
              <a:t> of </a:t>
            </a:r>
            <a:r>
              <a:rPr lang="es-ES" dirty="0" err="1"/>
              <a:t>bias</a:t>
            </a:r>
            <a:endParaRPr lang="es-ES" dirty="0"/>
          </a:p>
          <a:p>
            <a:pPr lvl="1">
              <a:buFont typeface="Times New Roman" pitchFamily="18" charset="0"/>
              <a:buChar char="–"/>
            </a:pPr>
            <a:r>
              <a:rPr lang="es-ES" dirty="0" err="1"/>
              <a:t>Influence</a:t>
            </a:r>
            <a:r>
              <a:rPr lang="es-ES" dirty="0"/>
              <a:t> of </a:t>
            </a:r>
            <a:r>
              <a:rPr lang="es-ES" b="1" dirty="0" err="1"/>
              <a:t>length</a:t>
            </a:r>
            <a:r>
              <a:rPr lang="es-ES" dirty="0"/>
              <a:t>: </a:t>
            </a:r>
            <a:r>
              <a:rPr lang="es-ES" dirty="0" err="1"/>
              <a:t>Counts</a:t>
            </a:r>
            <a:r>
              <a:rPr lang="es-ES" dirty="0"/>
              <a:t> are </a:t>
            </a:r>
            <a:r>
              <a:rPr lang="es-ES" dirty="0" err="1"/>
              <a:t>proportional</a:t>
            </a:r>
            <a:r>
              <a:rPr lang="es-ES" dirty="0"/>
              <a:t> to </a:t>
            </a:r>
            <a:r>
              <a:rPr lang="es-ES" dirty="0" err="1"/>
              <a:t>the</a:t>
            </a:r>
            <a:r>
              <a:rPr lang="es-ES" dirty="0"/>
              <a:t> </a:t>
            </a:r>
            <a:r>
              <a:rPr lang="es-ES" dirty="0" err="1"/>
              <a:t>transcript</a:t>
            </a:r>
            <a:r>
              <a:rPr lang="es-ES" dirty="0"/>
              <a:t> </a:t>
            </a:r>
            <a:r>
              <a:rPr lang="es-ES" dirty="0" err="1"/>
              <a:t>length</a:t>
            </a:r>
            <a:r>
              <a:rPr lang="es-ES" dirty="0"/>
              <a:t> times </a:t>
            </a:r>
            <a:r>
              <a:rPr lang="es-ES" dirty="0" err="1"/>
              <a:t>the</a:t>
            </a:r>
            <a:r>
              <a:rPr lang="es-ES" dirty="0"/>
              <a:t> </a:t>
            </a:r>
            <a:r>
              <a:rPr lang="es-ES" dirty="0" err="1"/>
              <a:t>mRNA</a:t>
            </a:r>
            <a:r>
              <a:rPr lang="es-ES" dirty="0"/>
              <a:t> </a:t>
            </a:r>
            <a:r>
              <a:rPr lang="es-ES" dirty="0" err="1"/>
              <a:t>expression</a:t>
            </a:r>
            <a:r>
              <a:rPr lang="es-ES" dirty="0"/>
              <a:t> </a:t>
            </a:r>
            <a:r>
              <a:rPr lang="es-ES" dirty="0" err="1"/>
              <a:t>level</a:t>
            </a:r>
            <a:r>
              <a:rPr lang="es-ES" dirty="0"/>
              <a:t>.</a:t>
            </a:r>
          </a:p>
          <a:p>
            <a:pPr lvl="1">
              <a:buFont typeface="Times New Roman" pitchFamily="18" charset="0"/>
              <a:buChar char="–"/>
            </a:pPr>
            <a:r>
              <a:rPr lang="es-ES" dirty="0" err="1"/>
              <a:t>Influence</a:t>
            </a:r>
            <a:r>
              <a:rPr lang="es-ES" dirty="0"/>
              <a:t> of </a:t>
            </a:r>
            <a:r>
              <a:rPr lang="es-ES" b="1" dirty="0" err="1"/>
              <a:t>sequencing</a:t>
            </a:r>
            <a:r>
              <a:rPr lang="es-ES" b="1" dirty="0"/>
              <a:t> </a:t>
            </a:r>
            <a:r>
              <a:rPr lang="es-ES" b="1" dirty="0" err="1"/>
              <a:t>depth</a:t>
            </a:r>
            <a:r>
              <a:rPr lang="es-ES" dirty="0"/>
              <a:t>: </a:t>
            </a:r>
            <a:r>
              <a:rPr lang="es-ES" dirty="0" err="1"/>
              <a:t>The</a:t>
            </a:r>
            <a:r>
              <a:rPr lang="es-ES" dirty="0"/>
              <a:t> </a:t>
            </a:r>
            <a:r>
              <a:rPr lang="es-ES" dirty="0" err="1"/>
              <a:t>higher</a:t>
            </a:r>
            <a:r>
              <a:rPr lang="es-ES" dirty="0"/>
              <a:t> </a:t>
            </a:r>
            <a:r>
              <a:rPr lang="es-ES" dirty="0" err="1"/>
              <a:t>sequencing</a:t>
            </a:r>
            <a:r>
              <a:rPr lang="es-ES" dirty="0"/>
              <a:t> </a:t>
            </a:r>
            <a:r>
              <a:rPr lang="es-ES" dirty="0" err="1"/>
              <a:t>depth</a:t>
            </a:r>
            <a:r>
              <a:rPr lang="es-ES" dirty="0"/>
              <a:t>, </a:t>
            </a:r>
            <a:r>
              <a:rPr lang="es-ES" dirty="0" err="1"/>
              <a:t>the</a:t>
            </a:r>
            <a:r>
              <a:rPr lang="es-ES" dirty="0"/>
              <a:t> </a:t>
            </a:r>
            <a:r>
              <a:rPr lang="es-ES" dirty="0" err="1"/>
              <a:t>higher</a:t>
            </a:r>
            <a:r>
              <a:rPr lang="es-ES" dirty="0"/>
              <a:t> </a:t>
            </a:r>
            <a:r>
              <a:rPr lang="es-ES" dirty="0" err="1"/>
              <a:t>counts</a:t>
            </a:r>
            <a:r>
              <a:rPr lang="es-ES" dirty="0"/>
              <a:t>.</a:t>
            </a:r>
          </a:p>
          <a:p>
            <a:pPr>
              <a:buFont typeface="Times New Roman" pitchFamily="18" charset="0"/>
              <a:buChar char="•"/>
            </a:pPr>
            <a:endParaRPr lang="es-ES" dirty="0"/>
          </a:p>
          <a:p>
            <a:pPr>
              <a:buFont typeface="Times New Roman" pitchFamily="18" charset="0"/>
              <a:buChar char="•"/>
            </a:pPr>
            <a:r>
              <a:rPr lang="es-ES" dirty="0" err="1"/>
              <a:t>How</a:t>
            </a:r>
            <a:r>
              <a:rPr lang="es-ES" dirty="0"/>
              <a:t> to </a:t>
            </a:r>
            <a:r>
              <a:rPr lang="es-ES" dirty="0" err="1"/>
              <a:t>deal</a:t>
            </a:r>
            <a:r>
              <a:rPr lang="es-ES" dirty="0"/>
              <a:t> </a:t>
            </a:r>
            <a:r>
              <a:rPr lang="es-ES" dirty="0" err="1"/>
              <a:t>with</a:t>
            </a:r>
            <a:r>
              <a:rPr lang="es-ES" dirty="0"/>
              <a:t> </a:t>
            </a:r>
            <a:r>
              <a:rPr lang="es-ES" dirty="0" err="1"/>
              <a:t>this</a:t>
            </a:r>
            <a:endParaRPr lang="es-ES" dirty="0"/>
          </a:p>
          <a:p>
            <a:pPr lvl="1">
              <a:buFont typeface="Times New Roman" pitchFamily="18" charset="0"/>
              <a:buChar char="–"/>
            </a:pPr>
            <a:r>
              <a:rPr lang="es-ES" b="1" dirty="0" err="1"/>
              <a:t>Normalize</a:t>
            </a:r>
            <a:r>
              <a:rPr lang="es-ES" dirty="0"/>
              <a:t> (</a:t>
            </a:r>
            <a:r>
              <a:rPr lang="es-ES" dirty="0" err="1"/>
              <a:t>correct</a:t>
            </a:r>
            <a:r>
              <a:rPr lang="es-ES" dirty="0"/>
              <a:t>) gene </a:t>
            </a:r>
            <a:r>
              <a:rPr lang="es-ES" dirty="0" err="1"/>
              <a:t>counts</a:t>
            </a:r>
            <a:r>
              <a:rPr lang="es-ES" dirty="0"/>
              <a:t> to </a:t>
            </a:r>
            <a:r>
              <a:rPr lang="es-ES" dirty="0" err="1"/>
              <a:t>minimize</a:t>
            </a:r>
            <a:r>
              <a:rPr lang="es-ES" dirty="0"/>
              <a:t> </a:t>
            </a:r>
            <a:r>
              <a:rPr lang="es-ES" dirty="0" err="1"/>
              <a:t>biases</a:t>
            </a:r>
            <a:r>
              <a:rPr lang="es-ES" dirty="0"/>
              <a:t>.</a:t>
            </a:r>
          </a:p>
          <a:p>
            <a:pPr lvl="1">
              <a:buFont typeface="Times New Roman" pitchFamily="18" charset="0"/>
              <a:buChar char="–"/>
            </a:pPr>
            <a:r>
              <a:rPr lang="es-ES" dirty="0"/>
              <a:t>Use </a:t>
            </a:r>
            <a:r>
              <a:rPr lang="es-ES" b="1" dirty="0" err="1"/>
              <a:t>statistical</a:t>
            </a:r>
            <a:r>
              <a:rPr lang="es-ES" b="1" dirty="0"/>
              <a:t> </a:t>
            </a:r>
            <a:r>
              <a:rPr lang="es-ES" b="1" dirty="0" err="1"/>
              <a:t>models</a:t>
            </a:r>
            <a:r>
              <a:rPr lang="es-ES" dirty="0"/>
              <a:t> </a:t>
            </a:r>
            <a:r>
              <a:rPr lang="es-ES" dirty="0" err="1"/>
              <a:t>that</a:t>
            </a:r>
            <a:r>
              <a:rPr lang="es-ES" dirty="0"/>
              <a:t> </a:t>
            </a:r>
            <a:r>
              <a:rPr lang="es-ES" dirty="0" err="1"/>
              <a:t>take</a:t>
            </a:r>
            <a:r>
              <a:rPr lang="es-ES" dirty="0"/>
              <a:t> </a:t>
            </a:r>
            <a:r>
              <a:rPr lang="es-ES" dirty="0" err="1"/>
              <a:t>into</a:t>
            </a:r>
            <a:r>
              <a:rPr lang="es-ES" dirty="0"/>
              <a:t> </a:t>
            </a:r>
            <a:r>
              <a:rPr lang="es-ES" dirty="0" err="1"/>
              <a:t>account</a:t>
            </a:r>
            <a:r>
              <a:rPr lang="es-ES" dirty="0"/>
              <a:t> </a:t>
            </a:r>
            <a:br>
              <a:rPr lang="es-ES" dirty="0"/>
            </a:br>
            <a:r>
              <a:rPr lang="es-ES" dirty="0" err="1"/>
              <a:t>l</a:t>
            </a:r>
            <a:r>
              <a:rPr lang="es-ES" b="1" dirty="0" err="1"/>
              <a:t>ength</a:t>
            </a:r>
            <a:r>
              <a:rPr lang="es-ES" b="1" dirty="0"/>
              <a:t> </a:t>
            </a:r>
            <a:r>
              <a:rPr lang="es-ES" dirty="0"/>
              <a:t>and </a:t>
            </a:r>
            <a:r>
              <a:rPr lang="es-ES" b="1" dirty="0" err="1"/>
              <a:t>sequencing</a:t>
            </a:r>
            <a:r>
              <a:rPr lang="es-ES" b="1" dirty="0"/>
              <a:t> </a:t>
            </a:r>
            <a:r>
              <a:rPr lang="es-ES" b="1" dirty="0" err="1"/>
              <a:t>depth</a:t>
            </a:r>
            <a:endParaRPr lang="es-ES" b="1" dirty="0"/>
          </a:p>
          <a:p>
            <a:pPr>
              <a:buFont typeface="Times New Roman" pitchFamily="18" charset="0"/>
              <a:buChar char="•"/>
            </a:pPr>
            <a:endParaRPr lang="es-ES" dirty="0"/>
          </a:p>
        </p:txBody>
      </p:sp>
      <p:sp>
        <p:nvSpPr>
          <p:cNvPr id="350211" name="Rectangle 3"/>
          <p:cNvSpPr>
            <a:spLocks noGrp="1" noChangeArrowheads="1"/>
          </p:cNvSpPr>
          <p:nvPr>
            <p:ph type="title"/>
          </p:nvPr>
        </p:nvSpPr>
        <p:spPr>
          <a:xfrm>
            <a:off x="495380" y="179388"/>
            <a:ext cx="8904789" cy="735012"/>
          </a:xfrm>
          <a:ln/>
        </p:spPr>
        <p:txBody>
          <a:bodyPr/>
          <a:lstStyle/>
          <a:p>
            <a:r>
              <a:rPr lang="es-ES" sz="3600" dirty="0"/>
              <a:t>RNA </a:t>
            </a:r>
            <a:r>
              <a:rPr lang="es-ES" sz="3600" dirty="0" err="1"/>
              <a:t>Seq</a:t>
            </a:r>
            <a:r>
              <a:rPr lang="es-ES" sz="3600" dirty="0"/>
              <a:t> data </a:t>
            </a:r>
            <a:r>
              <a:rPr lang="es-ES" sz="3600" dirty="0" err="1"/>
              <a:t>analysis</a:t>
            </a:r>
            <a:r>
              <a:rPr lang="es-ES" sz="3600" dirty="0"/>
              <a:t> </a:t>
            </a:r>
            <a:r>
              <a:rPr lang="es-ES" sz="3600" dirty="0" smtClean="0"/>
              <a:t>(3)-</a:t>
            </a:r>
            <a:r>
              <a:rPr lang="es-ES" sz="3600" dirty="0" err="1"/>
              <a:t>Normalization</a:t>
            </a:r>
            <a:endParaRPr lang="es-ES" sz="3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538163" y="909638"/>
            <a:ext cx="8964612" cy="594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marL="342900" indent="-342900" algn="just">
              <a:buSzPct val="45000"/>
              <a:buFont typeface="Arial" panose="020B0604020202020204" pitchFamily="34" charset="0"/>
              <a:buChar char="•"/>
            </a:pPr>
            <a:r>
              <a:rPr lang="ca-ES" altLang="es-ES" sz="2000" u="none" dirty="0" smtClean="0">
                <a:solidFill>
                  <a:srgbClr val="800080"/>
                </a:solidFill>
              </a:rPr>
              <a:t>RPKM</a:t>
            </a:r>
            <a:r>
              <a:rPr lang="ca-ES" altLang="es-ES" sz="2000" u="none" dirty="0" smtClean="0"/>
              <a:t> </a:t>
            </a:r>
            <a:r>
              <a:rPr lang="ca-ES" altLang="es-ES" sz="2000" u="none" dirty="0"/>
              <a:t>(</a:t>
            </a:r>
            <a:r>
              <a:rPr lang="ca-ES" altLang="es-ES" sz="2000" u="none" dirty="0" err="1"/>
              <a:t>Mortazavi</a:t>
            </a:r>
            <a:r>
              <a:rPr lang="ca-ES" altLang="es-ES" sz="2000" u="none" dirty="0"/>
              <a:t> et al., 2008): </a:t>
            </a:r>
            <a:r>
              <a:rPr lang="ca-ES" altLang="es-ES" sz="2000" u="none" dirty="0" err="1"/>
              <a:t>Counts</a:t>
            </a:r>
            <a:r>
              <a:rPr lang="ca-ES" altLang="es-ES" sz="2000" u="none" dirty="0"/>
              <a:t> </a:t>
            </a:r>
            <a:r>
              <a:rPr lang="ca-ES" altLang="es-ES" sz="2000" u="none" dirty="0" err="1"/>
              <a:t>are</a:t>
            </a:r>
            <a:r>
              <a:rPr lang="ca-ES" altLang="es-ES" sz="2000" u="none" dirty="0"/>
              <a:t> </a:t>
            </a:r>
            <a:r>
              <a:rPr lang="ca-ES" altLang="es-ES" sz="2000" u="none" dirty="0" err="1"/>
              <a:t>divided</a:t>
            </a:r>
            <a:r>
              <a:rPr lang="ca-ES" altLang="es-ES" sz="2000" u="none" dirty="0"/>
              <a:t> </a:t>
            </a:r>
            <a:r>
              <a:rPr lang="ca-ES" altLang="es-ES" sz="2000" u="none" dirty="0" err="1"/>
              <a:t>by</a:t>
            </a:r>
            <a:r>
              <a:rPr lang="ca-ES" altLang="es-ES" sz="2000" u="none" dirty="0"/>
              <a:t> </a:t>
            </a:r>
            <a:r>
              <a:rPr lang="ca-ES" altLang="es-ES" sz="2000" u="none" dirty="0" err="1"/>
              <a:t>the</a:t>
            </a:r>
            <a:r>
              <a:rPr lang="ca-ES" altLang="es-ES" sz="2000" u="none" dirty="0"/>
              <a:t> </a:t>
            </a:r>
            <a:r>
              <a:rPr lang="ca-ES" altLang="es-ES" sz="2000" u="none" dirty="0" err="1"/>
              <a:t>transcript</a:t>
            </a:r>
            <a:r>
              <a:rPr lang="ca-ES" altLang="es-ES" sz="2000" u="none" dirty="0"/>
              <a:t> </a:t>
            </a:r>
            <a:r>
              <a:rPr lang="ca-ES" altLang="es-ES" sz="2000" u="none" dirty="0" err="1"/>
              <a:t>length</a:t>
            </a:r>
            <a:r>
              <a:rPr lang="ca-ES" altLang="es-ES" sz="2000" u="none" dirty="0"/>
              <a:t> (kb) </a:t>
            </a:r>
            <a:r>
              <a:rPr lang="ca-ES" altLang="es-ES" sz="2000" u="none" dirty="0" err="1"/>
              <a:t>times</a:t>
            </a:r>
            <a:r>
              <a:rPr lang="ca-ES" altLang="es-ES" sz="2000" u="none" dirty="0"/>
              <a:t> </a:t>
            </a:r>
            <a:r>
              <a:rPr lang="ca-ES" altLang="es-ES" sz="2000" u="none" dirty="0" err="1"/>
              <a:t>the</a:t>
            </a:r>
            <a:r>
              <a:rPr lang="ca-ES" altLang="es-ES" sz="2000" u="none" dirty="0"/>
              <a:t> total </a:t>
            </a:r>
            <a:r>
              <a:rPr lang="ca-ES" altLang="es-ES" sz="2000" u="none" dirty="0" err="1"/>
              <a:t>number</a:t>
            </a:r>
            <a:r>
              <a:rPr lang="ca-ES" altLang="es-ES" sz="2000" u="none" dirty="0"/>
              <a:t> of </a:t>
            </a:r>
            <a:r>
              <a:rPr lang="ca-ES" altLang="es-ES" sz="2000" u="none" dirty="0" err="1"/>
              <a:t>millions</a:t>
            </a:r>
            <a:r>
              <a:rPr lang="ca-ES" altLang="es-ES" sz="2000" u="none" dirty="0"/>
              <a:t> of </a:t>
            </a:r>
            <a:r>
              <a:rPr lang="ca-ES" altLang="es-ES" sz="2000" u="none" dirty="0" err="1"/>
              <a:t>mapped</a:t>
            </a:r>
            <a:r>
              <a:rPr lang="ca-ES" altLang="es-ES" sz="2000" u="none" dirty="0"/>
              <a:t> </a:t>
            </a:r>
            <a:r>
              <a:rPr lang="ca-ES" altLang="es-ES" sz="2000" u="none" dirty="0" err="1"/>
              <a:t>reads</a:t>
            </a:r>
            <a:r>
              <a:rPr lang="ca-ES" altLang="es-ES" sz="2000" u="none" dirty="0"/>
              <a:t>.</a:t>
            </a:r>
          </a:p>
          <a:p>
            <a:pPr marL="342900" indent="-342900" algn="just">
              <a:buSzPct val="45000"/>
              <a:buFont typeface="Arial" panose="020B0604020202020204" pitchFamily="34" charset="0"/>
              <a:buChar char="•"/>
            </a:pPr>
            <a:endParaRPr lang="ca-ES" altLang="es-ES" sz="2000" u="none" dirty="0"/>
          </a:p>
          <a:p>
            <a:pPr marL="342900" indent="-342900" algn="just">
              <a:buSzPct val="45000"/>
              <a:buFont typeface="Arial" panose="020B0604020202020204" pitchFamily="34" charset="0"/>
              <a:buChar char="•"/>
            </a:pPr>
            <a:endParaRPr lang="ca-ES" altLang="es-ES" sz="2000" u="none" dirty="0"/>
          </a:p>
          <a:p>
            <a:pPr marL="285750" indent="-285750" algn="just">
              <a:buSzPct val="45000"/>
              <a:buFont typeface="Arial" panose="020B0604020202020204" pitchFamily="34" charset="0"/>
              <a:buChar char="•"/>
            </a:pPr>
            <a:r>
              <a:rPr lang="ca-ES" altLang="es-ES" sz="1600" u="none" dirty="0"/>
              <a:t> </a:t>
            </a:r>
          </a:p>
          <a:p>
            <a:pPr marL="285750" indent="-285750" algn="just">
              <a:buSzPct val="45000"/>
              <a:buFont typeface="Arial" panose="020B0604020202020204" pitchFamily="34" charset="0"/>
              <a:buChar char="•"/>
            </a:pPr>
            <a:endParaRPr lang="ca-ES" altLang="es-ES" sz="1600" u="none" dirty="0"/>
          </a:p>
          <a:p>
            <a:pPr marL="342900" indent="-342900" algn="just">
              <a:buSzPct val="45000"/>
              <a:buFont typeface="Arial" panose="020B0604020202020204" pitchFamily="34" charset="0"/>
              <a:buChar char="•"/>
            </a:pPr>
            <a:r>
              <a:rPr lang="ca-ES" altLang="es-ES" sz="2000" u="none" dirty="0" smtClean="0"/>
              <a:t> </a:t>
            </a:r>
            <a:r>
              <a:rPr lang="ca-ES" altLang="es-ES" sz="2000" u="none" dirty="0">
                <a:solidFill>
                  <a:srgbClr val="800080"/>
                </a:solidFill>
              </a:rPr>
              <a:t>TMM</a:t>
            </a:r>
            <a:r>
              <a:rPr lang="ca-ES" altLang="es-ES" sz="2000" u="none" dirty="0"/>
              <a:t> (Robinson and </a:t>
            </a:r>
            <a:r>
              <a:rPr lang="ca-ES" altLang="es-ES" sz="2000" u="none" dirty="0" err="1"/>
              <a:t>Oshlack</a:t>
            </a:r>
            <a:r>
              <a:rPr lang="ca-ES" altLang="es-ES" sz="2000" u="none" dirty="0"/>
              <a:t>, 2010): </a:t>
            </a:r>
            <a:r>
              <a:rPr lang="ca-ES" altLang="es-ES" sz="2000" u="none" dirty="0" err="1"/>
              <a:t>Trimmed</a:t>
            </a:r>
            <a:r>
              <a:rPr lang="ca-ES" altLang="es-ES" sz="2000" u="none" dirty="0"/>
              <a:t> </a:t>
            </a:r>
            <a:r>
              <a:rPr lang="ca-ES" altLang="es-ES" sz="2000" u="none" dirty="0" err="1"/>
              <a:t>Mean</a:t>
            </a:r>
            <a:r>
              <a:rPr lang="ca-ES" altLang="es-ES" sz="2000" u="none" dirty="0"/>
              <a:t> of M </a:t>
            </a:r>
            <a:r>
              <a:rPr lang="ca-ES" altLang="es-ES" sz="2000" u="none" dirty="0" err="1"/>
              <a:t>values</a:t>
            </a:r>
            <a:r>
              <a:rPr lang="ca-ES" altLang="es-ES" sz="2000" u="none" dirty="0"/>
              <a:t>.</a:t>
            </a:r>
          </a:p>
          <a:p>
            <a:pPr marL="342900" indent="-342900" algn="just">
              <a:buSzPct val="45000"/>
              <a:buFont typeface="Arial" panose="020B0604020202020204" pitchFamily="34" charset="0"/>
              <a:buChar char="•"/>
            </a:pPr>
            <a:endParaRPr lang="ca-ES" altLang="es-ES" sz="2000" u="none" dirty="0"/>
          </a:p>
          <a:p>
            <a:pPr marL="342900" indent="-342900" algn="just">
              <a:buSzPct val="45000"/>
              <a:buFont typeface="Arial" panose="020B0604020202020204" pitchFamily="34" charset="0"/>
              <a:buChar char="•"/>
            </a:pPr>
            <a:r>
              <a:rPr lang="ca-ES" altLang="es-ES" sz="2000" u="none" dirty="0" err="1" smtClean="0">
                <a:solidFill>
                  <a:srgbClr val="800080"/>
                </a:solidFill>
              </a:rPr>
              <a:t>EDAseq</a:t>
            </a:r>
            <a:r>
              <a:rPr lang="ca-ES" altLang="es-ES" sz="2000" u="none" dirty="0" smtClean="0"/>
              <a:t> </a:t>
            </a:r>
            <a:r>
              <a:rPr lang="ca-ES" altLang="es-ES" sz="2000" u="none" dirty="0"/>
              <a:t>(Risso et al., 2011): </a:t>
            </a:r>
            <a:r>
              <a:rPr lang="ca-ES" altLang="es-ES" sz="2000" u="none" dirty="0" err="1"/>
              <a:t>Within-lane</a:t>
            </a:r>
            <a:r>
              <a:rPr lang="ca-ES" altLang="es-ES" sz="2000" u="none" dirty="0"/>
              <a:t> </a:t>
            </a:r>
            <a:r>
              <a:rPr lang="ca-ES" altLang="es-ES" sz="2000" u="none" dirty="0" err="1"/>
              <a:t>gene-level</a:t>
            </a:r>
            <a:r>
              <a:rPr lang="ca-ES" altLang="es-ES" sz="2000" u="none" dirty="0"/>
              <a:t> GC-content </a:t>
            </a:r>
            <a:r>
              <a:rPr lang="ca-ES" altLang="es-ES" sz="2000" u="none" dirty="0" err="1"/>
              <a:t>normalization</a:t>
            </a:r>
            <a:r>
              <a:rPr lang="ca-ES" altLang="es-ES" sz="2000" u="none" dirty="0"/>
              <a:t> (</a:t>
            </a:r>
            <a:r>
              <a:rPr lang="ca-ES" altLang="es-ES" sz="2000" u="none" dirty="0" err="1"/>
              <a:t>corrects</a:t>
            </a:r>
            <a:r>
              <a:rPr lang="ca-ES" altLang="es-ES" sz="2000" u="none" dirty="0"/>
              <a:t> for </a:t>
            </a:r>
            <a:r>
              <a:rPr lang="ca-ES" altLang="es-ES" sz="2000" u="none" dirty="0" err="1">
                <a:solidFill>
                  <a:srgbClr val="808080"/>
                </a:solidFill>
              </a:rPr>
              <a:t>library</a:t>
            </a:r>
            <a:r>
              <a:rPr lang="ca-ES" altLang="es-ES" sz="2000" u="none" dirty="0">
                <a:solidFill>
                  <a:srgbClr val="808080"/>
                </a:solidFill>
              </a:rPr>
              <a:t> </a:t>
            </a:r>
            <a:r>
              <a:rPr lang="ca-ES" altLang="es-ES" sz="2000" u="none" dirty="0" err="1">
                <a:solidFill>
                  <a:srgbClr val="808080"/>
                </a:solidFill>
              </a:rPr>
              <a:t>size</a:t>
            </a:r>
            <a:r>
              <a:rPr lang="ca-ES" altLang="es-ES" sz="2000" u="none" dirty="0">
                <a:solidFill>
                  <a:srgbClr val="808080"/>
                </a:solidFill>
              </a:rPr>
              <a:t>, </a:t>
            </a:r>
            <a:r>
              <a:rPr lang="ca-ES" altLang="es-ES" sz="2000" u="none" dirty="0" err="1">
                <a:solidFill>
                  <a:srgbClr val="808080"/>
                </a:solidFill>
              </a:rPr>
              <a:t>gene</a:t>
            </a:r>
            <a:r>
              <a:rPr lang="ca-ES" altLang="es-ES" sz="2000" u="none" dirty="0">
                <a:solidFill>
                  <a:srgbClr val="808080"/>
                </a:solidFill>
              </a:rPr>
              <a:t> </a:t>
            </a:r>
            <a:r>
              <a:rPr lang="ca-ES" altLang="es-ES" sz="2000" u="none" dirty="0" err="1">
                <a:solidFill>
                  <a:srgbClr val="808080"/>
                </a:solidFill>
              </a:rPr>
              <a:t>length</a:t>
            </a:r>
            <a:r>
              <a:rPr lang="ca-ES" altLang="es-ES" sz="2000" u="none" dirty="0">
                <a:solidFill>
                  <a:srgbClr val="808080"/>
                </a:solidFill>
              </a:rPr>
              <a:t>, GC-content</a:t>
            </a:r>
            <a:r>
              <a:rPr lang="ca-ES" altLang="es-ES" sz="2000" u="none" dirty="0"/>
              <a:t>)</a:t>
            </a:r>
          </a:p>
          <a:p>
            <a:pPr marL="342900" indent="-342900" algn="just">
              <a:buSzPct val="45000"/>
              <a:buFont typeface="Arial" panose="020B0604020202020204" pitchFamily="34" charset="0"/>
              <a:buChar char="•"/>
            </a:pPr>
            <a:endParaRPr lang="ca-ES" altLang="es-ES" sz="2000" u="none" dirty="0"/>
          </a:p>
          <a:p>
            <a:pPr marL="342900" indent="-342900" algn="just">
              <a:buSzPct val="45000"/>
              <a:buFont typeface="Arial" panose="020B0604020202020204" pitchFamily="34" charset="0"/>
              <a:buChar char="•"/>
            </a:pPr>
            <a:r>
              <a:rPr lang="ca-ES" altLang="es-ES" sz="2000" u="none" dirty="0" err="1" smtClean="0">
                <a:solidFill>
                  <a:srgbClr val="800080"/>
                </a:solidFill>
              </a:rPr>
              <a:t>cqn</a:t>
            </a:r>
            <a:r>
              <a:rPr lang="ca-ES" altLang="es-ES" sz="2000" u="none" dirty="0" smtClean="0"/>
              <a:t> </a:t>
            </a:r>
            <a:r>
              <a:rPr lang="ca-ES" altLang="es-ES" sz="2000" u="none" dirty="0"/>
              <a:t>(Hansen et al., 2011): </a:t>
            </a:r>
            <a:r>
              <a:rPr lang="ca-ES" altLang="es-ES" sz="2000" u="none" dirty="0" err="1"/>
              <a:t>Conditional</a:t>
            </a:r>
            <a:r>
              <a:rPr lang="ca-ES" altLang="es-ES" sz="2000" u="none" dirty="0"/>
              <a:t> </a:t>
            </a:r>
            <a:r>
              <a:rPr lang="ca-ES" altLang="es-ES" sz="2000" u="none" dirty="0" err="1"/>
              <a:t>quantile</a:t>
            </a:r>
            <a:r>
              <a:rPr lang="ca-ES" altLang="es-ES" sz="2000" u="none" dirty="0"/>
              <a:t> </a:t>
            </a:r>
            <a:r>
              <a:rPr lang="ca-ES" altLang="es-ES" sz="2000" u="none" dirty="0" err="1"/>
              <a:t>normalization</a:t>
            </a:r>
            <a:r>
              <a:rPr lang="ca-ES" altLang="es-ES" sz="2000" u="none" dirty="0"/>
              <a:t> (CQN) </a:t>
            </a:r>
            <a:r>
              <a:rPr lang="ca-ES" altLang="es-ES" sz="2000" u="none" dirty="0" err="1"/>
              <a:t>algorithm</a:t>
            </a:r>
            <a:r>
              <a:rPr lang="ca-ES" altLang="es-ES" sz="2000" u="none" dirty="0"/>
              <a:t> </a:t>
            </a:r>
            <a:r>
              <a:rPr lang="ca-ES" altLang="es-ES" sz="2000" u="none" dirty="0" err="1"/>
              <a:t>combining</a:t>
            </a:r>
            <a:r>
              <a:rPr lang="ca-ES" altLang="es-ES" sz="2000" u="none" dirty="0"/>
              <a:t> robust </a:t>
            </a:r>
            <a:r>
              <a:rPr lang="ca-ES" altLang="es-ES" sz="2000" u="none" dirty="0" err="1"/>
              <a:t>generalized</a:t>
            </a:r>
            <a:r>
              <a:rPr lang="ca-ES" altLang="es-ES" sz="2000" u="none" dirty="0"/>
              <a:t> </a:t>
            </a:r>
            <a:r>
              <a:rPr lang="ca-ES" altLang="es-ES" sz="2000" u="none" dirty="0" err="1"/>
              <a:t>regression</a:t>
            </a:r>
            <a:r>
              <a:rPr lang="ca-ES" altLang="es-ES" sz="2000" u="none" dirty="0"/>
              <a:t> (</a:t>
            </a:r>
            <a:r>
              <a:rPr lang="ca-ES" altLang="es-ES" sz="2000" u="none" dirty="0" err="1"/>
              <a:t>corrects</a:t>
            </a:r>
            <a:r>
              <a:rPr lang="ca-ES" altLang="es-ES" sz="2000" u="none" dirty="0"/>
              <a:t> for </a:t>
            </a:r>
            <a:r>
              <a:rPr lang="ca-ES" altLang="es-ES" sz="2000" u="none" dirty="0" err="1">
                <a:solidFill>
                  <a:srgbClr val="808080"/>
                </a:solidFill>
              </a:rPr>
              <a:t>library</a:t>
            </a:r>
            <a:r>
              <a:rPr lang="ca-ES" altLang="es-ES" sz="2000" u="none" dirty="0">
                <a:solidFill>
                  <a:srgbClr val="808080"/>
                </a:solidFill>
              </a:rPr>
              <a:t> </a:t>
            </a:r>
            <a:r>
              <a:rPr lang="ca-ES" altLang="es-ES" sz="2000" u="none" dirty="0" err="1">
                <a:solidFill>
                  <a:srgbClr val="808080"/>
                </a:solidFill>
              </a:rPr>
              <a:t>size</a:t>
            </a:r>
            <a:r>
              <a:rPr lang="ca-ES" altLang="es-ES" sz="2000" u="none" dirty="0">
                <a:solidFill>
                  <a:srgbClr val="808080"/>
                </a:solidFill>
              </a:rPr>
              <a:t>, </a:t>
            </a:r>
            <a:r>
              <a:rPr lang="ca-ES" altLang="es-ES" sz="2000" u="none" dirty="0" err="1">
                <a:solidFill>
                  <a:srgbClr val="808080"/>
                </a:solidFill>
              </a:rPr>
              <a:t>gene</a:t>
            </a:r>
            <a:r>
              <a:rPr lang="ca-ES" altLang="es-ES" sz="2000" u="none" dirty="0">
                <a:solidFill>
                  <a:srgbClr val="808080"/>
                </a:solidFill>
              </a:rPr>
              <a:t> </a:t>
            </a:r>
            <a:r>
              <a:rPr lang="ca-ES" altLang="es-ES" sz="2000" u="none" dirty="0" err="1">
                <a:solidFill>
                  <a:srgbClr val="808080"/>
                </a:solidFill>
              </a:rPr>
              <a:t>length</a:t>
            </a:r>
            <a:r>
              <a:rPr lang="ca-ES" altLang="es-ES" sz="2000" u="none" dirty="0">
                <a:solidFill>
                  <a:srgbClr val="808080"/>
                </a:solidFill>
              </a:rPr>
              <a:t>, GC-content</a:t>
            </a:r>
            <a:r>
              <a:rPr lang="ca-ES" altLang="es-ES" sz="2000" u="none" dirty="0"/>
              <a:t>)</a:t>
            </a:r>
          </a:p>
          <a:p>
            <a:pPr marL="342900" indent="-342900" algn="just">
              <a:buSzPct val="45000"/>
              <a:buFont typeface="Arial" panose="020B0604020202020204" pitchFamily="34" charset="0"/>
              <a:buChar char="•"/>
            </a:pPr>
            <a:endParaRPr lang="ca-ES" altLang="es-ES" sz="2000" u="none" dirty="0"/>
          </a:p>
          <a:p>
            <a:pPr marL="342900" indent="-342900" algn="just">
              <a:buSzPct val="45000"/>
              <a:buFont typeface="Arial" panose="020B0604020202020204" pitchFamily="34" charset="0"/>
              <a:buChar char="•"/>
            </a:pPr>
            <a:r>
              <a:rPr lang="ca-ES" altLang="es-ES" u="none" dirty="0" err="1" smtClean="0"/>
              <a:t>Others</a:t>
            </a:r>
            <a:r>
              <a:rPr lang="ca-ES" altLang="es-ES" u="none" dirty="0"/>
              <a:t>: </a:t>
            </a:r>
            <a:r>
              <a:rPr lang="ca-ES" altLang="es-ES" u="none" dirty="0" err="1">
                <a:solidFill>
                  <a:srgbClr val="800080"/>
                </a:solidFill>
              </a:rPr>
              <a:t>Upper-quartile</a:t>
            </a:r>
            <a:r>
              <a:rPr lang="ca-ES" altLang="es-ES" u="none" dirty="0"/>
              <a:t> (</a:t>
            </a:r>
            <a:r>
              <a:rPr lang="ca-ES" altLang="es-ES" u="none" dirty="0" err="1"/>
              <a:t>Bullard</a:t>
            </a:r>
            <a:r>
              <a:rPr lang="ca-ES" altLang="es-ES" u="none" dirty="0"/>
              <a:t> et al., 2010); </a:t>
            </a:r>
            <a:r>
              <a:rPr lang="ca-ES" altLang="es-ES" u="none" dirty="0">
                <a:solidFill>
                  <a:srgbClr val="800080"/>
                </a:solidFill>
              </a:rPr>
              <a:t>FPKM</a:t>
            </a:r>
            <a:r>
              <a:rPr lang="ca-ES" altLang="es-ES" u="none" dirty="0"/>
              <a:t> (</a:t>
            </a:r>
            <a:r>
              <a:rPr lang="ca-ES" altLang="es-ES" u="none" dirty="0" err="1"/>
              <a:t>Trapnell</a:t>
            </a:r>
            <a:r>
              <a:rPr lang="ca-ES" altLang="es-ES" u="none" dirty="0"/>
              <a:t> et al., 2010): </a:t>
            </a:r>
            <a:r>
              <a:rPr lang="ca-ES" altLang="es-ES" u="none" dirty="0" err="1"/>
              <a:t>Instead</a:t>
            </a:r>
            <a:r>
              <a:rPr lang="ca-ES" altLang="es-ES" u="none" dirty="0"/>
              <a:t> of </a:t>
            </a:r>
            <a:r>
              <a:rPr lang="ca-ES" altLang="es-ES" u="none" dirty="0" err="1"/>
              <a:t>counts</a:t>
            </a:r>
            <a:r>
              <a:rPr lang="ca-ES" altLang="es-ES" u="none" dirty="0"/>
              <a:t>, </a:t>
            </a:r>
            <a:r>
              <a:rPr lang="ca-ES" altLang="es-ES" u="none" dirty="0" err="1">
                <a:solidFill>
                  <a:srgbClr val="808080"/>
                </a:solidFill>
              </a:rPr>
              <a:t>Cufflinks</a:t>
            </a:r>
            <a:r>
              <a:rPr lang="ca-ES" altLang="es-ES" u="none" dirty="0"/>
              <a:t> software </a:t>
            </a:r>
            <a:r>
              <a:rPr lang="ca-ES" altLang="es-ES" u="none" dirty="0" err="1"/>
              <a:t>generates</a:t>
            </a:r>
            <a:r>
              <a:rPr lang="ca-ES" altLang="es-ES" u="none" dirty="0"/>
              <a:t> FPKM </a:t>
            </a:r>
            <a:r>
              <a:rPr lang="ca-ES" altLang="es-ES" u="none" dirty="0" err="1"/>
              <a:t>values</a:t>
            </a:r>
            <a:r>
              <a:rPr lang="ca-ES" altLang="es-ES" u="none" dirty="0"/>
              <a:t> (Fragments Per </a:t>
            </a:r>
            <a:r>
              <a:rPr lang="ca-ES" altLang="es-ES" u="none" dirty="0" err="1"/>
              <a:t>Kilobase</a:t>
            </a:r>
            <a:r>
              <a:rPr lang="ca-ES" altLang="es-ES" u="none" dirty="0"/>
              <a:t> of </a:t>
            </a:r>
            <a:r>
              <a:rPr lang="ca-ES" altLang="es-ES" u="none" dirty="0" err="1"/>
              <a:t>exon</a:t>
            </a:r>
            <a:r>
              <a:rPr lang="ca-ES" altLang="es-ES" u="none" dirty="0"/>
              <a:t> per </a:t>
            </a:r>
            <a:r>
              <a:rPr lang="ca-ES" altLang="es-ES" u="none" dirty="0" err="1"/>
              <a:t>Million</a:t>
            </a:r>
            <a:r>
              <a:rPr lang="ca-ES" altLang="es-ES" u="none" dirty="0"/>
              <a:t> fragments </a:t>
            </a:r>
            <a:r>
              <a:rPr lang="ca-ES" altLang="es-ES" u="none" dirty="0" err="1"/>
              <a:t>mapped</a:t>
            </a:r>
            <a:r>
              <a:rPr lang="ca-ES" altLang="es-ES" u="none" dirty="0"/>
              <a:t>) to </a:t>
            </a:r>
            <a:r>
              <a:rPr lang="ca-ES" altLang="es-ES" u="none" dirty="0" err="1"/>
              <a:t>estimate</a:t>
            </a:r>
            <a:r>
              <a:rPr lang="ca-ES" altLang="es-ES" u="none" dirty="0"/>
              <a:t> </a:t>
            </a:r>
            <a:r>
              <a:rPr lang="ca-ES" altLang="es-ES" u="none" dirty="0" err="1"/>
              <a:t>gene</a:t>
            </a:r>
            <a:r>
              <a:rPr lang="ca-ES" altLang="es-ES" u="none" dirty="0"/>
              <a:t> </a:t>
            </a:r>
            <a:r>
              <a:rPr lang="ca-ES" altLang="es-ES" u="none" dirty="0" err="1"/>
              <a:t>expression</a:t>
            </a:r>
            <a:r>
              <a:rPr lang="ca-ES" altLang="es-ES" u="none" dirty="0"/>
              <a:t>, </a:t>
            </a:r>
            <a:r>
              <a:rPr lang="ca-ES" altLang="es-ES" u="none" dirty="0" err="1"/>
              <a:t>which</a:t>
            </a:r>
            <a:r>
              <a:rPr lang="ca-ES" altLang="es-ES" u="none" dirty="0"/>
              <a:t> </a:t>
            </a:r>
            <a:r>
              <a:rPr lang="ca-ES" altLang="es-ES" u="none" dirty="0" err="1"/>
              <a:t>are</a:t>
            </a:r>
            <a:r>
              <a:rPr lang="ca-ES" altLang="es-ES" u="none" dirty="0"/>
              <a:t> </a:t>
            </a:r>
            <a:r>
              <a:rPr lang="ca-ES" altLang="es-ES" u="none" dirty="0" err="1"/>
              <a:t>analogous</a:t>
            </a:r>
            <a:r>
              <a:rPr lang="ca-ES" altLang="es-ES" u="none" dirty="0"/>
              <a:t> to RPKM.</a:t>
            </a:r>
          </a:p>
          <a:p>
            <a:pPr marL="285750" indent="-285750" algn="just">
              <a:buSzPct val="45000"/>
              <a:buFont typeface="Arial" panose="020B0604020202020204" pitchFamily="34" charset="0"/>
              <a:buChar char="•"/>
            </a:pPr>
            <a:endParaRPr lang="ca-ES" altLang="es-ES" u="none" dirty="0"/>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7850" y="1636713"/>
            <a:ext cx="3671888" cy="919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2" name="Text Box 4"/>
          <p:cNvSpPr txBox="1">
            <a:spLocks noChangeArrowheads="1"/>
          </p:cNvSpPr>
          <p:nvPr/>
        </p:nvSpPr>
        <p:spPr bwMode="auto">
          <a:xfrm>
            <a:off x="344488" y="442913"/>
            <a:ext cx="360362" cy="22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a:solidFill>
                  <a:srgbClr val="FFFFFF"/>
                </a:solidFill>
                <a:latin typeface="Calibri" pitchFamily="32" charset="0"/>
              </a:rPr>
              <a:t>3</a:t>
            </a:r>
          </a:p>
        </p:txBody>
      </p:sp>
      <p:sp>
        <p:nvSpPr>
          <p:cNvPr id="7" name="1 Título"/>
          <p:cNvSpPr txBox="1">
            <a:spLocks/>
          </p:cNvSpPr>
          <p:nvPr/>
        </p:nvSpPr>
        <p:spPr>
          <a:xfrm>
            <a:off x="345282" y="129034"/>
            <a:ext cx="8913813" cy="563662"/>
          </a:xfrm>
          <a:prstGeom prst="rect">
            <a:avLst/>
          </a:prstGeom>
        </p:spPr>
        <p:txBody>
          <a:bodyPr/>
          <a:lst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a:lstStyle>
          <a:p>
            <a:r>
              <a:rPr lang="es-ES" sz="3600" u="none" kern="0" dirty="0" smtClean="0"/>
              <a:t>RNA-</a:t>
            </a:r>
            <a:r>
              <a:rPr lang="es-ES" sz="3600" u="none" kern="0" dirty="0" err="1" smtClean="0"/>
              <a:t>seq</a:t>
            </a:r>
            <a:r>
              <a:rPr lang="es-ES" sz="3600" u="none" kern="0" dirty="0" smtClean="0"/>
              <a:t> </a:t>
            </a:r>
            <a:r>
              <a:rPr lang="es-ES" sz="3600" u="none" kern="0" dirty="0" err="1" smtClean="0"/>
              <a:t>normalization</a:t>
            </a:r>
            <a:r>
              <a:rPr lang="es-ES" sz="3600" u="none" kern="0" dirty="0" smtClean="0"/>
              <a:t> </a:t>
            </a:r>
            <a:r>
              <a:rPr lang="es-ES" sz="3600" u="none" kern="0" dirty="0" err="1" smtClean="0"/>
              <a:t>methods</a:t>
            </a:r>
            <a:endParaRPr lang="es-ES" sz="3600" u="none" kern="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RNA </a:t>
            </a:r>
            <a:r>
              <a:rPr lang="es-ES" dirty="0" err="1"/>
              <a:t>Seq</a:t>
            </a:r>
            <a:r>
              <a:rPr lang="es-ES" dirty="0"/>
              <a:t> (4)- </a:t>
            </a:r>
            <a:r>
              <a:rPr lang="es-ES" dirty="0" err="1"/>
              <a:t>Differential</a:t>
            </a:r>
            <a:r>
              <a:rPr lang="es-ES" dirty="0"/>
              <a:t> </a:t>
            </a:r>
            <a:r>
              <a:rPr lang="es-ES" dirty="0" err="1"/>
              <a:t>expression</a:t>
            </a:r>
            <a:r>
              <a:rPr lang="es-ES" dirty="0"/>
              <a:t> </a:t>
            </a:r>
            <a:r>
              <a:rPr lang="es-ES" dirty="0" err="1" smtClean="0"/>
              <a:t>analysis</a:t>
            </a:r>
            <a:endParaRPr lang="es-ES" dirty="0"/>
          </a:p>
        </p:txBody>
      </p:sp>
      <p:sp>
        <p:nvSpPr>
          <p:cNvPr id="3" name="2 Marcador de contenido"/>
          <p:cNvSpPr>
            <a:spLocks noGrp="1"/>
          </p:cNvSpPr>
          <p:nvPr>
            <p:ph idx="1"/>
          </p:nvPr>
        </p:nvSpPr>
        <p:spPr/>
        <p:txBody>
          <a:bodyPr/>
          <a:lstStyle/>
          <a:p>
            <a:pPr marL="457200" indent="-457200">
              <a:buFont typeface="Arial" panose="020B0604020202020204" pitchFamily="34" charset="0"/>
              <a:buChar char="•"/>
            </a:pPr>
            <a:r>
              <a:rPr lang="en-US" dirty="0"/>
              <a:t>The goal of a DE analysis is to </a:t>
            </a:r>
            <a:r>
              <a:rPr lang="en-US" i="1" dirty="0"/>
              <a:t>highlight genes that have changed significantly in abundance across experimental conditions</a:t>
            </a:r>
            <a:r>
              <a:rPr lang="en-US" dirty="0"/>
              <a:t>. </a:t>
            </a:r>
            <a:endParaRPr lang="en-US" dirty="0" smtClean="0"/>
          </a:p>
          <a:p>
            <a:pPr marL="457200" indent="-457200">
              <a:buFont typeface="Arial" panose="020B0604020202020204" pitchFamily="34" charset="0"/>
              <a:buChar char="•"/>
            </a:pPr>
            <a:r>
              <a:rPr lang="en-US" dirty="0" smtClean="0"/>
              <a:t>In </a:t>
            </a:r>
            <a:r>
              <a:rPr lang="en-US" dirty="0"/>
              <a:t>general, this means </a:t>
            </a:r>
            <a:endParaRPr lang="en-US" dirty="0" smtClean="0"/>
          </a:p>
          <a:p>
            <a:pPr marL="857250" lvl="1" indent="-457200">
              <a:buFont typeface="Arial" panose="020B0604020202020204" pitchFamily="34" charset="0"/>
              <a:buChar char="•"/>
            </a:pPr>
            <a:r>
              <a:rPr lang="en-US" dirty="0" smtClean="0"/>
              <a:t>taking a table </a:t>
            </a:r>
            <a:r>
              <a:rPr lang="en-US" dirty="0"/>
              <a:t>of summarized count data for each library and </a:t>
            </a:r>
            <a:endParaRPr lang="en-US" dirty="0" smtClean="0"/>
          </a:p>
          <a:p>
            <a:pPr marL="857250" lvl="1" indent="-457200">
              <a:buFont typeface="Arial" panose="020B0604020202020204" pitchFamily="34" charset="0"/>
              <a:buChar char="•"/>
            </a:pPr>
            <a:r>
              <a:rPr lang="en-US" dirty="0" smtClean="0"/>
              <a:t>performing </a:t>
            </a:r>
            <a:r>
              <a:rPr lang="en-US" dirty="0"/>
              <a:t>statistical testing between samples of interest</a:t>
            </a:r>
            <a:endParaRPr lang="es-ES" dirty="0"/>
          </a:p>
        </p:txBody>
      </p:sp>
    </p:spTree>
    <p:extLst>
      <p:ext uri="{BB962C8B-B14F-4D97-AF65-F5344CB8AC3E}">
        <p14:creationId xmlns:p14="http://schemas.microsoft.com/office/powerpoint/2010/main" val="172304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s-ES" sz="3600" dirty="0"/>
              <a:t>RNA </a:t>
            </a:r>
            <a:r>
              <a:rPr lang="es-ES" sz="3600" dirty="0" err="1"/>
              <a:t>Seq</a:t>
            </a:r>
            <a:r>
              <a:rPr lang="es-ES" sz="3600" dirty="0"/>
              <a:t> </a:t>
            </a:r>
            <a:r>
              <a:rPr lang="es-ES" sz="3600" dirty="0" smtClean="0"/>
              <a:t>(4)- </a:t>
            </a:r>
            <a:r>
              <a:rPr lang="es-ES" sz="3600" dirty="0" err="1" smtClean="0"/>
              <a:t>Methods</a:t>
            </a:r>
            <a:r>
              <a:rPr lang="es-ES" sz="3600" dirty="0" smtClean="0"/>
              <a:t> </a:t>
            </a:r>
            <a:r>
              <a:rPr lang="es-ES" sz="3600" dirty="0" err="1" smtClean="0"/>
              <a:t>for</a:t>
            </a:r>
            <a:r>
              <a:rPr lang="es-ES" sz="3600" dirty="0" smtClean="0"/>
              <a:t> </a:t>
            </a:r>
            <a:r>
              <a:rPr lang="es-ES" sz="3600" dirty="0" err="1" smtClean="0"/>
              <a:t>Differential</a:t>
            </a:r>
            <a:r>
              <a:rPr lang="es-ES" sz="3600" dirty="0" smtClean="0"/>
              <a:t> </a:t>
            </a:r>
            <a:r>
              <a:rPr lang="es-ES" sz="3600" dirty="0" err="1" smtClean="0"/>
              <a:t>Expression</a:t>
            </a:r>
            <a:r>
              <a:rPr lang="es-ES" sz="3600" dirty="0" smtClean="0"/>
              <a:t> </a:t>
            </a:r>
            <a:r>
              <a:rPr lang="es-ES" sz="3600" dirty="0" err="1" smtClean="0"/>
              <a:t>Analysis</a:t>
            </a:r>
            <a:endParaRPr lang="es-ES" sz="3600" dirty="0"/>
          </a:p>
        </p:txBody>
      </p:sp>
      <p:sp>
        <p:nvSpPr>
          <p:cNvPr id="351235" name="Rectangle 3"/>
          <p:cNvSpPr>
            <a:spLocks noGrp="1" noChangeArrowheads="1"/>
          </p:cNvSpPr>
          <p:nvPr>
            <p:ph type="body" idx="1"/>
          </p:nvPr>
        </p:nvSpPr>
        <p:spPr>
          <a:xfrm>
            <a:off x="489298" y="1844824"/>
            <a:ext cx="8716963" cy="3976687"/>
          </a:xfrm>
        </p:spPr>
        <p:txBody>
          <a:bodyPr/>
          <a:lstStyle/>
          <a:p>
            <a:pPr>
              <a:lnSpc>
                <a:spcPct val="90000"/>
              </a:lnSpc>
              <a:buFont typeface="Times New Roman" pitchFamily="18" charset="0"/>
              <a:buChar char="•"/>
            </a:pPr>
            <a:r>
              <a:rPr lang="es-ES" sz="2800" dirty="0" err="1" smtClean="0"/>
              <a:t>Transform</a:t>
            </a:r>
            <a:r>
              <a:rPr lang="es-ES" sz="2800" dirty="0" smtClean="0"/>
              <a:t> </a:t>
            </a:r>
            <a:r>
              <a:rPr lang="es-ES" sz="2800" dirty="0" err="1" smtClean="0"/>
              <a:t>count</a:t>
            </a:r>
            <a:r>
              <a:rPr lang="es-ES" sz="2800" dirty="0" smtClean="0"/>
              <a:t> data </a:t>
            </a:r>
            <a:r>
              <a:rPr lang="es-ES" sz="2800" dirty="0" err="1" smtClean="0"/>
              <a:t>to</a:t>
            </a:r>
            <a:r>
              <a:rPr lang="es-ES" sz="2800" dirty="0" smtClean="0"/>
              <a:t> use </a:t>
            </a:r>
            <a:r>
              <a:rPr lang="es-ES" sz="2800" dirty="0" err="1" smtClean="0"/>
              <a:t>existing</a:t>
            </a:r>
            <a:r>
              <a:rPr lang="es-ES" sz="2800" dirty="0" smtClean="0"/>
              <a:t> </a:t>
            </a:r>
            <a:r>
              <a:rPr lang="es-ES" sz="2800" dirty="0" err="1" smtClean="0"/>
              <a:t>approaches</a:t>
            </a:r>
            <a:r>
              <a:rPr lang="es-ES" sz="2800" dirty="0" smtClean="0"/>
              <a:t> </a:t>
            </a:r>
            <a:r>
              <a:rPr lang="es-ES" sz="2800" dirty="0" err="1" smtClean="0"/>
              <a:t>for</a:t>
            </a:r>
            <a:r>
              <a:rPr lang="es-ES" sz="2800" dirty="0" smtClean="0"/>
              <a:t> </a:t>
            </a:r>
            <a:r>
              <a:rPr lang="es-ES" sz="2800" dirty="0" err="1" smtClean="0"/>
              <a:t>microarray</a:t>
            </a:r>
            <a:r>
              <a:rPr lang="es-ES" sz="2800" dirty="0" smtClean="0"/>
              <a:t> data.</a:t>
            </a:r>
          </a:p>
          <a:p>
            <a:pPr>
              <a:lnSpc>
                <a:spcPct val="90000"/>
              </a:lnSpc>
              <a:buFont typeface="Times New Roman" pitchFamily="18" charset="0"/>
              <a:buChar char="•"/>
            </a:pPr>
            <a:r>
              <a:rPr lang="es-ES" sz="2800" dirty="0" smtClean="0"/>
              <a:t>Use </a:t>
            </a:r>
            <a:r>
              <a:rPr lang="es-ES" sz="2800" dirty="0" err="1" smtClean="0"/>
              <a:t>Fisher's</a:t>
            </a:r>
            <a:r>
              <a:rPr lang="es-ES" sz="2800" dirty="0" smtClean="0"/>
              <a:t> </a:t>
            </a:r>
            <a:r>
              <a:rPr lang="es-ES" sz="2800" dirty="0" err="1"/>
              <a:t>exact</a:t>
            </a:r>
            <a:r>
              <a:rPr lang="es-ES" sz="2800" dirty="0"/>
              <a:t> test </a:t>
            </a:r>
            <a:r>
              <a:rPr lang="es-ES" sz="2800" dirty="0" err="1"/>
              <a:t>or</a:t>
            </a:r>
            <a:r>
              <a:rPr lang="es-ES" sz="2800" dirty="0"/>
              <a:t> similar </a:t>
            </a:r>
            <a:r>
              <a:rPr lang="es-ES" sz="2800" dirty="0" err="1"/>
              <a:t>approaches</a:t>
            </a:r>
            <a:r>
              <a:rPr lang="es-ES" sz="2800" dirty="0"/>
              <a:t>.</a:t>
            </a:r>
          </a:p>
          <a:p>
            <a:pPr>
              <a:lnSpc>
                <a:spcPct val="90000"/>
              </a:lnSpc>
              <a:buFont typeface="Times New Roman" pitchFamily="18" charset="0"/>
              <a:buChar char="•"/>
            </a:pPr>
            <a:r>
              <a:rPr lang="es-ES" sz="2800" dirty="0" smtClean="0"/>
              <a:t>Use </a:t>
            </a:r>
            <a:r>
              <a:rPr lang="en-US" sz="2800" dirty="0"/>
              <a:t>statistical models appropriate for count </a:t>
            </a:r>
            <a:r>
              <a:rPr lang="en-US" sz="2800" dirty="0" smtClean="0"/>
              <a:t>data such as</a:t>
            </a:r>
            <a:r>
              <a:rPr lang="es-ES" sz="2800" dirty="0" smtClean="0"/>
              <a:t> </a:t>
            </a:r>
            <a:r>
              <a:rPr lang="es-ES" sz="2800" i="1" dirty="0" err="1"/>
              <a:t>Generalized</a:t>
            </a:r>
            <a:r>
              <a:rPr lang="es-ES" sz="2800" i="1" dirty="0"/>
              <a:t> Linear </a:t>
            </a:r>
            <a:r>
              <a:rPr lang="es-ES" sz="2800" i="1" dirty="0" err="1"/>
              <a:t>Models</a:t>
            </a:r>
            <a:r>
              <a:rPr lang="es-ES" sz="2800" dirty="0"/>
              <a:t> </a:t>
            </a:r>
            <a:r>
              <a:rPr lang="es-ES" sz="2800" dirty="0" err="1" smtClean="0"/>
              <a:t>using</a:t>
            </a:r>
            <a:r>
              <a:rPr lang="es-ES" sz="2800" dirty="0" smtClean="0"/>
              <a:t> </a:t>
            </a:r>
            <a:endParaRPr lang="es-ES" sz="2800" dirty="0"/>
          </a:p>
          <a:p>
            <a:pPr lvl="1">
              <a:lnSpc>
                <a:spcPct val="90000"/>
              </a:lnSpc>
              <a:buFont typeface="Times New Roman" pitchFamily="18" charset="0"/>
              <a:buChar char="–"/>
            </a:pPr>
            <a:r>
              <a:rPr lang="es-ES" sz="2400" dirty="0" err="1"/>
              <a:t>Poisson</a:t>
            </a:r>
            <a:r>
              <a:rPr lang="es-ES" sz="2400" dirty="0"/>
              <a:t> </a:t>
            </a:r>
            <a:r>
              <a:rPr lang="es-ES" sz="2400" dirty="0" err="1"/>
              <a:t>distribution</a:t>
            </a:r>
            <a:r>
              <a:rPr lang="es-ES" sz="2400" dirty="0"/>
              <a:t>.</a:t>
            </a:r>
          </a:p>
          <a:p>
            <a:pPr lvl="1">
              <a:lnSpc>
                <a:spcPct val="90000"/>
              </a:lnSpc>
              <a:buFont typeface="Times New Roman" pitchFamily="18" charset="0"/>
              <a:buChar char="–"/>
            </a:pPr>
            <a:r>
              <a:rPr lang="es-ES" sz="2400" dirty="0" err="1"/>
              <a:t>Negative</a:t>
            </a:r>
            <a:r>
              <a:rPr lang="es-ES" sz="2400" dirty="0"/>
              <a:t> </a:t>
            </a:r>
            <a:r>
              <a:rPr lang="es-ES" sz="2400" dirty="0" err="1"/>
              <a:t>binomial</a:t>
            </a:r>
            <a:r>
              <a:rPr lang="es-ES" sz="2400" dirty="0"/>
              <a:t> </a:t>
            </a:r>
            <a:r>
              <a:rPr lang="es-ES" sz="2400" dirty="0" err="1"/>
              <a:t>distribution</a:t>
            </a:r>
            <a:r>
              <a:rPr lang="es-ES" sz="2400" dirty="0" smtClean="0"/>
              <a:t>.</a:t>
            </a:r>
            <a:endParaRPr lang="es-E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Marcador de pie de página"/>
          <p:cNvSpPr>
            <a:spLocks noGrp="1"/>
          </p:cNvSpPr>
          <p:nvPr>
            <p:ph type="ftr" idx="4294967295"/>
          </p:nvPr>
        </p:nvSpPr>
        <p:spPr>
          <a:xfrm>
            <a:off x="3302530" y="5913438"/>
            <a:ext cx="3938954" cy="857250"/>
          </a:xfrm>
          <a:prstGeom prst="rect">
            <a:avLst/>
          </a:prstGeom>
        </p:spPr>
        <p:txBody>
          <a:bodyPr/>
          <a:lstStyle/>
          <a:p>
            <a:endParaRPr lang="es-ES"/>
          </a:p>
          <a:p>
            <a:r>
              <a:rPr lang="es-ES"/>
              <a:t>10 years or plus of high throughput data analysis</a:t>
            </a:r>
          </a:p>
        </p:txBody>
      </p:sp>
      <p:pic>
        <p:nvPicPr>
          <p:cNvPr id="361476" name="Picture 4"/>
          <p:cNvPicPr>
            <a:picLocks noChangeAspect="1" noChangeArrowheads="1"/>
          </p:cNvPicPr>
          <p:nvPr/>
        </p:nvPicPr>
        <p:blipFill>
          <a:blip r:embed="rId2" cstate="print"/>
          <a:srcRect/>
          <a:stretch>
            <a:fillRect/>
          </a:stretch>
        </p:blipFill>
        <p:spPr bwMode="auto">
          <a:xfrm>
            <a:off x="82563" y="76201"/>
            <a:ext cx="9599696" cy="636746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idx="4294967295"/>
          </p:nvPr>
        </p:nvSpPr>
        <p:spPr>
          <a:xfrm>
            <a:off x="3302530" y="5913438"/>
            <a:ext cx="3938954" cy="857250"/>
          </a:xfrm>
          <a:prstGeom prst="rect">
            <a:avLst/>
          </a:prstGeom>
        </p:spPr>
        <p:txBody>
          <a:bodyPr/>
          <a:lstStyle/>
          <a:p>
            <a:endParaRPr lang="es-ES"/>
          </a:p>
          <a:p>
            <a:r>
              <a:rPr lang="es-ES"/>
              <a:t>10 years or plus of high throughput data analysis</a:t>
            </a:r>
          </a:p>
        </p:txBody>
      </p:sp>
      <p:sp>
        <p:nvSpPr>
          <p:cNvPr id="365572" name="Rectangle 4"/>
          <p:cNvSpPr>
            <a:spLocks noGrp="1" noChangeArrowheads="1"/>
          </p:cNvSpPr>
          <p:nvPr>
            <p:ph type="title"/>
          </p:nvPr>
        </p:nvSpPr>
        <p:spPr/>
        <p:txBody>
          <a:bodyPr/>
          <a:lstStyle/>
          <a:p>
            <a:r>
              <a:rPr lang="en-US" sz="4000" dirty="0"/>
              <a:t>RNA </a:t>
            </a:r>
            <a:r>
              <a:rPr lang="en-US" sz="4000" dirty="0" err="1"/>
              <a:t>seq</a:t>
            </a:r>
            <a:r>
              <a:rPr lang="en-US" sz="4000" dirty="0"/>
              <a:t> example (Normalized values)</a:t>
            </a:r>
          </a:p>
        </p:txBody>
      </p:sp>
      <p:pic>
        <p:nvPicPr>
          <p:cNvPr id="365574" name="Picture 6"/>
          <p:cNvPicPr>
            <a:picLocks noGrp="1" noChangeAspect="1" noChangeArrowheads="1"/>
          </p:cNvPicPr>
          <p:nvPr>
            <p:ph idx="1"/>
          </p:nvPr>
        </p:nvPicPr>
        <p:blipFill>
          <a:blip r:embed="rId2" cstate="print"/>
          <a:srcRect/>
          <a:stretch>
            <a:fillRect/>
          </a:stretch>
        </p:blipFill>
        <p:spPr>
          <a:xfrm>
            <a:off x="1353394" y="1700808"/>
            <a:ext cx="7093558" cy="4637088"/>
          </a:xfr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idx="4294967295"/>
          </p:nvPr>
        </p:nvSpPr>
        <p:spPr>
          <a:xfrm>
            <a:off x="3302530" y="5913438"/>
            <a:ext cx="3938954" cy="857250"/>
          </a:xfrm>
          <a:prstGeom prst="rect">
            <a:avLst/>
          </a:prstGeom>
        </p:spPr>
        <p:txBody>
          <a:bodyPr/>
          <a:lstStyle/>
          <a:p>
            <a:endParaRPr lang="es-ES"/>
          </a:p>
          <a:p>
            <a:r>
              <a:rPr lang="es-ES"/>
              <a:t>10 years or plus of high throughput data analysis</a:t>
            </a:r>
          </a:p>
        </p:txBody>
      </p:sp>
      <p:pic>
        <p:nvPicPr>
          <p:cNvPr id="366598" name="Picture 6"/>
          <p:cNvPicPr>
            <a:picLocks noGrp="1" noChangeAspect="1" noChangeArrowheads="1"/>
          </p:cNvPicPr>
          <p:nvPr>
            <p:ph idx="1"/>
          </p:nvPr>
        </p:nvPicPr>
        <p:blipFill>
          <a:blip r:embed="rId2" cstate="print"/>
          <a:srcRect/>
          <a:stretch>
            <a:fillRect/>
          </a:stretch>
        </p:blipFill>
        <p:spPr>
          <a:xfrm>
            <a:off x="705322" y="1384199"/>
            <a:ext cx="8072183" cy="4886953"/>
          </a:xfrm>
          <a:ln/>
        </p:spPr>
      </p:pic>
      <p:sp>
        <p:nvSpPr>
          <p:cNvPr id="366599" name="Rectangle 7"/>
          <p:cNvSpPr>
            <a:spLocks noGrp="1" noChangeArrowheads="1"/>
          </p:cNvSpPr>
          <p:nvPr>
            <p:ph type="title"/>
          </p:nvPr>
        </p:nvSpPr>
        <p:spPr>
          <a:xfrm>
            <a:off x="273274" y="273050"/>
            <a:ext cx="9135839" cy="851694"/>
          </a:xfrm>
          <a:ln/>
        </p:spPr>
        <p:txBody>
          <a:bodyPr/>
          <a:lstStyle/>
          <a:p>
            <a:r>
              <a:rPr lang="en-US" sz="3600" dirty="0"/>
              <a:t>RNA </a:t>
            </a:r>
            <a:r>
              <a:rPr lang="en-US" sz="3600" dirty="0" err="1"/>
              <a:t>seq</a:t>
            </a:r>
            <a:r>
              <a:rPr lang="en-US" sz="3600" dirty="0"/>
              <a:t> example – Analysis (Fisher test)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3225" y="1473200"/>
            <a:ext cx="2751138" cy="32400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5" name="Text Box 5"/>
          <p:cNvSpPr txBox="1">
            <a:spLocks noChangeArrowheads="1"/>
          </p:cNvSpPr>
          <p:nvPr/>
        </p:nvSpPr>
        <p:spPr bwMode="auto">
          <a:xfrm>
            <a:off x="1171575" y="1881188"/>
            <a:ext cx="360363" cy="22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a:solidFill>
                  <a:srgbClr val="FFFFFF"/>
                </a:solidFill>
                <a:latin typeface="Calibri" pitchFamily="32" charset="0"/>
              </a:rPr>
              <a:t>1</a:t>
            </a:r>
          </a:p>
        </p:txBody>
      </p:sp>
      <p:sp>
        <p:nvSpPr>
          <p:cNvPr id="5" name="4 Título"/>
          <p:cNvSpPr>
            <a:spLocks noGrp="1"/>
          </p:cNvSpPr>
          <p:nvPr>
            <p:ph type="title"/>
          </p:nvPr>
        </p:nvSpPr>
        <p:spPr/>
        <p:txBody>
          <a:bodyPr/>
          <a:lstStyle/>
          <a:p>
            <a:r>
              <a:rPr lang="ca-ES" dirty="0" err="1" smtClean="0"/>
              <a:t>Disclaimer</a:t>
            </a:r>
            <a:endParaRPr lang="ca-ES" dirty="0"/>
          </a:p>
        </p:txBody>
      </p:sp>
      <p:sp>
        <p:nvSpPr>
          <p:cNvPr id="6" name="5 Marcador de contenido"/>
          <p:cNvSpPr>
            <a:spLocks noGrp="1"/>
          </p:cNvSpPr>
          <p:nvPr>
            <p:ph idx="1"/>
          </p:nvPr>
        </p:nvSpPr>
        <p:spPr>
          <a:xfrm>
            <a:off x="495301" y="1604963"/>
            <a:ext cx="5538613" cy="3976687"/>
          </a:xfrm>
        </p:spPr>
        <p:txBody>
          <a:bodyPr/>
          <a:lstStyle/>
          <a:p>
            <a:pPr marL="285750" indent="-285750" algn="just">
              <a:buSzPct val="45000"/>
              <a:buFont typeface="Arial" panose="020B0604020202020204" pitchFamily="34" charset="0"/>
              <a:buChar char="•"/>
            </a:pPr>
            <a:r>
              <a:rPr lang="ca-ES" altLang="es-ES" sz="2800" dirty="0" err="1" smtClean="0">
                <a:latin typeface="Calibri" pitchFamily="32" charset="0"/>
                <a:cs typeface="Arial" charset="0"/>
              </a:rPr>
              <a:t>This</a:t>
            </a:r>
            <a:r>
              <a:rPr lang="ca-ES" altLang="es-ES" sz="2800" dirty="0" smtClean="0">
                <a:latin typeface="Calibri" pitchFamily="32" charset="0"/>
                <a:cs typeface="Arial" charset="0"/>
              </a:rPr>
              <a:t> </a:t>
            </a:r>
            <a:r>
              <a:rPr lang="ca-ES" altLang="es-ES" sz="2800" dirty="0" err="1" smtClean="0">
                <a:latin typeface="Calibri" pitchFamily="32" charset="0"/>
                <a:cs typeface="Arial" charset="0"/>
              </a:rPr>
              <a:t>lecture</a:t>
            </a:r>
            <a:r>
              <a:rPr lang="ca-ES" altLang="es-ES" sz="2800" dirty="0" smtClean="0">
                <a:latin typeface="Calibri" pitchFamily="32" charset="0"/>
                <a:cs typeface="Arial" charset="0"/>
              </a:rPr>
              <a:t> is </a:t>
            </a:r>
            <a:r>
              <a:rPr lang="ca-ES" altLang="es-ES" sz="2800" dirty="0" err="1" smtClean="0">
                <a:latin typeface="Calibri" pitchFamily="32" charset="0"/>
                <a:cs typeface="Arial" charset="0"/>
              </a:rPr>
              <a:t>based</a:t>
            </a:r>
            <a:r>
              <a:rPr lang="ca-ES" altLang="es-ES" sz="2800" dirty="0" smtClean="0">
                <a:latin typeface="Calibri" pitchFamily="32" charset="0"/>
                <a:cs typeface="Arial" charset="0"/>
              </a:rPr>
              <a:t> on </a:t>
            </a:r>
            <a:r>
              <a:rPr lang="ca-ES" altLang="es-ES" sz="2800" dirty="0" err="1" smtClean="0">
                <a:latin typeface="Calibri" pitchFamily="32" charset="0"/>
                <a:cs typeface="Arial" charset="0"/>
              </a:rPr>
              <a:t>many</a:t>
            </a:r>
            <a:r>
              <a:rPr lang="ca-ES" altLang="es-ES" sz="2800" dirty="0" smtClean="0">
                <a:latin typeface="Calibri" pitchFamily="32" charset="0"/>
                <a:cs typeface="Arial" charset="0"/>
              </a:rPr>
              <a:t> </a:t>
            </a:r>
            <a:r>
              <a:rPr lang="ca-ES" altLang="es-ES" sz="2800" dirty="0" err="1" smtClean="0">
                <a:latin typeface="Calibri" pitchFamily="32" charset="0"/>
                <a:cs typeface="Arial" charset="0"/>
              </a:rPr>
              <a:t>presentations</a:t>
            </a:r>
            <a:r>
              <a:rPr lang="ca-ES" altLang="es-ES" sz="2800" dirty="0" smtClean="0">
                <a:latin typeface="Calibri" pitchFamily="32" charset="0"/>
                <a:cs typeface="Arial" charset="0"/>
              </a:rPr>
              <a:t> </a:t>
            </a:r>
            <a:r>
              <a:rPr lang="ca-ES" altLang="es-ES" sz="2800" dirty="0" err="1" smtClean="0">
                <a:latin typeface="Calibri" pitchFamily="32" charset="0"/>
                <a:cs typeface="Arial" charset="0"/>
              </a:rPr>
              <a:t>freely</a:t>
            </a:r>
            <a:r>
              <a:rPr lang="ca-ES" altLang="es-ES" sz="2800" dirty="0" smtClean="0">
                <a:latin typeface="Calibri" pitchFamily="32" charset="0"/>
                <a:cs typeface="Arial" charset="0"/>
              </a:rPr>
              <a:t> </a:t>
            </a:r>
            <a:r>
              <a:rPr lang="ca-ES" altLang="es-ES" sz="2800" dirty="0" err="1" smtClean="0">
                <a:latin typeface="Calibri" pitchFamily="32" charset="0"/>
                <a:cs typeface="Arial" charset="0"/>
              </a:rPr>
              <a:t>available</a:t>
            </a:r>
            <a:r>
              <a:rPr lang="ca-ES" altLang="es-ES" sz="2800" dirty="0" smtClean="0">
                <a:latin typeface="Calibri" pitchFamily="32" charset="0"/>
                <a:cs typeface="Arial" charset="0"/>
              </a:rPr>
              <a:t> in </a:t>
            </a:r>
            <a:r>
              <a:rPr lang="ca-ES" altLang="es-ES" sz="2800" dirty="0" err="1" smtClean="0">
                <a:latin typeface="Calibri" pitchFamily="32" charset="0"/>
                <a:cs typeface="Arial" charset="0"/>
              </a:rPr>
              <a:t>the</a:t>
            </a:r>
            <a:r>
              <a:rPr lang="ca-ES" altLang="es-ES" sz="2800" dirty="0" smtClean="0">
                <a:latin typeface="Calibri" pitchFamily="32" charset="0"/>
                <a:cs typeface="Arial" charset="0"/>
              </a:rPr>
              <a:t> web.</a:t>
            </a:r>
          </a:p>
          <a:p>
            <a:pPr marL="285750" indent="-285750" algn="just">
              <a:buSzPct val="45000"/>
              <a:buFont typeface="Arial" panose="020B0604020202020204" pitchFamily="34" charset="0"/>
              <a:buChar char="•"/>
            </a:pPr>
            <a:r>
              <a:rPr lang="ca-ES" altLang="es-ES" sz="2800" dirty="0" err="1" smtClean="0">
                <a:latin typeface="Calibri" pitchFamily="32" charset="0"/>
                <a:cs typeface="Arial" charset="0"/>
              </a:rPr>
              <a:t>We</a:t>
            </a:r>
            <a:r>
              <a:rPr lang="ca-ES" altLang="es-ES" sz="2800" dirty="0" smtClean="0">
                <a:latin typeface="Calibri" pitchFamily="32" charset="0"/>
                <a:cs typeface="Arial" charset="0"/>
              </a:rPr>
              <a:t> </a:t>
            </a:r>
            <a:r>
              <a:rPr lang="ca-ES" altLang="es-ES" sz="2800" dirty="0" err="1" smtClean="0">
                <a:latin typeface="Calibri" pitchFamily="32" charset="0"/>
                <a:cs typeface="Arial" charset="0"/>
              </a:rPr>
              <a:t>wish</a:t>
            </a:r>
            <a:r>
              <a:rPr lang="ca-ES" altLang="es-ES" sz="2800" dirty="0" smtClean="0">
                <a:latin typeface="Calibri" pitchFamily="32" charset="0"/>
                <a:cs typeface="Arial" charset="0"/>
              </a:rPr>
              <a:t> to </a:t>
            </a:r>
            <a:r>
              <a:rPr lang="ca-ES" altLang="es-ES" sz="2800" dirty="0" err="1" smtClean="0">
                <a:latin typeface="Calibri" pitchFamily="32" charset="0"/>
                <a:cs typeface="Arial" charset="0"/>
              </a:rPr>
              <a:t>acknowledge</a:t>
            </a:r>
            <a:r>
              <a:rPr lang="ca-ES" altLang="es-ES" sz="2800" dirty="0" smtClean="0">
                <a:latin typeface="Calibri" pitchFamily="32" charset="0"/>
                <a:cs typeface="Arial" charset="0"/>
              </a:rPr>
              <a:t> </a:t>
            </a:r>
            <a:r>
              <a:rPr lang="ca-ES" altLang="es-ES" sz="2800" dirty="0" err="1" smtClean="0">
                <a:latin typeface="Calibri" pitchFamily="32" charset="0"/>
                <a:cs typeface="Arial" charset="0"/>
              </a:rPr>
              <a:t>the</a:t>
            </a:r>
            <a:r>
              <a:rPr lang="ca-ES" altLang="es-ES" sz="2800" dirty="0" smtClean="0">
                <a:latin typeface="Calibri" pitchFamily="32" charset="0"/>
                <a:cs typeface="Arial" charset="0"/>
              </a:rPr>
              <a:t> </a:t>
            </a:r>
            <a:r>
              <a:rPr lang="ca-ES" altLang="es-ES" sz="2800" dirty="0" err="1" smtClean="0">
                <a:latin typeface="Calibri" pitchFamily="32" charset="0"/>
                <a:cs typeface="Arial" charset="0"/>
              </a:rPr>
              <a:t>authors</a:t>
            </a:r>
            <a:r>
              <a:rPr lang="ca-ES" altLang="es-ES" sz="2800" dirty="0" smtClean="0">
                <a:latin typeface="Calibri" pitchFamily="32" charset="0"/>
                <a:cs typeface="Arial" charset="0"/>
              </a:rPr>
              <a:t> for </a:t>
            </a:r>
            <a:r>
              <a:rPr lang="ca-ES" altLang="es-ES" sz="2800" dirty="0" err="1" smtClean="0">
                <a:latin typeface="Calibri" pitchFamily="32" charset="0"/>
                <a:cs typeface="Arial" charset="0"/>
              </a:rPr>
              <a:t>their</a:t>
            </a:r>
            <a:r>
              <a:rPr lang="ca-ES" altLang="es-ES" sz="2800" dirty="0" smtClean="0">
                <a:latin typeface="Calibri" pitchFamily="32" charset="0"/>
                <a:cs typeface="Arial" charset="0"/>
              </a:rPr>
              <a:t> </a:t>
            </a:r>
            <a:r>
              <a:rPr lang="ca-ES" altLang="es-ES" sz="2800" dirty="0" err="1" smtClean="0">
                <a:latin typeface="Calibri" pitchFamily="32" charset="0"/>
                <a:cs typeface="Arial" charset="0"/>
              </a:rPr>
              <a:t>efforts</a:t>
            </a:r>
            <a:r>
              <a:rPr lang="ca-ES" altLang="es-ES" sz="2800" dirty="0" smtClean="0">
                <a:latin typeface="Calibri" pitchFamily="32" charset="0"/>
                <a:cs typeface="Arial" charset="0"/>
              </a:rPr>
              <a:t> and for </a:t>
            </a:r>
            <a:r>
              <a:rPr lang="ca-ES" altLang="es-ES" sz="2800" dirty="0" err="1" smtClean="0">
                <a:latin typeface="Calibri" pitchFamily="32" charset="0"/>
                <a:cs typeface="Arial" charset="0"/>
              </a:rPr>
              <a:t>making</a:t>
            </a:r>
            <a:r>
              <a:rPr lang="ca-ES" altLang="es-ES" sz="2800" dirty="0" smtClean="0">
                <a:latin typeface="Calibri" pitchFamily="32" charset="0"/>
                <a:cs typeface="Arial" charset="0"/>
              </a:rPr>
              <a:t> </a:t>
            </a:r>
            <a:r>
              <a:rPr lang="ca-ES" altLang="es-ES" sz="2800" dirty="0" err="1" smtClean="0">
                <a:latin typeface="Calibri" pitchFamily="32" charset="0"/>
                <a:cs typeface="Arial" charset="0"/>
              </a:rPr>
              <a:t>their</a:t>
            </a:r>
            <a:r>
              <a:rPr lang="ca-ES" altLang="es-ES" sz="2800" dirty="0" smtClean="0">
                <a:latin typeface="Calibri" pitchFamily="32" charset="0"/>
                <a:cs typeface="Arial" charset="0"/>
              </a:rPr>
              <a:t> </a:t>
            </a:r>
            <a:r>
              <a:rPr lang="ca-ES" altLang="es-ES" sz="2800" dirty="0" err="1" smtClean="0">
                <a:latin typeface="Calibri" pitchFamily="32" charset="0"/>
                <a:cs typeface="Arial" charset="0"/>
              </a:rPr>
              <a:t>work</a:t>
            </a:r>
            <a:r>
              <a:rPr lang="ca-ES" altLang="es-ES" sz="2800" dirty="0" smtClean="0">
                <a:latin typeface="Calibri" pitchFamily="32" charset="0"/>
                <a:cs typeface="Arial" charset="0"/>
              </a:rPr>
              <a:t> </a:t>
            </a:r>
            <a:r>
              <a:rPr lang="ca-ES" altLang="es-ES" sz="2800" dirty="0" err="1" smtClean="0">
                <a:latin typeface="Calibri" pitchFamily="32" charset="0"/>
                <a:cs typeface="Arial" charset="0"/>
              </a:rPr>
              <a:t>available</a:t>
            </a:r>
            <a:endParaRPr lang="ca-ES" altLang="es-ES" sz="2800" dirty="0" smtClean="0">
              <a:latin typeface="Calibri" pitchFamily="32" charset="0"/>
              <a:cs typeface="Arial" charset="0"/>
            </a:endParaRPr>
          </a:p>
          <a:p>
            <a:endParaRPr lang="ca-ES"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561306" y="1124744"/>
            <a:ext cx="8928992" cy="50497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marL="431800" indent="-215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just">
              <a:buSzPct val="45000"/>
              <a:buFont typeface="Arial" pitchFamily="34" charset="0"/>
              <a:buChar char="•"/>
            </a:pPr>
            <a:r>
              <a:rPr lang="ca-ES" altLang="es-ES" sz="2400" u="none" dirty="0" smtClean="0"/>
              <a:t>The </a:t>
            </a:r>
            <a:r>
              <a:rPr lang="ca-ES" altLang="es-ES" sz="2400" u="none" dirty="0" err="1"/>
              <a:t>number</a:t>
            </a:r>
            <a:r>
              <a:rPr lang="ca-ES" altLang="es-ES" sz="2400" u="none" dirty="0"/>
              <a:t> of </a:t>
            </a:r>
            <a:r>
              <a:rPr lang="ca-ES" altLang="es-ES" sz="2400" u="none" dirty="0" err="1"/>
              <a:t>reads</a:t>
            </a:r>
            <a:r>
              <a:rPr lang="ca-ES" altLang="es-ES" sz="2400" u="none" dirty="0"/>
              <a:t> </a:t>
            </a:r>
            <a:r>
              <a:rPr lang="ca-ES" altLang="es-ES" sz="2400" u="none" dirty="0" err="1"/>
              <a:t>that</a:t>
            </a:r>
            <a:r>
              <a:rPr lang="ca-ES" altLang="es-ES" sz="2400" u="none" dirty="0"/>
              <a:t> </a:t>
            </a:r>
            <a:r>
              <a:rPr lang="ca-ES" altLang="es-ES" sz="2400" u="none" dirty="0" err="1"/>
              <a:t>are</a:t>
            </a:r>
            <a:r>
              <a:rPr lang="ca-ES" altLang="es-ES" sz="2400" u="none" dirty="0"/>
              <a:t> </a:t>
            </a:r>
            <a:r>
              <a:rPr lang="ca-ES" altLang="es-ES" sz="2400" u="none" dirty="0" err="1"/>
              <a:t>mapped</a:t>
            </a:r>
            <a:r>
              <a:rPr lang="ca-ES" altLang="es-ES" sz="2400" u="none" dirty="0"/>
              <a:t> </a:t>
            </a:r>
            <a:r>
              <a:rPr lang="ca-ES" altLang="es-ES" sz="2400" u="none" dirty="0" err="1"/>
              <a:t>into</a:t>
            </a:r>
            <a:r>
              <a:rPr lang="ca-ES" altLang="es-ES" sz="2400" u="none" dirty="0"/>
              <a:t> a </a:t>
            </a:r>
            <a:r>
              <a:rPr lang="ca-ES" altLang="es-ES" sz="2400" u="none" dirty="0" err="1" smtClean="0"/>
              <a:t>gene</a:t>
            </a:r>
            <a:r>
              <a:rPr lang="ca-ES" altLang="es-ES" sz="2400" u="none" dirty="0" smtClean="0"/>
              <a:t> </a:t>
            </a:r>
            <a:r>
              <a:rPr lang="ca-ES" altLang="es-ES" sz="2400" u="none" dirty="0" err="1"/>
              <a:t>was</a:t>
            </a:r>
            <a:r>
              <a:rPr lang="ca-ES" altLang="es-ES" sz="2400" u="none" dirty="0"/>
              <a:t> </a:t>
            </a:r>
            <a:r>
              <a:rPr lang="ca-ES" altLang="es-ES" sz="2400" u="none" dirty="0" err="1"/>
              <a:t>first</a:t>
            </a:r>
            <a:r>
              <a:rPr lang="ca-ES" altLang="es-ES" sz="2400" u="none" dirty="0"/>
              <a:t> </a:t>
            </a:r>
            <a:r>
              <a:rPr lang="ca-ES" altLang="es-ES" sz="2400" u="none" dirty="0" err="1"/>
              <a:t>modelled</a:t>
            </a:r>
            <a:r>
              <a:rPr lang="ca-ES" altLang="es-ES" sz="2400" u="none" dirty="0"/>
              <a:t> </a:t>
            </a:r>
            <a:r>
              <a:rPr lang="ca-ES" altLang="es-ES" sz="2400" u="none" dirty="0" err="1"/>
              <a:t>using</a:t>
            </a:r>
            <a:r>
              <a:rPr lang="ca-ES" altLang="es-ES" sz="2400" u="none" dirty="0"/>
              <a:t> a </a:t>
            </a:r>
            <a:r>
              <a:rPr lang="ca-ES" altLang="es-ES" sz="2400" u="none" dirty="0" err="1">
                <a:solidFill>
                  <a:srgbClr val="800080"/>
                </a:solidFill>
              </a:rPr>
              <a:t>Poisson</a:t>
            </a:r>
            <a:r>
              <a:rPr lang="ca-ES" altLang="es-ES" sz="2400" u="none" dirty="0">
                <a:solidFill>
                  <a:srgbClr val="800080"/>
                </a:solidFill>
              </a:rPr>
              <a:t> </a:t>
            </a:r>
            <a:r>
              <a:rPr lang="ca-ES" altLang="es-ES" sz="2400" u="none" dirty="0" err="1" smtClean="0">
                <a:solidFill>
                  <a:srgbClr val="800080"/>
                </a:solidFill>
              </a:rPr>
              <a:t>distribution</a:t>
            </a:r>
            <a:endParaRPr lang="ca-ES" altLang="es-ES" sz="2000" u="none" dirty="0" smtClean="0">
              <a:solidFill>
                <a:srgbClr val="800080"/>
              </a:solidFill>
            </a:endParaRPr>
          </a:p>
          <a:p>
            <a:pPr lvl="1" algn="just">
              <a:buSzPct val="45000"/>
              <a:buFont typeface="Arial" pitchFamily="34" charset="0"/>
              <a:buChar char="•"/>
            </a:pPr>
            <a:r>
              <a:rPr lang="ca-ES" altLang="es-ES" sz="2000" u="none" dirty="0" err="1" smtClean="0"/>
              <a:t>Poisson</a:t>
            </a:r>
            <a:r>
              <a:rPr lang="ca-ES" altLang="es-ES" sz="2000" u="none" dirty="0" smtClean="0"/>
              <a:t> </a:t>
            </a:r>
            <a:r>
              <a:rPr lang="ca-ES" altLang="es-ES" sz="2000" u="none" dirty="0" err="1"/>
              <a:t>distribution</a:t>
            </a:r>
            <a:r>
              <a:rPr lang="ca-ES" altLang="es-ES" sz="2000" u="none" dirty="0"/>
              <a:t> </a:t>
            </a:r>
            <a:r>
              <a:rPr lang="ca-ES" altLang="es-ES" sz="2000" u="none" dirty="0" err="1"/>
              <a:t>appears</a:t>
            </a:r>
            <a:r>
              <a:rPr lang="ca-ES" altLang="es-ES" sz="2000" u="none" dirty="0"/>
              <a:t> </a:t>
            </a:r>
            <a:r>
              <a:rPr lang="ca-ES" altLang="es-ES" sz="2000" u="none" dirty="0" err="1"/>
              <a:t>when</a:t>
            </a:r>
            <a:r>
              <a:rPr lang="ca-ES" altLang="es-ES" sz="2000" u="none" dirty="0"/>
              <a:t> </a:t>
            </a:r>
            <a:r>
              <a:rPr lang="ca-ES" altLang="es-ES" sz="2000" u="none" dirty="0" err="1"/>
              <a:t>things</a:t>
            </a:r>
            <a:r>
              <a:rPr lang="ca-ES" altLang="es-ES" sz="2000" u="none" dirty="0"/>
              <a:t> </a:t>
            </a:r>
            <a:r>
              <a:rPr lang="ca-ES" altLang="es-ES" sz="2000" u="none" dirty="0" err="1"/>
              <a:t>are</a:t>
            </a:r>
            <a:r>
              <a:rPr lang="ca-ES" altLang="es-ES" sz="2000" u="none" dirty="0"/>
              <a:t> </a:t>
            </a:r>
            <a:r>
              <a:rPr lang="ca-ES" altLang="es-ES" sz="2000" u="none" dirty="0" err="1"/>
              <a:t>counted</a:t>
            </a:r>
            <a:endParaRPr lang="ca-ES" altLang="es-ES" sz="2000" u="none" dirty="0"/>
          </a:p>
          <a:p>
            <a:pPr lvl="1" algn="just">
              <a:buSzPct val="45000"/>
              <a:buFont typeface="Arial" pitchFamily="34" charset="0"/>
              <a:buChar char="•"/>
            </a:pPr>
            <a:r>
              <a:rPr lang="ca-ES" altLang="es-ES" sz="2000" u="none" dirty="0" err="1"/>
              <a:t>It</a:t>
            </a:r>
            <a:r>
              <a:rPr lang="ca-ES" altLang="es-ES" sz="2000" u="none" dirty="0"/>
              <a:t> </a:t>
            </a:r>
            <a:r>
              <a:rPr lang="ca-ES" altLang="es-ES" sz="2000" u="none" dirty="0" err="1"/>
              <a:t>assumes</a:t>
            </a:r>
            <a:r>
              <a:rPr lang="ca-ES" altLang="es-ES" sz="2000" u="none" dirty="0"/>
              <a:t> </a:t>
            </a:r>
            <a:r>
              <a:rPr lang="ca-ES" altLang="es-ES" sz="2000" u="none" dirty="0" err="1"/>
              <a:t>that</a:t>
            </a:r>
            <a:r>
              <a:rPr lang="ca-ES" altLang="es-ES" sz="2000" u="none" dirty="0"/>
              <a:t> </a:t>
            </a:r>
            <a:r>
              <a:rPr lang="ca-ES" altLang="es-ES" sz="2000" u="none" dirty="0" err="1"/>
              <a:t>mean</a:t>
            </a:r>
            <a:r>
              <a:rPr lang="ca-ES" altLang="es-ES" sz="2000" u="none" dirty="0"/>
              <a:t> </a:t>
            </a:r>
            <a:r>
              <a:rPr lang="ca-ES" altLang="es-ES" sz="2000" u="none" dirty="0" err="1"/>
              <a:t>and</a:t>
            </a:r>
            <a:r>
              <a:rPr lang="ca-ES" altLang="es-ES" sz="2000" u="none" dirty="0"/>
              <a:t> </a:t>
            </a:r>
            <a:r>
              <a:rPr lang="ca-ES" altLang="es-ES" sz="2000" u="none" dirty="0" err="1"/>
              <a:t>variance</a:t>
            </a:r>
            <a:r>
              <a:rPr lang="ca-ES" altLang="es-ES" sz="2000" u="none" dirty="0"/>
              <a:t> </a:t>
            </a:r>
            <a:r>
              <a:rPr lang="ca-ES" altLang="es-ES" sz="2000" u="none" dirty="0" err="1"/>
              <a:t>are</a:t>
            </a:r>
            <a:r>
              <a:rPr lang="ca-ES" altLang="es-ES" sz="2000" u="none" dirty="0"/>
              <a:t> </a:t>
            </a:r>
            <a:r>
              <a:rPr lang="ca-ES" altLang="es-ES" sz="2000" u="none" dirty="0" err="1"/>
              <a:t>the</a:t>
            </a:r>
            <a:r>
              <a:rPr lang="ca-ES" altLang="es-ES" sz="2000" u="none" dirty="0"/>
              <a:t> </a:t>
            </a:r>
            <a:r>
              <a:rPr lang="ca-ES" altLang="es-ES" sz="2000" u="none" dirty="0" err="1"/>
              <a:t>same</a:t>
            </a:r>
            <a:endParaRPr lang="ca-ES" altLang="es-ES" sz="2000" u="none" dirty="0"/>
          </a:p>
          <a:p>
            <a:pPr lvl="1" algn="just">
              <a:buSzPct val="45000"/>
              <a:buFont typeface="Arial" pitchFamily="34" charset="0"/>
              <a:buChar char="•"/>
            </a:pPr>
            <a:endParaRPr lang="ca-ES" altLang="es-ES" u="none" dirty="0"/>
          </a:p>
          <a:p>
            <a:pPr algn="just">
              <a:buSzPct val="45000"/>
              <a:buFont typeface="Arial" pitchFamily="34" charset="0"/>
              <a:buChar char="•"/>
            </a:pPr>
            <a:r>
              <a:rPr lang="ca-ES" altLang="es-ES" sz="2400" u="none" dirty="0"/>
              <a:t> </a:t>
            </a:r>
            <a:r>
              <a:rPr lang="ca-ES" altLang="es-ES" sz="2400" u="none" dirty="0" err="1" smtClean="0"/>
              <a:t>However</a:t>
            </a:r>
            <a:r>
              <a:rPr lang="ca-ES" altLang="es-ES" sz="2400" u="none" dirty="0" smtClean="0"/>
              <a:t> </a:t>
            </a:r>
            <a:r>
              <a:rPr lang="ca-ES" altLang="es-ES" sz="2400" u="none" dirty="0" err="1" smtClean="0"/>
              <a:t>biological</a:t>
            </a:r>
            <a:r>
              <a:rPr lang="ca-ES" altLang="es-ES" sz="2400" u="none" dirty="0" smtClean="0"/>
              <a:t> </a:t>
            </a:r>
            <a:r>
              <a:rPr lang="ca-ES" altLang="es-ES" sz="2400" u="none" dirty="0" err="1"/>
              <a:t>variability</a:t>
            </a:r>
            <a:r>
              <a:rPr lang="ca-ES" altLang="es-ES" sz="2400" u="none" dirty="0"/>
              <a:t> of </a:t>
            </a:r>
            <a:r>
              <a:rPr lang="ca-ES" altLang="es-ES" sz="2400" u="none" dirty="0" err="1">
                <a:solidFill>
                  <a:srgbClr val="808080"/>
                </a:solidFill>
              </a:rPr>
              <a:t>RNA-seq</a:t>
            </a:r>
            <a:r>
              <a:rPr lang="ca-ES" altLang="es-ES" sz="2400" u="none" dirty="0">
                <a:solidFill>
                  <a:srgbClr val="808080"/>
                </a:solidFill>
              </a:rPr>
              <a:t> </a:t>
            </a:r>
            <a:r>
              <a:rPr lang="ca-ES" altLang="es-ES" sz="2400" u="none" dirty="0" err="1">
                <a:solidFill>
                  <a:srgbClr val="808080"/>
                </a:solidFill>
              </a:rPr>
              <a:t>count</a:t>
            </a:r>
            <a:r>
              <a:rPr lang="ca-ES" altLang="es-ES" sz="2400" u="none" dirty="0">
                <a:solidFill>
                  <a:srgbClr val="808080"/>
                </a:solidFill>
              </a:rPr>
              <a:t> data </a:t>
            </a:r>
            <a:r>
              <a:rPr lang="ca-ES" altLang="es-ES" sz="2400" u="none" dirty="0" err="1">
                <a:solidFill>
                  <a:srgbClr val="808080"/>
                </a:solidFill>
              </a:rPr>
              <a:t>cannot</a:t>
            </a:r>
            <a:r>
              <a:rPr lang="ca-ES" altLang="es-ES" sz="2400" u="none" dirty="0">
                <a:solidFill>
                  <a:srgbClr val="808080"/>
                </a:solidFill>
              </a:rPr>
              <a:t> be </a:t>
            </a:r>
            <a:r>
              <a:rPr lang="ca-ES" altLang="es-ES" sz="2400" u="none" dirty="0" err="1">
                <a:solidFill>
                  <a:srgbClr val="808080"/>
                </a:solidFill>
              </a:rPr>
              <a:t>captured</a:t>
            </a:r>
            <a:r>
              <a:rPr lang="ca-ES" altLang="es-ES" sz="2400" u="none" dirty="0">
                <a:solidFill>
                  <a:srgbClr val="808080"/>
                </a:solidFill>
              </a:rPr>
              <a:t> </a:t>
            </a:r>
            <a:r>
              <a:rPr lang="ca-ES" altLang="es-ES" sz="2400" u="none" dirty="0" err="1">
                <a:solidFill>
                  <a:srgbClr val="808080"/>
                </a:solidFill>
              </a:rPr>
              <a:t>using</a:t>
            </a:r>
            <a:r>
              <a:rPr lang="ca-ES" altLang="es-ES" sz="2400" u="none" dirty="0">
                <a:solidFill>
                  <a:srgbClr val="808080"/>
                </a:solidFill>
              </a:rPr>
              <a:t> </a:t>
            </a:r>
            <a:r>
              <a:rPr lang="ca-ES" altLang="es-ES" sz="2400" u="none" dirty="0" err="1">
                <a:solidFill>
                  <a:srgbClr val="808080"/>
                </a:solidFill>
              </a:rPr>
              <a:t>the</a:t>
            </a:r>
            <a:r>
              <a:rPr lang="ca-ES" altLang="es-ES" sz="2400" u="none" dirty="0">
                <a:solidFill>
                  <a:srgbClr val="808080"/>
                </a:solidFill>
              </a:rPr>
              <a:t> </a:t>
            </a:r>
            <a:r>
              <a:rPr lang="ca-ES" altLang="es-ES" sz="2400" u="none" dirty="0" err="1">
                <a:solidFill>
                  <a:srgbClr val="808080"/>
                </a:solidFill>
              </a:rPr>
              <a:t>Poisson</a:t>
            </a:r>
            <a:r>
              <a:rPr lang="ca-ES" altLang="es-ES" sz="2400" u="none" dirty="0">
                <a:solidFill>
                  <a:srgbClr val="808080"/>
                </a:solidFill>
              </a:rPr>
              <a:t> </a:t>
            </a:r>
            <a:r>
              <a:rPr lang="ca-ES" altLang="es-ES" sz="2400" u="none" dirty="0" err="1">
                <a:solidFill>
                  <a:srgbClr val="808080"/>
                </a:solidFill>
              </a:rPr>
              <a:t>distribution</a:t>
            </a:r>
            <a:r>
              <a:rPr lang="ca-ES" altLang="es-ES" sz="2400" u="none" dirty="0"/>
              <a:t> </a:t>
            </a:r>
            <a:r>
              <a:rPr lang="ca-ES" altLang="es-ES" sz="2400" u="none" dirty="0" err="1"/>
              <a:t>because</a:t>
            </a:r>
            <a:r>
              <a:rPr lang="ca-ES" altLang="es-ES" sz="2400" u="none" dirty="0"/>
              <a:t> data present </a:t>
            </a:r>
            <a:r>
              <a:rPr lang="ca-ES" altLang="es-ES" sz="2400" u="none" dirty="0" err="1">
                <a:solidFill>
                  <a:srgbClr val="808080"/>
                </a:solidFill>
              </a:rPr>
              <a:t>overdispersion</a:t>
            </a:r>
            <a:r>
              <a:rPr lang="ca-ES" altLang="es-ES" sz="2400" u="none" dirty="0"/>
              <a:t> (</a:t>
            </a:r>
            <a:r>
              <a:rPr lang="ca-ES" altLang="es-ES" sz="2400" u="none" dirty="0" err="1"/>
              <a:t>i.e</a:t>
            </a:r>
            <a:r>
              <a:rPr lang="ca-ES" altLang="es-ES" sz="2400" u="none" dirty="0"/>
              <a:t>., </a:t>
            </a:r>
            <a:r>
              <a:rPr lang="ca-ES" altLang="es-ES" sz="2400" u="none" dirty="0" err="1"/>
              <a:t>variance</a:t>
            </a:r>
            <a:r>
              <a:rPr lang="ca-ES" altLang="es-ES" sz="2400" u="none" dirty="0"/>
              <a:t> of </a:t>
            </a:r>
            <a:r>
              <a:rPr lang="ca-ES" altLang="es-ES" sz="2400" u="none" dirty="0" err="1"/>
              <a:t>counts</a:t>
            </a:r>
            <a:r>
              <a:rPr lang="ca-ES" altLang="es-ES" sz="2400" u="none" dirty="0"/>
              <a:t> </a:t>
            </a:r>
            <a:r>
              <a:rPr lang="ca-ES" altLang="es-ES" sz="2400" u="none" dirty="0" err="1"/>
              <a:t>larger</a:t>
            </a:r>
            <a:r>
              <a:rPr lang="ca-ES" altLang="es-ES" sz="2400" u="none" dirty="0"/>
              <a:t> </a:t>
            </a:r>
            <a:r>
              <a:rPr lang="ca-ES" altLang="es-ES" sz="2400" u="none" dirty="0" err="1"/>
              <a:t>than</a:t>
            </a:r>
            <a:r>
              <a:rPr lang="ca-ES" altLang="es-ES" sz="2400" u="none" dirty="0"/>
              <a:t> </a:t>
            </a:r>
            <a:r>
              <a:rPr lang="ca-ES" altLang="es-ES" sz="2400" u="none" dirty="0" err="1"/>
              <a:t>mean</a:t>
            </a:r>
            <a:r>
              <a:rPr lang="ca-ES" altLang="es-ES" sz="2400" u="none" dirty="0" smtClean="0"/>
              <a:t>)</a:t>
            </a:r>
          </a:p>
          <a:p>
            <a:pPr lvl="1" algn="just">
              <a:buSzPct val="45000"/>
              <a:buFont typeface="Arial" pitchFamily="34" charset="0"/>
              <a:buChar char="•"/>
            </a:pPr>
            <a:r>
              <a:rPr lang="ca-ES" altLang="es-ES" sz="2400" u="none" dirty="0" smtClean="0"/>
              <a:t> </a:t>
            </a:r>
            <a:r>
              <a:rPr lang="ca-ES" altLang="es-ES" sz="2400" u="none" dirty="0" err="1">
                <a:solidFill>
                  <a:srgbClr val="800080"/>
                </a:solidFill>
              </a:rPr>
              <a:t>Negative</a:t>
            </a:r>
            <a:r>
              <a:rPr lang="ca-ES" altLang="es-ES" sz="2400" u="none" dirty="0">
                <a:solidFill>
                  <a:srgbClr val="800080"/>
                </a:solidFill>
              </a:rPr>
              <a:t> Binomial (NB)</a:t>
            </a:r>
            <a:r>
              <a:rPr lang="ca-ES" altLang="es-ES" sz="2400" u="none" dirty="0"/>
              <a:t> </a:t>
            </a:r>
            <a:r>
              <a:rPr lang="ca-ES" altLang="es-ES" sz="2400" u="none" dirty="0" err="1"/>
              <a:t>distribution</a:t>
            </a:r>
            <a:r>
              <a:rPr lang="ca-ES" altLang="es-ES" sz="2400" u="none" dirty="0"/>
              <a:t> </a:t>
            </a:r>
            <a:r>
              <a:rPr lang="ca-ES" altLang="es-ES" sz="2400" u="none" dirty="0" err="1"/>
              <a:t>takes</a:t>
            </a:r>
            <a:r>
              <a:rPr lang="ca-ES" altLang="es-ES" sz="2400" u="none" dirty="0"/>
              <a:t> </a:t>
            </a:r>
            <a:r>
              <a:rPr lang="ca-ES" altLang="es-ES" sz="2400" u="none" dirty="0" err="1"/>
              <a:t>into</a:t>
            </a:r>
            <a:r>
              <a:rPr lang="ca-ES" altLang="es-ES" sz="2400" u="none" dirty="0"/>
              <a:t> </a:t>
            </a:r>
            <a:r>
              <a:rPr lang="ca-ES" altLang="es-ES" sz="2400" u="none" dirty="0" err="1"/>
              <a:t>account</a:t>
            </a:r>
            <a:r>
              <a:rPr lang="ca-ES" altLang="es-ES" sz="2400" u="none" dirty="0"/>
              <a:t> </a:t>
            </a:r>
            <a:r>
              <a:rPr lang="ca-ES" altLang="es-ES" sz="2400" u="none" dirty="0" err="1"/>
              <a:t>overdispersion</a:t>
            </a:r>
            <a:r>
              <a:rPr lang="ca-ES" altLang="es-ES" sz="2400" u="none" dirty="0"/>
              <a:t>; </a:t>
            </a:r>
            <a:r>
              <a:rPr lang="ca-ES" altLang="es-ES" sz="2400" u="none" dirty="0" err="1"/>
              <a:t>hence</a:t>
            </a:r>
            <a:r>
              <a:rPr lang="ca-ES" altLang="es-ES" sz="2400" u="none" dirty="0"/>
              <a:t>, </a:t>
            </a:r>
            <a:r>
              <a:rPr lang="ca-ES" altLang="es-ES" sz="2400" u="none" dirty="0" err="1"/>
              <a:t>it</a:t>
            </a:r>
            <a:r>
              <a:rPr lang="ca-ES" altLang="es-ES" sz="2400" u="none" dirty="0"/>
              <a:t> has </a:t>
            </a:r>
            <a:r>
              <a:rPr lang="ca-ES" altLang="es-ES" sz="2400" u="none" dirty="0" err="1"/>
              <a:t>been</a:t>
            </a:r>
            <a:r>
              <a:rPr lang="ca-ES" altLang="es-ES" sz="2400" u="none" dirty="0"/>
              <a:t> </a:t>
            </a:r>
            <a:r>
              <a:rPr lang="ca-ES" altLang="es-ES" sz="2400" u="none" dirty="0" err="1"/>
              <a:t>used</a:t>
            </a:r>
            <a:r>
              <a:rPr lang="ca-ES" altLang="es-ES" sz="2400" u="none" dirty="0"/>
              <a:t> to model </a:t>
            </a:r>
            <a:r>
              <a:rPr lang="ca-ES" altLang="es-ES" sz="2400" u="none" dirty="0" err="1"/>
              <a:t>RNA-seq</a:t>
            </a:r>
            <a:r>
              <a:rPr lang="ca-ES" altLang="es-ES" sz="2400" u="none" dirty="0"/>
              <a:t> </a:t>
            </a:r>
            <a:r>
              <a:rPr lang="ca-ES" altLang="es-ES" sz="2400" u="none" dirty="0" smtClean="0"/>
              <a:t>data</a:t>
            </a:r>
            <a:endParaRPr lang="ca-ES" altLang="es-ES" sz="2000" i="1" u="none" baseline="33000" dirty="0">
              <a:solidFill>
                <a:srgbClr val="808080"/>
              </a:solidFill>
              <a:latin typeface="Calibri" pitchFamily="32" charset="0"/>
              <a:cs typeface="Arial" charset="0"/>
            </a:endParaRPr>
          </a:p>
          <a:p>
            <a:pPr lvl="1" algn="just">
              <a:buSzPct val="45000"/>
              <a:buFont typeface="Arial" pitchFamily="34" charset="0"/>
              <a:buChar char="•"/>
            </a:pPr>
            <a:r>
              <a:rPr lang="ca-ES" altLang="es-ES" sz="2400" u="none" dirty="0" err="1" smtClean="0"/>
              <a:t>Poisson</a:t>
            </a:r>
            <a:r>
              <a:rPr lang="ca-ES" altLang="es-ES" sz="2400" u="none" dirty="0" smtClean="0"/>
              <a:t> </a:t>
            </a:r>
            <a:r>
              <a:rPr lang="ca-ES" altLang="es-ES" sz="2400" u="none" dirty="0" err="1"/>
              <a:t>distribution</a:t>
            </a:r>
            <a:r>
              <a:rPr lang="ca-ES" altLang="es-ES" sz="2400" u="none" dirty="0"/>
              <a:t> has only </a:t>
            </a:r>
            <a:r>
              <a:rPr lang="ca-ES" altLang="es-ES" sz="2400" u="none" dirty="0" err="1"/>
              <a:t>one</a:t>
            </a:r>
            <a:r>
              <a:rPr lang="ca-ES" altLang="es-ES" sz="2400" u="none" dirty="0"/>
              <a:t> </a:t>
            </a:r>
            <a:r>
              <a:rPr lang="ca-ES" altLang="es-ES" sz="2400" u="none" dirty="0" err="1"/>
              <a:t>parameter</a:t>
            </a:r>
            <a:r>
              <a:rPr lang="ca-ES" altLang="es-ES" sz="2400" u="none" dirty="0"/>
              <a:t> λ, </a:t>
            </a:r>
            <a:r>
              <a:rPr lang="ca-ES" altLang="es-ES" sz="2400" u="none" dirty="0" err="1"/>
              <a:t>while</a:t>
            </a:r>
            <a:r>
              <a:rPr lang="ca-ES" altLang="es-ES" sz="2400" u="none" dirty="0"/>
              <a:t> NB is a </a:t>
            </a:r>
            <a:r>
              <a:rPr lang="ca-ES" altLang="es-ES" sz="2400" u="none" dirty="0" err="1"/>
              <a:t>two-parameter</a:t>
            </a:r>
            <a:r>
              <a:rPr lang="ca-ES" altLang="es-ES" sz="2400" u="none" dirty="0"/>
              <a:t> </a:t>
            </a:r>
            <a:r>
              <a:rPr lang="ca-ES" altLang="es-ES" sz="2400" u="none" dirty="0" err="1"/>
              <a:t>distribution</a:t>
            </a:r>
            <a:r>
              <a:rPr lang="ca-ES" altLang="es-ES" sz="2400" u="none" dirty="0"/>
              <a:t> λ and φ.</a:t>
            </a:r>
          </a:p>
          <a:p>
            <a:pPr algn="just">
              <a:buSzPct val="45000"/>
              <a:buFont typeface="Arial" pitchFamily="34" charset="0"/>
              <a:buChar char="•"/>
            </a:pPr>
            <a:endParaRPr lang="ca-ES" altLang="es-ES" sz="2400" u="none" dirty="0"/>
          </a:p>
        </p:txBody>
      </p:sp>
      <p:sp>
        <p:nvSpPr>
          <p:cNvPr id="7" name="Rectangle 7"/>
          <p:cNvSpPr txBox="1">
            <a:spLocks noChangeArrowheads="1"/>
          </p:cNvSpPr>
          <p:nvPr/>
        </p:nvSpPr>
        <p:spPr>
          <a:xfrm>
            <a:off x="273274" y="273050"/>
            <a:ext cx="9135839" cy="851694"/>
          </a:xfrm>
          <a:prstGeom prst="rect">
            <a:avLst/>
          </a:prstGeom>
          <a:ln/>
        </p:spPr>
        <p:txBody>
          <a:bodyPr/>
          <a:lstStyle/>
          <a:p>
            <a:pPr marL="0" marR="0" lvl="0" indent="0" algn="ctr"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a:pPr>
            <a:r>
              <a:rPr lang="en-US" sz="3600" u="none" kern="0" dirty="0" smtClean="0">
                <a:solidFill>
                  <a:srgbClr val="000000"/>
                </a:solidFill>
                <a:latin typeface="+mj-lt"/>
                <a:ea typeface="+mj-ea"/>
                <a:cs typeface="+mj-cs"/>
              </a:rPr>
              <a:t>Statistical models for count data</a:t>
            </a:r>
            <a:endParaRPr kumimoji="0" lang="en-US" sz="3600" b="0" i="0" u="none" strike="noStrike" kern="0" cap="none" spc="0" normalizeH="0" baseline="0" noProof="0" dirty="0">
              <a:ln>
                <a:noFill/>
              </a:ln>
              <a:solidFill>
                <a:srgbClr val="000000"/>
              </a:solidFill>
              <a:effectLst/>
              <a:uLnTx/>
              <a:uFillTx/>
              <a:latin typeface="+mj-lt"/>
              <a:ea typeface="+mj-ea"/>
              <a:cs typeface="+mj-cs"/>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sz="3600" dirty="0" err="1" smtClean="0"/>
              <a:t>Analysis</a:t>
            </a:r>
            <a:r>
              <a:rPr lang="ca-ES" sz="3600" dirty="0" smtClean="0"/>
              <a:t> </a:t>
            </a:r>
            <a:r>
              <a:rPr lang="ca-ES" sz="3600" dirty="0" err="1" smtClean="0"/>
              <a:t>methods</a:t>
            </a:r>
            <a:r>
              <a:rPr lang="ca-ES" sz="3600" dirty="0" smtClean="0"/>
              <a:t> </a:t>
            </a:r>
            <a:r>
              <a:rPr lang="ca-ES" sz="3600" dirty="0" err="1" smtClean="0"/>
              <a:t>based</a:t>
            </a:r>
            <a:r>
              <a:rPr lang="ca-ES" sz="3600" dirty="0" smtClean="0"/>
              <a:t> on </a:t>
            </a:r>
            <a:br>
              <a:rPr lang="ca-ES" sz="3600" dirty="0" smtClean="0"/>
            </a:br>
            <a:r>
              <a:rPr lang="ca-ES" sz="3600" dirty="0" err="1" smtClean="0"/>
              <a:t>assuming</a:t>
            </a:r>
            <a:r>
              <a:rPr lang="ca-ES" sz="3600" dirty="0" smtClean="0"/>
              <a:t> </a:t>
            </a:r>
            <a:r>
              <a:rPr lang="ca-ES" sz="3600" dirty="0" err="1" smtClean="0"/>
              <a:t>statistical</a:t>
            </a:r>
            <a:r>
              <a:rPr lang="ca-ES" sz="3600" dirty="0" smtClean="0"/>
              <a:t> models</a:t>
            </a:r>
            <a:endParaRPr lang="ca-ES" sz="3600" dirty="0"/>
          </a:p>
        </p:txBody>
      </p:sp>
      <p:sp>
        <p:nvSpPr>
          <p:cNvPr id="3" name="2 Marcador de contenido"/>
          <p:cNvSpPr>
            <a:spLocks noGrp="1"/>
          </p:cNvSpPr>
          <p:nvPr>
            <p:ph idx="1"/>
          </p:nvPr>
        </p:nvSpPr>
        <p:spPr>
          <a:xfrm>
            <a:off x="561306" y="1700808"/>
            <a:ext cx="8716963" cy="3976687"/>
          </a:xfrm>
        </p:spPr>
        <p:txBody>
          <a:bodyPr/>
          <a:lstStyle/>
          <a:p>
            <a:pPr algn="just">
              <a:buSzPct val="45000"/>
              <a:buFont typeface="Arial" pitchFamily="34" charset="0"/>
              <a:buChar char="•"/>
            </a:pPr>
            <a:r>
              <a:rPr lang="ca-ES" altLang="es-ES" sz="2800" dirty="0" smtClean="0"/>
              <a:t>Basic </a:t>
            </a:r>
            <a:r>
              <a:rPr lang="ca-ES" altLang="es-ES" sz="2800" dirty="0" err="1" smtClean="0"/>
              <a:t>analysis</a:t>
            </a:r>
            <a:r>
              <a:rPr lang="ca-ES" altLang="es-ES" sz="2800" dirty="0" smtClean="0"/>
              <a:t> </a:t>
            </a:r>
            <a:r>
              <a:rPr lang="ca-ES" altLang="es-ES" sz="2800" dirty="0" err="1" smtClean="0"/>
              <a:t>methods</a:t>
            </a:r>
            <a:r>
              <a:rPr lang="ca-ES" altLang="es-ES" sz="2800" dirty="0" smtClean="0"/>
              <a:t> </a:t>
            </a:r>
            <a:r>
              <a:rPr lang="ca-ES" altLang="es-ES" sz="2800" dirty="0" err="1" smtClean="0"/>
              <a:t>use</a:t>
            </a:r>
            <a:r>
              <a:rPr lang="ca-ES" altLang="es-ES" sz="2800" dirty="0" smtClean="0"/>
              <a:t> </a:t>
            </a:r>
            <a:r>
              <a:rPr lang="ca-ES" altLang="es-ES" sz="2800" dirty="0" err="1" smtClean="0"/>
              <a:t>the</a:t>
            </a:r>
            <a:r>
              <a:rPr lang="ca-ES" altLang="es-ES" sz="2800" dirty="0" smtClean="0"/>
              <a:t> </a:t>
            </a:r>
            <a:r>
              <a:rPr lang="ca-ES" altLang="es-ES" sz="2800" dirty="0" err="1" smtClean="0"/>
              <a:t>exact</a:t>
            </a:r>
            <a:r>
              <a:rPr lang="ca-ES" altLang="es-ES" sz="2800" dirty="0" smtClean="0"/>
              <a:t> test </a:t>
            </a:r>
            <a:r>
              <a:rPr lang="ca-ES" altLang="es-ES" sz="2800" dirty="0" err="1" smtClean="0"/>
              <a:t>approach</a:t>
            </a:r>
            <a:r>
              <a:rPr lang="ca-ES" altLang="es-ES" sz="2800" dirty="0" smtClean="0"/>
              <a:t>:</a:t>
            </a:r>
          </a:p>
          <a:p>
            <a:pPr lvl="1" algn="just">
              <a:buSzPct val="45000"/>
              <a:buFont typeface="Arial" pitchFamily="34" charset="0"/>
              <a:buChar char="•"/>
            </a:pPr>
            <a:r>
              <a:rPr lang="ca-ES" altLang="es-ES" sz="2400" dirty="0" smtClean="0">
                <a:latin typeface="+mj-lt"/>
              </a:rPr>
              <a:t>for </a:t>
            </a:r>
            <a:r>
              <a:rPr lang="ca-ES" altLang="es-ES" sz="2400" dirty="0" err="1" smtClean="0">
                <a:latin typeface="+mj-lt"/>
              </a:rPr>
              <a:t>each</a:t>
            </a:r>
            <a:r>
              <a:rPr lang="ca-ES" altLang="es-ES" sz="2400" dirty="0" smtClean="0">
                <a:latin typeface="+mj-lt"/>
              </a:rPr>
              <a:t> </a:t>
            </a:r>
            <a:r>
              <a:rPr lang="ca-ES" altLang="es-ES" sz="2400" dirty="0" err="1" smtClean="0">
                <a:latin typeface="+mj-lt"/>
              </a:rPr>
              <a:t>gene</a:t>
            </a:r>
            <a:r>
              <a:rPr lang="ca-ES" altLang="es-ES" sz="2400" dirty="0" smtClean="0">
                <a:latin typeface="+mj-lt"/>
              </a:rPr>
              <a:t> (</a:t>
            </a:r>
            <a:r>
              <a:rPr lang="ca-ES" altLang="es-ES" sz="2400" i="1" dirty="0" smtClean="0">
                <a:latin typeface="+mj-lt"/>
              </a:rPr>
              <a:t>t </a:t>
            </a:r>
            <a:r>
              <a:rPr lang="ca-ES" altLang="es-ES" sz="2400" dirty="0" smtClean="0">
                <a:latin typeface="+mj-lt"/>
              </a:rPr>
              <a:t>= 1, ...), and </a:t>
            </a:r>
            <a:r>
              <a:rPr lang="ca-ES" altLang="es-ES" sz="2400" dirty="0" err="1" smtClean="0">
                <a:latin typeface="+mj-lt"/>
              </a:rPr>
              <a:t>groups</a:t>
            </a:r>
            <a:r>
              <a:rPr lang="ca-ES" altLang="es-ES" sz="2400" dirty="0" smtClean="0">
                <a:latin typeface="+mj-lt"/>
              </a:rPr>
              <a:t> A and B,  </a:t>
            </a:r>
            <a:r>
              <a:rPr lang="ca-ES" altLang="es-ES" sz="2400" i="1" dirty="0" smtClean="0">
                <a:latin typeface="+mj-lt"/>
              </a:rPr>
              <a:t>H</a:t>
            </a:r>
            <a:r>
              <a:rPr lang="ca-ES" altLang="es-ES" sz="2400" i="1" baseline="-33000" dirty="0" smtClean="0">
                <a:latin typeface="+mj-lt"/>
              </a:rPr>
              <a:t>0</a:t>
            </a:r>
            <a:r>
              <a:rPr lang="ca-ES" altLang="es-ES" sz="2400" i="1" dirty="0" smtClean="0">
                <a:latin typeface="+mj-lt"/>
              </a:rPr>
              <a:t> : </a:t>
            </a:r>
            <a:r>
              <a:rPr lang="ca-ES" altLang="es-ES" sz="2400" i="1" dirty="0" err="1" smtClean="0">
                <a:latin typeface="+mj-lt"/>
              </a:rPr>
              <a:t>λ</a:t>
            </a:r>
            <a:r>
              <a:rPr lang="ca-ES" altLang="es-ES" sz="2400" i="1" baseline="-33000" dirty="0" err="1" smtClean="0">
                <a:latin typeface="+mj-lt"/>
              </a:rPr>
              <a:t>tA</a:t>
            </a:r>
            <a:r>
              <a:rPr lang="ca-ES" altLang="es-ES" sz="2400" i="1" dirty="0" smtClean="0">
                <a:latin typeface="+mj-lt"/>
              </a:rPr>
              <a:t> = </a:t>
            </a:r>
            <a:r>
              <a:rPr lang="ca-ES" altLang="es-ES" sz="2400" i="1" dirty="0" err="1" smtClean="0">
                <a:latin typeface="+mj-lt"/>
              </a:rPr>
              <a:t>λ</a:t>
            </a:r>
            <a:r>
              <a:rPr lang="ca-ES" altLang="es-ES" sz="2400" i="1" baseline="-33000" dirty="0" err="1" smtClean="0">
                <a:latin typeface="+mj-lt"/>
              </a:rPr>
              <a:t>tB</a:t>
            </a:r>
            <a:endParaRPr lang="ca-ES" altLang="es-ES" sz="2400" i="1" baseline="-33000" dirty="0" smtClean="0">
              <a:latin typeface="+mj-lt"/>
            </a:endParaRPr>
          </a:p>
          <a:p>
            <a:pPr algn="just">
              <a:buSzPct val="45000"/>
              <a:buFont typeface="Arial" pitchFamily="34" charset="0"/>
              <a:buChar char="•"/>
            </a:pPr>
            <a:r>
              <a:rPr lang="ca-ES" altLang="es-ES" sz="2800" dirty="0" err="1" smtClean="0"/>
              <a:t>There</a:t>
            </a:r>
            <a:r>
              <a:rPr lang="ca-ES" altLang="es-ES" sz="2800" dirty="0" smtClean="0"/>
              <a:t> </a:t>
            </a:r>
            <a:r>
              <a:rPr lang="ca-ES" altLang="es-ES" sz="2800" dirty="0" err="1" smtClean="0"/>
              <a:t>are</a:t>
            </a:r>
            <a:r>
              <a:rPr lang="ca-ES" altLang="es-ES" sz="2800" dirty="0" smtClean="0"/>
              <a:t> </a:t>
            </a:r>
            <a:r>
              <a:rPr lang="ca-ES" altLang="es-ES" sz="2800" dirty="0" err="1" smtClean="0"/>
              <a:t>better</a:t>
            </a:r>
            <a:r>
              <a:rPr lang="ca-ES" altLang="es-ES" sz="2800" dirty="0" smtClean="0"/>
              <a:t> </a:t>
            </a:r>
            <a:r>
              <a:rPr lang="ca-ES" altLang="es-ES" sz="2800" dirty="0" err="1" smtClean="0"/>
              <a:t>options</a:t>
            </a:r>
            <a:r>
              <a:rPr lang="ca-ES" altLang="es-ES" sz="2800" dirty="0" smtClean="0"/>
              <a:t> </a:t>
            </a:r>
            <a:r>
              <a:rPr lang="ca-ES" altLang="es-ES" sz="2800" dirty="0" err="1" smtClean="0"/>
              <a:t>if</a:t>
            </a:r>
            <a:r>
              <a:rPr lang="ca-ES" altLang="es-ES" sz="2800" dirty="0" smtClean="0"/>
              <a:t> data </a:t>
            </a:r>
            <a:r>
              <a:rPr lang="ca-ES" altLang="es-ES" sz="2800" dirty="0" err="1" smtClean="0"/>
              <a:t>are</a:t>
            </a:r>
            <a:r>
              <a:rPr lang="ca-ES" altLang="es-ES" sz="2800" dirty="0" smtClean="0"/>
              <a:t> </a:t>
            </a:r>
            <a:r>
              <a:rPr lang="ca-ES" altLang="es-ES" sz="2800" dirty="0" err="1" smtClean="0"/>
              <a:t>assumed</a:t>
            </a:r>
            <a:r>
              <a:rPr lang="ca-ES" altLang="es-ES" sz="2800" dirty="0" smtClean="0"/>
              <a:t> to </a:t>
            </a:r>
            <a:r>
              <a:rPr lang="ca-ES" altLang="es-ES" sz="2800" dirty="0" err="1" smtClean="0"/>
              <a:t>follow</a:t>
            </a:r>
            <a:r>
              <a:rPr lang="ca-ES" altLang="es-ES" sz="2800" dirty="0" smtClean="0"/>
              <a:t> a </a:t>
            </a:r>
            <a:r>
              <a:rPr lang="ca-ES" altLang="es-ES" sz="2800" dirty="0" err="1" smtClean="0"/>
              <a:t>Negative</a:t>
            </a:r>
            <a:r>
              <a:rPr lang="ca-ES" altLang="es-ES" sz="2800" dirty="0" smtClean="0"/>
              <a:t> Binomial Distribution or </a:t>
            </a:r>
            <a:r>
              <a:rPr lang="ca-ES" altLang="es-ES" sz="2800" dirty="0" err="1" smtClean="0"/>
              <a:t>some</a:t>
            </a:r>
            <a:r>
              <a:rPr lang="ca-ES" altLang="es-ES" sz="2800" dirty="0" smtClean="0"/>
              <a:t> </a:t>
            </a:r>
            <a:r>
              <a:rPr lang="ca-ES" altLang="es-ES" sz="2800" dirty="0" err="1" smtClean="0"/>
              <a:t>generlization</a:t>
            </a:r>
            <a:r>
              <a:rPr lang="ca-ES" altLang="es-ES" sz="2800" dirty="0" smtClean="0"/>
              <a:t> of </a:t>
            </a:r>
            <a:r>
              <a:rPr lang="ca-ES" altLang="es-ES" sz="2800" dirty="0" err="1" smtClean="0"/>
              <a:t>this</a:t>
            </a:r>
            <a:r>
              <a:rPr lang="ca-ES" altLang="es-ES" sz="2800" dirty="0" smtClean="0"/>
              <a:t>.</a:t>
            </a:r>
          </a:p>
          <a:p>
            <a:pPr lvl="1" algn="just">
              <a:buSzPct val="45000"/>
              <a:buFont typeface="Arial" pitchFamily="34" charset="0"/>
              <a:buChar char="•"/>
            </a:pPr>
            <a:r>
              <a:rPr lang="ca-ES" altLang="es-ES" sz="2400" dirty="0" err="1" smtClean="0">
                <a:solidFill>
                  <a:srgbClr val="800080"/>
                </a:solidFill>
              </a:rPr>
              <a:t>edgeR</a:t>
            </a:r>
            <a:r>
              <a:rPr lang="ca-ES" altLang="es-ES" sz="2400" dirty="0" smtClean="0"/>
              <a:t> </a:t>
            </a:r>
            <a:r>
              <a:rPr lang="ca-ES" altLang="es-ES" sz="2400" dirty="0" err="1" smtClean="0"/>
              <a:t>allows</a:t>
            </a:r>
            <a:r>
              <a:rPr lang="ca-ES" altLang="es-ES" sz="2400" dirty="0" smtClean="0"/>
              <a:t> </a:t>
            </a:r>
            <a:r>
              <a:rPr lang="ca-ES" altLang="es-ES" sz="2400" dirty="0" err="1" smtClean="0"/>
              <a:t>the</a:t>
            </a:r>
            <a:r>
              <a:rPr lang="ca-ES" altLang="es-ES" sz="2400" dirty="0" smtClean="0"/>
              <a:t> </a:t>
            </a:r>
            <a:r>
              <a:rPr lang="ca-ES" altLang="es-ES" sz="2400" dirty="0" err="1" smtClean="0"/>
              <a:t>option</a:t>
            </a:r>
            <a:r>
              <a:rPr lang="ca-ES" altLang="es-ES" sz="2400" dirty="0" smtClean="0"/>
              <a:t> of </a:t>
            </a:r>
            <a:r>
              <a:rPr lang="ca-ES" altLang="es-ES" sz="2400" dirty="0" err="1" smtClean="0"/>
              <a:t>estimating</a:t>
            </a:r>
            <a:r>
              <a:rPr lang="ca-ES" altLang="es-ES" sz="2400" dirty="0" smtClean="0"/>
              <a:t> a </a:t>
            </a:r>
            <a:r>
              <a:rPr lang="ca-ES" altLang="es-ES" sz="2400" dirty="0" err="1" smtClean="0"/>
              <a:t>different</a:t>
            </a:r>
            <a:r>
              <a:rPr lang="ca-ES" altLang="es-ES" sz="2400" dirty="0" smtClean="0"/>
              <a:t> φ </a:t>
            </a:r>
            <a:r>
              <a:rPr lang="ca-ES" altLang="es-ES" sz="2400" dirty="0" err="1" smtClean="0"/>
              <a:t>parameter</a:t>
            </a:r>
            <a:r>
              <a:rPr lang="ca-ES" altLang="es-ES" sz="2400" dirty="0" smtClean="0"/>
              <a:t> for </a:t>
            </a:r>
            <a:r>
              <a:rPr lang="ca-ES" altLang="es-ES" sz="2400" dirty="0" err="1" smtClean="0"/>
              <a:t>each</a:t>
            </a:r>
            <a:r>
              <a:rPr lang="ca-ES" altLang="es-ES" sz="2400" dirty="0" smtClean="0"/>
              <a:t> </a:t>
            </a:r>
            <a:r>
              <a:rPr lang="ca-ES" altLang="es-ES" sz="2400" dirty="0" err="1" smtClean="0"/>
              <a:t>gene</a:t>
            </a:r>
            <a:endParaRPr lang="ca-ES" altLang="es-ES" sz="2400" dirty="0" smtClean="0"/>
          </a:p>
          <a:p>
            <a:pPr lvl="1" algn="just">
              <a:buSzPct val="45000"/>
              <a:buFont typeface="Arial" pitchFamily="34" charset="0"/>
              <a:buChar char="•"/>
            </a:pPr>
            <a:r>
              <a:rPr lang="ca-ES" altLang="es-ES" sz="2400" dirty="0" err="1" smtClean="0">
                <a:solidFill>
                  <a:srgbClr val="800080"/>
                </a:solidFill>
              </a:rPr>
              <a:t>baySeq</a:t>
            </a:r>
            <a:r>
              <a:rPr lang="ca-ES" altLang="es-ES" sz="2400" dirty="0" smtClean="0"/>
              <a:t> uses </a:t>
            </a:r>
            <a:r>
              <a:rPr lang="ca-ES" altLang="es-ES" sz="2400" dirty="0" err="1" smtClean="0">
                <a:solidFill>
                  <a:srgbClr val="808080"/>
                </a:solidFill>
              </a:rPr>
              <a:t>Poisson-Gamma</a:t>
            </a:r>
            <a:r>
              <a:rPr lang="ca-ES" altLang="es-ES" sz="2400" dirty="0" smtClean="0"/>
              <a:t> and BN models </a:t>
            </a:r>
            <a:r>
              <a:rPr lang="ca-ES" altLang="es-ES" sz="2400" dirty="0" err="1" smtClean="0"/>
              <a:t>estimating</a:t>
            </a:r>
            <a:r>
              <a:rPr lang="ca-ES" altLang="es-ES" sz="2400" dirty="0" smtClean="0"/>
              <a:t> </a:t>
            </a:r>
            <a:r>
              <a:rPr lang="ca-ES" altLang="es-ES" sz="2400" dirty="0" err="1" smtClean="0"/>
              <a:t>parameters</a:t>
            </a:r>
            <a:r>
              <a:rPr lang="ca-ES" altLang="es-ES" sz="2400" dirty="0" smtClean="0"/>
              <a:t> </a:t>
            </a:r>
            <a:r>
              <a:rPr lang="ca-ES" altLang="es-ES" sz="2400" dirty="0" err="1" smtClean="0"/>
              <a:t>by</a:t>
            </a:r>
            <a:r>
              <a:rPr lang="ca-ES" altLang="es-ES" sz="2400" dirty="0" smtClean="0"/>
              <a:t> </a:t>
            </a:r>
            <a:r>
              <a:rPr lang="ca-ES" altLang="es-ES" sz="2400" dirty="0" err="1" smtClean="0">
                <a:solidFill>
                  <a:srgbClr val="808080"/>
                </a:solidFill>
              </a:rPr>
              <a:t>bootstrapping</a:t>
            </a:r>
            <a:r>
              <a:rPr lang="ca-ES" altLang="es-ES" sz="2400" dirty="0" smtClean="0"/>
              <a:t> </a:t>
            </a:r>
            <a:r>
              <a:rPr lang="ca-ES" altLang="es-ES" sz="2400" dirty="0" err="1" smtClean="0"/>
              <a:t>from</a:t>
            </a:r>
            <a:r>
              <a:rPr lang="ca-ES" altLang="es-ES" sz="2400" dirty="0" smtClean="0"/>
              <a:t> </a:t>
            </a:r>
            <a:r>
              <a:rPr lang="ca-ES" altLang="es-ES" sz="2400" dirty="0" err="1" smtClean="0"/>
              <a:t>the</a:t>
            </a:r>
            <a:r>
              <a:rPr lang="ca-ES" altLang="es-ES" sz="2400" dirty="0" smtClean="0"/>
              <a:t> data.</a:t>
            </a:r>
          </a:p>
          <a:p>
            <a:pPr lvl="1" algn="just">
              <a:buSzPct val="45000"/>
              <a:buFont typeface="Arial" pitchFamily="34" charset="0"/>
              <a:buChar char="•"/>
            </a:pPr>
            <a:r>
              <a:rPr lang="ca-ES" altLang="es-ES" sz="2400" dirty="0" err="1" smtClean="0">
                <a:solidFill>
                  <a:srgbClr val="800080"/>
                </a:solidFill>
              </a:rPr>
              <a:t>DESeq</a:t>
            </a:r>
            <a:r>
              <a:rPr lang="ca-ES" altLang="es-ES" sz="2400" dirty="0" smtClean="0"/>
              <a:t> </a:t>
            </a:r>
            <a:r>
              <a:rPr lang="ca-ES" altLang="es-ES" sz="2400" dirty="0" err="1" smtClean="0"/>
              <a:t>assumes</a:t>
            </a:r>
            <a:r>
              <a:rPr lang="ca-ES" altLang="es-ES" sz="2400" dirty="0" smtClean="0"/>
              <a:t> </a:t>
            </a:r>
            <a:r>
              <a:rPr lang="ca-ES" altLang="es-ES" sz="2400" dirty="0" err="1" smtClean="0"/>
              <a:t>that</a:t>
            </a:r>
            <a:r>
              <a:rPr lang="ca-ES" altLang="es-ES" sz="2400" dirty="0" smtClean="0"/>
              <a:t> </a:t>
            </a:r>
            <a:r>
              <a:rPr lang="ca-ES" altLang="es-ES" sz="2400" dirty="0" err="1" smtClean="0"/>
              <a:t>the</a:t>
            </a:r>
            <a:r>
              <a:rPr lang="ca-ES" altLang="es-ES" sz="2400" dirty="0" smtClean="0"/>
              <a:t> </a:t>
            </a:r>
            <a:r>
              <a:rPr lang="ca-ES" altLang="es-ES" sz="2400" dirty="0" err="1" smtClean="0"/>
              <a:t>mean</a:t>
            </a:r>
            <a:r>
              <a:rPr lang="ca-ES" altLang="es-ES" sz="2400" dirty="0" smtClean="0"/>
              <a:t> is a </a:t>
            </a:r>
            <a:r>
              <a:rPr lang="ca-ES" altLang="es-ES" sz="2400" dirty="0" err="1" smtClean="0"/>
              <a:t>good</a:t>
            </a:r>
            <a:r>
              <a:rPr lang="ca-ES" altLang="es-ES" sz="2400" dirty="0" smtClean="0"/>
              <a:t> </a:t>
            </a:r>
            <a:r>
              <a:rPr lang="ca-ES" altLang="es-ES" sz="2400" dirty="0" err="1" smtClean="0"/>
              <a:t>predictor</a:t>
            </a:r>
            <a:r>
              <a:rPr lang="ca-ES" altLang="es-ES" sz="2400" dirty="0" smtClean="0"/>
              <a:t> of </a:t>
            </a:r>
            <a:r>
              <a:rPr lang="ca-ES" altLang="es-ES" sz="2400" dirty="0" err="1" smtClean="0"/>
              <a:t>the</a:t>
            </a:r>
            <a:r>
              <a:rPr lang="ca-ES" altLang="es-ES" sz="2400" dirty="0" smtClean="0"/>
              <a:t> </a:t>
            </a:r>
            <a:r>
              <a:rPr lang="ca-ES" altLang="es-ES" sz="2400" dirty="0" err="1" smtClean="0"/>
              <a:t>variance</a:t>
            </a:r>
            <a:r>
              <a:rPr lang="ca-ES" altLang="es-ES" sz="2400" dirty="0" smtClean="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9139014" cy="1143000"/>
          </a:xfrm>
        </p:spPr>
        <p:txBody>
          <a:bodyPr/>
          <a:lstStyle/>
          <a:p>
            <a:r>
              <a:rPr lang="es-ES" sz="3600" dirty="0"/>
              <a:t>RNA </a:t>
            </a:r>
            <a:r>
              <a:rPr lang="es-ES" sz="3600" dirty="0" err="1"/>
              <a:t>Seq</a:t>
            </a:r>
            <a:r>
              <a:rPr lang="es-ES" sz="3600" dirty="0"/>
              <a:t> </a:t>
            </a:r>
            <a:r>
              <a:rPr lang="es-ES" sz="3600" dirty="0" smtClean="0"/>
              <a:t>(5)-</a:t>
            </a:r>
            <a:r>
              <a:rPr lang="es-ES" sz="3600" dirty="0" err="1" smtClean="0"/>
              <a:t>Going</a:t>
            </a:r>
            <a:r>
              <a:rPr lang="es-ES" sz="3600" dirty="0" smtClean="0"/>
              <a:t> </a:t>
            </a:r>
            <a:r>
              <a:rPr lang="es-ES" sz="3600" dirty="0" err="1" smtClean="0"/>
              <a:t>beyond</a:t>
            </a:r>
            <a:r>
              <a:rPr lang="es-ES" sz="3600" dirty="0" smtClean="0"/>
              <a:t> gene </a:t>
            </a:r>
            <a:r>
              <a:rPr lang="es-ES" sz="3600" dirty="0" err="1" smtClean="0"/>
              <a:t>lists</a:t>
            </a:r>
            <a:r>
              <a:rPr lang="es-ES" sz="3600" dirty="0" smtClean="0"/>
              <a:t> (1)</a:t>
            </a:r>
            <a:endParaRPr lang="es-ES" sz="3600" dirty="0"/>
          </a:p>
        </p:txBody>
      </p:sp>
      <p:sp>
        <p:nvSpPr>
          <p:cNvPr id="3" name="2 Marcador de contenido"/>
          <p:cNvSpPr>
            <a:spLocks noGrp="1"/>
          </p:cNvSpPr>
          <p:nvPr>
            <p:ph idx="1"/>
          </p:nvPr>
        </p:nvSpPr>
        <p:spPr/>
        <p:txBody>
          <a:bodyPr/>
          <a:lstStyle/>
          <a:p>
            <a:pPr marL="457200" indent="-457200">
              <a:buFont typeface="Arial" panose="020B0604020202020204" pitchFamily="34" charset="0"/>
              <a:buChar char="•"/>
            </a:pPr>
            <a:r>
              <a:rPr lang="es-ES" sz="2800" dirty="0" smtClean="0"/>
              <a:t>DE </a:t>
            </a:r>
            <a:r>
              <a:rPr lang="es-ES" sz="2800" dirty="0" err="1" smtClean="0"/>
              <a:t>analysis</a:t>
            </a:r>
            <a:r>
              <a:rPr lang="es-ES" sz="2800" dirty="0" smtClean="0"/>
              <a:t> </a:t>
            </a:r>
            <a:r>
              <a:rPr lang="es-ES" sz="2800" dirty="0" err="1" smtClean="0"/>
              <a:t>yields</a:t>
            </a:r>
            <a:r>
              <a:rPr lang="es-ES" sz="2800" dirty="0" smtClean="0"/>
              <a:t> </a:t>
            </a:r>
            <a:r>
              <a:rPr lang="es-ES" sz="2800" dirty="0" err="1" smtClean="0"/>
              <a:t>lists</a:t>
            </a:r>
            <a:r>
              <a:rPr lang="es-ES" sz="2800" dirty="0" smtClean="0"/>
              <a:t> of </a:t>
            </a:r>
            <a:r>
              <a:rPr lang="es-ES" sz="2800" i="1" dirty="0" err="1" smtClean="0"/>
              <a:t>differentially</a:t>
            </a:r>
            <a:r>
              <a:rPr lang="es-ES" sz="2800" i="1" dirty="0" smtClean="0"/>
              <a:t> </a:t>
            </a:r>
            <a:r>
              <a:rPr lang="es-ES" sz="2800" i="1" dirty="0" err="1" smtClean="0"/>
              <a:t>expressed</a:t>
            </a:r>
            <a:r>
              <a:rPr lang="es-ES" sz="2800" i="1" dirty="0" smtClean="0"/>
              <a:t> </a:t>
            </a:r>
            <a:r>
              <a:rPr lang="es-ES" sz="2800" dirty="0" smtClean="0"/>
              <a:t>genes [</a:t>
            </a:r>
            <a:r>
              <a:rPr lang="es-ES" sz="2800" dirty="0" err="1" smtClean="0"/>
              <a:t>transcripts</a:t>
            </a:r>
            <a:r>
              <a:rPr lang="es-ES" sz="2800" dirty="0" smtClean="0"/>
              <a:t>, …]</a:t>
            </a:r>
          </a:p>
          <a:p>
            <a:pPr marL="457200" indent="-457200">
              <a:buFont typeface="Arial" panose="020B0604020202020204" pitchFamily="34" charset="0"/>
              <a:buChar char="•"/>
            </a:pPr>
            <a:r>
              <a:rPr lang="es-ES" sz="2800" dirty="0" err="1" smtClean="0"/>
              <a:t>Traditionally</a:t>
            </a:r>
            <a:r>
              <a:rPr lang="es-ES" sz="2800" dirty="0" smtClean="0"/>
              <a:t> </a:t>
            </a:r>
            <a:r>
              <a:rPr lang="es-ES" sz="2800" dirty="0" err="1" smtClean="0"/>
              <a:t>these</a:t>
            </a:r>
            <a:r>
              <a:rPr lang="es-ES" sz="2800" dirty="0" smtClean="0"/>
              <a:t> </a:t>
            </a:r>
            <a:r>
              <a:rPr lang="es-ES" sz="2800" dirty="0" err="1" smtClean="0"/>
              <a:t>lists</a:t>
            </a:r>
            <a:r>
              <a:rPr lang="es-ES" sz="2800" dirty="0" smtClean="0"/>
              <a:t> </a:t>
            </a:r>
            <a:r>
              <a:rPr lang="es-ES" sz="2800" dirty="0" err="1" smtClean="0"/>
              <a:t>arae</a:t>
            </a:r>
            <a:r>
              <a:rPr lang="es-ES" sz="2800" dirty="0" smtClean="0"/>
              <a:t> </a:t>
            </a:r>
            <a:r>
              <a:rPr lang="es-ES" sz="2800" dirty="0" err="1" smtClean="0"/>
              <a:t>explored</a:t>
            </a:r>
            <a:r>
              <a:rPr lang="es-ES" sz="2800" dirty="0" smtClean="0"/>
              <a:t> </a:t>
            </a:r>
            <a:r>
              <a:rPr lang="es-ES" sz="2800" dirty="0" err="1" smtClean="0"/>
              <a:t>by</a:t>
            </a:r>
            <a:r>
              <a:rPr lang="es-ES" sz="2800" dirty="0" smtClean="0"/>
              <a:t> </a:t>
            </a:r>
            <a:r>
              <a:rPr lang="es-ES" sz="2800" dirty="0" err="1" smtClean="0"/>
              <a:t>some</a:t>
            </a:r>
            <a:r>
              <a:rPr lang="es-ES" sz="2800" dirty="0" smtClean="0"/>
              <a:t> </a:t>
            </a:r>
            <a:r>
              <a:rPr lang="es-ES" sz="2800" dirty="0" err="1" smtClean="0"/>
              <a:t>type</a:t>
            </a:r>
            <a:r>
              <a:rPr lang="es-ES" sz="2800" dirty="0" smtClean="0"/>
              <a:t> of </a:t>
            </a:r>
            <a:r>
              <a:rPr lang="es-ES" sz="2800" i="1" dirty="0" smtClean="0"/>
              <a:t>gene set </a:t>
            </a:r>
            <a:r>
              <a:rPr lang="es-ES" sz="2800" i="1" dirty="0" err="1" smtClean="0"/>
              <a:t>analysis</a:t>
            </a:r>
            <a:endParaRPr lang="es-ES" sz="2800" dirty="0" smtClean="0"/>
          </a:p>
          <a:p>
            <a:pPr marL="457200" indent="-457200">
              <a:buFont typeface="Arial" panose="020B0604020202020204" pitchFamily="34" charset="0"/>
              <a:buChar char="•"/>
            </a:pPr>
            <a:r>
              <a:rPr lang="es-ES" sz="2800" dirty="0" smtClean="0"/>
              <a:t>RNA-</a:t>
            </a:r>
            <a:r>
              <a:rPr lang="es-ES" sz="2800" dirty="0" err="1" smtClean="0"/>
              <a:t>seq</a:t>
            </a:r>
            <a:r>
              <a:rPr lang="es-ES" sz="2800" dirty="0" smtClean="0"/>
              <a:t> has </a:t>
            </a:r>
            <a:r>
              <a:rPr lang="es-ES" sz="2800" dirty="0" err="1" smtClean="0"/>
              <a:t>biases</a:t>
            </a:r>
            <a:r>
              <a:rPr lang="es-ES" sz="2800" dirty="0" smtClean="0"/>
              <a:t> (</a:t>
            </a:r>
            <a:r>
              <a:rPr lang="es-ES" sz="2800" dirty="0" err="1" smtClean="0"/>
              <a:t>e.g</a:t>
            </a:r>
            <a:r>
              <a:rPr lang="es-ES" sz="2800" dirty="0" smtClean="0"/>
              <a:t>. </a:t>
            </a:r>
            <a:r>
              <a:rPr lang="es-ES" sz="2800" dirty="0" err="1" smtClean="0"/>
              <a:t>due</a:t>
            </a:r>
            <a:r>
              <a:rPr lang="es-ES" sz="2800" dirty="0" smtClean="0"/>
              <a:t> to gene </a:t>
            </a:r>
            <a:r>
              <a:rPr lang="es-ES" sz="2800" dirty="0" err="1" smtClean="0"/>
              <a:t>length</a:t>
            </a:r>
            <a:r>
              <a:rPr lang="es-ES" sz="2800" dirty="0" smtClean="0"/>
              <a:t>) </a:t>
            </a:r>
            <a:r>
              <a:rPr lang="es-ES" sz="2800" dirty="0" err="1" smtClean="0"/>
              <a:t>that</a:t>
            </a:r>
            <a:r>
              <a:rPr lang="es-ES" sz="2800" dirty="0" smtClean="0"/>
              <a:t> </a:t>
            </a:r>
            <a:r>
              <a:rPr lang="es-ES" sz="2800" dirty="0" err="1" smtClean="0"/>
              <a:t>require</a:t>
            </a:r>
            <a:r>
              <a:rPr lang="es-ES" sz="2800" dirty="0" smtClean="0"/>
              <a:t> </a:t>
            </a:r>
            <a:r>
              <a:rPr lang="es-ES" sz="2800" dirty="0" err="1" smtClean="0"/>
              <a:t>adapting</a:t>
            </a:r>
            <a:r>
              <a:rPr lang="es-ES" sz="2800" dirty="0" smtClean="0"/>
              <a:t> </a:t>
            </a:r>
            <a:r>
              <a:rPr lang="es-ES" sz="2800" dirty="0" err="1" smtClean="0"/>
              <a:t>methods</a:t>
            </a:r>
            <a:r>
              <a:rPr lang="es-ES" sz="2800" dirty="0" smtClean="0"/>
              <a:t> </a:t>
            </a:r>
            <a:r>
              <a:rPr lang="es-ES" sz="2800" dirty="0" err="1" smtClean="0"/>
              <a:t>developed</a:t>
            </a:r>
            <a:r>
              <a:rPr lang="es-ES" sz="2800" dirty="0" smtClean="0"/>
              <a:t> </a:t>
            </a:r>
            <a:r>
              <a:rPr lang="es-ES" sz="2800" dirty="0" err="1" smtClean="0"/>
              <a:t>with</a:t>
            </a:r>
            <a:r>
              <a:rPr lang="es-ES" sz="2800" dirty="0" smtClean="0"/>
              <a:t> </a:t>
            </a:r>
            <a:r>
              <a:rPr lang="es-ES" sz="2800" dirty="0" err="1" smtClean="0"/>
              <a:t>microarray</a:t>
            </a:r>
            <a:endParaRPr lang="es-ES" sz="2800" dirty="0"/>
          </a:p>
          <a:p>
            <a:pPr marL="857250" lvl="1" indent="-457200">
              <a:buFont typeface="Arial" panose="020B0604020202020204" pitchFamily="34" charset="0"/>
              <a:buChar char="•"/>
            </a:pPr>
            <a:r>
              <a:rPr lang="es-ES" sz="2400" dirty="0" smtClean="0"/>
              <a:t>GO-</a:t>
            </a:r>
            <a:r>
              <a:rPr lang="es-ES" sz="2400" dirty="0" err="1" smtClean="0"/>
              <a:t>Seq</a:t>
            </a:r>
            <a:r>
              <a:rPr lang="es-ES" sz="2400" dirty="0" smtClean="0"/>
              <a:t> </a:t>
            </a:r>
            <a:r>
              <a:rPr lang="es-ES" sz="2400" dirty="0" err="1" smtClean="0"/>
              <a:t>is</a:t>
            </a:r>
            <a:r>
              <a:rPr lang="es-ES" sz="2400" dirty="0" smtClean="0"/>
              <a:t> </a:t>
            </a:r>
            <a:r>
              <a:rPr lang="es-ES" sz="2400" dirty="0" err="1" smtClean="0"/>
              <a:t>such</a:t>
            </a:r>
            <a:r>
              <a:rPr lang="es-ES" sz="2400" dirty="0" smtClean="0"/>
              <a:t> a </a:t>
            </a:r>
            <a:r>
              <a:rPr lang="es-ES" sz="2400" dirty="0" err="1" smtClean="0"/>
              <a:t>method</a:t>
            </a:r>
            <a:endParaRPr lang="es-ES" sz="2400" dirty="0"/>
          </a:p>
        </p:txBody>
      </p:sp>
    </p:spTree>
    <p:extLst>
      <p:ext uri="{BB962C8B-B14F-4D97-AF65-F5344CB8AC3E}">
        <p14:creationId xmlns:p14="http://schemas.microsoft.com/office/powerpoint/2010/main" val="2785738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9139014" cy="1143000"/>
          </a:xfrm>
        </p:spPr>
        <p:txBody>
          <a:bodyPr/>
          <a:lstStyle/>
          <a:p>
            <a:r>
              <a:rPr lang="es-ES" sz="3600" dirty="0"/>
              <a:t>RNA </a:t>
            </a:r>
            <a:r>
              <a:rPr lang="es-ES" sz="3600" dirty="0" err="1"/>
              <a:t>Seq</a:t>
            </a:r>
            <a:r>
              <a:rPr lang="es-ES" sz="3600" dirty="0"/>
              <a:t> </a:t>
            </a:r>
            <a:r>
              <a:rPr lang="es-ES" sz="3600" dirty="0" smtClean="0"/>
              <a:t>(5)-</a:t>
            </a:r>
            <a:r>
              <a:rPr lang="es-ES" sz="3600" dirty="0" err="1" smtClean="0"/>
              <a:t>Going</a:t>
            </a:r>
            <a:r>
              <a:rPr lang="es-ES" sz="3600" dirty="0" smtClean="0"/>
              <a:t> </a:t>
            </a:r>
            <a:r>
              <a:rPr lang="es-ES" sz="3600" dirty="0" err="1" smtClean="0"/>
              <a:t>beyond</a:t>
            </a:r>
            <a:r>
              <a:rPr lang="es-ES" sz="3600" dirty="0" smtClean="0"/>
              <a:t> gene </a:t>
            </a:r>
            <a:r>
              <a:rPr lang="es-ES" sz="3600" dirty="0" err="1" smtClean="0"/>
              <a:t>lists</a:t>
            </a:r>
            <a:r>
              <a:rPr lang="es-ES" sz="3600" dirty="0" smtClean="0"/>
              <a:t> (2)</a:t>
            </a:r>
            <a:endParaRPr lang="es-ES" sz="3600" dirty="0"/>
          </a:p>
        </p:txBody>
      </p:sp>
      <p:sp>
        <p:nvSpPr>
          <p:cNvPr id="3" name="2 Marcador de contenido"/>
          <p:cNvSpPr>
            <a:spLocks noGrp="1"/>
          </p:cNvSpPr>
          <p:nvPr>
            <p:ph idx="1"/>
          </p:nvPr>
        </p:nvSpPr>
        <p:spPr/>
        <p:txBody>
          <a:bodyPr/>
          <a:lstStyle/>
          <a:p>
            <a:pPr marL="457200" indent="-457200">
              <a:buFont typeface="Arial" panose="020B0604020202020204" pitchFamily="34" charset="0"/>
              <a:buChar char="•"/>
            </a:pPr>
            <a:r>
              <a:rPr lang="en-US" sz="2800" dirty="0" smtClean="0"/>
              <a:t>Results </a:t>
            </a:r>
            <a:r>
              <a:rPr lang="en-US" sz="2800" dirty="0"/>
              <a:t>of RNA-</a:t>
            </a:r>
            <a:r>
              <a:rPr lang="en-US" sz="2800" dirty="0" err="1"/>
              <a:t>seq</a:t>
            </a:r>
            <a:r>
              <a:rPr lang="en-US" sz="2800" dirty="0"/>
              <a:t> data </a:t>
            </a:r>
            <a:r>
              <a:rPr lang="en-US" sz="2800" dirty="0" smtClean="0"/>
              <a:t>can be </a:t>
            </a:r>
            <a:r>
              <a:rPr lang="en-US" sz="2800" b="1" i="1" dirty="0" smtClean="0"/>
              <a:t>integrated with </a:t>
            </a:r>
            <a:r>
              <a:rPr lang="en-US" sz="2800" b="1" i="1" dirty="0"/>
              <a:t>other sources of biological data</a:t>
            </a:r>
            <a:r>
              <a:rPr lang="en-US" sz="2800" dirty="0"/>
              <a:t> </a:t>
            </a:r>
            <a:r>
              <a:rPr lang="en-US" sz="2800" dirty="0" smtClean="0"/>
              <a:t>e.g. to </a:t>
            </a:r>
            <a:r>
              <a:rPr lang="en-US" sz="2800" dirty="0"/>
              <a:t>establish a more complete picture of gene </a:t>
            </a:r>
            <a:r>
              <a:rPr lang="en-US" sz="2800" dirty="0" smtClean="0"/>
              <a:t>regulation</a:t>
            </a:r>
          </a:p>
          <a:p>
            <a:pPr marL="857250" lvl="1" indent="-457200">
              <a:buFont typeface="Arial" panose="020B0604020202020204" pitchFamily="34" charset="0"/>
              <a:buChar char="•"/>
            </a:pPr>
            <a:r>
              <a:rPr lang="en-US" sz="2400" dirty="0" smtClean="0"/>
              <a:t>RNA-</a:t>
            </a:r>
            <a:r>
              <a:rPr lang="en-US" sz="2400" dirty="0" err="1" smtClean="0"/>
              <a:t>seq</a:t>
            </a:r>
            <a:r>
              <a:rPr lang="en-US" sz="2400" dirty="0" smtClean="0"/>
              <a:t> </a:t>
            </a:r>
            <a:r>
              <a:rPr lang="en-US" sz="2400" dirty="0"/>
              <a:t>has </a:t>
            </a:r>
            <a:r>
              <a:rPr lang="en-US" sz="2400" dirty="0" smtClean="0"/>
              <a:t>in </a:t>
            </a:r>
            <a:r>
              <a:rPr lang="en-US" sz="2400" dirty="0"/>
              <a:t>conjunction with genotyping data </a:t>
            </a:r>
            <a:r>
              <a:rPr lang="en-US" sz="2400" dirty="0" smtClean="0"/>
              <a:t>identify </a:t>
            </a:r>
            <a:r>
              <a:rPr lang="en-US" sz="2400" dirty="0"/>
              <a:t>genetic loci responsible for variation in gene expression between </a:t>
            </a:r>
            <a:r>
              <a:rPr lang="en-US" sz="2400" dirty="0" smtClean="0"/>
              <a:t>individuals</a:t>
            </a:r>
          </a:p>
          <a:p>
            <a:pPr marL="857250" lvl="1" indent="-457200">
              <a:buFont typeface="Arial" panose="020B0604020202020204" pitchFamily="34" charset="0"/>
              <a:buChar char="•"/>
            </a:pPr>
            <a:r>
              <a:rPr lang="en-US" sz="2400" dirty="0" smtClean="0"/>
              <a:t>Integration </a:t>
            </a:r>
            <a:r>
              <a:rPr lang="en-US" sz="2400" dirty="0"/>
              <a:t>of expression data </a:t>
            </a:r>
            <a:r>
              <a:rPr lang="en-US" sz="2400" dirty="0" smtClean="0"/>
              <a:t>&amp; </a:t>
            </a:r>
            <a:r>
              <a:rPr lang="en-US" sz="2400" dirty="0" err="1" smtClean="0"/>
              <a:t>epigenomic</a:t>
            </a:r>
            <a:r>
              <a:rPr lang="en-US" sz="2400" dirty="0" smtClean="0"/>
              <a:t> information (transcription factor binding, histone modification, methylation) has </a:t>
            </a:r>
            <a:r>
              <a:rPr lang="en-US" sz="2400" dirty="0"/>
              <a:t>the potential for greater understanding of </a:t>
            </a:r>
            <a:r>
              <a:rPr lang="en-US" sz="2400" dirty="0" smtClean="0"/>
              <a:t>regulatory </a:t>
            </a:r>
            <a:r>
              <a:rPr lang="en-US" sz="2400" dirty="0"/>
              <a:t>mechanisms. </a:t>
            </a:r>
            <a:endParaRPr lang="en-US" sz="2400" dirty="0" smtClean="0"/>
          </a:p>
        </p:txBody>
      </p:sp>
    </p:spTree>
    <p:extLst>
      <p:ext uri="{BB962C8B-B14F-4D97-AF65-F5344CB8AC3E}">
        <p14:creationId xmlns:p14="http://schemas.microsoft.com/office/powerpoint/2010/main" val="2947380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ca-ES" dirty="0" err="1" smtClean="0"/>
              <a:t>Additional</a:t>
            </a:r>
            <a:r>
              <a:rPr lang="ca-ES" dirty="0" smtClean="0"/>
              <a:t> topics</a:t>
            </a:r>
            <a:endParaRPr lang="ca-E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err="1" smtClean="0"/>
              <a:t>Additional</a:t>
            </a:r>
            <a:r>
              <a:rPr lang="ca-ES" dirty="0" smtClean="0"/>
              <a:t> topics</a:t>
            </a:r>
            <a:endParaRPr lang="ca-ES" dirty="0"/>
          </a:p>
        </p:txBody>
      </p:sp>
      <p:sp>
        <p:nvSpPr>
          <p:cNvPr id="3" name="2 Marcador de contenido"/>
          <p:cNvSpPr>
            <a:spLocks noGrp="1"/>
          </p:cNvSpPr>
          <p:nvPr>
            <p:ph idx="1"/>
          </p:nvPr>
        </p:nvSpPr>
        <p:spPr/>
        <p:txBody>
          <a:bodyPr/>
          <a:lstStyle/>
          <a:p>
            <a:pPr>
              <a:buFont typeface="Arial" pitchFamily="34" charset="0"/>
              <a:buChar char="•"/>
            </a:pPr>
            <a:r>
              <a:rPr lang="ca-ES" dirty="0" err="1" smtClean="0"/>
              <a:t>Transcriptome</a:t>
            </a:r>
            <a:r>
              <a:rPr lang="ca-ES" dirty="0" smtClean="0"/>
              <a:t> </a:t>
            </a:r>
            <a:r>
              <a:rPr lang="ca-ES" dirty="0" err="1" smtClean="0"/>
              <a:t>assembly</a:t>
            </a:r>
            <a:endParaRPr lang="ca-ES" dirty="0" smtClean="0"/>
          </a:p>
          <a:p>
            <a:pPr>
              <a:buFont typeface="Arial" pitchFamily="34" charset="0"/>
              <a:buChar char="•"/>
            </a:pPr>
            <a:r>
              <a:rPr lang="ca-ES" dirty="0" err="1" smtClean="0"/>
              <a:t>Alignment</a:t>
            </a:r>
            <a:r>
              <a:rPr lang="ca-ES" dirty="0" smtClean="0"/>
              <a:t> </a:t>
            </a:r>
            <a:r>
              <a:rPr lang="ca-ES" dirty="0" err="1" smtClean="0"/>
              <a:t>methods</a:t>
            </a:r>
            <a:r>
              <a:rPr lang="ca-ES" dirty="0" smtClean="0"/>
              <a:t> and </a:t>
            </a:r>
            <a:r>
              <a:rPr lang="ca-ES" dirty="0" err="1" smtClean="0"/>
              <a:t>tools</a:t>
            </a:r>
            <a:endParaRPr lang="ca-ES" dirty="0" smtClean="0"/>
          </a:p>
          <a:p>
            <a:pPr>
              <a:buFont typeface="Arial" pitchFamily="34" charset="0"/>
              <a:buChar char="•"/>
            </a:pPr>
            <a:r>
              <a:rPr lang="ca-ES" dirty="0" err="1" smtClean="0"/>
              <a:t>Alternative</a:t>
            </a:r>
            <a:r>
              <a:rPr lang="ca-ES" dirty="0" smtClean="0"/>
              <a:t> </a:t>
            </a:r>
            <a:r>
              <a:rPr lang="ca-ES" dirty="0" err="1" smtClean="0"/>
              <a:t>splicing</a:t>
            </a:r>
            <a:r>
              <a:rPr lang="ca-ES" dirty="0" smtClean="0"/>
              <a:t> </a:t>
            </a:r>
            <a:r>
              <a:rPr lang="ca-ES" dirty="0" err="1" smtClean="0"/>
              <a:t>and</a:t>
            </a:r>
            <a:r>
              <a:rPr lang="ca-ES" dirty="0" smtClean="0"/>
              <a:t> </a:t>
            </a:r>
            <a:r>
              <a:rPr lang="ca-ES" dirty="0" err="1" smtClean="0"/>
              <a:t>isoforms</a:t>
            </a:r>
            <a:endParaRPr lang="ca-ES" dirty="0" smtClean="0"/>
          </a:p>
          <a:p>
            <a:pPr>
              <a:buFont typeface="Arial" pitchFamily="34" charset="0"/>
              <a:buChar char="•"/>
            </a:pPr>
            <a:endParaRPr lang="en-US" dirty="0" smtClean="0"/>
          </a:p>
          <a:p>
            <a:pPr>
              <a:buFont typeface="Arial" pitchFamily="34" charset="0"/>
              <a:buChar char="•"/>
            </a:pPr>
            <a:r>
              <a:rPr lang="en-US" dirty="0" smtClean="0"/>
              <a:t>List of software </a:t>
            </a:r>
            <a:r>
              <a:rPr lang="en-US" dirty="0"/>
              <a:t>methods and tools for differential expression analysis of RNA-</a:t>
            </a:r>
            <a:r>
              <a:rPr lang="en-US" dirty="0" err="1"/>
              <a:t>seq</a:t>
            </a:r>
            <a:endParaRPr lang="ca-ES" dirty="0"/>
          </a:p>
        </p:txBody>
      </p:sp>
      <p:sp>
        <p:nvSpPr>
          <p:cNvPr id="4" name="3 Rectángulo"/>
          <p:cNvSpPr/>
          <p:nvPr/>
        </p:nvSpPr>
        <p:spPr>
          <a:xfrm>
            <a:off x="921346" y="5122476"/>
            <a:ext cx="8208912" cy="523220"/>
          </a:xfrm>
          <a:prstGeom prst="rect">
            <a:avLst/>
          </a:prstGeom>
        </p:spPr>
        <p:txBody>
          <a:bodyPr wrap="square">
            <a:spAutoFit/>
          </a:bodyPr>
          <a:lstStyle/>
          <a:p>
            <a:r>
              <a:rPr lang="es-ES" sz="2800" u="none" dirty="0">
                <a:solidFill>
                  <a:schemeClr val="tx1"/>
                </a:solidFill>
                <a:hlinkClick r:id="rId2"/>
              </a:rPr>
              <a:t>http://</a:t>
            </a:r>
            <a:r>
              <a:rPr lang="es-ES" sz="2800" u="none" dirty="0" smtClean="0">
                <a:solidFill>
                  <a:schemeClr val="tx1"/>
                </a:solidFill>
                <a:hlinkClick r:id="rId2"/>
              </a:rPr>
              <a:t>genomebiology.com/2010/11/12/220/table/T1</a:t>
            </a:r>
            <a:endParaRPr lang="es-ES" sz="2800" u="none" dirty="0" smtClean="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smtClean="0"/>
              <a:t>De </a:t>
            </a:r>
            <a:r>
              <a:rPr lang="ca-ES" dirty="0" err="1" smtClean="0"/>
              <a:t>novo</a:t>
            </a:r>
            <a:r>
              <a:rPr lang="ca-ES" dirty="0" smtClean="0"/>
              <a:t> </a:t>
            </a:r>
            <a:r>
              <a:rPr lang="ca-ES" dirty="0" err="1" smtClean="0"/>
              <a:t>assembly</a:t>
            </a:r>
            <a:endParaRPr lang="ca-ES" dirty="0"/>
          </a:p>
        </p:txBody>
      </p:sp>
      <p:sp>
        <p:nvSpPr>
          <p:cNvPr id="3" name="2 Marcador de contenido"/>
          <p:cNvSpPr>
            <a:spLocks noGrp="1"/>
          </p:cNvSpPr>
          <p:nvPr>
            <p:ph idx="1"/>
          </p:nvPr>
        </p:nvSpPr>
        <p:spPr/>
        <p:txBody>
          <a:bodyPr/>
          <a:lstStyle/>
          <a:p>
            <a:pPr>
              <a:buFont typeface="Arial" pitchFamily="34" charset="0"/>
              <a:buChar char="•"/>
            </a:pPr>
            <a:r>
              <a:rPr lang="en-US" sz="2800" dirty="0" smtClean="0"/>
              <a:t>Underlying assumptions relative to RNA expression</a:t>
            </a:r>
          </a:p>
          <a:p>
            <a:pPr lvl="1">
              <a:buFont typeface="Arial" pitchFamily="34" charset="0"/>
              <a:buChar char="•"/>
            </a:pPr>
            <a:r>
              <a:rPr lang="en-US" sz="2400" dirty="0" smtClean="0"/>
              <a:t>sequence coverage is similar in reads of the </a:t>
            </a:r>
            <a:r>
              <a:rPr lang="ca-ES" sz="2400" dirty="0" err="1" smtClean="0"/>
              <a:t>same</a:t>
            </a:r>
            <a:r>
              <a:rPr lang="ca-ES" sz="2400" dirty="0" smtClean="0"/>
              <a:t> </a:t>
            </a:r>
            <a:r>
              <a:rPr lang="ca-ES" sz="2400" dirty="0" err="1" smtClean="0"/>
              <a:t>transcript</a:t>
            </a:r>
            <a:r>
              <a:rPr lang="ca-ES" sz="2400" dirty="0" smtClean="0"/>
              <a:t> </a:t>
            </a:r>
          </a:p>
          <a:p>
            <a:pPr lvl="1">
              <a:buFont typeface="Arial" pitchFamily="34" charset="0"/>
              <a:buChar char="•"/>
            </a:pPr>
            <a:r>
              <a:rPr lang="en-US" sz="2400" dirty="0" smtClean="0"/>
              <a:t>strand specific (sense and antisense transcripts)</a:t>
            </a:r>
          </a:p>
          <a:p>
            <a:pPr>
              <a:buFont typeface="Arial" pitchFamily="34" charset="0"/>
              <a:buChar char="•"/>
            </a:pPr>
            <a:r>
              <a:rPr lang="ca-ES" sz="2800" dirty="0" err="1" smtClean="0"/>
              <a:t>Assemblers</a:t>
            </a:r>
            <a:r>
              <a:rPr lang="ca-ES" sz="2800" dirty="0" smtClean="0"/>
              <a:t>:</a:t>
            </a:r>
          </a:p>
          <a:p>
            <a:pPr lvl="1">
              <a:buFont typeface="Arial" pitchFamily="34" charset="0"/>
              <a:buChar char="•"/>
            </a:pPr>
            <a:r>
              <a:rPr lang="ca-ES" sz="2400" dirty="0" err="1" smtClean="0"/>
              <a:t>Velvet</a:t>
            </a:r>
            <a:r>
              <a:rPr lang="ca-ES" sz="2400" dirty="0" smtClean="0"/>
              <a:t> (</a:t>
            </a:r>
            <a:r>
              <a:rPr lang="ca-ES" sz="2400" dirty="0" err="1" smtClean="0"/>
              <a:t>Genomic</a:t>
            </a:r>
            <a:r>
              <a:rPr lang="ca-ES" sz="2400" dirty="0" smtClean="0"/>
              <a:t> and </a:t>
            </a:r>
            <a:r>
              <a:rPr lang="ca-ES" sz="2400" dirty="0" err="1" smtClean="0"/>
              <a:t>transcriptomic</a:t>
            </a:r>
            <a:r>
              <a:rPr lang="ca-ES" sz="2400" dirty="0" smtClean="0"/>
              <a:t>)</a:t>
            </a:r>
          </a:p>
          <a:p>
            <a:pPr lvl="1">
              <a:buFont typeface="Arial" pitchFamily="34" charset="0"/>
              <a:buChar char="•"/>
            </a:pPr>
            <a:r>
              <a:rPr lang="ca-ES" sz="2400" dirty="0" err="1" smtClean="0"/>
              <a:t>Trinity</a:t>
            </a:r>
            <a:r>
              <a:rPr lang="ca-ES" sz="2400" dirty="0" smtClean="0"/>
              <a:t> (</a:t>
            </a:r>
            <a:r>
              <a:rPr lang="ca-ES" sz="2400" dirty="0" err="1" smtClean="0"/>
              <a:t>Transcriptomic</a:t>
            </a:r>
            <a:r>
              <a:rPr lang="ca-ES" sz="2400" dirty="0" smtClean="0"/>
              <a:t>)</a:t>
            </a:r>
          </a:p>
          <a:p>
            <a:pPr lvl="1">
              <a:buFont typeface="Arial" pitchFamily="34" charset="0"/>
              <a:buChar char="•"/>
            </a:pPr>
            <a:r>
              <a:rPr lang="en-US" sz="2400" dirty="0" smtClean="0"/>
              <a:t>Cufflinks (</a:t>
            </a:r>
            <a:r>
              <a:rPr lang="en-US" sz="2400" dirty="0" err="1" smtClean="0"/>
              <a:t>Transcriptominc</a:t>
            </a:r>
            <a:r>
              <a:rPr lang="en-US" sz="2400" dirty="0" smtClean="0"/>
              <a:t>, reassemble pre-aligned transcripts to find alternative splicing based on differential expression)</a:t>
            </a:r>
            <a:endParaRPr lang="ca-E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err="1" smtClean="0"/>
              <a:t>Transcriptome</a:t>
            </a:r>
            <a:r>
              <a:rPr lang="ca-ES" dirty="0" smtClean="0"/>
              <a:t> </a:t>
            </a:r>
            <a:r>
              <a:rPr lang="ca-ES" dirty="0" err="1" smtClean="0"/>
              <a:t>assembly</a:t>
            </a:r>
            <a:endParaRPr lang="ca-ES" dirty="0"/>
          </a:p>
        </p:txBody>
      </p:sp>
      <p:pic>
        <p:nvPicPr>
          <p:cNvPr id="1026" name="Picture 2"/>
          <p:cNvPicPr>
            <a:picLocks noChangeAspect="1" noChangeArrowheads="1"/>
          </p:cNvPicPr>
          <p:nvPr/>
        </p:nvPicPr>
        <p:blipFill>
          <a:blip r:embed="rId2" cstate="print"/>
          <a:srcRect/>
          <a:stretch>
            <a:fillRect/>
          </a:stretch>
        </p:blipFill>
        <p:spPr bwMode="auto">
          <a:xfrm>
            <a:off x="1143000" y="1418803"/>
            <a:ext cx="7620000" cy="49625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err="1" smtClean="0"/>
              <a:t>Alignment</a:t>
            </a:r>
            <a:r>
              <a:rPr lang="ca-ES" dirty="0" smtClean="0"/>
              <a:t> </a:t>
            </a:r>
            <a:r>
              <a:rPr lang="ca-ES" dirty="0" err="1" smtClean="0"/>
              <a:t>methods</a:t>
            </a:r>
            <a:endParaRPr lang="ca-ES" dirty="0"/>
          </a:p>
        </p:txBody>
      </p:sp>
      <p:sp>
        <p:nvSpPr>
          <p:cNvPr id="3" name="2 Marcador de contenido"/>
          <p:cNvSpPr>
            <a:spLocks noGrp="1"/>
          </p:cNvSpPr>
          <p:nvPr>
            <p:ph idx="1"/>
          </p:nvPr>
        </p:nvSpPr>
        <p:spPr/>
        <p:txBody>
          <a:bodyPr/>
          <a:lstStyle/>
          <a:p>
            <a:pPr>
              <a:buFont typeface="Arial" pitchFamily="34" charset="0"/>
              <a:buChar char="•"/>
            </a:pPr>
            <a:r>
              <a:rPr lang="en-US" dirty="0" smtClean="0"/>
              <a:t>Two different approach are possible:</a:t>
            </a:r>
          </a:p>
          <a:p>
            <a:pPr lvl="1"/>
            <a:r>
              <a:rPr lang="ca-ES" dirty="0" smtClean="0"/>
              <a:t>• </a:t>
            </a:r>
            <a:r>
              <a:rPr lang="ca-ES" dirty="0" err="1" smtClean="0"/>
              <a:t>Align</a:t>
            </a:r>
            <a:r>
              <a:rPr lang="ca-ES" dirty="0" smtClean="0"/>
              <a:t> </a:t>
            </a:r>
            <a:r>
              <a:rPr lang="ca-ES" dirty="0" err="1" smtClean="0"/>
              <a:t>vs</a:t>
            </a:r>
            <a:r>
              <a:rPr lang="ca-ES" dirty="0" smtClean="0"/>
              <a:t> </a:t>
            </a:r>
            <a:r>
              <a:rPr lang="ca-ES" dirty="0" err="1" smtClean="0"/>
              <a:t>the</a:t>
            </a:r>
            <a:r>
              <a:rPr lang="ca-ES" dirty="0" smtClean="0"/>
              <a:t> </a:t>
            </a:r>
            <a:r>
              <a:rPr lang="ca-ES" dirty="0" err="1" smtClean="0"/>
              <a:t>transcriptome</a:t>
            </a:r>
            <a:endParaRPr lang="ca-ES" dirty="0" smtClean="0"/>
          </a:p>
          <a:p>
            <a:pPr lvl="1"/>
            <a:r>
              <a:rPr lang="ca-ES" dirty="0" smtClean="0"/>
              <a:t>• </a:t>
            </a:r>
            <a:r>
              <a:rPr lang="ca-ES" dirty="0" err="1" smtClean="0"/>
              <a:t>faster</a:t>
            </a:r>
            <a:r>
              <a:rPr lang="ca-ES" dirty="0" smtClean="0"/>
              <a:t>, </a:t>
            </a:r>
            <a:r>
              <a:rPr lang="ca-ES" dirty="0" err="1" smtClean="0"/>
              <a:t>easier</a:t>
            </a:r>
            <a:endParaRPr lang="ca-ES" dirty="0" smtClean="0"/>
          </a:p>
          <a:p>
            <a:r>
              <a:rPr lang="en-US" dirty="0" smtClean="0"/>
              <a:t>• Align </a:t>
            </a:r>
            <a:r>
              <a:rPr lang="en-US" dirty="0" err="1" smtClean="0"/>
              <a:t>vs</a:t>
            </a:r>
            <a:r>
              <a:rPr lang="en-US" dirty="0" smtClean="0"/>
              <a:t> the whole genome</a:t>
            </a:r>
          </a:p>
          <a:p>
            <a:pPr lvl="1"/>
            <a:r>
              <a:rPr lang="ca-ES" dirty="0" smtClean="0"/>
              <a:t>• </a:t>
            </a:r>
            <a:r>
              <a:rPr lang="ca-ES" dirty="0" err="1" smtClean="0"/>
              <a:t>the</a:t>
            </a:r>
            <a:r>
              <a:rPr lang="ca-ES" dirty="0" smtClean="0"/>
              <a:t> </a:t>
            </a:r>
            <a:r>
              <a:rPr lang="ca-ES" dirty="0" err="1" smtClean="0"/>
              <a:t>complete</a:t>
            </a:r>
            <a:r>
              <a:rPr lang="ca-ES" dirty="0" smtClean="0"/>
              <a:t> </a:t>
            </a:r>
            <a:r>
              <a:rPr lang="ca-ES" dirty="0" err="1" smtClean="0"/>
              <a:t>information</a:t>
            </a:r>
            <a:endParaRPr lang="ca-E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err="1" smtClean="0"/>
              <a:t>Alignment</a:t>
            </a:r>
            <a:r>
              <a:rPr lang="ca-ES" dirty="0" smtClean="0"/>
              <a:t> </a:t>
            </a:r>
            <a:r>
              <a:rPr lang="ca-ES" dirty="0" err="1" smtClean="0"/>
              <a:t>tools</a:t>
            </a:r>
            <a:endParaRPr lang="ca-ES" dirty="0"/>
          </a:p>
        </p:txBody>
      </p:sp>
      <p:sp>
        <p:nvSpPr>
          <p:cNvPr id="3" name="2 Marcador de contenido"/>
          <p:cNvSpPr>
            <a:spLocks noGrp="1"/>
          </p:cNvSpPr>
          <p:nvPr>
            <p:ph idx="1"/>
          </p:nvPr>
        </p:nvSpPr>
        <p:spPr/>
        <p:txBody>
          <a:bodyPr/>
          <a:lstStyle/>
          <a:p>
            <a:pPr>
              <a:buFont typeface="Arial" pitchFamily="34" charset="0"/>
              <a:buChar char="•"/>
            </a:pPr>
            <a:r>
              <a:rPr lang="ca-ES" dirty="0" smtClean="0"/>
              <a:t>NGS </a:t>
            </a:r>
            <a:r>
              <a:rPr lang="ca-ES" dirty="0" err="1" smtClean="0"/>
              <a:t>common</a:t>
            </a:r>
            <a:r>
              <a:rPr lang="ca-ES" dirty="0" smtClean="0"/>
              <a:t> </a:t>
            </a:r>
            <a:r>
              <a:rPr lang="ca-ES" dirty="0" err="1" smtClean="0"/>
              <a:t>alignment</a:t>
            </a:r>
            <a:r>
              <a:rPr lang="ca-ES" dirty="0" smtClean="0"/>
              <a:t> </a:t>
            </a:r>
            <a:r>
              <a:rPr lang="ca-ES" dirty="0" err="1" smtClean="0"/>
              <a:t>program</a:t>
            </a:r>
            <a:r>
              <a:rPr lang="ca-ES" dirty="0" smtClean="0"/>
              <a:t>:</a:t>
            </a:r>
          </a:p>
          <a:p>
            <a:pPr lvl="1">
              <a:buFont typeface="Arial" pitchFamily="34" charset="0"/>
              <a:buChar char="•"/>
            </a:pPr>
            <a:r>
              <a:rPr lang="ca-ES" dirty="0" smtClean="0"/>
              <a:t>BWA</a:t>
            </a:r>
          </a:p>
          <a:p>
            <a:pPr lvl="1">
              <a:buFont typeface="Arial" pitchFamily="34" charset="0"/>
              <a:buChar char="•"/>
            </a:pPr>
            <a:r>
              <a:rPr lang="ca-ES" dirty="0" err="1" smtClean="0"/>
              <a:t>Bowtie</a:t>
            </a:r>
            <a:r>
              <a:rPr lang="ca-ES" dirty="0" smtClean="0"/>
              <a:t> (Bowtie2)</a:t>
            </a:r>
          </a:p>
          <a:p>
            <a:pPr lvl="1"/>
            <a:r>
              <a:rPr lang="ca-ES" dirty="0" smtClean="0"/>
              <a:t>• </a:t>
            </a:r>
            <a:r>
              <a:rPr lang="ca-ES" dirty="0" err="1" smtClean="0"/>
              <a:t>Novoalign</a:t>
            </a:r>
            <a:endParaRPr lang="ca-ES" dirty="0" smtClean="0"/>
          </a:p>
          <a:p>
            <a:r>
              <a:rPr lang="ca-ES" dirty="0" smtClean="0"/>
              <a:t>• </a:t>
            </a:r>
            <a:r>
              <a:rPr lang="ca-ES" dirty="0" err="1" smtClean="0"/>
              <a:t>Take</a:t>
            </a:r>
            <a:r>
              <a:rPr lang="ca-ES" dirty="0" smtClean="0"/>
              <a:t> </a:t>
            </a:r>
            <a:r>
              <a:rPr lang="ca-ES" dirty="0" err="1" smtClean="0"/>
              <a:t>into</a:t>
            </a:r>
            <a:r>
              <a:rPr lang="ca-ES" dirty="0" smtClean="0"/>
              <a:t> </a:t>
            </a:r>
            <a:r>
              <a:rPr lang="ca-ES" dirty="0" err="1" smtClean="0"/>
              <a:t>account</a:t>
            </a:r>
            <a:r>
              <a:rPr lang="ca-ES" dirty="0" smtClean="0"/>
              <a:t> </a:t>
            </a:r>
            <a:r>
              <a:rPr lang="ca-ES" dirty="0" err="1" smtClean="0"/>
              <a:t>splice-junction</a:t>
            </a:r>
            <a:endParaRPr lang="ca-ES" dirty="0" smtClean="0"/>
          </a:p>
          <a:p>
            <a:pPr lvl="1"/>
            <a:r>
              <a:rPr lang="ca-ES" dirty="0" smtClean="0"/>
              <a:t>• </a:t>
            </a:r>
            <a:r>
              <a:rPr lang="ca-ES" dirty="0" err="1" smtClean="0"/>
              <a:t>Tophat</a:t>
            </a:r>
            <a:r>
              <a:rPr lang="ca-ES" dirty="0" smtClean="0"/>
              <a:t>/</a:t>
            </a:r>
            <a:r>
              <a:rPr lang="ca-ES" dirty="0" err="1" smtClean="0"/>
              <a:t>Cufflinks</a:t>
            </a:r>
            <a:endParaRPr lang="ca-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err="1" smtClean="0"/>
              <a:t>Transcriptomics</a:t>
            </a:r>
            <a:r>
              <a:rPr lang="es-ES" dirty="0" smtClean="0"/>
              <a:t> </a:t>
            </a:r>
            <a:r>
              <a:rPr lang="es-ES" dirty="0" err="1" smtClean="0"/>
              <a:t>by</a:t>
            </a:r>
            <a:r>
              <a:rPr lang="es-ES" dirty="0" smtClean="0"/>
              <a:t> NGS</a:t>
            </a:r>
            <a:endParaRPr lang="es-ES" dirty="0"/>
          </a:p>
        </p:txBody>
      </p:sp>
    </p:spTree>
    <p:extLst>
      <p:ext uri="{BB962C8B-B14F-4D97-AF65-F5344CB8AC3E}">
        <p14:creationId xmlns:p14="http://schemas.microsoft.com/office/powerpoint/2010/main" val="107020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0" y="333375"/>
            <a:ext cx="704850" cy="358775"/>
          </a:xfrm>
          <a:prstGeom prst="rect">
            <a:avLst/>
          </a:prstGeom>
          <a:solidFill>
            <a:srgbClr val="99009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7170" name="Text Box 2"/>
          <p:cNvSpPr txBox="1">
            <a:spLocks noChangeArrowheads="1"/>
          </p:cNvSpPr>
          <p:nvPr/>
        </p:nvSpPr>
        <p:spPr bwMode="auto">
          <a:xfrm>
            <a:off x="344488" y="442913"/>
            <a:ext cx="360362" cy="22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a:solidFill>
                  <a:srgbClr val="FFFFFF"/>
                </a:solidFill>
                <a:latin typeface="Calibri" pitchFamily="32" charset="0"/>
              </a:rPr>
              <a:t>1</a:t>
            </a:r>
          </a:p>
        </p:txBody>
      </p:sp>
      <p:sp>
        <p:nvSpPr>
          <p:cNvPr id="7" name="6 Título"/>
          <p:cNvSpPr>
            <a:spLocks noGrp="1"/>
          </p:cNvSpPr>
          <p:nvPr>
            <p:ph type="title"/>
          </p:nvPr>
        </p:nvSpPr>
        <p:spPr>
          <a:xfrm>
            <a:off x="524669" y="333375"/>
            <a:ext cx="8913813" cy="1143000"/>
          </a:xfrm>
        </p:spPr>
        <p:txBody>
          <a:bodyPr/>
          <a:lstStyle/>
          <a:p>
            <a:r>
              <a:rPr lang="es-ES" sz="3600" dirty="0" err="1" smtClean="0"/>
              <a:t>Evolution</a:t>
            </a:r>
            <a:r>
              <a:rPr lang="es-ES" sz="3600" dirty="0" smtClean="0"/>
              <a:t> of </a:t>
            </a:r>
            <a:r>
              <a:rPr lang="es-ES" sz="3600" dirty="0" err="1" smtClean="0"/>
              <a:t>transcriptomics</a:t>
            </a:r>
            <a:r>
              <a:rPr lang="es-ES" sz="3600" dirty="0" smtClean="0"/>
              <a:t> </a:t>
            </a:r>
            <a:r>
              <a:rPr lang="es-ES" sz="3600" dirty="0" err="1" smtClean="0"/>
              <a:t>technologies</a:t>
            </a:r>
            <a:endParaRPr lang="es-ES" sz="3600" dirty="0"/>
          </a:p>
        </p:txBody>
      </p:sp>
      <p:sp>
        <p:nvSpPr>
          <p:cNvPr id="8" name="7 Marcador de contenido"/>
          <p:cNvSpPr>
            <a:spLocks noGrp="1"/>
          </p:cNvSpPr>
          <p:nvPr>
            <p:ph sz="half" idx="1"/>
          </p:nvPr>
        </p:nvSpPr>
        <p:spPr/>
        <p:txBody>
          <a:bodyPr/>
          <a:lstStyle/>
          <a:p>
            <a:pPr marL="457200" indent="-457200">
              <a:buFont typeface="Arial" panose="020B0604020202020204" pitchFamily="34" charset="0"/>
              <a:buChar char="•"/>
            </a:pPr>
            <a:r>
              <a:rPr lang="es-ES" dirty="0" err="1" smtClean="0"/>
              <a:t>Northern</a:t>
            </a:r>
            <a:r>
              <a:rPr lang="es-ES" dirty="0" smtClean="0"/>
              <a:t> </a:t>
            </a:r>
            <a:r>
              <a:rPr lang="es-ES" dirty="0" err="1" smtClean="0"/>
              <a:t>Blot</a:t>
            </a:r>
            <a:endParaRPr lang="es-ES" dirty="0" smtClean="0"/>
          </a:p>
          <a:p>
            <a:pPr marL="457200" indent="-457200">
              <a:buFont typeface="Arial" panose="020B0604020202020204" pitchFamily="34" charset="0"/>
              <a:buChar char="•"/>
            </a:pPr>
            <a:endParaRPr lang="es-ES" dirty="0"/>
          </a:p>
          <a:p>
            <a:pPr marL="457200" indent="-457200">
              <a:buFont typeface="Arial" panose="020B0604020202020204" pitchFamily="34" charset="0"/>
              <a:buChar char="•"/>
            </a:pPr>
            <a:r>
              <a:rPr lang="es-ES" dirty="0" smtClean="0"/>
              <a:t>RT-PCR</a:t>
            </a:r>
          </a:p>
          <a:p>
            <a:pPr marL="457200" indent="-457200">
              <a:buFont typeface="Arial" panose="020B0604020202020204" pitchFamily="34" charset="0"/>
              <a:buChar char="•"/>
            </a:pPr>
            <a:endParaRPr lang="es-ES" dirty="0"/>
          </a:p>
          <a:p>
            <a:pPr marL="457200" indent="-457200">
              <a:buFont typeface="Arial" panose="020B0604020202020204" pitchFamily="34" charset="0"/>
              <a:buChar char="•"/>
            </a:pPr>
            <a:r>
              <a:rPr lang="es-ES" dirty="0" err="1" smtClean="0"/>
              <a:t>Microarrays</a:t>
            </a:r>
            <a:endParaRPr lang="es-ES" dirty="0" smtClean="0"/>
          </a:p>
          <a:p>
            <a:pPr marL="457200" indent="-457200">
              <a:buFont typeface="Arial" panose="020B0604020202020204" pitchFamily="34" charset="0"/>
              <a:buChar char="•"/>
            </a:pPr>
            <a:endParaRPr lang="es-ES" dirty="0"/>
          </a:p>
          <a:p>
            <a:pPr marL="457200" indent="-457200">
              <a:buFont typeface="Arial" panose="020B0604020202020204" pitchFamily="34" charset="0"/>
              <a:buChar char="•"/>
            </a:pPr>
            <a:r>
              <a:rPr lang="es-ES" dirty="0" smtClean="0"/>
              <a:t>(NGS) RNA-</a:t>
            </a:r>
            <a:r>
              <a:rPr lang="es-ES" dirty="0" err="1" smtClean="0"/>
              <a:t>seq</a:t>
            </a:r>
            <a:endParaRPr lang="es-ES" dirty="0"/>
          </a:p>
        </p:txBody>
      </p:sp>
      <p:sp>
        <p:nvSpPr>
          <p:cNvPr id="9" name="8 Marcador de contenido"/>
          <p:cNvSpPr>
            <a:spLocks noGrp="1"/>
          </p:cNvSpPr>
          <p:nvPr>
            <p:ph sz="half" idx="2"/>
          </p:nvPr>
        </p:nvSpPr>
        <p:spPr/>
        <p:txBody>
          <a:bodyPr/>
          <a:lstStyle/>
          <a:p>
            <a:pPr marL="457200" indent="-457200">
              <a:buFont typeface="Arial" panose="020B0604020202020204" pitchFamily="34" charset="0"/>
              <a:buChar char="•"/>
            </a:pPr>
            <a:r>
              <a:rPr lang="es-ES" dirty="0" smtClean="0"/>
              <a:t>Single Genes</a:t>
            </a:r>
          </a:p>
          <a:p>
            <a:pPr marL="457200" indent="-457200">
              <a:buFont typeface="Arial" panose="020B0604020202020204" pitchFamily="34" charset="0"/>
              <a:buChar char="•"/>
            </a:pPr>
            <a:endParaRPr lang="es-ES" dirty="0"/>
          </a:p>
          <a:p>
            <a:pPr marL="457200" indent="-457200">
              <a:buFont typeface="Arial" panose="020B0604020202020204" pitchFamily="34" charset="0"/>
              <a:buChar char="•"/>
            </a:pPr>
            <a:r>
              <a:rPr lang="es-ES" dirty="0" err="1" smtClean="0"/>
              <a:t>Multiple</a:t>
            </a:r>
            <a:r>
              <a:rPr lang="es-ES" dirty="0" smtClean="0"/>
              <a:t> genes</a:t>
            </a:r>
          </a:p>
          <a:p>
            <a:pPr marL="457200" indent="-457200">
              <a:buFont typeface="Arial" panose="020B0604020202020204" pitchFamily="34" charset="0"/>
              <a:buChar char="•"/>
            </a:pPr>
            <a:endParaRPr lang="es-ES" dirty="0"/>
          </a:p>
          <a:p>
            <a:pPr marL="457200" indent="-457200">
              <a:buFont typeface="Arial" panose="020B0604020202020204" pitchFamily="34" charset="0"/>
              <a:buChar char="•"/>
            </a:pPr>
            <a:r>
              <a:rPr lang="es-ES" dirty="0" err="1" smtClean="0"/>
              <a:t>Whole</a:t>
            </a:r>
            <a:r>
              <a:rPr lang="es-ES" dirty="0" smtClean="0"/>
              <a:t> </a:t>
            </a:r>
            <a:r>
              <a:rPr lang="es-ES" dirty="0" err="1" smtClean="0"/>
              <a:t>Genomes</a:t>
            </a:r>
            <a:endParaRPr lang="es-ES" dirty="0" smtClean="0"/>
          </a:p>
          <a:p>
            <a:pPr marL="457200" indent="-457200">
              <a:buFont typeface="Arial" panose="020B0604020202020204" pitchFamily="34" charset="0"/>
              <a:buChar char="•"/>
            </a:pPr>
            <a:endParaRPr lang="es-ES" dirty="0"/>
          </a:p>
          <a:p>
            <a:pPr marL="457200" indent="-457200">
              <a:buFont typeface="Arial" panose="020B0604020202020204" pitchFamily="34" charset="0"/>
              <a:buChar char="•"/>
            </a:pPr>
            <a:r>
              <a:rPr lang="es-ES" dirty="0" err="1" smtClean="0"/>
              <a:t>Populations</a:t>
            </a:r>
            <a:r>
              <a:rPr lang="es-ES" dirty="0" smtClean="0"/>
              <a:t> of </a:t>
            </a:r>
            <a:r>
              <a:rPr lang="es-ES" dirty="0" err="1" smtClean="0"/>
              <a:t>genomes</a:t>
            </a:r>
            <a:endParaRPr lang="es-E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669" y="4365104"/>
            <a:ext cx="8477250" cy="15382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6" name="Rectangle 4"/>
          <p:cNvSpPr>
            <a:spLocks noChangeArrowheads="1"/>
          </p:cNvSpPr>
          <p:nvPr/>
        </p:nvSpPr>
        <p:spPr bwMode="auto">
          <a:xfrm>
            <a:off x="0" y="333375"/>
            <a:ext cx="704850" cy="358775"/>
          </a:xfrm>
          <a:prstGeom prst="rect">
            <a:avLst/>
          </a:prstGeom>
          <a:solidFill>
            <a:srgbClr val="99009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8197" name="Text Box 5"/>
          <p:cNvSpPr txBox="1">
            <a:spLocks noChangeArrowheads="1"/>
          </p:cNvSpPr>
          <p:nvPr/>
        </p:nvSpPr>
        <p:spPr bwMode="auto">
          <a:xfrm>
            <a:off x="344488" y="442913"/>
            <a:ext cx="360362" cy="22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u="sng">
                <a:solidFill>
                  <a:srgbClr val="000000"/>
                </a:solidFill>
                <a:latin typeface="Arial" charset="0"/>
                <a:ea typeface="Droid Sans Fallback" charset="0"/>
                <a:cs typeface="Droid Sans Fallback" charset="0"/>
              </a:defRPr>
            </a:lvl9pPr>
          </a:lstStyle>
          <a:p>
            <a:pPr algn="l">
              <a:lnSpc>
                <a:spcPct val="50000"/>
              </a:lnSpc>
              <a:spcBef>
                <a:spcPts val="1063"/>
              </a:spcBef>
              <a:buClrTx/>
              <a:buFontTx/>
              <a:buNone/>
            </a:pPr>
            <a:r>
              <a:rPr lang="ca-ES" altLang="es-ES" sz="1700" b="1">
                <a:solidFill>
                  <a:srgbClr val="FFFFFF"/>
                </a:solidFill>
                <a:latin typeface="Calibri" pitchFamily="32" charset="0"/>
              </a:rPr>
              <a:t>1</a:t>
            </a:r>
          </a:p>
        </p:txBody>
      </p:sp>
      <p:sp>
        <p:nvSpPr>
          <p:cNvPr id="2" name="1 Título"/>
          <p:cNvSpPr>
            <a:spLocks noGrp="1"/>
          </p:cNvSpPr>
          <p:nvPr>
            <p:ph type="title"/>
          </p:nvPr>
        </p:nvSpPr>
        <p:spPr>
          <a:xfrm>
            <a:off x="495300" y="273050"/>
            <a:ext cx="8913813" cy="707678"/>
          </a:xfrm>
        </p:spPr>
        <p:txBody>
          <a:bodyPr/>
          <a:lstStyle/>
          <a:p>
            <a:r>
              <a:rPr lang="es-ES" dirty="0" err="1" smtClean="0"/>
              <a:t>What</a:t>
            </a:r>
            <a:r>
              <a:rPr lang="es-ES" dirty="0" smtClean="0"/>
              <a:t> </a:t>
            </a:r>
            <a:r>
              <a:rPr lang="es-ES" dirty="0" err="1" smtClean="0"/>
              <a:t>is</a:t>
            </a:r>
            <a:r>
              <a:rPr lang="es-ES" dirty="0" smtClean="0"/>
              <a:t> RNA-</a:t>
            </a:r>
            <a:r>
              <a:rPr lang="es-ES" dirty="0" err="1" smtClean="0"/>
              <a:t>seq</a:t>
            </a:r>
            <a:r>
              <a:rPr lang="es-ES" dirty="0" smtClean="0"/>
              <a:t>?</a:t>
            </a:r>
            <a:endParaRPr lang="es-ES" dirty="0"/>
          </a:p>
        </p:txBody>
      </p:sp>
      <p:sp>
        <p:nvSpPr>
          <p:cNvPr id="3" name="2 Marcador de contenido"/>
          <p:cNvSpPr>
            <a:spLocks noGrp="1"/>
          </p:cNvSpPr>
          <p:nvPr>
            <p:ph idx="1"/>
          </p:nvPr>
        </p:nvSpPr>
        <p:spPr>
          <a:xfrm>
            <a:off x="524669" y="1300957"/>
            <a:ext cx="8666956" cy="2776115"/>
          </a:xfrm>
        </p:spPr>
        <p:txBody>
          <a:bodyPr/>
          <a:lstStyle/>
          <a:p>
            <a:pPr algn="just">
              <a:buSzPct val="45000"/>
              <a:buFont typeface="Arial" panose="020B0604020202020204" pitchFamily="34" charset="0"/>
              <a:buChar char="•"/>
            </a:pPr>
            <a:r>
              <a:rPr lang="ca-ES" altLang="es-ES" sz="2400" u="none" dirty="0" smtClean="0">
                <a:latin typeface="Calibri" pitchFamily="32" charset="0"/>
                <a:cs typeface="Arial" charset="0"/>
              </a:rPr>
              <a:t>RNA-</a:t>
            </a:r>
            <a:r>
              <a:rPr lang="ca-ES" altLang="es-ES" sz="2400" u="none" dirty="0" err="1" smtClean="0">
                <a:latin typeface="Calibri" pitchFamily="32" charset="0"/>
                <a:cs typeface="Arial" charset="0"/>
              </a:rPr>
              <a:t>seq</a:t>
            </a:r>
            <a:r>
              <a:rPr lang="ca-ES" altLang="es-ES" sz="2400" u="none" dirty="0" smtClean="0">
                <a:latin typeface="Calibri" pitchFamily="32" charset="0"/>
                <a:cs typeface="Arial" charset="0"/>
              </a:rPr>
              <a:t> is </a:t>
            </a:r>
            <a:r>
              <a:rPr lang="ca-ES" altLang="es-ES" sz="2400" u="none" dirty="0" err="1" smtClean="0">
                <a:latin typeface="Calibri" pitchFamily="32" charset="0"/>
                <a:cs typeface="Arial" charset="0"/>
              </a:rPr>
              <a:t>the</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high</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throughput</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sequencing</a:t>
            </a:r>
            <a:r>
              <a:rPr lang="ca-ES" altLang="es-ES" sz="2400" u="none" dirty="0" smtClean="0">
                <a:latin typeface="Calibri" pitchFamily="32" charset="0"/>
                <a:cs typeface="Arial" charset="0"/>
              </a:rPr>
              <a:t> of </a:t>
            </a:r>
            <a:r>
              <a:rPr lang="ca-ES" altLang="es-ES" sz="2400" u="none" dirty="0" err="1" smtClean="0">
                <a:latin typeface="Calibri" pitchFamily="32" charset="0"/>
                <a:cs typeface="Arial" charset="0"/>
              </a:rPr>
              <a:t>cDNA</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using</a:t>
            </a:r>
            <a:r>
              <a:rPr lang="ca-ES" altLang="es-ES" sz="2400" u="none" dirty="0" smtClean="0">
                <a:latin typeface="Calibri" pitchFamily="32" charset="0"/>
                <a:cs typeface="Arial" charset="0"/>
              </a:rPr>
              <a:t> NGS </a:t>
            </a:r>
            <a:r>
              <a:rPr lang="ca-ES" altLang="es-ES" sz="2400" u="none" dirty="0" err="1" smtClean="0">
                <a:latin typeface="Calibri" pitchFamily="32" charset="0"/>
                <a:cs typeface="Arial" charset="0"/>
              </a:rPr>
              <a:t>technologies</a:t>
            </a:r>
            <a:endParaRPr lang="ca-ES" altLang="es-ES" sz="2400" u="none" dirty="0" smtClean="0">
              <a:latin typeface="Calibri" pitchFamily="32" charset="0"/>
              <a:cs typeface="Arial" charset="0"/>
            </a:endParaRPr>
          </a:p>
          <a:p>
            <a:pPr algn="just">
              <a:buSzPct val="45000"/>
              <a:buFont typeface="Arial" panose="020B0604020202020204" pitchFamily="34" charset="0"/>
              <a:buChar char="•"/>
            </a:pPr>
            <a:r>
              <a:rPr lang="ca-ES" altLang="es-ES" sz="2400" u="none" dirty="0" smtClean="0">
                <a:latin typeface="Calibri" pitchFamily="32" charset="0"/>
                <a:cs typeface="Arial" charset="0"/>
              </a:rPr>
              <a:t> RNA-</a:t>
            </a:r>
            <a:r>
              <a:rPr lang="ca-ES" altLang="es-ES" sz="2400" u="none" dirty="0" err="1" smtClean="0">
                <a:latin typeface="Calibri" pitchFamily="32" charset="0"/>
                <a:cs typeface="Arial" charset="0"/>
              </a:rPr>
              <a:t>seq</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works</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by</a:t>
            </a:r>
            <a:r>
              <a:rPr lang="ca-ES" altLang="es-ES" sz="2400" u="none" dirty="0" smtClean="0">
                <a:latin typeface="Calibri" pitchFamily="32" charset="0"/>
                <a:cs typeface="Arial" charset="0"/>
              </a:rPr>
              <a:t> </a:t>
            </a:r>
            <a:r>
              <a:rPr lang="ca-ES" altLang="es-ES" sz="2400" u="none" dirty="0" err="1" smtClean="0">
                <a:solidFill>
                  <a:srgbClr val="808080"/>
                </a:solidFill>
                <a:latin typeface="Calibri" pitchFamily="32" charset="0"/>
                <a:cs typeface="Arial" charset="0"/>
              </a:rPr>
              <a:t>sequencing</a:t>
            </a:r>
            <a:r>
              <a:rPr lang="ca-ES" altLang="es-ES" sz="2400" u="none" dirty="0" smtClean="0">
                <a:solidFill>
                  <a:srgbClr val="808080"/>
                </a:solidFill>
                <a:latin typeface="Calibri" pitchFamily="32" charset="0"/>
                <a:cs typeface="Arial" charset="0"/>
              </a:rPr>
              <a:t> </a:t>
            </a:r>
            <a:r>
              <a:rPr lang="ca-ES" altLang="es-ES" sz="2400" u="none" dirty="0" err="1" smtClean="0">
                <a:solidFill>
                  <a:srgbClr val="808080"/>
                </a:solidFill>
                <a:latin typeface="Calibri" pitchFamily="32" charset="0"/>
                <a:cs typeface="Arial" charset="0"/>
              </a:rPr>
              <a:t>every</a:t>
            </a:r>
            <a:r>
              <a:rPr lang="ca-ES" altLang="es-ES" sz="2400" u="none" dirty="0" smtClean="0">
                <a:solidFill>
                  <a:srgbClr val="808080"/>
                </a:solidFill>
                <a:latin typeface="Calibri" pitchFamily="32" charset="0"/>
                <a:cs typeface="Arial" charset="0"/>
              </a:rPr>
              <a:t> RNA </a:t>
            </a:r>
            <a:r>
              <a:rPr lang="ca-ES" altLang="es-ES" sz="2400" u="none" dirty="0" err="1" smtClean="0">
                <a:solidFill>
                  <a:srgbClr val="808080"/>
                </a:solidFill>
                <a:latin typeface="Calibri" pitchFamily="32" charset="0"/>
                <a:cs typeface="Arial" charset="0"/>
              </a:rPr>
              <a:t>molecule</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and</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profiling</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the</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expression</a:t>
            </a:r>
            <a:r>
              <a:rPr lang="ca-ES" altLang="es-ES" sz="2400" u="none" dirty="0" smtClean="0">
                <a:latin typeface="Calibri" pitchFamily="32" charset="0"/>
                <a:cs typeface="Arial" charset="0"/>
              </a:rPr>
              <a:t> of a particular </a:t>
            </a:r>
            <a:r>
              <a:rPr lang="ca-ES" altLang="es-ES" sz="2400" u="none" dirty="0" err="1" smtClean="0">
                <a:latin typeface="Calibri" pitchFamily="32" charset="0"/>
                <a:cs typeface="Arial" charset="0"/>
              </a:rPr>
              <a:t>gene</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by</a:t>
            </a:r>
            <a:r>
              <a:rPr lang="ca-ES" altLang="es-ES" sz="2400" u="none" dirty="0" smtClean="0">
                <a:latin typeface="Calibri" pitchFamily="32" charset="0"/>
                <a:cs typeface="Arial" charset="0"/>
              </a:rPr>
              <a:t> </a:t>
            </a:r>
            <a:r>
              <a:rPr lang="ca-ES" altLang="es-ES" sz="2400" u="none" dirty="0" err="1" smtClean="0">
                <a:solidFill>
                  <a:srgbClr val="808080"/>
                </a:solidFill>
                <a:latin typeface="Calibri" pitchFamily="32" charset="0"/>
                <a:cs typeface="Arial" charset="0"/>
              </a:rPr>
              <a:t>counting</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the</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number</a:t>
            </a:r>
            <a:r>
              <a:rPr lang="ca-ES" altLang="es-ES" sz="2400" u="none" dirty="0" smtClean="0">
                <a:latin typeface="Calibri" pitchFamily="32" charset="0"/>
                <a:cs typeface="Arial" charset="0"/>
              </a:rPr>
              <a:t> of </a:t>
            </a:r>
            <a:r>
              <a:rPr lang="ca-ES" altLang="es-ES" sz="2400" u="none" dirty="0" err="1" smtClean="0">
                <a:latin typeface="Calibri" pitchFamily="32" charset="0"/>
                <a:cs typeface="Arial" charset="0"/>
              </a:rPr>
              <a:t>time</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its</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transcripts</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have</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been</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sequenced</a:t>
            </a:r>
            <a:r>
              <a:rPr lang="ca-ES" altLang="es-ES" sz="2400" u="none" dirty="0" smtClean="0">
                <a:latin typeface="Calibri" pitchFamily="32" charset="0"/>
                <a:cs typeface="Arial" charset="0"/>
              </a:rPr>
              <a:t>.</a:t>
            </a:r>
          </a:p>
          <a:p>
            <a:pPr algn="just">
              <a:buSzPct val="45000"/>
              <a:buFont typeface="Arial" panose="020B0604020202020204" pitchFamily="34" charset="0"/>
              <a:buChar char="•"/>
            </a:pP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The</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summarized</a:t>
            </a:r>
            <a:r>
              <a:rPr lang="ca-ES" altLang="es-ES" sz="2400" u="none" dirty="0" smtClean="0">
                <a:latin typeface="Calibri" pitchFamily="32" charset="0"/>
                <a:cs typeface="Arial" charset="0"/>
              </a:rPr>
              <a:t> RNA-</a:t>
            </a:r>
            <a:r>
              <a:rPr lang="ca-ES" altLang="es-ES" sz="2400" u="none" dirty="0" err="1" smtClean="0">
                <a:latin typeface="Calibri" pitchFamily="32" charset="0"/>
                <a:cs typeface="Arial" charset="0"/>
              </a:rPr>
              <a:t>Seq</a:t>
            </a:r>
            <a:r>
              <a:rPr lang="ca-ES" altLang="es-ES" sz="2400" u="none" dirty="0" smtClean="0">
                <a:latin typeface="Calibri" pitchFamily="32" charset="0"/>
                <a:cs typeface="Arial" charset="0"/>
              </a:rPr>
              <a:t> data is </a:t>
            </a:r>
            <a:r>
              <a:rPr lang="ca-ES" altLang="es-ES" sz="2400" u="none" dirty="0" err="1" smtClean="0">
                <a:latin typeface="Calibri" pitchFamily="32" charset="0"/>
                <a:cs typeface="Arial" charset="0"/>
              </a:rPr>
              <a:t>widely</a:t>
            </a:r>
            <a:r>
              <a:rPr lang="ca-ES" altLang="es-ES" sz="2400" u="none" dirty="0" smtClean="0">
                <a:latin typeface="Calibri" pitchFamily="32" charset="0"/>
                <a:cs typeface="Arial" charset="0"/>
              </a:rPr>
              <a:t> </a:t>
            </a:r>
            <a:r>
              <a:rPr lang="ca-ES" altLang="es-ES" sz="2400" u="none" dirty="0" err="1" smtClean="0">
                <a:latin typeface="Calibri" pitchFamily="32" charset="0"/>
                <a:cs typeface="Arial" charset="0"/>
              </a:rPr>
              <a:t>known</a:t>
            </a:r>
            <a:r>
              <a:rPr lang="ca-ES" altLang="es-ES" sz="2400" u="none" dirty="0" smtClean="0">
                <a:latin typeface="Calibri" pitchFamily="32" charset="0"/>
                <a:cs typeface="Arial" charset="0"/>
              </a:rPr>
              <a:t> as </a:t>
            </a:r>
            <a:r>
              <a:rPr lang="ca-ES" altLang="es-ES" sz="2400" i="1" u="none" dirty="0" err="1" smtClean="0">
                <a:latin typeface="Calibri" pitchFamily="32" charset="0"/>
                <a:cs typeface="Arial" charset="0"/>
              </a:rPr>
              <a:t>count</a:t>
            </a:r>
            <a:r>
              <a:rPr lang="ca-ES" altLang="es-ES" sz="2400" i="1" u="none" dirty="0" smtClean="0">
                <a:latin typeface="Calibri" pitchFamily="32" charset="0"/>
                <a:cs typeface="Arial" charset="0"/>
              </a:rPr>
              <a:t> data</a:t>
            </a:r>
            <a:endParaRPr lang="ca-ES" altLang="es-ES" sz="2400" u="none" dirty="0" smtClean="0">
              <a:latin typeface="Calibri" pitchFamily="32" charset="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290" y="162967"/>
            <a:ext cx="3337148" cy="923702"/>
          </a:xfrm>
        </p:spPr>
        <p:txBody>
          <a:bodyPr/>
          <a:lstStyle/>
          <a:p>
            <a:r>
              <a:rPr lang="es-ES" sz="2400" dirty="0" smtClean="0"/>
              <a:t>A </a:t>
            </a:r>
            <a:r>
              <a:rPr lang="es-ES" sz="2400" dirty="0" err="1" smtClean="0"/>
              <a:t>typical</a:t>
            </a:r>
            <a:r>
              <a:rPr lang="es-ES" sz="2400" dirty="0" smtClean="0"/>
              <a:t> RNA-</a:t>
            </a:r>
            <a:r>
              <a:rPr lang="es-ES" sz="2400" dirty="0" err="1" smtClean="0"/>
              <a:t>seq</a:t>
            </a:r>
            <a:r>
              <a:rPr lang="es-ES" sz="2400" dirty="0" smtClean="0"/>
              <a:t> </a:t>
            </a:r>
            <a:r>
              <a:rPr lang="es-ES" sz="2400" dirty="0" err="1" smtClean="0"/>
              <a:t>experiment</a:t>
            </a:r>
            <a:endParaRPr lang="es-ES" sz="2400" dirty="0"/>
          </a:p>
        </p:txBody>
      </p:sp>
      <p:sp>
        <p:nvSpPr>
          <p:cNvPr id="4" name="3 Marcador de contenido"/>
          <p:cNvSpPr>
            <a:spLocks noGrp="1"/>
          </p:cNvSpPr>
          <p:nvPr>
            <p:ph idx="1"/>
          </p:nvPr>
        </p:nvSpPr>
        <p:spPr/>
        <p:txBody>
          <a:bodyPr/>
          <a:lstStyle/>
          <a:p>
            <a:endParaRPr lang="es-ES"/>
          </a:p>
        </p:txBody>
      </p:sp>
      <p:sp>
        <p:nvSpPr>
          <p:cNvPr id="5" name="4 Marcador de texto"/>
          <p:cNvSpPr>
            <a:spLocks noGrp="1"/>
          </p:cNvSpPr>
          <p:nvPr>
            <p:ph type="body" sz="half" idx="2"/>
          </p:nvPr>
        </p:nvSpPr>
        <p:spPr/>
        <p:txBody>
          <a:bodyPr/>
          <a:lstStyle/>
          <a:p>
            <a:r>
              <a:rPr lang="en-US" sz="1600" kern="1200" dirty="0">
                <a:latin typeface="Times New Roman" pitchFamily="16" charset="0"/>
              </a:rPr>
              <a:t>Briefly, long RNAs are first converted into a library of cDNA fragments through either RNA fragmentation or DNA fragmentation (see main text). Sequencing adaptors (blue) are subsequently added to each cDNA fragment and a short sequence is obtained from each cDNA using high-throughput sequencing technology. The resulting sequence reads are aligned with the reference genome or </a:t>
            </a:r>
            <a:r>
              <a:rPr lang="en-US" sz="1600" kern="1200" dirty="0" err="1">
                <a:latin typeface="Times New Roman" pitchFamily="16" charset="0"/>
              </a:rPr>
              <a:t>transcriptome</a:t>
            </a:r>
            <a:r>
              <a:rPr lang="en-US" sz="1600" kern="1200" dirty="0">
                <a:latin typeface="Times New Roman" pitchFamily="16" charset="0"/>
              </a:rPr>
              <a:t>, and classified as three types: </a:t>
            </a:r>
            <a:r>
              <a:rPr lang="en-US" sz="1600" kern="1200" dirty="0" err="1">
                <a:latin typeface="Times New Roman" pitchFamily="16" charset="0"/>
              </a:rPr>
              <a:t>exonic</a:t>
            </a:r>
            <a:r>
              <a:rPr lang="en-US" sz="1600" kern="1200" dirty="0">
                <a:latin typeface="Times New Roman" pitchFamily="16" charset="0"/>
              </a:rPr>
              <a:t> reads, junction reads and poly(A) end-reads. These three types are used to generate a base-resolution expression profile for </a:t>
            </a:r>
            <a:r>
              <a:rPr lang="en-US" sz="1800" kern="1200" dirty="0">
                <a:latin typeface="Times New Roman" pitchFamily="16" charset="0"/>
              </a:rPr>
              <a:t>each</a:t>
            </a:r>
            <a:r>
              <a:rPr lang="en-US" sz="1600" kern="1200" dirty="0">
                <a:latin typeface="Times New Roman" pitchFamily="16" charset="0"/>
              </a:rPr>
              <a:t> gene, as illustrated at the bottom; a yeast ORF with one intron is shown.</a:t>
            </a:r>
            <a:endParaRPr lang="es-ES" sz="1600" dirty="0" smtClean="0"/>
          </a:p>
          <a:p>
            <a:endParaRPr lang="es-ES" sz="1600" dirty="0"/>
          </a:p>
        </p:txBody>
      </p:sp>
      <p:pic>
        <p:nvPicPr>
          <p:cNvPr id="69634" name="Picture 2" descr="http://www.nature.com/nrg/journal/v10/n1/images/nrg2484-f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682" y="188640"/>
            <a:ext cx="5400600" cy="5936044"/>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175618" y="6274067"/>
            <a:ext cx="4953000" cy="338554"/>
          </a:xfrm>
          <a:prstGeom prst="rect">
            <a:avLst/>
          </a:prstGeom>
        </p:spPr>
        <p:txBody>
          <a:bodyPr>
            <a:spAutoFit/>
          </a:bodyPr>
          <a:lstStyle/>
          <a:p>
            <a:pPr algn="l"/>
            <a:r>
              <a:rPr lang="en-US" sz="1600" i="1" dirty="0">
                <a:solidFill>
                  <a:schemeClr val="tx1"/>
                </a:solidFill>
              </a:rPr>
              <a:t>Nature Reviews Genetics </a:t>
            </a:r>
            <a:r>
              <a:rPr lang="en-US" sz="1600" b="1" dirty="0">
                <a:solidFill>
                  <a:schemeClr val="tx1"/>
                </a:solidFill>
              </a:rPr>
              <a:t>10</a:t>
            </a:r>
            <a:r>
              <a:rPr lang="en-US" sz="1600" dirty="0">
                <a:solidFill>
                  <a:schemeClr val="tx1"/>
                </a:solidFill>
              </a:rPr>
              <a:t>, 57-63 (January 2009)</a:t>
            </a:r>
            <a:endParaRPr lang="es-ES" sz="1600" dirty="0">
              <a:solidFill>
                <a:schemeClr val="tx1"/>
              </a:solidFill>
            </a:endParaRPr>
          </a:p>
        </p:txBody>
      </p:sp>
    </p:spTree>
    <p:extLst>
      <p:ext uri="{BB962C8B-B14F-4D97-AF65-F5344CB8AC3E}">
        <p14:creationId xmlns:p14="http://schemas.microsoft.com/office/powerpoint/2010/main" val="207242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err="1" smtClean="0"/>
              <a:t>Why</a:t>
            </a:r>
            <a:r>
              <a:rPr lang="es-ES" dirty="0" smtClean="0"/>
              <a:t> use RNA-</a:t>
            </a:r>
            <a:r>
              <a:rPr lang="es-ES" dirty="0" err="1" smtClean="0"/>
              <a:t>seq</a:t>
            </a:r>
            <a:endParaRPr lang="es-ES" dirty="0"/>
          </a:p>
        </p:txBody>
      </p:sp>
      <p:sp>
        <p:nvSpPr>
          <p:cNvPr id="6" name="5 Marcador de contenido"/>
          <p:cNvSpPr>
            <a:spLocks noGrp="1"/>
          </p:cNvSpPr>
          <p:nvPr>
            <p:ph idx="1"/>
          </p:nvPr>
        </p:nvSpPr>
        <p:spPr/>
        <p:txBody>
          <a:bodyPr/>
          <a:lstStyle/>
          <a:p>
            <a:pPr marL="457200" indent="-457200">
              <a:buFont typeface="Arial" panose="020B0604020202020204" pitchFamily="34" charset="0"/>
              <a:buChar char="•"/>
            </a:pPr>
            <a:r>
              <a:rPr lang="es-ES" sz="2800" dirty="0" err="1" smtClean="0"/>
              <a:t>Unique</a:t>
            </a:r>
            <a:r>
              <a:rPr lang="es-ES" sz="2800" dirty="0" smtClean="0"/>
              <a:t> new </a:t>
            </a:r>
            <a:r>
              <a:rPr lang="es-ES" sz="2800" dirty="0" err="1" smtClean="0"/>
              <a:t>possibilities</a:t>
            </a:r>
            <a:endParaRPr lang="es-ES" sz="2800" dirty="0" smtClean="0"/>
          </a:p>
          <a:p>
            <a:pPr marL="857250" lvl="1" indent="-457200">
              <a:buFont typeface="Arial" panose="020B0604020202020204" pitchFamily="34" charset="0"/>
              <a:buChar char="•"/>
            </a:pPr>
            <a:r>
              <a:rPr lang="es-ES" sz="2400" dirty="0" err="1" smtClean="0"/>
              <a:t>Evaluate</a:t>
            </a:r>
            <a:r>
              <a:rPr lang="es-ES" sz="2400" dirty="0" smtClean="0"/>
              <a:t> </a:t>
            </a:r>
            <a:r>
              <a:rPr lang="es-ES" sz="2400" dirty="0" err="1" smtClean="0"/>
              <a:t>absolute</a:t>
            </a:r>
            <a:r>
              <a:rPr lang="es-ES" sz="2400" dirty="0" smtClean="0"/>
              <a:t> </a:t>
            </a:r>
            <a:r>
              <a:rPr lang="es-ES" sz="2400" dirty="0" err="1" smtClean="0"/>
              <a:t>transcript</a:t>
            </a:r>
            <a:r>
              <a:rPr lang="es-ES" sz="2400" dirty="0" smtClean="0"/>
              <a:t> </a:t>
            </a:r>
            <a:r>
              <a:rPr lang="es-ES" sz="2400" dirty="0" err="1" smtClean="0"/>
              <a:t>level</a:t>
            </a:r>
            <a:r>
              <a:rPr lang="es-ES" sz="2400" dirty="0" smtClean="0"/>
              <a:t> of </a:t>
            </a:r>
            <a:r>
              <a:rPr lang="es-ES" sz="2400" dirty="0" err="1" smtClean="0"/>
              <a:t>sequenced</a:t>
            </a:r>
            <a:r>
              <a:rPr lang="es-ES" sz="2400" dirty="0" smtClean="0"/>
              <a:t> and </a:t>
            </a:r>
            <a:r>
              <a:rPr lang="es-ES" sz="2400" dirty="0" err="1" smtClean="0"/>
              <a:t>unsequenced</a:t>
            </a:r>
            <a:r>
              <a:rPr lang="es-ES" sz="2400" dirty="0" smtClean="0"/>
              <a:t> </a:t>
            </a:r>
            <a:r>
              <a:rPr lang="es-ES" sz="2400" dirty="0" err="1" smtClean="0"/>
              <a:t>organisms</a:t>
            </a:r>
            <a:r>
              <a:rPr lang="es-ES" sz="2400" dirty="0" smtClean="0"/>
              <a:t>.</a:t>
            </a:r>
          </a:p>
          <a:p>
            <a:pPr marL="857250" lvl="1" indent="-457200">
              <a:buFont typeface="Arial" panose="020B0604020202020204" pitchFamily="34" charset="0"/>
              <a:buChar char="•"/>
            </a:pPr>
            <a:r>
              <a:rPr lang="es-ES" sz="2400" dirty="0" err="1" smtClean="0"/>
              <a:t>Detect</a:t>
            </a:r>
            <a:r>
              <a:rPr lang="es-ES" sz="2400" dirty="0" smtClean="0"/>
              <a:t> novel </a:t>
            </a:r>
            <a:r>
              <a:rPr lang="es-ES" sz="2400" dirty="0" err="1" smtClean="0"/>
              <a:t>transcripts</a:t>
            </a:r>
            <a:r>
              <a:rPr lang="es-ES" sz="2400" dirty="0" smtClean="0"/>
              <a:t> and </a:t>
            </a:r>
            <a:r>
              <a:rPr lang="es-ES" sz="2400" dirty="0" err="1" smtClean="0"/>
              <a:t>isoforms</a:t>
            </a:r>
            <a:endParaRPr lang="es-ES" sz="2400" dirty="0" smtClean="0"/>
          </a:p>
          <a:p>
            <a:pPr marL="857250" lvl="1" indent="-457200">
              <a:buFont typeface="Arial" panose="020B0604020202020204" pitchFamily="34" charset="0"/>
              <a:buChar char="•"/>
            </a:pPr>
            <a:r>
              <a:rPr lang="es-ES" sz="2400" dirty="0" err="1" smtClean="0"/>
              <a:t>Map</a:t>
            </a:r>
            <a:r>
              <a:rPr lang="es-ES" sz="2400" dirty="0" smtClean="0"/>
              <a:t> </a:t>
            </a:r>
            <a:r>
              <a:rPr lang="es-ES" sz="2400" dirty="0" err="1" smtClean="0"/>
              <a:t>exon</a:t>
            </a:r>
            <a:r>
              <a:rPr lang="es-ES" sz="2400" dirty="0" smtClean="0"/>
              <a:t>/</a:t>
            </a:r>
            <a:r>
              <a:rPr lang="es-ES" sz="2400" dirty="0" err="1" smtClean="0"/>
              <a:t>intron</a:t>
            </a:r>
            <a:r>
              <a:rPr lang="es-ES" sz="2400" dirty="0" smtClean="0"/>
              <a:t> </a:t>
            </a:r>
            <a:r>
              <a:rPr lang="es-ES" sz="2400" dirty="0" err="1" smtClean="0"/>
              <a:t>boundaries</a:t>
            </a:r>
            <a:r>
              <a:rPr lang="es-ES" sz="2400" dirty="0" smtClean="0"/>
              <a:t>, </a:t>
            </a:r>
            <a:r>
              <a:rPr lang="es-ES" sz="2400" dirty="0" err="1" smtClean="0"/>
              <a:t>splice</a:t>
            </a:r>
            <a:r>
              <a:rPr lang="es-ES" sz="2400" dirty="0" smtClean="0"/>
              <a:t> </a:t>
            </a:r>
            <a:r>
              <a:rPr lang="es-ES" sz="2400" dirty="0" err="1" smtClean="0"/>
              <a:t>junctions</a:t>
            </a:r>
            <a:endParaRPr lang="es-ES" sz="2400" dirty="0" smtClean="0"/>
          </a:p>
          <a:p>
            <a:pPr marL="857250" lvl="1" indent="-457200">
              <a:buFont typeface="Arial" panose="020B0604020202020204" pitchFamily="34" charset="0"/>
              <a:buChar char="•"/>
            </a:pPr>
            <a:r>
              <a:rPr lang="es-ES" sz="2400" dirty="0" err="1" smtClean="0"/>
              <a:t>Analyze</a:t>
            </a:r>
            <a:r>
              <a:rPr lang="es-ES" sz="2400" dirty="0" smtClean="0"/>
              <a:t> </a:t>
            </a:r>
            <a:r>
              <a:rPr lang="es-ES" sz="2400" dirty="0" err="1" smtClean="0"/>
              <a:t>alternative</a:t>
            </a:r>
            <a:r>
              <a:rPr lang="es-ES" sz="2400" dirty="0" smtClean="0"/>
              <a:t> </a:t>
            </a:r>
            <a:r>
              <a:rPr lang="es-ES" sz="2400" dirty="0" err="1" smtClean="0"/>
              <a:t>splicing</a:t>
            </a:r>
            <a:endParaRPr lang="es-ES" sz="2400" dirty="0" smtClean="0"/>
          </a:p>
          <a:p>
            <a:pPr marL="857250" lvl="1" indent="-457200">
              <a:buFont typeface="Arial" panose="020B0604020202020204" pitchFamily="34" charset="0"/>
              <a:buChar char="•"/>
            </a:pPr>
            <a:r>
              <a:rPr lang="en-US" sz="2400" dirty="0" smtClean="0"/>
              <a:t>Reveal sequence variations (e.g. SNPs) and splice variants </a:t>
            </a:r>
          </a:p>
          <a:p>
            <a:pPr marL="857250" lvl="1" indent="-457200">
              <a:buFont typeface="Arial" panose="020B0604020202020204" pitchFamily="34" charset="0"/>
              <a:buChar char="•"/>
            </a:pPr>
            <a:endParaRPr lang="es-ES" sz="2400" dirty="0" smtClean="0"/>
          </a:p>
          <a:p>
            <a:pPr marL="457200" indent="-457200">
              <a:buFont typeface="Arial" panose="020B0604020202020204" pitchFamily="34" charset="0"/>
              <a:buChar char="•"/>
            </a:pPr>
            <a:endParaRPr lang="es-ES" sz="2800" dirty="0"/>
          </a:p>
        </p:txBody>
      </p:sp>
    </p:spTree>
    <p:extLst>
      <p:ext uri="{BB962C8B-B14F-4D97-AF65-F5344CB8AC3E}">
        <p14:creationId xmlns:p14="http://schemas.microsoft.com/office/powerpoint/2010/main" val="2404640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err="1" smtClean="0"/>
              <a:t>It</a:t>
            </a:r>
            <a:r>
              <a:rPr lang="ca-ES" dirty="0" smtClean="0"/>
              <a:t> has </a:t>
            </a:r>
            <a:r>
              <a:rPr lang="ca-ES" dirty="0" err="1" smtClean="0"/>
              <a:t>limitations</a:t>
            </a:r>
            <a:r>
              <a:rPr lang="ca-ES" dirty="0" smtClean="0"/>
              <a:t> </a:t>
            </a:r>
            <a:r>
              <a:rPr lang="ca-ES" dirty="0" err="1" smtClean="0"/>
              <a:t>too</a:t>
            </a:r>
            <a:r>
              <a:rPr lang="ca-ES" dirty="0" smtClean="0"/>
              <a:t> ...</a:t>
            </a:r>
            <a:endParaRPr lang="ca-ES" dirty="0"/>
          </a:p>
        </p:txBody>
      </p:sp>
      <p:sp>
        <p:nvSpPr>
          <p:cNvPr id="3" name="2 Marcador de contenido"/>
          <p:cNvSpPr>
            <a:spLocks noGrp="1"/>
          </p:cNvSpPr>
          <p:nvPr>
            <p:ph idx="1"/>
          </p:nvPr>
        </p:nvSpPr>
        <p:spPr>
          <a:xfrm>
            <a:off x="495300" y="1604963"/>
            <a:ext cx="8716963" cy="4344317"/>
          </a:xfrm>
        </p:spPr>
        <p:txBody>
          <a:bodyPr/>
          <a:lstStyle/>
          <a:p>
            <a:pPr>
              <a:buFont typeface="Arial" pitchFamily="34" charset="0"/>
              <a:buChar char="•"/>
            </a:pPr>
            <a:r>
              <a:rPr lang="en-US" sz="2800" dirty="0" smtClean="0"/>
              <a:t>Non-uniformity coverage of the genome due to </a:t>
            </a:r>
            <a:r>
              <a:rPr lang="ca-ES" sz="2800" dirty="0" smtClean="0"/>
              <a:t>experimental factors</a:t>
            </a:r>
          </a:p>
          <a:p>
            <a:pPr>
              <a:buFont typeface="Arial" pitchFamily="34" charset="0"/>
              <a:buChar char="•"/>
            </a:pPr>
            <a:r>
              <a:rPr lang="ca-ES" sz="2800" dirty="0" err="1" smtClean="0"/>
              <a:t>Transcript-length</a:t>
            </a:r>
            <a:r>
              <a:rPr lang="ca-ES" sz="2800" dirty="0" smtClean="0"/>
              <a:t> </a:t>
            </a:r>
            <a:r>
              <a:rPr lang="ca-ES" sz="2800" dirty="0" err="1" smtClean="0"/>
              <a:t>bias</a:t>
            </a:r>
            <a:r>
              <a:rPr lang="ca-ES" sz="2800" dirty="0" smtClean="0"/>
              <a:t> </a:t>
            </a:r>
          </a:p>
          <a:p>
            <a:pPr>
              <a:buFont typeface="Arial" pitchFamily="34" charset="0"/>
              <a:buChar char="•"/>
            </a:pPr>
            <a:r>
              <a:rPr lang="en-US" sz="2800" dirty="0" smtClean="0"/>
              <a:t>Read mapping uncertainty caused by sequencing error rates, repetitive elements, incomplete genome sequence, etc </a:t>
            </a:r>
          </a:p>
          <a:p>
            <a:pPr>
              <a:buFont typeface="Arial" pitchFamily="34" charset="0"/>
              <a:buChar char="•"/>
            </a:pPr>
            <a:r>
              <a:rPr lang="en-US" sz="2800" dirty="0" smtClean="0"/>
              <a:t>Downstream bioinformatics algorithm/software need to be improved </a:t>
            </a:r>
          </a:p>
          <a:p>
            <a:pPr>
              <a:buFont typeface="Arial" pitchFamily="34" charset="0"/>
              <a:buChar char="•"/>
            </a:pPr>
            <a:r>
              <a:rPr lang="ca-ES" sz="2800" dirty="0" smtClean="0"/>
              <a:t>Cost </a:t>
            </a:r>
            <a:r>
              <a:rPr lang="ca-ES" sz="2800" dirty="0" err="1" smtClean="0"/>
              <a:t>more</a:t>
            </a:r>
            <a:r>
              <a:rPr lang="ca-ES" sz="2800" dirty="0" smtClean="0"/>
              <a:t> </a:t>
            </a:r>
            <a:r>
              <a:rPr lang="ca-ES" sz="2800" dirty="0" err="1" smtClean="0"/>
              <a:t>than</a:t>
            </a:r>
            <a:r>
              <a:rPr lang="ca-ES" sz="2800" dirty="0" smtClean="0"/>
              <a:t> </a:t>
            </a:r>
            <a:r>
              <a:rPr lang="ca-ES" sz="2800" dirty="0" err="1" smtClean="0"/>
              <a:t>microarray</a:t>
            </a:r>
            <a:r>
              <a:rPr lang="ca-ES" sz="2800" dirty="0" smtClean="0"/>
              <a:t> </a:t>
            </a:r>
          </a:p>
        </p:txBody>
      </p:sp>
    </p:spTree>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1800" b="0" i="0" u="sng"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s-ES" sz="1800" b="0" i="0" u="sng"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5218</TotalTime>
  <Words>1884</Words>
  <Application>Microsoft Office PowerPoint</Application>
  <PresentationFormat>Personalizado</PresentationFormat>
  <Paragraphs>244</Paragraphs>
  <Slides>39</Slides>
  <Notes>16</Notes>
  <HiddenSlides>0</HiddenSlides>
  <MMClips>0</MMClips>
  <ScaleCrop>false</ScaleCrop>
  <HeadingPairs>
    <vt:vector size="4" baseType="variant">
      <vt:variant>
        <vt:lpstr>Tema</vt:lpstr>
      </vt:variant>
      <vt:variant>
        <vt:i4>1</vt:i4>
      </vt:variant>
      <vt:variant>
        <vt:lpstr>Títulos de diapositiva</vt:lpstr>
      </vt:variant>
      <vt:variant>
        <vt:i4>39</vt:i4>
      </vt:variant>
    </vt:vector>
  </HeadingPairs>
  <TitlesOfParts>
    <vt:vector size="40" baseType="lpstr">
      <vt:lpstr>Tema de Office</vt:lpstr>
      <vt:lpstr>Presentación de PowerPoint</vt:lpstr>
      <vt:lpstr>Presentación de PowerPoint</vt:lpstr>
      <vt:lpstr>Disclaimer</vt:lpstr>
      <vt:lpstr>Transcriptomics by NGS</vt:lpstr>
      <vt:lpstr>Evolution of transcriptomics technologies</vt:lpstr>
      <vt:lpstr>What is RNA-seq?</vt:lpstr>
      <vt:lpstr>A typical RNA-seq experiment</vt:lpstr>
      <vt:lpstr>Why use RNA-seq</vt:lpstr>
      <vt:lpstr>It has limitations too ...</vt:lpstr>
      <vt:lpstr>Important concepts</vt:lpstr>
      <vt:lpstr>Microarrays vs NGS</vt:lpstr>
      <vt:lpstr>Presentación de PowerPoint</vt:lpstr>
      <vt:lpstr>RNA seq and microarrays yield correlated results</vt:lpstr>
      <vt:lpstr>Pros and cons of RNA-seq and microarrays</vt:lpstr>
      <vt:lpstr>So what?</vt:lpstr>
      <vt:lpstr>RNA-seq analysis</vt:lpstr>
      <vt:lpstr>RNA-seq analysis workflow</vt:lpstr>
      <vt:lpstr>Presentación de PowerPoint</vt:lpstr>
      <vt:lpstr>Presentación de PowerPoint</vt:lpstr>
      <vt:lpstr>Presentación de PowerPoint</vt:lpstr>
      <vt:lpstr>RNA Seq data analysis (2)-Summarization</vt:lpstr>
      <vt:lpstr>RNA Seq data analysis (2)-Summarization</vt:lpstr>
      <vt:lpstr>RNA Seq data analysis (3)-Normalization</vt:lpstr>
      <vt:lpstr>Presentación de PowerPoint</vt:lpstr>
      <vt:lpstr>RNA Seq (4)- Differential expression analysis</vt:lpstr>
      <vt:lpstr>RNA Seq (4)- Methods for Differential Expression Analysis</vt:lpstr>
      <vt:lpstr>Presentación de PowerPoint</vt:lpstr>
      <vt:lpstr>RNA seq example (Normalized values)</vt:lpstr>
      <vt:lpstr>RNA seq example – Analysis (Fisher test)</vt:lpstr>
      <vt:lpstr>Presentación de PowerPoint</vt:lpstr>
      <vt:lpstr>Analysis methods based on  assuming statistical models</vt:lpstr>
      <vt:lpstr>RNA Seq (5)-Going beyond gene lists (1)</vt:lpstr>
      <vt:lpstr>RNA Seq (5)-Going beyond gene lists (2)</vt:lpstr>
      <vt:lpstr>Additional topics</vt:lpstr>
      <vt:lpstr>Additional topics</vt:lpstr>
      <vt:lpstr>De novo assembly</vt:lpstr>
      <vt:lpstr>Transcriptome assembly</vt:lpstr>
      <vt:lpstr>Alignment methods</vt:lpstr>
      <vt:lpstr>Alignment tools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Institut Recerca HUVH</dc:creator>
  <cp:lastModifiedBy>Usuario de Windows</cp:lastModifiedBy>
  <cp:revision>1175</cp:revision>
  <cp:lastPrinted>2013-11-08T10:45:17Z</cp:lastPrinted>
  <dcterms:created xsi:type="dcterms:W3CDTF">2009-01-26T06:32:14Z</dcterms:created>
  <dcterms:modified xsi:type="dcterms:W3CDTF">2014-05-22T04:48:30Z</dcterms:modified>
</cp:coreProperties>
</file>