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4630400" cy="8229600"/>
  <p:notesSz cx="8229600" cy="14630400"/>
  <p:embeddedFontLst>
    <p:embeddedFont>
      <p:font typeface="Montserrat Bold" panose="00000800000000000000" pitchFamily="2" charset="0"/>
      <p:bold r:id="rId9"/>
    </p:embeddedFont>
    <p:embeddedFont>
      <p:font typeface="Montserrat Medium" panose="00000600000000000000" pitchFamily="2" charset="0"/>
      <p:regular r:id="rId10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93"/>
    <a:srgbClr val="5C2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77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chinelearningparatodos.com/tratamiento-de-clases-desbalanceada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2419231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Predicción de Accidentes Cerebrovasculares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9260" y="4167426"/>
            <a:ext cx="76454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Este proyecto tiene como objetivo predecir la probabilidad de que un paciente sufra un accidente cerebrovascular utilizando varios algoritmos de Machine Learning y técnicas de balanceo de clases.</a:t>
            </a:r>
            <a:endParaRPr lang="en-US" sz="1650" dirty="0"/>
          </a:p>
        </p:txBody>
      </p:sp>
      <p:pic>
        <p:nvPicPr>
          <p:cNvPr id="6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6880" y="6057677"/>
            <a:ext cx="813540" cy="8024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68996" y="6263899"/>
            <a:ext cx="2584966" cy="374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by Esteban Cristos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423755"/>
            <a:ext cx="6809542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Descripción del Proyecto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67248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Desafío Principal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243388"/>
            <a:ext cx="6304836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El principal desafío de este proyecto fue el desbalanceo de clases, ya que los casos de accidentes cerebrovasculares (Stroke) eran significativamente menores en comparación con los casos negativos.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583924" y="367248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Solución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3924" y="4243388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Para abordar este problema, utilizamos técnicas de balanceo de clases como SMOTE y Oversampling.</a:t>
            </a:r>
            <a:endParaRPr lang="en-US" sz="165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669A43-9844-D3CE-3C9C-B23E9F64D6F3}"/>
              </a:ext>
            </a:extLst>
          </p:cNvPr>
          <p:cNvSpPr/>
          <p:nvPr/>
        </p:nvSpPr>
        <p:spPr>
          <a:xfrm>
            <a:off x="12640235" y="7573384"/>
            <a:ext cx="1871831" cy="580912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28F504-86EA-1DBB-50B4-7BAFE9CC0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27090" y="435464"/>
            <a:ext cx="4690124" cy="23450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899125"/>
            <a:ext cx="5920859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Resultados Generales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2009082"/>
            <a:ext cx="131318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 pesar de nuestros esfuerzos, los modelos no mostraron consistencia en la predicción de la clase minoritaria. La precisión y el recall para la clase minoritaria siguieron siendo bajos.</a:t>
            </a:r>
            <a:endParaRPr lang="en-US" sz="16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5BC6E6-1D3F-AE97-9E67-644CE059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62" y="3470259"/>
            <a:ext cx="6724105" cy="4229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AA3D33-9A9F-18AC-5EE0-1064A90DE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929" y="3470259"/>
            <a:ext cx="6799409" cy="42426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F8F23AE-5550-B7F1-5A3C-85D60F2D40CD}"/>
              </a:ext>
            </a:extLst>
          </p:cNvPr>
          <p:cNvSpPr/>
          <p:nvPr/>
        </p:nvSpPr>
        <p:spPr>
          <a:xfrm>
            <a:off x="12640235" y="7712858"/>
            <a:ext cx="1871831" cy="441437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1683" y="1115189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Mejor Modelo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641683" y="2128327"/>
            <a:ext cx="131318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El modelo **Logistic Regression (SMOTE)** fue seleccionado como el mejor modelo debido a su balance entre precisión, recall y F1-Score. Aunque su precisión general es más baja, su alto recall y F1-Score lo hacen más efectivo para identificar la clase minoritaria (Stroke).</a:t>
            </a:r>
            <a:endParaRPr lang="en-US" sz="16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C14C1B9E-E354-8024-F4F7-97FA7576696E}"/>
              </a:ext>
            </a:extLst>
          </p:cNvPr>
          <p:cNvSpPr/>
          <p:nvPr/>
        </p:nvSpPr>
        <p:spPr>
          <a:xfrm>
            <a:off x="641683" y="3601164"/>
            <a:ext cx="131318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El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modelo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 no es recommendable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llevarlo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a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producción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pero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en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este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caso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se continuo con fines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educativos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para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seguir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aprendiendo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de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como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sería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llevar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un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modelo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de machine learning a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producción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.</a:t>
            </a:r>
            <a:endParaRPr lang="en-US" sz="165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AE2B09-2518-E944-E28F-9D44ECF89A15}"/>
              </a:ext>
            </a:extLst>
          </p:cNvPr>
          <p:cNvSpPr/>
          <p:nvPr/>
        </p:nvSpPr>
        <p:spPr>
          <a:xfrm>
            <a:off x="12640235" y="7573384"/>
            <a:ext cx="1871831" cy="580912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1DD64A-5D17-27DA-291E-1759E016EBF9}"/>
              </a:ext>
            </a:extLst>
          </p:cNvPr>
          <p:cNvSpPr/>
          <p:nvPr/>
        </p:nvSpPr>
        <p:spPr>
          <a:xfrm>
            <a:off x="3679115" y="4991548"/>
            <a:ext cx="8078993" cy="2829261"/>
          </a:xfrm>
          <a:prstGeom prst="rect">
            <a:avLst/>
          </a:prstGeom>
          <a:solidFill>
            <a:srgbClr val="FFB3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A37A3C0-F482-3D70-1DD7-BAF774864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13348"/>
              </p:ext>
            </p:extLst>
          </p:nvPr>
        </p:nvGraphicFramePr>
        <p:xfrm>
          <a:off x="4203381" y="5964218"/>
          <a:ext cx="6952299" cy="883920"/>
        </p:xfrm>
        <a:graphic>
          <a:graphicData uri="http://schemas.openxmlformats.org/drawingml/2006/table">
            <a:tbl>
              <a:tblPr/>
              <a:tblGrid>
                <a:gridCol w="1379838">
                  <a:extLst>
                    <a:ext uri="{9D8B030D-6E8A-4147-A177-3AD203B41FA5}">
                      <a16:colId xmlns:a16="http://schemas.microsoft.com/office/drawing/2014/main" val="3458972205"/>
                    </a:ext>
                  </a:extLst>
                </a:gridCol>
                <a:gridCol w="1495313">
                  <a:extLst>
                    <a:ext uri="{9D8B030D-6E8A-4147-A177-3AD203B41FA5}">
                      <a16:colId xmlns:a16="http://schemas.microsoft.com/office/drawing/2014/main" val="3655523813"/>
                    </a:ext>
                  </a:extLst>
                </a:gridCol>
                <a:gridCol w="1731981">
                  <a:extLst>
                    <a:ext uri="{9D8B030D-6E8A-4147-A177-3AD203B41FA5}">
                      <a16:colId xmlns:a16="http://schemas.microsoft.com/office/drawing/2014/main" val="3492914910"/>
                    </a:ext>
                  </a:extLst>
                </a:gridCol>
                <a:gridCol w="1183341">
                  <a:extLst>
                    <a:ext uri="{9D8B030D-6E8A-4147-A177-3AD203B41FA5}">
                      <a16:colId xmlns:a16="http://schemas.microsoft.com/office/drawing/2014/main" val="2718169907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770219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 err="1">
                          <a:effectLst/>
                        </a:rPr>
                        <a:t>Logistic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Regression</a:t>
                      </a:r>
                      <a:r>
                        <a:rPr lang="es-ES" dirty="0">
                          <a:effectLst/>
                        </a:rPr>
                        <a:t> (SMOTE)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0.844423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0.165644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0.54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0.253521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313191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5F689C4-CF5A-A86E-F440-B8E30C487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81741"/>
              </p:ext>
            </p:extLst>
          </p:nvPr>
        </p:nvGraphicFramePr>
        <p:xfrm>
          <a:off x="3683307" y="5424684"/>
          <a:ext cx="7246460" cy="357794"/>
        </p:xfrm>
        <a:graphic>
          <a:graphicData uri="http://schemas.openxmlformats.org/drawingml/2006/table">
            <a:tbl>
              <a:tblPr/>
              <a:tblGrid>
                <a:gridCol w="1449292">
                  <a:extLst>
                    <a:ext uri="{9D8B030D-6E8A-4147-A177-3AD203B41FA5}">
                      <a16:colId xmlns:a16="http://schemas.microsoft.com/office/drawing/2014/main" val="176031840"/>
                    </a:ext>
                  </a:extLst>
                </a:gridCol>
                <a:gridCol w="1449292">
                  <a:extLst>
                    <a:ext uri="{9D8B030D-6E8A-4147-A177-3AD203B41FA5}">
                      <a16:colId xmlns:a16="http://schemas.microsoft.com/office/drawing/2014/main" val="3815060867"/>
                    </a:ext>
                  </a:extLst>
                </a:gridCol>
                <a:gridCol w="1449292">
                  <a:extLst>
                    <a:ext uri="{9D8B030D-6E8A-4147-A177-3AD203B41FA5}">
                      <a16:colId xmlns:a16="http://schemas.microsoft.com/office/drawing/2014/main" val="2298244432"/>
                    </a:ext>
                  </a:extLst>
                </a:gridCol>
                <a:gridCol w="1449292">
                  <a:extLst>
                    <a:ext uri="{9D8B030D-6E8A-4147-A177-3AD203B41FA5}">
                      <a16:colId xmlns:a16="http://schemas.microsoft.com/office/drawing/2014/main" val="2984607209"/>
                    </a:ext>
                  </a:extLst>
                </a:gridCol>
                <a:gridCol w="1449292">
                  <a:extLst>
                    <a:ext uri="{9D8B030D-6E8A-4147-A177-3AD203B41FA5}">
                      <a16:colId xmlns:a16="http://schemas.microsoft.com/office/drawing/2014/main" val="3749499077"/>
                    </a:ext>
                  </a:extLst>
                </a:gridCol>
              </a:tblGrid>
              <a:tr h="357794">
                <a:tc>
                  <a:txBody>
                    <a:bodyPr/>
                    <a:lstStyle/>
                    <a:p>
                      <a:pPr algn="r" fontAlgn="ctr"/>
                      <a:r>
                        <a:rPr lang="es-ES">
                          <a:effectLst/>
                        </a:rPr>
                        <a:t>Model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>
                          <a:effectLst/>
                        </a:rPr>
                        <a:t>Accuracy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 err="1">
                          <a:effectLst/>
                        </a:rPr>
                        <a:t>Precision</a:t>
                      </a:r>
                      <a:endParaRPr lang="es-ES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 err="1">
                          <a:effectLst/>
                        </a:rPr>
                        <a:t>Recall</a:t>
                      </a:r>
                      <a:endParaRPr lang="es-ES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>
                          <a:effectLst/>
                        </a:rPr>
                        <a:t>F1-Score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6391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23FD9755-5F36-D1CB-34FE-BDCB103178B0}"/>
              </a:ext>
            </a:extLst>
          </p:cNvPr>
          <p:cNvSpPr/>
          <p:nvPr/>
        </p:nvSpPr>
        <p:spPr>
          <a:xfrm>
            <a:off x="4095381" y="5195944"/>
            <a:ext cx="7246460" cy="2226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2555796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Preparación del Modelo para Despliegue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9260" y="4303990"/>
            <a:ext cx="764547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El modelo entrenado se ha guardado en un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archivo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logisticregression.pkl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utilizando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la biblioteca joblib. Este archivo puede ser cargado y utilizado para realizar predicciones en un entorno de producción.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1750576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Conclusiones y Próximos Pasos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35660" y="3498771"/>
            <a:ext cx="764547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Aunque los modelos evaluados tienen un buen rendimiento general, su capacidad para predecir la clase minoritaria (Stroke) fue limitada. Esto se refleja en la baja precisión, recall y F1-score para la clase 1 (Stroke) en todos los modelos evaluados.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6235660" y="4983585"/>
            <a:ext cx="764547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Para mejorar el rendimiento en la clase minoritaria, se pueden considerar las siguientes estrategias: ajustar el umbral de decisión, explorar técnicas de balanceo de clases adicionales, y probar modelos más avanzados.</a:t>
            </a:r>
            <a:endParaRPr lang="en-US" sz="16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C9700AC-9AF7-CF89-625D-8578B0723EE3}"/>
              </a:ext>
            </a:extLst>
          </p:cNvPr>
          <p:cNvSpPr/>
          <p:nvPr/>
        </p:nvSpPr>
        <p:spPr>
          <a:xfrm>
            <a:off x="6235659" y="6491021"/>
            <a:ext cx="764547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DCDD43-40C2-714A-E7BC-2718D7D81E3A}"/>
              </a:ext>
            </a:extLst>
          </p:cNvPr>
          <p:cNvSpPr/>
          <p:nvPr/>
        </p:nvSpPr>
        <p:spPr>
          <a:xfrm>
            <a:off x="12640235" y="7573384"/>
            <a:ext cx="1871831" cy="580912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353</Words>
  <Application>Microsoft Office PowerPoint</Application>
  <PresentationFormat>Personalizado</PresentationFormat>
  <Paragraphs>34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Brygada 1918 Bold</vt:lpstr>
      <vt:lpstr>Arial</vt:lpstr>
      <vt:lpstr>Montserrat Bold</vt:lpstr>
      <vt:lpstr>Montserrat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Esteban Cristos</cp:lastModifiedBy>
  <cp:revision>2</cp:revision>
  <dcterms:created xsi:type="dcterms:W3CDTF">2024-12-20T09:27:59Z</dcterms:created>
  <dcterms:modified xsi:type="dcterms:W3CDTF">2024-12-20T10:16:05Z</dcterms:modified>
</cp:coreProperties>
</file>