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4e4510f4b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4e4510f4b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4e4510f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4e4510f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4e4510f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4e4510f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4e4510f4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4e4510f4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4e4510f4b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4e4510f4b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4e4510f4b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4e4510f4b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4e4510f4b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4e4510f4b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989225" y="889650"/>
            <a:ext cx="7425600" cy="1453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s" sz="3700"/>
              <a:t>Limpieza  y análisis de</a:t>
            </a:r>
            <a:r>
              <a:rPr lang="es" sz="3700"/>
              <a:t> base de datos</a:t>
            </a:r>
            <a:r>
              <a:rPr lang="es" sz="3700"/>
              <a:t> de ataques de tiburones </a:t>
            </a:r>
            <a:r>
              <a:rPr lang="es" sz="3700">
                <a:latin typeface="Arial"/>
                <a:ea typeface="Arial"/>
                <a:cs typeface="Arial"/>
                <a:sym typeface="Arial"/>
              </a:rPr>
              <a:t>sharkattackfile.net</a:t>
            </a:r>
            <a:endParaRPr sz="7000">
              <a:latin typeface="Arial"/>
              <a:ea typeface="Arial"/>
              <a:cs typeface="Arial"/>
              <a:sym typeface="Arial"/>
            </a:endParaRPr>
          </a:p>
        </p:txBody>
      </p:sp>
      <p:sp>
        <p:nvSpPr>
          <p:cNvPr id="68" name="Google Shape;68;p13"/>
          <p:cNvSpPr txBox="1"/>
          <p:nvPr/>
        </p:nvSpPr>
        <p:spPr>
          <a:xfrm>
            <a:off x="7396075" y="4183900"/>
            <a:ext cx="1018800" cy="708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700">
                <a:solidFill>
                  <a:srgbClr val="FF9900"/>
                </a:solidFill>
                <a:latin typeface="Comfortaa"/>
                <a:ea typeface="Comfortaa"/>
                <a:cs typeface="Comfortaa"/>
                <a:sym typeface="Comfortaa"/>
              </a:rPr>
              <a:t>EG</a:t>
            </a:r>
            <a:r>
              <a:rPr b="1" lang="es" sz="1700">
                <a:solidFill>
                  <a:srgbClr val="F1C232"/>
                </a:solidFill>
                <a:latin typeface="Comfortaa"/>
                <a:ea typeface="Comfortaa"/>
                <a:cs typeface="Comfortaa"/>
                <a:sym typeface="Comfortaa"/>
              </a:rPr>
              <a:t> </a:t>
            </a:r>
            <a:r>
              <a:rPr b="1" lang="es" sz="1700">
                <a:solidFill>
                  <a:schemeClr val="lt1"/>
                </a:solidFill>
                <a:latin typeface="Comfortaa"/>
                <a:ea typeface="Comfortaa"/>
                <a:cs typeface="Comfortaa"/>
                <a:sym typeface="Comfortaa"/>
              </a:rPr>
              <a:t>Data</a:t>
            </a:r>
            <a:endParaRPr b="1" sz="1500">
              <a:solidFill>
                <a:schemeClr val="lt1"/>
              </a:solidFill>
              <a:latin typeface="Comfortaa"/>
              <a:ea typeface="Comfortaa"/>
              <a:cs typeface="Comfortaa"/>
              <a:sym typeface="Comfortaa"/>
            </a:endParaRPr>
          </a:p>
        </p:txBody>
      </p:sp>
      <p:pic>
        <p:nvPicPr>
          <p:cNvPr id="69" name="Google Shape;69;p13"/>
          <p:cNvPicPr preferRelativeResize="0"/>
          <p:nvPr/>
        </p:nvPicPr>
        <p:blipFill>
          <a:blip r:embed="rId3">
            <a:alphaModFix/>
          </a:blip>
          <a:stretch>
            <a:fillRect/>
          </a:stretch>
        </p:blipFill>
        <p:spPr>
          <a:xfrm>
            <a:off x="8414875" y="4273975"/>
            <a:ext cx="462400" cy="462400"/>
          </a:xfrm>
          <a:prstGeom prst="rect">
            <a:avLst/>
          </a:prstGeom>
          <a:noFill/>
          <a:ln>
            <a:noFill/>
          </a:ln>
        </p:spPr>
      </p:pic>
      <p:sp>
        <p:nvSpPr>
          <p:cNvPr id="70" name="Google Shape;70;p13"/>
          <p:cNvSpPr txBox="1"/>
          <p:nvPr/>
        </p:nvSpPr>
        <p:spPr>
          <a:xfrm>
            <a:off x="261900" y="414535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1"/>
                </a:solidFill>
              </a:rPr>
              <a:t>Elaborado por: </a:t>
            </a:r>
            <a:endParaRPr sz="1500">
              <a:solidFill>
                <a:schemeClr val="lt1"/>
              </a:solidFill>
            </a:endParaRPr>
          </a:p>
          <a:p>
            <a:pPr indent="0" lvl="0" marL="0" rtl="0" algn="l">
              <a:spcBef>
                <a:spcPts val="0"/>
              </a:spcBef>
              <a:spcAft>
                <a:spcPts val="0"/>
              </a:spcAft>
              <a:buNone/>
            </a:pPr>
            <a:r>
              <a:rPr lang="es" sz="1200">
                <a:solidFill>
                  <a:schemeClr val="lt1"/>
                </a:solidFill>
              </a:rPr>
              <a:t>Esteban Cristos</a:t>
            </a:r>
            <a:endParaRPr sz="1200">
              <a:solidFill>
                <a:schemeClr val="lt1"/>
              </a:solidFill>
            </a:endParaRPr>
          </a:p>
          <a:p>
            <a:pPr indent="0" lvl="0" marL="0" rtl="0" algn="l">
              <a:spcBef>
                <a:spcPts val="0"/>
              </a:spcBef>
              <a:spcAft>
                <a:spcPts val="0"/>
              </a:spcAft>
              <a:buNone/>
            </a:pPr>
            <a:r>
              <a:rPr lang="es" sz="1200">
                <a:solidFill>
                  <a:schemeClr val="lt1"/>
                </a:solidFill>
              </a:rPr>
              <a:t>Gerardo Jiménez</a:t>
            </a:r>
            <a:endParaRPr sz="1700">
              <a:solidFill>
                <a:schemeClr val="lt1"/>
              </a:solidFill>
            </a:endParaRPr>
          </a:p>
        </p:txBody>
      </p:sp>
      <p:sp>
        <p:nvSpPr>
          <p:cNvPr id="71" name="Google Shape;71;p13"/>
          <p:cNvSpPr txBox="1"/>
          <p:nvPr/>
        </p:nvSpPr>
        <p:spPr>
          <a:xfrm>
            <a:off x="1529100" y="265732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600">
                <a:solidFill>
                  <a:schemeClr val="lt1"/>
                </a:solidFill>
              </a:rPr>
              <a:t>Noviembre 2024</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429725" y="405150"/>
            <a:ext cx="5574600" cy="2166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s" sz="2200">
                <a:solidFill>
                  <a:srgbClr val="000000"/>
                </a:solidFill>
                <a:latin typeface="Arial"/>
                <a:ea typeface="Arial"/>
                <a:cs typeface="Arial"/>
                <a:sym typeface="Arial"/>
              </a:rPr>
              <a:t>Definición del nicho de mercado para seguros médicos en actividades acuáticas, con base en el análisis del registro de ataques de tiburones a nivel mundial, entre los años 1970 y 2023.</a:t>
            </a:r>
            <a:endParaRPr sz="2200">
              <a:solidFill>
                <a:srgbClr val="000000"/>
              </a:solidFill>
              <a:latin typeface="Arial"/>
              <a:ea typeface="Arial"/>
              <a:cs typeface="Arial"/>
              <a:sym typeface="Arial"/>
            </a:endParaRPr>
          </a:p>
        </p:txBody>
      </p:sp>
      <p:sp>
        <p:nvSpPr>
          <p:cNvPr id="77" name="Google Shape;77;p14"/>
          <p:cNvSpPr txBox="1"/>
          <p:nvPr>
            <p:ph type="title"/>
          </p:nvPr>
        </p:nvSpPr>
        <p:spPr>
          <a:xfrm>
            <a:off x="3480575" y="2700425"/>
            <a:ext cx="5472900" cy="1354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1600">
                <a:solidFill>
                  <a:srgbClr val="000000"/>
                </a:solidFill>
                <a:latin typeface="Arial"/>
                <a:ea typeface="Arial"/>
                <a:cs typeface="Arial"/>
                <a:sym typeface="Arial"/>
              </a:rPr>
              <a:t>Elaborado por EG Data para MAPFRE Seguros</a:t>
            </a:r>
            <a:endParaRPr sz="1600">
              <a:solidFill>
                <a:srgbClr val="000000"/>
              </a:solidFill>
              <a:latin typeface="Arial"/>
              <a:ea typeface="Arial"/>
              <a:cs typeface="Arial"/>
              <a:sym typeface="Arial"/>
            </a:endParaRPr>
          </a:p>
          <a:p>
            <a:pPr indent="0" lvl="0" marL="0" rtl="0" algn="r">
              <a:spcBef>
                <a:spcPts val="0"/>
              </a:spcBef>
              <a:spcAft>
                <a:spcPts val="0"/>
              </a:spcAft>
              <a:buNone/>
            </a:pPr>
            <a:r>
              <a:rPr lang="es" sz="1600">
                <a:solidFill>
                  <a:srgbClr val="000000"/>
                </a:solidFill>
                <a:latin typeface="Arial"/>
                <a:ea typeface="Arial"/>
                <a:cs typeface="Arial"/>
                <a:sym typeface="Arial"/>
              </a:rPr>
              <a:t>Noviembre 2024</a:t>
            </a:r>
            <a:endParaRPr sz="1600">
              <a:solidFill>
                <a:srgbClr val="000000"/>
              </a:solidFill>
              <a:latin typeface="Arial"/>
              <a:ea typeface="Arial"/>
              <a:cs typeface="Arial"/>
              <a:sym typeface="Arial"/>
            </a:endParaRPr>
          </a:p>
          <a:p>
            <a:pPr indent="0" lvl="0" marL="0" rtl="0" algn="r">
              <a:spcBef>
                <a:spcPts val="0"/>
              </a:spcBef>
              <a:spcAft>
                <a:spcPts val="0"/>
              </a:spcAft>
              <a:buNone/>
            </a:pPr>
            <a:r>
              <a:t/>
            </a:r>
            <a:endParaRPr sz="800">
              <a:solidFill>
                <a:srgbClr val="000000"/>
              </a:solidFill>
              <a:latin typeface="Arial"/>
              <a:ea typeface="Arial"/>
              <a:cs typeface="Arial"/>
              <a:sym typeface="Arial"/>
            </a:endParaRPr>
          </a:p>
          <a:p>
            <a:pPr indent="0" lvl="0" marL="0" rtl="0" algn="r">
              <a:spcBef>
                <a:spcPts val="0"/>
              </a:spcBef>
              <a:spcAft>
                <a:spcPts val="0"/>
              </a:spcAft>
              <a:buNone/>
            </a:pPr>
            <a:r>
              <a:t/>
            </a:r>
            <a:endParaRPr sz="900">
              <a:solidFill>
                <a:srgbClr val="000000"/>
              </a:solidFill>
              <a:latin typeface="Arial"/>
              <a:ea typeface="Arial"/>
              <a:cs typeface="Arial"/>
              <a:sym typeface="Arial"/>
            </a:endParaRPr>
          </a:p>
        </p:txBody>
      </p:sp>
      <p:sp>
        <p:nvSpPr>
          <p:cNvPr id="78" name="Google Shape;78;p14"/>
          <p:cNvSpPr txBox="1"/>
          <p:nvPr/>
        </p:nvSpPr>
        <p:spPr>
          <a:xfrm>
            <a:off x="7396075" y="4183900"/>
            <a:ext cx="1018800" cy="708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700">
                <a:solidFill>
                  <a:srgbClr val="FF9900"/>
                </a:solidFill>
                <a:latin typeface="Comfortaa"/>
                <a:ea typeface="Comfortaa"/>
                <a:cs typeface="Comfortaa"/>
                <a:sym typeface="Comfortaa"/>
              </a:rPr>
              <a:t>EG</a:t>
            </a:r>
            <a:r>
              <a:rPr b="1" lang="es" sz="1700">
                <a:solidFill>
                  <a:srgbClr val="F1C232"/>
                </a:solidFill>
                <a:latin typeface="Comfortaa"/>
                <a:ea typeface="Comfortaa"/>
                <a:cs typeface="Comfortaa"/>
                <a:sym typeface="Comfortaa"/>
              </a:rPr>
              <a:t> </a:t>
            </a:r>
            <a:r>
              <a:rPr b="1" lang="es" sz="1700">
                <a:latin typeface="Comfortaa"/>
                <a:ea typeface="Comfortaa"/>
                <a:cs typeface="Comfortaa"/>
                <a:sym typeface="Comfortaa"/>
              </a:rPr>
              <a:t>Data</a:t>
            </a:r>
            <a:endParaRPr b="1" sz="1500">
              <a:latin typeface="Comfortaa"/>
              <a:ea typeface="Comfortaa"/>
              <a:cs typeface="Comfortaa"/>
              <a:sym typeface="Comfortaa"/>
            </a:endParaRPr>
          </a:p>
        </p:txBody>
      </p:sp>
      <p:pic>
        <p:nvPicPr>
          <p:cNvPr id="79" name="Google Shape;79;p14"/>
          <p:cNvPicPr preferRelativeResize="0"/>
          <p:nvPr/>
        </p:nvPicPr>
        <p:blipFill>
          <a:blip r:embed="rId3">
            <a:alphaModFix/>
          </a:blip>
          <a:stretch>
            <a:fillRect/>
          </a:stretch>
        </p:blipFill>
        <p:spPr>
          <a:xfrm>
            <a:off x="8414875" y="4273975"/>
            <a:ext cx="462400" cy="4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7704150" y="4408250"/>
            <a:ext cx="1439850" cy="735250"/>
          </a:xfrm>
          <a:prstGeom prst="rect">
            <a:avLst/>
          </a:prstGeom>
          <a:noFill/>
          <a:ln>
            <a:noFill/>
          </a:ln>
        </p:spPr>
      </p:pic>
      <p:sp>
        <p:nvSpPr>
          <p:cNvPr id="85" name="Google Shape;85;p15"/>
          <p:cNvSpPr txBox="1"/>
          <p:nvPr/>
        </p:nvSpPr>
        <p:spPr>
          <a:xfrm>
            <a:off x="554475" y="2032950"/>
            <a:ext cx="8188800" cy="21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Contenido</a:t>
            </a:r>
            <a:endParaRPr b="1"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Hipótesis general.</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Fuentes y proceso general de análisis.</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Técnicas de limpieza</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Técnicas de análisis de datos.</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Resultados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s" sz="1800">
                <a:latin typeface="Roboto"/>
                <a:ea typeface="Roboto"/>
                <a:cs typeface="Roboto"/>
                <a:sym typeface="Roboto"/>
              </a:rPr>
              <a:t>Conclusiones</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a:off x="284325" y="1108900"/>
            <a:ext cx="8345100" cy="29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Hipótesis general</a:t>
            </a:r>
            <a:endParaRPr b="1"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rPr lang="es" sz="1800">
                <a:latin typeface="Roboto"/>
                <a:ea typeface="Roboto"/>
                <a:cs typeface="Roboto"/>
                <a:sym typeface="Roboto"/>
              </a:rPr>
              <a:t>Con mira a lanzar un </a:t>
            </a:r>
            <a:r>
              <a:rPr b="1" lang="es" sz="1800">
                <a:latin typeface="Roboto"/>
                <a:ea typeface="Roboto"/>
                <a:cs typeface="Roboto"/>
                <a:sym typeface="Roboto"/>
              </a:rPr>
              <a:t>nuevo producto de nicho</a:t>
            </a:r>
            <a:r>
              <a:rPr lang="es" sz="1800">
                <a:latin typeface="Roboto"/>
                <a:ea typeface="Roboto"/>
                <a:cs typeface="Roboto"/>
                <a:sym typeface="Roboto"/>
              </a:rPr>
              <a:t>, se analiza la tendencia de la necesidad en el mercado de un seguro médico enfocado a la atención de las consecuencias de la </a:t>
            </a:r>
            <a:r>
              <a:rPr b="1" lang="es" sz="1800">
                <a:latin typeface="Roboto"/>
                <a:ea typeface="Roboto"/>
                <a:cs typeface="Roboto"/>
                <a:sym typeface="Roboto"/>
              </a:rPr>
              <a:t>interacción con tiburones</a:t>
            </a:r>
            <a:r>
              <a:rPr lang="es" sz="1800">
                <a:latin typeface="Roboto"/>
                <a:ea typeface="Roboto"/>
                <a:cs typeface="Roboto"/>
                <a:sym typeface="Roboto"/>
              </a:rPr>
              <a:t> en diferentes actividades acuáticas. Se considera que el lanzamiento del </a:t>
            </a:r>
            <a:r>
              <a:rPr b="1" lang="es" sz="1800">
                <a:latin typeface="Roboto"/>
                <a:ea typeface="Roboto"/>
                <a:cs typeface="Roboto"/>
                <a:sym typeface="Roboto"/>
              </a:rPr>
              <a:t>piloto</a:t>
            </a:r>
            <a:r>
              <a:rPr lang="es" sz="1800">
                <a:latin typeface="Roboto"/>
                <a:ea typeface="Roboto"/>
                <a:cs typeface="Roboto"/>
                <a:sym typeface="Roboto"/>
              </a:rPr>
              <a:t> para este producto debe realizarse en </a:t>
            </a:r>
            <a:r>
              <a:rPr b="1" lang="es" sz="1800">
                <a:latin typeface="Roboto"/>
                <a:ea typeface="Roboto"/>
                <a:cs typeface="Roboto"/>
                <a:sym typeface="Roboto"/>
              </a:rPr>
              <a:t>Australia</a:t>
            </a:r>
            <a:r>
              <a:rPr lang="es" sz="1800">
                <a:latin typeface="Roboto"/>
                <a:ea typeface="Roboto"/>
                <a:cs typeface="Roboto"/>
                <a:sym typeface="Roboto"/>
              </a:rPr>
              <a:t>, debido a la cantidad de personas que año con año visitan la </a:t>
            </a:r>
            <a:r>
              <a:rPr b="1" lang="es" sz="1800">
                <a:latin typeface="Roboto"/>
                <a:ea typeface="Roboto"/>
                <a:cs typeface="Roboto"/>
                <a:sym typeface="Roboto"/>
              </a:rPr>
              <a:t>Gran Barrera de Coral</a:t>
            </a:r>
            <a:r>
              <a:rPr lang="es" sz="1800">
                <a:latin typeface="Roboto"/>
                <a:ea typeface="Roboto"/>
                <a:cs typeface="Roboto"/>
                <a:sym typeface="Roboto"/>
              </a:rPr>
              <a:t> para realizar actividades subacuáticas. Además, se espera que sea justamente durante la época de </a:t>
            </a:r>
            <a:r>
              <a:rPr b="1" lang="es" sz="1800">
                <a:latin typeface="Roboto"/>
                <a:ea typeface="Roboto"/>
                <a:cs typeface="Roboto"/>
                <a:sym typeface="Roboto"/>
              </a:rPr>
              <a:t>verano</a:t>
            </a:r>
            <a:r>
              <a:rPr lang="es" sz="1800">
                <a:latin typeface="Roboto"/>
                <a:ea typeface="Roboto"/>
                <a:cs typeface="Roboto"/>
                <a:sym typeface="Roboto"/>
              </a:rPr>
              <a:t>, en los meses de diciembre y enero, cuando se espere una mayor cantidad de posibles clientes.</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7704150" y="4408250"/>
            <a:ext cx="1439850" cy="73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blip>
          <a:srcRect b="85370" l="0" r="29238" t="0"/>
          <a:stretch/>
        </p:blipFill>
        <p:spPr>
          <a:xfrm>
            <a:off x="153700" y="1870225"/>
            <a:ext cx="3372244" cy="511800"/>
          </a:xfrm>
          <a:prstGeom prst="rect">
            <a:avLst/>
          </a:prstGeom>
          <a:noFill/>
          <a:ln>
            <a:noFill/>
          </a:ln>
        </p:spPr>
      </p:pic>
      <p:sp>
        <p:nvSpPr>
          <p:cNvPr id="97" name="Google Shape;97;p17"/>
          <p:cNvSpPr txBox="1"/>
          <p:nvPr/>
        </p:nvSpPr>
        <p:spPr>
          <a:xfrm>
            <a:off x="267425" y="213250"/>
            <a:ext cx="4506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Fuentes y proceso general de análisis</a:t>
            </a:r>
            <a:endParaRPr b="1" sz="1800">
              <a:latin typeface="Roboto"/>
              <a:ea typeface="Roboto"/>
              <a:cs typeface="Roboto"/>
              <a:sym typeface="Roboto"/>
            </a:endParaRPr>
          </a:p>
        </p:txBody>
      </p:sp>
      <p:sp>
        <p:nvSpPr>
          <p:cNvPr id="98" name="Google Shape;98;p17"/>
          <p:cNvSpPr txBox="1"/>
          <p:nvPr/>
        </p:nvSpPr>
        <p:spPr>
          <a:xfrm>
            <a:off x="20625" y="801250"/>
            <a:ext cx="9399900" cy="10662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Roboto"/>
              <a:buChar char="●"/>
            </a:pPr>
            <a:r>
              <a:rPr lang="es" sz="1700">
                <a:latin typeface="Roboto"/>
                <a:ea typeface="Roboto"/>
                <a:cs typeface="Roboto"/>
                <a:sym typeface="Roboto"/>
              </a:rPr>
              <a:t>Sharkattackfile es una base de datos que no cuenta con un estándar de reportabilidad.</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Necesaria una profunda limpieza y estructuración previa de los datos utilizados.</a:t>
            </a:r>
            <a:endParaRPr sz="1700">
              <a:latin typeface="Roboto"/>
              <a:ea typeface="Roboto"/>
              <a:cs typeface="Roboto"/>
              <a:sym typeface="Roboto"/>
            </a:endParaRPr>
          </a:p>
        </p:txBody>
      </p:sp>
      <p:sp>
        <p:nvSpPr>
          <p:cNvPr id="99" name="Google Shape;99;p17"/>
          <p:cNvSpPr txBox="1"/>
          <p:nvPr/>
        </p:nvSpPr>
        <p:spPr>
          <a:xfrm>
            <a:off x="2631350" y="2454175"/>
            <a:ext cx="837300" cy="143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900">
                <a:latin typeface="Roboto"/>
                <a:ea typeface="Roboto"/>
                <a:cs typeface="Roboto"/>
                <a:sym typeface="Roboto"/>
              </a:rPr>
              <a:t>Los datos sobre ataques de tiburón fueron recuperados de sharkattackfile.net.</a:t>
            </a:r>
            <a:endParaRPr sz="600"/>
          </a:p>
        </p:txBody>
      </p:sp>
      <p:sp>
        <p:nvSpPr>
          <p:cNvPr id="100" name="Google Shape;100;p17"/>
          <p:cNvSpPr/>
          <p:nvPr/>
        </p:nvSpPr>
        <p:spPr>
          <a:xfrm>
            <a:off x="5097333" y="2085136"/>
            <a:ext cx="528300" cy="468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7"/>
          <p:cNvGrpSpPr/>
          <p:nvPr/>
        </p:nvGrpSpPr>
        <p:grpSpPr>
          <a:xfrm>
            <a:off x="3681000" y="1715100"/>
            <a:ext cx="1560019" cy="2412898"/>
            <a:chOff x="571536" y="1957150"/>
            <a:chExt cx="1755000" cy="1897977"/>
          </a:xfrm>
        </p:grpSpPr>
        <p:sp>
          <p:nvSpPr>
            <p:cNvPr id="102" name="Google Shape;102;p17"/>
            <p:cNvSpPr/>
            <p:nvPr/>
          </p:nvSpPr>
          <p:spPr>
            <a:xfrm>
              <a:off x="1151886"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03" name="Google Shape;103;p17"/>
            <p:cNvSpPr txBox="1"/>
            <p:nvPr/>
          </p:nvSpPr>
          <p:spPr>
            <a:xfrm>
              <a:off x="1230636" y="1998447"/>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3000">
                  <a:solidFill>
                    <a:srgbClr val="A7291E"/>
                  </a:solidFill>
                  <a:latin typeface="Roboto"/>
                  <a:ea typeface="Roboto"/>
                  <a:cs typeface="Roboto"/>
                  <a:sym typeface="Roboto"/>
                </a:rPr>
                <a:t>1</a:t>
              </a:r>
              <a:endParaRPr b="1" sz="3000">
                <a:solidFill>
                  <a:srgbClr val="A7291E"/>
                </a:solidFill>
                <a:latin typeface="Roboto"/>
                <a:ea typeface="Roboto"/>
                <a:cs typeface="Roboto"/>
                <a:sym typeface="Roboto"/>
              </a:endParaRPr>
            </a:p>
          </p:txBody>
        </p:sp>
        <p:sp>
          <p:nvSpPr>
            <p:cNvPr id="104" name="Google Shape;104;p17"/>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s" sz="1500">
                  <a:solidFill>
                    <a:srgbClr val="A7291E"/>
                  </a:solidFill>
                  <a:latin typeface="Roboto"/>
                  <a:ea typeface="Roboto"/>
                  <a:cs typeface="Roboto"/>
                  <a:sym typeface="Roboto"/>
                </a:rPr>
                <a:t>Limpieza de datos</a:t>
              </a:r>
              <a:endParaRPr b="1" sz="1500">
                <a:solidFill>
                  <a:srgbClr val="A7291E"/>
                </a:solidFill>
                <a:latin typeface="Roboto"/>
                <a:ea typeface="Roboto"/>
                <a:cs typeface="Roboto"/>
                <a:sym typeface="Roboto"/>
              </a:endParaRPr>
            </a:p>
          </p:txBody>
        </p:sp>
        <p:sp>
          <p:nvSpPr>
            <p:cNvPr id="105" name="Google Shape;105;p17"/>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300">
                  <a:solidFill>
                    <a:srgbClr val="A7291E"/>
                  </a:solidFill>
                  <a:latin typeface="Roboto"/>
                  <a:ea typeface="Roboto"/>
                  <a:cs typeface="Roboto"/>
                  <a:sym typeface="Roboto"/>
                </a:rPr>
                <a:t>Exploración de datos, definición de objetivos y limpieza y estandarización.</a:t>
              </a:r>
              <a:endParaRPr sz="1300">
                <a:solidFill>
                  <a:srgbClr val="A7291E"/>
                </a:solidFill>
                <a:latin typeface="Roboto"/>
                <a:ea typeface="Roboto"/>
                <a:cs typeface="Roboto"/>
                <a:sym typeface="Roboto"/>
              </a:endParaRPr>
            </a:p>
          </p:txBody>
        </p:sp>
      </p:grpSp>
      <p:grpSp>
        <p:nvGrpSpPr>
          <p:cNvPr id="106" name="Google Shape;106;p17"/>
          <p:cNvGrpSpPr/>
          <p:nvPr/>
        </p:nvGrpSpPr>
        <p:grpSpPr>
          <a:xfrm>
            <a:off x="5572479" y="1715100"/>
            <a:ext cx="1519221" cy="2412898"/>
            <a:chOff x="2699423" y="1957150"/>
            <a:chExt cx="1709103" cy="1897977"/>
          </a:xfrm>
        </p:grpSpPr>
        <p:sp>
          <p:nvSpPr>
            <p:cNvPr id="107" name="Google Shape;107;p17"/>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08" name="Google Shape;108;p17"/>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s" sz="1500">
                  <a:solidFill>
                    <a:srgbClr val="A7291E"/>
                  </a:solidFill>
                  <a:latin typeface="Roboto"/>
                  <a:ea typeface="Roboto"/>
                  <a:cs typeface="Roboto"/>
                  <a:sym typeface="Roboto"/>
                </a:rPr>
                <a:t>Análisis y gráficos</a:t>
              </a:r>
              <a:endParaRPr b="1" sz="1500">
                <a:solidFill>
                  <a:srgbClr val="A7291E"/>
                </a:solidFill>
                <a:latin typeface="Roboto"/>
                <a:ea typeface="Roboto"/>
                <a:cs typeface="Roboto"/>
                <a:sym typeface="Roboto"/>
              </a:endParaRPr>
            </a:p>
          </p:txBody>
        </p:sp>
        <p:sp>
          <p:nvSpPr>
            <p:cNvPr id="109" name="Google Shape;109;p17"/>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300">
                  <a:solidFill>
                    <a:srgbClr val="A7291E"/>
                  </a:solidFill>
                  <a:latin typeface="Roboto"/>
                  <a:ea typeface="Roboto"/>
                  <a:cs typeface="Roboto"/>
                  <a:sym typeface="Roboto"/>
                </a:rPr>
                <a:t>Ordenamiento y estudio del dataframe. Construcción de gráficos.</a:t>
              </a:r>
              <a:endParaRPr sz="1300">
                <a:solidFill>
                  <a:srgbClr val="A7291E"/>
                </a:solidFill>
                <a:latin typeface="Roboto"/>
                <a:ea typeface="Roboto"/>
                <a:cs typeface="Roboto"/>
                <a:sym typeface="Roboto"/>
              </a:endParaRPr>
            </a:p>
          </p:txBody>
        </p:sp>
      </p:grpSp>
      <p:grpSp>
        <p:nvGrpSpPr>
          <p:cNvPr id="110" name="Google Shape;110;p17"/>
          <p:cNvGrpSpPr/>
          <p:nvPr/>
        </p:nvGrpSpPr>
        <p:grpSpPr>
          <a:xfrm>
            <a:off x="7423156" y="1715100"/>
            <a:ext cx="1519224" cy="2412896"/>
            <a:chOff x="4781408" y="1957150"/>
            <a:chExt cx="1709106" cy="1897975"/>
          </a:xfrm>
        </p:grpSpPr>
        <p:sp>
          <p:nvSpPr>
            <p:cNvPr id="111" name="Google Shape;111;p17"/>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112" name="Google Shape;112;p17"/>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s" sz="1500">
                  <a:solidFill>
                    <a:srgbClr val="858585"/>
                  </a:solidFill>
                  <a:latin typeface="Roboto"/>
                  <a:ea typeface="Roboto"/>
                  <a:cs typeface="Roboto"/>
                  <a:sym typeface="Roboto"/>
                </a:rPr>
                <a:t>Prueba de hipótesis</a:t>
              </a:r>
              <a:endParaRPr b="1" sz="1500">
                <a:solidFill>
                  <a:srgbClr val="858585"/>
                </a:solidFill>
                <a:latin typeface="Roboto"/>
                <a:ea typeface="Roboto"/>
                <a:cs typeface="Roboto"/>
                <a:sym typeface="Roboto"/>
              </a:endParaRPr>
            </a:p>
          </p:txBody>
        </p:sp>
        <p:sp>
          <p:nvSpPr>
            <p:cNvPr id="113" name="Google Shape;113;p17"/>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300">
                  <a:solidFill>
                    <a:srgbClr val="858585"/>
                  </a:solidFill>
                  <a:latin typeface="Roboto"/>
                  <a:ea typeface="Roboto"/>
                  <a:cs typeface="Roboto"/>
                  <a:sym typeface="Roboto"/>
                </a:rPr>
                <a:t>Interpretación de resultados y prueba de hipótesis general</a:t>
              </a:r>
              <a:endParaRPr sz="1300">
                <a:solidFill>
                  <a:srgbClr val="858585"/>
                </a:solidFill>
                <a:latin typeface="Roboto"/>
                <a:ea typeface="Roboto"/>
                <a:cs typeface="Roboto"/>
                <a:sym typeface="Roboto"/>
              </a:endParaRPr>
            </a:p>
          </p:txBody>
        </p:sp>
      </p:grpSp>
      <p:sp>
        <p:nvSpPr>
          <p:cNvPr id="114" name="Google Shape;114;p17"/>
          <p:cNvSpPr/>
          <p:nvPr/>
        </p:nvSpPr>
        <p:spPr>
          <a:xfrm>
            <a:off x="7028147" y="2085136"/>
            <a:ext cx="528300" cy="46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7"/>
          <p:cNvPicPr preferRelativeResize="0"/>
          <p:nvPr/>
        </p:nvPicPr>
        <p:blipFill rotWithShape="1">
          <a:blip r:embed="rId3">
            <a:alphaModFix/>
          </a:blip>
          <a:srcRect b="11447" l="47013" r="8173" t="50086"/>
          <a:stretch/>
        </p:blipFill>
        <p:spPr>
          <a:xfrm>
            <a:off x="153700" y="2412975"/>
            <a:ext cx="2477651" cy="1596051"/>
          </a:xfrm>
          <a:prstGeom prst="rect">
            <a:avLst/>
          </a:prstGeom>
          <a:noFill/>
          <a:ln>
            <a:noFill/>
          </a:ln>
        </p:spPr>
      </p:pic>
      <p:sp>
        <p:nvSpPr>
          <p:cNvPr id="116" name="Google Shape;116;p17"/>
          <p:cNvSpPr txBox="1"/>
          <p:nvPr/>
        </p:nvSpPr>
        <p:spPr>
          <a:xfrm>
            <a:off x="6132799" y="1819226"/>
            <a:ext cx="3882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2500">
                <a:solidFill>
                  <a:srgbClr val="A7291E"/>
                </a:solidFill>
                <a:latin typeface="Roboto"/>
                <a:ea typeface="Roboto"/>
                <a:cs typeface="Roboto"/>
                <a:sym typeface="Roboto"/>
              </a:rPr>
              <a:t>2</a:t>
            </a:r>
            <a:endParaRPr b="1" sz="2500">
              <a:solidFill>
                <a:srgbClr val="A7291E"/>
              </a:solidFill>
              <a:latin typeface="Roboto"/>
              <a:ea typeface="Roboto"/>
              <a:cs typeface="Roboto"/>
              <a:sym typeface="Roboto"/>
            </a:endParaRPr>
          </a:p>
        </p:txBody>
      </p:sp>
      <p:sp>
        <p:nvSpPr>
          <p:cNvPr id="117" name="Google Shape;117;p17"/>
          <p:cNvSpPr txBox="1"/>
          <p:nvPr/>
        </p:nvSpPr>
        <p:spPr>
          <a:xfrm>
            <a:off x="7988662" y="1819226"/>
            <a:ext cx="3882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s" sz="2500">
                <a:solidFill>
                  <a:srgbClr val="999999"/>
                </a:solidFill>
                <a:latin typeface="Roboto"/>
                <a:ea typeface="Roboto"/>
                <a:cs typeface="Roboto"/>
                <a:sym typeface="Roboto"/>
              </a:rPr>
              <a:t>3</a:t>
            </a:r>
            <a:endParaRPr b="1" sz="2500">
              <a:solidFill>
                <a:srgbClr val="999999"/>
              </a:solidFill>
              <a:latin typeface="Roboto"/>
              <a:ea typeface="Roboto"/>
              <a:cs typeface="Roboto"/>
              <a:sym typeface="Roboto"/>
            </a:endParaRPr>
          </a:p>
        </p:txBody>
      </p:sp>
      <p:pic>
        <p:nvPicPr>
          <p:cNvPr id="118" name="Google Shape;118;p17"/>
          <p:cNvPicPr preferRelativeResize="0"/>
          <p:nvPr/>
        </p:nvPicPr>
        <p:blipFill>
          <a:blip r:embed="rId4">
            <a:alphaModFix/>
          </a:blip>
          <a:stretch>
            <a:fillRect/>
          </a:stretch>
        </p:blipFill>
        <p:spPr>
          <a:xfrm>
            <a:off x="7704150" y="0"/>
            <a:ext cx="1439850" cy="73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2085750" y="204075"/>
            <a:ext cx="4506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Técnicas de limpieza y análisis de datos</a:t>
            </a:r>
            <a:endParaRPr b="1" sz="1800">
              <a:latin typeface="Roboto"/>
              <a:ea typeface="Roboto"/>
              <a:cs typeface="Roboto"/>
              <a:sym typeface="Roboto"/>
            </a:endParaRPr>
          </a:p>
        </p:txBody>
      </p:sp>
      <p:pic>
        <p:nvPicPr>
          <p:cNvPr id="124" name="Google Shape;124;p18"/>
          <p:cNvPicPr preferRelativeResize="0"/>
          <p:nvPr/>
        </p:nvPicPr>
        <p:blipFill>
          <a:blip r:embed="rId3">
            <a:alphaModFix/>
          </a:blip>
          <a:stretch>
            <a:fillRect/>
          </a:stretch>
        </p:blipFill>
        <p:spPr>
          <a:xfrm>
            <a:off x="177000" y="0"/>
            <a:ext cx="1439850" cy="735250"/>
          </a:xfrm>
          <a:prstGeom prst="rect">
            <a:avLst/>
          </a:prstGeom>
          <a:noFill/>
          <a:ln>
            <a:noFill/>
          </a:ln>
        </p:spPr>
      </p:pic>
      <p:sp>
        <p:nvSpPr>
          <p:cNvPr id="125" name="Google Shape;125;p18"/>
          <p:cNvSpPr txBox="1"/>
          <p:nvPr/>
        </p:nvSpPr>
        <p:spPr>
          <a:xfrm>
            <a:off x="177000" y="754050"/>
            <a:ext cx="8967000" cy="189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700">
                <a:latin typeface="Roboto"/>
                <a:ea typeface="Roboto"/>
                <a:cs typeface="Roboto"/>
                <a:sym typeface="Roboto"/>
              </a:rPr>
              <a:t>Objetivo</a:t>
            </a:r>
            <a:endParaRPr sz="1700">
              <a:latin typeface="Roboto"/>
              <a:ea typeface="Roboto"/>
              <a:cs typeface="Roboto"/>
              <a:sym typeface="Roboto"/>
            </a:endParaRPr>
          </a:p>
          <a:p>
            <a:pPr indent="0" lvl="0" marL="0" rtl="0" algn="just">
              <a:spcBef>
                <a:spcPts val="0"/>
              </a:spcBef>
              <a:spcAft>
                <a:spcPts val="0"/>
              </a:spcAft>
              <a:buNone/>
            </a:pPr>
            <a:r>
              <a:rPr lang="es" sz="1700">
                <a:latin typeface="Roboto"/>
                <a:ea typeface="Roboto"/>
                <a:cs typeface="Roboto"/>
                <a:sym typeface="Roboto"/>
              </a:rPr>
              <a:t>Estandarización de datos para poder efectuar análisis.</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Formato de datos</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Revisión y corrección de conjuntos de datos.</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Creación de nuevos registros para conglomerar datos.</a:t>
            </a:r>
            <a:endParaRPr sz="1700">
              <a:latin typeface="Roboto"/>
              <a:ea typeface="Roboto"/>
              <a:cs typeface="Roboto"/>
              <a:sym typeface="Roboto"/>
            </a:endParaRPr>
          </a:p>
        </p:txBody>
      </p:sp>
      <p:pic>
        <p:nvPicPr>
          <p:cNvPr id="126" name="Google Shape;126;p18"/>
          <p:cNvPicPr preferRelativeResize="0"/>
          <p:nvPr/>
        </p:nvPicPr>
        <p:blipFill>
          <a:blip r:embed="rId4">
            <a:alphaModFix/>
          </a:blip>
          <a:stretch>
            <a:fillRect/>
          </a:stretch>
        </p:blipFill>
        <p:spPr>
          <a:xfrm>
            <a:off x="6662025" y="735250"/>
            <a:ext cx="2352675" cy="1352550"/>
          </a:xfrm>
          <a:prstGeom prst="rect">
            <a:avLst/>
          </a:prstGeom>
          <a:noFill/>
          <a:ln>
            <a:noFill/>
          </a:ln>
        </p:spPr>
      </p:pic>
      <p:sp>
        <p:nvSpPr>
          <p:cNvPr id="127" name="Google Shape;127;p18"/>
          <p:cNvSpPr txBox="1"/>
          <p:nvPr/>
        </p:nvSpPr>
        <p:spPr>
          <a:xfrm>
            <a:off x="6752800" y="2087800"/>
            <a:ext cx="218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900">
                <a:latin typeface="Roboto"/>
                <a:ea typeface="Roboto"/>
                <a:cs typeface="Roboto"/>
                <a:sym typeface="Roboto"/>
              </a:rPr>
              <a:t>Ejemplo de código regex utilizado para homogeneizar formato de datos. </a:t>
            </a:r>
            <a:endParaRPr sz="600"/>
          </a:p>
        </p:txBody>
      </p:sp>
      <p:sp>
        <p:nvSpPr>
          <p:cNvPr id="128" name="Google Shape;128;p18"/>
          <p:cNvSpPr/>
          <p:nvPr/>
        </p:nvSpPr>
        <p:spPr>
          <a:xfrm>
            <a:off x="359025" y="2671250"/>
            <a:ext cx="2526900" cy="1672200"/>
          </a:xfrm>
          <a:prstGeom prst="roundRect">
            <a:avLst>
              <a:gd fmla="val 16667" name="adj"/>
            </a:avLst>
          </a:prstGeom>
          <a:solidFill>
            <a:srgbClr val="D0E0E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solidFill>
                  <a:schemeClr val="dk2"/>
                </a:solidFill>
                <a:latin typeface="Roboto"/>
                <a:ea typeface="Roboto"/>
                <a:cs typeface="Roboto"/>
                <a:sym typeface="Roboto"/>
              </a:rPr>
              <a:t>Estandarización</a:t>
            </a:r>
            <a:r>
              <a:rPr lang="es" sz="1300">
                <a:solidFill>
                  <a:schemeClr val="dk2"/>
                </a:solidFill>
                <a:latin typeface="Roboto"/>
                <a:ea typeface="Roboto"/>
                <a:cs typeface="Roboto"/>
                <a:sym typeface="Roboto"/>
              </a:rPr>
              <a:t> de </a:t>
            </a:r>
            <a:r>
              <a:rPr b="1" lang="es" sz="1300">
                <a:solidFill>
                  <a:schemeClr val="dk2"/>
                </a:solidFill>
                <a:latin typeface="Roboto"/>
                <a:ea typeface="Roboto"/>
                <a:cs typeface="Roboto"/>
                <a:sym typeface="Roboto"/>
              </a:rPr>
              <a:t>fecha</a:t>
            </a:r>
            <a:r>
              <a:rPr lang="es" sz="1300">
                <a:solidFill>
                  <a:schemeClr val="dk2"/>
                </a:solidFill>
                <a:latin typeface="Roboto"/>
                <a:ea typeface="Roboto"/>
                <a:cs typeface="Roboto"/>
                <a:sym typeface="Roboto"/>
              </a:rPr>
              <a:t> y </a:t>
            </a:r>
            <a:r>
              <a:rPr b="1" lang="es" sz="1300">
                <a:solidFill>
                  <a:schemeClr val="dk2"/>
                </a:solidFill>
                <a:latin typeface="Roboto"/>
                <a:ea typeface="Roboto"/>
                <a:cs typeface="Roboto"/>
                <a:sym typeface="Roboto"/>
              </a:rPr>
              <a:t>sitio</a:t>
            </a:r>
            <a:r>
              <a:rPr lang="es" sz="1300">
                <a:solidFill>
                  <a:schemeClr val="dk2"/>
                </a:solidFill>
                <a:latin typeface="Roboto"/>
                <a:ea typeface="Roboto"/>
                <a:cs typeface="Roboto"/>
                <a:sym typeface="Roboto"/>
              </a:rPr>
              <a:t> de los ataques, interpretación del </a:t>
            </a:r>
            <a:r>
              <a:rPr b="1" lang="es" sz="1300">
                <a:solidFill>
                  <a:schemeClr val="dk2"/>
                </a:solidFill>
                <a:latin typeface="Roboto"/>
                <a:ea typeface="Roboto"/>
                <a:cs typeface="Roboto"/>
                <a:sym typeface="Roboto"/>
              </a:rPr>
              <a:t>tipo</a:t>
            </a:r>
            <a:r>
              <a:rPr lang="es" sz="1300">
                <a:solidFill>
                  <a:schemeClr val="dk2"/>
                </a:solidFill>
                <a:latin typeface="Roboto"/>
                <a:ea typeface="Roboto"/>
                <a:cs typeface="Roboto"/>
                <a:sym typeface="Roboto"/>
              </a:rPr>
              <a:t> de lesiones registradas, manejo de </a:t>
            </a:r>
            <a:r>
              <a:rPr b="1" lang="es" sz="1300">
                <a:solidFill>
                  <a:schemeClr val="dk2"/>
                </a:solidFill>
                <a:latin typeface="Roboto"/>
                <a:ea typeface="Roboto"/>
                <a:cs typeface="Roboto"/>
                <a:sym typeface="Roboto"/>
              </a:rPr>
              <a:t>valores nulos</a:t>
            </a:r>
            <a:r>
              <a:rPr lang="es"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p:txBody>
      </p:sp>
      <p:sp>
        <p:nvSpPr>
          <p:cNvPr id="129" name="Google Shape;129;p18"/>
          <p:cNvSpPr/>
          <p:nvPr/>
        </p:nvSpPr>
        <p:spPr>
          <a:xfrm>
            <a:off x="6921575" y="2772138"/>
            <a:ext cx="2020500" cy="525300"/>
          </a:xfrm>
          <a:prstGeom prst="roundRect">
            <a:avLst>
              <a:gd fmla="val 16667" name="adj"/>
            </a:avLst>
          </a:prstGeom>
          <a:solidFill>
            <a:srgbClr val="D9D9D9"/>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dk2"/>
                </a:solidFill>
                <a:latin typeface="Roboto"/>
                <a:ea typeface="Roboto"/>
                <a:cs typeface="Roboto"/>
                <a:sym typeface="Roboto"/>
              </a:rPr>
              <a:t>Librería</a:t>
            </a:r>
            <a:r>
              <a:rPr b="1" lang="es" sz="1100">
                <a:solidFill>
                  <a:schemeClr val="dk2"/>
                </a:solidFill>
                <a:latin typeface="Roboto"/>
                <a:ea typeface="Roboto"/>
                <a:cs typeface="Roboto"/>
                <a:sym typeface="Roboto"/>
              </a:rPr>
              <a:t> re</a:t>
            </a:r>
            <a:r>
              <a:rPr lang="es" sz="1100">
                <a:solidFill>
                  <a:schemeClr val="dk2"/>
                </a:solidFill>
                <a:latin typeface="Roboto"/>
                <a:ea typeface="Roboto"/>
                <a:cs typeface="Roboto"/>
                <a:sym typeface="Roboto"/>
              </a:rPr>
              <a:t> para implementación de código regex</a:t>
            </a:r>
            <a:endParaRPr sz="1100">
              <a:solidFill>
                <a:schemeClr val="dk2"/>
              </a:solidFill>
              <a:latin typeface="Roboto"/>
              <a:ea typeface="Roboto"/>
              <a:cs typeface="Roboto"/>
              <a:sym typeface="Roboto"/>
            </a:endParaRPr>
          </a:p>
        </p:txBody>
      </p:sp>
      <p:sp>
        <p:nvSpPr>
          <p:cNvPr id="130" name="Google Shape;130;p18"/>
          <p:cNvSpPr/>
          <p:nvPr/>
        </p:nvSpPr>
        <p:spPr>
          <a:xfrm>
            <a:off x="4131275" y="3992650"/>
            <a:ext cx="2020500" cy="525300"/>
          </a:xfrm>
          <a:prstGeom prst="roundRect">
            <a:avLst>
              <a:gd fmla="val 16667" name="adj"/>
            </a:avLst>
          </a:prstGeom>
          <a:solidFill>
            <a:srgbClr val="D9D9D9"/>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dk2"/>
                </a:solidFill>
                <a:latin typeface="Roboto"/>
                <a:ea typeface="Roboto"/>
                <a:cs typeface="Roboto"/>
                <a:sym typeface="Roboto"/>
              </a:rPr>
              <a:t>Librería </a:t>
            </a:r>
            <a:r>
              <a:rPr b="1" lang="es" sz="1100">
                <a:solidFill>
                  <a:schemeClr val="dk2"/>
                </a:solidFill>
                <a:latin typeface="Roboto"/>
                <a:ea typeface="Roboto"/>
                <a:cs typeface="Roboto"/>
                <a:sym typeface="Roboto"/>
              </a:rPr>
              <a:t>pandas</a:t>
            </a:r>
            <a:r>
              <a:rPr lang="es" sz="1100">
                <a:solidFill>
                  <a:schemeClr val="dk2"/>
                </a:solidFill>
                <a:latin typeface="Roboto"/>
                <a:ea typeface="Roboto"/>
                <a:cs typeface="Roboto"/>
                <a:sym typeface="Roboto"/>
              </a:rPr>
              <a:t> para manejo de dataframe</a:t>
            </a:r>
            <a:endParaRPr sz="1100">
              <a:solidFill>
                <a:schemeClr val="dk2"/>
              </a:solidFill>
              <a:latin typeface="Roboto"/>
              <a:ea typeface="Roboto"/>
              <a:cs typeface="Roboto"/>
              <a:sym typeface="Roboto"/>
            </a:endParaRPr>
          </a:p>
        </p:txBody>
      </p:sp>
      <p:cxnSp>
        <p:nvCxnSpPr>
          <p:cNvPr id="131" name="Google Shape;131;p18"/>
          <p:cNvCxnSpPr>
            <a:stCxn id="128" idx="3"/>
            <a:endCxn id="129" idx="1"/>
          </p:cNvCxnSpPr>
          <p:nvPr/>
        </p:nvCxnSpPr>
        <p:spPr>
          <a:xfrm flipH="1" rot="10800000">
            <a:off x="2885925" y="3034850"/>
            <a:ext cx="4035600" cy="472500"/>
          </a:xfrm>
          <a:prstGeom prst="bentConnector3">
            <a:avLst>
              <a:gd fmla="val 25716" name="adj1"/>
            </a:avLst>
          </a:prstGeom>
          <a:noFill/>
          <a:ln cap="flat" cmpd="sng" w="9525">
            <a:solidFill>
              <a:schemeClr val="dk2"/>
            </a:solidFill>
            <a:prstDash val="solid"/>
            <a:round/>
            <a:headEnd len="sm" w="sm" type="none"/>
            <a:tailEnd len="sm" w="sm" type="none"/>
          </a:ln>
        </p:spPr>
      </p:cxnSp>
      <p:cxnSp>
        <p:nvCxnSpPr>
          <p:cNvPr id="132" name="Google Shape;132;p18"/>
          <p:cNvCxnSpPr>
            <a:stCxn id="128" idx="3"/>
            <a:endCxn id="130" idx="1"/>
          </p:cNvCxnSpPr>
          <p:nvPr/>
        </p:nvCxnSpPr>
        <p:spPr>
          <a:xfrm>
            <a:off x="2885925" y="3507350"/>
            <a:ext cx="1245300" cy="747900"/>
          </a:xfrm>
          <a:prstGeom prst="bentConnector3">
            <a:avLst>
              <a:gd fmla="val 50002" name="adj1"/>
            </a:avLst>
          </a:prstGeom>
          <a:noFill/>
          <a:ln cap="flat" cmpd="sng" w="9525">
            <a:solidFill>
              <a:schemeClr val="dk2"/>
            </a:solidFill>
            <a:prstDash val="solid"/>
            <a:round/>
            <a:headEnd len="sm" w="sm" type="none"/>
            <a:tailEnd len="sm" w="sm" type="none"/>
          </a:ln>
        </p:spPr>
      </p:cxnSp>
      <p:sp>
        <p:nvSpPr>
          <p:cNvPr id="133" name="Google Shape;133;p18"/>
          <p:cNvSpPr/>
          <p:nvPr/>
        </p:nvSpPr>
        <p:spPr>
          <a:xfrm>
            <a:off x="4293250" y="3216738"/>
            <a:ext cx="2020500" cy="525300"/>
          </a:xfrm>
          <a:prstGeom prst="roundRect">
            <a:avLst>
              <a:gd fmla="val 16667" name="adj"/>
            </a:avLst>
          </a:prstGeom>
          <a:solidFill>
            <a:srgbClr val="D9D9D9"/>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dk2"/>
                </a:solidFill>
                <a:latin typeface="Roboto"/>
                <a:ea typeface="Roboto"/>
                <a:cs typeface="Roboto"/>
                <a:sym typeface="Roboto"/>
              </a:rPr>
              <a:t>Librería</a:t>
            </a:r>
            <a:r>
              <a:rPr b="1" lang="es" sz="1100">
                <a:solidFill>
                  <a:schemeClr val="dk2"/>
                </a:solidFill>
                <a:latin typeface="Roboto"/>
                <a:ea typeface="Roboto"/>
                <a:cs typeface="Roboto"/>
                <a:sym typeface="Roboto"/>
              </a:rPr>
              <a:t> fuzzywuzzy</a:t>
            </a:r>
            <a:r>
              <a:rPr lang="es" sz="1100">
                <a:solidFill>
                  <a:schemeClr val="dk2"/>
                </a:solidFill>
                <a:latin typeface="Roboto"/>
                <a:ea typeface="Roboto"/>
                <a:cs typeface="Roboto"/>
                <a:sym typeface="Roboto"/>
              </a:rPr>
              <a:t> para match de palabras</a:t>
            </a:r>
            <a:endParaRPr sz="1100">
              <a:solidFill>
                <a:schemeClr val="dk2"/>
              </a:solidFill>
              <a:latin typeface="Roboto"/>
              <a:ea typeface="Roboto"/>
              <a:cs typeface="Roboto"/>
              <a:sym typeface="Roboto"/>
            </a:endParaRPr>
          </a:p>
        </p:txBody>
      </p:sp>
      <p:cxnSp>
        <p:nvCxnSpPr>
          <p:cNvPr id="134" name="Google Shape;134;p18"/>
          <p:cNvCxnSpPr>
            <a:stCxn id="128" idx="3"/>
            <a:endCxn id="133" idx="1"/>
          </p:cNvCxnSpPr>
          <p:nvPr/>
        </p:nvCxnSpPr>
        <p:spPr>
          <a:xfrm flipH="1" rot="10800000">
            <a:off x="2885925" y="3479450"/>
            <a:ext cx="1407300" cy="27900"/>
          </a:xfrm>
          <a:prstGeom prst="bentConnector3">
            <a:avLst>
              <a:gd fmla="val 50001" name="adj1"/>
            </a:avLst>
          </a:prstGeom>
          <a:noFill/>
          <a:ln cap="flat" cmpd="sng" w="9525">
            <a:solidFill>
              <a:srgbClr val="000000"/>
            </a:solidFill>
            <a:prstDash val="solid"/>
            <a:round/>
            <a:headEnd len="sm" w="sm" type="none"/>
            <a:tailEnd len="sm" w="sm" type="none"/>
          </a:ln>
        </p:spPr>
      </p:cxnSp>
      <p:sp>
        <p:nvSpPr>
          <p:cNvPr id="135" name="Google Shape;135;p18"/>
          <p:cNvSpPr/>
          <p:nvPr/>
        </p:nvSpPr>
        <p:spPr>
          <a:xfrm>
            <a:off x="6921575" y="3770350"/>
            <a:ext cx="2020500" cy="525300"/>
          </a:xfrm>
          <a:prstGeom prst="roundRect">
            <a:avLst>
              <a:gd fmla="val 16667" name="adj"/>
            </a:avLst>
          </a:prstGeom>
          <a:solidFill>
            <a:srgbClr val="D9D9D9"/>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dk2"/>
                </a:solidFill>
                <a:latin typeface="Roboto"/>
                <a:ea typeface="Roboto"/>
                <a:cs typeface="Roboto"/>
                <a:sym typeface="Roboto"/>
              </a:rPr>
              <a:t>Librería </a:t>
            </a:r>
            <a:r>
              <a:rPr b="1" lang="es" sz="1100">
                <a:solidFill>
                  <a:schemeClr val="dk2"/>
                </a:solidFill>
                <a:latin typeface="Roboto"/>
                <a:ea typeface="Roboto"/>
                <a:cs typeface="Roboto"/>
                <a:sym typeface="Roboto"/>
              </a:rPr>
              <a:t>matplotlib</a:t>
            </a:r>
            <a:r>
              <a:rPr lang="es" sz="1100">
                <a:solidFill>
                  <a:schemeClr val="dk2"/>
                </a:solidFill>
                <a:latin typeface="Roboto"/>
                <a:ea typeface="Roboto"/>
                <a:cs typeface="Roboto"/>
                <a:sym typeface="Roboto"/>
              </a:rPr>
              <a:t> para generación de gráficos para interpretación</a:t>
            </a:r>
            <a:endParaRPr sz="1100">
              <a:solidFill>
                <a:schemeClr val="dk2"/>
              </a:solidFill>
              <a:latin typeface="Roboto"/>
              <a:ea typeface="Roboto"/>
              <a:cs typeface="Roboto"/>
              <a:sym typeface="Roboto"/>
            </a:endParaRPr>
          </a:p>
        </p:txBody>
      </p:sp>
      <p:cxnSp>
        <p:nvCxnSpPr>
          <p:cNvPr id="136" name="Google Shape;136;p18"/>
          <p:cNvCxnSpPr>
            <a:stCxn id="128" idx="3"/>
            <a:endCxn id="135" idx="2"/>
          </p:cNvCxnSpPr>
          <p:nvPr/>
        </p:nvCxnSpPr>
        <p:spPr>
          <a:xfrm>
            <a:off x="2885925" y="3507350"/>
            <a:ext cx="5046000" cy="788400"/>
          </a:xfrm>
          <a:prstGeom prst="bentConnector4">
            <a:avLst>
              <a:gd fmla="val 6480" name="adj1"/>
              <a:gd fmla="val 141169" name="adj2"/>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1136075" y="187925"/>
            <a:ext cx="4506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Técnicas de limpieza y análisis de datos</a:t>
            </a:r>
            <a:endParaRPr b="1" sz="1800">
              <a:latin typeface="Roboto"/>
              <a:ea typeface="Roboto"/>
              <a:cs typeface="Roboto"/>
              <a:sym typeface="Roboto"/>
            </a:endParaRPr>
          </a:p>
        </p:txBody>
      </p:sp>
      <p:pic>
        <p:nvPicPr>
          <p:cNvPr id="142" name="Google Shape;142;p19"/>
          <p:cNvPicPr preferRelativeResize="0"/>
          <p:nvPr/>
        </p:nvPicPr>
        <p:blipFill>
          <a:blip r:embed="rId3">
            <a:alphaModFix/>
          </a:blip>
          <a:stretch>
            <a:fillRect/>
          </a:stretch>
        </p:blipFill>
        <p:spPr>
          <a:xfrm>
            <a:off x="7704000" y="0"/>
            <a:ext cx="1439850" cy="735250"/>
          </a:xfrm>
          <a:prstGeom prst="rect">
            <a:avLst/>
          </a:prstGeom>
          <a:noFill/>
          <a:ln>
            <a:noFill/>
          </a:ln>
        </p:spPr>
      </p:pic>
      <p:sp>
        <p:nvSpPr>
          <p:cNvPr id="143" name="Google Shape;143;p19"/>
          <p:cNvSpPr txBox="1"/>
          <p:nvPr/>
        </p:nvSpPr>
        <p:spPr>
          <a:xfrm>
            <a:off x="88500" y="775925"/>
            <a:ext cx="8868000" cy="109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700">
                <a:latin typeface="Roboto"/>
                <a:ea typeface="Roboto"/>
                <a:cs typeface="Roboto"/>
                <a:sym typeface="Roboto"/>
              </a:rPr>
              <a:t>La limpieza de datos y generación de gráficos se condensó en dos funciones generales: limpiar_dataframe() y creación_de_graficos(). Se trabajó con una base de 3802 datos, con registros desde el año 1970 al 2023.</a:t>
            </a:r>
            <a:endParaRPr sz="1700">
              <a:latin typeface="Roboto"/>
              <a:ea typeface="Roboto"/>
              <a:cs typeface="Roboto"/>
              <a:sym typeface="Roboto"/>
            </a:endParaRPr>
          </a:p>
        </p:txBody>
      </p:sp>
      <p:pic>
        <p:nvPicPr>
          <p:cNvPr id="144" name="Google Shape;144;p19"/>
          <p:cNvPicPr preferRelativeResize="0"/>
          <p:nvPr/>
        </p:nvPicPr>
        <p:blipFill>
          <a:blip r:embed="rId4">
            <a:alphaModFix/>
          </a:blip>
          <a:stretch>
            <a:fillRect/>
          </a:stretch>
        </p:blipFill>
        <p:spPr>
          <a:xfrm>
            <a:off x="83375" y="1867045"/>
            <a:ext cx="2929476" cy="2732480"/>
          </a:xfrm>
          <a:prstGeom prst="rect">
            <a:avLst/>
          </a:prstGeom>
          <a:noFill/>
          <a:ln>
            <a:noFill/>
          </a:ln>
        </p:spPr>
      </p:pic>
      <p:pic>
        <p:nvPicPr>
          <p:cNvPr id="145" name="Google Shape;145;p19"/>
          <p:cNvPicPr preferRelativeResize="0"/>
          <p:nvPr/>
        </p:nvPicPr>
        <p:blipFill>
          <a:blip r:embed="rId5">
            <a:alphaModFix/>
          </a:blip>
          <a:stretch>
            <a:fillRect/>
          </a:stretch>
        </p:blipFill>
        <p:spPr>
          <a:xfrm>
            <a:off x="3066600" y="1867049"/>
            <a:ext cx="2929476" cy="2661777"/>
          </a:xfrm>
          <a:prstGeom prst="rect">
            <a:avLst/>
          </a:prstGeom>
          <a:noFill/>
          <a:ln>
            <a:noFill/>
          </a:ln>
        </p:spPr>
      </p:pic>
      <p:pic>
        <p:nvPicPr>
          <p:cNvPr id="146" name="Google Shape;146;p19"/>
          <p:cNvPicPr preferRelativeResize="0"/>
          <p:nvPr/>
        </p:nvPicPr>
        <p:blipFill>
          <a:blip r:embed="rId6">
            <a:alphaModFix/>
          </a:blip>
          <a:stretch>
            <a:fillRect/>
          </a:stretch>
        </p:blipFill>
        <p:spPr>
          <a:xfrm>
            <a:off x="6049825" y="1861975"/>
            <a:ext cx="2995890" cy="273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1028625" y="131075"/>
            <a:ext cx="4506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Resultados</a:t>
            </a:r>
            <a:endParaRPr b="1" sz="1800">
              <a:latin typeface="Roboto"/>
              <a:ea typeface="Roboto"/>
              <a:cs typeface="Roboto"/>
              <a:sym typeface="Roboto"/>
            </a:endParaRPr>
          </a:p>
        </p:txBody>
      </p:sp>
      <p:pic>
        <p:nvPicPr>
          <p:cNvPr id="152" name="Google Shape;152;p20"/>
          <p:cNvPicPr preferRelativeResize="0"/>
          <p:nvPr/>
        </p:nvPicPr>
        <p:blipFill>
          <a:blip r:embed="rId3">
            <a:alphaModFix/>
          </a:blip>
          <a:stretch>
            <a:fillRect/>
          </a:stretch>
        </p:blipFill>
        <p:spPr>
          <a:xfrm>
            <a:off x="7704150" y="19350"/>
            <a:ext cx="1439850" cy="735250"/>
          </a:xfrm>
          <a:prstGeom prst="rect">
            <a:avLst/>
          </a:prstGeom>
          <a:noFill/>
          <a:ln>
            <a:noFill/>
          </a:ln>
        </p:spPr>
      </p:pic>
      <p:pic>
        <p:nvPicPr>
          <p:cNvPr id="153" name="Google Shape;153;p20"/>
          <p:cNvPicPr preferRelativeResize="0"/>
          <p:nvPr/>
        </p:nvPicPr>
        <p:blipFill rotWithShape="1">
          <a:blip r:embed="rId4">
            <a:alphaModFix/>
          </a:blip>
          <a:srcRect b="0" l="0" r="4306" t="0"/>
          <a:stretch/>
        </p:blipFill>
        <p:spPr>
          <a:xfrm>
            <a:off x="166625" y="654100"/>
            <a:ext cx="7695049" cy="3966225"/>
          </a:xfrm>
          <a:prstGeom prst="rect">
            <a:avLst/>
          </a:prstGeom>
          <a:noFill/>
          <a:ln>
            <a:noFill/>
          </a:ln>
        </p:spPr>
      </p:pic>
      <p:pic>
        <p:nvPicPr>
          <p:cNvPr id="154" name="Google Shape;154;p20"/>
          <p:cNvPicPr preferRelativeResize="0"/>
          <p:nvPr/>
        </p:nvPicPr>
        <p:blipFill rotWithShape="1">
          <a:blip r:embed="rId5">
            <a:alphaModFix/>
          </a:blip>
          <a:srcRect b="5455" l="10200" r="10048" t="0"/>
          <a:stretch/>
        </p:blipFill>
        <p:spPr>
          <a:xfrm>
            <a:off x="787025" y="909825"/>
            <a:ext cx="1777050" cy="219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a:blip r:embed="rId3">
            <a:alphaModFix/>
          </a:blip>
          <a:stretch>
            <a:fillRect/>
          </a:stretch>
        </p:blipFill>
        <p:spPr>
          <a:xfrm>
            <a:off x="7505125" y="783050"/>
            <a:ext cx="1439850" cy="735250"/>
          </a:xfrm>
          <a:prstGeom prst="rect">
            <a:avLst/>
          </a:prstGeom>
          <a:noFill/>
          <a:ln>
            <a:noFill/>
          </a:ln>
        </p:spPr>
      </p:pic>
      <p:sp>
        <p:nvSpPr>
          <p:cNvPr id="160" name="Google Shape;160;p21"/>
          <p:cNvSpPr txBox="1"/>
          <p:nvPr/>
        </p:nvSpPr>
        <p:spPr>
          <a:xfrm>
            <a:off x="426775" y="702300"/>
            <a:ext cx="4506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Conclusiones</a:t>
            </a:r>
            <a:endParaRPr b="1" sz="1800">
              <a:latin typeface="Roboto"/>
              <a:ea typeface="Roboto"/>
              <a:cs typeface="Roboto"/>
              <a:sym typeface="Roboto"/>
            </a:endParaRPr>
          </a:p>
        </p:txBody>
      </p:sp>
      <p:sp>
        <p:nvSpPr>
          <p:cNvPr id="161" name="Google Shape;161;p21"/>
          <p:cNvSpPr txBox="1"/>
          <p:nvPr/>
        </p:nvSpPr>
        <p:spPr>
          <a:xfrm>
            <a:off x="88500" y="1137900"/>
            <a:ext cx="8967000" cy="382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700">
                <a:latin typeface="Roboto"/>
                <a:ea typeface="Roboto"/>
                <a:cs typeface="Roboto"/>
                <a:sym typeface="Roboto"/>
              </a:rPr>
              <a:t>Con los datos presentados, se concluye lo siguiente:</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El lanzamiento de un producto piloto sí puede realizarse en Australia, con probable concentración de clientes en el periodo de octubre a febrero.</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Sin embargo, una opción que puede evaluarse como la primera, es lanzar el piloto en Estados Unidos, país con la mayor frecuencia de ataques registrados. La mayor demanda se espera para los meses de junio a octubre.</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Una tercera opción es Sudáfrica, país en donde también se practican actividades subacuáticas vinculadas con ataques de tiburones. </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lang="es" sz="1700">
                <a:latin typeface="Roboto"/>
                <a:ea typeface="Roboto"/>
                <a:cs typeface="Roboto"/>
                <a:sym typeface="Roboto"/>
              </a:rPr>
              <a:t>El 85.7% de los ataques registrados terminan en lesiones no fatales, pero sí en daños temporales o permanentes en extremidades, con las complicaciones que esto acarrea. Se recomienda ahondar en registros médicos sobre pacientes </a:t>
            </a:r>
            <a:r>
              <a:rPr lang="es" sz="1700">
                <a:latin typeface="Roboto"/>
                <a:ea typeface="Roboto"/>
                <a:cs typeface="Roboto"/>
                <a:sym typeface="Roboto"/>
              </a:rPr>
              <a:t>afectados</a:t>
            </a:r>
            <a:r>
              <a:rPr lang="es" sz="1700">
                <a:latin typeface="Roboto"/>
                <a:ea typeface="Roboto"/>
                <a:cs typeface="Roboto"/>
                <a:sym typeface="Roboto"/>
              </a:rPr>
              <a:t>, para poder definir las coberturas del producto.</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