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80f91_0_1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80f9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980f91_0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980f9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ec53de7f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5ec53de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hyperlink" Target="https://www.linkedin.com/in/esteban-daniel-cristos-muzzupappa-37b72635/" TargetMode="External"/><Relationship Id="rId5" Type="http://schemas.openxmlformats.org/officeDocument/2006/relationships/hyperlink" Target="https://www.linkedin.com/in/esteban-daniel-cristos-muzzupappa-37b72635/" TargetMode="External"/><Relationship Id="rId6" Type="http://schemas.openxmlformats.org/officeDocument/2006/relationships/hyperlink" Target="https://github.com/estc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Análisis</a:t>
            </a:r>
            <a:r>
              <a:rPr lang="es-419">
                <a:solidFill>
                  <a:schemeClr val="lt1"/>
                </a:solidFill>
              </a:rPr>
              <a:t> de Zapatillas de Crossfit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22 de noviembre de 2024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813375" y="4103050"/>
            <a:ext cx="1972800" cy="79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</a:rPr>
              <a:t>Autor: Esteban Cristos Muzzupappa</a:t>
            </a:r>
            <a:endParaRPr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0" y="283650"/>
            <a:ext cx="4045200" cy="84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300"/>
              <a:buChar char="●"/>
            </a:pPr>
            <a:r>
              <a:rPr lang="es-419" sz="2300">
                <a:solidFill>
                  <a:schemeClr val="accent5"/>
                </a:solidFill>
              </a:rPr>
              <a:t>Recomendaciones para la Empresa:</a:t>
            </a:r>
            <a:endParaRPr sz="2300">
              <a:solidFill>
                <a:schemeClr val="accent5"/>
              </a:solidFill>
            </a:endParaRPr>
          </a:p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206775" y="1129049"/>
            <a:ext cx="4045200" cy="28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5"/>
                </a:solidFill>
              </a:rPr>
              <a:t>-Promociones Estratégicas: Focalizar campañas de marketing y descuentos en meses con fluctuaciones significativas de precios para cada marca, </a:t>
            </a:r>
            <a:r>
              <a:rPr lang="es-419" sz="1600">
                <a:solidFill>
                  <a:schemeClr val="accent5"/>
                </a:solidFill>
              </a:rPr>
              <a:t>ajustándose</a:t>
            </a:r>
            <a:r>
              <a:rPr lang="es-419" sz="1600">
                <a:solidFill>
                  <a:schemeClr val="accent5"/>
                </a:solidFill>
              </a:rPr>
              <a:t> según las tendencias específicas y la variabilidad de cada marca.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5"/>
                </a:solidFill>
              </a:rPr>
              <a:t>-Segmentación por modelo y color: Ofrecer promociones para modelos o colores con precios más bajos en ciertas épocas.</a:t>
            </a:r>
            <a:endParaRPr sz="16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4572000" y="0"/>
            <a:ext cx="4572000" cy="50895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s-419" sz="1600"/>
              <a:t>E</a:t>
            </a:r>
            <a:r>
              <a:rPr lang="es-419" sz="1600"/>
              <a:t>l siguiente paso es automatizar el scraping para actualizar datos diariamente, construir un modelo predictivo de precios y crear una API que notifique las mejores ofertas en tiempo real.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4835400" y="356725"/>
            <a:ext cx="4045200" cy="8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s-419" sz="2300">
                <a:solidFill>
                  <a:schemeClr val="lt1"/>
                </a:solidFill>
              </a:rPr>
              <a:t>Planes a Futuro</a:t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Autor: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8625" y="1322200"/>
            <a:ext cx="1667100" cy="1644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idx="4294967295" type="body"/>
          </p:nvPr>
        </p:nvSpPr>
        <p:spPr>
          <a:xfrm>
            <a:off x="70450" y="3049875"/>
            <a:ext cx="21774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Esteban Cristos Muzzupappa</a:t>
            </a:r>
            <a:endParaRPr sz="1700">
              <a:solidFill>
                <a:schemeClr val="lt1"/>
              </a:solidFill>
            </a:endParaRPr>
          </a:p>
        </p:txBody>
      </p:sp>
      <p:cxnSp>
        <p:nvCxnSpPr>
          <p:cNvPr id="156" name="Google Shape;156;p23"/>
          <p:cNvCxnSpPr/>
          <p:nvPr/>
        </p:nvCxnSpPr>
        <p:spPr>
          <a:xfrm>
            <a:off x="1118175" y="386673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23">
            <a:hlinkClick r:id="rId4"/>
          </p:cNvPr>
          <p:cNvSpPr/>
          <p:nvPr/>
        </p:nvSpPr>
        <p:spPr>
          <a:xfrm>
            <a:off x="3983275" y="1378650"/>
            <a:ext cx="1503000" cy="5754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4018375" y="2884300"/>
            <a:ext cx="1467900" cy="65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1755000" cy="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200">
                <a:solidFill>
                  <a:schemeClr val="accent5"/>
                </a:solidFill>
              </a:rPr>
              <a:t>Índice</a:t>
            </a:r>
            <a:r>
              <a:rPr b="1" lang="es-419" sz="4200">
                <a:solidFill>
                  <a:schemeClr val="accent5"/>
                </a:solidFill>
              </a:rPr>
              <a:t>:</a:t>
            </a:r>
            <a:endParaRPr sz="4200">
              <a:solidFill>
                <a:schemeClr val="accent5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255200" y="509650"/>
            <a:ext cx="5202300" cy="41220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Objetivos del Proyecto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Proceso de limpieza de Datos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Inconvenientes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Resultados y Visualizaciones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Conclusiones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Recomendaciones y Planes a Futuro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Objetivo del Proyecto</a:t>
            </a:r>
            <a:endParaRPr b="1" sz="2400">
              <a:solidFill>
                <a:schemeClr val="lt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47300" y="1308175"/>
            <a:ext cx="8520600" cy="3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El análisis de precios se realizó con el objetivo de: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-419">
                <a:solidFill>
                  <a:schemeClr val="lt1"/>
                </a:solidFill>
              </a:rPr>
              <a:t>Obtener precios actuales y precios en oferta para las zapatillas de Crossfit más populares.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-419">
                <a:solidFill>
                  <a:schemeClr val="lt1"/>
                </a:solidFill>
              </a:rPr>
              <a:t>Limpiar y procesar los datos para asegurar la correcta estructura y análisis.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-419">
                <a:solidFill>
                  <a:schemeClr val="lt1"/>
                </a:solidFill>
              </a:rPr>
              <a:t>Visualizar las variaciones de precios mediante gráficos y obtener insights acerca de los mejores momentos para las ofertas.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-419">
                <a:solidFill>
                  <a:schemeClr val="lt1"/>
                </a:solidFill>
              </a:rPr>
              <a:t>Establecer conclusiones y recomendaciones sobre la estacionalidad de los precios y la variabilidad entre marcas y colores de los productos.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AFAFA"/>
              </a:solidFill>
              <a:highlight>
                <a:srgbClr val="0E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46375" y="0"/>
            <a:ext cx="8520600" cy="11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Proceso de Limpieza de Datos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5"/>
                </a:solidFill>
              </a:rPr>
              <a:t>Inconvenientes y pasos:</a:t>
            </a:r>
            <a:endParaRPr b="1" sz="300">
              <a:solidFill>
                <a:schemeClr val="accent5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0F6FC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Se </a:t>
            </a:r>
            <a:r>
              <a:rPr lang="es-419" sz="1300">
                <a:solidFill>
                  <a:schemeClr val="dk1"/>
                </a:solidFill>
              </a:rPr>
              <a:t>realizó</a:t>
            </a:r>
            <a:r>
              <a:rPr lang="es-419" sz="1300">
                <a:solidFill>
                  <a:schemeClr val="dk1"/>
                </a:solidFill>
              </a:rPr>
              <a:t> webscrapping, utilizando Selenium y Beautiful Soup.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Transformación de tipo de datos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Creación de nuevas columnas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Relleno de nulos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Para eso se utilizaron diversas funciones como pandas, map, fuzzywuzzy, datetime, etc.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81" name="Google Shape;81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82" name="Google Shape;82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6147050" y="1275700"/>
            <a:ext cx="2757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Generación de datos ficticios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Creación de DataFrame ficticio para el año 2023 utilizando numpy.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El mismo posee: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Variaciones entre 90 y 110% de los precios reales de zapatillas.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s-419" sz="1300">
                <a:solidFill>
                  <a:schemeClr val="dk1"/>
                </a:solidFill>
              </a:rPr>
              <a:t>Generación de fechas ficticias.</a:t>
            </a:r>
            <a:endParaRPr sz="700">
              <a:solidFill>
                <a:schemeClr val="dk1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86" name="Google Shape;86;p16"/>
          <p:cNvGrpSpPr/>
          <p:nvPr/>
        </p:nvGrpSpPr>
        <p:grpSpPr>
          <a:xfrm>
            <a:off x="3223000" y="1304875"/>
            <a:ext cx="2632500" cy="3416400"/>
            <a:chOff x="6212550" y="1304875"/>
            <a:chExt cx="2632500" cy="3416400"/>
          </a:xfrm>
        </p:grpSpPr>
        <p:sp>
          <p:nvSpPr>
            <p:cNvPr id="87" name="Google Shape;87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298950" y="1304875"/>
            <a:ext cx="2632500" cy="3416400"/>
            <a:chOff x="6212550" y="1304875"/>
            <a:chExt cx="2632500" cy="3416400"/>
          </a:xfrm>
        </p:grpSpPr>
        <p:sp>
          <p:nvSpPr>
            <p:cNvPr id="90" name="Google Shape;90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6"/>
          <p:cNvSpPr txBox="1"/>
          <p:nvPr>
            <p:ph idx="4294967295" type="body"/>
          </p:nvPr>
        </p:nvSpPr>
        <p:spPr>
          <a:xfrm>
            <a:off x="3257425" y="1275700"/>
            <a:ext cx="2757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Limpieza y procesamiento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367800" y="1304875"/>
            <a:ext cx="27573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>
                <a:solidFill>
                  <a:schemeClr val="lt1"/>
                </a:solidFill>
              </a:rPr>
              <a:t>Obtención de datos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265500" y="392225"/>
            <a:ext cx="4045200" cy="4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Desafíos</a:t>
            </a:r>
            <a:r>
              <a:rPr lang="es-419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s-419" sz="1600">
                <a:solidFill>
                  <a:schemeClr val="accent5"/>
                </a:solidFill>
              </a:rPr>
              <a:t>Web Scraping: La dificultad principal radicó en la obtención de datos.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600"/>
              <a:buChar char="●"/>
            </a:pPr>
            <a:r>
              <a:rPr lang="es-419" sz="1600">
                <a:solidFill>
                  <a:schemeClr val="accent5"/>
                </a:solidFill>
              </a:rPr>
              <a:t>Análisis de Datos Complejos: Diversidad de datos para agrupar.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Fotos gratis : pregunta, marca, responder, solución, firmar, mano ..."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69" y="2055025"/>
            <a:ext cx="2940652" cy="1895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152400" y="251300"/>
            <a:ext cx="78522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900">
                <a:solidFill>
                  <a:schemeClr val="accent5"/>
                </a:solidFill>
              </a:rPr>
              <a:t>Resultados y Visualizaciones:</a:t>
            </a:r>
            <a:endParaRPr sz="20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rabicPeriod"/>
            </a:pPr>
            <a:r>
              <a:rPr lang="es-419" sz="1400">
                <a:solidFill>
                  <a:schemeClr val="accent5"/>
                </a:solidFill>
              </a:rPr>
              <a:t>Relación entre Color y Precio: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775" y="850275"/>
            <a:ext cx="5239801" cy="224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5" y="2959775"/>
            <a:ext cx="5239801" cy="218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/>
          <p:nvPr/>
        </p:nvSpPr>
        <p:spPr>
          <a:xfrm>
            <a:off x="46975" y="1449125"/>
            <a:ext cx="3008400" cy="1377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swald"/>
              <a:buChar char="○"/>
            </a:pPr>
            <a:r>
              <a:rPr lang="es-419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Los gráficos de dispersión muestran que ciertos colores pueden influir en el precio final.</a:t>
            </a:r>
            <a:endParaRPr>
              <a:solidFill>
                <a:schemeClr val="accent5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862175" y="3457175"/>
            <a:ext cx="2466000" cy="128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swald"/>
              <a:buChar char="○"/>
            </a:pPr>
            <a:r>
              <a:rPr lang="es-419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rPr>
              <a:t>Los descuentos no siempre son uniformes entre los diferentes colores de un mismo modelo.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s-419" sz="2200">
                <a:solidFill>
                  <a:schemeClr val="lt1"/>
                </a:solidFill>
              </a:rPr>
              <a:t>Análisis de los Modelos Más Populares: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311700" y="1070275"/>
            <a:ext cx="40005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○"/>
            </a:pPr>
            <a:r>
              <a:rPr lang="es-419">
                <a:solidFill>
                  <a:schemeClr val="lt1"/>
                </a:solidFill>
              </a:rPr>
              <a:t>Los gráficos de líneas muestran fluctuaciones en los precios de los tres modelos más importantes.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4643025" y="1017725"/>
            <a:ext cx="40005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○"/>
            </a:pPr>
            <a:r>
              <a:rPr lang="es-419">
                <a:solidFill>
                  <a:schemeClr val="lt1"/>
                </a:solidFill>
              </a:rPr>
              <a:t>Esto sugiere que las campañas de marketing y promociones tienen un impacto directo en los precios.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100" y="2156925"/>
            <a:ext cx="7259232" cy="282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Char char="●"/>
            </a:pPr>
            <a:r>
              <a:rPr lang="es-419">
                <a:solidFill>
                  <a:schemeClr val="accent5"/>
                </a:solidFill>
              </a:rPr>
              <a:t>Gráfico de Barras por Mes y Marca: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3" name="Google Shape;123;p20"/>
          <p:cNvSpPr txBox="1"/>
          <p:nvPr>
            <p:ph idx="4294967295" type="body"/>
          </p:nvPr>
        </p:nvSpPr>
        <p:spPr>
          <a:xfrm>
            <a:off x="7218000" y="1415163"/>
            <a:ext cx="17379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300">
                <a:solidFill>
                  <a:schemeClr val="accent5"/>
                </a:solidFill>
              </a:rPr>
              <a:t>-Este gráfico muestra los meses con precios más baratos (en verde) y precios más caros (en rojo) por cada marca de zapatillas.</a:t>
            </a:r>
            <a:endParaRPr sz="900">
              <a:solidFill>
                <a:schemeClr val="accent5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7218000" y="3556800"/>
            <a:ext cx="19260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accent5"/>
                </a:solidFill>
              </a:rPr>
              <a:t>-Permite observar la variabilidad de precios y detectar las mejores épocas de descuento.</a:t>
            </a:r>
            <a:endParaRPr sz="12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accent5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25" y="1319900"/>
            <a:ext cx="6012475" cy="3647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13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accent5"/>
                </a:solidFill>
              </a:rPr>
              <a:t>Conclusiones: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" name="Google Shape;131;p21"/>
          <p:cNvGrpSpPr/>
          <p:nvPr/>
        </p:nvGrpSpPr>
        <p:grpSpPr>
          <a:xfrm>
            <a:off x="424850" y="1244327"/>
            <a:ext cx="8294372" cy="1261677"/>
            <a:chOff x="424813" y="1177875"/>
            <a:chExt cx="8294372" cy="849900"/>
          </a:xfrm>
        </p:grpSpPr>
        <p:sp>
          <p:nvSpPr>
            <p:cNvPr id="132" name="Google Shape;132;p21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3480450" y="1017725"/>
            <a:ext cx="5111700" cy="175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-419" sz="1300">
                <a:solidFill>
                  <a:schemeClr val="lt1"/>
                </a:solidFill>
              </a:rPr>
              <a:t>Los precios varían según la marca, sin una estacionalidad clara, reflejando estrategias diferenciadas a lo largo del año.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35" name="Google Shape;135;p21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lt1"/>
                </a:solidFill>
              </a:rPr>
              <a:t>Meta 3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6" name="Google Shape;136;p21"/>
          <p:cNvGrpSpPr/>
          <p:nvPr/>
        </p:nvGrpSpPr>
        <p:grpSpPr>
          <a:xfrm>
            <a:off x="424826" y="3468856"/>
            <a:ext cx="8294360" cy="1204610"/>
            <a:chOff x="424813" y="3871259"/>
            <a:chExt cx="8294360" cy="849933"/>
          </a:xfrm>
        </p:grpSpPr>
        <p:sp>
          <p:nvSpPr>
            <p:cNvPr id="137" name="Google Shape;137;p21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21"/>
          <p:cNvSpPr txBox="1"/>
          <p:nvPr>
            <p:ph idx="4294967295" type="body"/>
          </p:nvPr>
        </p:nvSpPr>
        <p:spPr>
          <a:xfrm>
            <a:off x="3480450" y="3411050"/>
            <a:ext cx="5111700" cy="12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300"/>
              <a:buChar char="●"/>
            </a:pPr>
            <a:r>
              <a:rPr lang="es-419" sz="1300">
                <a:solidFill>
                  <a:schemeClr val="lt1"/>
                </a:solidFill>
              </a:rPr>
              <a:t>Los precios varían según modelo y color, influenciados por la demanda y oferta.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