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634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B2793-32E4-4987-A7EF-523F5FBA9E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78E5B2-8097-4FC8-976C-9080D1D45A1D}">
      <dgm:prSet/>
      <dgm:spPr/>
      <dgm:t>
        <a:bodyPr/>
        <a:lstStyle/>
        <a:p>
          <a:r>
            <a:rPr lang="es-MX"/>
            <a:t>Crear ejemplos de problemas del mundo real es clave para entender la POO, además la POO es muy importante debido a que:</a:t>
          </a:r>
          <a:endParaRPr lang="en-US"/>
        </a:p>
      </dgm:t>
    </dgm:pt>
    <dgm:pt modelId="{902A15C8-D574-4333-A8B5-7A338F4B8FBF}" type="parTrans" cxnId="{8ABC5D22-3DFB-40C2-B077-027591836353}">
      <dgm:prSet/>
      <dgm:spPr/>
      <dgm:t>
        <a:bodyPr/>
        <a:lstStyle/>
        <a:p>
          <a:endParaRPr lang="en-US"/>
        </a:p>
      </dgm:t>
    </dgm:pt>
    <dgm:pt modelId="{E31982EF-71EE-4F62-BC6F-E4A8C7E674A5}" type="sibTrans" cxnId="{8ABC5D22-3DFB-40C2-B077-027591836353}">
      <dgm:prSet/>
      <dgm:spPr/>
      <dgm:t>
        <a:bodyPr/>
        <a:lstStyle/>
        <a:p>
          <a:endParaRPr lang="en-US"/>
        </a:p>
      </dgm:t>
    </dgm:pt>
    <dgm:pt modelId="{6237E5B7-3000-4CF2-9543-64F1B038803A}">
      <dgm:prSet/>
      <dgm:spPr/>
      <dgm:t>
        <a:bodyPr/>
        <a:lstStyle/>
        <a:p>
          <a:r>
            <a:rPr lang="es-MX"/>
            <a:t>- Nos ayuda con la organización del código mediante uso de clases y herencias.</a:t>
          </a:r>
          <a:endParaRPr lang="en-US"/>
        </a:p>
      </dgm:t>
    </dgm:pt>
    <dgm:pt modelId="{5D60C79B-B2C9-4C81-879A-B50173859415}" type="parTrans" cxnId="{1DBCF575-F381-4454-86AE-226244697F6F}">
      <dgm:prSet/>
      <dgm:spPr/>
      <dgm:t>
        <a:bodyPr/>
        <a:lstStyle/>
        <a:p>
          <a:endParaRPr lang="en-US"/>
        </a:p>
      </dgm:t>
    </dgm:pt>
    <dgm:pt modelId="{C09FD8D3-FC37-41A9-ADBC-8B365A81D5D9}" type="sibTrans" cxnId="{1DBCF575-F381-4454-86AE-226244697F6F}">
      <dgm:prSet/>
      <dgm:spPr/>
      <dgm:t>
        <a:bodyPr/>
        <a:lstStyle/>
        <a:p>
          <a:endParaRPr lang="en-US"/>
        </a:p>
      </dgm:t>
    </dgm:pt>
    <dgm:pt modelId="{EDCC3256-50CA-42B9-8EDF-9D0949F88DF3}">
      <dgm:prSet/>
      <dgm:spPr/>
      <dgm:t>
        <a:bodyPr/>
        <a:lstStyle/>
        <a:p>
          <a:r>
            <a:rPr lang="es-MX"/>
            <a:t>- Usamos las Herencias para evitar duplicidad de código.</a:t>
          </a:r>
          <a:endParaRPr lang="en-US"/>
        </a:p>
      </dgm:t>
    </dgm:pt>
    <dgm:pt modelId="{422E2015-1388-40E6-9247-D0F8F2685BFE}" type="parTrans" cxnId="{62FF7067-932D-45F4-9DFB-C7AB624A3B2B}">
      <dgm:prSet/>
      <dgm:spPr/>
      <dgm:t>
        <a:bodyPr/>
        <a:lstStyle/>
        <a:p>
          <a:endParaRPr lang="en-US"/>
        </a:p>
      </dgm:t>
    </dgm:pt>
    <dgm:pt modelId="{2DF8588D-DB82-4780-8148-3DB4ED902C6C}" type="sibTrans" cxnId="{62FF7067-932D-45F4-9DFB-C7AB624A3B2B}">
      <dgm:prSet/>
      <dgm:spPr/>
      <dgm:t>
        <a:bodyPr/>
        <a:lstStyle/>
        <a:p>
          <a:endParaRPr lang="en-US"/>
        </a:p>
      </dgm:t>
    </dgm:pt>
    <dgm:pt modelId="{B4C1288E-9A94-4D80-8641-7C50F4E75E90}">
      <dgm:prSet/>
      <dgm:spPr/>
      <dgm:t>
        <a:bodyPr/>
        <a:lstStyle/>
        <a:p>
          <a:r>
            <a:rPr lang="es-MX"/>
            <a:t>- Usamos el encapsulamiento (setter/getter) para proteger los datos y controlar el acceso a ellos.</a:t>
          </a:r>
          <a:endParaRPr lang="en-US"/>
        </a:p>
      </dgm:t>
    </dgm:pt>
    <dgm:pt modelId="{098C5B66-E0A3-448D-80D1-D96E83DAF5C6}" type="parTrans" cxnId="{B6800E4F-D718-48DE-8470-62BBB8CA8DC6}">
      <dgm:prSet/>
      <dgm:spPr/>
      <dgm:t>
        <a:bodyPr/>
        <a:lstStyle/>
        <a:p>
          <a:endParaRPr lang="en-US"/>
        </a:p>
      </dgm:t>
    </dgm:pt>
    <dgm:pt modelId="{B87EEC63-F7CF-4B69-9F19-F00E910824A7}" type="sibTrans" cxnId="{B6800E4F-D718-48DE-8470-62BBB8CA8DC6}">
      <dgm:prSet/>
      <dgm:spPr/>
      <dgm:t>
        <a:bodyPr/>
        <a:lstStyle/>
        <a:p>
          <a:endParaRPr lang="en-US"/>
        </a:p>
      </dgm:t>
    </dgm:pt>
    <dgm:pt modelId="{4F6CECDD-77DA-4B49-9327-A2522F60B1F7}">
      <dgm:prSet/>
      <dgm:spPr/>
      <dgm:t>
        <a:bodyPr/>
        <a:lstStyle/>
        <a:p>
          <a:r>
            <a:rPr lang="es-MX"/>
            <a:t>- Usamos el Polimorfismo (mostrar_información()) viendo su propiedad que es que el mismo método tiene diferentes comportamientos según el objeto que lo invoque.</a:t>
          </a:r>
          <a:endParaRPr lang="en-US"/>
        </a:p>
      </dgm:t>
    </dgm:pt>
    <dgm:pt modelId="{21BF2B38-0269-4113-B82F-D0C1ABF13088}" type="parTrans" cxnId="{3848BC5A-0295-4C41-B0CF-41772F4109D2}">
      <dgm:prSet/>
      <dgm:spPr/>
      <dgm:t>
        <a:bodyPr/>
        <a:lstStyle/>
        <a:p>
          <a:endParaRPr lang="en-US"/>
        </a:p>
      </dgm:t>
    </dgm:pt>
    <dgm:pt modelId="{C1EF2A42-0E55-4B51-9D21-2F8DCC2F7DF1}" type="sibTrans" cxnId="{3848BC5A-0295-4C41-B0CF-41772F4109D2}">
      <dgm:prSet/>
      <dgm:spPr/>
      <dgm:t>
        <a:bodyPr/>
        <a:lstStyle/>
        <a:p>
          <a:endParaRPr lang="en-US"/>
        </a:p>
      </dgm:t>
    </dgm:pt>
    <dgm:pt modelId="{23B0F5A9-99D4-4D4A-B6CE-066F67BACFDE}">
      <dgm:prSet/>
      <dgm:spPr/>
      <dgm:t>
        <a:bodyPr/>
        <a:lstStyle/>
        <a:p>
          <a:r>
            <a:rPr lang="es-MX"/>
            <a:t>- El manejo de errores nos ayuda a que el programa sea robusto.</a:t>
          </a:r>
          <a:endParaRPr lang="en-US"/>
        </a:p>
      </dgm:t>
    </dgm:pt>
    <dgm:pt modelId="{7DFFAB54-BED8-49BE-B88F-737931F1AE4D}" type="parTrans" cxnId="{E1B28AE6-E835-4B75-838E-DB46106795BB}">
      <dgm:prSet/>
      <dgm:spPr/>
      <dgm:t>
        <a:bodyPr/>
        <a:lstStyle/>
        <a:p>
          <a:endParaRPr lang="en-US"/>
        </a:p>
      </dgm:t>
    </dgm:pt>
    <dgm:pt modelId="{396F8589-CF8E-4A8D-8F03-5FA5F10AD2C9}" type="sibTrans" cxnId="{E1B28AE6-E835-4B75-838E-DB46106795BB}">
      <dgm:prSet/>
      <dgm:spPr/>
      <dgm:t>
        <a:bodyPr/>
        <a:lstStyle/>
        <a:p>
          <a:endParaRPr lang="en-US"/>
        </a:p>
      </dgm:t>
    </dgm:pt>
    <dgm:pt modelId="{14EC5749-4269-477C-B636-2A5FCC7D1D17}">
      <dgm:prSet/>
      <dgm:spPr/>
      <dgm:t>
        <a:bodyPr/>
        <a:lstStyle/>
        <a:p>
          <a:r>
            <a:rPr lang="es-MX"/>
            <a:t>- Los proyectos con POO tienen mucha extensibilidad ya que se pueden añadir nuevas clases sin tener que modificar el código existente significativamente. </a:t>
          </a:r>
          <a:endParaRPr lang="en-US"/>
        </a:p>
      </dgm:t>
    </dgm:pt>
    <dgm:pt modelId="{D23EBB4E-4EBF-40D4-AA46-B73C79C595D2}" type="parTrans" cxnId="{4CE78C88-0A64-4D6B-AC0E-2E334130844D}">
      <dgm:prSet/>
      <dgm:spPr/>
      <dgm:t>
        <a:bodyPr/>
        <a:lstStyle/>
        <a:p>
          <a:endParaRPr lang="en-US"/>
        </a:p>
      </dgm:t>
    </dgm:pt>
    <dgm:pt modelId="{F75265FB-DC07-4E94-A187-4E9C7C33DF52}" type="sibTrans" cxnId="{4CE78C88-0A64-4D6B-AC0E-2E334130844D}">
      <dgm:prSet/>
      <dgm:spPr/>
      <dgm:t>
        <a:bodyPr/>
        <a:lstStyle/>
        <a:p>
          <a:endParaRPr lang="en-US"/>
        </a:p>
      </dgm:t>
    </dgm:pt>
    <dgm:pt modelId="{F86EDD65-DA10-4EA8-9E18-53EDA7032677}" type="pres">
      <dgm:prSet presAssocID="{156B2793-32E4-4987-A7EF-523F5FBA9EDD}" presName="linear" presStyleCnt="0">
        <dgm:presLayoutVars>
          <dgm:animLvl val="lvl"/>
          <dgm:resizeHandles val="exact"/>
        </dgm:presLayoutVars>
      </dgm:prSet>
      <dgm:spPr/>
    </dgm:pt>
    <dgm:pt modelId="{BCE27B40-C02C-4567-BC0E-234D88E45C11}" type="pres">
      <dgm:prSet presAssocID="{7A78E5B2-8097-4FC8-976C-9080D1D45A1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B3A646-4E12-4859-AB62-C27A31B99A02}" type="pres">
      <dgm:prSet presAssocID="{E31982EF-71EE-4F62-BC6F-E4A8C7E674A5}" presName="spacer" presStyleCnt="0"/>
      <dgm:spPr/>
    </dgm:pt>
    <dgm:pt modelId="{608A2FC8-1D26-4FCF-9BEC-4507BE7061BD}" type="pres">
      <dgm:prSet presAssocID="{6237E5B7-3000-4CF2-9543-64F1B038803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B1DBB2B-EEA5-4BAC-8F16-07CA217B0868}" type="pres">
      <dgm:prSet presAssocID="{C09FD8D3-FC37-41A9-ADBC-8B365A81D5D9}" presName="spacer" presStyleCnt="0"/>
      <dgm:spPr/>
    </dgm:pt>
    <dgm:pt modelId="{CBC66683-51BA-4E95-A1EC-358C8B00C526}" type="pres">
      <dgm:prSet presAssocID="{EDCC3256-50CA-42B9-8EDF-9D0949F88DF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0F4F7F1-A886-4CB7-9B6B-A1A26201B3EB}" type="pres">
      <dgm:prSet presAssocID="{2DF8588D-DB82-4780-8148-3DB4ED902C6C}" presName="spacer" presStyleCnt="0"/>
      <dgm:spPr/>
    </dgm:pt>
    <dgm:pt modelId="{A990EFD6-1F52-4FA1-A933-B6EF1C55C4C8}" type="pres">
      <dgm:prSet presAssocID="{B4C1288E-9A94-4D80-8641-7C50F4E75E9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8B9B113-C12E-4C11-B2D3-783DFE07CB79}" type="pres">
      <dgm:prSet presAssocID="{B87EEC63-F7CF-4B69-9F19-F00E910824A7}" presName="spacer" presStyleCnt="0"/>
      <dgm:spPr/>
    </dgm:pt>
    <dgm:pt modelId="{B4AAA1D2-2486-4A2C-AB7E-EB9523F7E5BF}" type="pres">
      <dgm:prSet presAssocID="{4F6CECDD-77DA-4B49-9327-A2522F60B1F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410213E-3665-48D4-8026-4FC9F754519D}" type="pres">
      <dgm:prSet presAssocID="{C1EF2A42-0E55-4B51-9D21-2F8DCC2F7DF1}" presName="spacer" presStyleCnt="0"/>
      <dgm:spPr/>
    </dgm:pt>
    <dgm:pt modelId="{38C22CFC-6043-433C-8F27-13D762F93FEF}" type="pres">
      <dgm:prSet presAssocID="{23B0F5A9-99D4-4D4A-B6CE-066F67BACFD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26B4A2A-11E6-4BB3-B5D1-56EFD1F59473}" type="pres">
      <dgm:prSet presAssocID="{396F8589-CF8E-4A8D-8F03-5FA5F10AD2C9}" presName="spacer" presStyleCnt="0"/>
      <dgm:spPr/>
    </dgm:pt>
    <dgm:pt modelId="{E1751F66-5109-4236-A1C9-642E1D699DC8}" type="pres">
      <dgm:prSet presAssocID="{14EC5749-4269-477C-B636-2A5FCC7D1D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06E5508-F1E5-4835-92EC-E1281F7F9EED}" type="presOf" srcId="{4F6CECDD-77DA-4B49-9327-A2522F60B1F7}" destId="{B4AAA1D2-2486-4A2C-AB7E-EB9523F7E5BF}" srcOrd="0" destOrd="0" presId="urn:microsoft.com/office/officeart/2005/8/layout/vList2"/>
    <dgm:cxn modelId="{1356D513-158C-4A01-A138-A74BAFFAABB8}" type="presOf" srcId="{EDCC3256-50CA-42B9-8EDF-9D0949F88DF3}" destId="{CBC66683-51BA-4E95-A1EC-358C8B00C526}" srcOrd="0" destOrd="0" presId="urn:microsoft.com/office/officeart/2005/8/layout/vList2"/>
    <dgm:cxn modelId="{8ABC5D22-3DFB-40C2-B077-027591836353}" srcId="{156B2793-32E4-4987-A7EF-523F5FBA9EDD}" destId="{7A78E5B2-8097-4FC8-976C-9080D1D45A1D}" srcOrd="0" destOrd="0" parTransId="{902A15C8-D574-4333-A8B5-7A338F4B8FBF}" sibTransId="{E31982EF-71EE-4F62-BC6F-E4A8C7E674A5}"/>
    <dgm:cxn modelId="{1163F02E-23A7-4400-9702-20C39F4F1BF5}" type="presOf" srcId="{23B0F5A9-99D4-4D4A-B6CE-066F67BACFDE}" destId="{38C22CFC-6043-433C-8F27-13D762F93FEF}" srcOrd="0" destOrd="0" presId="urn:microsoft.com/office/officeart/2005/8/layout/vList2"/>
    <dgm:cxn modelId="{B527C043-D622-4A1B-83F2-3C9746F123F1}" type="presOf" srcId="{6237E5B7-3000-4CF2-9543-64F1B038803A}" destId="{608A2FC8-1D26-4FCF-9BEC-4507BE7061BD}" srcOrd="0" destOrd="0" presId="urn:microsoft.com/office/officeart/2005/8/layout/vList2"/>
    <dgm:cxn modelId="{62FF7067-932D-45F4-9DFB-C7AB624A3B2B}" srcId="{156B2793-32E4-4987-A7EF-523F5FBA9EDD}" destId="{EDCC3256-50CA-42B9-8EDF-9D0949F88DF3}" srcOrd="2" destOrd="0" parTransId="{422E2015-1388-40E6-9247-D0F8F2685BFE}" sibTransId="{2DF8588D-DB82-4780-8148-3DB4ED902C6C}"/>
    <dgm:cxn modelId="{B6800E4F-D718-48DE-8470-62BBB8CA8DC6}" srcId="{156B2793-32E4-4987-A7EF-523F5FBA9EDD}" destId="{B4C1288E-9A94-4D80-8641-7C50F4E75E90}" srcOrd="3" destOrd="0" parTransId="{098C5B66-E0A3-448D-80D1-D96E83DAF5C6}" sibTransId="{B87EEC63-F7CF-4B69-9F19-F00E910824A7}"/>
    <dgm:cxn modelId="{AA0AC753-CFBF-458B-9446-84CF75EA6D68}" type="presOf" srcId="{156B2793-32E4-4987-A7EF-523F5FBA9EDD}" destId="{F86EDD65-DA10-4EA8-9E18-53EDA7032677}" srcOrd="0" destOrd="0" presId="urn:microsoft.com/office/officeart/2005/8/layout/vList2"/>
    <dgm:cxn modelId="{1DBCF575-F381-4454-86AE-226244697F6F}" srcId="{156B2793-32E4-4987-A7EF-523F5FBA9EDD}" destId="{6237E5B7-3000-4CF2-9543-64F1B038803A}" srcOrd="1" destOrd="0" parTransId="{5D60C79B-B2C9-4C81-879A-B50173859415}" sibTransId="{C09FD8D3-FC37-41A9-ADBC-8B365A81D5D9}"/>
    <dgm:cxn modelId="{3848BC5A-0295-4C41-B0CF-41772F4109D2}" srcId="{156B2793-32E4-4987-A7EF-523F5FBA9EDD}" destId="{4F6CECDD-77DA-4B49-9327-A2522F60B1F7}" srcOrd="4" destOrd="0" parTransId="{21BF2B38-0269-4113-B82F-D0C1ABF13088}" sibTransId="{C1EF2A42-0E55-4B51-9D21-2F8DCC2F7DF1}"/>
    <dgm:cxn modelId="{4CE78C88-0A64-4D6B-AC0E-2E334130844D}" srcId="{156B2793-32E4-4987-A7EF-523F5FBA9EDD}" destId="{14EC5749-4269-477C-B636-2A5FCC7D1D17}" srcOrd="6" destOrd="0" parTransId="{D23EBB4E-4EBF-40D4-AA46-B73C79C595D2}" sibTransId="{F75265FB-DC07-4E94-A187-4E9C7C33DF52}"/>
    <dgm:cxn modelId="{1E20E099-E124-4D67-8EAA-8C891A6A4284}" type="presOf" srcId="{B4C1288E-9A94-4D80-8641-7C50F4E75E90}" destId="{A990EFD6-1F52-4FA1-A933-B6EF1C55C4C8}" srcOrd="0" destOrd="0" presId="urn:microsoft.com/office/officeart/2005/8/layout/vList2"/>
    <dgm:cxn modelId="{20825ED3-0A2D-43AA-A0C9-2F737C6888A5}" type="presOf" srcId="{14EC5749-4269-477C-B636-2A5FCC7D1D17}" destId="{E1751F66-5109-4236-A1C9-642E1D699DC8}" srcOrd="0" destOrd="0" presId="urn:microsoft.com/office/officeart/2005/8/layout/vList2"/>
    <dgm:cxn modelId="{E1B28AE6-E835-4B75-838E-DB46106795BB}" srcId="{156B2793-32E4-4987-A7EF-523F5FBA9EDD}" destId="{23B0F5A9-99D4-4D4A-B6CE-066F67BACFDE}" srcOrd="5" destOrd="0" parTransId="{7DFFAB54-BED8-49BE-B88F-737931F1AE4D}" sibTransId="{396F8589-CF8E-4A8D-8F03-5FA5F10AD2C9}"/>
    <dgm:cxn modelId="{E1CF08E8-063F-4FA7-B914-0E485164498D}" type="presOf" srcId="{7A78E5B2-8097-4FC8-976C-9080D1D45A1D}" destId="{BCE27B40-C02C-4567-BC0E-234D88E45C11}" srcOrd="0" destOrd="0" presId="urn:microsoft.com/office/officeart/2005/8/layout/vList2"/>
    <dgm:cxn modelId="{49F94E45-7AA3-4B50-8CD7-2B786475A53E}" type="presParOf" srcId="{F86EDD65-DA10-4EA8-9E18-53EDA7032677}" destId="{BCE27B40-C02C-4567-BC0E-234D88E45C11}" srcOrd="0" destOrd="0" presId="urn:microsoft.com/office/officeart/2005/8/layout/vList2"/>
    <dgm:cxn modelId="{D9752DDB-7F3D-4145-BA4B-74A027BD3F56}" type="presParOf" srcId="{F86EDD65-DA10-4EA8-9E18-53EDA7032677}" destId="{F2B3A646-4E12-4859-AB62-C27A31B99A02}" srcOrd="1" destOrd="0" presId="urn:microsoft.com/office/officeart/2005/8/layout/vList2"/>
    <dgm:cxn modelId="{F11279EC-717E-402C-A118-0CBF2D68F3DC}" type="presParOf" srcId="{F86EDD65-DA10-4EA8-9E18-53EDA7032677}" destId="{608A2FC8-1D26-4FCF-9BEC-4507BE7061BD}" srcOrd="2" destOrd="0" presId="urn:microsoft.com/office/officeart/2005/8/layout/vList2"/>
    <dgm:cxn modelId="{6A83D367-98DD-49BF-ABE7-663893844531}" type="presParOf" srcId="{F86EDD65-DA10-4EA8-9E18-53EDA7032677}" destId="{1B1DBB2B-EEA5-4BAC-8F16-07CA217B0868}" srcOrd="3" destOrd="0" presId="urn:microsoft.com/office/officeart/2005/8/layout/vList2"/>
    <dgm:cxn modelId="{3998B8A8-8FF4-4FA3-AC7C-EC1825E6CF2A}" type="presParOf" srcId="{F86EDD65-DA10-4EA8-9E18-53EDA7032677}" destId="{CBC66683-51BA-4E95-A1EC-358C8B00C526}" srcOrd="4" destOrd="0" presId="urn:microsoft.com/office/officeart/2005/8/layout/vList2"/>
    <dgm:cxn modelId="{247DB7CD-FD5C-4FF3-85FD-219E77685E40}" type="presParOf" srcId="{F86EDD65-DA10-4EA8-9E18-53EDA7032677}" destId="{D0F4F7F1-A886-4CB7-9B6B-A1A26201B3EB}" srcOrd="5" destOrd="0" presId="urn:microsoft.com/office/officeart/2005/8/layout/vList2"/>
    <dgm:cxn modelId="{C48FFDF3-8A4A-48A6-A84E-6776C6D5C3C0}" type="presParOf" srcId="{F86EDD65-DA10-4EA8-9E18-53EDA7032677}" destId="{A990EFD6-1F52-4FA1-A933-B6EF1C55C4C8}" srcOrd="6" destOrd="0" presId="urn:microsoft.com/office/officeart/2005/8/layout/vList2"/>
    <dgm:cxn modelId="{3E01764E-A46C-4D95-9FF0-6166B918E151}" type="presParOf" srcId="{F86EDD65-DA10-4EA8-9E18-53EDA7032677}" destId="{98B9B113-C12E-4C11-B2D3-783DFE07CB79}" srcOrd="7" destOrd="0" presId="urn:microsoft.com/office/officeart/2005/8/layout/vList2"/>
    <dgm:cxn modelId="{B903A9B0-97E5-44A4-A057-60191F0953DC}" type="presParOf" srcId="{F86EDD65-DA10-4EA8-9E18-53EDA7032677}" destId="{B4AAA1D2-2486-4A2C-AB7E-EB9523F7E5BF}" srcOrd="8" destOrd="0" presId="urn:microsoft.com/office/officeart/2005/8/layout/vList2"/>
    <dgm:cxn modelId="{F74A9AE5-F9CE-485B-9061-3E32E3C65B0A}" type="presParOf" srcId="{F86EDD65-DA10-4EA8-9E18-53EDA7032677}" destId="{4410213E-3665-48D4-8026-4FC9F754519D}" srcOrd="9" destOrd="0" presId="urn:microsoft.com/office/officeart/2005/8/layout/vList2"/>
    <dgm:cxn modelId="{9F36295A-6ED0-47E5-B744-5BC2C13C76F2}" type="presParOf" srcId="{F86EDD65-DA10-4EA8-9E18-53EDA7032677}" destId="{38C22CFC-6043-433C-8F27-13D762F93FEF}" srcOrd="10" destOrd="0" presId="urn:microsoft.com/office/officeart/2005/8/layout/vList2"/>
    <dgm:cxn modelId="{D81920CD-DFE8-4054-B276-D96F9F907040}" type="presParOf" srcId="{F86EDD65-DA10-4EA8-9E18-53EDA7032677}" destId="{D26B4A2A-11E6-4BB3-B5D1-56EFD1F59473}" srcOrd="11" destOrd="0" presId="urn:microsoft.com/office/officeart/2005/8/layout/vList2"/>
    <dgm:cxn modelId="{6F7A5BCB-56C1-44C4-A06B-433ABD8085D2}" type="presParOf" srcId="{F86EDD65-DA10-4EA8-9E18-53EDA7032677}" destId="{E1751F66-5109-4236-A1C9-642E1D699DC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27B40-C02C-4567-BC0E-234D88E45C11}">
      <dsp:nvSpPr>
        <dsp:cNvPr id="0" name=""/>
        <dsp:cNvSpPr/>
      </dsp:nvSpPr>
      <dsp:spPr>
        <a:xfrm>
          <a:off x="0" y="167337"/>
          <a:ext cx="5098256" cy="727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Crear ejemplos de problemas del mundo real es clave para entender la POO, además la POO es muy importante debido a que:</a:t>
          </a:r>
          <a:endParaRPr lang="en-US" sz="1300" kern="1200"/>
        </a:p>
      </dsp:txBody>
      <dsp:txXfrm>
        <a:off x="35500" y="202837"/>
        <a:ext cx="5027256" cy="656228"/>
      </dsp:txXfrm>
    </dsp:sp>
    <dsp:sp modelId="{608A2FC8-1D26-4FCF-9BEC-4507BE7061BD}">
      <dsp:nvSpPr>
        <dsp:cNvPr id="0" name=""/>
        <dsp:cNvSpPr/>
      </dsp:nvSpPr>
      <dsp:spPr>
        <a:xfrm>
          <a:off x="0" y="932005"/>
          <a:ext cx="5098256" cy="727228"/>
        </a:xfrm>
        <a:prstGeom prst="roundRect">
          <a:avLst/>
        </a:prstGeom>
        <a:solidFill>
          <a:schemeClr val="accent5">
            <a:hueOff val="354520"/>
            <a:satOff val="-3982"/>
            <a:lumOff val="-8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Nos ayuda con la organización del código mediante uso de clases y herencias.</a:t>
          </a:r>
          <a:endParaRPr lang="en-US" sz="1300" kern="1200"/>
        </a:p>
      </dsp:txBody>
      <dsp:txXfrm>
        <a:off x="35500" y="967505"/>
        <a:ext cx="5027256" cy="656228"/>
      </dsp:txXfrm>
    </dsp:sp>
    <dsp:sp modelId="{CBC66683-51BA-4E95-A1EC-358C8B00C526}">
      <dsp:nvSpPr>
        <dsp:cNvPr id="0" name=""/>
        <dsp:cNvSpPr/>
      </dsp:nvSpPr>
      <dsp:spPr>
        <a:xfrm>
          <a:off x="0" y="1696673"/>
          <a:ext cx="5098256" cy="727228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Usamos las Herencias para evitar duplicidad de código.</a:t>
          </a:r>
          <a:endParaRPr lang="en-US" sz="1300" kern="1200"/>
        </a:p>
      </dsp:txBody>
      <dsp:txXfrm>
        <a:off x="35500" y="1732173"/>
        <a:ext cx="5027256" cy="656228"/>
      </dsp:txXfrm>
    </dsp:sp>
    <dsp:sp modelId="{A990EFD6-1F52-4FA1-A933-B6EF1C55C4C8}">
      <dsp:nvSpPr>
        <dsp:cNvPr id="0" name=""/>
        <dsp:cNvSpPr/>
      </dsp:nvSpPr>
      <dsp:spPr>
        <a:xfrm>
          <a:off x="0" y="2461341"/>
          <a:ext cx="5098256" cy="727228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Usamos el encapsulamiento (setter/getter) para proteger los datos y controlar el acceso a ellos.</a:t>
          </a:r>
          <a:endParaRPr lang="en-US" sz="1300" kern="1200"/>
        </a:p>
      </dsp:txBody>
      <dsp:txXfrm>
        <a:off x="35500" y="2496841"/>
        <a:ext cx="5027256" cy="656228"/>
      </dsp:txXfrm>
    </dsp:sp>
    <dsp:sp modelId="{B4AAA1D2-2486-4A2C-AB7E-EB9523F7E5BF}">
      <dsp:nvSpPr>
        <dsp:cNvPr id="0" name=""/>
        <dsp:cNvSpPr/>
      </dsp:nvSpPr>
      <dsp:spPr>
        <a:xfrm>
          <a:off x="0" y="3226010"/>
          <a:ext cx="5098256" cy="727228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Usamos el Polimorfismo (mostrar_información()) viendo su propiedad que es que el mismo método tiene diferentes comportamientos según el objeto que lo invoque.</a:t>
          </a:r>
          <a:endParaRPr lang="en-US" sz="1300" kern="1200"/>
        </a:p>
      </dsp:txBody>
      <dsp:txXfrm>
        <a:off x="35500" y="3261510"/>
        <a:ext cx="5027256" cy="656228"/>
      </dsp:txXfrm>
    </dsp:sp>
    <dsp:sp modelId="{38C22CFC-6043-433C-8F27-13D762F93FEF}">
      <dsp:nvSpPr>
        <dsp:cNvPr id="0" name=""/>
        <dsp:cNvSpPr/>
      </dsp:nvSpPr>
      <dsp:spPr>
        <a:xfrm>
          <a:off x="0" y="3990678"/>
          <a:ext cx="5098256" cy="727228"/>
        </a:xfrm>
        <a:prstGeom prst="roundRect">
          <a:avLst/>
        </a:prstGeom>
        <a:solidFill>
          <a:schemeClr val="accent5">
            <a:hueOff val="1772600"/>
            <a:satOff val="-19909"/>
            <a:lumOff val="-42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El manejo de errores nos ayuda a que el programa sea robusto.</a:t>
          </a:r>
          <a:endParaRPr lang="en-US" sz="1300" kern="1200"/>
        </a:p>
      </dsp:txBody>
      <dsp:txXfrm>
        <a:off x="35500" y="4026178"/>
        <a:ext cx="5027256" cy="656228"/>
      </dsp:txXfrm>
    </dsp:sp>
    <dsp:sp modelId="{E1751F66-5109-4236-A1C9-642E1D699DC8}">
      <dsp:nvSpPr>
        <dsp:cNvPr id="0" name=""/>
        <dsp:cNvSpPr/>
      </dsp:nvSpPr>
      <dsp:spPr>
        <a:xfrm>
          <a:off x="0" y="4755346"/>
          <a:ext cx="5098256" cy="727228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Los proyectos con POO tienen mucha extensibilidad ya que se pueden añadir nuevas clases sin tener que modificar el código existente significativamente. </a:t>
          </a:r>
          <a:endParaRPr lang="en-US" sz="1300" kern="1200"/>
        </a:p>
      </dsp:txBody>
      <dsp:txXfrm>
        <a:off x="35500" y="4790846"/>
        <a:ext cx="5027256" cy="656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5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2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3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3D3AD-5A52-B5C3-65A4-57DA98C9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40080"/>
            <a:ext cx="2744434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GESTIÓN DE BAR (POO) </a:t>
            </a:r>
            <a:br>
              <a:rPr lang="en-US" sz="3800" dirty="0">
                <a:solidFill>
                  <a:srgbClr val="FFFFFF"/>
                </a:solidFill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54803-CB4A-7FE3-5CF9-CC2C12E6AE53}"/>
              </a:ext>
            </a:extLst>
          </p:cNvPr>
          <p:cNvSpPr txBox="1"/>
          <p:nvPr/>
        </p:nvSpPr>
        <p:spPr>
          <a:xfrm>
            <a:off x="342900" y="3578087"/>
            <a:ext cx="2744434" cy="1554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300" cap="all" spc="200" dirty="0">
                <a:solidFill>
                  <a:srgbClr val="FFFFFF"/>
                </a:solidFill>
                <a:latin typeface="+mj-lt"/>
              </a:rPr>
              <a:t>Esteban Ruiz Hernández</a:t>
            </a:r>
          </a:p>
        </p:txBody>
      </p:sp>
      <p:pic>
        <p:nvPicPr>
          <p:cNvPr id="5" name="Picture 4" descr="Holograma en 3D desde iPad">
            <a:extLst>
              <a:ext uri="{FF2B5EF4-FFF2-40B4-BE49-F238E27FC236}">
                <a16:creationId xmlns:a16="http://schemas.microsoft.com/office/drawing/2014/main" id="{B846B8FA-077B-4D5D-E014-23537757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31" r="28037" b="-1"/>
          <a:stretch/>
        </p:blipFill>
        <p:spPr>
          <a:xfrm>
            <a:off x="3438563" y="10"/>
            <a:ext cx="5664200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8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078" y="634946"/>
            <a:ext cx="4931229" cy="1450757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lang="es-MX" sz="4400" dirty="0"/>
              <a:t>Objetivo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2E0C6-3035-E94D-6F0A-39784422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2306959"/>
            <a:ext cx="3000986" cy="19806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7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076" y="2198914"/>
            <a:ext cx="4931230" cy="3670180"/>
          </a:xfrm>
        </p:spPr>
        <p:txBody>
          <a:bodyPr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s-ES" sz="2400" dirty="0"/>
              <a:t>Este proyecto utiliza Programación Orientada a Objetos para gestionar un bar, permitiendo la administración de bebidas y clientes con clases, herencias y manejo de errores, se abordan todos los temas, pero se puede agregar más complejidad.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lang="es-ES" sz="4400" dirty="0"/>
              <a:t>Metodología: Clases y Herencias (Parte 1)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3EEE2CA-203A-8E13-11D1-758CBC7B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612" b="1"/>
          <a:stretch/>
        </p:blipFill>
        <p:spPr>
          <a:xfrm>
            <a:off x="887262" y="1916318"/>
            <a:ext cx="1782044" cy="3471012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0514A9A-3EAF-7F7D-9308-9CBA59DE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2" r="57827" b="-1"/>
          <a:stretch/>
        </p:blipFill>
        <p:spPr>
          <a:xfrm>
            <a:off x="2789956" y="1916318"/>
            <a:ext cx="1782043" cy="34710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729" y="1845734"/>
            <a:ext cx="3603031" cy="4023360"/>
          </a:xfrm>
        </p:spPr>
        <p:txBody>
          <a:bodyPr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s-ES" sz="2200" dirty="0"/>
              <a:t>Clase Bebida: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ES" sz="2200" dirty="0"/>
              <a:t>  - Atributos: nombre, marca, </a:t>
            </a:r>
            <a:r>
              <a:rPr lang="es-MX" sz="2200" dirty="0" err="1"/>
              <a:t>grado_alcohol</a:t>
            </a:r>
            <a:r>
              <a:rPr lang="es-ES" sz="2200" dirty="0"/>
              <a:t>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ES" sz="2200" dirty="0"/>
              <a:t>  - Métodos: </a:t>
            </a:r>
            <a:r>
              <a:rPr lang="es-ES" sz="2200" dirty="0" err="1"/>
              <a:t>getters</a:t>
            </a:r>
            <a:r>
              <a:rPr lang="es-ES" sz="2200" dirty="0"/>
              <a:t> y </a:t>
            </a:r>
            <a:r>
              <a:rPr lang="es-ES" sz="2200" dirty="0" err="1"/>
              <a:t>setters</a:t>
            </a:r>
            <a:r>
              <a:rPr lang="es-ES" sz="2200" dirty="0"/>
              <a:t>, </a:t>
            </a:r>
            <a:r>
              <a:rPr lang="es-ES" sz="2200" dirty="0" err="1"/>
              <a:t>mostrar_informacion</a:t>
            </a:r>
            <a:r>
              <a:rPr lang="es-ES" sz="2200" dirty="0"/>
              <a:t>().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ES" sz="2200" dirty="0"/>
              <a:t>Clase Cliente: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ES" sz="2200" dirty="0"/>
              <a:t>  - Atributos: nombre, edad.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ES" sz="2200" dirty="0"/>
              <a:t>  - Métodos: </a:t>
            </a:r>
            <a:r>
              <a:rPr lang="es-ES" sz="2200" dirty="0" err="1"/>
              <a:t>getters</a:t>
            </a:r>
            <a:r>
              <a:rPr lang="es-ES" sz="2200" dirty="0"/>
              <a:t> y </a:t>
            </a:r>
            <a:r>
              <a:rPr lang="es-ES" sz="2200" dirty="0" err="1"/>
              <a:t>setters</a:t>
            </a:r>
            <a:r>
              <a:rPr lang="es-ES" sz="2200" dirty="0"/>
              <a:t>, </a:t>
            </a:r>
            <a:r>
              <a:rPr lang="es-ES" sz="2200" dirty="0" err="1"/>
              <a:t>mostrar_informacion</a:t>
            </a:r>
            <a:r>
              <a:rPr lang="es-ES" sz="2200" dirty="0"/>
              <a:t>().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509" y="634946"/>
            <a:ext cx="4803797" cy="1450757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lang="es-MX" sz="4400" dirty="0"/>
              <a:t>Metodología: Clases y Herencias (Parte 2)</a:t>
            </a:r>
          </a:p>
        </p:txBody>
      </p:sp>
      <p:pic>
        <p:nvPicPr>
          <p:cNvPr id="7" name="Picture 6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0A57339-9FC0-805A-A1D3-623C4547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762000"/>
            <a:ext cx="3015223" cy="23474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2086188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0EAFF04-4C35-590C-5A75-578D671F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3429000"/>
            <a:ext cx="3015222" cy="24400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509" y="2198914"/>
            <a:ext cx="4803797" cy="3670180"/>
          </a:xfrm>
        </p:spPr>
        <p:txBody>
          <a:bodyPr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400" dirty="0"/>
              <a:t>Cerveza: Hereda de Bebida, añade tipo.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400" dirty="0"/>
              <a:t>Vino: Hereda de Cerveza, añade </a:t>
            </a:r>
            <a:r>
              <a:rPr lang="es-MX" sz="2400" dirty="0" err="1"/>
              <a:t>anio</a:t>
            </a:r>
            <a:r>
              <a:rPr lang="es-MX" sz="2400" dirty="0"/>
              <a:t>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400" dirty="0"/>
              <a:t>Licor: Hereda de Bebida, añade sabor.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400" dirty="0"/>
              <a:t>Regular: Hereda de Cliente, añade </a:t>
            </a:r>
            <a:r>
              <a:rPr lang="es-MX" sz="2400" dirty="0" err="1"/>
              <a:t>frecuencia_visitas</a:t>
            </a:r>
            <a:r>
              <a:rPr lang="es-MX" sz="2400" dirty="0"/>
              <a:t>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400" dirty="0"/>
              <a:t>VIP: Hereda de Cliente, añade descuento.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509" y="634946"/>
            <a:ext cx="4803797" cy="1450757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lang="es-MX" sz="4400" dirty="0"/>
              <a:t>Metodología: Funciones Principales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ABACF79-7342-2C88-31C9-1D9CEC72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907061"/>
            <a:ext cx="3015223" cy="182421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2086188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08FEAB3-BBD9-633C-53DC-E3496A4C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3495360"/>
            <a:ext cx="3015222" cy="19216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509" y="2198914"/>
            <a:ext cx="4803797" cy="3670180"/>
          </a:xfrm>
        </p:spPr>
        <p:txBody>
          <a:bodyPr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200" dirty="0" err="1"/>
              <a:t>gestion</a:t>
            </a:r>
            <a:r>
              <a:rPr lang="es-MX" sz="2200" dirty="0"/>
              <a:t>(): Muestra el menú y gestiona las opciones.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200" dirty="0" err="1"/>
              <a:t>agregar_bebida</a:t>
            </a:r>
            <a:r>
              <a:rPr lang="es-MX" sz="2200" dirty="0"/>
              <a:t>(): Añade bebidas con manejo de errores.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200" dirty="0" err="1"/>
              <a:t>agregar_cliente</a:t>
            </a:r>
            <a:r>
              <a:rPr lang="es-MX" sz="2200" dirty="0"/>
              <a:t>(): Añade clientes con manejo de errores.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200" dirty="0" err="1"/>
              <a:t>mostrar_bebidas</a:t>
            </a:r>
            <a:r>
              <a:rPr lang="es-MX" sz="2200" dirty="0"/>
              <a:t>(): Muestra las bebidas.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2200" dirty="0" err="1"/>
              <a:t>mostrar_clientes</a:t>
            </a:r>
            <a:r>
              <a:rPr lang="es-MX" sz="2200" dirty="0"/>
              <a:t>(): Muestra los clientes.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lang="es-ES" sz="3700" dirty="0"/>
              <a:t>Metodología: Manejo de Errores con try-</a:t>
            </a:r>
            <a:r>
              <a:rPr lang="es-ES" sz="3700" dirty="0" err="1"/>
              <a:t>except</a:t>
            </a:r>
            <a:endParaRPr lang="es-ES" sz="37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47D90E-56F1-F2F3-9D18-80C79528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0" r="63799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1700" dirty="0" err="1"/>
              <a:t>agregar_bebida</a:t>
            </a:r>
            <a:r>
              <a:rPr lang="es-MX" sz="1700" dirty="0"/>
              <a:t>():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1700" dirty="0"/>
              <a:t>  - Manejo de errores al introducir grado de alcohol.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1700" dirty="0"/>
              <a:t>  - Manejo de errores al introducir año para vino.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1700" dirty="0" err="1"/>
              <a:t>agregar_cliente</a:t>
            </a:r>
            <a:r>
              <a:rPr lang="es-MX" sz="1700" dirty="0"/>
              <a:t>():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1700" dirty="0"/>
              <a:t>  - Manejo de errores al introducir edad.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1700" dirty="0"/>
              <a:t>  - Manejo de errores al introducir frecuencia de visitas.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s-MX" sz="1700" dirty="0"/>
              <a:t>  - Manejo de errores al introducir descuento.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130524-2475-486E-E46C-BA6AA1318F99}"/>
              </a:ext>
            </a:extLst>
          </p:cNvPr>
          <p:cNvSpPr txBox="1">
            <a:spLocks/>
          </p:cNvSpPr>
          <p:nvPr/>
        </p:nvSpPr>
        <p:spPr>
          <a:xfrm>
            <a:off x="369277" y="516835"/>
            <a:ext cx="2313633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 sz="4400" b="1">
                <a:solidFill>
                  <a:srgbClr val="003366"/>
                </a:solidFill>
              </a:defRPr>
            </a:pPr>
            <a:r>
              <a:rPr lang="en-US" sz="3100" b="1">
                <a:solidFill>
                  <a:srgbClr val="FFFFFF"/>
                </a:solidFill>
              </a:rPr>
              <a:t>Conclusión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79B9A83-8868-4812-9C60-5EDCA98A3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00981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839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421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GESTIÓN DE BAR (POO)  </vt:lpstr>
      <vt:lpstr>Objetivo</vt:lpstr>
      <vt:lpstr>Metodología: Clases y Herencias (Parte 1)</vt:lpstr>
      <vt:lpstr>Metodología: Clases y Herencias (Parte 2)</vt:lpstr>
      <vt:lpstr>Metodología: Funciones Principales</vt:lpstr>
      <vt:lpstr>Metodología: Manejo de Errores con try-except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Esteban Ruiz Hernàndez</cp:lastModifiedBy>
  <cp:revision>5</cp:revision>
  <dcterms:created xsi:type="dcterms:W3CDTF">2013-01-27T09:14:16Z</dcterms:created>
  <dcterms:modified xsi:type="dcterms:W3CDTF">2024-10-16T17:49:10Z</dcterms:modified>
  <cp:category/>
</cp:coreProperties>
</file>