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10566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11360" y="3868920"/>
            <a:ext cx="10566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2540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11360" y="386892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125400" y="386892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284000" y="160020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56280" y="160020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11360" y="386892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284000" y="386892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56280" y="3868920"/>
            <a:ext cx="3402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11360" y="1600200"/>
            <a:ext cx="10566000" cy="434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1056600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15592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25400" y="1600200"/>
            <a:ext cx="515592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838080"/>
            <a:ext cx="10972440" cy="190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25400" y="1600200"/>
            <a:ext cx="515592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11360" y="386892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155920" cy="434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2540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25400" y="386892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25400" y="1600200"/>
            <a:ext cx="515592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1360" y="3868920"/>
            <a:ext cx="10566000" cy="207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0" y="836280"/>
            <a:ext cx="1219176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04920" y="838080"/>
            <a:ext cx="10972440" cy="410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3200"/>
              </a:lnSpc>
            </a:pPr>
            <a:r>
              <a:rPr lang="en-US" sz="2800" b="1" strike="noStrike" cap="all" spc="-1">
                <a:solidFill>
                  <a:srgbClr val="1E4786"/>
                </a:solidFill>
                <a:latin typeface="Tahoma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11360" y="1600200"/>
            <a:ext cx="10566000" cy="4343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ts val="2200"/>
              </a:lnSpc>
              <a:spcAft>
                <a:spcPts val="1199"/>
              </a:spcAft>
              <a:buClr>
                <a:srgbClr val="59595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595959"/>
                </a:solidFill>
                <a:latin typeface="Eurostile"/>
              </a:rPr>
              <a:t>Click to edit Master text styles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ts val="2599"/>
              </a:lnSpc>
              <a:spcAft>
                <a:spcPts val="901"/>
              </a:spcAft>
              <a:buClr>
                <a:srgbClr val="595959"/>
              </a:buClr>
              <a:buSzPct val="50000"/>
              <a:buFont typeface="Wingdings" charset="2"/>
              <a:buChar char=""/>
            </a:pPr>
            <a:r>
              <a:rPr lang="en-US" sz="1800" b="1" strike="noStrike" spc="-1">
                <a:solidFill>
                  <a:srgbClr val="595959"/>
                </a:solidFill>
                <a:latin typeface="Eurostil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lvl="2" indent="-215640">
              <a:lnSpc>
                <a:spcPts val="2200"/>
              </a:lnSpc>
              <a:spcAft>
                <a:spcPts val="1199"/>
              </a:spcAft>
              <a:buClr>
                <a:srgbClr val="595959"/>
              </a:buClr>
              <a:buSzPct val="50000"/>
              <a:buFont typeface="Wingdings" charset="2"/>
              <a:buChar char=""/>
            </a:pPr>
            <a:r>
              <a:rPr lang="en-US" sz="1800" b="0" strike="noStrike" spc="-1">
                <a:solidFill>
                  <a:srgbClr val="595959"/>
                </a:solidFill>
                <a:latin typeface="Eurostil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3" indent="-215640">
              <a:lnSpc>
                <a:spcPts val="2200"/>
              </a:lnSpc>
              <a:spcAft>
                <a:spcPts val="1199"/>
              </a:spcAft>
              <a:buClr>
                <a:srgbClr val="595959"/>
              </a:buClr>
              <a:buSzPct val="40000"/>
              <a:buFont typeface="Wingdings" charset="2"/>
              <a:buChar char=""/>
            </a:pPr>
            <a:r>
              <a:rPr lang="en-US" sz="1800" b="0" strike="noStrike" spc="-1">
                <a:solidFill>
                  <a:srgbClr val="595959"/>
                </a:solidFill>
                <a:latin typeface="Eurostil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4" indent="-215640">
              <a:lnSpc>
                <a:spcPts val="2200"/>
              </a:lnSpc>
              <a:spcAft>
                <a:spcPts val="1199"/>
              </a:spcAft>
              <a:buClr>
                <a:srgbClr val="595959"/>
              </a:buClr>
              <a:buSzPct val="40000"/>
              <a:buFont typeface="Wingdings" charset="2"/>
              <a:buChar char=""/>
            </a:pPr>
            <a:r>
              <a:rPr lang="en-US" sz="1800" b="0" strike="noStrike" spc="-1">
                <a:solidFill>
                  <a:srgbClr val="595959"/>
                </a:solidFill>
                <a:latin typeface="Eurostil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448720" y="6519960"/>
            <a:ext cx="9743040" cy="337680"/>
            <a:chOff x="2448720" y="6519960"/>
            <a:chExt cx="9743040" cy="337680"/>
          </a:xfrm>
        </p:grpSpPr>
        <p:sp>
          <p:nvSpPr>
            <p:cNvPr id="4" name="CustomShape 5"/>
            <p:cNvSpPr/>
            <p:nvPr/>
          </p:nvSpPr>
          <p:spPr>
            <a:xfrm>
              <a:off x="2819520" y="6519960"/>
              <a:ext cx="9372240" cy="337680"/>
            </a:xfrm>
            <a:prstGeom prst="rect">
              <a:avLst/>
            </a:prstGeom>
            <a:solidFill>
              <a:srgbClr val="DC291E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448720" y="6519960"/>
              <a:ext cx="735480" cy="337680"/>
            </a:xfrm>
            <a:prstGeom prst="triangle">
              <a:avLst>
                <a:gd name="adj" fmla="val 50000"/>
              </a:avLst>
            </a:prstGeom>
            <a:solidFill>
              <a:srgbClr val="DC291E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CustomShape 7"/>
          <p:cNvSpPr/>
          <p:nvPr/>
        </p:nvSpPr>
        <p:spPr>
          <a:xfrm>
            <a:off x="7975440" y="6558840"/>
            <a:ext cx="386028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1800"/>
              </a:lnSpc>
            </a:pPr>
            <a:r>
              <a:rPr lang="en-AU" sz="1500" b="1" strike="noStrike" spc="-29">
                <a:solidFill>
                  <a:srgbClr val="FFFFFF"/>
                </a:solidFill>
                <a:latin typeface="Arial"/>
              </a:rPr>
              <a:t>cas.uts.edu.au</a:t>
            </a:r>
            <a:endParaRPr lang="en-AU" sz="1500" b="0" strike="noStrike" spc="-1">
              <a:latin typeface="Arial"/>
            </a:endParaRPr>
          </a:p>
        </p:txBody>
      </p:sp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184320" y="6492600"/>
            <a:ext cx="2090880" cy="365040"/>
          </a:xfrm>
          <a:prstGeom prst="rect">
            <a:avLst/>
          </a:prstGeom>
          <a:ln>
            <a:noFill/>
          </a:ln>
        </p:spPr>
      </p:pic>
      <p:pic>
        <p:nvPicPr>
          <p:cNvPr id="8" name="Picture 33"/>
          <p:cNvPicPr/>
          <p:nvPr/>
        </p:nvPicPr>
        <p:blipFill>
          <a:blip r:embed="rId15"/>
          <a:srcRect r="5428"/>
          <a:stretch/>
        </p:blipFill>
        <p:spPr>
          <a:xfrm>
            <a:off x="9072360" y="144360"/>
            <a:ext cx="2976120" cy="53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774800" y="115920"/>
            <a:ext cx="8229240" cy="609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AU" sz="2800" b="1" strike="noStrike" spc="-1">
                <a:solidFill>
                  <a:srgbClr val="1E4786"/>
                </a:solidFill>
                <a:latin typeface="Tahoma"/>
              </a:rPr>
              <a:t>0.1 Quiz-1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846080" y="792000"/>
            <a:ext cx="9668258" cy="57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"/>
            </a:pPr>
            <a:r>
              <a:rPr lang="en-AU" sz="2400" b="1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Do the Camera Calibration (2.5%): </a:t>
            </a:r>
            <a:endParaRPr lang="en-AU" sz="24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Using </a:t>
            </a:r>
            <a:r>
              <a:rPr lang="en-AU" sz="2000" b="0" strike="noStrike" spc="-1" dirty="0" err="1">
                <a:solidFill>
                  <a:srgbClr val="000000"/>
                </a:solidFill>
                <a:latin typeface="Lucida Grande"/>
                <a:ea typeface="MS PGothic"/>
              </a:rPr>
              <a:t>Matlab</a:t>
            </a:r>
            <a:r>
              <a:rPr lang="en-AU" sz="2000" b="0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 camera calibration toolbox</a:t>
            </a:r>
            <a:endParaRPr lang="en-AU" sz="20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Using the given images</a:t>
            </a:r>
            <a:endParaRPr lang="en-AU" sz="20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Write the calibration result in your report</a:t>
            </a:r>
            <a:endParaRPr lang="en-AU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"/>
            </a:pPr>
            <a:r>
              <a:rPr lang="en-AU" sz="2400" b="1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Project a point onto the image (2.5%):</a:t>
            </a:r>
            <a:endParaRPr lang="en-AU" sz="24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Arial"/>
                <a:ea typeface="MS PGothic"/>
              </a:rPr>
              <a:t>(18</a:t>
            </a:r>
            <a:r>
              <a:rPr lang="en-AU" sz="2000" b="0" strike="noStrike" spc="-1">
                <a:solidFill>
                  <a:srgbClr val="000000"/>
                </a:solidFill>
                <a:latin typeface="Arial"/>
                <a:ea typeface="MS PGothic"/>
              </a:rPr>
              <a:t>,-32,60</a:t>
            </a:r>
            <a:r>
              <a:rPr lang="en-AU" sz="2000" b="0" strike="noStrike" spc="-1" dirty="0">
                <a:solidFill>
                  <a:srgbClr val="000000"/>
                </a:solidFill>
                <a:latin typeface="Arial"/>
                <a:ea typeface="MS PGothic"/>
              </a:rPr>
              <a:t>), using the calibration result</a:t>
            </a:r>
            <a:endParaRPr lang="en-AU" sz="20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Write the equation you used and the location of the image point</a:t>
            </a:r>
            <a:endParaRPr lang="en-AU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"/>
            </a:pPr>
            <a:r>
              <a:rPr lang="en-AU" sz="2400" b="1" strike="noStrike" spc="-1" dirty="0">
                <a:solidFill>
                  <a:srgbClr val="000000"/>
                </a:solidFill>
                <a:latin typeface="Lucida Grande"/>
                <a:ea typeface="MS PGothic"/>
              </a:rPr>
              <a:t>Time and submission</a:t>
            </a:r>
            <a:endParaRPr lang="en-AU" sz="2400" b="0" strike="noStrike" spc="-1" dirty="0">
              <a:latin typeface="Arial"/>
            </a:endParaRPr>
          </a:p>
          <a:p>
            <a:pPr marL="987480" lvl="1" indent="-244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213D8E"/>
              </a:buClr>
              <a:buFont typeface="Wingdings" charset="2"/>
              <a:buChar char=""/>
            </a:pPr>
            <a:r>
              <a:rPr lang="en-AU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5+35+5 mins, uploaded report to </a:t>
            </a:r>
            <a:r>
              <a:rPr lang="en-AU" sz="2000" b="0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UTSOnline</a:t>
            </a:r>
            <a:r>
              <a:rPr lang="en-AU" sz="20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in Assessments -&gt; Quiz 1</a:t>
            </a:r>
            <a:endParaRPr lang="en-AU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C291E"/>
      </a:dk2>
      <a:lt2>
        <a:srgbClr val="8CB7C7"/>
      </a:lt2>
      <a:accent1>
        <a:srgbClr val="00AAD2"/>
      </a:accent1>
      <a:accent2>
        <a:srgbClr val="EA7125"/>
      </a:accent2>
      <a:accent3>
        <a:srgbClr val="BED600"/>
      </a:accent3>
      <a:accent4>
        <a:srgbClr val="00AA86"/>
      </a:accent4>
      <a:accent5>
        <a:srgbClr val="DC291E"/>
      </a:accent5>
      <a:accent6>
        <a:srgbClr val="0078C9"/>
      </a:accent6>
      <a:hlink>
        <a:srgbClr val="00AEEF"/>
      </a:hlink>
      <a:folHlink>
        <a:srgbClr val="9325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Eurostile</vt:lpstr>
      <vt:lpstr>Lucida Grande</vt:lpstr>
      <vt:lpstr>Arial</vt:lpstr>
      <vt:lpstr>Tahoma</vt:lpstr>
      <vt:lpstr>Wingdings</vt:lpstr>
      <vt:lpstr>Office Theme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Liang Zhao</dc:creator>
  <dc:description/>
  <cp:lastModifiedBy>Liang Zhao</cp:lastModifiedBy>
  <cp:revision>7</cp:revision>
  <dcterms:created xsi:type="dcterms:W3CDTF">2019-07-15T04:16:07Z</dcterms:created>
  <dcterms:modified xsi:type="dcterms:W3CDTF">2020-08-10T00:11:19Z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Technology Sydney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