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cfc293f3_0_3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cfc293f3_0_3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3cfc293f3_0_3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63cfc293f3_0_3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3cfc293f3_0_4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3cfc293f3_0_4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cfc293f3_0_4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cfc293f3_0_4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3cfc293f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3cfc293f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3cfc293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3cfc293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3cfc293f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3cfc293f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3cfc293f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3cfc293f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3cfc293f3_0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3cfc293f3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cfc293f3_0_4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cfc293f3_0_4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3cfc293f3_0_2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3cfc293f3_0_2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3cfc293f3_0_3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3cfc293f3_0_3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4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b="1" sz="3000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AUTOLAYOUT_6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7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8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9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fbref.com/en/comps/9/Premier-League-Stats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0" l="21799" r="21799" t="0"/>
          <a:stretch/>
        </p:blipFill>
        <p:spPr>
          <a:xfrm>
            <a:off x="2962275" y="0"/>
            <a:ext cx="3219450" cy="3219450"/>
          </a:xfrm>
          <a:prstGeom prst="flowChartOffpageConnector">
            <a:avLst/>
          </a:prstGeom>
          <a:noFill/>
          <a:ln cap="flat" cmpd="sng" w="9525">
            <a:solidFill>
              <a:srgbClr val="D6D6D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20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Premier League rk test</a:t>
            </a:r>
            <a:endParaRPr u="sng"/>
          </a:p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Esteban Jaime, 10/10/22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265075" y="219750"/>
            <a:ext cx="3674100" cy="4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5" u="sng"/>
              <a:t>Decade 1 (21-12)</a:t>
            </a:r>
            <a:endParaRPr sz="3355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Linear regression/ statistical analysis</a:t>
            </a:r>
            <a:endParaRPr sz="1844"/>
          </a:p>
          <a:p>
            <a:pPr indent="-333021" lvl="0" marL="457200" rtl="0" algn="l">
              <a:spcBef>
                <a:spcPts val="0"/>
              </a:spcBef>
              <a:spcAft>
                <a:spcPts val="0"/>
              </a:spcAft>
              <a:buSzPts val="1644"/>
              <a:buChar char="-"/>
            </a:pPr>
            <a:r>
              <a:rPr lang="en" sz="1644"/>
              <a:t>P value: 0.00000000000000022</a:t>
            </a:r>
            <a:endParaRPr sz="1644"/>
          </a:p>
          <a:p>
            <a:pPr indent="-333021" lvl="0" marL="457200" rtl="0" algn="l">
              <a:spcBef>
                <a:spcPts val="0"/>
              </a:spcBef>
              <a:spcAft>
                <a:spcPts val="0"/>
              </a:spcAft>
              <a:buSzPts val="1644"/>
              <a:buChar char="-"/>
            </a:pPr>
            <a:r>
              <a:rPr lang="en" sz="1644"/>
              <a:t>“AvgRk is statistically significant to Expenditure.”</a:t>
            </a:r>
            <a:endParaRPr sz="1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175" y="2303583"/>
            <a:ext cx="5204826" cy="283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8100"/>
            <a:ext cx="3853750" cy="2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9174" y="383025"/>
            <a:ext cx="52048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03925" y="313025"/>
            <a:ext cx="27807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 u="sng"/>
              <a:t>Decade 2 </a:t>
            </a:r>
            <a:endParaRPr sz="3355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 u="sng"/>
              <a:t>(11-02)</a:t>
            </a:r>
            <a:endParaRPr sz="3355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Visualization</a:t>
            </a:r>
            <a:endParaRPr sz="22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 Exp - (independent Variable)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AvgRk - (dependent variable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911" y="0"/>
            <a:ext cx="5928089" cy="37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400" y="3706125"/>
            <a:ext cx="8182600" cy="14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265075" y="219750"/>
            <a:ext cx="3674100" cy="4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5" u="sng"/>
              <a:t>Decade 2 (11-02)</a:t>
            </a:r>
            <a:endParaRPr sz="3355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Linear regression/ statistical analysis</a:t>
            </a:r>
            <a:endParaRPr sz="1844"/>
          </a:p>
          <a:p>
            <a:pPr indent="-333021" lvl="0" marL="457200" rtl="0" algn="l">
              <a:spcBef>
                <a:spcPts val="0"/>
              </a:spcBef>
              <a:spcAft>
                <a:spcPts val="0"/>
              </a:spcAft>
              <a:buSzPts val="1644"/>
              <a:buChar char="-"/>
            </a:pPr>
            <a:r>
              <a:rPr lang="en" sz="1644"/>
              <a:t>P value: </a:t>
            </a:r>
            <a:endParaRPr sz="1644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4"/>
              <a:t>0.000000001522</a:t>
            </a:r>
            <a:endParaRPr sz="1644"/>
          </a:p>
          <a:p>
            <a:pPr indent="-333021" lvl="0" marL="457200" rtl="0" algn="l">
              <a:spcBef>
                <a:spcPts val="0"/>
              </a:spcBef>
              <a:spcAft>
                <a:spcPts val="0"/>
              </a:spcAft>
              <a:buSzPts val="1644"/>
              <a:buChar char="-"/>
            </a:pPr>
            <a:r>
              <a:rPr lang="en" sz="1644"/>
              <a:t>“Expenditure is statistically significant to AvgRk.”</a:t>
            </a:r>
            <a:endParaRPr sz="1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25" y="116550"/>
            <a:ext cx="4758975" cy="20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025" y="2522425"/>
            <a:ext cx="4758975" cy="264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22425"/>
            <a:ext cx="4288849" cy="2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523250" y="1523725"/>
            <a:ext cx="34779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Hypothesis was correct.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7834" l="0" r="0" t="7834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523325" y="1515950"/>
            <a:ext cx="34779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Problem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523325" y="2571750"/>
            <a:ext cx="3477900" cy="1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908"/>
              <a:t>. Does higher player spending in the transfer market, lead to better team ranking?</a:t>
            </a:r>
            <a:endParaRPr sz="1908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Hypothesis</a:t>
            </a:r>
            <a:r>
              <a:rPr lang="en"/>
              <a:t>: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Player spending in the transfer market is very important in the past decade, but not nearly as important in the second decade.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10716" r="10716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7380" l="0" r="0" t="7389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523250" y="1429625"/>
            <a:ext cx="3477900" cy="9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23325" y="1957950"/>
            <a:ext cx="34779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Found online at: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https://fbref.com/en/comps/9/Premier-League-Stats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https://www.transfermarkt.us/premier-league/einnahmenausgaben/wettbewerb/GB1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1825" y="2748300"/>
            <a:ext cx="2020125" cy="4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9525" y="4144375"/>
            <a:ext cx="1264475" cy="5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91950" y="41725"/>
            <a:ext cx="41445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Exploratory </a:t>
            </a:r>
            <a:r>
              <a:rPr lang="en" sz="2700" u="sng"/>
              <a:t>analysis</a:t>
            </a:r>
            <a:r>
              <a:rPr lang="en" sz="2700" u="sng"/>
              <a:t>:</a:t>
            </a:r>
            <a:endParaRPr sz="2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291950" y="1056675"/>
            <a:ext cx="3039600" cy="33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Imported all data to excel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1st decade (21-12)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2nd decade (11-02).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Organized data into different sheets.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Cleaned data using excel functions: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CountIF, AverageIF, SUMIF, &amp; formulas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Put all the info I needed into my main sheet “Workbook.”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13811" r="13803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101000" y="644875"/>
            <a:ext cx="4203300" cy="4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Expenditure: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Total amount a team spent (in Millions) in the Transfer Market.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AvgRk: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Calculated</a:t>
            </a:r>
            <a:r>
              <a:rPr lang="en" sz="1600">
                <a:solidFill>
                  <a:schemeClr val="dk1"/>
                </a:solidFill>
              </a:rPr>
              <a:t> by formula: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[24*(10- Times appeared in league) + (Rks* Times appeared in league]/ 10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24 = additional points given to a team that was not in the premier league. 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Avg of top 6 teams in 2nd division/ 6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225" y="0"/>
            <a:ext cx="4800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Ex. of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225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average rank was not correct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Due to it being </a:t>
            </a:r>
            <a:r>
              <a:rPr lang="en">
                <a:solidFill>
                  <a:schemeClr val="dk1"/>
                </a:solidFill>
              </a:rPr>
              <a:t>incorrectly</a:t>
            </a:r>
            <a:r>
              <a:rPr lang="en">
                <a:solidFill>
                  <a:schemeClr val="dk1"/>
                </a:solidFill>
              </a:rPr>
              <a:t> weighed.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Rks - calculated by AVERAGEIF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= Sum of team’s ranks/ # of </a:t>
            </a:r>
            <a:r>
              <a:rPr lang="en">
                <a:solidFill>
                  <a:schemeClr val="dk1"/>
                </a:solidFill>
              </a:rPr>
              <a:t>appearances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700" y="1152475"/>
            <a:ext cx="60274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291875" y="406900"/>
            <a:ext cx="3039600" cy="13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Further Analysis: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291938" y="2053718"/>
            <a:ext cx="3039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>
                <a:solidFill>
                  <a:schemeClr val="dk1"/>
                </a:solidFill>
              </a:rPr>
              <a:t>Used R to: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Create my visualization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Calculator</a:t>
            </a:r>
            <a:r>
              <a:rPr lang="en">
                <a:solidFill>
                  <a:schemeClr val="dk1"/>
                </a:solidFill>
              </a:rPr>
              <a:t> linear regression,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Determine p-value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4232750" y="0"/>
            <a:ext cx="4911300" cy="51435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800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3331550" y="0"/>
            <a:ext cx="5633700" cy="51435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7947" r="7947" t="0"/>
          <a:stretch/>
        </p:blipFill>
        <p:spPr>
          <a:xfrm>
            <a:off x="3562350" y="0"/>
            <a:ext cx="5581800" cy="51435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03925" y="313025"/>
            <a:ext cx="27807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 u="sng"/>
              <a:t>Decade 1 </a:t>
            </a:r>
            <a:endParaRPr sz="3355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 u="sng"/>
              <a:t>(21-12)</a:t>
            </a:r>
            <a:endParaRPr sz="3355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Visualization</a:t>
            </a:r>
            <a:endParaRPr sz="22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= Exp - (independent Variable)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AvgRk - (</a:t>
            </a:r>
            <a:r>
              <a:rPr lang="en" sz="1800"/>
              <a:t>dependent</a:t>
            </a:r>
            <a:r>
              <a:rPr lang="en" sz="1800"/>
              <a:t> variable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37" y="0"/>
            <a:ext cx="5622263" cy="35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158" y="3511875"/>
            <a:ext cx="7911842" cy="16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