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0" name="Google Shape;1030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1" name="Google Shape;1031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3" name="Google Shape;1033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4" name="Google Shape;1034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Thin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4" name="Google Shape;1044;p2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2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2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1"/>
          <p:cNvSpPr txBox="1"/>
          <p:nvPr>
            <p:ph type="title"/>
          </p:nvPr>
        </p:nvSpPr>
        <p:spPr>
          <a:xfrm>
            <a:off x="464975" y="365125"/>
            <a:ext cx="1088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11"/>
          <p:cNvSpPr txBox="1"/>
          <p:nvPr>
            <p:ph idx="1" type="body"/>
          </p:nvPr>
        </p:nvSpPr>
        <p:spPr>
          <a:xfrm rot="5400000">
            <a:off x="3733800" y="-1443175"/>
            <a:ext cx="4351200" cy="10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1" name="Google Shape;1101;p11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11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11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12"/>
          <p:cNvSpPr txBox="1"/>
          <p:nvPr>
            <p:ph idx="1" type="body"/>
          </p:nvPr>
        </p:nvSpPr>
        <p:spPr>
          <a:xfrm rot="5400000">
            <a:off x="1612800" y="-782675"/>
            <a:ext cx="5811900" cy="8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7" name="Google Shape;1107;p12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12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12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"/>
          <p:cNvSpPr txBox="1"/>
          <p:nvPr>
            <p:ph type="title"/>
          </p:nvPr>
        </p:nvSpPr>
        <p:spPr>
          <a:xfrm>
            <a:off x="464975" y="365125"/>
            <a:ext cx="1127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3"/>
          <p:cNvSpPr txBox="1"/>
          <p:nvPr>
            <p:ph idx="1" type="body"/>
          </p:nvPr>
        </p:nvSpPr>
        <p:spPr>
          <a:xfrm>
            <a:off x="464975" y="1825625"/>
            <a:ext cx="11272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3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3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3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"/>
          <p:cNvSpPr txBox="1"/>
          <p:nvPr>
            <p:ph type="title"/>
          </p:nvPr>
        </p:nvSpPr>
        <p:spPr>
          <a:xfrm>
            <a:off x="464975" y="1709738"/>
            <a:ext cx="11262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Thin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4"/>
          <p:cNvSpPr txBox="1"/>
          <p:nvPr>
            <p:ph idx="1" type="body"/>
          </p:nvPr>
        </p:nvSpPr>
        <p:spPr>
          <a:xfrm>
            <a:off x="464975" y="4589463"/>
            <a:ext cx="112620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 sz="2000">
                <a:solidFill>
                  <a:srgbClr val="898989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  <a:defRPr sz="1800">
                <a:solidFill>
                  <a:srgbClr val="898989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8989"/>
              </a:buClr>
              <a:buSzPts val="1600"/>
              <a:buNone/>
              <a:defRPr sz="16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056" name="Google Shape;1056;p4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7" name="Google Shape;1057;p4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4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"/>
          <p:cNvSpPr txBox="1"/>
          <p:nvPr>
            <p:ph type="title"/>
          </p:nvPr>
        </p:nvSpPr>
        <p:spPr>
          <a:xfrm>
            <a:off x="464975" y="365125"/>
            <a:ext cx="1126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5"/>
          <p:cNvSpPr txBox="1"/>
          <p:nvPr>
            <p:ph idx="1" type="body"/>
          </p:nvPr>
        </p:nvSpPr>
        <p:spPr>
          <a:xfrm>
            <a:off x="464975" y="1825625"/>
            <a:ext cx="5554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p5"/>
          <p:cNvSpPr txBox="1"/>
          <p:nvPr>
            <p:ph idx="2" type="body"/>
          </p:nvPr>
        </p:nvSpPr>
        <p:spPr>
          <a:xfrm>
            <a:off x="6172200" y="1825625"/>
            <a:ext cx="5554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p5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5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5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"/>
          <p:cNvSpPr txBox="1"/>
          <p:nvPr>
            <p:ph type="title"/>
          </p:nvPr>
        </p:nvSpPr>
        <p:spPr>
          <a:xfrm>
            <a:off x="464975" y="365125"/>
            <a:ext cx="1126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6"/>
          <p:cNvSpPr txBox="1"/>
          <p:nvPr>
            <p:ph idx="1" type="body"/>
          </p:nvPr>
        </p:nvSpPr>
        <p:spPr>
          <a:xfrm>
            <a:off x="464976" y="1681163"/>
            <a:ext cx="5532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9" name="Google Shape;1069;p6"/>
          <p:cNvSpPr txBox="1"/>
          <p:nvPr>
            <p:ph idx="2" type="body"/>
          </p:nvPr>
        </p:nvSpPr>
        <p:spPr>
          <a:xfrm>
            <a:off x="464976" y="2505075"/>
            <a:ext cx="55326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0" name="Google Shape;1070;p6"/>
          <p:cNvSpPr txBox="1"/>
          <p:nvPr>
            <p:ph idx="3" type="body"/>
          </p:nvPr>
        </p:nvSpPr>
        <p:spPr>
          <a:xfrm>
            <a:off x="6172200" y="1681163"/>
            <a:ext cx="5554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1" name="Google Shape;1071;p6"/>
          <p:cNvSpPr txBox="1"/>
          <p:nvPr>
            <p:ph idx="4" type="body"/>
          </p:nvPr>
        </p:nvSpPr>
        <p:spPr>
          <a:xfrm>
            <a:off x="6172199" y="2505075"/>
            <a:ext cx="5554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2" name="Google Shape;1072;p6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6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6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"/>
          <p:cNvSpPr txBox="1"/>
          <p:nvPr>
            <p:ph type="title"/>
          </p:nvPr>
        </p:nvSpPr>
        <p:spPr>
          <a:xfrm>
            <a:off x="464975" y="365125"/>
            <a:ext cx="1126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7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7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7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8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8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8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"/>
          <p:cNvSpPr txBox="1"/>
          <p:nvPr>
            <p:ph type="title"/>
          </p:nvPr>
        </p:nvSpPr>
        <p:spPr>
          <a:xfrm>
            <a:off x="464976" y="457200"/>
            <a:ext cx="4307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Thin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9"/>
          <p:cNvSpPr txBox="1"/>
          <p:nvPr>
            <p:ph idx="1" type="body"/>
          </p:nvPr>
        </p:nvSpPr>
        <p:spPr>
          <a:xfrm>
            <a:off x="5183188" y="987425"/>
            <a:ext cx="65439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87" name="Google Shape;1087;p9"/>
          <p:cNvSpPr txBox="1"/>
          <p:nvPr>
            <p:ph idx="2" type="body"/>
          </p:nvPr>
        </p:nvSpPr>
        <p:spPr>
          <a:xfrm>
            <a:off x="464976" y="2057400"/>
            <a:ext cx="4307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8" name="Google Shape;1088;p9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9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9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"/>
          <p:cNvSpPr txBox="1"/>
          <p:nvPr>
            <p:ph type="title"/>
          </p:nvPr>
        </p:nvSpPr>
        <p:spPr>
          <a:xfrm>
            <a:off x="464976" y="457200"/>
            <a:ext cx="4307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Thin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10"/>
          <p:cNvSpPr/>
          <p:nvPr>
            <p:ph idx="2" type="pic"/>
          </p:nvPr>
        </p:nvSpPr>
        <p:spPr>
          <a:xfrm>
            <a:off x="5183187" y="987425"/>
            <a:ext cx="65439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4" name="Google Shape;1094;p10"/>
          <p:cNvSpPr txBox="1"/>
          <p:nvPr>
            <p:ph idx="1" type="body"/>
          </p:nvPr>
        </p:nvSpPr>
        <p:spPr>
          <a:xfrm>
            <a:off x="464976" y="2057400"/>
            <a:ext cx="4307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95" name="Google Shape;1095;p10"/>
          <p:cNvSpPr txBox="1"/>
          <p:nvPr>
            <p:ph idx="10" type="dt"/>
          </p:nvPr>
        </p:nvSpPr>
        <p:spPr>
          <a:xfrm>
            <a:off x="464975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10"/>
          <p:cNvSpPr txBox="1"/>
          <p:nvPr>
            <p:ph idx="11" type="ftr"/>
          </p:nvPr>
        </p:nvSpPr>
        <p:spPr>
          <a:xfrm>
            <a:off x="2946920" y="6356350"/>
            <a:ext cx="40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10"/>
          <p:cNvSpPr txBox="1"/>
          <p:nvPr>
            <p:ph idx="12" type="sldNum"/>
          </p:nvPr>
        </p:nvSpPr>
        <p:spPr>
          <a:xfrm>
            <a:off x="1705947" y="6356349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"/>
          <p:cNvSpPr txBox="1"/>
          <p:nvPr>
            <p:ph type="title"/>
          </p:nvPr>
        </p:nvSpPr>
        <p:spPr>
          <a:xfrm>
            <a:off x="464975" y="365125"/>
            <a:ext cx="1126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Thin"/>
              <a:buNone/>
              <a:defRPr b="0" i="0" sz="44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7" name="Google Shape;1037;p1"/>
          <p:cNvSpPr txBox="1"/>
          <p:nvPr>
            <p:ph idx="1" type="body"/>
          </p:nvPr>
        </p:nvSpPr>
        <p:spPr>
          <a:xfrm>
            <a:off x="464975" y="1825625"/>
            <a:ext cx="1126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38" name="Google Shape;1038;p1"/>
          <p:cNvSpPr txBox="1"/>
          <p:nvPr>
            <p:ph idx="10" type="dt"/>
          </p:nvPr>
        </p:nvSpPr>
        <p:spPr>
          <a:xfrm>
            <a:off x="464976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39" name="Google Shape;1039;p1"/>
          <p:cNvSpPr txBox="1"/>
          <p:nvPr>
            <p:ph idx="11" type="ftr"/>
          </p:nvPr>
        </p:nvSpPr>
        <p:spPr>
          <a:xfrm>
            <a:off x="2946920" y="6356350"/>
            <a:ext cx="401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40" name="Google Shape;1040;p1"/>
          <p:cNvSpPr txBox="1"/>
          <p:nvPr>
            <p:ph idx="12" type="sldNum"/>
          </p:nvPr>
        </p:nvSpPr>
        <p:spPr>
          <a:xfrm>
            <a:off x="1705948" y="6356350"/>
            <a:ext cx="89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"/>
          <p:cNvSpPr/>
          <p:nvPr/>
        </p:nvSpPr>
        <p:spPr>
          <a:xfrm>
            <a:off x="1465943" y="1543186"/>
            <a:ext cx="10083600" cy="2883600"/>
          </a:xfrm>
          <a:prstGeom prst="rect">
            <a:avLst/>
          </a:prstGeom>
          <a:solidFill>
            <a:srgbClr val="095B4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5" name="Google Shape;1115;p13"/>
          <p:cNvSpPr txBox="1"/>
          <p:nvPr>
            <p:ph type="ctrTitle"/>
          </p:nvPr>
        </p:nvSpPr>
        <p:spPr>
          <a:xfrm>
            <a:off x="1538514" y="1311049"/>
            <a:ext cx="9440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Thin"/>
              <a:buNone/>
            </a:pPr>
            <a:r>
              <a:rPr lang="es-CO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Proyecto productivo</a:t>
            </a:r>
            <a:endParaRPr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16" name="Google Shape;1116;p13"/>
          <p:cNvSpPr txBox="1"/>
          <p:nvPr>
            <p:ph idx="1" type="subTitle"/>
          </p:nvPr>
        </p:nvSpPr>
        <p:spPr>
          <a:xfrm>
            <a:off x="1582057" y="3792992"/>
            <a:ext cx="9144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O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UT Comfenalco Antioquia - View</a:t>
            </a:r>
            <a:endParaRPr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4"/>
          <p:cNvSpPr/>
          <p:nvPr/>
        </p:nvSpPr>
        <p:spPr>
          <a:xfrm rot="10800000">
            <a:off x="9883500" y="36"/>
            <a:ext cx="2308500" cy="2758200"/>
          </a:xfrm>
          <a:prstGeom prst="corner">
            <a:avLst>
              <a:gd fmla="val 12805" name="adj1"/>
              <a:gd fmla="val 13032" name="adj2"/>
            </a:avLst>
          </a:prstGeom>
          <a:solidFill>
            <a:srgbClr val="C4D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3" name="Google Shape;1123;p14"/>
          <p:cNvSpPr txBox="1"/>
          <p:nvPr>
            <p:ph type="title"/>
          </p:nvPr>
        </p:nvSpPr>
        <p:spPr>
          <a:xfrm>
            <a:off x="429711" y="650170"/>
            <a:ext cx="7446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Thin"/>
              <a:buNone/>
            </a:pPr>
            <a:r>
              <a:rPr lang="es-CO" sz="5200"/>
              <a:t>SG - SST</a:t>
            </a:r>
            <a:endParaRPr sz="5200"/>
          </a:p>
        </p:txBody>
      </p:sp>
      <p:sp>
        <p:nvSpPr>
          <p:cNvPr id="1124" name="Google Shape;1124;p14"/>
          <p:cNvSpPr txBox="1"/>
          <p:nvPr/>
        </p:nvSpPr>
        <p:spPr>
          <a:xfrm>
            <a:off x="573258" y="1758931"/>
            <a:ext cx="6458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 un proceso por etapas, con el objetivo de ANTIPAR, RECONOCER, EVALUAR Y CONTROLAR los riesgos que pueden afectar la seguridad y salud de los trabajadores</a:t>
            </a:r>
            <a:r>
              <a:rPr b="0" i="0" lang="es-CO" sz="2000" u="none" cap="none" strike="noStrike">
                <a:solidFill>
                  <a:srgbClr val="777777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25" name="Google Shape;1125;p14"/>
          <p:cNvCxnSpPr/>
          <p:nvPr/>
        </p:nvCxnSpPr>
        <p:spPr>
          <a:xfrm>
            <a:off x="838200" y="1624149"/>
            <a:ext cx="1579200" cy="0"/>
          </a:xfrm>
          <a:prstGeom prst="straightConnector1">
            <a:avLst/>
          </a:prstGeom>
          <a:noFill/>
          <a:ln cap="flat" cmpd="sng" w="57150">
            <a:solidFill>
              <a:srgbClr val="0A2F2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ecas Talento especializado Alcaldía de Medellín, 2021" id="1126" name="Google Shape;1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317" y="872521"/>
            <a:ext cx="3929926" cy="24016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14"/>
          <p:cNvSpPr txBox="1"/>
          <p:nvPr/>
        </p:nvSpPr>
        <p:spPr>
          <a:xfrm>
            <a:off x="429711" y="3100791"/>
            <a:ext cx="7446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Thin"/>
              <a:buNone/>
            </a:pPr>
            <a:r>
              <a:rPr b="0" i="0" lang="es-CO" sz="36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¿Qué busca el SG- SST ?</a:t>
            </a:r>
            <a:endParaRPr b="0" i="0" sz="36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28" name="Google Shape;1128;p14"/>
          <p:cNvSpPr txBox="1"/>
          <p:nvPr/>
        </p:nvSpPr>
        <p:spPr>
          <a:xfrm>
            <a:off x="232763" y="4056229"/>
            <a:ext cx="99495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777777"/>
                </a:solidFill>
                <a:latin typeface="Roboto Light"/>
                <a:ea typeface="Roboto Light"/>
                <a:cs typeface="Roboto Light"/>
                <a:sym typeface="Roboto Light"/>
              </a:rPr>
              <a:t> El control eficaz de los peligros y riesgos en el lugar de trabajo</a:t>
            </a:r>
            <a:r>
              <a:rPr b="0" i="0" lang="es-CO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Disminuir la materialización de accidentes de trabajo y enfermedades laborales.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Facilitar mecanismos para que organizaciones vinculadas a las industrias 4.0, la participación de todos los colaboradores.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5"/>
          <p:cNvSpPr/>
          <p:nvPr/>
        </p:nvSpPr>
        <p:spPr>
          <a:xfrm rot="10800000">
            <a:off x="9883500" y="36"/>
            <a:ext cx="2308500" cy="2758200"/>
          </a:xfrm>
          <a:prstGeom prst="corner">
            <a:avLst>
              <a:gd fmla="val 12805" name="adj1"/>
              <a:gd fmla="val 13032" name="adj2"/>
            </a:avLst>
          </a:prstGeom>
          <a:solidFill>
            <a:srgbClr val="C4D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5" name="Google Shape;1135;p15"/>
          <p:cNvSpPr txBox="1"/>
          <p:nvPr>
            <p:ph type="title"/>
          </p:nvPr>
        </p:nvSpPr>
        <p:spPr>
          <a:xfrm>
            <a:off x="698778" y="902097"/>
            <a:ext cx="375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Thin"/>
              <a:buNone/>
            </a:pPr>
            <a:r>
              <a:rPr lang="es-CO" sz="5200"/>
              <a:t>Objetivo</a:t>
            </a:r>
            <a:endParaRPr sz="5200"/>
          </a:p>
        </p:txBody>
      </p:sp>
      <p:sp>
        <p:nvSpPr>
          <p:cNvPr id="1136" name="Google Shape;1136;p15"/>
          <p:cNvSpPr txBox="1"/>
          <p:nvPr/>
        </p:nvSpPr>
        <p:spPr>
          <a:xfrm>
            <a:off x="595663" y="1819445"/>
            <a:ext cx="6458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Acompañar la realización de un proyecto productivo ejecutado por estudiantes; que consiste en el desarrollo de un módulo que ayudará a automatizar los indicadores de ausentismo en el SG-SST fortaleciendo el aprendizaje en la práctica y generando beneficios para empresas locales.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SG-SST - SANMATEO2016N49-01" id="1137" name="Google Shape;1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825" y="2765941"/>
            <a:ext cx="4224831" cy="2305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8" name="Google Shape;1138;p15"/>
          <p:cNvCxnSpPr/>
          <p:nvPr/>
        </p:nvCxnSpPr>
        <p:spPr>
          <a:xfrm>
            <a:off x="838200" y="1624149"/>
            <a:ext cx="1579200" cy="0"/>
          </a:xfrm>
          <a:prstGeom prst="straightConnector1">
            <a:avLst/>
          </a:prstGeom>
          <a:noFill/>
          <a:ln cap="flat" cmpd="sng" w="57150">
            <a:solidFill>
              <a:srgbClr val="0A2F2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 p14:dur="15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3" name="Google Shape;1143;p16"/>
          <p:cNvPicPr preferRelativeResize="0"/>
          <p:nvPr/>
        </p:nvPicPr>
        <p:blipFill rotWithShape="1">
          <a:blip r:embed="rId3">
            <a:alphaModFix/>
          </a:blip>
          <a:srcRect b="2173" l="0" r="0" t="2488"/>
          <a:stretch/>
        </p:blipFill>
        <p:spPr>
          <a:xfrm>
            <a:off x="-78828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6"/>
          <p:cNvSpPr/>
          <p:nvPr/>
        </p:nvSpPr>
        <p:spPr>
          <a:xfrm flipH="1">
            <a:off x="0" y="998175"/>
            <a:ext cx="6017172" cy="5859824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5" name="Google Shape;1145;p16"/>
          <p:cNvSpPr txBox="1"/>
          <p:nvPr>
            <p:ph type="title"/>
          </p:nvPr>
        </p:nvSpPr>
        <p:spPr>
          <a:xfrm>
            <a:off x="709448" y="1913950"/>
            <a:ext cx="4204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Thin"/>
              <a:buNone/>
            </a:pPr>
            <a:r>
              <a:rPr lang="es-CO" sz="3600"/>
              <a:t>¿ Que se pretende lograr?</a:t>
            </a:r>
            <a:endParaRPr/>
          </a:p>
        </p:txBody>
      </p:sp>
      <p:cxnSp>
        <p:nvCxnSpPr>
          <p:cNvPr id="1146" name="Google Shape;1146;p16"/>
          <p:cNvCxnSpPr/>
          <p:nvPr/>
        </p:nvCxnSpPr>
        <p:spPr>
          <a:xfrm>
            <a:off x="2287051" y="3337139"/>
            <a:ext cx="935400" cy="0"/>
          </a:xfrm>
          <a:prstGeom prst="straightConnector1">
            <a:avLst/>
          </a:prstGeom>
          <a:noFill/>
          <a:ln cap="sq" cmpd="sng" w="25400">
            <a:solidFill>
              <a:srgbClr val="3A3737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47" name="Google Shape;1147;p16"/>
          <p:cNvSpPr txBox="1"/>
          <p:nvPr>
            <p:ph idx="1" type="body"/>
          </p:nvPr>
        </p:nvSpPr>
        <p:spPr>
          <a:xfrm>
            <a:off x="525516" y="3417573"/>
            <a:ext cx="45930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</a:pPr>
            <a:r>
              <a:rPr lang="es-CO" sz="1800"/>
              <a:t>Información exacta en el proceso de ausentismo en los trabajadores.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</a:pPr>
            <a:r>
              <a:rPr lang="es-CO" sz="1800"/>
              <a:t>cumplimiento de las exigencias del decreto 1072.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</a:pPr>
            <a:r>
              <a:rPr lang="es-CO" sz="1800"/>
              <a:t>Informes gerenciales con relación a las perdidas y o ganancias de la organización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</a:pPr>
            <a:r>
              <a:rPr lang="es-CO" sz="1800"/>
              <a:t>Descripción de códigos de enfermedad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705" y="2240329"/>
            <a:ext cx="4803161" cy="314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7"/>
          <p:cNvSpPr/>
          <p:nvPr/>
        </p:nvSpPr>
        <p:spPr>
          <a:xfrm rot="10800000">
            <a:off x="9883500" y="36"/>
            <a:ext cx="2308500" cy="2758200"/>
          </a:xfrm>
          <a:prstGeom prst="corner">
            <a:avLst>
              <a:gd fmla="val 12805" name="adj1"/>
              <a:gd fmla="val 13032" name="adj2"/>
            </a:avLst>
          </a:prstGeom>
          <a:solidFill>
            <a:srgbClr val="C4D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5" name="Google Shape;1155;p17"/>
          <p:cNvSpPr txBox="1"/>
          <p:nvPr>
            <p:ph type="title"/>
          </p:nvPr>
        </p:nvSpPr>
        <p:spPr>
          <a:xfrm>
            <a:off x="248456" y="568968"/>
            <a:ext cx="9075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Thin"/>
              <a:buNone/>
            </a:pPr>
            <a:r>
              <a:rPr lang="es-CO" sz="5200"/>
              <a:t>Funcionalidades del módulo</a:t>
            </a:r>
            <a:endParaRPr sz="5200"/>
          </a:p>
        </p:txBody>
      </p:sp>
      <p:cxnSp>
        <p:nvCxnSpPr>
          <p:cNvPr id="1156" name="Google Shape;1156;p17"/>
          <p:cNvCxnSpPr/>
          <p:nvPr/>
        </p:nvCxnSpPr>
        <p:spPr>
          <a:xfrm>
            <a:off x="838200" y="1624149"/>
            <a:ext cx="1579200" cy="0"/>
          </a:xfrm>
          <a:prstGeom prst="straightConnector1">
            <a:avLst/>
          </a:prstGeom>
          <a:noFill/>
          <a:ln cap="flat" cmpd="sng" w="57150">
            <a:solidFill>
              <a:srgbClr val="0A2F2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57" name="Google Shape;1157;p17"/>
          <p:cNvGrpSpPr/>
          <p:nvPr/>
        </p:nvGrpSpPr>
        <p:grpSpPr>
          <a:xfrm>
            <a:off x="-4157584" y="1068950"/>
            <a:ext cx="9897172" cy="5745900"/>
            <a:chOff x="-4379110" y="-739369"/>
            <a:chExt cx="9897172" cy="5745900"/>
          </a:xfrm>
        </p:grpSpPr>
        <p:sp>
          <p:nvSpPr>
            <p:cNvPr id="1158" name="Google Shape;1158;p17"/>
            <p:cNvSpPr/>
            <p:nvPr/>
          </p:nvSpPr>
          <p:spPr>
            <a:xfrm>
              <a:off x="-4379110" y="-739369"/>
              <a:ext cx="5745900" cy="5745900"/>
            </a:xfrm>
            <a:prstGeom prst="blockArc">
              <a:avLst>
                <a:gd fmla="val 18900000" name="adj1"/>
                <a:gd fmla="val 2700000" name="adj2"/>
                <a:gd fmla="val 376" name="adj3"/>
              </a:avLst>
            </a:prstGeom>
            <a:noFill/>
            <a:ln cap="flat" cmpd="sng" w="12700">
              <a:solidFill>
                <a:srgbClr val="0044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1087382" y="295640"/>
              <a:ext cx="4354500" cy="533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C3D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 txBox="1"/>
            <p:nvPr/>
          </p:nvSpPr>
          <p:spPr>
            <a:xfrm>
              <a:off x="1087382" y="295640"/>
              <a:ext cx="43545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23525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Roboto Light"/>
                <a:buNone/>
              </a:pPr>
              <a:r>
                <a:rPr lang="es-CO" sz="29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zona de usuarios</a:t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515031" y="199921"/>
              <a:ext cx="666900" cy="666900"/>
            </a:xfrm>
            <a:prstGeom prst="ellipse">
              <a:avLst/>
            </a:prstGeom>
            <a:solidFill>
              <a:srgbClr val="C3D600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1333662" y="1066731"/>
              <a:ext cx="4184400" cy="533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C3D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 txBox="1"/>
            <p:nvPr/>
          </p:nvSpPr>
          <p:spPr>
            <a:xfrm>
              <a:off x="1333662" y="1066731"/>
              <a:ext cx="41844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423525" spcFirstLastPara="1" rIns="71100" wrap="square" tIns="71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oboto Light"/>
                <a:buNone/>
              </a:pPr>
              <a:r>
                <a:rPr lang="es-CO" sz="2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Registro de empleados</a:t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897378" y="1000033"/>
              <a:ext cx="666900" cy="666900"/>
            </a:xfrm>
            <a:prstGeom prst="ellipse">
              <a:avLst/>
            </a:prstGeom>
            <a:solidFill>
              <a:srgbClr val="C3D600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1164559" y="1846492"/>
              <a:ext cx="4320600" cy="5454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C3D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 txBox="1"/>
            <p:nvPr/>
          </p:nvSpPr>
          <p:spPr>
            <a:xfrm>
              <a:off x="1164559" y="1846492"/>
              <a:ext cx="4320600" cy="5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42352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boto Light"/>
                <a:buNone/>
              </a:pPr>
              <a:r>
                <a:rPr lang="es-CO" sz="27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 Registro de ausentismo</a:t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014727" y="1800146"/>
              <a:ext cx="666900" cy="666900"/>
            </a:xfrm>
            <a:prstGeom prst="ellipse">
              <a:avLst/>
            </a:prstGeom>
            <a:solidFill>
              <a:srgbClr val="C3D600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233974" y="2695982"/>
              <a:ext cx="4263900" cy="533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C3D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 txBox="1"/>
            <p:nvPr/>
          </p:nvSpPr>
          <p:spPr>
            <a:xfrm>
              <a:off x="1233974" y="2695982"/>
              <a:ext cx="42639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42352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boto Light"/>
                <a:buNone/>
              </a:pPr>
              <a:r>
                <a:rPr lang="es-CO" sz="27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Cálculo de incapacidad</a:t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897378" y="2600258"/>
              <a:ext cx="666900" cy="666900"/>
            </a:xfrm>
            <a:prstGeom prst="ellipse">
              <a:avLst/>
            </a:prstGeom>
            <a:solidFill>
              <a:srgbClr val="C3D600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048633" y="3510613"/>
              <a:ext cx="4459200" cy="533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C3D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 txBox="1"/>
            <p:nvPr/>
          </p:nvSpPr>
          <p:spPr>
            <a:xfrm>
              <a:off x="1048633" y="3510613"/>
              <a:ext cx="4459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42352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Roboto Light"/>
                <a:buNone/>
              </a:pPr>
              <a:r>
                <a:rPr lang="es-CO" sz="27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Informes de ausentismo</a:t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515031" y="3400370"/>
              <a:ext cx="666900" cy="666900"/>
            </a:xfrm>
            <a:prstGeom prst="ellipse">
              <a:avLst/>
            </a:prstGeom>
            <a:solidFill>
              <a:srgbClr val="C3D600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 p14:dur="15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8"/>
          <p:cNvSpPr/>
          <p:nvPr/>
        </p:nvSpPr>
        <p:spPr>
          <a:xfrm rot="10800000">
            <a:off x="9883500" y="36"/>
            <a:ext cx="2308500" cy="2758200"/>
          </a:xfrm>
          <a:prstGeom prst="corner">
            <a:avLst>
              <a:gd fmla="val 12805" name="adj1"/>
              <a:gd fmla="val 13032" name="adj2"/>
            </a:avLst>
          </a:prstGeom>
          <a:solidFill>
            <a:srgbClr val="C4D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0" name="Google Shape;1180;p18"/>
          <p:cNvSpPr txBox="1"/>
          <p:nvPr>
            <p:ph type="title"/>
          </p:nvPr>
        </p:nvSpPr>
        <p:spPr>
          <a:xfrm>
            <a:off x="640719" y="694940"/>
            <a:ext cx="11162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Thin"/>
              <a:buNone/>
            </a:pPr>
            <a:r>
              <a:rPr lang="es-CO" sz="5200"/>
              <a:t>Que se debe entregar a las Empresas</a:t>
            </a:r>
            <a:endParaRPr sz="5200"/>
          </a:p>
        </p:txBody>
      </p:sp>
      <p:cxnSp>
        <p:nvCxnSpPr>
          <p:cNvPr id="1181" name="Google Shape;1181;p18"/>
          <p:cNvCxnSpPr/>
          <p:nvPr/>
        </p:nvCxnSpPr>
        <p:spPr>
          <a:xfrm>
            <a:off x="794657" y="1551577"/>
            <a:ext cx="1579200" cy="0"/>
          </a:xfrm>
          <a:prstGeom prst="straightConnector1">
            <a:avLst/>
          </a:prstGeom>
          <a:noFill/>
          <a:ln cap="flat" cmpd="sng" w="57150">
            <a:solidFill>
              <a:srgbClr val="0A2F2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2" name="Google Shape;1182;p18"/>
          <p:cNvSpPr txBox="1"/>
          <p:nvPr/>
        </p:nvSpPr>
        <p:spPr>
          <a:xfrm>
            <a:off x="5420597" y="2331751"/>
            <a:ext cx="59151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</a:pPr>
            <a:r>
              <a:rPr lang="es-CO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Código fuente, manual de instalación y manual de usuario en sus entornos tecnológicos.</a:t>
            </a:r>
            <a:endParaRPr/>
          </a:p>
        </p:txBody>
      </p:sp>
      <p:pic>
        <p:nvPicPr>
          <p:cNvPr id="1183" name="Google Shape;1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94" y="2354676"/>
            <a:ext cx="4861602" cy="324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9"/>
          <p:cNvSpPr txBox="1"/>
          <p:nvPr>
            <p:ph type="title"/>
          </p:nvPr>
        </p:nvSpPr>
        <p:spPr>
          <a:xfrm>
            <a:off x="345829" y="245425"/>
            <a:ext cx="10515600" cy="54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Thin"/>
              <a:buNone/>
            </a:pPr>
            <a:r>
              <a:t/>
            </a:r>
            <a:endParaRPr sz="5200"/>
          </a:p>
        </p:txBody>
      </p:sp>
      <p:sp>
        <p:nvSpPr>
          <p:cNvPr id="1190" name="Google Shape;1190;p19"/>
          <p:cNvSpPr/>
          <p:nvPr/>
        </p:nvSpPr>
        <p:spPr>
          <a:xfrm rot="10800000">
            <a:off x="9883500" y="36"/>
            <a:ext cx="2308500" cy="2758200"/>
          </a:xfrm>
          <a:prstGeom prst="corner">
            <a:avLst>
              <a:gd fmla="val 12805" name="adj1"/>
              <a:gd fmla="val 13032" name="adj2"/>
            </a:avLst>
          </a:prstGeom>
          <a:solidFill>
            <a:srgbClr val="C4D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Gracias | El hexágono de Guadalajara" id="1191" name="Google Shape;1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121920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3">
      <a:dk1>
        <a:srgbClr val="171616"/>
      </a:dk1>
      <a:lt1>
        <a:srgbClr val="FFFFFF"/>
      </a:lt1>
      <a:dk2>
        <a:srgbClr val="005744"/>
      </a:dk2>
      <a:lt2>
        <a:srgbClr val="C4D6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D7B5C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