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ato"/>
      <p:regular r:id="rId11"/>
      <p:bold r:id="rId12"/>
      <p:italic r:id="rId13"/>
      <p:boldItalic r:id="rId14"/>
    </p:embeddedFont>
    <p:embeddedFont>
      <p:font typeface="Lato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slide" Target="slides/slide5.xml"/><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Light-regular.fntdata"/><Relationship Id="rId14" Type="http://schemas.openxmlformats.org/officeDocument/2006/relationships/font" Target="fonts/Lato-boldItalic.fntdata"/><Relationship Id="rId17" Type="http://schemas.openxmlformats.org/officeDocument/2006/relationships/font" Target="fonts/LatoLight-italic.fntdata"/><Relationship Id="rId16" Type="http://schemas.openxmlformats.org/officeDocument/2006/relationships/font" Target="fonts/LatoLight-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Ligh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1f5a554db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5a554db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1f5a554db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f5a554db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f5a554db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5a554db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f5a554db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5a554db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f5a554dbf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5a554dbf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55" name="Google Shape;55;p13"/>
          <p:cNvSpPr/>
          <p:nvPr/>
        </p:nvSpPr>
        <p:spPr>
          <a:xfrm>
            <a:off x="0" y="0"/>
            <a:ext cx="9144000" cy="25725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156123">
            <a:off x="2153842" y="1143655"/>
            <a:ext cx="4546388" cy="3211212"/>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306212" y="991287"/>
            <a:ext cx="4546500" cy="32112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236797">
            <a:off x="2298923" y="966127"/>
            <a:ext cx="4546181" cy="32113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rot="-225232">
            <a:off x="2523320" y="1303029"/>
            <a:ext cx="4082760" cy="172571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434343"/>
                </a:solidFill>
                <a:latin typeface="Lato"/>
                <a:ea typeface="Lato"/>
                <a:cs typeface="Lato"/>
                <a:sym typeface="Lato"/>
              </a:rPr>
              <a:t>Prince Maze</a:t>
            </a:r>
            <a:endParaRPr sz="3000">
              <a:solidFill>
                <a:srgbClr val="434343"/>
              </a:solidFill>
              <a:latin typeface="Lato"/>
              <a:ea typeface="Lato"/>
              <a:cs typeface="Lato"/>
              <a:sym typeface="Lato"/>
            </a:endParaRPr>
          </a:p>
          <a:p>
            <a:pPr indent="0" lvl="0" marL="0" rtl="0" algn="l">
              <a:spcBef>
                <a:spcPts val="0"/>
              </a:spcBef>
              <a:spcAft>
                <a:spcPts val="0"/>
              </a:spcAft>
              <a:buNone/>
            </a:pPr>
            <a:r>
              <a:t/>
            </a:r>
            <a:endParaRPr sz="3000">
              <a:solidFill>
                <a:srgbClr val="434343"/>
              </a:solidFill>
              <a:latin typeface="Lato"/>
              <a:ea typeface="Lato"/>
              <a:cs typeface="Lato"/>
              <a:sym typeface="Lato"/>
            </a:endParaRPr>
          </a:p>
          <a:p>
            <a:pPr indent="0" lvl="0" marL="0" rtl="0" algn="l">
              <a:spcBef>
                <a:spcPts val="0"/>
              </a:spcBef>
              <a:spcAft>
                <a:spcPts val="0"/>
              </a:spcAft>
              <a:buNone/>
            </a:pPr>
            <a:r>
              <a:rPr lang="es" sz="1800">
                <a:solidFill>
                  <a:srgbClr val="434343"/>
                </a:solidFill>
                <a:latin typeface="Lato"/>
                <a:ea typeface="Lato"/>
                <a:cs typeface="Lato"/>
                <a:sym typeface="Lato"/>
              </a:rPr>
              <a:t>Esteban cabrera 17781</a:t>
            </a:r>
            <a:endParaRPr sz="1800">
              <a:solidFill>
                <a:srgbClr val="434343"/>
              </a:solidFill>
              <a:latin typeface="Lato"/>
              <a:ea typeface="Lato"/>
              <a:cs typeface="Lato"/>
              <a:sym typeface="Lato"/>
            </a:endParaRPr>
          </a:p>
          <a:p>
            <a:pPr indent="0" lvl="0" marL="0" rtl="0" algn="l">
              <a:spcBef>
                <a:spcPts val="0"/>
              </a:spcBef>
              <a:spcAft>
                <a:spcPts val="0"/>
              </a:spcAft>
              <a:buNone/>
            </a:pPr>
            <a:r>
              <a:rPr lang="es" sz="1800">
                <a:solidFill>
                  <a:srgbClr val="434343"/>
                </a:solidFill>
                <a:latin typeface="Lato"/>
                <a:ea typeface="Lato"/>
                <a:cs typeface="Lato"/>
                <a:sym typeface="Lato"/>
              </a:rPr>
              <a:t>Raúl Monzon 17014</a:t>
            </a:r>
            <a:endParaRPr sz="1800">
              <a:solidFill>
                <a:srgbClr val="43434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65" name="Google Shape;65;p14"/>
          <p:cNvSpPr/>
          <p:nvPr/>
        </p:nvSpPr>
        <p:spPr>
          <a:xfrm rot="-5639218">
            <a:off x="1421429" y="3058906"/>
            <a:ext cx="2023597" cy="147718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4"/>
          <p:cNvGrpSpPr/>
          <p:nvPr/>
        </p:nvGrpSpPr>
        <p:grpSpPr>
          <a:xfrm>
            <a:off x="1624868" y="2728831"/>
            <a:ext cx="1608000" cy="2133300"/>
            <a:chOff x="1454311" y="2323460"/>
            <a:chExt cx="1608000" cy="2133300"/>
          </a:xfrm>
        </p:grpSpPr>
        <p:sp>
          <p:nvSpPr>
            <p:cNvPr id="68" name="Google Shape;68;p14"/>
            <p:cNvSpPr/>
            <p:nvPr/>
          </p:nvSpPr>
          <p:spPr>
            <a:xfrm rot="-237893">
              <a:off x="1522901" y="2371877"/>
              <a:ext cx="1470820" cy="2036466"/>
            </a:xfrm>
            <a:prstGeom prst="rect">
              <a:avLst/>
            </a:prstGeom>
            <a:solidFill>
              <a:srgbClr val="00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p14"/>
            <p:cNvSpPr txBox="1"/>
            <p:nvPr/>
          </p:nvSpPr>
          <p:spPr>
            <a:xfrm rot="-237255">
              <a:off x="1634970" y="2973001"/>
              <a:ext cx="1174596" cy="1120776"/>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700">
                  <a:solidFill>
                    <a:srgbClr val="D9F0FF"/>
                  </a:solidFill>
                </a:rPr>
                <a:t>Historia</a:t>
              </a:r>
              <a:endParaRPr sz="700">
                <a:solidFill>
                  <a:srgbClr val="D9F0FF"/>
                </a:solidFill>
              </a:endParaRPr>
            </a:p>
          </p:txBody>
        </p:sp>
      </p:grpSp>
      <p:sp>
        <p:nvSpPr>
          <p:cNvPr id="70" name="Google Shape;70;p14"/>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5639455">
            <a:off x="2474094" y="1079628"/>
            <a:ext cx="4196205" cy="2963474"/>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4"/>
          <p:cNvPicPr preferRelativeResize="0"/>
          <p:nvPr/>
        </p:nvPicPr>
        <p:blipFill rotWithShape="1">
          <a:blip r:embed="rId4">
            <a:alphaModFix/>
          </a:blip>
          <a:srcRect b="0" l="31601" r="31605" t="0"/>
          <a:stretch/>
        </p:blipFill>
        <p:spPr>
          <a:xfrm rot="-239459">
            <a:off x="3392513" y="954231"/>
            <a:ext cx="2359361" cy="3292884"/>
          </a:xfrm>
          <a:prstGeom prst="rect">
            <a:avLst/>
          </a:prstGeom>
          <a:noFill/>
          <a:ln cap="flat" cmpd="sng" w="9525">
            <a:solidFill>
              <a:srgbClr val="EFEFEF"/>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78" name="Google Shape;78;p15"/>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5641810">
            <a:off x="2473882" y="1006454"/>
            <a:ext cx="4195976" cy="296322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1197675" y="2180675"/>
            <a:ext cx="1356000" cy="16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Niveles</a:t>
            </a:r>
            <a:endParaRPr/>
          </a:p>
          <a:p>
            <a:pPr indent="0" lvl="0" marL="0" rtl="0" algn="l">
              <a:spcBef>
                <a:spcPts val="0"/>
              </a:spcBef>
              <a:spcAft>
                <a:spcPts val="0"/>
              </a:spcAft>
              <a:buNone/>
            </a:pPr>
            <a:r>
              <a:t/>
            </a:r>
            <a:endParaRPr/>
          </a:p>
        </p:txBody>
      </p:sp>
      <p:pic>
        <p:nvPicPr>
          <p:cNvPr id="82" name="Google Shape;82;p15"/>
          <p:cNvPicPr preferRelativeResize="0"/>
          <p:nvPr/>
        </p:nvPicPr>
        <p:blipFill>
          <a:blip r:embed="rId4">
            <a:alphaModFix/>
          </a:blip>
          <a:stretch>
            <a:fillRect/>
          </a:stretch>
        </p:blipFill>
        <p:spPr>
          <a:xfrm rot="-249563">
            <a:off x="3728897" y="1306340"/>
            <a:ext cx="1685933" cy="2530823"/>
          </a:xfrm>
          <a:prstGeom prst="rect">
            <a:avLst/>
          </a:prstGeom>
          <a:noFill/>
          <a:ln cap="flat" cmpd="sng" w="9525">
            <a:solidFill>
              <a:srgbClr val="EFEFEF"/>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88" name="Google Shape;88;p16"/>
          <p:cNvSpPr/>
          <p:nvPr/>
        </p:nvSpPr>
        <p:spPr>
          <a:xfrm>
            <a:off x="0" y="0"/>
            <a:ext cx="9144000" cy="2569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rot="-248076">
            <a:off x="2474018" y="930601"/>
            <a:ext cx="4196111" cy="328230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1060800" y="2365875"/>
            <a:ext cx="13002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Ideas iniciales</a:t>
            </a:r>
            <a:endParaRPr/>
          </a:p>
        </p:txBody>
      </p:sp>
      <p:pic>
        <p:nvPicPr>
          <p:cNvPr id="92" name="Google Shape;92;p16"/>
          <p:cNvPicPr preferRelativeResize="0"/>
          <p:nvPr/>
        </p:nvPicPr>
        <p:blipFill rotWithShape="1">
          <a:blip r:embed="rId4">
            <a:alphaModFix/>
          </a:blip>
          <a:srcRect b="40853" l="10824" r="33662" t="1403"/>
          <a:stretch/>
        </p:blipFill>
        <p:spPr>
          <a:xfrm rot="-262379">
            <a:off x="2823838" y="1424412"/>
            <a:ext cx="3496477" cy="2294675"/>
          </a:xfrm>
          <a:prstGeom prst="rect">
            <a:avLst/>
          </a:prstGeom>
          <a:noFill/>
          <a:ln cap="flat" cmpd="sng" w="9525">
            <a:solidFill>
              <a:srgbClr val="EFEFEF"/>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6" name="Shape 96"/>
        <p:cNvGrpSpPr/>
        <p:nvPr/>
      </p:nvGrpSpPr>
      <p:grpSpPr>
        <a:xfrm>
          <a:off x="0" y="0"/>
          <a:ext cx="0" cy="0"/>
          <a:chOff x="0" y="0"/>
          <a:chExt cx="0" cy="0"/>
        </a:xfrm>
      </p:grpSpPr>
      <p:pic>
        <p:nvPicPr>
          <p:cNvPr id="97" name="Google Shape;97;p1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98" name="Google Shape;98;p17"/>
          <p:cNvSpPr/>
          <p:nvPr/>
        </p:nvSpPr>
        <p:spPr>
          <a:xfrm>
            <a:off x="0" y="0"/>
            <a:ext cx="9144000" cy="2569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253930">
            <a:off x="2473983" y="1079876"/>
            <a:ext cx="4196213" cy="296348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rot="-253930">
            <a:off x="2686587" y="1553560"/>
            <a:ext cx="3771101" cy="2016054"/>
          </a:xfrm>
          <a:prstGeom prst="rect">
            <a:avLst/>
          </a:prstGeom>
          <a:solidFill>
            <a:srgbClr val="FFFFFF"/>
          </a:soli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Reglas: el jugador no podrá saltar sobre paredes, ni sobre las trampas. Por lo que para poder pasar de nivel deberá encontrar un camino libre. Al encontrar un enemigo podrá decidir si atacar o ir por otro camino. Para ganar el nivel, este deberá encontrar la salida que será una puerta.</a:t>
            </a:r>
            <a:endParaRPr>
              <a:solidFill>
                <a:schemeClr val="dk1"/>
              </a:solidFill>
            </a:endParaRPr>
          </a:p>
          <a:p>
            <a:pPr indent="0" lvl="0" marL="0" rtl="0" algn="ctr">
              <a:spcBef>
                <a:spcPts val="0"/>
              </a:spcBef>
              <a:spcAft>
                <a:spcPts val="0"/>
              </a:spcAft>
              <a:buNone/>
            </a:pPr>
            <a:r>
              <a:t/>
            </a:r>
            <a:endParaRPr sz="4800">
              <a:solidFill>
                <a:srgbClr val="999999"/>
              </a:solidFill>
              <a:latin typeface="Lato Light"/>
              <a:ea typeface="Lato Light"/>
              <a:cs typeface="Lato Light"/>
              <a:sym typeface="La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