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5"/>
  </p:notesMasterIdLst>
  <p:sldIdLst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58" r:id="rId11"/>
    <p:sldId id="268" r:id="rId12"/>
    <p:sldId id="276" r:id="rId13"/>
    <p:sldId id="277" r:id="rId1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="" xmlns:a16="http://schemas.microsoft.com/office/drawing/2014/main" id="{4051C9B4-C2B8-4CEA-B4C7-1A65042595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627BF040-3A5D-4FE3-A947-D03D15E85A7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6333D048-4C14-4FB2-9B63-79D6719C43AA}" type="datetimeFigureOut">
              <a:rPr lang="fr-FR"/>
              <a:pPr>
                <a:defRPr/>
              </a:pPr>
              <a:t>16/02/18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="" xmlns:a16="http://schemas.microsoft.com/office/drawing/2014/main" id="{96E540AC-DDC7-4837-8194-F5720BE876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="" xmlns:a16="http://schemas.microsoft.com/office/drawing/2014/main" id="{9C50B517-0144-4B05-B2BB-2BE7BAE07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B9D7B1F9-8F75-4C53-8379-A736A2A357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40BDD9B3-BEB3-4573-AC42-174D045D01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F5849EF-51C3-4FFB-8F2B-DE8441F335F5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650359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>
            <a:extLst>
              <a:ext uri="{FF2B5EF4-FFF2-40B4-BE49-F238E27FC236}">
                <a16:creationId xmlns="" xmlns:a16="http://schemas.microsoft.com/office/drawing/2014/main" id="{95B08DE1-B381-407D-86B2-5543775EC7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Espace réservé des commentaires 2">
            <a:extLst>
              <a:ext uri="{FF2B5EF4-FFF2-40B4-BE49-F238E27FC236}">
                <a16:creationId xmlns="" xmlns:a16="http://schemas.microsoft.com/office/drawing/2014/main" id="{00259E65-A709-4549-905C-FE77A85157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3012" name="Espace réservé du numéro de diapositive 3">
            <a:extLst>
              <a:ext uri="{FF2B5EF4-FFF2-40B4-BE49-F238E27FC236}">
                <a16:creationId xmlns="" xmlns:a16="http://schemas.microsoft.com/office/drawing/2014/main" id="{128881D2-4CE0-45D6-B956-63F35405E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CAAB442-E752-4038-A724-20CA4678ED5E}" type="slidenum">
              <a:rPr lang="fr-FR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fr-FR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>
            <a:extLst>
              <a:ext uri="{FF2B5EF4-FFF2-40B4-BE49-F238E27FC236}">
                <a16:creationId xmlns="" xmlns:a16="http://schemas.microsoft.com/office/drawing/2014/main" id="{95B08DE1-B381-407D-86B2-5543775EC7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Espace réservé des commentaires 2">
            <a:extLst>
              <a:ext uri="{FF2B5EF4-FFF2-40B4-BE49-F238E27FC236}">
                <a16:creationId xmlns="" xmlns:a16="http://schemas.microsoft.com/office/drawing/2014/main" id="{00259E65-A709-4549-905C-FE77A85157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3012" name="Espace réservé du numéro de diapositive 3">
            <a:extLst>
              <a:ext uri="{FF2B5EF4-FFF2-40B4-BE49-F238E27FC236}">
                <a16:creationId xmlns="" xmlns:a16="http://schemas.microsoft.com/office/drawing/2014/main" id="{128881D2-4CE0-45D6-B956-63F35405E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CAAB442-E752-4038-A724-20CA4678ED5E}" type="slidenum">
              <a:rPr lang="fr-FR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fr-FR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52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849EF-51C3-4FFB-8F2B-DE8441F335F5}" type="slidenum">
              <a:rPr lang="fr-FR" altLang="en-US" smtClean="0"/>
              <a:pPr/>
              <a:t>12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43263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5">
            <a:extLst>
              <a:ext uri="{FF2B5EF4-FFF2-40B4-BE49-F238E27FC236}">
                <a16:creationId xmlns="" xmlns:a16="http://schemas.microsoft.com/office/drawing/2014/main" id="{70EB795B-E94E-4A9C-B1BB-0DCF5FE41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>
              <a:latin typeface="Verdana" pitchFamily="34" charset="0"/>
              <a:ea typeface="+mn-ea"/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="" xmlns:a16="http://schemas.microsoft.com/office/drawing/2014/main" id="{E834D72B-773D-4C00-ACAF-29B6B6509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">
                <a:solidFill>
                  <a:srgbClr val="A6A6A6"/>
                </a:solidFill>
              </a:rPr>
              <a:t>Slide: </a:t>
            </a:r>
            <a:fld id="{38FC96CF-7E46-4B5D-99C6-F0CAA9AACBF4}" type="slidenum">
              <a:rPr lang="en-US" altLang="en-US" sz="800">
                <a:solidFill>
                  <a:srgbClr val="A6A6A6"/>
                </a:solidFill>
              </a:rPr>
              <a:pPr/>
              <a:t>‹#›</a:t>
            </a:fld>
            <a:endParaRPr lang="fr-FR" altLang="en-US" sz="800">
              <a:solidFill>
                <a:srgbClr val="A6A6A6"/>
              </a:solidFill>
            </a:endParaRPr>
          </a:p>
        </p:txBody>
      </p:sp>
      <p:sp>
        <p:nvSpPr>
          <p:cNvPr id="20" name="Text Box 6">
            <a:extLst>
              <a:ext uri="{FF2B5EF4-FFF2-40B4-BE49-F238E27FC236}">
                <a16:creationId xmlns="" xmlns:a16="http://schemas.microsoft.com/office/drawing/2014/main" id="{F40D8100-F2FD-4240-B608-E615BCE9B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75" y="6634163"/>
            <a:ext cx="1454150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rgbClr val="A6A6A6"/>
                </a:solidFill>
                <a:ea typeface="ＭＳ Ｐゴシック" pitchFamily="34" charset="-128"/>
              </a:rPr>
              <a:t>Copyright © 2012 AdaCore </a:t>
            </a:r>
            <a:endParaRPr lang="fr-FR" sz="800">
              <a:solidFill>
                <a:srgbClr val="A6A6A6"/>
              </a:solidFill>
              <a:ea typeface="ＭＳ Ｐゴシック" pitchFamily="34" charset="-128"/>
            </a:endParaRPr>
          </a:p>
        </p:txBody>
      </p:sp>
      <p:cxnSp>
        <p:nvCxnSpPr>
          <p:cNvPr id="22" name="Straight Connector 7">
            <a:extLst>
              <a:ext uri="{FF2B5EF4-FFF2-40B4-BE49-F238E27FC236}">
                <a16:creationId xmlns="" xmlns:a16="http://schemas.microsoft.com/office/drawing/2014/main" id="{1B6E69DC-B66E-4810-8488-373C9FB4083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8500" y="3535363"/>
            <a:ext cx="7759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7">
            <a:extLst>
              <a:ext uri="{FF2B5EF4-FFF2-40B4-BE49-F238E27FC236}">
                <a16:creationId xmlns="" xmlns:a16="http://schemas.microsoft.com/office/drawing/2014/main" id="{83D2C2F5-752E-4F37-A416-004713539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24" name="Picture 8" descr="logo_textured_large.psd">
            <a:extLst>
              <a:ext uri="{FF2B5EF4-FFF2-40B4-BE49-F238E27FC236}">
                <a16:creationId xmlns="" xmlns:a16="http://schemas.microsoft.com/office/drawing/2014/main" id="{E6CC1286-9B30-49DE-9FE0-D0BCF6A16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159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="" xmlns:a16="http://schemas.microsoft.com/office/drawing/2014/main" id="{500B571B-CA2C-40F0-B939-841EB6BEA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>
              <a:latin typeface="Verdana" pitchFamily="34" charset="0"/>
              <a:ea typeface="+mn-ea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="" xmlns:a16="http://schemas.microsoft.com/office/drawing/2014/main" id="{3C681005-5EA5-4EEE-8A19-74ED826C2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">
                <a:solidFill>
                  <a:srgbClr val="A6A6A6"/>
                </a:solidFill>
              </a:rPr>
              <a:t>Slide: </a:t>
            </a:r>
            <a:fld id="{B26C5174-B07D-425A-B32A-CC1262667E45}" type="slidenum">
              <a:rPr lang="en-US" altLang="en-US" sz="800">
                <a:solidFill>
                  <a:srgbClr val="A6A6A6"/>
                </a:solidFill>
              </a:rPr>
              <a:pPr/>
              <a:t>‹#›</a:t>
            </a:fld>
            <a:endParaRPr lang="fr-FR" altLang="en-US" sz="800">
              <a:solidFill>
                <a:srgbClr val="A6A6A6"/>
              </a:solidFill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="" xmlns:a16="http://schemas.microsoft.com/office/drawing/2014/main" id="{ABB1EFC4-1AEA-421C-9DB4-DD319816B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75" y="6634163"/>
            <a:ext cx="1454150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rgbClr val="A6A6A6"/>
                </a:solidFill>
                <a:ea typeface="ＭＳ Ｐゴシック" pitchFamily="34" charset="-128"/>
              </a:rPr>
              <a:t>Copyright © 2012 AdaCore </a:t>
            </a:r>
            <a:endParaRPr lang="fr-FR" sz="800">
              <a:solidFill>
                <a:srgbClr val="A6A6A6"/>
              </a:solidFill>
              <a:ea typeface="ＭＳ Ｐゴシック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4A497BD-EEFF-4B5E-B4C1-B9A851E37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775" y="268288"/>
            <a:ext cx="1841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>
              <a:solidFill>
                <a:schemeClr val="accent1"/>
              </a:solidFill>
              <a:ea typeface="+mn-ea"/>
              <a:cs typeface="Arial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1" i="0" kern="120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90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="" xmlns:a16="http://schemas.microsoft.com/office/drawing/2014/main" id="{EC0DCD2E-850D-4A4B-8B29-F45C87BD8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>
              <a:latin typeface="Verdana" pitchFamily="34" charset="0"/>
              <a:ea typeface="+mn-ea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="" xmlns:a16="http://schemas.microsoft.com/office/drawing/2014/main" id="{680C7089-E44F-4718-AA4F-97D87C5FB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">
                <a:solidFill>
                  <a:srgbClr val="A6A6A6"/>
                </a:solidFill>
              </a:rPr>
              <a:t>Slide: </a:t>
            </a:r>
            <a:fld id="{28E05363-099D-499F-9DFA-DEADB803A50F}" type="slidenum">
              <a:rPr lang="en-US" altLang="en-US" sz="800">
                <a:solidFill>
                  <a:srgbClr val="A6A6A6"/>
                </a:solidFill>
              </a:rPr>
              <a:pPr/>
              <a:t>‹#›</a:t>
            </a:fld>
            <a:endParaRPr lang="fr-FR" altLang="en-US" sz="800">
              <a:solidFill>
                <a:srgbClr val="A6A6A6"/>
              </a:solidFill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="" xmlns:a16="http://schemas.microsoft.com/office/drawing/2014/main" id="{2E717220-D75F-44A5-8231-CC743FE49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75" y="6634163"/>
            <a:ext cx="1454150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dirty="0">
                <a:solidFill>
                  <a:srgbClr val="A6A6A6"/>
                </a:solidFill>
                <a:ea typeface="ＭＳ Ｐゴシック" pitchFamily="34" charset="-128"/>
              </a:rPr>
              <a:t>Copyright © 2018 </a:t>
            </a:r>
            <a:r>
              <a:rPr lang="en-US" sz="800" dirty="0" err="1">
                <a:solidFill>
                  <a:srgbClr val="A6A6A6"/>
                </a:solidFill>
                <a:ea typeface="ＭＳ Ｐゴシック" pitchFamily="34" charset="-128"/>
              </a:rPr>
              <a:t>AdaCore</a:t>
            </a:r>
            <a:r>
              <a:rPr lang="en-US" sz="800" dirty="0">
                <a:solidFill>
                  <a:srgbClr val="A6A6A6"/>
                </a:solidFill>
                <a:ea typeface="ＭＳ Ｐゴシック" pitchFamily="34" charset="-128"/>
              </a:rPr>
              <a:t> </a:t>
            </a:r>
            <a:endParaRPr lang="fr-FR" sz="800" dirty="0">
              <a:solidFill>
                <a:srgbClr val="A6A6A6"/>
              </a:solidFill>
              <a:ea typeface="ＭＳ Ｐゴシック" pitchFamily="34" charset="-128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DEE969B3-17F8-400C-9985-7A9626AE1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5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>
            <a:extLst>
              <a:ext uri="{FF2B5EF4-FFF2-40B4-BE49-F238E27FC236}">
                <a16:creationId xmlns="" xmlns:a16="http://schemas.microsoft.com/office/drawing/2014/main" id="{83493F83-6B8B-4808-B0F2-382CABA5B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>
              <a:latin typeface="Verdana" pitchFamily="34" charset="0"/>
              <a:ea typeface="+mn-ea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="" xmlns:a16="http://schemas.microsoft.com/office/drawing/2014/main" id="{2849DEF6-0C94-478A-8B0C-5DC5A5A5D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">
                <a:solidFill>
                  <a:srgbClr val="A6A6A6"/>
                </a:solidFill>
              </a:rPr>
              <a:t>Slide: </a:t>
            </a:r>
            <a:fld id="{401A0785-0D01-4256-A97B-0622652F453C}" type="slidenum">
              <a:rPr lang="en-US" altLang="en-US" sz="800">
                <a:solidFill>
                  <a:srgbClr val="A6A6A6"/>
                </a:solidFill>
              </a:rPr>
              <a:pPr/>
              <a:t>‹#›</a:t>
            </a:fld>
            <a:endParaRPr lang="fr-FR" altLang="en-US" sz="800">
              <a:solidFill>
                <a:srgbClr val="A6A6A6"/>
              </a:solidFill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="" xmlns:a16="http://schemas.microsoft.com/office/drawing/2014/main" id="{47D8594D-2884-4D24-A189-D16C2F2C0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75" y="6634163"/>
            <a:ext cx="1454150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rgbClr val="A6A6A6"/>
                </a:solidFill>
                <a:ea typeface="ＭＳ Ｐゴシック" pitchFamily="34" charset="-128"/>
              </a:rPr>
              <a:t>Copyright © 2012 AdaCore </a:t>
            </a:r>
            <a:endParaRPr lang="fr-FR" sz="800">
              <a:solidFill>
                <a:srgbClr val="A6A6A6"/>
              </a:solidFill>
              <a:ea typeface="ＭＳ Ｐゴシック" pitchFamily="34" charset="-128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E51E6525-CEE2-49DB-878B-55022CAAF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2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="" xmlns:a16="http://schemas.microsoft.com/office/drawing/2014/main" id="{C272CE62-F62D-41BD-A932-512B730CC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>
              <a:latin typeface="Verdana" pitchFamily="34" charset="0"/>
              <a:ea typeface="+mn-ea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="" xmlns:a16="http://schemas.microsoft.com/office/drawing/2014/main" id="{99D5DAD7-025E-4A4C-8B63-81A54CF44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">
                <a:solidFill>
                  <a:srgbClr val="A6A6A6"/>
                </a:solidFill>
              </a:rPr>
              <a:t>Slide: </a:t>
            </a:r>
            <a:fld id="{0801F75E-A47A-4D2D-932E-D85D8A99A24D}" type="slidenum">
              <a:rPr lang="en-US" altLang="en-US" sz="800">
                <a:solidFill>
                  <a:srgbClr val="A6A6A6"/>
                </a:solidFill>
              </a:rPr>
              <a:pPr/>
              <a:t>‹#›</a:t>
            </a:fld>
            <a:endParaRPr lang="fr-FR" altLang="en-US" sz="800">
              <a:solidFill>
                <a:srgbClr val="A6A6A6"/>
              </a:solidFill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="" xmlns:a16="http://schemas.microsoft.com/office/drawing/2014/main" id="{0B4DC741-ED61-4CC8-A0CD-F8F8F1670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75" y="6634163"/>
            <a:ext cx="1454150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rgbClr val="A6A6A6"/>
                </a:solidFill>
                <a:ea typeface="ＭＳ Ｐゴシック" pitchFamily="34" charset="-128"/>
              </a:rPr>
              <a:t>Copyright © 2012 AdaCore </a:t>
            </a:r>
            <a:endParaRPr lang="fr-FR" sz="800">
              <a:solidFill>
                <a:srgbClr val="A6A6A6"/>
              </a:solidFill>
              <a:ea typeface="ＭＳ Ｐゴシック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D1A8D18-D81F-4452-8687-B86D087C1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775" y="268288"/>
            <a:ext cx="184150" cy="3079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>
              <a:solidFill>
                <a:schemeClr val="accent1"/>
              </a:solidFill>
              <a:ea typeface="+mn-ea"/>
              <a:cs typeface="Aria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1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772400" cy="469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621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35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772400" cy="469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147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="" xmlns:a16="http://schemas.microsoft.com/office/drawing/2014/main" id="{A10996E3-DCE6-4657-8FC3-8B725C9F3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First level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Text Box 5">
            <a:extLst>
              <a:ext uri="{FF2B5EF4-FFF2-40B4-BE49-F238E27FC236}">
                <a16:creationId xmlns="" xmlns:a16="http://schemas.microsoft.com/office/drawing/2014/main" id="{2108A7FA-7E63-419A-8C26-1B4AA0103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>
              <a:latin typeface="Verdana" pitchFamily="34" charset="0"/>
              <a:ea typeface="+mn-ea"/>
            </a:endParaRPr>
          </a:p>
        </p:txBody>
      </p:sp>
      <p:sp>
        <p:nvSpPr>
          <p:cNvPr id="1028" name="Text Box 6">
            <a:extLst>
              <a:ext uri="{FF2B5EF4-FFF2-40B4-BE49-F238E27FC236}">
                <a16:creationId xmlns="" xmlns:a16="http://schemas.microsoft.com/office/drawing/2014/main" id="{B467E615-0D33-474A-9534-643804479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">
                <a:solidFill>
                  <a:srgbClr val="A6A6A6"/>
                </a:solidFill>
              </a:rPr>
              <a:t>Slide: </a:t>
            </a:r>
            <a:fld id="{0743E5DA-F759-4DA5-9A8A-0E69827B6822}" type="slidenum">
              <a:rPr lang="en-US" altLang="en-US" sz="800">
                <a:solidFill>
                  <a:srgbClr val="A6A6A6"/>
                </a:solidFill>
              </a:rPr>
              <a:pPr/>
              <a:t>‹#›</a:t>
            </a:fld>
            <a:endParaRPr lang="fr-FR" altLang="en-US" sz="800">
              <a:solidFill>
                <a:srgbClr val="A6A6A6"/>
              </a:solidFill>
            </a:endParaRPr>
          </a:p>
        </p:txBody>
      </p:sp>
      <p:sp>
        <p:nvSpPr>
          <p:cNvPr id="1029" name="Text Box 6">
            <a:extLst>
              <a:ext uri="{FF2B5EF4-FFF2-40B4-BE49-F238E27FC236}">
                <a16:creationId xmlns="" xmlns:a16="http://schemas.microsoft.com/office/drawing/2014/main" id="{1D25332F-A95B-4D98-935C-0423D9029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75" y="6634163"/>
            <a:ext cx="1454150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rgbClr val="A6A6A6"/>
                </a:solidFill>
                <a:ea typeface="ＭＳ Ｐゴシック" pitchFamily="34" charset="-128"/>
              </a:rPr>
              <a:t>Copyright © 2012 AdaCore </a:t>
            </a:r>
            <a:endParaRPr lang="fr-FR" sz="800">
              <a:solidFill>
                <a:srgbClr val="A6A6A6"/>
              </a:solidFill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0" r:id="rId6"/>
    <p:sldLayoutId id="2147483891" r:id="rId7"/>
    <p:sldLayoutId id="2147483892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="" xmlns:a16="http://schemas.microsoft.com/office/drawing/2014/main" id="{9320E182-8551-4463-9B48-6BA1011F4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First level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1" name="Text Box 5">
            <a:extLst>
              <a:ext uri="{FF2B5EF4-FFF2-40B4-BE49-F238E27FC236}">
                <a16:creationId xmlns="" xmlns:a16="http://schemas.microsoft.com/office/drawing/2014/main" id="{18621E4B-8CE0-4624-A1AE-C8E2E7553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>
              <a:latin typeface="Verdana" pitchFamily="34" charset="0"/>
              <a:ea typeface="+mn-ea"/>
            </a:endParaRPr>
          </a:p>
        </p:txBody>
      </p:sp>
      <p:sp>
        <p:nvSpPr>
          <p:cNvPr id="2052" name="Text Box 6">
            <a:extLst>
              <a:ext uri="{FF2B5EF4-FFF2-40B4-BE49-F238E27FC236}">
                <a16:creationId xmlns="" xmlns:a16="http://schemas.microsoft.com/office/drawing/2014/main" id="{56F3D8D4-4575-4745-BC59-E76D20D37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">
                <a:solidFill>
                  <a:srgbClr val="A6A6A6"/>
                </a:solidFill>
              </a:rPr>
              <a:t>Slide: </a:t>
            </a:r>
            <a:fld id="{8E2EF10B-53EB-4F7C-B3EC-810A13472FD4}" type="slidenum">
              <a:rPr lang="en-US" altLang="en-US" sz="800">
                <a:solidFill>
                  <a:srgbClr val="A6A6A6"/>
                </a:solidFill>
              </a:rPr>
              <a:pPr/>
              <a:t>‹#›</a:t>
            </a:fld>
            <a:endParaRPr lang="fr-FR" altLang="en-US" sz="800">
              <a:solidFill>
                <a:srgbClr val="A6A6A6"/>
              </a:solidFill>
            </a:endParaRPr>
          </a:p>
        </p:txBody>
      </p:sp>
      <p:sp>
        <p:nvSpPr>
          <p:cNvPr id="2053" name="Text Box 6">
            <a:extLst>
              <a:ext uri="{FF2B5EF4-FFF2-40B4-BE49-F238E27FC236}">
                <a16:creationId xmlns="" xmlns:a16="http://schemas.microsoft.com/office/drawing/2014/main" id="{66BACE6B-89A0-4470-BAE0-B0C5D07D7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75" y="6634163"/>
            <a:ext cx="1454150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>
                <a:solidFill>
                  <a:srgbClr val="A6A6A6"/>
                </a:solidFill>
                <a:ea typeface="ＭＳ Ｐゴシック" pitchFamily="34" charset="-128"/>
              </a:rPr>
              <a:t>Copyright © 2012 AdaCore </a:t>
            </a:r>
            <a:endParaRPr lang="fr-FR" sz="800">
              <a:solidFill>
                <a:srgbClr val="A6A6A6"/>
              </a:solidFill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14">
            <a:extLst>
              <a:ext uri="{FF2B5EF4-FFF2-40B4-BE49-F238E27FC236}">
                <a16:creationId xmlns="" xmlns:a16="http://schemas.microsoft.com/office/drawing/2014/main" id="{2AC5B488-A34E-4A3F-A3C3-2ACA218D8E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3750" y="3657600"/>
            <a:ext cx="2533650" cy="2968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5" name="Text Placeholder 15">
            <a:extLst>
              <a:ext uri="{FF2B5EF4-FFF2-40B4-BE49-F238E27FC236}">
                <a16:creationId xmlns="" xmlns:a16="http://schemas.microsoft.com/office/drawing/2014/main" id="{335F57C2-B526-4555-AA03-E9DD449418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3750" y="3905250"/>
            <a:ext cx="2533650" cy="35401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Espace réservé du texte 3">
            <a:extLst>
              <a:ext uri="{FF2B5EF4-FFF2-40B4-BE49-F238E27FC236}">
                <a16:creationId xmlns="" xmlns:a16="http://schemas.microsoft.com/office/drawing/2014/main" id="{21B58C09-20E9-43D0-AF7C-BF5C8FAD12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68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7" name="Text Placeholder 12">
            <a:extLst>
              <a:ext uri="{FF2B5EF4-FFF2-40B4-BE49-F238E27FC236}">
                <a16:creationId xmlns="" xmlns:a16="http://schemas.microsoft.com/office/drawing/2014/main" id="{F6C9A501-D612-438F-868A-716EEA63A3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3688" cy="533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8" name="Text Placeholder 13">
            <a:extLst>
              <a:ext uri="{FF2B5EF4-FFF2-40B4-BE49-F238E27FC236}">
                <a16:creationId xmlns="" xmlns:a16="http://schemas.microsoft.com/office/drawing/2014/main" id="{033D19E7-6B02-428F-B6E7-9309E4F311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" y="3905250"/>
            <a:ext cx="2590800" cy="35401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9" name="Text Placeholder 16">
            <a:extLst>
              <a:ext uri="{FF2B5EF4-FFF2-40B4-BE49-F238E27FC236}">
                <a16:creationId xmlns="" xmlns:a16="http://schemas.microsoft.com/office/drawing/2014/main" id="{7B1EDE8E-93D9-4E30-A510-7850E3D1B2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68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200" name="Text Placeholder 17">
            <a:extLst>
              <a:ext uri="{FF2B5EF4-FFF2-40B4-BE49-F238E27FC236}">
                <a16:creationId xmlns="" xmlns:a16="http://schemas.microsoft.com/office/drawing/2014/main" id="{58D26DE0-F810-40F3-9551-245DDF53913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43600" y="3905250"/>
            <a:ext cx="2590800" cy="35401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201" name="Text Placeholder 18">
            <a:extLst>
              <a:ext uri="{FF2B5EF4-FFF2-40B4-BE49-F238E27FC236}">
                <a16:creationId xmlns="" xmlns:a16="http://schemas.microsoft.com/office/drawing/2014/main" id="{0DA924C0-B9AD-49B6-AAD7-23E47087865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6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Controlled Types</a:t>
            </a:r>
            <a:endParaRPr lang="fr-FR" altLang="en-US" dirty="0"/>
          </a:p>
        </p:txBody>
      </p:sp>
      <p:sp>
        <p:nvSpPr>
          <p:cNvPr id="8202" name="Text Placeholder 19">
            <a:extLst>
              <a:ext uri="{FF2B5EF4-FFF2-40B4-BE49-F238E27FC236}">
                <a16:creationId xmlns="" xmlns:a16="http://schemas.microsoft.com/office/drawing/2014/main" id="{1702CC1F-CE1A-4F9B-B642-53907FA2AB5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684838" y="1371600"/>
            <a:ext cx="2849562" cy="2968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re 1">
            <a:extLst>
              <a:ext uri="{FF2B5EF4-FFF2-40B4-BE49-F238E27FC236}">
                <a16:creationId xmlns="" xmlns:a16="http://schemas.microsoft.com/office/drawing/2014/main" id="{1CD538A8-F614-4D0C-80EA-0C768F4A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Initialization Semantics (1/3)</a:t>
            </a:r>
            <a:endParaRPr lang="fr-FR" dirty="0">
              <a:ea typeface="+mj-ea"/>
              <a:cs typeface="+mj-cs"/>
            </a:endParaRPr>
          </a:p>
        </p:txBody>
      </p:sp>
      <p:pic>
        <p:nvPicPr>
          <p:cNvPr id="26633" name="Picture 6" descr="Question-mark-blue-glossy-button.gif">
            <a:extLst>
              <a:ext uri="{FF2B5EF4-FFF2-40B4-BE49-F238E27FC236}">
                <a16:creationId xmlns="" xmlns:a16="http://schemas.microsoft.com/office/drawing/2014/main" id="{B879930C-319F-47F5-9FEB-A1882B335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44450"/>
            <a:ext cx="554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9F9CB8-F03D-48B0-9C6D-B1823023A491}"/>
              </a:ext>
            </a:extLst>
          </p:cNvPr>
          <p:cNvSpPr txBox="1"/>
          <p:nvPr/>
        </p:nvSpPr>
        <p:spPr>
          <a:xfrm>
            <a:off x="1259632" y="1469102"/>
            <a:ext cx="60147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>
                <a:solidFill>
                  <a:schemeClr val="accent1"/>
                </a:solidFill>
              </a:rPr>
              <a:t>Suppose that T is a controlled type, and the Initialize procedure for T</a:t>
            </a:r>
            <a:br>
              <a:rPr lang="en-US" sz="1400" b="1" i="0" kern="1200" dirty="0">
                <a:solidFill>
                  <a:schemeClr val="accent1"/>
                </a:solidFill>
              </a:rPr>
            </a:br>
            <a:r>
              <a:rPr lang="en-US" sz="1400" b="1" i="0" kern="1200" dirty="0">
                <a:solidFill>
                  <a:schemeClr val="accent1"/>
                </a:solidFill>
              </a:rPr>
              <a:t>has the following form:</a:t>
            </a:r>
          </a:p>
          <a:p>
            <a:endParaRPr lang="en-US" sz="1400" b="1" dirty="0">
              <a:solidFill>
                <a:schemeClr val="accent1"/>
              </a:solidFill>
            </a:endParaRPr>
          </a:p>
          <a:p>
            <a:r>
              <a:rPr lang="en-US" sz="1400" b="1" i="0" kern="1200" dirty="0">
                <a:solidFill>
                  <a:schemeClr val="accent1"/>
                </a:solidFill>
                <a:latin typeface="Consolas" panose="020B0609020204030204" pitchFamily="49" charset="0"/>
              </a:rPr>
              <a:t>procedure Initialize( Item : in out T) is</a:t>
            </a:r>
            <a:br>
              <a:rPr lang="en-US" sz="1400" b="1" i="0" kern="12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400" b="1" i="0" kern="1200" dirty="0">
                <a:solidFill>
                  <a:schemeClr val="accent1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i="0" kern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Local_T</a:t>
            </a:r>
            <a:r>
              <a:rPr lang="en-US" sz="1400" b="1" i="0" kern="1200" dirty="0">
                <a:solidFill>
                  <a:schemeClr val="accent1"/>
                </a:solidFill>
                <a:latin typeface="Consolas" panose="020B0609020204030204" pitchFamily="49" charset="0"/>
              </a:rPr>
              <a:t> : T;</a:t>
            </a:r>
            <a:br>
              <a:rPr lang="en-US" sz="1400" b="1" i="0" kern="12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400" b="1" i="0" kern="1200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  <a:br>
              <a:rPr lang="en-US" sz="1400" b="1" i="0" kern="12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400" b="1" i="0" kern="1200" dirty="0">
                <a:solidFill>
                  <a:schemeClr val="accent1"/>
                </a:solidFill>
                <a:latin typeface="Consolas" panose="020B0609020204030204" pitchFamily="49" charset="0"/>
              </a:rPr>
              <a:t>   …</a:t>
            </a:r>
            <a:br>
              <a:rPr lang="en-US" sz="1400" b="1" i="0" kern="12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1400" b="1" i="0" kern="1200" dirty="0">
                <a:solidFill>
                  <a:schemeClr val="accent1"/>
                </a:solidFill>
                <a:latin typeface="Consolas" panose="020B0609020204030204" pitchFamily="49" charset="0"/>
              </a:rPr>
              <a:t>end Initialize: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A27132A-B53F-4E60-AB38-F3943427D392}"/>
              </a:ext>
            </a:extLst>
          </p:cNvPr>
          <p:cNvSpPr txBox="1"/>
          <p:nvPr/>
        </p:nvSpPr>
        <p:spPr>
          <a:xfrm>
            <a:off x="1331640" y="4204245"/>
            <a:ext cx="56140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b="1" i="0" kern="1200" dirty="0">
                <a:solidFill>
                  <a:schemeClr val="accent1"/>
                </a:solidFill>
              </a:rPr>
              <a:t>Within Initialize, </a:t>
            </a:r>
            <a:r>
              <a:rPr lang="en-US" sz="1400" b="1" i="0" kern="1200" dirty="0" err="1">
                <a:solidFill>
                  <a:schemeClr val="accent1"/>
                </a:solidFill>
              </a:rPr>
              <a:t>Local_T</a:t>
            </a:r>
            <a:r>
              <a:rPr lang="en-US" sz="1400" b="1" i="0" kern="1200" dirty="0">
                <a:solidFill>
                  <a:schemeClr val="accent1"/>
                </a:solidFill>
              </a:rPr>
              <a:t> is not treated as controlled so only</a:t>
            </a:r>
            <a:br>
              <a:rPr lang="en-US" sz="1400" b="1" i="0" kern="1200" dirty="0">
                <a:solidFill>
                  <a:schemeClr val="accent1"/>
                </a:solidFill>
              </a:rPr>
            </a:br>
            <a:r>
              <a:rPr lang="en-US" sz="1400" b="1" i="0" kern="1200" dirty="0">
                <a:solidFill>
                  <a:schemeClr val="accent1"/>
                </a:solidFill>
              </a:rPr>
              <a:t>the default initialization (if any) is performed</a:t>
            </a:r>
          </a:p>
          <a:p>
            <a:pPr marL="342900" indent="-342900">
              <a:buAutoNum type="arabicParenR"/>
            </a:pPr>
            <a:r>
              <a:rPr lang="en-US" sz="1400" b="1" dirty="0">
                <a:solidFill>
                  <a:schemeClr val="accent1"/>
                </a:solidFill>
              </a:rPr>
              <a:t>An infinite recursion will eventually raise </a:t>
            </a:r>
            <a:r>
              <a:rPr lang="en-US" sz="1400" b="1" dirty="0" err="1">
                <a:solidFill>
                  <a:schemeClr val="accent1"/>
                </a:solidFill>
              </a:rPr>
              <a:t>Storage_Error</a:t>
            </a:r>
            <a:endParaRPr lang="en-US" sz="1400" b="1" dirty="0">
              <a:solidFill>
                <a:schemeClr val="accent1"/>
              </a:solidFill>
            </a:endParaRPr>
          </a:p>
          <a:p>
            <a:pPr marL="342900" indent="-342900">
              <a:buAutoNum type="arabicParenR"/>
            </a:pPr>
            <a:r>
              <a:rPr lang="en-US" sz="1400" b="1" dirty="0">
                <a:solidFill>
                  <a:schemeClr val="accent1"/>
                </a:solidFill>
              </a:rPr>
              <a:t>Compile-time error</a:t>
            </a:r>
          </a:p>
          <a:p>
            <a:pPr marL="342900" indent="-342900">
              <a:buAutoNum type="arabicParenR"/>
            </a:pPr>
            <a:r>
              <a:rPr lang="en-US" sz="1400" b="1" dirty="0">
                <a:solidFill>
                  <a:schemeClr val="accent1"/>
                </a:solidFill>
              </a:rPr>
              <a:t>The language rules do not specify the semantics</a:t>
            </a:r>
            <a:br>
              <a:rPr lang="en-US" sz="1400" b="1" dirty="0">
                <a:solidFill>
                  <a:schemeClr val="accent1"/>
                </a:solidFill>
              </a:rPr>
            </a:br>
            <a:endParaRPr lang="en-US" sz="1400" b="1" i="0" kern="12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87BA2A-6083-405C-B5DB-90C0DFBA1E17}"/>
              </a:ext>
            </a:extLst>
          </p:cNvPr>
          <p:cNvSpPr txBox="1"/>
          <p:nvPr/>
        </p:nvSpPr>
        <p:spPr>
          <a:xfrm>
            <a:off x="1289612" y="3784033"/>
            <a:ext cx="4049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>
                <a:solidFill>
                  <a:schemeClr val="accent1"/>
                </a:solidFill>
              </a:rPr>
              <a:t>Which of the following statements is correct?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2E44C1A-DA74-417C-9A78-F2C4A8868A2C}"/>
              </a:ext>
            </a:extLst>
          </p:cNvPr>
          <p:cNvSpPr txBox="1"/>
          <p:nvPr/>
        </p:nvSpPr>
        <p:spPr>
          <a:xfrm>
            <a:off x="1043608" y="4633391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n-US" sz="1400" b="1" i="0" kern="12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8B71EB6-0CDF-4337-BB69-4ABA88B42B53}"/>
              </a:ext>
            </a:extLst>
          </p:cNvPr>
          <p:cNvSpPr txBox="1"/>
          <p:nvPr/>
        </p:nvSpPr>
        <p:spPr>
          <a:xfrm>
            <a:off x="6588224" y="4437112"/>
            <a:ext cx="24481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kern="1200" dirty="0">
                <a:solidFill>
                  <a:srgbClr val="FF0000"/>
                </a:solidFill>
              </a:rPr>
              <a:t>The declaration of </a:t>
            </a:r>
            <a:r>
              <a:rPr lang="en-US" sz="1400" b="1" i="1" kern="1200" dirty="0" err="1">
                <a:solidFill>
                  <a:srgbClr val="FF0000"/>
                </a:solidFill>
              </a:rPr>
              <a:t>Local_T</a:t>
            </a:r>
            <a:endParaRPr lang="en-US" sz="1400" b="1" i="1" kern="1200" dirty="0">
              <a:solidFill>
                <a:srgbClr val="FF0000"/>
              </a:solidFill>
            </a:endParaRPr>
          </a:p>
          <a:p>
            <a:r>
              <a:rPr lang="en-US" sz="1400" b="1" i="1" dirty="0">
                <a:solidFill>
                  <a:srgbClr val="FF0000"/>
                </a:solidFill>
              </a:rPr>
              <a:t>invokes Initialize, thus the</a:t>
            </a:r>
          </a:p>
          <a:p>
            <a:r>
              <a:rPr lang="en-US" sz="1400" b="1" i="1" kern="1200" dirty="0">
                <a:solidFill>
                  <a:srgbClr val="FF0000"/>
                </a:solidFill>
              </a:rPr>
              <a:t>infinite recursion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re 1">
            <a:extLst>
              <a:ext uri="{FF2B5EF4-FFF2-40B4-BE49-F238E27FC236}">
                <a16:creationId xmlns="" xmlns:a16="http://schemas.microsoft.com/office/drawing/2014/main" id="{1CD538A8-F614-4D0C-80EA-0C768F4A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ea typeface="+mj-ea"/>
                <a:cs typeface="+mj-cs"/>
              </a:rPr>
              <a:t>UString</a:t>
            </a:r>
            <a:r>
              <a:rPr lang="en-US" dirty="0">
                <a:ea typeface="+mj-ea"/>
                <a:cs typeface="+mj-cs"/>
              </a:rPr>
              <a:t> (2/3)</a:t>
            </a:r>
            <a:endParaRPr lang="fr-FR" dirty="0">
              <a:ea typeface="+mj-ea"/>
              <a:cs typeface="+mj-cs"/>
            </a:endParaRPr>
          </a:p>
        </p:txBody>
      </p:sp>
      <p:pic>
        <p:nvPicPr>
          <p:cNvPr id="26633" name="Picture 6" descr="Question-mark-blue-glossy-button.gif">
            <a:extLst>
              <a:ext uri="{FF2B5EF4-FFF2-40B4-BE49-F238E27FC236}">
                <a16:creationId xmlns="" xmlns:a16="http://schemas.microsoft.com/office/drawing/2014/main" id="{B879930C-319F-47F5-9FEB-A1882B335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44450"/>
            <a:ext cx="554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074B38F3-B9A4-4BA4-8214-D9CE77D2E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484784"/>
            <a:ext cx="4647426" cy="286232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with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Ada.Finalization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;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use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Ada.Finalization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;</a:t>
            </a:r>
          </a:p>
          <a:p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package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UString_Pkg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is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</a:p>
          <a:p>
            <a:r>
              <a:rPr lang="en-US" altLang="en-US" sz="1200" i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-- Simulate unbounded strings</a:t>
            </a: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type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is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private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;</a:t>
            </a: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...</a:t>
            </a:r>
          </a:p>
          <a:p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private</a:t>
            </a:r>
          </a:p>
          <a:p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type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String_Ref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is access 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String;</a:t>
            </a: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type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is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new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Controlled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with</a:t>
            </a:r>
          </a:p>
          <a:p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   record</a:t>
            </a:r>
            <a:endParaRPr lang="en-US" altLang="en-US" sz="1200" dirty="0">
              <a:solidFill>
                <a:srgbClr val="0070C0"/>
              </a:solidFill>
              <a:latin typeface="Lucida Sans Typewriter" panose="020B0509030504030204" pitchFamily="49" charset="0"/>
            </a:endParaRPr>
          </a:p>
          <a:p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      Ref : </a:t>
            </a:r>
            <a:r>
              <a:rPr lang="en-US" altLang="en-US" sz="1200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String_Ref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;  </a:t>
            </a:r>
            <a:b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</a:b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      </a:t>
            </a:r>
            <a:r>
              <a:rPr lang="en-US" altLang="en-US" sz="1200" i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-- default initialized to null</a:t>
            </a: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  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end record;</a:t>
            </a:r>
            <a:endParaRPr lang="en-US" altLang="en-US" sz="1200" dirty="0">
              <a:solidFill>
                <a:srgbClr val="0070C0"/>
              </a:solidFill>
              <a:latin typeface="Lucida Sans Typewriter" panose="020B0509030504030204" pitchFamily="49" charset="0"/>
            </a:endParaRP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procedure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Finalize( Object :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in out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);</a:t>
            </a: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procedure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Adjust( Object :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in out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);</a:t>
            </a:r>
          </a:p>
          <a:p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end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UString_Pkg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FA4E37E-42F4-456D-AFA0-CE11A3CBA092}"/>
              </a:ext>
            </a:extLst>
          </p:cNvPr>
          <p:cNvSpPr txBox="1"/>
          <p:nvPr/>
        </p:nvSpPr>
        <p:spPr>
          <a:xfrm>
            <a:off x="509716" y="836712"/>
            <a:ext cx="834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>
                <a:solidFill>
                  <a:schemeClr val="accent1"/>
                </a:solidFill>
              </a:rPr>
              <a:t>This is a slight variation of the </a:t>
            </a:r>
            <a:r>
              <a:rPr lang="en-US" sz="1400" b="1" i="0" kern="1200" dirty="0" err="1">
                <a:solidFill>
                  <a:schemeClr val="accent1"/>
                </a:solidFill>
              </a:rPr>
              <a:t>UString</a:t>
            </a:r>
            <a:r>
              <a:rPr lang="en-US" sz="1400" b="1" i="0" kern="1200" dirty="0">
                <a:solidFill>
                  <a:schemeClr val="accent1"/>
                </a:solidFill>
              </a:rPr>
              <a:t> example, which removes the explicit default initialization</a:t>
            </a:r>
            <a:br>
              <a:rPr lang="en-US" sz="1400" b="1" i="0" kern="1200" dirty="0">
                <a:solidFill>
                  <a:schemeClr val="accent1"/>
                </a:solidFill>
              </a:rPr>
            </a:br>
            <a:r>
              <a:rPr lang="en-US" sz="1400" b="1" i="0" kern="1200" dirty="0">
                <a:solidFill>
                  <a:schemeClr val="accent1"/>
                </a:solidFill>
              </a:rPr>
              <a:t>of the Ref field: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C8D0DF3-2414-4389-B511-C29D86C6F0FB}"/>
              </a:ext>
            </a:extLst>
          </p:cNvPr>
          <p:cNvSpPr txBox="1"/>
          <p:nvPr/>
        </p:nvSpPr>
        <p:spPr>
          <a:xfrm>
            <a:off x="539552" y="4561383"/>
            <a:ext cx="782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>
                <a:solidFill>
                  <a:schemeClr val="accent1"/>
                </a:solidFill>
              </a:rPr>
              <a:t>Which of the following statements is/are true about the implementation of the operations?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B8DAA96-AEC1-4D17-8BF4-B71D66393A59}"/>
              </a:ext>
            </a:extLst>
          </p:cNvPr>
          <p:cNvSpPr txBox="1"/>
          <p:nvPr/>
        </p:nvSpPr>
        <p:spPr>
          <a:xfrm>
            <a:off x="205478" y="4960913"/>
            <a:ext cx="83148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>
                <a:solidFill>
                  <a:schemeClr val="accent1"/>
                </a:solidFill>
              </a:rPr>
              <a:t>1) The implementation of Finalize needs to be changed, to avoid an attempt to dereference null</a:t>
            </a:r>
          </a:p>
          <a:p>
            <a:r>
              <a:rPr lang="en-US" sz="1400" b="1" i="0" kern="1200" dirty="0">
                <a:solidFill>
                  <a:schemeClr val="accent1"/>
                </a:solidFill>
              </a:rPr>
              <a:t>2) The implementation </a:t>
            </a:r>
            <a:r>
              <a:rPr lang="en-US" sz="1400" b="1" dirty="0">
                <a:solidFill>
                  <a:schemeClr val="accent1"/>
                </a:solidFill>
              </a:rPr>
              <a:t>of Finalize is OK, but the implementation of Adjust needs to be corrected</a:t>
            </a:r>
          </a:p>
          <a:p>
            <a:r>
              <a:rPr lang="en-US" sz="1400" b="1" i="0" kern="1200" dirty="0">
                <a:solidFill>
                  <a:schemeClr val="accent1"/>
                </a:solidFill>
              </a:rPr>
              <a:t>3) The implementation of Finalize is OK only if an Initialize procedure is declared to assign an</a:t>
            </a:r>
            <a:br>
              <a:rPr lang="en-US" sz="1400" b="1" i="0" kern="1200" dirty="0">
                <a:solidFill>
                  <a:schemeClr val="accent1"/>
                </a:solidFill>
              </a:rPr>
            </a:br>
            <a:r>
              <a:rPr lang="en-US" sz="1400" b="1" i="0" kern="1200" dirty="0">
                <a:solidFill>
                  <a:schemeClr val="accent1"/>
                </a:solidFill>
              </a:rPr>
              <a:t>    allocated object to the Ref field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4) The new version will not compile, since an Initialize procedure is required</a:t>
            </a:r>
            <a:endParaRPr lang="en-US" sz="1400" b="1" i="0" kern="1200" dirty="0">
              <a:solidFill>
                <a:schemeClr val="accent1"/>
              </a:solidFill>
            </a:endParaRPr>
          </a:p>
        </p:txBody>
      </p:sp>
      <p:sp>
        <p:nvSpPr>
          <p:cNvPr id="11" name="Text Box 6">
            <a:extLst>
              <a:ext uri="{FF2B5EF4-FFF2-40B4-BE49-F238E27FC236}">
                <a16:creationId xmlns="" xmlns:a16="http://schemas.microsoft.com/office/drawing/2014/main" id="{F9AA21E9-8BD1-4A9A-A926-029AEB605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1696740"/>
            <a:ext cx="3438762" cy="249299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procedure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Finalize( </a:t>
            </a:r>
            <a:b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</a:b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  Object :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in out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)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is</a:t>
            </a:r>
            <a:endParaRPr lang="en-US" altLang="en-US" sz="1200" dirty="0">
              <a:solidFill>
                <a:srgbClr val="0070C0"/>
              </a:solidFill>
              <a:latin typeface="Lucida Sans Typewriter" panose="020B0509030504030204" pitchFamily="49" charset="0"/>
            </a:endParaRP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begin</a:t>
            </a:r>
            <a:endParaRPr lang="en-US" altLang="en-US" sz="1200" dirty="0">
              <a:solidFill>
                <a:srgbClr val="0070C0"/>
              </a:solidFill>
              <a:latin typeface="Lucida Sans Typewriter" panose="020B0509030504030204" pitchFamily="49" charset="0"/>
            </a:endParaRP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 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Free_String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(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Object.Ref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);</a:t>
            </a: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end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Finalize;</a:t>
            </a:r>
          </a:p>
          <a:p>
            <a:endParaRPr lang="en-US" altLang="en-US" sz="1200" dirty="0">
              <a:solidFill>
                <a:srgbClr val="0070C0"/>
              </a:solidFill>
              <a:latin typeface="Lucida Sans Typewriter" panose="020B0509030504030204" pitchFamily="49" charset="0"/>
            </a:endParaRP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procedure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Adjust( </a:t>
            </a:r>
            <a:b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</a:b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  Object :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in out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)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is</a:t>
            </a:r>
          </a:p>
          <a:p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begin</a:t>
            </a: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 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Object.Ref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:= </a:t>
            </a:r>
            <a:b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</a:b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    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new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String'(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Object.Ref.</a:t>
            </a:r>
            <a:r>
              <a:rPr lang="en-US" altLang="en-US" sz="1200" b="1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all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);</a:t>
            </a: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end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Adjust;</a:t>
            </a:r>
          </a:p>
          <a:p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end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UString_Pkg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338579D-972E-4388-82BC-66D4259B776D}"/>
              </a:ext>
            </a:extLst>
          </p:cNvPr>
          <p:cNvSpPr txBox="1"/>
          <p:nvPr/>
        </p:nvSpPr>
        <p:spPr>
          <a:xfrm>
            <a:off x="-2203" y="5013176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n-US" sz="1400" b="1" i="0" kern="12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EA08D99-6745-4E2F-80D2-A71D91FA7DF6}"/>
              </a:ext>
            </a:extLst>
          </p:cNvPr>
          <p:cNvSpPr txBox="1"/>
          <p:nvPr/>
        </p:nvSpPr>
        <p:spPr>
          <a:xfrm>
            <a:off x="-2203" y="5497487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n-US" sz="1400" b="1" i="0" kern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34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F3BB27-54E5-4054-8088-75AC5539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UString</a:t>
            </a:r>
            <a:r>
              <a:rPr lang="en-US" dirty="0"/>
              <a:t> (3/3)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="" xmlns:a16="http://schemas.microsoft.com/office/drawing/2014/main" id="{BFC4A435-4B34-4506-AADE-F630E5D34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484784"/>
            <a:ext cx="4647426" cy="286232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with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Ada.Finalization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;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use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Ada.Finalization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;</a:t>
            </a:r>
          </a:p>
          <a:p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package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UString_Pkg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is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</a:p>
          <a:p>
            <a:r>
              <a:rPr lang="en-US" altLang="en-US" sz="1200" i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-- Simulate unbounded strings</a:t>
            </a: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type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is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private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;</a:t>
            </a: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...</a:t>
            </a:r>
          </a:p>
          <a:p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private</a:t>
            </a:r>
          </a:p>
          <a:p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type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String_Ref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is access </a:t>
            </a:r>
            <a:r>
              <a:rPr lang="en-US" altLang="en-US" sz="1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all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String;</a:t>
            </a:r>
            <a:b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</a:b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 Empty : </a:t>
            </a:r>
            <a:r>
              <a:rPr lang="en-US" altLang="en-US" sz="1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aliased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String := "";</a:t>
            </a: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type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is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new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Controlled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with</a:t>
            </a:r>
          </a:p>
          <a:p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   record</a:t>
            </a:r>
            <a:endParaRPr lang="en-US" altLang="en-US" sz="1200" dirty="0">
              <a:solidFill>
                <a:srgbClr val="0070C0"/>
              </a:solidFill>
              <a:latin typeface="Lucida Sans Typewriter" panose="020B0509030504030204" pitchFamily="49" charset="0"/>
            </a:endParaRPr>
          </a:p>
          <a:p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      Ref : </a:t>
            </a:r>
            <a:r>
              <a:rPr lang="en-US" altLang="en-US" sz="1200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String_Ref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:= </a:t>
            </a:r>
            <a:r>
              <a:rPr lang="en-US" altLang="en-US" sz="1200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Empty'Access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;  </a:t>
            </a:r>
            <a:b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</a:b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   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end record;</a:t>
            </a:r>
            <a:endParaRPr lang="en-US" altLang="en-US" sz="1200" dirty="0">
              <a:solidFill>
                <a:srgbClr val="0070C0"/>
              </a:solidFill>
              <a:latin typeface="Lucida Sans Typewriter" panose="020B0509030504030204" pitchFamily="49" charset="0"/>
            </a:endParaRP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procedure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Finalize( Object :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in out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);</a:t>
            </a: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procedure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Adjust( Object :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in out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);</a:t>
            </a:r>
          </a:p>
          <a:p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end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UString_Pkg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05C57A1-17FC-4FC0-A810-8CC8477ED910}"/>
              </a:ext>
            </a:extLst>
          </p:cNvPr>
          <p:cNvSpPr txBox="1"/>
          <p:nvPr/>
        </p:nvSpPr>
        <p:spPr>
          <a:xfrm>
            <a:off x="509716" y="836712"/>
            <a:ext cx="7547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>
                <a:solidFill>
                  <a:schemeClr val="accent1"/>
                </a:solidFill>
              </a:rPr>
              <a:t>This is another variation of the </a:t>
            </a:r>
            <a:r>
              <a:rPr lang="en-US" sz="1400" b="1" i="0" kern="1200" dirty="0" err="1">
                <a:solidFill>
                  <a:schemeClr val="accent1"/>
                </a:solidFill>
              </a:rPr>
              <a:t>UString</a:t>
            </a:r>
            <a:r>
              <a:rPr lang="en-US" sz="1400" b="1" i="0" kern="1200" dirty="0">
                <a:solidFill>
                  <a:schemeClr val="accent1"/>
                </a:solidFill>
              </a:rPr>
              <a:t> example, this time using a general access type: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="" xmlns:a16="http://schemas.microsoft.com/office/drawing/2014/main" id="{E8823BB1-0813-4F28-A422-D93789981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1484784"/>
            <a:ext cx="3800890" cy="3046987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 b="1" dirty="0" smtClean="0">
                <a:solidFill>
                  <a:srgbClr val="0070C0"/>
                </a:solidFill>
                <a:latin typeface="Lucida Sans Typewriter" panose="020B0509030504030204" pitchFamily="49" charset="0"/>
              </a:rPr>
              <a:t>Package body</a:t>
            </a:r>
            <a:r>
              <a:rPr lang="en-US" altLang="en-US" sz="1200" dirty="0" smtClean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UString_Pkg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is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</a:p>
          <a:p>
            <a:r>
              <a:rPr lang="en-US" altLang="en-US" sz="1200" b="1" dirty="0" smtClean="0">
                <a:solidFill>
                  <a:srgbClr val="0070C0"/>
                </a:solidFill>
                <a:latin typeface="Lucida Sans Typewriter" panose="020B0509030504030204" pitchFamily="49" charset="0"/>
              </a:rPr>
              <a:t>  procedure</a:t>
            </a:r>
            <a:r>
              <a:rPr lang="en-US" altLang="en-US" sz="1200" dirty="0" smtClean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Finalize( </a:t>
            </a:r>
            <a:b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</a:b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  Object :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in out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)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is</a:t>
            </a:r>
            <a:endParaRPr lang="en-US" altLang="en-US" sz="1200" dirty="0">
              <a:solidFill>
                <a:srgbClr val="0070C0"/>
              </a:solidFill>
              <a:latin typeface="Lucida Sans Typewriter" panose="020B0509030504030204" pitchFamily="49" charset="0"/>
            </a:endParaRP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begin</a:t>
            </a:r>
            <a:endParaRPr lang="en-US" altLang="en-US" sz="1200" dirty="0">
              <a:solidFill>
                <a:srgbClr val="0070C0"/>
              </a:solidFill>
              <a:latin typeface="Lucida Sans Typewriter" panose="020B0509030504030204" pitchFamily="49" charset="0"/>
            </a:endParaRPr>
          </a:p>
          <a:p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    </a:t>
            </a:r>
            <a:r>
              <a:rPr lang="en-US" altLang="en-US" sz="1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if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Object.Ref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/= </a:t>
            </a:r>
            <a:r>
              <a:rPr lang="en-US" altLang="en-US" sz="1200" dirty="0" err="1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Empty’Access</a:t>
            </a:r>
            <a:r>
              <a:rPr lang="en-US" altLang="en-US" sz="1200" dirty="0" smtClean="0">
                <a:solidFill>
                  <a:srgbClr val="FF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then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/>
            </a:r>
            <a:b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</a:b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    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Free_String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(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Object.Ref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);</a:t>
            </a:r>
            <a:b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</a:b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   end if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;</a:t>
            </a: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end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Finalize;</a:t>
            </a:r>
          </a:p>
          <a:p>
            <a:endParaRPr lang="en-US" altLang="en-US" sz="1200" dirty="0">
              <a:solidFill>
                <a:srgbClr val="0070C0"/>
              </a:solidFill>
              <a:latin typeface="Lucida Sans Typewriter" panose="020B0509030504030204" pitchFamily="49" charset="0"/>
            </a:endParaRP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procedure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Adjust( </a:t>
            </a:r>
            <a:b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</a:b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  Object :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in out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)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is</a:t>
            </a:r>
          </a:p>
          <a:p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begin</a:t>
            </a: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 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Object.Ref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:= </a:t>
            </a:r>
            <a:b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</a:b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    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new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String'(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Object.Ref.</a:t>
            </a:r>
            <a:r>
              <a:rPr lang="en-US" altLang="en-US" sz="1200" b="1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all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);</a:t>
            </a: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end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Adjust;</a:t>
            </a:r>
          </a:p>
          <a:p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end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UString_Pkg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B81DF1E-C245-4BF2-98B4-4E06A198A083}"/>
              </a:ext>
            </a:extLst>
          </p:cNvPr>
          <p:cNvSpPr txBox="1"/>
          <p:nvPr/>
        </p:nvSpPr>
        <p:spPr>
          <a:xfrm>
            <a:off x="628798" y="5229200"/>
            <a:ext cx="733675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b="1" i="0" kern="1200" dirty="0">
                <a:solidFill>
                  <a:schemeClr val="accent1"/>
                </a:solidFill>
              </a:rPr>
              <a:t>The program fails to compile, due to a scope accessibility check violation</a:t>
            </a:r>
          </a:p>
          <a:p>
            <a:pPr marL="342900" indent="-342900">
              <a:buAutoNum type="arabicParenR"/>
            </a:pPr>
            <a:r>
              <a:rPr lang="en-US" sz="1400" b="1" dirty="0">
                <a:solidFill>
                  <a:schemeClr val="accent1"/>
                </a:solidFill>
              </a:rPr>
              <a:t>The program works correctly, but Empty should be declared as a constant since</a:t>
            </a:r>
            <a:br>
              <a:rPr lang="en-US" sz="1400" b="1" dirty="0">
                <a:solidFill>
                  <a:schemeClr val="accent1"/>
                </a:solidFill>
              </a:rPr>
            </a:br>
            <a:r>
              <a:rPr lang="en-US" sz="1400" b="1" dirty="0">
                <a:solidFill>
                  <a:schemeClr val="accent1"/>
                </a:solidFill>
              </a:rPr>
              <a:t>it is never assigned to</a:t>
            </a:r>
          </a:p>
          <a:p>
            <a:pPr marL="342900" indent="-342900">
              <a:buAutoNum type="arabicParenR"/>
            </a:pPr>
            <a:r>
              <a:rPr lang="en-US" sz="1400" b="1" dirty="0">
                <a:solidFill>
                  <a:schemeClr val="accent1"/>
                </a:solidFill>
              </a:rPr>
              <a:t>Adjust needs to be modified to account for the possibility that </a:t>
            </a:r>
            <a:r>
              <a:rPr lang="en-US" sz="1400" b="1" dirty="0" err="1">
                <a:solidFill>
                  <a:schemeClr val="accent1"/>
                </a:solidFill>
              </a:rPr>
              <a:t>Object.Ref</a:t>
            </a:r>
            <a:r>
              <a:rPr lang="en-US" sz="1400" b="1" dirty="0">
                <a:solidFill>
                  <a:schemeClr val="accent1"/>
                </a:solidFill>
              </a:rPr>
              <a:t> is a</a:t>
            </a:r>
            <a:br>
              <a:rPr lang="en-US" sz="1400" b="1" dirty="0">
                <a:solidFill>
                  <a:schemeClr val="accent1"/>
                </a:solidFill>
              </a:rPr>
            </a:br>
            <a:r>
              <a:rPr lang="en-US" sz="1400" b="1" dirty="0">
                <a:solidFill>
                  <a:schemeClr val="accent1"/>
                </a:solidFill>
              </a:rPr>
              <a:t>reference to a declared object</a:t>
            </a:r>
          </a:p>
          <a:p>
            <a:pPr marL="342900" indent="-342900">
              <a:buAutoNum type="arabicParenR"/>
            </a:pPr>
            <a:r>
              <a:rPr lang="en-US" sz="1400" b="1" dirty="0">
                <a:solidFill>
                  <a:schemeClr val="accent1"/>
                </a:solidFill>
              </a:rPr>
              <a:t>The program will work correctly  </a:t>
            </a:r>
            <a:endParaRPr lang="en-US" sz="1400" b="1" i="0" kern="1200" dirty="0">
              <a:solidFill>
                <a:schemeClr val="accent1"/>
              </a:solidFill>
            </a:endParaRPr>
          </a:p>
          <a:p>
            <a:endParaRPr lang="en-US" sz="1400" b="1" i="0" kern="12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CBF2AF4-8BF7-48AF-9708-266BD47AA0E2}"/>
              </a:ext>
            </a:extLst>
          </p:cNvPr>
          <p:cNvSpPr txBox="1"/>
          <p:nvPr/>
        </p:nvSpPr>
        <p:spPr>
          <a:xfrm>
            <a:off x="971600" y="4869160"/>
            <a:ext cx="4099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>
                <a:solidFill>
                  <a:schemeClr val="accent1"/>
                </a:solidFill>
              </a:rPr>
              <a:t>Which of the following statements is/are true?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439B8CE-3DC8-4851-8924-C5BB869C6CAF}"/>
              </a:ext>
            </a:extLst>
          </p:cNvPr>
          <p:cNvSpPr txBox="1"/>
          <p:nvPr/>
        </p:nvSpPr>
        <p:spPr>
          <a:xfrm>
            <a:off x="4860032" y="4347101"/>
            <a:ext cx="4357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</a:rPr>
              <a:t>Note that declaring Empty as an aliased constant</a:t>
            </a:r>
          </a:p>
          <a:p>
            <a:r>
              <a:rPr lang="en-US" sz="1400" b="1" i="1" dirty="0">
                <a:solidFill>
                  <a:srgbClr val="FF0000"/>
                </a:solidFill>
              </a:rPr>
              <a:t>String would result in a compile-time error for</a:t>
            </a:r>
          </a:p>
          <a:p>
            <a:r>
              <a:rPr lang="en-US" sz="1400" b="1" i="1" dirty="0" err="1">
                <a:solidFill>
                  <a:srgbClr val="FF0000"/>
                </a:solidFill>
              </a:rPr>
              <a:t>Empty'Access</a:t>
            </a:r>
            <a:r>
              <a:rPr lang="en-US" sz="1400" b="1" i="1" dirty="0">
                <a:solidFill>
                  <a:srgbClr val="FF0000"/>
                </a:solidFill>
              </a:rPr>
              <a:t> since </a:t>
            </a:r>
            <a:r>
              <a:rPr lang="en-US" sz="1400" b="1" i="1" dirty="0" err="1">
                <a:solidFill>
                  <a:srgbClr val="FF0000"/>
                </a:solidFill>
              </a:rPr>
              <a:t>String_Ref</a:t>
            </a:r>
            <a:r>
              <a:rPr lang="en-US" sz="1400" b="1" i="1" dirty="0">
                <a:solidFill>
                  <a:srgbClr val="FF0000"/>
                </a:solidFill>
              </a:rPr>
              <a:t> is not an</a:t>
            </a:r>
            <a:br>
              <a:rPr lang="en-US" sz="1400" b="1" i="1" dirty="0">
                <a:solidFill>
                  <a:srgbClr val="FF0000"/>
                </a:solidFill>
              </a:rPr>
            </a:br>
            <a:r>
              <a:rPr lang="en-US" sz="1400" b="1" i="1" dirty="0">
                <a:solidFill>
                  <a:srgbClr val="FF0000"/>
                </a:solidFill>
              </a:rPr>
              <a:t>access-to-constant type</a:t>
            </a:r>
            <a:endParaRPr lang="en-US" sz="1400" b="1" i="1" kern="1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B666968-1D5E-49B6-BEB3-BD725F473B20}"/>
              </a:ext>
            </a:extLst>
          </p:cNvPr>
          <p:cNvSpPr txBox="1"/>
          <p:nvPr/>
        </p:nvSpPr>
        <p:spPr>
          <a:xfrm>
            <a:off x="357837" y="6309320"/>
            <a:ext cx="325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n-US" sz="1400" b="1" i="0" kern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023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re 1">
            <a:extLst>
              <a:ext uri="{FF2B5EF4-FFF2-40B4-BE49-F238E27FC236}">
                <a16:creationId xmlns="" xmlns:a16="http://schemas.microsoft.com/office/drawing/2014/main" id="{900A2F6A-ADFD-4F75-8EDE-B49DE9E2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Introduction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9219" name="Espace réservé du texte 2">
            <a:extLst>
              <a:ext uri="{FF2B5EF4-FFF2-40B4-BE49-F238E27FC236}">
                <a16:creationId xmlns="" xmlns:a16="http://schemas.microsoft.com/office/drawing/2014/main" id="{E1452EDE-7766-47A7-A4F3-1A2478EE034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 author can specify the behavior of object initialization, object finalization, and object assignment for certain types</a:t>
            </a:r>
          </a:p>
          <a:p>
            <a:pPr lvl="1" eaLnBrk="1" hangingPunct="1"/>
            <a:r>
              <a:rPr lang="en-US" altLang="en-US" dirty="0"/>
              <a:t>Type must be descendant of one of the root </a:t>
            </a:r>
            <a:br>
              <a:rPr lang="en-US" altLang="en-US" dirty="0"/>
            </a:br>
            <a:r>
              <a:rPr lang="en-US" altLang="en-US" dirty="0"/>
              <a:t>abstract types </a:t>
            </a:r>
            <a:r>
              <a:rPr lang="en-US" altLang="en-US" dirty="0">
                <a:latin typeface="Consolas" panose="020B0609020204030204" pitchFamily="49" charset="0"/>
              </a:rPr>
              <a:t>Controlled</a:t>
            </a:r>
            <a:r>
              <a:rPr lang="en-US" altLang="en-US" dirty="0"/>
              <a:t> or </a:t>
            </a:r>
            <a:r>
              <a:rPr lang="en-US" altLang="en-US" dirty="0" err="1">
                <a:latin typeface="Consolas" panose="020B0609020204030204" pitchFamily="49" charset="0"/>
              </a:rPr>
              <a:t>Limited_Controlled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dirty="0"/>
              <a:t>in package </a:t>
            </a:r>
            <a:r>
              <a:rPr lang="en-US" altLang="en-US" dirty="0" err="1">
                <a:latin typeface="Consolas" panose="020B0609020204030204" pitchFamily="49" charset="0"/>
              </a:rPr>
              <a:t>Ada.Finalization</a:t>
            </a:r>
            <a:endParaRPr lang="en-US" altLang="en-US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i="1" dirty="0"/>
              <a:t>controlled type</a:t>
            </a:r>
            <a:r>
              <a:rPr lang="en-US" altLang="en-US" dirty="0"/>
              <a:t> is one derived (directly or indirectly) from type </a:t>
            </a:r>
            <a:r>
              <a:rPr lang="en-US" altLang="en-US" dirty="0">
                <a:latin typeface="Consolas" panose="020B0609020204030204" pitchFamily="49" charset="0"/>
              </a:rPr>
              <a:t>Controlled</a:t>
            </a:r>
            <a:r>
              <a:rPr lang="en-US" altLang="en-US" dirty="0"/>
              <a:t> or </a:t>
            </a:r>
            <a:r>
              <a:rPr lang="en-US" altLang="en-US" dirty="0" err="1">
                <a:latin typeface="Consolas" panose="020B0609020204030204" pitchFamily="49" charset="0"/>
              </a:rPr>
              <a:t>Limited_Controlled</a:t>
            </a:r>
            <a:endParaRPr lang="en-US" altLang="en-US" dirty="0">
              <a:latin typeface="Consolas" panose="020B0609020204030204" pitchFamily="49" charset="0"/>
            </a:endParaRPr>
          </a:p>
          <a:p>
            <a:pPr lvl="1" eaLnBrk="1" hangingPunct="1"/>
            <a:r>
              <a:rPr lang="en-US" altLang="en-US" dirty="0"/>
              <a:t>User may override any or all of the procedures in </a:t>
            </a:r>
            <a:r>
              <a:rPr lang="en-US" altLang="en-US" dirty="0" err="1">
                <a:latin typeface="Consolas" panose="020B0609020204030204" pitchFamily="49" charset="0"/>
              </a:rPr>
              <a:t>Ada.Finalization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Default implementation for each procedure is a null body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09847F-AE00-4F29-9568-AC26F940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Ada.Finalization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D0D407-846E-4599-ABD3-67FAA104262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Uses</a:t>
            </a:r>
          </a:p>
          <a:p>
            <a:pPr lvl="1"/>
            <a:r>
              <a:rPr lang="en-US" dirty="0"/>
              <a:t>Prevent “resource leak”, with logic centralized in the service rather than distributed across clients</a:t>
            </a:r>
          </a:p>
          <a:p>
            <a:pPr lvl="1"/>
            <a:r>
              <a:rPr lang="en-US" dirty="0"/>
              <a:t>Examples: heap reclamation, “mutex” unlocking</a:t>
            </a:r>
          </a:p>
          <a:p>
            <a:pPr lvl="1"/>
            <a:r>
              <a:rPr lang="en-US" dirty="0"/>
              <a:t>“User-defined assignment”</a:t>
            </a:r>
          </a:p>
          <a:p>
            <a:pPr lvl="1"/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="" xmlns:a16="http://schemas.microsoft.com/office/drawing/2014/main" id="{59618B25-C7CA-4307-BE85-90003AA52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836712"/>
            <a:ext cx="8922635" cy="3970318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package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Ada.Finalization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b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 type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Controlled </a:t>
            </a:r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is abstract tagged private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procedure 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Initialize (Object : </a:t>
            </a:r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in out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Controlled) </a:t>
            </a:r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is null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procedure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Adjust     (Object : </a:t>
            </a:r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in out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Controlled) </a:t>
            </a:r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is null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procedure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Finalize   (Object : </a:t>
            </a:r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in out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Controlled) </a:t>
            </a:r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is null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Limited_Controlled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is abstract tagged limited private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/>
            </a:r>
            <a:b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procedure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Initialize (Object : </a:t>
            </a:r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in out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Limited_Controlled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is null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procedure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Finalize   (Object : </a:t>
            </a:r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in out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Limited_Controlled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is null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</a:p>
          <a:p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end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Ada.Finalization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1018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15834A-9993-4C70-9A35-EAB455CD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Controlled Types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95BABA-53B9-4002-B040-3DCC0FD8BBA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  <a:p>
            <a:pPr lvl="1"/>
            <a:r>
              <a:rPr lang="en-US" dirty="0"/>
              <a:t>Initialize is invoked after the object is created, either by an object declaration or an allocator, but only if no explicit initialization expression</a:t>
            </a:r>
          </a:p>
          <a:p>
            <a:pPr lvl="1"/>
            <a:r>
              <a:rPr lang="en-US" dirty="0"/>
              <a:t>Often default initialization expressions on record components are sufficient, and no need for an explicit Initialize</a:t>
            </a:r>
          </a:p>
          <a:p>
            <a:r>
              <a:rPr lang="en-US" dirty="0"/>
              <a:t>Finalization</a:t>
            </a:r>
          </a:p>
          <a:p>
            <a:pPr lvl="1"/>
            <a:r>
              <a:rPr lang="en-US" dirty="0"/>
              <a:t>Finalize is called just before object is destroyed</a:t>
            </a:r>
          </a:p>
          <a:p>
            <a:pPr lvl="2"/>
            <a:r>
              <a:rPr lang="en-US" dirty="0"/>
              <a:t>Leaving the scope of a declared object</a:t>
            </a:r>
          </a:p>
          <a:p>
            <a:pPr lvl="2"/>
            <a:r>
              <a:rPr lang="en-US" dirty="0"/>
              <a:t>Unchecked deallocation of an allocated object</a:t>
            </a:r>
          </a:p>
        </p:txBody>
      </p:sp>
    </p:spTree>
    <p:extLst>
      <p:ext uri="{BB962C8B-B14F-4D97-AF65-F5344CB8AC3E}">
        <p14:creationId xmlns:p14="http://schemas.microsoft.com/office/powerpoint/2010/main" val="88616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15834A-9993-4C70-9A35-EAB455CD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Controlled Types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95BABA-53B9-4002-B040-3DCC0FD8BBA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  <a:p>
            <a:pPr lvl="1"/>
            <a:r>
              <a:rPr lang="en-US" dirty="0"/>
              <a:t>An assignment statement </a:t>
            </a:r>
            <a:r>
              <a:rPr lang="en-US" dirty="0">
                <a:solidFill>
                  <a:srgbClr val="FF0000"/>
                </a:solidFill>
              </a:rPr>
              <a:t>Target := Source;</a:t>
            </a:r>
            <a:r>
              <a:rPr lang="en-US" dirty="0"/>
              <a:t>  comprises:</a:t>
            </a:r>
          </a:p>
          <a:p>
            <a:pPr lvl="2"/>
            <a:r>
              <a:rPr lang="en-US" dirty="0"/>
              <a:t> Finalize(</a:t>
            </a:r>
            <a:r>
              <a:rPr lang="en-US" dirty="0">
                <a:solidFill>
                  <a:srgbClr val="FF0000"/>
                </a:solidFill>
              </a:rPr>
              <a:t>Target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 Copy </a:t>
            </a:r>
            <a:r>
              <a:rPr lang="en-US" dirty="0">
                <a:solidFill>
                  <a:srgbClr val="FF0000"/>
                </a:solidFill>
              </a:rPr>
              <a:t>Source</a:t>
            </a:r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Target</a:t>
            </a:r>
          </a:p>
          <a:p>
            <a:pPr lvl="2"/>
            <a:r>
              <a:rPr lang="en-US" dirty="0"/>
              <a:t> Adjust(</a:t>
            </a:r>
            <a:r>
              <a:rPr lang="en-US" dirty="0">
                <a:solidFill>
                  <a:srgbClr val="FF0000"/>
                </a:solidFill>
              </a:rPr>
              <a:t>Target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Actual rules are more complicated, to allow cases where Target and Source are the same object</a:t>
            </a:r>
          </a:p>
          <a:p>
            <a:pPr lvl="1"/>
            <a:r>
              <a:rPr lang="en-US" dirty="0"/>
              <a:t>Typical situations where objects are access values</a:t>
            </a:r>
          </a:p>
          <a:p>
            <a:pPr lvl="2"/>
            <a:r>
              <a:rPr lang="en-US" dirty="0"/>
              <a:t>Finalize does unchecked deallocation or decrements a reference count</a:t>
            </a:r>
          </a:p>
          <a:p>
            <a:pPr lvl="2"/>
            <a:r>
              <a:rPr lang="en-US" dirty="0"/>
              <a:t>The copy step copies the access value</a:t>
            </a:r>
          </a:p>
          <a:p>
            <a:pPr lvl="2"/>
            <a:r>
              <a:rPr lang="en-US" dirty="0"/>
              <a:t>Adjust either clones a “deep copy” of the referenced object or increments a reference 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3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D47B3F-65BC-4446-AB84-441EC40B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Managed Unbounded String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59C4C9-F972-4F97-9291-996B89C2398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95536" y="908720"/>
            <a:ext cx="8278688" cy="5334000"/>
          </a:xfrm>
        </p:spPr>
        <p:txBody>
          <a:bodyPr/>
          <a:lstStyle/>
          <a:p>
            <a:r>
              <a:rPr lang="en-US" dirty="0"/>
              <a:t>Unbounded String type that manages its reclamation</a:t>
            </a:r>
          </a:p>
          <a:p>
            <a:pPr lvl="1"/>
            <a:r>
              <a:rPr lang="en-US" dirty="0"/>
              <a:t>No sharing</a:t>
            </a:r>
          </a:p>
          <a:p>
            <a:pPr lvl="1"/>
            <a:r>
              <a:rPr lang="en-US" dirty="0"/>
              <a:t>Finalize frees the referenced String</a:t>
            </a:r>
          </a:p>
          <a:p>
            <a:pPr lvl="1"/>
            <a:r>
              <a:rPr lang="en-US" dirty="0"/>
              <a:t>Assignment deallocates the target String and assigns to the target a copy of the source String 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="" xmlns:a16="http://schemas.microsoft.com/office/drawing/2014/main" id="{D1F6195F-DD31-426E-8449-CC4F7CE47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095897"/>
            <a:ext cx="5168900" cy="3573463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with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Ada.Finalization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;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use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Ada.Finalization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;</a:t>
            </a:r>
          </a:p>
          <a:p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package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UString_Pkg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is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</a:p>
          <a:p>
            <a:r>
              <a:rPr lang="en-US" altLang="en-US" sz="1200" i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-- Simulate unbounded strings</a:t>
            </a: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type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is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private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;</a:t>
            </a: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function 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"="(L, R :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)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return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Boolean;</a:t>
            </a: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function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To_UString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( Item : String )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return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;</a:t>
            </a: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function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To_String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( Item :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)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return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String;</a:t>
            </a: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function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Length( Item :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)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return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Natural;</a:t>
            </a: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function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"&amp;"( L, R :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)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return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;</a:t>
            </a: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...</a:t>
            </a:r>
          </a:p>
          <a:p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private</a:t>
            </a:r>
          </a:p>
          <a:p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type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String_Ref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is access 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String;</a:t>
            </a:r>
          </a:p>
          <a:p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type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UString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is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new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Controlled </a:t>
            </a:r>
            <a:r>
              <a:rPr lang="en-US" altLang="en-US" sz="1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with</a:t>
            </a:r>
          </a:p>
          <a:p>
            <a:r>
              <a:rPr lang="en-US" altLang="en-US" sz="1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    record</a:t>
            </a:r>
            <a:endParaRPr lang="en-US" altLang="en-US" sz="1200" dirty="0">
              <a:solidFill>
                <a:srgbClr val="FF0000"/>
              </a:solidFill>
              <a:latin typeface="Lucida Sans Typewriter" panose="020B0509030504030204" pitchFamily="49" charset="0"/>
            </a:endParaRPr>
          </a:p>
          <a:p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      Ref : </a:t>
            </a:r>
            <a:r>
              <a:rPr lang="en-US" altLang="en-US" sz="1200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String_Ref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:= </a:t>
            </a:r>
            <a:r>
              <a:rPr lang="en-US" altLang="en-US" sz="1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new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String(1..0);</a:t>
            </a:r>
          </a:p>
          <a:p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    </a:t>
            </a:r>
            <a:r>
              <a:rPr lang="en-US" altLang="en-US" sz="1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end record;</a:t>
            </a:r>
            <a:endParaRPr lang="en-US" altLang="en-US" sz="1200" dirty="0">
              <a:solidFill>
                <a:srgbClr val="FF0000"/>
              </a:solidFill>
              <a:latin typeface="Lucida Sans Typewriter" panose="020B0509030504030204" pitchFamily="49" charset="0"/>
            </a:endParaRPr>
          </a:p>
          <a:p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procedure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Finalize( Object : </a:t>
            </a:r>
            <a:r>
              <a:rPr lang="en-US" altLang="en-US" sz="1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in out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UString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);</a:t>
            </a:r>
          </a:p>
          <a:p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procedure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Adjust( Object : </a:t>
            </a:r>
            <a:r>
              <a:rPr lang="en-US" altLang="en-US" sz="1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in out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UString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);</a:t>
            </a:r>
          </a:p>
          <a:p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end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UString_Pkg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;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="" xmlns:a16="http://schemas.microsoft.com/office/drawing/2014/main" id="{EC6EA08C-EDCF-4E77-9FB1-DE7C9CDF1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3717032"/>
            <a:ext cx="3511550" cy="2112963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declare</a:t>
            </a:r>
            <a:endParaRPr lang="en-US" altLang="en-US" sz="1200" dirty="0">
              <a:solidFill>
                <a:srgbClr val="0070C0"/>
              </a:solidFill>
              <a:latin typeface="Lucida Sans Typewriter" panose="020B0509030504030204" pitchFamily="49" charset="0"/>
            </a:endParaRP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U1 :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;</a:t>
            </a:r>
          </a:p>
          <a:p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begin</a:t>
            </a:r>
          </a:p>
          <a:p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declare</a:t>
            </a: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  U2 :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;</a:t>
            </a:r>
          </a:p>
          <a:p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begin</a:t>
            </a:r>
            <a:endParaRPr lang="en-US" altLang="en-US" sz="1200" dirty="0">
              <a:solidFill>
                <a:srgbClr val="0070C0"/>
              </a:solidFill>
              <a:latin typeface="Lucida Sans Typewriter" panose="020B0509030504030204" pitchFamily="49" charset="0"/>
            </a:endParaRP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  U1 :=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To_UString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("Hello");</a:t>
            </a: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  U2 :=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To_UString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("Goodbye");</a:t>
            </a: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  U1 := U2; </a:t>
            </a:r>
            <a:r>
              <a:rPr lang="en-US" altLang="en-US" sz="1200" i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-- Reclaims U1.Ref.</a:t>
            </a:r>
            <a:r>
              <a:rPr lang="en-US" altLang="en-US" sz="1200" b="1" i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all</a:t>
            </a:r>
            <a:endParaRPr lang="en-US" altLang="en-US" sz="1200" i="1" dirty="0">
              <a:solidFill>
                <a:srgbClr val="0070C0"/>
              </a:solidFill>
              <a:latin typeface="Lucida Sans Typewriter" panose="020B0509030504030204" pitchFamily="49" charset="0"/>
            </a:endParaRP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end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; </a:t>
            </a:r>
            <a:r>
              <a:rPr lang="en-US" altLang="en-US" sz="1200" i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-- Reclaims U2.Ref.</a:t>
            </a:r>
            <a:r>
              <a:rPr lang="en-US" altLang="en-US" sz="1200" b="1" i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all</a:t>
            </a:r>
            <a:endParaRPr lang="en-US" altLang="en-US" sz="1200" dirty="0">
              <a:solidFill>
                <a:srgbClr val="0070C0"/>
              </a:solidFill>
              <a:latin typeface="Lucida Sans Typewriter" panose="020B0509030504030204" pitchFamily="49" charset="0"/>
            </a:endParaRPr>
          </a:p>
          <a:p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end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; </a:t>
            </a:r>
            <a:r>
              <a:rPr lang="en-US" altLang="en-US" sz="1200" i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-- Reclaims U1.Ref.</a:t>
            </a:r>
            <a:r>
              <a:rPr lang="en-US" altLang="en-US" sz="1200" b="1" i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all</a:t>
            </a:r>
            <a:endParaRPr lang="en-US" altLang="en-US" sz="1200" dirty="0">
              <a:solidFill>
                <a:srgbClr val="0070C0"/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6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28A8AC-8EF6-403B-AD1F-38A4B800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Managed Unbounded String (2)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="" xmlns:a16="http://schemas.microsoft.com/office/drawing/2014/main" id="{941615BE-2CB6-4398-8547-62BD1BF99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908720"/>
            <a:ext cx="469265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with </a:t>
            </a: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Ada.Unchecked_Deallocation;</a:t>
            </a:r>
            <a:endParaRPr lang="en-US" altLang="en-US" sz="1200" b="1">
              <a:solidFill>
                <a:srgbClr val="0070C0"/>
              </a:solidFill>
              <a:latin typeface="Lucida Sans Typewriter" panose="020B0509030504030204" pitchFamily="49" charset="0"/>
            </a:endParaRPr>
          </a:p>
          <a:p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package body</a:t>
            </a: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UString_Pkg </a:t>
            </a:r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is</a:t>
            </a: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</a:p>
          <a:p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  procedure </a:t>
            </a: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Free_String </a:t>
            </a:r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is </a:t>
            </a:r>
          </a:p>
          <a:p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    new</a:t>
            </a: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Ada.Unchecked_Deallocation(String,</a:t>
            </a:r>
            <a:b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</a:b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                                  String_Ref);</a:t>
            </a:r>
          </a:p>
          <a:p>
            <a:endParaRPr lang="en-US" altLang="en-US" sz="1200" b="1">
              <a:solidFill>
                <a:srgbClr val="0070C0"/>
              </a:solidFill>
              <a:latin typeface="Lucida Sans Typewriter" panose="020B0509030504030204" pitchFamily="49" charset="0"/>
            </a:endParaRPr>
          </a:p>
          <a:p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  function </a:t>
            </a: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"="(L, R : Ustring) </a:t>
            </a:r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return</a:t>
            </a: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Boolean </a:t>
            </a:r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is</a:t>
            </a:r>
          </a:p>
          <a:p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 begin </a:t>
            </a:r>
          </a:p>
          <a:p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    return</a:t>
            </a: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L.Ref.</a:t>
            </a:r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all</a:t>
            </a: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= R.Ref.</a:t>
            </a:r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all</a:t>
            </a: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;</a:t>
            </a:r>
          </a:p>
          <a:p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end</a:t>
            </a: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"=";</a:t>
            </a:r>
          </a:p>
          <a:p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</a:p>
          <a:p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  function</a:t>
            </a: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To_UString( Item : String )</a:t>
            </a:r>
            <a:b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</a:b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   </a:t>
            </a:r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return</a:t>
            </a: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Ustring </a:t>
            </a:r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is</a:t>
            </a:r>
            <a:endParaRPr lang="en-US" altLang="en-US" sz="1200">
              <a:solidFill>
                <a:srgbClr val="0070C0"/>
              </a:solidFill>
              <a:latin typeface="Lucida Sans Typewriter" panose="020B0509030504030204" pitchFamily="49" charset="0"/>
            </a:endParaRPr>
          </a:p>
          <a:p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begin</a:t>
            </a:r>
            <a:endParaRPr lang="en-US" altLang="en-US" sz="1200">
              <a:solidFill>
                <a:srgbClr val="0070C0"/>
              </a:solidFill>
              <a:latin typeface="Lucida Sans Typewriter" panose="020B0509030504030204" pitchFamily="49" charset="0"/>
            </a:endParaRPr>
          </a:p>
          <a:p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   </a:t>
            </a:r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return</a:t>
            </a: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( Controlled </a:t>
            </a:r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with</a:t>
            </a: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</a:p>
          <a:p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            Ref =&gt; </a:t>
            </a:r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new</a:t>
            </a: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String'(Item) );</a:t>
            </a:r>
          </a:p>
          <a:p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end</a:t>
            </a: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To_UString;</a:t>
            </a:r>
          </a:p>
          <a:p>
            <a:endParaRPr lang="en-US" altLang="en-US" sz="1200">
              <a:solidFill>
                <a:srgbClr val="0070C0"/>
              </a:solidFill>
              <a:latin typeface="Lucida Sans Typewriter" panose="020B0509030504030204" pitchFamily="49" charset="0"/>
            </a:endParaRPr>
          </a:p>
          <a:p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function</a:t>
            </a: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To_String( Item : UString )</a:t>
            </a:r>
            <a:b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</a:b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   </a:t>
            </a:r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return</a:t>
            </a: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String </a:t>
            </a:r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is</a:t>
            </a: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</a:p>
          <a:p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begin</a:t>
            </a:r>
          </a:p>
          <a:p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    return</a:t>
            </a: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Item.Ref.</a:t>
            </a:r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all</a:t>
            </a: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;</a:t>
            </a:r>
          </a:p>
          <a:p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end</a:t>
            </a: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To_String;</a:t>
            </a:r>
          </a:p>
          <a:p>
            <a:endParaRPr lang="en-US" altLang="en-US" sz="1200">
              <a:solidFill>
                <a:srgbClr val="0070C0"/>
              </a:solidFill>
              <a:latin typeface="Lucida Sans Typewriter" panose="020B0509030504030204" pitchFamily="49" charset="0"/>
            </a:endParaRPr>
          </a:p>
          <a:p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function</a:t>
            </a: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Length( Item : UString )</a:t>
            </a:r>
            <a:b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</a:b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   </a:t>
            </a:r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return</a:t>
            </a: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Natural </a:t>
            </a:r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is</a:t>
            </a:r>
          </a:p>
          <a:p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  begin</a:t>
            </a:r>
            <a:endParaRPr lang="en-US" altLang="en-US" sz="1200">
              <a:solidFill>
                <a:srgbClr val="0070C0"/>
              </a:solidFill>
              <a:latin typeface="Lucida Sans Typewriter" panose="020B0509030504030204" pitchFamily="49" charset="0"/>
            </a:endParaRPr>
          </a:p>
          <a:p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   </a:t>
            </a:r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return</a:t>
            </a: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Item.Ref.</a:t>
            </a:r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all</a:t>
            </a: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'Length;</a:t>
            </a:r>
          </a:p>
          <a:p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>
                <a:solidFill>
                  <a:srgbClr val="0070C0"/>
                </a:solidFill>
                <a:latin typeface="Lucida Sans Typewriter" panose="020B0509030504030204" pitchFamily="49" charset="0"/>
              </a:rPr>
              <a:t>end</a:t>
            </a:r>
            <a:r>
              <a:rPr lang="en-US" altLang="en-US" sz="1200">
                <a:solidFill>
                  <a:srgbClr val="0070C0"/>
                </a:solidFill>
                <a:latin typeface="Lucida Sans Typewriter" panose="020B0509030504030204" pitchFamily="49" charset="0"/>
              </a:rPr>
              <a:t> Length;</a:t>
            </a:r>
          </a:p>
          <a:p>
            <a:endParaRPr lang="en-US" altLang="en-US" sz="1200">
              <a:solidFill>
                <a:srgbClr val="0070C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="" xmlns:a16="http://schemas.microsoft.com/office/drawing/2014/main" id="{ED0BE31B-203D-4893-9491-B6C26C12B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600" y="908720"/>
            <a:ext cx="446147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function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"&amp;"( L, R :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)</a:t>
            </a:r>
            <a:b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</a:b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 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return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is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begin</a:t>
            </a:r>
            <a:endParaRPr lang="en-US" altLang="en-US" sz="1200" dirty="0">
              <a:solidFill>
                <a:srgbClr val="0070C0"/>
              </a:solidFill>
              <a:latin typeface="Lucida Sans Typewriter" panose="020B0509030504030204" pitchFamily="49" charset="0"/>
            </a:endParaRP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 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return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( Controlled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with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</a:t>
            </a: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           Ref =&gt;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new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String'(</a:t>
            </a: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                 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L.Ref.</a:t>
            </a:r>
            <a:r>
              <a:rPr lang="en-US" altLang="en-US" sz="1200" b="1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all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&amp;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R.Ref.</a:t>
            </a:r>
            <a:r>
              <a:rPr lang="en-US" altLang="en-US" sz="1200" b="1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all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) );</a:t>
            </a: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end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"&amp;";</a:t>
            </a:r>
          </a:p>
          <a:p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  ...</a:t>
            </a:r>
          </a:p>
          <a:p>
            <a:r>
              <a:rPr lang="en-US" altLang="en-US" sz="1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 procedure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Finalize( </a:t>
            </a:r>
            <a:b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</a:b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   Object : </a:t>
            </a:r>
            <a:r>
              <a:rPr lang="en-US" altLang="en-US" sz="1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in out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UString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) </a:t>
            </a:r>
            <a:r>
              <a:rPr lang="en-US" altLang="en-US" sz="1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is</a:t>
            </a:r>
            <a:endParaRPr lang="en-US" altLang="en-US" sz="1200" dirty="0">
              <a:solidFill>
                <a:srgbClr val="FF0000"/>
              </a:solidFill>
              <a:latin typeface="Lucida Sans Typewriter" panose="020B0509030504030204" pitchFamily="49" charset="0"/>
            </a:endParaRPr>
          </a:p>
          <a:p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begin</a:t>
            </a:r>
            <a:endParaRPr lang="en-US" altLang="en-US" sz="1200" dirty="0">
              <a:solidFill>
                <a:srgbClr val="FF0000"/>
              </a:solidFill>
              <a:latin typeface="Lucida Sans Typewriter" panose="020B0509030504030204" pitchFamily="49" charset="0"/>
            </a:endParaRPr>
          </a:p>
          <a:p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   </a:t>
            </a:r>
            <a:r>
              <a:rPr lang="en-US" altLang="en-US" sz="1200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Free_String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( </a:t>
            </a:r>
            <a:r>
              <a:rPr lang="en-US" altLang="en-US" sz="1200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Object.Ref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);</a:t>
            </a:r>
          </a:p>
          <a:p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end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Finalize;</a:t>
            </a:r>
          </a:p>
          <a:p>
            <a:endParaRPr lang="en-US" altLang="en-US" sz="1200" dirty="0">
              <a:solidFill>
                <a:srgbClr val="FF0000"/>
              </a:solidFill>
              <a:latin typeface="Lucida Sans Typewriter" panose="020B0509030504030204" pitchFamily="49" charset="0"/>
            </a:endParaRPr>
          </a:p>
          <a:p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procedure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Adjust( </a:t>
            </a:r>
            <a:b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</a:b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   Object : </a:t>
            </a:r>
            <a:r>
              <a:rPr lang="en-US" altLang="en-US" sz="1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in out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1200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UString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) </a:t>
            </a:r>
            <a:r>
              <a:rPr lang="en-US" altLang="en-US" sz="1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is</a:t>
            </a:r>
          </a:p>
          <a:p>
            <a:r>
              <a:rPr lang="en-US" altLang="en-US" sz="1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 begin</a:t>
            </a:r>
          </a:p>
          <a:p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   </a:t>
            </a:r>
            <a:r>
              <a:rPr lang="en-US" altLang="en-US" sz="1200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Object.Ref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:= </a:t>
            </a:r>
            <a:r>
              <a:rPr lang="en-US" altLang="en-US" sz="1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new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String'(</a:t>
            </a:r>
            <a:r>
              <a:rPr lang="en-US" altLang="en-US" sz="1200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Object.Ref.</a:t>
            </a:r>
            <a:r>
              <a:rPr lang="en-US" altLang="en-US" sz="1200" b="1" dirty="0" err="1">
                <a:solidFill>
                  <a:srgbClr val="FF0000"/>
                </a:solidFill>
                <a:latin typeface="Lucida Sans Typewriter" panose="020B0509030504030204" pitchFamily="49" charset="0"/>
              </a:rPr>
              <a:t>all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);</a:t>
            </a:r>
          </a:p>
          <a:p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en-US" sz="12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end</a:t>
            </a:r>
            <a:r>
              <a:rPr lang="en-US" altLang="en-US" sz="12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Adjust;</a:t>
            </a:r>
          </a:p>
          <a:p>
            <a:r>
              <a:rPr lang="en-US" altLang="en-US" sz="1200" b="1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end </a:t>
            </a:r>
            <a:r>
              <a:rPr lang="en-US" altLang="en-US" sz="1200" dirty="0" err="1">
                <a:solidFill>
                  <a:srgbClr val="0070C0"/>
                </a:solidFill>
                <a:latin typeface="Lucida Sans Typewriter" panose="020B0509030504030204" pitchFamily="49" charset="0"/>
              </a:rPr>
              <a:t>UString_Pkg</a:t>
            </a:r>
            <a:r>
              <a:rPr lang="en-US" altLang="en-US" sz="1200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;</a:t>
            </a:r>
          </a:p>
        </p:txBody>
      </p:sp>
      <p:sp>
        <p:nvSpPr>
          <p:cNvPr id="8" name="Line 13">
            <a:extLst>
              <a:ext uri="{FF2B5EF4-FFF2-40B4-BE49-F238E27FC236}">
                <a16:creationId xmlns="" xmlns:a16="http://schemas.microsoft.com/office/drawing/2014/main" id="{6A10F7E3-F22E-4F32-B963-62AC7278A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499520"/>
            <a:ext cx="838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9" name="AutoShape 14">
            <a:extLst>
              <a:ext uri="{FF2B5EF4-FFF2-40B4-BE49-F238E27FC236}">
                <a16:creationId xmlns="" xmlns:a16="http://schemas.microsoft.com/office/drawing/2014/main" id="{1879A2F1-915F-4756-BAF7-C559B9150BF4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828800" y="3499520"/>
            <a:ext cx="3810000" cy="2009775"/>
          </a:xfrm>
          <a:prstGeom prst="curvedConnector4">
            <a:avLst>
              <a:gd name="adj1" fmla="val 39000"/>
              <a:gd name="adj2" fmla="val 111375"/>
            </a:avLst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utoShape 7">
            <a:extLst>
              <a:ext uri="{FF2B5EF4-FFF2-40B4-BE49-F238E27FC236}">
                <a16:creationId xmlns="" xmlns:a16="http://schemas.microsoft.com/office/drawing/2014/main" id="{3D7F52A1-FE95-472F-9C77-A6D035A2A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694372"/>
            <a:ext cx="3810000" cy="1776948"/>
          </a:xfrm>
          <a:prstGeom prst="irregularSeal1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en-US" sz="1400" dirty="0">
                <a:solidFill>
                  <a:srgbClr val="0070C0"/>
                </a:solidFill>
                <a:latin typeface="Verdana" panose="020B0604030504040204" pitchFamily="34" charset="0"/>
              </a:rPr>
              <a:t>Subtype name usable as</a:t>
            </a:r>
          </a:p>
          <a:p>
            <a:pPr algn="ctr"/>
            <a:r>
              <a:rPr lang="en-US" altLang="en-US" sz="1400" dirty="0">
                <a:solidFill>
                  <a:srgbClr val="0070C0"/>
                </a:solidFill>
                <a:latin typeface="Verdana" panose="020B0604030504040204" pitchFamily="34" charset="0"/>
              </a:rPr>
              <a:t>constructor for parent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="" xmlns:a16="http://schemas.microsoft.com/office/drawing/2014/main" id="{E5FB4E1E-92DC-485D-BE03-FE70F35AE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908720"/>
            <a:ext cx="8915400" cy="5638800"/>
          </a:xfrm>
          <a:prstGeom prst="rect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>
              <a:solidFill>
                <a:srgbClr val="0070C0"/>
              </a:solidFill>
            </a:endParaRPr>
          </a:p>
        </p:txBody>
      </p:sp>
      <p:cxnSp>
        <p:nvCxnSpPr>
          <p:cNvPr id="12" name="AutoShape 16">
            <a:extLst>
              <a:ext uri="{FF2B5EF4-FFF2-40B4-BE49-F238E27FC236}">
                <a16:creationId xmlns="" xmlns:a16="http://schemas.microsoft.com/office/drawing/2014/main" id="{7BCD3358-5D61-4E9B-9D6A-FFD6587EF3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24400" y="908720"/>
            <a:ext cx="0" cy="5638800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4950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CD0E8C-9051-4331-8BED-9C4A14B8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Managed Unbounded String (3)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8A98DF8-D112-4096-A365-999715BE2CEF}"/>
              </a:ext>
            </a:extLst>
          </p:cNvPr>
          <p:cNvSpPr txBox="1">
            <a:spLocks noChangeArrowheads="1"/>
          </p:cNvSpPr>
          <p:nvPr/>
        </p:nvSpPr>
        <p:spPr>
          <a:xfrm>
            <a:off x="1137592" y="789384"/>
            <a:ext cx="8763000" cy="5867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en-US" kern="0" dirty="0">
                <a:solidFill>
                  <a:schemeClr val="tx1"/>
                </a:solidFill>
              </a:rPr>
              <a:t>1. Before assignment of </a:t>
            </a:r>
            <a:r>
              <a:rPr lang="en-US" altLang="en-US" sz="1400" kern="0" dirty="0">
                <a:solidFill>
                  <a:schemeClr val="tx1"/>
                </a:solidFill>
                <a:latin typeface="Lucida Sans Typewriter" panose="020B0509030504030204" pitchFamily="49" charset="0"/>
              </a:rPr>
              <a:t>Target := Source;</a:t>
            </a:r>
          </a:p>
          <a:p>
            <a:pPr marL="0" indent="0" eaLnBrk="1" hangingPunct="1">
              <a:buNone/>
            </a:pPr>
            <a:endParaRPr lang="en-US" altLang="en-US" kern="0" dirty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endParaRPr lang="en-US" altLang="en-US" kern="0" dirty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endParaRPr lang="en-US" altLang="en-US" kern="0" dirty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r>
              <a:rPr lang="en-US" altLang="en-US" kern="0" dirty="0">
                <a:solidFill>
                  <a:schemeClr val="tx1"/>
                </a:solidFill>
              </a:rPr>
              <a:t>2. </a:t>
            </a:r>
            <a:r>
              <a:rPr lang="en-US" altLang="en-US" sz="1400" kern="0" dirty="0">
                <a:solidFill>
                  <a:schemeClr val="tx1"/>
                </a:solidFill>
                <a:latin typeface="Lucida Sans Typewriter" panose="020B0509030504030204" pitchFamily="49" charset="0"/>
              </a:rPr>
              <a:t>Finalize(Target)</a:t>
            </a:r>
            <a:r>
              <a:rPr lang="en-US" altLang="en-US" kern="0" dirty="0">
                <a:solidFill>
                  <a:schemeClr val="tx1"/>
                </a:solidFill>
              </a:rPr>
              <a:t>: deallocate the string</a:t>
            </a:r>
          </a:p>
          <a:p>
            <a:pPr marL="0" indent="0" eaLnBrk="1" hangingPunct="1">
              <a:buNone/>
            </a:pPr>
            <a:endParaRPr lang="en-US" altLang="en-US" kern="0" dirty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endParaRPr lang="en-US" altLang="en-US" kern="0" dirty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endParaRPr lang="en-US" altLang="en-US" kern="0" dirty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r>
              <a:rPr lang="en-US" altLang="en-US" kern="0" dirty="0">
                <a:solidFill>
                  <a:schemeClr val="tx1"/>
                </a:solidFill>
              </a:rPr>
              <a:t/>
            </a:r>
            <a:br>
              <a:rPr lang="en-US" altLang="en-US" kern="0" dirty="0">
                <a:solidFill>
                  <a:schemeClr val="tx1"/>
                </a:solidFill>
              </a:rPr>
            </a:br>
            <a:r>
              <a:rPr lang="en-US" altLang="en-US" kern="0" dirty="0">
                <a:solidFill>
                  <a:schemeClr val="tx1"/>
                </a:solidFill>
              </a:rPr>
              <a:t>3. “Bit copy” </a:t>
            </a:r>
            <a:r>
              <a:rPr lang="en-US" altLang="en-US" sz="1400" kern="0" dirty="0">
                <a:solidFill>
                  <a:schemeClr val="tx1"/>
                </a:solidFill>
                <a:latin typeface="Lucida Sans Typewriter" panose="020B0509030504030204" pitchFamily="49" charset="0"/>
              </a:rPr>
              <a:t>Source</a:t>
            </a:r>
            <a:r>
              <a:rPr lang="en-US" altLang="en-US" kern="0" dirty="0">
                <a:solidFill>
                  <a:schemeClr val="tx1"/>
                </a:solidFill>
              </a:rPr>
              <a:t> to </a:t>
            </a:r>
            <a:r>
              <a:rPr lang="en-US" altLang="en-US" sz="1400" kern="0" dirty="0">
                <a:solidFill>
                  <a:schemeClr val="tx1"/>
                </a:solidFill>
                <a:latin typeface="Lucida Sans Typewriter" panose="020B0509030504030204" pitchFamily="49" charset="0"/>
              </a:rPr>
              <a:t>Target</a:t>
            </a:r>
          </a:p>
          <a:p>
            <a:pPr marL="0" indent="0" eaLnBrk="1" hangingPunct="1">
              <a:buNone/>
            </a:pPr>
            <a:endParaRPr lang="en-US" altLang="en-US" kern="0" dirty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endParaRPr lang="en-US" altLang="en-US" kern="0" dirty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endParaRPr lang="en-US" altLang="en-US" kern="0" dirty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endParaRPr lang="en-US" altLang="en-US" kern="0" dirty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r>
              <a:rPr lang="en-US" altLang="en-US" kern="0" dirty="0">
                <a:solidFill>
                  <a:schemeClr val="tx1"/>
                </a:solidFill>
              </a:rPr>
              <a:t>4. </a:t>
            </a:r>
            <a:r>
              <a:rPr lang="en-US" altLang="en-US" sz="1400" kern="0" dirty="0">
                <a:solidFill>
                  <a:schemeClr val="tx1"/>
                </a:solidFill>
                <a:latin typeface="Lucida Sans Typewriter" panose="020B0509030504030204" pitchFamily="49" charset="0"/>
              </a:rPr>
              <a:t>Adjust(Target)</a:t>
            </a:r>
            <a:r>
              <a:rPr lang="en-US" altLang="en-US" kern="0" dirty="0">
                <a:solidFill>
                  <a:schemeClr val="tx1"/>
                </a:solidFill>
              </a:rPr>
              <a:t>: clone a copy</a:t>
            </a:r>
          </a:p>
          <a:p>
            <a:pPr marL="0" indent="0" eaLnBrk="1" hangingPunct="1">
              <a:buNone/>
            </a:pPr>
            <a:endParaRPr lang="en-US" altLang="en-US" kern="0" dirty="0">
              <a:solidFill>
                <a:schemeClr val="tx1"/>
              </a:solidFill>
            </a:endParaRPr>
          </a:p>
          <a:p>
            <a:pPr marL="0" indent="0" eaLnBrk="1" hangingPunct="1">
              <a:buNone/>
            </a:pPr>
            <a:endParaRPr lang="en-US" altLang="en-US" kern="0" dirty="0">
              <a:solidFill>
                <a:schemeClr val="tx1"/>
              </a:solidFill>
            </a:endParaRPr>
          </a:p>
          <a:p>
            <a:pPr marL="0" indent="0" eaLnBrk="1" hangingPunct="1"/>
            <a:endParaRPr lang="en-US" altLang="en-US" kern="0" dirty="0">
              <a:solidFill>
                <a:schemeClr val="tx1"/>
              </a:solidFill>
            </a:endParaRPr>
          </a:p>
          <a:p>
            <a:pPr marL="0" indent="0" eaLnBrk="1" hangingPunct="1"/>
            <a:endParaRPr lang="en-US" altLang="en-US" kern="0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8420E4B-A367-47B1-A825-7845A3191398}"/>
              </a:ext>
            </a:extLst>
          </p:cNvPr>
          <p:cNvGrpSpPr>
            <a:grpSpLocks/>
          </p:cNvGrpSpPr>
          <p:nvPr/>
        </p:nvGrpSpPr>
        <p:grpSpPr bwMode="auto">
          <a:xfrm>
            <a:off x="1921817" y="1219597"/>
            <a:ext cx="3949700" cy="941387"/>
            <a:chOff x="542" y="1012"/>
            <a:chExt cx="2488" cy="593"/>
          </a:xfrm>
        </p:grpSpPr>
        <p:sp>
          <p:nvSpPr>
            <p:cNvPr id="6" name="Text Box 5">
              <a:extLst>
                <a:ext uri="{FF2B5EF4-FFF2-40B4-BE49-F238E27FC236}">
                  <a16:creationId xmlns="" xmlns:a16="http://schemas.microsoft.com/office/drawing/2014/main" id="{D09735A2-034D-4C5F-BE6F-E167CAB18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5" y="1015"/>
              <a:ext cx="325" cy="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70C0"/>
                  </a:solidFill>
                  <a:latin typeface="Lucida Sans Typewriter" panose="020B0509030504030204" pitchFamily="49" charset="0"/>
                </a:rPr>
                <a:t>Ref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="" xmlns:a16="http://schemas.microsoft.com/office/drawing/2014/main" id="{D6AE11CC-2543-4070-94EE-ED60AFE3D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0" y="1012"/>
              <a:ext cx="9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70C0"/>
                  </a:solidFill>
                  <a:latin typeface="Lucida Sans Typewriter" panose="020B0509030504030204" pitchFamily="49" charset="0"/>
                </a:rPr>
                <a:t>"I love Ada"</a:t>
              </a:r>
            </a:p>
          </p:txBody>
        </p:sp>
        <p:sp>
          <p:nvSpPr>
            <p:cNvPr id="8" name="Text Box 7">
              <a:extLst>
                <a:ext uri="{FF2B5EF4-FFF2-40B4-BE49-F238E27FC236}">
                  <a16:creationId xmlns="" xmlns:a16="http://schemas.microsoft.com/office/drawing/2014/main" id="{9E0E1856-1371-4757-9A1C-BCB53284D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1" y="1405"/>
              <a:ext cx="325" cy="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70C0"/>
                  </a:solidFill>
                  <a:latin typeface="Lucida Sans Typewriter" panose="020B0509030504030204" pitchFamily="49" charset="0"/>
                </a:rPr>
                <a:t>Ref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="" xmlns:a16="http://schemas.microsoft.com/office/drawing/2014/main" id="{CA828401-5933-4DA9-A754-A0BDC0C82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6" y="1405"/>
              <a:ext cx="8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70C0"/>
                  </a:solidFill>
                  <a:latin typeface="Lucida Sans Typewriter" panose="020B0509030504030204" pitchFamily="49" charset="0"/>
                </a:rPr>
                <a:t>"C++ rules"</a:t>
              </a:r>
            </a:p>
          </p:txBody>
        </p:sp>
        <p:sp>
          <p:nvSpPr>
            <p:cNvPr id="10" name="Text Box 9">
              <a:extLst>
                <a:ext uri="{FF2B5EF4-FFF2-40B4-BE49-F238E27FC236}">
                  <a16:creationId xmlns="" xmlns:a16="http://schemas.microsoft.com/office/drawing/2014/main" id="{4948B3FC-263C-412F-B508-B6BED207C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" y="1015"/>
              <a:ext cx="5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70C0"/>
                  </a:solidFill>
                  <a:latin typeface="Lucida Sans Typewriter" panose="020B0509030504030204" pitchFamily="49" charset="0"/>
                </a:rPr>
                <a:t>Source: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="" xmlns:a16="http://schemas.microsoft.com/office/drawing/2014/main" id="{C8C6A70E-7B68-4734-A5CF-D07B2A027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" y="1405"/>
              <a:ext cx="5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70C0"/>
                  </a:solidFill>
                  <a:latin typeface="Lucida Sans Typewriter" panose="020B0509030504030204" pitchFamily="49" charset="0"/>
                </a:rPr>
                <a:t>Target:</a:t>
              </a:r>
            </a:p>
          </p:txBody>
        </p:sp>
        <p:cxnSp>
          <p:nvCxnSpPr>
            <p:cNvPr id="12" name="AutoShape 11">
              <a:extLst>
                <a:ext uri="{FF2B5EF4-FFF2-40B4-BE49-F238E27FC236}">
                  <a16:creationId xmlns="" xmlns:a16="http://schemas.microsoft.com/office/drawing/2014/main" id="{73E49F67-4CD1-4DDF-BE8B-25CEADB93340}"/>
                </a:ext>
              </a:extLst>
            </p:cNvPr>
            <p:cNvCxnSpPr>
              <a:cxnSpLocks noChangeShapeType="1"/>
              <a:stCxn id="6" idx="3"/>
              <a:endCxn id="7" idx="1"/>
            </p:cNvCxnSpPr>
            <p:nvPr/>
          </p:nvCxnSpPr>
          <p:spPr bwMode="auto">
            <a:xfrm flipV="1">
              <a:off x="1730" y="1114"/>
              <a:ext cx="380" cy="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2">
              <a:extLst>
                <a:ext uri="{FF2B5EF4-FFF2-40B4-BE49-F238E27FC236}">
                  <a16:creationId xmlns="" xmlns:a16="http://schemas.microsoft.com/office/drawing/2014/main" id="{A561AF27-C9A1-4FBF-BAFB-E06EB87DBC8A}"/>
                </a:ext>
              </a:extLst>
            </p:cNvPr>
            <p:cNvCxnSpPr>
              <a:cxnSpLocks noChangeShapeType="1"/>
              <a:stCxn id="8" idx="3"/>
              <a:endCxn id="9" idx="1"/>
            </p:cNvCxnSpPr>
            <p:nvPr/>
          </p:nvCxnSpPr>
          <p:spPr bwMode="auto">
            <a:xfrm flipV="1">
              <a:off x="1736" y="1507"/>
              <a:ext cx="380" cy="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1243E8B2-DE9E-435E-BBBF-021960EC1DED}"/>
              </a:ext>
            </a:extLst>
          </p:cNvPr>
          <p:cNvGrpSpPr>
            <a:grpSpLocks/>
          </p:cNvGrpSpPr>
          <p:nvPr/>
        </p:nvGrpSpPr>
        <p:grpSpPr bwMode="auto">
          <a:xfrm>
            <a:off x="1917055" y="2694384"/>
            <a:ext cx="3949700" cy="938213"/>
            <a:chOff x="539" y="2190"/>
            <a:chExt cx="2488" cy="591"/>
          </a:xfrm>
        </p:grpSpPr>
        <p:sp>
          <p:nvSpPr>
            <p:cNvPr id="15" name="Text Box 14">
              <a:extLst>
                <a:ext uri="{FF2B5EF4-FFF2-40B4-BE49-F238E27FC236}">
                  <a16:creationId xmlns="" xmlns:a16="http://schemas.microsoft.com/office/drawing/2014/main" id="{549650E0-2697-408F-ADD6-C5D0C041D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2" y="2190"/>
              <a:ext cx="325" cy="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70C0"/>
                  </a:solidFill>
                  <a:latin typeface="Lucida Sans Typewriter" panose="020B0509030504030204" pitchFamily="49" charset="0"/>
                </a:rPr>
                <a:t>Ref</a:t>
              </a:r>
            </a:p>
          </p:txBody>
        </p:sp>
        <p:sp>
          <p:nvSpPr>
            <p:cNvPr id="16" name="Text Box 15">
              <a:extLst>
                <a:ext uri="{FF2B5EF4-FFF2-40B4-BE49-F238E27FC236}">
                  <a16:creationId xmlns="" xmlns:a16="http://schemas.microsoft.com/office/drawing/2014/main" id="{CB715DCC-A5CA-4D61-B5AB-00B08443E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7" y="2194"/>
              <a:ext cx="9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70C0"/>
                  </a:solidFill>
                  <a:latin typeface="Lucida Sans Typewriter" panose="020B0509030504030204" pitchFamily="49" charset="0"/>
                </a:rPr>
                <a:t>"I love Ada"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="" xmlns:a16="http://schemas.microsoft.com/office/drawing/2014/main" id="{363DB345-4E7F-4E8A-8EC6-8D4148855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8" y="2581"/>
              <a:ext cx="325" cy="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70C0"/>
                  </a:solidFill>
                  <a:latin typeface="Lucida Sans Typewriter" panose="020B0509030504030204" pitchFamily="49" charset="0"/>
                </a:rPr>
                <a:t>Ref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="" xmlns:a16="http://schemas.microsoft.com/office/drawing/2014/main" id="{41B77793-6C2A-4958-AA74-AF24F5B89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" y="2194"/>
              <a:ext cx="5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70C0"/>
                  </a:solidFill>
                  <a:latin typeface="Lucida Sans Typewriter" panose="020B0509030504030204" pitchFamily="49" charset="0"/>
                </a:rPr>
                <a:t>Source: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="" xmlns:a16="http://schemas.microsoft.com/office/drawing/2014/main" id="{80853561-E7FF-42E4-B754-274A50DDD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" y="2581"/>
              <a:ext cx="5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1400">
                  <a:solidFill>
                    <a:srgbClr val="0070C0"/>
                  </a:solidFill>
                  <a:latin typeface="Lucida Sans Typewriter" panose="020B0509030504030204" pitchFamily="49" charset="0"/>
                </a:rPr>
                <a:t>Target:</a:t>
              </a:r>
            </a:p>
          </p:txBody>
        </p:sp>
        <p:cxnSp>
          <p:nvCxnSpPr>
            <p:cNvPr id="20" name="AutoShape 19">
              <a:extLst>
                <a:ext uri="{FF2B5EF4-FFF2-40B4-BE49-F238E27FC236}">
                  <a16:creationId xmlns="" xmlns:a16="http://schemas.microsoft.com/office/drawing/2014/main" id="{A7A4510F-5C0E-4D75-9025-031F590DC6DA}"/>
                </a:ext>
              </a:extLst>
            </p:cNvPr>
            <p:cNvCxnSpPr>
              <a:cxnSpLocks noChangeShapeType="1"/>
              <a:stCxn id="15" idx="3"/>
              <a:endCxn id="16" idx="1"/>
            </p:cNvCxnSpPr>
            <p:nvPr/>
          </p:nvCxnSpPr>
          <p:spPr bwMode="auto">
            <a:xfrm>
              <a:off x="1727" y="2284"/>
              <a:ext cx="38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 Box 20">
              <a:extLst>
                <a:ext uri="{FF2B5EF4-FFF2-40B4-BE49-F238E27FC236}">
                  <a16:creationId xmlns="" xmlns:a16="http://schemas.microsoft.com/office/drawing/2014/main" id="{322291BF-D371-4706-A03D-3281B7A13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257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US" altLang="en-US" sz="1400" b="1">
                  <a:solidFill>
                    <a:srgbClr val="0070C0"/>
                  </a:solidFill>
                  <a:latin typeface="Lucida Sans Typewriter" panose="020B0509030504030204" pitchFamily="49" charset="0"/>
                </a:rPr>
                <a:t>null</a:t>
              </a:r>
              <a:endParaRPr lang="en-US" altLang="en-US" sz="1400">
                <a:solidFill>
                  <a:srgbClr val="0070C0"/>
                </a:solidFill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22" name="Text Box 21">
            <a:extLst>
              <a:ext uri="{FF2B5EF4-FFF2-40B4-BE49-F238E27FC236}">
                <a16:creationId xmlns="" xmlns:a16="http://schemas.microsoft.com/office/drawing/2014/main" id="{E37F87C5-72C8-434C-9EB7-08DFFB395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4680" y="4346972"/>
            <a:ext cx="515937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70C0"/>
                </a:solidFill>
                <a:latin typeface="Lucida Sans Typewriter" panose="020B0509030504030204" pitchFamily="49" charset="0"/>
              </a:rPr>
              <a:t>Ref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="" xmlns:a16="http://schemas.microsoft.com/office/drawing/2014/main" id="{747498B7-80FB-4A7D-B8D3-483E90DBA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1492" y="4353322"/>
            <a:ext cx="1460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70C0"/>
                </a:solidFill>
                <a:latin typeface="Lucida Sans Typewriter" panose="020B0509030504030204" pitchFamily="49" charset="0"/>
              </a:rPr>
              <a:t>"I love Ada"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="" xmlns:a16="http://schemas.microsoft.com/office/drawing/2014/main" id="{7902BF28-F91B-4313-82DC-F549880A6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205" y="4967684"/>
            <a:ext cx="515937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70C0"/>
                </a:solidFill>
                <a:latin typeface="Lucida Sans Typewriter" panose="020B0509030504030204" pitchFamily="49" charset="0"/>
              </a:rPr>
              <a:t>Ref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="" xmlns:a16="http://schemas.microsoft.com/office/drawing/2014/main" id="{5EC0CEAB-F10A-44C6-B485-B17B43B8C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055" y="4353322"/>
            <a:ext cx="928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70C0"/>
                </a:solidFill>
                <a:latin typeface="Lucida Sans Typewriter" panose="020B0509030504030204" pitchFamily="49" charset="0"/>
              </a:rPr>
              <a:t>Source: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="" xmlns:a16="http://schemas.microsoft.com/office/drawing/2014/main" id="{5F0811EA-317A-4461-9EC2-DCDB62E9F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292" y="4967684"/>
            <a:ext cx="928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70C0"/>
                </a:solidFill>
                <a:latin typeface="Lucida Sans Typewriter" panose="020B0509030504030204" pitchFamily="49" charset="0"/>
              </a:rPr>
              <a:t>Target:</a:t>
            </a:r>
          </a:p>
        </p:txBody>
      </p:sp>
      <p:cxnSp>
        <p:nvCxnSpPr>
          <p:cNvPr id="27" name="AutoShape 26">
            <a:extLst>
              <a:ext uri="{FF2B5EF4-FFF2-40B4-BE49-F238E27FC236}">
                <a16:creationId xmlns="" xmlns:a16="http://schemas.microsoft.com/office/drawing/2014/main" id="{A6BFD9C0-925C-4DDB-B3D8-91423956F0B6}"/>
              </a:ext>
            </a:extLst>
          </p:cNvPr>
          <p:cNvCxnSpPr>
            <a:cxnSpLocks noChangeShapeType="1"/>
            <a:stCxn id="22" idx="3"/>
            <a:endCxn id="23" idx="1"/>
          </p:cNvCxnSpPr>
          <p:nvPr/>
        </p:nvCxnSpPr>
        <p:spPr bwMode="auto">
          <a:xfrm>
            <a:off x="3750617" y="4505722"/>
            <a:ext cx="6508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27">
            <a:extLst>
              <a:ext uri="{FF2B5EF4-FFF2-40B4-BE49-F238E27FC236}">
                <a16:creationId xmlns="" xmlns:a16="http://schemas.microsoft.com/office/drawing/2014/main" id="{7362C102-206B-4C50-824B-15A6CB06C106}"/>
              </a:ext>
            </a:extLst>
          </p:cNvPr>
          <p:cNvCxnSpPr>
            <a:cxnSpLocks noChangeShapeType="1"/>
            <a:stCxn id="24" idx="3"/>
            <a:endCxn id="23" idx="1"/>
          </p:cNvCxnSpPr>
          <p:nvPr/>
        </p:nvCxnSpPr>
        <p:spPr bwMode="auto">
          <a:xfrm flipV="1">
            <a:off x="3760142" y="4505722"/>
            <a:ext cx="641350" cy="6207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 Box 28">
            <a:extLst>
              <a:ext uri="{FF2B5EF4-FFF2-40B4-BE49-F238E27FC236}">
                <a16:creationId xmlns="" xmlns:a16="http://schemas.microsoft.com/office/drawing/2014/main" id="{1C667E53-D815-4872-BECD-F0A0D71D4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442" y="5948759"/>
            <a:ext cx="515938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70C0"/>
                </a:solidFill>
                <a:latin typeface="Lucida Sans Typewriter" panose="020B0509030504030204" pitchFamily="49" charset="0"/>
              </a:rPr>
              <a:t>Ref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="" xmlns:a16="http://schemas.microsoft.com/office/drawing/2014/main" id="{2CA1A535-9EF8-4475-9D76-1520022BF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6255" y="5943997"/>
            <a:ext cx="1460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70C0"/>
                </a:solidFill>
                <a:latin typeface="Lucida Sans Typewriter" panose="020B0509030504030204" pitchFamily="49" charset="0"/>
              </a:rPr>
              <a:t>"I love Ada"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="" xmlns:a16="http://schemas.microsoft.com/office/drawing/2014/main" id="{43421E2F-8B38-44FB-B9F0-4C9B54EBE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967" y="6381328"/>
            <a:ext cx="515938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70C0"/>
                </a:solidFill>
                <a:latin typeface="Lucida Sans Typewriter" panose="020B0509030504030204" pitchFamily="49" charset="0"/>
              </a:rPr>
              <a:t>Ref</a:t>
            </a:r>
          </a:p>
        </p:txBody>
      </p:sp>
      <p:sp>
        <p:nvSpPr>
          <p:cNvPr id="32" name="Text Box 31">
            <a:extLst>
              <a:ext uri="{FF2B5EF4-FFF2-40B4-BE49-F238E27FC236}">
                <a16:creationId xmlns="" xmlns:a16="http://schemas.microsoft.com/office/drawing/2014/main" id="{911DB5DD-D7F7-4BFE-BF1B-20FAA923D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1817" y="5948759"/>
            <a:ext cx="928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70C0"/>
                </a:solidFill>
                <a:latin typeface="Lucida Sans Typewriter" panose="020B0509030504030204" pitchFamily="49" charset="0"/>
              </a:rPr>
              <a:t>Source: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="" xmlns:a16="http://schemas.microsoft.com/office/drawing/2014/main" id="{70ACA668-2113-4616-954D-4CFAB577B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055" y="6387678"/>
            <a:ext cx="928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70C0"/>
                </a:solidFill>
                <a:latin typeface="Lucida Sans Typewriter" panose="020B0509030504030204" pitchFamily="49" charset="0"/>
              </a:rPr>
              <a:t>Target:</a:t>
            </a:r>
          </a:p>
        </p:txBody>
      </p:sp>
      <p:cxnSp>
        <p:nvCxnSpPr>
          <p:cNvPr id="34" name="AutoShape 33">
            <a:extLst>
              <a:ext uri="{FF2B5EF4-FFF2-40B4-BE49-F238E27FC236}">
                <a16:creationId xmlns="" xmlns:a16="http://schemas.microsoft.com/office/drawing/2014/main" id="{9D2870D9-A2F1-438F-97F8-57356B5DE0F5}"/>
              </a:ext>
            </a:extLst>
          </p:cNvPr>
          <p:cNvCxnSpPr>
            <a:cxnSpLocks noChangeShapeType="1"/>
            <a:stCxn id="29" idx="3"/>
            <a:endCxn id="30" idx="1"/>
          </p:cNvCxnSpPr>
          <p:nvPr/>
        </p:nvCxnSpPr>
        <p:spPr bwMode="auto">
          <a:xfrm flipV="1">
            <a:off x="3755380" y="6096397"/>
            <a:ext cx="650875" cy="11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34">
            <a:extLst>
              <a:ext uri="{FF2B5EF4-FFF2-40B4-BE49-F238E27FC236}">
                <a16:creationId xmlns="" xmlns:a16="http://schemas.microsoft.com/office/drawing/2014/main" id="{9D0E3314-6337-4641-ABC7-58817FBD5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1492" y="6387678"/>
            <a:ext cx="1460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0070C0"/>
                </a:solidFill>
                <a:latin typeface="Lucida Sans Typewriter" panose="020B0509030504030204" pitchFamily="49" charset="0"/>
              </a:rPr>
              <a:t>"I love Ada"</a:t>
            </a:r>
          </a:p>
        </p:txBody>
      </p:sp>
      <p:cxnSp>
        <p:nvCxnSpPr>
          <p:cNvPr id="36" name="AutoShape 35">
            <a:extLst>
              <a:ext uri="{FF2B5EF4-FFF2-40B4-BE49-F238E27FC236}">
                <a16:creationId xmlns="" xmlns:a16="http://schemas.microsoft.com/office/drawing/2014/main" id="{E1A72EC3-B5EB-4ABB-94C6-E760B7DC6A3B}"/>
              </a:ext>
            </a:extLst>
          </p:cNvPr>
          <p:cNvCxnSpPr>
            <a:cxnSpLocks noChangeShapeType="1"/>
            <a:stCxn id="31" idx="3"/>
            <a:endCxn id="35" idx="1"/>
          </p:cNvCxnSpPr>
          <p:nvPr/>
        </p:nvCxnSpPr>
        <p:spPr bwMode="auto">
          <a:xfrm>
            <a:off x="3764905" y="6540078"/>
            <a:ext cx="636587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18989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8" descr="Question-mark-blue-glossy-button.gif">
            <a:extLst>
              <a:ext uri="{FF2B5EF4-FFF2-40B4-BE49-F238E27FC236}">
                <a16:creationId xmlns="" xmlns:a16="http://schemas.microsoft.com/office/drawing/2014/main" id="{9310C978-50C3-4DEF-A066-E546F0431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276475"/>
            <a:ext cx="174307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3" name="Espace réservé du texte 1">
            <a:extLst>
              <a:ext uri="{FF2B5EF4-FFF2-40B4-BE49-F238E27FC236}">
                <a16:creationId xmlns="" xmlns:a16="http://schemas.microsoft.com/office/drawing/2014/main" id="{56D0C5D9-C0A2-41D5-9A24-D6B59AB6B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896938"/>
          </a:xfrm>
        </p:spPr>
        <p:txBody>
          <a:bodyPr/>
          <a:lstStyle/>
          <a:p>
            <a:pPr eaLnBrk="1" hangingPunct="1">
              <a:defRPr/>
            </a:pPr>
            <a:r>
              <a:t>            Quiz</a:t>
            </a:r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aCore Training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daCor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AdaCore Training</Template>
  <TotalTime>1541</TotalTime>
  <Words>939</Words>
  <Application>Microsoft Macintosh PowerPoint</Application>
  <PresentationFormat>On-screen Show (4:3)</PresentationFormat>
  <Paragraphs>246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AdaCore Training</vt:lpstr>
      <vt:lpstr>1_AdaCore</vt:lpstr>
      <vt:lpstr>PowerPoint Presentation</vt:lpstr>
      <vt:lpstr>Introduction</vt:lpstr>
      <vt:lpstr>Ada.Finalization</vt:lpstr>
      <vt:lpstr>Operations on Controlled Types (1)</vt:lpstr>
      <vt:lpstr>Operations on Controlled Types (2)</vt:lpstr>
      <vt:lpstr>Example: Managed Unbounded String (1)</vt:lpstr>
      <vt:lpstr>Example: Managed Unbounded String (2)</vt:lpstr>
      <vt:lpstr>Example: Managed Unbounded String (3)</vt:lpstr>
      <vt:lpstr>PowerPoint Presentation</vt:lpstr>
      <vt:lpstr>Initialization Semantics (1/3)</vt:lpstr>
      <vt:lpstr>UString (2/3)</vt:lpstr>
      <vt:lpstr>UString (3/3)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ochem</dc:creator>
  <cp:lastModifiedBy>Jose Ruiz</cp:lastModifiedBy>
  <cp:revision>228</cp:revision>
  <dcterms:created xsi:type="dcterms:W3CDTF">2010-03-24T10:35:52Z</dcterms:created>
  <dcterms:modified xsi:type="dcterms:W3CDTF">2018-02-16T09:20:52Z</dcterms:modified>
</cp:coreProperties>
</file>