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85"/>
  </p:notesMasterIdLst>
  <p:sldIdLst>
    <p:sldId id="257" r:id="rId3"/>
    <p:sldId id="269" r:id="rId4"/>
    <p:sldId id="341" r:id="rId5"/>
    <p:sldId id="296" r:id="rId6"/>
    <p:sldId id="288" r:id="rId7"/>
    <p:sldId id="289" r:id="rId8"/>
    <p:sldId id="317" r:id="rId9"/>
    <p:sldId id="362" r:id="rId10"/>
    <p:sldId id="290" r:id="rId11"/>
    <p:sldId id="292" r:id="rId12"/>
    <p:sldId id="293" r:id="rId13"/>
    <p:sldId id="294" r:id="rId14"/>
    <p:sldId id="318" r:id="rId15"/>
    <p:sldId id="319" r:id="rId16"/>
    <p:sldId id="309" r:id="rId17"/>
    <p:sldId id="297" r:id="rId18"/>
    <p:sldId id="308" r:id="rId19"/>
    <p:sldId id="310" r:id="rId20"/>
    <p:sldId id="356" r:id="rId21"/>
    <p:sldId id="357" r:id="rId22"/>
    <p:sldId id="354" r:id="rId23"/>
    <p:sldId id="353" r:id="rId24"/>
    <p:sldId id="355" r:id="rId25"/>
    <p:sldId id="371" r:id="rId26"/>
    <p:sldId id="372" r:id="rId27"/>
    <p:sldId id="363" r:id="rId28"/>
    <p:sldId id="311" r:id="rId29"/>
    <p:sldId id="314" r:id="rId30"/>
    <p:sldId id="298" r:id="rId31"/>
    <p:sldId id="316" r:id="rId32"/>
    <p:sldId id="315" r:id="rId33"/>
    <p:sldId id="312" r:id="rId34"/>
    <p:sldId id="313" r:id="rId35"/>
    <p:sldId id="299" r:id="rId36"/>
    <p:sldId id="381" r:id="rId37"/>
    <p:sldId id="342" r:id="rId38"/>
    <p:sldId id="343" r:id="rId39"/>
    <p:sldId id="368" r:id="rId40"/>
    <p:sldId id="364" r:id="rId41"/>
    <p:sldId id="365" r:id="rId42"/>
    <p:sldId id="366" r:id="rId43"/>
    <p:sldId id="382" r:id="rId44"/>
    <p:sldId id="383" r:id="rId45"/>
    <p:sldId id="367" r:id="rId46"/>
    <p:sldId id="349" r:id="rId47"/>
    <p:sldId id="301" r:id="rId48"/>
    <p:sldId id="348" r:id="rId49"/>
    <p:sldId id="374" r:id="rId50"/>
    <p:sldId id="375" r:id="rId51"/>
    <p:sldId id="376" r:id="rId52"/>
    <p:sldId id="369" r:id="rId53"/>
    <p:sldId id="302" r:id="rId54"/>
    <p:sldId id="347" r:id="rId55"/>
    <p:sldId id="344" r:id="rId56"/>
    <p:sldId id="345" r:id="rId57"/>
    <p:sldId id="346" r:id="rId58"/>
    <p:sldId id="377" r:id="rId59"/>
    <p:sldId id="378" r:id="rId60"/>
    <p:sldId id="379" r:id="rId61"/>
    <p:sldId id="370" r:id="rId62"/>
    <p:sldId id="350" r:id="rId63"/>
    <p:sldId id="352" r:id="rId64"/>
    <p:sldId id="307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>
      <p:cViewPr varScale="1">
        <p:scale>
          <a:sx n="72" d="100"/>
          <a:sy n="72" d="100"/>
        </p:scale>
        <p:origin x="-13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4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notesMaster" Target="notesMasters/notesMaster1.xml"/><Relationship Id="rId86" Type="http://schemas.openxmlformats.org/officeDocument/2006/relationships/printerSettings" Target="printerSettings/printerSettings1.bin"/><Relationship Id="rId87" Type="http://schemas.openxmlformats.org/officeDocument/2006/relationships/presProps" Target="presProps.xml"/><Relationship Id="rId88" Type="http://schemas.openxmlformats.org/officeDocument/2006/relationships/viewProps" Target="viewProps.xml"/><Relationship Id="rId8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4051C9B4-C2B8-4CEA-B4C7-1A65042595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627BF040-3A5D-4FE3-A947-D03D15E85A7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6333D048-4C14-4FB2-9B63-79D6719C43AA}" type="datetimeFigureOut">
              <a:rPr lang="fr-FR"/>
              <a:pPr>
                <a:defRPr/>
              </a:pPr>
              <a:t>14/02/18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xmlns="" id="{96E540AC-DDC7-4837-8194-F5720BE876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:a16="http://schemas.microsoft.com/office/drawing/2014/main" xmlns="" id="{9C50B517-0144-4B05-B2BB-2BE7BAE07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B9D7B1F9-8F75-4C53-8379-A736A2A357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40BDD9B3-BEB3-4573-AC42-174D045D01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F5849EF-51C3-4FFB-8F2B-DE8441F335F5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217642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849EF-51C3-4FFB-8F2B-DE8441F335F5}" type="slidenum">
              <a:rPr lang="fr-FR" altLang="en-US" smtClean="0"/>
              <a:pPr/>
              <a:t>2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718713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849EF-51C3-4FFB-8F2B-DE8441F335F5}" type="slidenum">
              <a:rPr lang="fr-FR" altLang="en-US" smtClean="0"/>
              <a:pPr/>
              <a:t>25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248777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explain how </a:t>
            </a:r>
            <a:r>
              <a:rPr lang="en-US" dirty="0" err="1"/>
              <a:t>My_Map.Iterate</a:t>
            </a:r>
            <a:r>
              <a:rPr lang="en-US" dirty="0"/>
              <a:t> works, or leave it as "magic"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849EF-51C3-4FFB-8F2B-DE8441F335F5}" type="slidenum">
              <a:rPr lang="fr-FR" altLang="en-US" smtClean="0"/>
              <a:pPr/>
              <a:t>29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56721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849EF-51C3-4FFB-8F2B-DE8441F335F5}" type="slidenum">
              <a:rPr lang="fr-FR" altLang="en-US" smtClean="0"/>
              <a:pPr/>
              <a:t>33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586162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Illustrates element equivalence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849EF-51C3-4FFB-8F2B-DE8441F335F5}" type="slidenum">
              <a:rPr lang="fr-FR" altLang="en-US" smtClean="0"/>
              <a:pPr/>
              <a:t>36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522609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D. There’s no problem with A or B.  C is a false statement (Key values must be unique)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849EF-51C3-4FFB-8F2B-DE8441F335F5}" type="slidenum">
              <a:rPr lang="fr-FR" altLang="en-US" smtClean="0"/>
              <a:pPr/>
              <a:t>40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783903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A and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849EF-51C3-4FFB-8F2B-DE8441F335F5}" type="slidenum">
              <a:rPr lang="fr-FR" altLang="en-US" smtClean="0"/>
              <a:pPr/>
              <a:t>41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653371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D. There’s no problem with A or B.  C is a false statement (Key values must be unique)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849EF-51C3-4FFB-8F2B-DE8441F335F5}" type="slidenum">
              <a:rPr lang="fr-FR" altLang="en-US" smtClean="0"/>
              <a:pPr/>
              <a:t>42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858008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849EF-51C3-4FFB-8F2B-DE8441F335F5}" type="slidenum">
              <a:rPr lang="fr-FR" altLang="en-US" smtClean="0"/>
              <a:pPr/>
              <a:t>43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017761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849EF-51C3-4FFB-8F2B-DE8441F335F5}" type="slidenum">
              <a:rPr lang="fr-FR" altLang="en-US" smtClean="0"/>
              <a:pPr/>
              <a:t>49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462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849EF-51C3-4FFB-8F2B-DE8441F335F5}" type="slidenum">
              <a:rPr lang="fr-FR" altLang="en-US" smtClean="0"/>
              <a:pPr/>
              <a:t>50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64278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need for access types in bounded containers; use with formal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849EF-51C3-4FFB-8F2B-DE8441F335F5}" type="slidenum">
              <a:rPr lang="fr-FR" altLang="en-US" smtClean="0"/>
              <a:pPr/>
              <a:t>4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289034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849EF-51C3-4FFB-8F2B-DE8441F335F5}" type="slidenum">
              <a:rPr lang="fr-FR" altLang="en-US" smtClean="0"/>
              <a:pPr/>
              <a:t>58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485053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849EF-51C3-4FFB-8F2B-DE8441F335F5}" type="slidenum">
              <a:rPr lang="fr-FR" altLang="en-US" smtClean="0"/>
              <a:pPr/>
              <a:t>59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630662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Documented in GNAT RM and in the on-line package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849EF-51C3-4FFB-8F2B-DE8441F335F5}" type="slidenum">
              <a:rPr lang="fr-FR" altLang="en-US" smtClean="0"/>
              <a:pPr/>
              <a:t>63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990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Bottom row was added in Ada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849EF-51C3-4FFB-8F2B-DE8441F335F5}" type="slidenum">
              <a:rPr lang="fr-FR" altLang="en-US" smtClean="0"/>
              <a:pPr/>
              <a:t>6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57656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Applies in general to containers, not just doubly linked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849EF-51C3-4FFB-8F2B-DE8441F335F5}" type="slidenum">
              <a:rPr lang="fr-FR" altLang="en-US" smtClean="0"/>
              <a:pPr/>
              <a:t>14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912348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use of indexing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849EF-51C3-4FFB-8F2B-DE8441F335F5}" type="slidenum">
              <a:rPr lang="fr-FR" altLang="en-US" smtClean="0"/>
              <a:pPr/>
              <a:t>18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30221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variable Cur2 is needed since Delete takes an in out parameter and Cur is a constant (in parameter)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849EF-51C3-4FFB-8F2B-DE8441F335F5}" type="slidenum">
              <a:rPr lang="fr-FR" altLang="en-US" smtClean="0"/>
              <a:pPr/>
              <a:t>20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635007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Illegal: </a:t>
            </a:r>
            <a:r>
              <a:rPr lang="en-US" dirty="0" err="1"/>
              <a:t>Doubly_Linked_Lists</a:t>
            </a:r>
            <a:r>
              <a:rPr lang="en-US" dirty="0"/>
              <a:t> can only be instantiated with a definite subtype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849EF-51C3-4FFB-8F2B-DE8441F335F5}" type="slidenum">
              <a:rPr lang="fr-FR" altLang="en-US" smtClean="0"/>
              <a:pPr/>
              <a:t>22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887246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849EF-51C3-4FFB-8F2B-DE8441F335F5}" type="slidenum">
              <a:rPr lang="fr-FR" altLang="en-US" smtClean="0"/>
              <a:pPr/>
              <a:t>23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175382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849EF-51C3-4FFB-8F2B-DE8441F335F5}" type="slidenum">
              <a:rPr lang="fr-FR" altLang="en-US" smtClean="0"/>
              <a:pPr/>
              <a:t>24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57575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5">
            <a:extLst>
              <a:ext uri="{FF2B5EF4-FFF2-40B4-BE49-F238E27FC236}">
                <a16:creationId xmlns:a16="http://schemas.microsoft.com/office/drawing/2014/main" xmlns="" id="{70EB795B-E94E-4A9C-B1BB-0DCF5FE41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>
              <a:latin typeface="Verdana" pitchFamily="34" charset="0"/>
              <a:ea typeface="+mn-ea"/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xmlns="" id="{E834D72B-773D-4C00-ACAF-29B6B6509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00">
                <a:solidFill>
                  <a:srgbClr val="A6A6A6"/>
                </a:solidFill>
              </a:rPr>
              <a:t>Slide: </a:t>
            </a:r>
            <a:fld id="{38FC96CF-7E46-4B5D-99C6-F0CAA9AACBF4}" type="slidenum">
              <a:rPr lang="en-US" altLang="en-US" sz="800">
                <a:solidFill>
                  <a:srgbClr val="A6A6A6"/>
                </a:solidFill>
              </a:rPr>
              <a:pPr/>
              <a:t>‹#›</a:t>
            </a:fld>
            <a:endParaRPr lang="fr-FR" altLang="en-US" sz="800">
              <a:solidFill>
                <a:srgbClr val="A6A6A6"/>
              </a:solidFill>
            </a:endParaRPr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xmlns="" id="{F40D8100-F2FD-4240-B608-E615BCE9B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75" y="6634163"/>
            <a:ext cx="1454150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rgbClr val="A6A6A6"/>
                </a:solidFill>
                <a:ea typeface="ＭＳ Ｐゴシック" pitchFamily="34" charset="-128"/>
              </a:rPr>
              <a:t>Copyright © 2012 AdaCore </a:t>
            </a:r>
            <a:endParaRPr lang="fr-FR" sz="800">
              <a:solidFill>
                <a:srgbClr val="A6A6A6"/>
              </a:solidFill>
              <a:ea typeface="ＭＳ Ｐゴシック" pitchFamily="34" charset="-128"/>
            </a:endParaRPr>
          </a:p>
        </p:txBody>
      </p:sp>
      <p:cxnSp>
        <p:nvCxnSpPr>
          <p:cNvPr id="22" name="Straight Connector 7">
            <a:extLst>
              <a:ext uri="{FF2B5EF4-FFF2-40B4-BE49-F238E27FC236}">
                <a16:creationId xmlns:a16="http://schemas.microsoft.com/office/drawing/2014/main" xmlns="" id="{1B6E69DC-B66E-4810-8488-373C9FB4083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8500" y="3535363"/>
            <a:ext cx="77597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7">
            <a:extLst>
              <a:ext uri="{FF2B5EF4-FFF2-40B4-BE49-F238E27FC236}">
                <a16:creationId xmlns:a16="http://schemas.microsoft.com/office/drawing/2014/main" xmlns="" id="{83D2C2F5-752E-4F37-A416-004713539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24" name="Picture 8" descr="logo_textured_large.psd">
            <a:extLst>
              <a:ext uri="{FF2B5EF4-FFF2-40B4-BE49-F238E27FC236}">
                <a16:creationId xmlns:a16="http://schemas.microsoft.com/office/drawing/2014/main" xmlns="" id="{E6CC1286-9B30-49DE-9FE0-D0BCF6A16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159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xmlns="" id="{500B571B-CA2C-40F0-B939-841EB6BEA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>
              <a:latin typeface="Verdana" pitchFamily="34" charset="0"/>
              <a:ea typeface="+mn-ea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xmlns="" id="{3C681005-5EA5-4EEE-8A19-74ED826C2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00">
                <a:solidFill>
                  <a:srgbClr val="A6A6A6"/>
                </a:solidFill>
              </a:rPr>
              <a:t>Slide: </a:t>
            </a:r>
            <a:fld id="{B26C5174-B07D-425A-B32A-CC1262667E45}" type="slidenum">
              <a:rPr lang="en-US" altLang="en-US" sz="800">
                <a:solidFill>
                  <a:srgbClr val="A6A6A6"/>
                </a:solidFill>
              </a:rPr>
              <a:pPr/>
              <a:t>‹#›</a:t>
            </a:fld>
            <a:endParaRPr lang="fr-FR" altLang="en-US" sz="800">
              <a:solidFill>
                <a:srgbClr val="A6A6A6"/>
              </a:solidFill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xmlns="" id="{ABB1EFC4-1AEA-421C-9DB4-DD319816B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75" y="6634163"/>
            <a:ext cx="1454150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rgbClr val="A6A6A6"/>
                </a:solidFill>
                <a:ea typeface="ＭＳ Ｐゴシック" pitchFamily="34" charset="-128"/>
              </a:rPr>
              <a:t>Copyright © 2012 AdaCore </a:t>
            </a:r>
            <a:endParaRPr lang="fr-FR" sz="800">
              <a:solidFill>
                <a:srgbClr val="A6A6A6"/>
              </a:solidFill>
              <a:ea typeface="ＭＳ Ｐゴシック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4A497BD-EEFF-4B5E-B4C1-B9A851E37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775" y="268288"/>
            <a:ext cx="1841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>
              <a:solidFill>
                <a:schemeClr val="accent1"/>
              </a:solidFill>
              <a:ea typeface="+mn-ea"/>
              <a:cs typeface="Arial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1" i="0" kern="120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90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xmlns="" id="{EC0DCD2E-850D-4A4B-8B29-F45C87BD8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>
              <a:latin typeface="Verdana" pitchFamily="34" charset="0"/>
              <a:ea typeface="+mn-ea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xmlns="" id="{680C7089-E44F-4718-AA4F-97D87C5FB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00">
                <a:solidFill>
                  <a:srgbClr val="A6A6A6"/>
                </a:solidFill>
              </a:rPr>
              <a:t>Slide: </a:t>
            </a:r>
            <a:fld id="{28E05363-099D-499F-9DFA-DEADB803A50F}" type="slidenum">
              <a:rPr lang="en-US" altLang="en-US" sz="800">
                <a:solidFill>
                  <a:srgbClr val="A6A6A6"/>
                </a:solidFill>
              </a:rPr>
              <a:pPr/>
              <a:t>‹#›</a:t>
            </a:fld>
            <a:endParaRPr lang="fr-FR" altLang="en-US" sz="800">
              <a:solidFill>
                <a:srgbClr val="A6A6A6"/>
              </a:solidFill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xmlns="" id="{2E717220-D75F-44A5-8231-CC743FE49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75" y="6634163"/>
            <a:ext cx="1454150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dirty="0">
                <a:solidFill>
                  <a:srgbClr val="A6A6A6"/>
                </a:solidFill>
                <a:ea typeface="ＭＳ Ｐゴシック" pitchFamily="34" charset="-128"/>
              </a:rPr>
              <a:t>Copyright © 2018 </a:t>
            </a:r>
            <a:r>
              <a:rPr lang="en-US" sz="800" dirty="0" err="1">
                <a:solidFill>
                  <a:srgbClr val="A6A6A6"/>
                </a:solidFill>
                <a:ea typeface="ＭＳ Ｐゴシック" pitchFamily="34" charset="-128"/>
              </a:rPr>
              <a:t>AdaCore</a:t>
            </a:r>
            <a:r>
              <a:rPr lang="en-US" sz="800" dirty="0">
                <a:solidFill>
                  <a:srgbClr val="A6A6A6"/>
                </a:solidFill>
                <a:ea typeface="ＭＳ Ｐゴシック" pitchFamily="34" charset="-128"/>
              </a:rPr>
              <a:t> </a:t>
            </a:r>
            <a:endParaRPr lang="fr-FR" sz="800" dirty="0">
              <a:solidFill>
                <a:srgbClr val="A6A6A6"/>
              </a:solidFill>
              <a:ea typeface="ＭＳ Ｐゴシック" pitchFamily="34" charset="-128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DEE969B3-17F8-400C-9985-7A9626AE1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5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>
            <a:extLst>
              <a:ext uri="{FF2B5EF4-FFF2-40B4-BE49-F238E27FC236}">
                <a16:creationId xmlns:a16="http://schemas.microsoft.com/office/drawing/2014/main" xmlns="" id="{83493F83-6B8B-4808-B0F2-382CABA5B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>
              <a:latin typeface="Verdana" pitchFamily="34" charset="0"/>
              <a:ea typeface="+mn-ea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xmlns="" id="{2849DEF6-0C94-478A-8B0C-5DC5A5A5D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00">
                <a:solidFill>
                  <a:srgbClr val="A6A6A6"/>
                </a:solidFill>
              </a:rPr>
              <a:t>Slide: </a:t>
            </a:r>
            <a:fld id="{401A0785-0D01-4256-A97B-0622652F453C}" type="slidenum">
              <a:rPr lang="en-US" altLang="en-US" sz="800">
                <a:solidFill>
                  <a:srgbClr val="A6A6A6"/>
                </a:solidFill>
              </a:rPr>
              <a:pPr/>
              <a:t>‹#›</a:t>
            </a:fld>
            <a:endParaRPr lang="fr-FR" altLang="en-US" sz="800">
              <a:solidFill>
                <a:srgbClr val="A6A6A6"/>
              </a:solidFill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xmlns="" id="{47D8594D-2884-4D24-A189-D16C2F2C0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75" y="6634163"/>
            <a:ext cx="1454150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rgbClr val="A6A6A6"/>
                </a:solidFill>
                <a:ea typeface="ＭＳ Ｐゴシック" pitchFamily="34" charset="-128"/>
              </a:rPr>
              <a:t>Copyright © 2012 AdaCore </a:t>
            </a:r>
            <a:endParaRPr lang="fr-FR" sz="800">
              <a:solidFill>
                <a:srgbClr val="A6A6A6"/>
              </a:solidFill>
              <a:ea typeface="ＭＳ Ｐゴシック" pitchFamily="34" charset="-128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E51E6525-CEE2-49DB-878B-55022CAAF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2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xmlns="" id="{C272CE62-F62D-41BD-A932-512B730CC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>
              <a:latin typeface="Verdana" pitchFamily="34" charset="0"/>
              <a:ea typeface="+mn-ea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xmlns="" id="{99D5DAD7-025E-4A4C-8B63-81A54CF44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00">
                <a:solidFill>
                  <a:srgbClr val="A6A6A6"/>
                </a:solidFill>
              </a:rPr>
              <a:t>Slide: </a:t>
            </a:r>
            <a:fld id="{0801F75E-A47A-4D2D-932E-D85D8A99A24D}" type="slidenum">
              <a:rPr lang="en-US" altLang="en-US" sz="800">
                <a:solidFill>
                  <a:srgbClr val="A6A6A6"/>
                </a:solidFill>
              </a:rPr>
              <a:pPr/>
              <a:t>‹#›</a:t>
            </a:fld>
            <a:endParaRPr lang="fr-FR" altLang="en-US" sz="800">
              <a:solidFill>
                <a:srgbClr val="A6A6A6"/>
              </a:solidFill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xmlns="" id="{0B4DC741-ED61-4CC8-A0CD-F8F8F1670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75" y="6634163"/>
            <a:ext cx="1454150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rgbClr val="A6A6A6"/>
                </a:solidFill>
                <a:ea typeface="ＭＳ Ｐゴシック" pitchFamily="34" charset="-128"/>
              </a:rPr>
              <a:t>Copyright © 2012 AdaCore </a:t>
            </a:r>
            <a:endParaRPr lang="fr-FR" sz="800">
              <a:solidFill>
                <a:srgbClr val="A6A6A6"/>
              </a:solidFill>
              <a:ea typeface="ＭＳ Ｐゴシック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D1A8D18-D81F-4452-8687-B86D087C1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775" y="268288"/>
            <a:ext cx="1841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>
              <a:solidFill>
                <a:schemeClr val="accent1"/>
              </a:solidFill>
              <a:ea typeface="+mn-ea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1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772400" cy="469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621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35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772400" cy="469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147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xmlns="" id="{A10996E3-DCE6-4657-8FC3-8B725C9F3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First level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Text Box 5">
            <a:extLst>
              <a:ext uri="{FF2B5EF4-FFF2-40B4-BE49-F238E27FC236}">
                <a16:creationId xmlns:a16="http://schemas.microsoft.com/office/drawing/2014/main" xmlns="" id="{2108A7FA-7E63-419A-8C26-1B4AA0103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>
              <a:latin typeface="Verdana" pitchFamily="34" charset="0"/>
              <a:ea typeface="+mn-ea"/>
            </a:endParaRPr>
          </a:p>
        </p:txBody>
      </p:sp>
      <p:sp>
        <p:nvSpPr>
          <p:cNvPr id="1028" name="Text Box 6">
            <a:extLst>
              <a:ext uri="{FF2B5EF4-FFF2-40B4-BE49-F238E27FC236}">
                <a16:creationId xmlns:a16="http://schemas.microsoft.com/office/drawing/2014/main" xmlns="" id="{B467E615-0D33-474A-9534-643804479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00">
                <a:solidFill>
                  <a:srgbClr val="A6A6A6"/>
                </a:solidFill>
              </a:rPr>
              <a:t>Slide: </a:t>
            </a:r>
            <a:fld id="{0743E5DA-F759-4DA5-9A8A-0E69827B6822}" type="slidenum">
              <a:rPr lang="en-US" altLang="en-US" sz="800">
                <a:solidFill>
                  <a:srgbClr val="A6A6A6"/>
                </a:solidFill>
              </a:rPr>
              <a:pPr/>
              <a:t>‹#›</a:t>
            </a:fld>
            <a:endParaRPr lang="fr-FR" altLang="en-US" sz="800">
              <a:solidFill>
                <a:srgbClr val="A6A6A6"/>
              </a:solidFill>
            </a:endParaRPr>
          </a:p>
        </p:txBody>
      </p:sp>
      <p:sp>
        <p:nvSpPr>
          <p:cNvPr id="1029" name="Text Box 6">
            <a:extLst>
              <a:ext uri="{FF2B5EF4-FFF2-40B4-BE49-F238E27FC236}">
                <a16:creationId xmlns:a16="http://schemas.microsoft.com/office/drawing/2014/main" xmlns="" id="{1D25332F-A95B-4D98-935C-0423D9029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75" y="6634163"/>
            <a:ext cx="1454150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rgbClr val="A6A6A6"/>
                </a:solidFill>
                <a:ea typeface="ＭＳ Ｐゴシック" pitchFamily="34" charset="-128"/>
              </a:rPr>
              <a:t>Copyright © 2012 AdaCore </a:t>
            </a:r>
            <a:endParaRPr lang="fr-FR" sz="800">
              <a:solidFill>
                <a:srgbClr val="A6A6A6"/>
              </a:solidFill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0" r:id="rId6"/>
    <p:sldLayoutId id="2147483891" r:id="rId7"/>
    <p:sldLayoutId id="2147483892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xmlns="" id="{9320E182-8551-4463-9B48-6BA1011F4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First level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1" name="Text Box 5">
            <a:extLst>
              <a:ext uri="{FF2B5EF4-FFF2-40B4-BE49-F238E27FC236}">
                <a16:creationId xmlns:a16="http://schemas.microsoft.com/office/drawing/2014/main" xmlns="" id="{18621E4B-8CE0-4624-A1AE-C8E2E7553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>
              <a:latin typeface="Verdana" pitchFamily="34" charset="0"/>
              <a:ea typeface="+mn-ea"/>
            </a:endParaRPr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xmlns="" id="{56F3D8D4-4575-4745-BC59-E76D20D37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00">
                <a:solidFill>
                  <a:srgbClr val="A6A6A6"/>
                </a:solidFill>
              </a:rPr>
              <a:t>Slide: </a:t>
            </a:r>
            <a:fld id="{8E2EF10B-53EB-4F7C-B3EC-810A13472FD4}" type="slidenum">
              <a:rPr lang="en-US" altLang="en-US" sz="800">
                <a:solidFill>
                  <a:srgbClr val="A6A6A6"/>
                </a:solidFill>
              </a:rPr>
              <a:pPr/>
              <a:t>‹#›</a:t>
            </a:fld>
            <a:endParaRPr lang="fr-FR" altLang="en-US" sz="800">
              <a:solidFill>
                <a:srgbClr val="A6A6A6"/>
              </a:solidFill>
            </a:endParaRPr>
          </a:p>
        </p:txBody>
      </p:sp>
      <p:sp>
        <p:nvSpPr>
          <p:cNvPr id="2053" name="Text Box 6">
            <a:extLst>
              <a:ext uri="{FF2B5EF4-FFF2-40B4-BE49-F238E27FC236}">
                <a16:creationId xmlns:a16="http://schemas.microsoft.com/office/drawing/2014/main" xmlns="" id="{66BACE6B-89A0-4470-BAE0-B0C5D07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75" y="6634163"/>
            <a:ext cx="1454150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rgbClr val="A6A6A6"/>
                </a:solidFill>
                <a:ea typeface="ＭＳ Ｐゴシック" pitchFamily="34" charset="-128"/>
              </a:rPr>
              <a:t>Copyright © 2012 AdaCore </a:t>
            </a:r>
            <a:endParaRPr lang="fr-FR" sz="800">
              <a:solidFill>
                <a:srgbClr val="A6A6A6"/>
              </a:solidFill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adaic.org/resources/add_content/standards/12rm/html/RM-A-18-3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adaic.org/resources/add_content/standards/12rm/html/RM-A-18-2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adaic.org/resources/add_content/standards/12rm/html/RM-A-18-6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adaic.org/resources/add_content/standards/12rm/html/RM-A-18-5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adaic.org/resources/add_content/standards/12rm/html/RM-A-18-9.html" TargetMode="External"/><Relationship Id="rId3" Type="http://schemas.openxmlformats.org/officeDocument/2006/relationships/hyperlink" Target="http://www.adaic.org/resources/add_content/standards/12rm/html/RM-A-18-8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adaic.org/resources/add_content/standards/12rm/html/RM-A-18-10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aic.org/resources/add_content/standards/12rm/html/RM-A-18-11.html" TargetMode="External"/><Relationship Id="rId4" Type="http://schemas.openxmlformats.org/officeDocument/2006/relationships/hyperlink" Target="http://www.adaic.org/resources/add_content/standards/12rm/html/RM-A-18-13.html" TargetMode="External"/><Relationship Id="rId5" Type="http://schemas.openxmlformats.org/officeDocument/2006/relationships/hyperlink" Target="http://www.adaic.org/resources/add_content/standards/12rm/html/RM-A-18-14.html" TargetMode="External"/><Relationship Id="rId6" Type="http://schemas.openxmlformats.org/officeDocument/2006/relationships/hyperlink" Target="http://www.adaic.org/resources/add_content/standards/12rm/html/RM-A-18-15.html" TargetMode="External"/><Relationship Id="rId7" Type="http://schemas.openxmlformats.org/officeDocument/2006/relationships/hyperlink" Target="http://www.adaic.org/resources/add_content/standards/12rm/html/RM-A-18-16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adaic.org/resources/add_content/standards/12rm/html/RM-A-18-12.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adaic.org/resources/add_content/standards/12rm/html/RM-A-18-18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aic.org/resources/add_content/standards/12rm/html/RM-A-18-29.html" TargetMode="External"/><Relationship Id="rId4" Type="http://schemas.openxmlformats.org/officeDocument/2006/relationships/hyperlink" Target="http://www.adaic.org/resources/add_content/standards/12rm/html/RM-A-18-30.html" TargetMode="External"/><Relationship Id="rId5" Type="http://schemas.openxmlformats.org/officeDocument/2006/relationships/hyperlink" Target="http://www.adaic.org/resources/add_content/standards/12rm/html/RM-A-18-31.html" TargetMode="External"/><Relationship Id="rId6" Type="http://schemas.openxmlformats.org/officeDocument/2006/relationships/hyperlink" Target="http://www.adaic.org/resources/add_content/standards/12rm/html/RM-A-18-27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adaic.org/resources/add_content/standards/12rm/html/RM-A-18-28.html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aic.org/resources/add_content/standards/12rm/html/RM-A-18-19.html" TargetMode="External"/><Relationship Id="rId4" Type="http://schemas.openxmlformats.org/officeDocument/2006/relationships/hyperlink" Target="http://www.adaic.org/resources/add_content/standards/12rm/html/RM-A-18-22.html" TargetMode="External"/><Relationship Id="rId5" Type="http://schemas.openxmlformats.org/officeDocument/2006/relationships/hyperlink" Target="http://www.adaic.org/resources/add_content/standards/12rm/html/RM-A-18-21.html" TargetMode="External"/><Relationship Id="rId6" Type="http://schemas.openxmlformats.org/officeDocument/2006/relationships/hyperlink" Target="http://www.adaic.org/resources/add_content/standards/12rm/html/RM-A-18-24.html" TargetMode="External"/><Relationship Id="rId7" Type="http://schemas.openxmlformats.org/officeDocument/2006/relationships/hyperlink" Target="http://www.adaic.org/resources/add_content/standards/12rm/html/RM-A-18-23.html" TargetMode="External"/><Relationship Id="rId8" Type="http://schemas.openxmlformats.org/officeDocument/2006/relationships/hyperlink" Target="http://www.adaic.org/resources/add_content/standards/12rm/html/RM-A-18-25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adaic.org/resources/add_content/standards/12rm/html/RM-A-18-20.html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adaic.org/resources/add_content/standards/12rm/html/RM-A-18-1.html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adaic.org/resources/add_content/standards/12rm/html/RM-A-18-26.html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libre.adacore.com/adaanswers/gems_single/gem-128-iterators-in-ada-2012-part-2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adaic.org/resources/add_content/standards/12rm/html/RM-5-5-1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Placeholder 14">
            <a:extLst>
              <a:ext uri="{FF2B5EF4-FFF2-40B4-BE49-F238E27FC236}">
                <a16:creationId xmlns:a16="http://schemas.microsoft.com/office/drawing/2014/main" xmlns="" id="{2AC5B488-A34E-4A3F-A3C3-2ACA218D8E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3750" y="3657600"/>
            <a:ext cx="2533650" cy="2968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5" name="Text Placeholder 15">
            <a:extLst>
              <a:ext uri="{FF2B5EF4-FFF2-40B4-BE49-F238E27FC236}">
                <a16:creationId xmlns:a16="http://schemas.microsoft.com/office/drawing/2014/main" xmlns="" id="{335F57C2-B526-4555-AA03-E9DD449418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3750" y="3905250"/>
            <a:ext cx="2533650" cy="35401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Espace réservé du texte 3">
            <a:extLst>
              <a:ext uri="{FF2B5EF4-FFF2-40B4-BE49-F238E27FC236}">
                <a16:creationId xmlns:a16="http://schemas.microsoft.com/office/drawing/2014/main" xmlns="" id="{21B58C09-20E9-43D0-AF7C-BF5C8FAD12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68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7" name="Text Placeholder 12">
            <a:extLst>
              <a:ext uri="{FF2B5EF4-FFF2-40B4-BE49-F238E27FC236}">
                <a16:creationId xmlns:a16="http://schemas.microsoft.com/office/drawing/2014/main" xmlns="" id="{F6C9A501-D612-438F-868A-716EEA63A3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3688" cy="533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8" name="Text Placeholder 13">
            <a:extLst>
              <a:ext uri="{FF2B5EF4-FFF2-40B4-BE49-F238E27FC236}">
                <a16:creationId xmlns:a16="http://schemas.microsoft.com/office/drawing/2014/main" xmlns="" id="{033D19E7-6B02-428F-B6E7-9309E4F311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" y="3905250"/>
            <a:ext cx="2590800" cy="35401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9" name="Text Placeholder 16">
            <a:extLst>
              <a:ext uri="{FF2B5EF4-FFF2-40B4-BE49-F238E27FC236}">
                <a16:creationId xmlns:a16="http://schemas.microsoft.com/office/drawing/2014/main" xmlns="" id="{7B1EDE8E-93D9-4E30-A510-7850E3D1B2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68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200" name="Text Placeholder 17">
            <a:extLst>
              <a:ext uri="{FF2B5EF4-FFF2-40B4-BE49-F238E27FC236}">
                <a16:creationId xmlns:a16="http://schemas.microsoft.com/office/drawing/2014/main" xmlns="" id="{58D26DE0-F810-40F3-9551-245DDF53913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43600" y="3905250"/>
            <a:ext cx="2590800" cy="35401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201" name="Text Placeholder 18">
            <a:extLst>
              <a:ext uri="{FF2B5EF4-FFF2-40B4-BE49-F238E27FC236}">
                <a16:creationId xmlns:a16="http://schemas.microsoft.com/office/drawing/2014/main" xmlns="" id="{0DA924C0-B9AD-49B6-AAD7-23E47087865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6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Containers</a:t>
            </a:r>
            <a:endParaRPr lang="fr-FR" altLang="en-US" dirty="0"/>
          </a:p>
        </p:txBody>
      </p:sp>
      <p:sp>
        <p:nvSpPr>
          <p:cNvPr id="8202" name="Text Placeholder 19">
            <a:extLst>
              <a:ext uri="{FF2B5EF4-FFF2-40B4-BE49-F238E27FC236}">
                <a16:creationId xmlns:a16="http://schemas.microsoft.com/office/drawing/2014/main" xmlns="" id="{1702CC1F-CE1A-4F9B-B642-53907FA2AB5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684838" y="1371600"/>
            <a:ext cx="2849562" cy="2968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F49A11-5E90-4075-A0BB-B7E87132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Doubly_Linked_Lists</a:t>
            </a:r>
            <a:r>
              <a:rPr lang="en-US" dirty="0"/>
              <a:t> (partial contents)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60BADD-2FF5-449D-B837-6717185C676C}"/>
              </a:ext>
            </a:extLst>
          </p:cNvPr>
          <p:cNvSpPr txBox="1"/>
          <p:nvPr/>
        </p:nvSpPr>
        <p:spPr>
          <a:xfrm>
            <a:off x="467544" y="769922"/>
            <a:ext cx="8039380" cy="575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Ada.Iterator_Interfaces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generic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is private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  </a:t>
            </a:r>
            <a:r>
              <a:rPr lang="en-US" sz="1600" i="1" dirty="0">
                <a:solidFill>
                  <a:srgbClr val="0070C0"/>
                </a:solidFill>
                <a:latin typeface="Consolas" panose="020B0609020204030204" pitchFamily="49" charset="0"/>
              </a:rPr>
              <a:t>-- definite subtype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function "="(Left, Right :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Boolean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&lt;&gt;;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package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Ada.Containers.Doubly_Linked_Lists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b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   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List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is tagged private</a:t>
            </a:r>
            <a:b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      with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Constant_Indexing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Constant_Reference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,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Variable_Indexing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=&gt; Reference,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Default_Iterator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=&gt; Iterate,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Iterator_Element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=&gt;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Cursor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is private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  </a:t>
            </a:r>
            <a:r>
              <a:rPr lang="en-US" sz="1600" i="1" dirty="0">
                <a:solidFill>
                  <a:srgbClr val="0070C0"/>
                </a:solidFill>
                <a:latin typeface="Consolas" panose="020B0609020204030204" pitchFamily="49" charset="0"/>
              </a:rPr>
              <a:t>-- Implicitly identifies the List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Empty_List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constant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List;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No_Element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constant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Cursor;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"="(Left, Right : List)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Boolean;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Length(Container : List)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Count_Type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procedure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Clear(Container :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in out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List);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Element(Position : Cursor)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procedure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Replace_Element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(Container :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in out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List;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            Position  :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Cursor;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New_Item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: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…</a:t>
            </a:r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xmlns="" id="{45B65A40-E6B1-41A3-A348-9E79E1FA2867}"/>
              </a:ext>
            </a:extLst>
          </p:cNvPr>
          <p:cNvSpPr txBox="1"/>
          <p:nvPr/>
        </p:nvSpPr>
        <p:spPr>
          <a:xfrm>
            <a:off x="1589895" y="6536377"/>
            <a:ext cx="6726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http://www.adaic.org/resources/add_content/standards/12rm/html/RM-A-18-3.html</a:t>
            </a:r>
            <a:endParaRPr lang="en-US" sz="1200" b="1" i="0" kern="1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22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F49A11-5E90-4075-A0BB-B7E87132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Doubly_Linked_Lists</a:t>
            </a:r>
            <a:r>
              <a:rPr lang="en-US" dirty="0"/>
              <a:t> (partial contents) 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52569CB-FE6C-4973-8BCF-504FA96DA8E0}"/>
              </a:ext>
            </a:extLst>
          </p:cNvPr>
          <p:cNvSpPr txBox="1"/>
          <p:nvPr/>
        </p:nvSpPr>
        <p:spPr>
          <a:xfrm>
            <a:off x="1208303" y="1095122"/>
            <a:ext cx="6244017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  <a:latin typeface="Consolas" panose="020B0609020204030204" pitchFamily="49" charset="0"/>
              </a:rPr>
              <a:t>-- generic</a:t>
            </a:r>
            <a:br>
              <a:rPr lang="en-US" sz="1600" i="1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i="1" dirty="0">
                <a:solidFill>
                  <a:srgbClr val="0070C0"/>
                </a:solidFill>
                <a:latin typeface="Consolas" panose="020B0609020204030204" pitchFamily="49" charset="0"/>
              </a:rPr>
              <a:t>--  …</a:t>
            </a:r>
          </a:p>
          <a:p>
            <a:r>
              <a:rPr lang="en-US" sz="1600" i="1" dirty="0">
                <a:solidFill>
                  <a:srgbClr val="0070C0"/>
                </a:solidFill>
                <a:latin typeface="Consolas" panose="020B0609020204030204" pitchFamily="49" charset="0"/>
              </a:rPr>
              <a:t>-- package </a:t>
            </a:r>
            <a:r>
              <a:rPr lang="en-US" sz="16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Ada.Containers.Doubly_Linked_Lists</a:t>
            </a:r>
            <a:r>
              <a:rPr lang="en-US" sz="1600" i="1" dirty="0">
                <a:solidFill>
                  <a:srgbClr val="0070C0"/>
                </a:solidFill>
                <a:latin typeface="Consolas" panose="020B0609020204030204" pitchFamily="49" charset="0"/>
              </a:rPr>
              <a:t> is</a:t>
            </a:r>
            <a:br>
              <a:rPr lang="en-US" sz="1600" i="1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…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procedure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Move(Target, Source :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in out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List);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procedure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Insert(Container: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in out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List;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   Before   :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Cursor;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New_Item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   Count    :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Count_Tupe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:= 1);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procedure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Delete (Container :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in out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List; 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    Position  :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in out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Cursor;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    Count     :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Count_Type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:= 1);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…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First(Container : List)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Cursor;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Last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(Container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: List)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Cursor;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Next(Position : Cursor)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Cursor;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Previous(Position : Cursor)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Cursor;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…</a:t>
            </a:r>
          </a:p>
        </p:txBody>
      </p:sp>
    </p:spTree>
    <p:extLst>
      <p:ext uri="{BB962C8B-B14F-4D97-AF65-F5344CB8AC3E}">
        <p14:creationId xmlns:p14="http://schemas.microsoft.com/office/powerpoint/2010/main" val="395835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F49A11-5E90-4075-A0BB-B7E87132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Doubly_Linked_Lists</a:t>
            </a:r>
            <a:r>
              <a:rPr lang="en-US" dirty="0"/>
              <a:t> (partial contents) (3)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52569CB-FE6C-4973-8BCF-504FA96DA8E0}"/>
              </a:ext>
            </a:extLst>
          </p:cNvPr>
          <p:cNvSpPr txBox="1"/>
          <p:nvPr/>
        </p:nvSpPr>
        <p:spPr>
          <a:xfrm>
            <a:off x="685674" y="974333"/>
            <a:ext cx="7702750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  <a:latin typeface="Consolas" panose="020B0609020204030204" pitchFamily="49" charset="0"/>
              </a:rPr>
              <a:t>-- generic</a:t>
            </a:r>
            <a:br>
              <a:rPr lang="en-US" sz="1600" i="1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i="1" dirty="0">
                <a:solidFill>
                  <a:srgbClr val="0070C0"/>
                </a:solidFill>
                <a:latin typeface="Consolas" panose="020B0609020204030204" pitchFamily="49" charset="0"/>
              </a:rPr>
              <a:t>--  …</a:t>
            </a:r>
          </a:p>
          <a:p>
            <a:r>
              <a:rPr lang="en-US" sz="1600" i="1" dirty="0">
                <a:solidFill>
                  <a:srgbClr val="0070C0"/>
                </a:solidFill>
                <a:latin typeface="Consolas" panose="020B0609020204030204" pitchFamily="49" charset="0"/>
              </a:rPr>
              <a:t>-- package </a:t>
            </a:r>
            <a:r>
              <a:rPr lang="en-US" sz="16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Ada.Containers.Doubly_Linked_Lists</a:t>
            </a:r>
            <a:r>
              <a:rPr lang="en-US" sz="1600" i="1" dirty="0">
                <a:solidFill>
                  <a:srgbClr val="0070C0"/>
                </a:solidFill>
                <a:latin typeface="Consolas" panose="020B0609020204030204" pitchFamily="49" charset="0"/>
              </a:rPr>
              <a:t> is</a:t>
            </a:r>
            <a:br>
              <a:rPr lang="en-US" sz="1600" i="1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…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Find(Container : List;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Item      :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Position  : Cursor :=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No_Element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Cursor;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procedure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Iterate(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  Container :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List;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  Process   :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not null access procedure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(Position :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Cursor));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generic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with function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"&lt;"(Left, Right :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Boolean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&lt;&gt;;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package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Generic_Sorting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b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function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Is_Sorted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(Container : List)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Boolean;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procedure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Sort(Container :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in out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List);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procedure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Merge(Target, Source :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in out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List);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Generic_Sorting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Ada.Containers.Doubly_Linked_Lists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595221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77B0F02-0E90-4D02-8622-3B00DEB186D5}"/>
              </a:ext>
            </a:extLst>
          </p:cNvPr>
          <p:cNvSpPr/>
          <p:nvPr/>
        </p:nvSpPr>
        <p:spPr bwMode="auto">
          <a:xfrm>
            <a:off x="412655" y="764704"/>
            <a:ext cx="8318690" cy="50521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40F086F7-D2BE-49EB-9143-5D7B83E0A3F6}"/>
              </a:ext>
            </a:extLst>
          </p:cNvPr>
          <p:cNvSpPr/>
          <p:nvPr/>
        </p:nvSpPr>
        <p:spPr bwMode="auto">
          <a:xfrm>
            <a:off x="827584" y="4447294"/>
            <a:ext cx="5112568" cy="81212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E785213-315C-4E12-BC05-58E3890361F8}"/>
              </a:ext>
            </a:extLst>
          </p:cNvPr>
          <p:cNvSpPr/>
          <p:nvPr/>
        </p:nvSpPr>
        <p:spPr bwMode="auto">
          <a:xfrm>
            <a:off x="827584" y="3261182"/>
            <a:ext cx="5112568" cy="118611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6D9EA-A73A-4773-88A2-B0B92EA2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and Traverse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5E7AD4-0930-49D4-9133-A4844CBFE4DF}"/>
              </a:ext>
            </a:extLst>
          </p:cNvPr>
          <p:cNvSpPr txBox="1"/>
          <p:nvPr/>
        </p:nvSpPr>
        <p:spPr>
          <a:xfrm>
            <a:off x="412655" y="764704"/>
            <a:ext cx="8263801" cy="501675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with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Ada.Containers.Doubly_Linked_Lists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Ada.Text_IO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r>
              <a:rPr lang="en-US" sz="1600" b="1" dirty="0">
                <a:latin typeface="Consolas" panose="020B0609020204030204" pitchFamily="49" charset="0"/>
              </a:rPr>
              <a:t> use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Ada.Text_IO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procedure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Doubly_Linked_Lists_Example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is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package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Int_Lists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is new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Ada.Containers.Doubly_Linked_Lists</a:t>
            </a:r>
            <a:r>
              <a:rPr lang="en-US" sz="1600" dirty="0">
                <a:latin typeface="Consolas" panose="020B0609020204030204" pitchFamily="49" charset="0"/>
              </a:rPr>
              <a:t>(Integer);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latin typeface="Consolas" panose="020B0609020204030204" pitchFamily="49" charset="0"/>
              </a:rPr>
              <a:t>use type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Int_Lists.Cursor</a:t>
            </a:r>
            <a:r>
              <a:rPr lang="en-US" sz="1600" dirty="0">
                <a:latin typeface="Consolas" panose="020B0609020204030204" pitchFamily="49" charset="0"/>
              </a:rPr>
              <a:t>;  </a:t>
            </a:r>
            <a:r>
              <a:rPr lang="en-US" sz="1600" i="1" dirty="0">
                <a:latin typeface="Consolas" panose="020B0609020204030204" pitchFamily="49" charset="0"/>
              </a:rPr>
              <a:t>-- makes "/=" directly visible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My_List</a:t>
            </a:r>
            <a:r>
              <a:rPr lang="en-US" sz="1600" dirty="0">
                <a:latin typeface="Consolas" panose="020B0609020204030204" pitchFamily="49" charset="0"/>
              </a:rPr>
              <a:t> : </a:t>
            </a:r>
            <a:r>
              <a:rPr lang="en-US" sz="1600" dirty="0" err="1">
                <a:latin typeface="Consolas" panose="020B0609020204030204" pitchFamily="49" charset="0"/>
              </a:rPr>
              <a:t>Int_Lists.List</a:t>
            </a:r>
            <a:r>
              <a:rPr lang="en-US" sz="1600" dirty="0">
                <a:latin typeface="Consolas" panose="020B0609020204030204" pitchFamily="49" charset="0"/>
              </a:rPr>
              <a:t> := </a:t>
            </a:r>
            <a:r>
              <a:rPr lang="en-US" sz="1600" dirty="0" err="1">
                <a:latin typeface="Consolas" panose="020B0609020204030204" pitchFamily="49" charset="0"/>
              </a:rPr>
              <a:t>Int_Lists.Empty_List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Index   : </a:t>
            </a:r>
            <a:r>
              <a:rPr lang="en-US" sz="1600" dirty="0" err="1">
                <a:latin typeface="Consolas" panose="020B0609020204030204" pitchFamily="49" charset="0"/>
              </a:rPr>
              <a:t>Int_Lists.Cursor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begin</a:t>
            </a:r>
            <a:r>
              <a:rPr lang="en-US" sz="16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 I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1..5 </a:t>
            </a:r>
            <a:r>
              <a:rPr lang="en-US" sz="1600" b="1" dirty="0">
                <a:latin typeface="Consolas" panose="020B0609020204030204" pitchFamily="49" charset="0"/>
              </a:rPr>
              <a:t>loop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My_List.Append</a:t>
            </a:r>
            <a:r>
              <a:rPr lang="en-US" sz="1600" dirty="0">
                <a:latin typeface="Consolas" panose="020B0609020204030204" pitchFamily="49" charset="0"/>
              </a:rPr>
              <a:t>(100*I);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latin typeface="Consolas" panose="020B0609020204030204" pitchFamily="49" charset="0"/>
              </a:rPr>
              <a:t>end loop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Index := </a:t>
            </a:r>
            <a:r>
              <a:rPr lang="en-US" sz="1600" dirty="0" err="1">
                <a:latin typeface="Consolas" panose="020B0609020204030204" pitchFamily="49" charset="0"/>
              </a:rPr>
              <a:t>My_List.First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latin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</a:rPr>
              <a:t> Index /= </a:t>
            </a:r>
            <a:r>
              <a:rPr lang="en-US" sz="1600" dirty="0" err="1">
                <a:latin typeface="Consolas" panose="020B0609020204030204" pitchFamily="49" charset="0"/>
              </a:rPr>
              <a:t>Int_Lists.No_Element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loop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Put_Line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</a:rPr>
              <a:t>Int_Lists.Element</a:t>
            </a:r>
            <a:r>
              <a:rPr lang="en-US" sz="1600" dirty="0">
                <a:latin typeface="Consolas" panose="020B0609020204030204" pitchFamily="49" charset="0"/>
              </a:rPr>
              <a:t>(Index)'</a:t>
            </a:r>
            <a:r>
              <a:rPr lang="en-US" sz="1600" dirty="0" err="1">
                <a:latin typeface="Consolas" panose="020B0609020204030204" pitchFamily="49" charset="0"/>
              </a:rPr>
              <a:t>Img</a:t>
            </a:r>
            <a:r>
              <a:rPr lang="en-US" sz="1600" dirty="0">
                <a:latin typeface="Consolas" panose="020B0609020204030204" pitchFamily="49" charset="0"/>
              </a:rPr>
              <a:t> 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Index := </a:t>
            </a:r>
            <a:r>
              <a:rPr lang="en-US" sz="1600" dirty="0" err="1">
                <a:latin typeface="Consolas" panose="020B0609020204030204" pitchFamily="49" charset="0"/>
              </a:rPr>
              <a:t>Int_Lists.Next</a:t>
            </a:r>
            <a:r>
              <a:rPr lang="en-US" sz="1600" dirty="0">
                <a:latin typeface="Consolas" panose="020B0609020204030204" pitchFamily="49" charset="0"/>
              </a:rPr>
              <a:t>(Index);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latin typeface="Consolas" panose="020B0609020204030204" pitchFamily="49" charset="0"/>
              </a:rPr>
              <a:t>end loop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 Item </a:t>
            </a:r>
            <a:r>
              <a:rPr lang="en-US" sz="1600" b="1" dirty="0">
                <a:latin typeface="Consolas" panose="020B0609020204030204" pitchFamily="49" charset="0"/>
              </a:rPr>
              <a:t>of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My_List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loop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Put_Line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</a:rPr>
              <a:t>Item'Img</a:t>
            </a:r>
            <a:r>
              <a:rPr lang="en-US" sz="1600" dirty="0">
                <a:latin typeface="Consolas" panose="020B0609020204030204" pitchFamily="49" charset="0"/>
              </a:rPr>
              <a:t> 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latin typeface="Consolas" panose="020B0609020204030204" pitchFamily="49" charset="0"/>
              </a:rPr>
              <a:t>end loop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My_List.Clear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end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Doubly_Linked_Lists_Example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F01DA9D-3283-493F-9CFE-FBB90492B24E}"/>
              </a:ext>
            </a:extLst>
          </p:cNvPr>
          <p:cNvSpPr/>
          <p:nvPr/>
        </p:nvSpPr>
        <p:spPr>
          <a:xfrm>
            <a:off x="3923928" y="5819486"/>
            <a:ext cx="4611687" cy="8498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2A1157B-1192-4BE3-8578-8EF510FD74AC}"/>
              </a:ext>
            </a:extLst>
          </p:cNvPr>
          <p:cNvGrpSpPr/>
          <p:nvPr/>
        </p:nvGrpSpPr>
        <p:grpSpPr>
          <a:xfrm>
            <a:off x="4129869" y="6010783"/>
            <a:ext cx="4232572" cy="381000"/>
            <a:chOff x="7412180" y="3276586"/>
            <a:chExt cx="4232572" cy="381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78FC0A2-B01B-4FAE-BCB8-FA025051A5AF}"/>
                </a:ext>
              </a:extLst>
            </p:cNvPr>
            <p:cNvSpPr/>
            <p:nvPr/>
          </p:nvSpPr>
          <p:spPr>
            <a:xfrm>
              <a:off x="7412180" y="3276586"/>
              <a:ext cx="64423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49DAF80-3576-4D6C-93D7-3C6D9FB8C2D0}"/>
                </a:ext>
              </a:extLst>
            </p:cNvPr>
            <p:cNvSpPr/>
            <p:nvPr/>
          </p:nvSpPr>
          <p:spPr>
            <a:xfrm>
              <a:off x="8309264" y="3276586"/>
              <a:ext cx="64423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449B8E7-50B3-4E17-894E-1B0EBEBEAC55}"/>
                </a:ext>
              </a:extLst>
            </p:cNvPr>
            <p:cNvSpPr/>
            <p:nvPr/>
          </p:nvSpPr>
          <p:spPr>
            <a:xfrm>
              <a:off x="9206348" y="3276586"/>
              <a:ext cx="64423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300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9920A2B9-7C4E-4870-BE1E-D758394837D3}"/>
                </a:ext>
              </a:extLst>
            </p:cNvPr>
            <p:cNvSpPr/>
            <p:nvPr/>
          </p:nvSpPr>
          <p:spPr>
            <a:xfrm>
              <a:off x="10103432" y="3276586"/>
              <a:ext cx="64423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400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FAF2D5A7-FB9B-4B4D-A16D-5B78D8E98689}"/>
                </a:ext>
              </a:extLst>
            </p:cNvPr>
            <p:cNvSpPr/>
            <p:nvPr/>
          </p:nvSpPr>
          <p:spPr>
            <a:xfrm>
              <a:off x="11000517" y="3276586"/>
              <a:ext cx="64423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500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xmlns="" id="{C7D8275D-7BEB-4CC2-A30D-2688967DAC50}"/>
                </a:ext>
              </a:extLst>
            </p:cNvPr>
            <p:cNvCxnSpPr/>
            <p:nvPr/>
          </p:nvCxnSpPr>
          <p:spPr>
            <a:xfrm>
              <a:off x="8056415" y="3463634"/>
              <a:ext cx="252849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D4F7A730-EB37-47F2-9793-33EDBA293917}"/>
                </a:ext>
              </a:extLst>
            </p:cNvPr>
            <p:cNvCxnSpPr>
              <a:endCxn id="15" idx="1"/>
            </p:cNvCxnSpPr>
            <p:nvPr/>
          </p:nvCxnSpPr>
          <p:spPr>
            <a:xfrm>
              <a:off x="8953499" y="3463634"/>
              <a:ext cx="252849" cy="34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xmlns="" id="{E7F1FD8D-7D99-4E1A-9EB8-D2411D2F1D25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>
              <a:off x="9850583" y="3467086"/>
              <a:ext cx="252849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332EC65A-E33F-4E6A-89DE-946796E6D6A2}"/>
                </a:ext>
              </a:extLst>
            </p:cNvPr>
            <p:cNvCxnSpPr>
              <a:stCxn id="16" idx="3"/>
              <a:endCxn id="17" idx="1"/>
            </p:cNvCxnSpPr>
            <p:nvPr/>
          </p:nvCxnSpPr>
          <p:spPr>
            <a:xfrm>
              <a:off x="10747667" y="3467086"/>
              <a:ext cx="252850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FB2DB73-7168-49B4-A468-C0708B667F75}"/>
              </a:ext>
            </a:extLst>
          </p:cNvPr>
          <p:cNvSpPr txBox="1"/>
          <p:nvPr/>
        </p:nvSpPr>
        <p:spPr>
          <a:xfrm>
            <a:off x="7034532" y="4345359"/>
            <a:ext cx="1713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>
                <a:solidFill>
                  <a:schemeClr val="accent1"/>
                </a:solidFill>
              </a:rPr>
              <a:t>Equivalent effects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5EC28711-1C42-4053-9200-D69330A528D3}"/>
              </a:ext>
            </a:extLst>
          </p:cNvPr>
          <p:cNvCxnSpPr>
            <a:stCxn id="28" idx="1"/>
          </p:cNvCxnSpPr>
          <p:nvPr/>
        </p:nvCxnSpPr>
        <p:spPr bwMode="auto">
          <a:xfrm flipH="1" flipV="1">
            <a:off x="5924037" y="3861048"/>
            <a:ext cx="1110495" cy="6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D38C1375-1EFD-4C4F-B735-839B69852B31}"/>
              </a:ext>
            </a:extLst>
          </p:cNvPr>
          <p:cNvCxnSpPr>
            <a:stCxn id="28" idx="1"/>
          </p:cNvCxnSpPr>
          <p:nvPr/>
        </p:nvCxnSpPr>
        <p:spPr bwMode="auto">
          <a:xfrm flipH="1">
            <a:off x="5940152" y="4499248"/>
            <a:ext cx="1094380" cy="2979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5C00AB0-F724-4AC7-AE7E-A6D4DF115D17}"/>
              </a:ext>
            </a:extLst>
          </p:cNvPr>
          <p:cNvSpPr txBox="1"/>
          <p:nvPr/>
        </p:nvSpPr>
        <p:spPr>
          <a:xfrm>
            <a:off x="1993895" y="609329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err="1">
                <a:solidFill>
                  <a:schemeClr val="accent1"/>
                </a:solidFill>
              </a:rPr>
              <a:t>My_List</a:t>
            </a:r>
            <a:endParaRPr lang="en-US" sz="1400" b="1" i="0" kern="1200" dirty="0">
              <a:solidFill>
                <a:schemeClr val="accent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A5FBB78D-2F51-498C-90A8-82DD5EB56221}"/>
              </a:ext>
            </a:extLst>
          </p:cNvPr>
          <p:cNvCxnSpPr>
            <a:stCxn id="33" idx="3"/>
            <a:endCxn id="6" idx="1"/>
          </p:cNvCxnSpPr>
          <p:nvPr/>
        </p:nvCxnSpPr>
        <p:spPr bwMode="auto">
          <a:xfrm flipV="1">
            <a:off x="2843808" y="6244423"/>
            <a:ext cx="1080120" cy="2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F1B8B0D-B301-44A2-A398-7446E7C528A3}"/>
              </a:ext>
            </a:extLst>
          </p:cNvPr>
          <p:cNvSpPr txBox="1"/>
          <p:nvPr/>
        </p:nvSpPr>
        <p:spPr>
          <a:xfrm>
            <a:off x="6801180" y="5013176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>
                <a:solidFill>
                  <a:schemeClr val="accent1"/>
                </a:solidFill>
              </a:rPr>
              <a:t>Index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634D4701-1D25-49B1-8555-4512037EFAD1}"/>
              </a:ext>
            </a:extLst>
          </p:cNvPr>
          <p:cNvCxnSpPr>
            <a:stCxn id="36" idx="2"/>
            <a:endCxn id="16" idx="0"/>
          </p:cNvCxnSpPr>
          <p:nvPr/>
        </p:nvCxnSpPr>
        <p:spPr bwMode="auto">
          <a:xfrm>
            <a:off x="7126750" y="5320953"/>
            <a:ext cx="16489" cy="689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570DE72-4253-4D23-92A7-4CA91BD38B39}"/>
              </a:ext>
            </a:extLst>
          </p:cNvPr>
          <p:cNvSpPr txBox="1"/>
          <p:nvPr/>
        </p:nvSpPr>
        <p:spPr>
          <a:xfrm>
            <a:off x="7452320" y="1772816"/>
            <a:ext cx="76976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i="0" kern="1200" dirty="0">
                <a:solidFill>
                  <a:schemeClr val="accent1"/>
                </a:solidFill>
              </a:rPr>
              <a:t>Output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100</a:t>
            </a:r>
          </a:p>
          <a:p>
            <a:r>
              <a:rPr lang="en-US" sz="1400" b="1" i="0" kern="1200" dirty="0">
                <a:solidFill>
                  <a:schemeClr val="accent1"/>
                </a:solidFill>
                <a:latin typeface="Consolas" panose="020B0609020204030204" pitchFamily="49" charset="0"/>
              </a:rPr>
              <a:t>200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300</a:t>
            </a:r>
          </a:p>
          <a:p>
            <a:r>
              <a:rPr lang="en-US" sz="1400" b="1" i="0" kern="1200" dirty="0">
                <a:solidFill>
                  <a:schemeClr val="accent1"/>
                </a:solidFill>
                <a:latin typeface="Consolas" panose="020B0609020204030204" pitchFamily="49" charset="0"/>
              </a:rPr>
              <a:t>400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500</a:t>
            </a:r>
          </a:p>
          <a:p>
            <a:r>
              <a:rPr lang="en-US" sz="1400" b="1" i="0" kern="1200" dirty="0">
                <a:solidFill>
                  <a:schemeClr val="accent1"/>
                </a:solidFill>
                <a:latin typeface="Consolas" panose="020B0609020204030204" pitchFamily="49" charset="0"/>
              </a:rPr>
              <a:t>100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200</a:t>
            </a:r>
          </a:p>
          <a:p>
            <a:r>
              <a:rPr lang="en-US" sz="1400" b="1" i="0" kern="1200" dirty="0">
                <a:solidFill>
                  <a:schemeClr val="accent1"/>
                </a:solidFill>
                <a:latin typeface="Consolas" panose="020B0609020204030204" pitchFamily="49" charset="0"/>
              </a:rPr>
              <a:t>300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400</a:t>
            </a:r>
          </a:p>
          <a:p>
            <a:r>
              <a:rPr lang="en-US" sz="1400" b="1" i="0" kern="1200" dirty="0">
                <a:solidFill>
                  <a:schemeClr val="accent1"/>
                </a:solidFill>
                <a:latin typeface="Consolas" panose="020B0609020204030204" pitchFamily="49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317860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299118-6438-4CDA-A259-D5BFA50A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980C70-1A64-486D-9818-72B7968A5AA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85800" y="908720"/>
            <a:ext cx="7848600" cy="5334000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ea typeface="+mn-ea"/>
                <a:cs typeface="+mn-cs"/>
              </a:rPr>
              <a:t>Iteration can be done with a </a:t>
            </a:r>
            <a:r>
              <a:rPr lang="en-US" sz="2000" i="1" dirty="0">
                <a:ea typeface="+mn-ea"/>
                <a:cs typeface="+mn-cs"/>
              </a:rPr>
              <a:t>manual cursor</a:t>
            </a:r>
          </a:p>
          <a:p>
            <a:pPr>
              <a:defRPr/>
            </a:pPr>
            <a:endParaRPr lang="en-US" sz="2000" dirty="0">
              <a:ea typeface="+mn-ea"/>
              <a:cs typeface="+mn-cs"/>
            </a:endParaRPr>
          </a:p>
          <a:p>
            <a:pPr>
              <a:defRPr/>
            </a:pPr>
            <a:endParaRPr lang="en-US" sz="2000" dirty="0">
              <a:ea typeface="+mn-ea"/>
              <a:cs typeface="+mn-cs"/>
            </a:endParaRPr>
          </a:p>
          <a:p>
            <a:pPr>
              <a:defRPr/>
            </a:pPr>
            <a:endParaRPr lang="en-US" sz="2000" dirty="0">
              <a:ea typeface="+mn-ea"/>
              <a:cs typeface="+mn-cs"/>
            </a:endParaRPr>
          </a:p>
          <a:p>
            <a:pPr>
              <a:defRPr/>
            </a:pPr>
            <a:endParaRPr lang="en-US" sz="2000" dirty="0">
              <a:ea typeface="+mn-ea"/>
              <a:cs typeface="+mn-cs"/>
            </a:endParaRPr>
          </a:p>
          <a:p>
            <a:pPr marL="0" indent="0">
              <a:buFontTx/>
              <a:buNone/>
              <a:defRPr/>
            </a:pPr>
            <a:endParaRPr lang="en-US" sz="800" dirty="0">
              <a:ea typeface="+mn-ea"/>
              <a:cs typeface="+mn-cs"/>
            </a:endParaRPr>
          </a:p>
          <a:p>
            <a:pPr>
              <a:defRPr/>
            </a:pPr>
            <a:r>
              <a:rPr lang="en-US" sz="2000" dirty="0">
                <a:ea typeface="+mn-ea"/>
                <a:cs typeface="+mn-cs"/>
              </a:rPr>
              <a:t>Iteration can be done with an </a:t>
            </a:r>
            <a:r>
              <a:rPr lang="en-US" sz="2000" i="1" dirty="0">
                <a:ea typeface="+mn-ea"/>
                <a:cs typeface="+mn-cs"/>
              </a:rPr>
              <a:t>iteration on cursors</a:t>
            </a:r>
          </a:p>
          <a:p>
            <a:pPr>
              <a:defRPr/>
            </a:pPr>
            <a:endParaRPr lang="en-US" sz="2000" dirty="0">
              <a:ea typeface="+mn-ea"/>
              <a:cs typeface="+mn-cs"/>
            </a:endParaRPr>
          </a:p>
          <a:p>
            <a:pPr>
              <a:defRPr/>
            </a:pPr>
            <a:endParaRPr lang="en-US" sz="2000" dirty="0">
              <a:ea typeface="+mn-ea"/>
              <a:cs typeface="+mn-cs"/>
            </a:endParaRPr>
          </a:p>
          <a:p>
            <a:pPr>
              <a:defRPr/>
            </a:pPr>
            <a:endParaRPr lang="en-US" sz="2000" dirty="0">
              <a:ea typeface="+mn-ea"/>
              <a:cs typeface="+mn-cs"/>
            </a:endParaRPr>
          </a:p>
          <a:p>
            <a:pPr>
              <a:defRPr/>
            </a:pPr>
            <a:endParaRPr lang="en-US" sz="800" dirty="0">
              <a:ea typeface="+mn-ea"/>
              <a:cs typeface="+mn-cs"/>
            </a:endParaRPr>
          </a:p>
          <a:p>
            <a:pPr>
              <a:defRPr/>
            </a:pPr>
            <a:r>
              <a:rPr lang="en-US" sz="2000" dirty="0">
                <a:ea typeface="+mn-ea"/>
                <a:cs typeface="+mn-cs"/>
              </a:rPr>
              <a:t>Iteration can be done with an </a:t>
            </a:r>
            <a:r>
              <a:rPr lang="en-US" sz="2000" i="1" dirty="0">
                <a:ea typeface="+mn-ea"/>
                <a:cs typeface="+mn-cs"/>
              </a:rPr>
              <a:t>iteration on elements</a:t>
            </a:r>
          </a:p>
          <a:p>
            <a:pPr lvl="1">
              <a:defRPr/>
            </a:pPr>
            <a:r>
              <a:rPr lang="en-US" sz="1600" dirty="0">
                <a:ea typeface="+mn-ea"/>
                <a:cs typeface="+mn-cs"/>
              </a:rPr>
              <a:t>You can read from or assign to element in the loop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xmlns="" id="{FA14E83F-9DDC-4B45-A58B-CE212EC47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763135"/>
              </p:ext>
            </p:extLst>
          </p:nvPr>
        </p:nvGraphicFramePr>
        <p:xfrm>
          <a:off x="684213" y="1340768"/>
          <a:ext cx="7775575" cy="1798370"/>
        </p:xfrm>
        <a:graphic>
          <a:graphicData uri="http://schemas.openxmlformats.org/drawingml/2006/table">
            <a:tbl>
              <a:tblPr/>
              <a:tblGrid>
                <a:gridCol w="7775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002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defRPr sz="1400" b="1">
                          <a:solidFill>
                            <a:srgbClr val="404040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Index : 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Cursor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:=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My_List.First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Item : Integer;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while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Index /= </a:t>
                      </a:r>
                      <a:r>
                        <a:rPr kumimoji="0" lang="en-US" altLang="x-none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No_Element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Item := Element (C);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Index := Next (Index);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end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loop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  <a:endParaRPr kumimoji="0" lang="fr-FR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</a:txBody>
                  <a:tcPr marL="91425" marR="91425"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xmlns="" id="{3F43FE94-4DEF-444A-A2B0-D40B03830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518377"/>
              </p:ext>
            </p:extLst>
          </p:nvPr>
        </p:nvGraphicFramePr>
        <p:xfrm>
          <a:off x="684213" y="3645024"/>
          <a:ext cx="7775575" cy="1371740"/>
        </p:xfrm>
        <a:graphic>
          <a:graphicData uri="http://schemas.openxmlformats.org/drawingml/2006/table">
            <a:tbl>
              <a:tblPr/>
              <a:tblGrid>
                <a:gridCol w="7775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65237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defRPr sz="1400" b="1">
                          <a:solidFill>
                            <a:srgbClr val="404040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Item : Integer;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for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Cur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in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My_List.Iterate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loop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Item := Element (Cur);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end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loop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  <a:endParaRPr kumimoji="0" lang="fr-FR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</a:txBody>
                  <a:tcPr marL="91425" marR="91425" marT="45790" marB="457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xmlns="" id="{F941A684-26EC-468F-8A87-E4DC5E661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20459"/>
              </p:ext>
            </p:extLst>
          </p:nvPr>
        </p:nvGraphicFramePr>
        <p:xfrm>
          <a:off x="684213" y="5865792"/>
          <a:ext cx="7775575" cy="731559"/>
        </p:xfrm>
        <a:graphic>
          <a:graphicData uri="http://schemas.openxmlformats.org/drawingml/2006/table">
            <a:tbl>
              <a:tblPr/>
              <a:tblGrid>
                <a:gridCol w="7775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08012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defRPr sz="1400" b="1">
                          <a:solidFill>
                            <a:srgbClr val="404040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for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Item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of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My_List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loop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end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loop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  <a:endParaRPr kumimoji="0" lang="fr-FR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</a:txBody>
                  <a:tcPr marL="91425" marR="91425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84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E9FC92-A60A-4DBE-AFC9-A1F39C8A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: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AA9977-5FC5-4ED7-A843-0E008AFCE41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85800" y="836712"/>
            <a:ext cx="7848600" cy="5334000"/>
          </a:xfrm>
        </p:spPr>
        <p:txBody>
          <a:bodyPr/>
          <a:lstStyle/>
          <a:p>
            <a:pPr>
              <a:defRPr/>
            </a:pPr>
            <a:r>
              <a:rPr lang="en-US" dirty="0"/>
              <a:t>Similar functionality to </a:t>
            </a:r>
            <a:r>
              <a:rPr lang="en-US" dirty="0" err="1"/>
              <a:t>Doubly_Linked_Lists</a:t>
            </a:r>
            <a:endParaRPr lang="en-US" dirty="0"/>
          </a:p>
          <a:p>
            <a:pPr>
              <a:defRPr/>
            </a:pPr>
            <a:r>
              <a:rPr lang="en-US" dirty="0"/>
              <a:t>Can be viewed as a dynamically resizable array</a:t>
            </a:r>
          </a:p>
          <a:p>
            <a:pPr>
              <a:defRPr/>
            </a:pPr>
            <a:r>
              <a:rPr lang="en-US" dirty="0"/>
              <a:t>Direct and efficient access to an element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41971B5-1CB7-4C62-B2F3-CC883A06B7AC}"/>
              </a:ext>
            </a:extLst>
          </p:cNvPr>
          <p:cNvSpPr txBox="1"/>
          <p:nvPr/>
        </p:nvSpPr>
        <p:spPr>
          <a:xfrm>
            <a:off x="1259632" y="2348880"/>
            <a:ext cx="6468437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Ada.Iterator_Interfaces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generic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Index_Type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is range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&lt;&gt;;   </a:t>
            </a:r>
            <a:r>
              <a:rPr lang="en-US" sz="1600" i="1" dirty="0">
                <a:solidFill>
                  <a:srgbClr val="0070C0"/>
                </a:solidFill>
                <a:latin typeface="Consolas" panose="020B0609020204030204" pitchFamily="49" charset="0"/>
              </a:rPr>
              <a:t>-- signed integer type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is private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  </a:t>
            </a:r>
            <a:r>
              <a:rPr lang="en-US" sz="1600" i="1" dirty="0">
                <a:solidFill>
                  <a:srgbClr val="0070C0"/>
                </a:solidFill>
                <a:latin typeface="Consolas" panose="020B0609020204030204" pitchFamily="49" charset="0"/>
              </a:rPr>
              <a:t>-- definite (sub)type</a:t>
            </a:r>
          </a:p>
          <a:p>
            <a:r>
              <a:rPr lang="en-US" sz="1600" i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with function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"=" (Left, Right :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Boolean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&lt;&gt;;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package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Ada.Containers.Vectors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   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Vector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is tagged private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Constant_Indexing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Constant_Reference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,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Variable_Indexing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=&gt; Reference,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Default_Iterator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=&gt; Iterate,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Iterator_Element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=&gt;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Cursor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is private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i="0" kern="1200" dirty="0">
                <a:solidFill>
                  <a:srgbClr val="0070C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Ada.Containers.Vectors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endParaRPr lang="en-US" sz="1600" i="0" kern="1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xmlns="" id="{87E05C71-99B8-4AE7-A9AB-B6211B529D58}"/>
              </a:ext>
            </a:extLst>
          </p:cNvPr>
          <p:cNvSpPr txBox="1"/>
          <p:nvPr/>
        </p:nvSpPr>
        <p:spPr>
          <a:xfrm>
            <a:off x="1043608" y="6392361"/>
            <a:ext cx="6726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http://www.adaic.org/resources/add_content/standards/12rm/html/RM-A-18-2.html</a:t>
            </a:r>
            <a:endParaRPr lang="en-US" sz="1200" b="1" i="0" kern="1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36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81355F-3B9E-44EA-94A9-32FFF7DB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Vectors: Differences from </a:t>
            </a:r>
            <a:r>
              <a:rPr lang="en-US" dirty="0" err="1"/>
              <a:t>Doubly_Linked_Lists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9B8827-3515-4757-BC83-0C476D60112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755576" y="1124744"/>
            <a:ext cx="8135560" cy="5334000"/>
          </a:xfrm>
        </p:spPr>
        <p:txBody>
          <a:bodyPr/>
          <a:lstStyle/>
          <a:p>
            <a:r>
              <a:rPr lang="en-US" dirty="0"/>
              <a:t>Additional generic formal parameter for the index type</a:t>
            </a:r>
          </a:p>
          <a:p>
            <a:r>
              <a:rPr lang="en-US" dirty="0"/>
              <a:t>New operations that take an index rather than a cursor</a:t>
            </a:r>
          </a:p>
          <a:p>
            <a:r>
              <a:rPr lang="en-US" dirty="0"/>
              <a:t>Conversions between cursor and index</a:t>
            </a:r>
          </a:p>
          <a:p>
            <a:r>
              <a:rPr lang="en-US" i="1" dirty="0"/>
              <a:t>Capacity</a:t>
            </a:r>
            <a:r>
              <a:rPr lang="en-US" dirty="0"/>
              <a:t> concept to support efficient growth / shrinkage</a:t>
            </a:r>
          </a:p>
          <a:p>
            <a:r>
              <a:rPr lang="en-US" dirty="0"/>
              <a:t>Concept of </a:t>
            </a:r>
            <a:r>
              <a:rPr lang="en-US" i="1" dirty="0"/>
              <a:t>empty elements</a:t>
            </a:r>
          </a:p>
          <a:p>
            <a:pPr lvl="1"/>
            <a:r>
              <a:rPr lang="en-US" dirty="0"/>
              <a:t>Can be added on expansion as placeholders but should not be read</a:t>
            </a:r>
          </a:p>
        </p:txBody>
      </p:sp>
    </p:spTree>
    <p:extLst>
      <p:ext uri="{BB962C8B-B14F-4D97-AF65-F5344CB8AC3E}">
        <p14:creationId xmlns:p14="http://schemas.microsoft.com/office/powerpoint/2010/main" val="2077844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C71BB-957C-413E-82CA-BAA46FCD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and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05A5FC-DFBE-49BE-A44E-1D58B51EC38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85800" y="764704"/>
            <a:ext cx="7848600" cy="5334000"/>
          </a:xfrm>
        </p:spPr>
        <p:txBody>
          <a:bodyPr/>
          <a:lstStyle/>
          <a:p>
            <a:r>
              <a:rPr lang="en-US" dirty="0"/>
              <a:t>Length(V) = number of elements in V</a:t>
            </a:r>
          </a:p>
          <a:p>
            <a:r>
              <a:rPr lang="en-US" dirty="0"/>
              <a:t>Capacity(V) is the number of elements reserved for V, to support growth of V</a:t>
            </a:r>
          </a:p>
          <a:p>
            <a:pPr lvl="1"/>
            <a:r>
              <a:rPr lang="en-US" dirty="0"/>
              <a:t>Implementation ensures Capacity(V) </a:t>
            </a:r>
            <a:r>
              <a:rPr lang="en-US" dirty="0">
                <a:sym typeface="Symbol" panose="05050102010706020507" pitchFamily="18" charset="2"/>
              </a:rPr>
              <a:t> </a:t>
            </a:r>
            <a:r>
              <a:rPr lang="en-US" dirty="0"/>
              <a:t>Length(V)</a:t>
            </a:r>
          </a:p>
          <a:p>
            <a:r>
              <a:rPr lang="en-US" dirty="0"/>
              <a:t>Capacity may be changed explicitly or implicitly</a:t>
            </a:r>
          </a:p>
          <a:p>
            <a:pPr lvl="1"/>
            <a:r>
              <a:rPr lang="en-US" dirty="0" err="1"/>
              <a:t>Reserve_Capacity</a:t>
            </a:r>
            <a:r>
              <a:rPr lang="en-US" dirty="0"/>
              <a:t>(V, N) reserves at least as much storage as is needed for Min(Length(V), N) elements, and copies V into the new space</a:t>
            </a:r>
          </a:p>
          <a:p>
            <a:pPr lvl="1"/>
            <a:r>
              <a:rPr lang="en-US" dirty="0" err="1"/>
              <a:t>Reserve_Capacity</a:t>
            </a:r>
            <a:r>
              <a:rPr lang="en-US" dirty="0"/>
              <a:t> is called implicitly by operations that insert elements into V, when Length(V) = Capacity(V)</a:t>
            </a:r>
          </a:p>
          <a:p>
            <a:r>
              <a:rPr lang="en-US" dirty="0"/>
              <a:t>Length may be set explicitly by </a:t>
            </a:r>
            <a:r>
              <a:rPr lang="en-US" dirty="0" err="1"/>
              <a:t>Set_Length</a:t>
            </a:r>
            <a:r>
              <a:rPr lang="en-US" dirty="0"/>
              <a:t>(V, N)</a:t>
            </a:r>
          </a:p>
          <a:p>
            <a:pPr lvl="1"/>
            <a:r>
              <a:rPr lang="en-US" dirty="0"/>
              <a:t>If N &lt; Length(V) then elements are removed from the end</a:t>
            </a:r>
          </a:p>
          <a:p>
            <a:pPr lvl="1"/>
            <a:r>
              <a:rPr lang="en-US" dirty="0"/>
              <a:t>If N &gt; Length(V) then new empty elements are appended</a:t>
            </a:r>
          </a:p>
          <a:p>
            <a:pPr lvl="2"/>
            <a:r>
              <a:rPr lang="en-US" dirty="0"/>
              <a:t>May result in call on </a:t>
            </a:r>
            <a:r>
              <a:rPr lang="en-US" dirty="0" err="1"/>
              <a:t>Reserve_Capacity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91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5E6140-157F-4099-A552-51B8209A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Vector 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739423B-89EB-4618-B237-2A3F8885C840}"/>
              </a:ext>
            </a:extLst>
          </p:cNvPr>
          <p:cNvSpPr/>
          <p:nvPr/>
        </p:nvSpPr>
        <p:spPr>
          <a:xfrm>
            <a:off x="467544" y="1124744"/>
            <a:ext cx="835292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with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Ada.Containers.Vectors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with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Ada.Text_IO</a:t>
            </a:r>
            <a:r>
              <a:rPr lang="en-US" sz="1600" dirty="0">
                <a:latin typeface="Consolas" panose="020B0609020204030204" pitchFamily="49" charset="0"/>
              </a:rPr>
              <a:t>; </a:t>
            </a:r>
            <a:r>
              <a:rPr lang="en-US" sz="1600" b="1" dirty="0">
                <a:latin typeface="Consolas" panose="020B0609020204030204" pitchFamily="49" charset="0"/>
              </a:rPr>
              <a:t>use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Ada.Text_IO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procedure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Vectors_Example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is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package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Int_Vectors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is 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      new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Ada.Containers.Vectors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Index_Type</a:t>
            </a:r>
            <a:r>
              <a:rPr lang="en-US" sz="1600" dirty="0">
                <a:latin typeface="Consolas" panose="020B0609020204030204" pitchFamily="49" charset="0"/>
              </a:rPr>
              <a:t>   =&gt; Positive,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                       </a:t>
            </a:r>
            <a:r>
              <a:rPr lang="en-US" sz="1600" dirty="0" err="1">
                <a:latin typeface="Consolas" panose="020B0609020204030204" pitchFamily="49" charset="0"/>
              </a:rPr>
              <a:t>Element_Type</a:t>
            </a:r>
            <a:r>
              <a:rPr lang="en-US" sz="1600" dirty="0">
                <a:latin typeface="Consolas" panose="020B0609020204030204" pitchFamily="49" charset="0"/>
              </a:rPr>
              <a:t> =&gt; Integer);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My_Vector</a:t>
            </a:r>
            <a:r>
              <a:rPr lang="en-US" sz="1600" dirty="0">
                <a:latin typeface="Consolas" panose="020B0609020204030204" pitchFamily="49" charset="0"/>
              </a:rPr>
              <a:t> : </a:t>
            </a:r>
            <a:r>
              <a:rPr lang="en-US" sz="1600" dirty="0" err="1">
                <a:latin typeface="Consolas" panose="020B0609020204030204" pitchFamily="49" charset="0"/>
              </a:rPr>
              <a:t>Int_Vectors.Vector</a:t>
            </a:r>
            <a:r>
              <a:rPr lang="en-US" sz="1600" dirty="0">
                <a:latin typeface="Consolas" panose="020B0609020204030204" pitchFamily="49" charset="0"/>
              </a:rPr>
              <a:t> := </a:t>
            </a:r>
            <a:r>
              <a:rPr lang="en-US" sz="1600" dirty="0" err="1">
                <a:latin typeface="Consolas" panose="020B0609020204030204" pitchFamily="49" charset="0"/>
              </a:rPr>
              <a:t>Int_Vectors.To_Vector</a:t>
            </a:r>
            <a:r>
              <a:rPr lang="en-US" sz="1600" dirty="0">
                <a:latin typeface="Consolas" panose="020B0609020204030204" pitchFamily="49" charset="0"/>
              </a:rPr>
              <a:t>(5);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latin typeface="Consolas" panose="020B0609020204030204" pitchFamily="49" charset="0"/>
              </a:rPr>
              <a:t>use type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Int_Vectors.Vector</a:t>
            </a:r>
            <a:r>
              <a:rPr lang="en-US" sz="1600" dirty="0">
                <a:latin typeface="Consolas" panose="020B0609020204030204" pitchFamily="49" charset="0"/>
              </a:rPr>
              <a:t>;  -</a:t>
            </a:r>
            <a:r>
              <a:rPr lang="en-US" sz="1600" i="1" dirty="0">
                <a:latin typeface="Consolas" panose="020B0609020204030204" pitchFamily="49" charset="0"/>
              </a:rPr>
              <a:t>- Makes "&amp;" directly visible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begin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for</a:t>
            </a:r>
            <a:r>
              <a:rPr lang="en-US" sz="1600" dirty="0">
                <a:latin typeface="Consolas" panose="020B0609020204030204" pitchFamily="49" charset="0"/>
              </a:rPr>
              <a:t> I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My_Vector.First_Index</a:t>
            </a:r>
            <a:r>
              <a:rPr lang="en-US" sz="1600" dirty="0">
                <a:latin typeface="Consolas" panose="020B0609020204030204" pitchFamily="49" charset="0"/>
              </a:rPr>
              <a:t> .. </a:t>
            </a:r>
            <a:r>
              <a:rPr lang="en-US" sz="1600" dirty="0" err="1">
                <a:latin typeface="Consolas" panose="020B0609020204030204" pitchFamily="49" charset="0"/>
              </a:rPr>
              <a:t>My_Vector.Last_Index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loop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My_Vector</a:t>
            </a:r>
            <a:r>
              <a:rPr lang="en-US" sz="1600" dirty="0">
                <a:latin typeface="Consolas" panose="020B0609020204030204" pitchFamily="49" charset="0"/>
              </a:rPr>
              <a:t>(I) := 100*I;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latin typeface="Consolas" panose="020B0609020204030204" pitchFamily="49" charset="0"/>
              </a:rPr>
              <a:t>end loop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My_Vector.Append</a:t>
            </a:r>
            <a:r>
              <a:rPr lang="en-US" sz="1600" dirty="0">
                <a:latin typeface="Consolas" panose="020B0609020204030204" pitchFamily="49" charset="0"/>
              </a:rPr>
              <a:t>(1000);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 Item </a:t>
            </a:r>
            <a:r>
              <a:rPr lang="en-US" sz="1600" b="1" dirty="0">
                <a:latin typeface="Consolas" panose="020B0609020204030204" pitchFamily="49" charset="0"/>
              </a:rPr>
              <a:t>of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My_Vector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loop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Item := Item+1;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Put_Line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</a:rPr>
              <a:t>Item'Img</a:t>
            </a:r>
            <a:r>
              <a:rPr lang="en-US" sz="1600" dirty="0">
                <a:latin typeface="Consolas" panose="020B0609020204030204" pitchFamily="49" charset="0"/>
              </a:rPr>
              <a:t> 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latin typeface="Consolas" panose="020B0609020204030204" pitchFamily="49" charset="0"/>
              </a:rPr>
              <a:t>end loop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My_Vector</a:t>
            </a:r>
            <a:r>
              <a:rPr lang="en-US" sz="1600" dirty="0">
                <a:latin typeface="Consolas" panose="020B0609020204030204" pitchFamily="49" charset="0"/>
              </a:rPr>
              <a:t> := </a:t>
            </a:r>
            <a:r>
              <a:rPr lang="en-US" sz="1600" dirty="0" err="1">
                <a:latin typeface="Consolas" panose="020B0609020204030204" pitchFamily="49" charset="0"/>
              </a:rPr>
              <a:t>My_Vector</a:t>
            </a:r>
            <a:r>
              <a:rPr lang="en-US" sz="1600" dirty="0">
                <a:latin typeface="Consolas" panose="020B0609020204030204" pitchFamily="49" charset="0"/>
              </a:rPr>
              <a:t> &amp; </a:t>
            </a:r>
            <a:r>
              <a:rPr lang="en-US" sz="1600" dirty="0" err="1">
                <a:latin typeface="Consolas" panose="020B0609020204030204" pitchFamily="49" charset="0"/>
              </a:rPr>
              <a:t>My_Vector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Put_Line</a:t>
            </a:r>
            <a:r>
              <a:rPr lang="en-US" sz="1600" dirty="0">
                <a:latin typeface="Consolas" panose="020B0609020204030204" pitchFamily="49" charset="0"/>
              </a:rPr>
              <a:t>("Length is" &amp; </a:t>
            </a:r>
            <a:r>
              <a:rPr lang="en-US" sz="1600" dirty="0" err="1">
                <a:latin typeface="Consolas" panose="020B0609020204030204" pitchFamily="49" charset="0"/>
              </a:rPr>
              <a:t>My_Vector.Length'Img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end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Vectors_Example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882D6E8-EF1A-4E37-B6A8-6698FABF62F6}"/>
              </a:ext>
            </a:extLst>
          </p:cNvPr>
          <p:cNvSpPr txBox="1"/>
          <p:nvPr/>
        </p:nvSpPr>
        <p:spPr>
          <a:xfrm>
            <a:off x="6948264" y="4149080"/>
            <a:ext cx="1377300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0" kern="1200" dirty="0">
                <a:solidFill>
                  <a:schemeClr val="accent1"/>
                </a:solidFill>
              </a:rPr>
              <a:t>Output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 101</a:t>
            </a:r>
          </a:p>
          <a:p>
            <a:r>
              <a:rPr lang="en-US" sz="1400" b="1" i="0" kern="1200" dirty="0">
                <a:solidFill>
                  <a:schemeClr val="accent1"/>
                </a:solidFill>
                <a:latin typeface="Consolas" panose="020B0609020204030204" pitchFamily="49" charset="0"/>
              </a:rPr>
              <a:t> 201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 301</a:t>
            </a:r>
          </a:p>
          <a:p>
            <a:r>
              <a:rPr lang="en-US" sz="1400" b="1" i="0" kern="1200" dirty="0">
                <a:solidFill>
                  <a:schemeClr val="accent1"/>
                </a:solidFill>
                <a:latin typeface="Consolas" panose="020B0609020204030204" pitchFamily="49" charset="0"/>
              </a:rPr>
              <a:t> 401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 501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 1001</a:t>
            </a:r>
          </a:p>
          <a:p>
            <a:r>
              <a:rPr lang="en-US" sz="1400" b="1" i="0" kern="1200" dirty="0">
                <a:solidFill>
                  <a:schemeClr val="accent1"/>
                </a:solidFill>
                <a:latin typeface="Consolas" panose="020B0609020204030204" pitchFamily="49" charset="0"/>
              </a:rPr>
              <a:t>Length is 12</a:t>
            </a:r>
          </a:p>
        </p:txBody>
      </p:sp>
    </p:spTree>
    <p:extLst>
      <p:ext uri="{BB962C8B-B14F-4D97-AF65-F5344CB8AC3E}">
        <p14:creationId xmlns:p14="http://schemas.microsoft.com/office/powerpoint/2010/main" val="1360397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EB91F-E463-4F3D-9062-2839831F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Tampering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61F914-4DD4-4231-80F4-F71020AFCF6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7544" y="764704"/>
            <a:ext cx="8001000" cy="5334000"/>
          </a:xfrm>
        </p:spPr>
        <p:txBody>
          <a:bodyPr/>
          <a:lstStyle/>
          <a:p>
            <a:r>
              <a:rPr lang="en-US" dirty="0"/>
              <a:t>Basics</a:t>
            </a:r>
          </a:p>
          <a:p>
            <a:pPr lvl="1"/>
            <a:r>
              <a:rPr lang="en-US" dirty="0"/>
              <a:t>Some container operations (e.g. Iterate) take an access-to-subprogram parameter</a:t>
            </a:r>
          </a:p>
          <a:p>
            <a:pPr lvl="1"/>
            <a:r>
              <a:rPr lang="en-US" dirty="0"/>
              <a:t>The designated subprogram needs to obey </a:t>
            </a:r>
            <a:r>
              <a:rPr lang="en-US" i="1" dirty="0"/>
              <a:t>tampering </a:t>
            </a:r>
            <a:r>
              <a:rPr lang="en-US" dirty="0"/>
              <a:t>restrictions, to avoid potential corruption of the container</a:t>
            </a:r>
          </a:p>
          <a:p>
            <a:pPr lvl="1"/>
            <a:r>
              <a:rPr lang="en-US" dirty="0" err="1"/>
              <a:t>Program_Error</a:t>
            </a:r>
            <a:r>
              <a:rPr lang="en-US" dirty="0"/>
              <a:t> raised if check fails</a:t>
            </a:r>
          </a:p>
          <a:p>
            <a:r>
              <a:rPr lang="en-US" dirty="0"/>
              <a:t>Tampering with cursors</a:t>
            </a:r>
          </a:p>
          <a:p>
            <a:pPr lvl="1"/>
            <a:r>
              <a:rPr lang="en-US" dirty="0"/>
              <a:t>Some operations depend on the container’s set of elements remaining constant</a:t>
            </a:r>
          </a:p>
          <a:p>
            <a:pPr lvl="1"/>
            <a:r>
              <a:rPr lang="en-US" dirty="0"/>
              <a:t>No inserting or deleting elements, etc.</a:t>
            </a:r>
          </a:p>
          <a:p>
            <a:r>
              <a:rPr lang="en-US" dirty="0"/>
              <a:t>Tampering with elements</a:t>
            </a:r>
          </a:p>
          <a:p>
            <a:pPr lvl="1"/>
            <a:r>
              <a:rPr lang="en-US" dirty="0"/>
              <a:t>Some operations assume container elements are not replaced</a:t>
            </a:r>
          </a:p>
          <a:p>
            <a:pPr lvl="1"/>
            <a:r>
              <a:rPr lang="en-US" dirty="0"/>
              <a:t>No tampering with cursors, calling </a:t>
            </a:r>
            <a:r>
              <a:rPr lang="en-US" dirty="0" err="1"/>
              <a:t>Replace_Element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99803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re 1">
            <a:extLst>
              <a:ext uri="{FF2B5EF4-FFF2-40B4-BE49-F238E27FC236}">
                <a16:creationId xmlns:a16="http://schemas.microsoft.com/office/drawing/2014/main" xmlns="" id="{900A2F6A-ADFD-4F75-8EDE-B49DE9E2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Requirements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9219" name="Espace réservé du texte 2">
            <a:extLst>
              <a:ext uri="{FF2B5EF4-FFF2-40B4-BE49-F238E27FC236}">
                <a16:creationId xmlns:a16="http://schemas.microsoft.com/office/drawing/2014/main" xmlns="" id="{E1452EDE-7766-47A7-A4F3-1A2478EE034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85800" y="764704"/>
            <a:ext cx="7848600" cy="5334000"/>
          </a:xfrm>
        </p:spPr>
        <p:txBody>
          <a:bodyPr/>
          <a:lstStyle/>
          <a:p>
            <a:pPr eaLnBrk="1" hangingPunct="1"/>
            <a:r>
              <a:rPr lang="en-US" altLang="en-US" dirty="0"/>
              <a:t>Generality</a:t>
            </a:r>
          </a:p>
          <a:p>
            <a:pPr lvl="1" eaLnBrk="1" hangingPunct="1"/>
            <a:r>
              <a:rPr lang="en-US" altLang="en-US" dirty="0"/>
              <a:t>Lists, vectors, trees, sets, …</a:t>
            </a:r>
          </a:p>
          <a:p>
            <a:pPr eaLnBrk="1" hangingPunct="1"/>
            <a:r>
              <a:rPr lang="en-US" altLang="en-US" dirty="0"/>
              <a:t>Flexibility</a:t>
            </a:r>
          </a:p>
          <a:p>
            <a:pPr lvl="1" eaLnBrk="1" hangingPunct="1"/>
            <a:r>
              <a:rPr lang="en-US" altLang="en-US" dirty="0"/>
              <a:t>Bounded, unbounded</a:t>
            </a:r>
          </a:p>
          <a:p>
            <a:pPr lvl="1" eaLnBrk="1" hangingPunct="1"/>
            <a:r>
              <a:rPr lang="en-US" altLang="en-US" dirty="0"/>
              <a:t>Elements from definite or indefinite subtypes</a:t>
            </a:r>
          </a:p>
          <a:p>
            <a:pPr eaLnBrk="1" hangingPunct="1"/>
            <a:r>
              <a:rPr lang="en-US" altLang="en-US" dirty="0"/>
              <a:t>Safety</a:t>
            </a:r>
          </a:p>
          <a:p>
            <a:pPr lvl="1" eaLnBrk="1" hangingPunct="1"/>
            <a:r>
              <a:rPr lang="en-US" altLang="en-US" dirty="0"/>
              <a:t>Type checking</a:t>
            </a:r>
          </a:p>
          <a:p>
            <a:pPr lvl="1" eaLnBrk="1" hangingPunct="1"/>
            <a:r>
              <a:rPr lang="en-US" altLang="en-US" dirty="0"/>
              <a:t>Protection against “tampering”</a:t>
            </a:r>
          </a:p>
          <a:p>
            <a:pPr lvl="1" eaLnBrk="1" hangingPunct="1"/>
            <a:r>
              <a:rPr lang="en-US" altLang="en-US" dirty="0"/>
              <a:t>Multithreading?</a:t>
            </a:r>
          </a:p>
          <a:p>
            <a:pPr eaLnBrk="1" hangingPunct="1"/>
            <a:r>
              <a:rPr lang="en-US" altLang="en-US" dirty="0"/>
              <a:t>Functionality</a:t>
            </a:r>
          </a:p>
          <a:p>
            <a:pPr lvl="1" eaLnBrk="1" hangingPunct="1"/>
            <a:r>
              <a:rPr lang="en-US" altLang="en-US" dirty="0"/>
              <a:t>Insert, remove, replace, find, …</a:t>
            </a:r>
          </a:p>
          <a:p>
            <a:pPr lvl="1" eaLnBrk="1" hangingPunct="1"/>
            <a:r>
              <a:rPr lang="en-US" altLang="en-US" dirty="0"/>
              <a:t>Iteration</a:t>
            </a:r>
          </a:p>
          <a:p>
            <a:pPr eaLnBrk="1" hangingPunct="1"/>
            <a:r>
              <a:rPr lang="en-US" altLang="en-US" dirty="0"/>
              <a:t>Efficiency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7EB846-F6B3-4C3D-B144-40E5BF00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Tampering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0A2362C-6E56-4F77-A262-6FFD6C7BFE58}"/>
              </a:ext>
            </a:extLst>
          </p:cNvPr>
          <p:cNvSpPr txBox="1"/>
          <p:nvPr/>
        </p:nvSpPr>
        <p:spPr>
          <a:xfrm>
            <a:off x="179512" y="836712"/>
            <a:ext cx="7340471" cy="5909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with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Ada.Containers.Vectors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with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Ada.Text_IO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  <a:r>
              <a:rPr lang="en-US" sz="1400" b="1" dirty="0">
                <a:latin typeface="Consolas" panose="020B0609020204030204" pitchFamily="49" charset="0"/>
              </a:rPr>
              <a:t>use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Ada.Text_IO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procedure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Tampering_Example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package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Int_Vectors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is new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Ada.Containers.Vectors</a:t>
            </a:r>
            <a:r>
              <a:rPr lang="en-US" sz="1400" dirty="0">
                <a:latin typeface="Consolas" panose="020B0609020204030204" pitchFamily="49" charset="0"/>
              </a:rPr>
              <a:t>(Positive, Integer);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use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Int_Vectors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My_Vector</a:t>
            </a:r>
            <a:r>
              <a:rPr lang="en-US" sz="1400" dirty="0">
                <a:latin typeface="Consolas" panose="020B0609020204030204" pitchFamily="49" charset="0"/>
              </a:rPr>
              <a:t> : Vector := </a:t>
            </a:r>
            <a:r>
              <a:rPr lang="en-US" sz="1400" dirty="0" err="1">
                <a:latin typeface="Consolas" panose="020B0609020204030204" pitchFamily="49" charset="0"/>
              </a:rPr>
              <a:t>To_Vector</a:t>
            </a:r>
            <a:r>
              <a:rPr lang="en-US" sz="1400" dirty="0">
                <a:latin typeface="Consolas" panose="020B0609020204030204" pitchFamily="49" charset="0"/>
              </a:rPr>
              <a:t>(5);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procedure</a:t>
            </a:r>
            <a:r>
              <a:rPr lang="en-US" sz="1400" dirty="0">
                <a:latin typeface="Consolas" panose="020B0609020204030204" pitchFamily="49" charset="0"/>
              </a:rPr>
              <a:t> Zap(Cur : Cursor) </a:t>
            </a:r>
            <a:r>
              <a:rPr lang="en-US" sz="1400" b="1" dirty="0">
                <a:latin typeface="Consolas" panose="020B0609020204030204" pitchFamily="49" charset="0"/>
              </a:rPr>
              <a:t>is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Cur2 : Cursor := Cur;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My_Vector.Delete</a:t>
            </a:r>
            <a:r>
              <a:rPr lang="en-US" sz="1400" dirty="0">
                <a:latin typeface="Consolas" panose="020B0609020204030204" pitchFamily="49" charset="0"/>
              </a:rPr>
              <a:t>(Cur2);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</a:rPr>
              <a:t> Zap;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begin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for</a:t>
            </a:r>
            <a:r>
              <a:rPr lang="en-US" sz="1400" dirty="0">
                <a:latin typeface="Consolas" panose="020B0609020204030204" pitchFamily="49" charset="0"/>
              </a:rPr>
              <a:t> I </a:t>
            </a:r>
            <a:r>
              <a:rPr lang="en-US" sz="1400" b="1" dirty="0"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My_Vector.First_Index</a:t>
            </a:r>
            <a:r>
              <a:rPr lang="en-US" sz="1400" dirty="0">
                <a:latin typeface="Consolas" panose="020B0609020204030204" pitchFamily="49" charset="0"/>
              </a:rPr>
              <a:t> .. </a:t>
            </a:r>
            <a:r>
              <a:rPr lang="en-US" sz="1400" dirty="0" err="1">
                <a:latin typeface="Consolas" panose="020B0609020204030204" pitchFamily="49" charset="0"/>
              </a:rPr>
              <a:t>My_Vector.Last_Index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loop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My_Vector</a:t>
            </a:r>
            <a:r>
              <a:rPr lang="en-US" sz="1400" dirty="0">
                <a:latin typeface="Consolas" panose="020B0609020204030204" pitchFamily="49" charset="0"/>
              </a:rPr>
              <a:t>(I) := 100*I;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end loop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Zap(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My_Vector.First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   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-- OK here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for</a:t>
            </a:r>
            <a:r>
              <a:rPr lang="en-US" sz="1400" dirty="0">
                <a:latin typeface="Consolas" panose="020B0609020204030204" pitchFamily="49" charset="0"/>
              </a:rPr>
              <a:t> Item </a:t>
            </a:r>
            <a:r>
              <a:rPr lang="en-US" sz="1400" b="1" dirty="0">
                <a:latin typeface="Consolas" panose="020B0609020204030204" pitchFamily="49" charset="0"/>
              </a:rPr>
              <a:t>of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My_Vector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loop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Item := Item+1;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Put_Line</a:t>
            </a:r>
            <a:r>
              <a:rPr lang="en-US" sz="1400" dirty="0">
                <a:latin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</a:rPr>
              <a:t>Item'Img</a:t>
            </a:r>
            <a:r>
              <a:rPr lang="en-US" sz="1400" dirty="0">
                <a:latin typeface="Consolas" panose="020B0609020204030204" pitchFamily="49" charset="0"/>
              </a:rPr>
              <a:t> 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loop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My_Vector.Iterate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Zap'Access</a:t>
            </a:r>
            <a:r>
              <a:rPr lang="en-US" sz="1400" dirty="0">
                <a:latin typeface="Consolas" panose="020B0609020204030204" pitchFamily="49" charset="0"/>
              </a:rPr>
              <a:t>); </a:t>
            </a:r>
            <a:r>
              <a:rPr lang="en-US" sz="1400" i="1" dirty="0">
                <a:solidFill>
                  <a:srgbClr val="FF0000"/>
                </a:solidFill>
                <a:latin typeface="Consolas" panose="020B0609020204030204" pitchFamily="49" charset="0"/>
              </a:rPr>
              <a:t>-- Tampering detected by Iterate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Tampering_Example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endParaRPr lang="en-US" sz="1400" i="0" kern="12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4295DB4-32A3-44B4-843E-59A8933DF7C0}"/>
              </a:ext>
            </a:extLst>
          </p:cNvPr>
          <p:cNvSpPr txBox="1"/>
          <p:nvPr/>
        </p:nvSpPr>
        <p:spPr>
          <a:xfrm>
            <a:off x="4192028" y="4221088"/>
            <a:ext cx="4772460" cy="17851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Output 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 201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 301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 401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 501</a:t>
            </a:r>
          </a:p>
          <a:p>
            <a:endParaRPr lang="en-US" sz="12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raised PROGRAM_ERROR : </a:t>
            </a:r>
          </a:p>
          <a:p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Tampering_Example.Int_Vectors.Implementation.TC_Check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 attempt to tamper with cursors</a:t>
            </a:r>
            <a:endParaRPr lang="en-US" sz="1200" b="1" i="0" kern="1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71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8" descr="Question-mark-blue-glossy-button.gif">
            <a:extLst>
              <a:ext uri="{FF2B5EF4-FFF2-40B4-BE49-F238E27FC236}">
                <a16:creationId xmlns:a16="http://schemas.microsoft.com/office/drawing/2014/main" xmlns="" id="{9310C978-50C3-4DEF-A066-E546F0431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276475"/>
            <a:ext cx="174307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3" name="Espace réservé du texte 1">
            <a:extLst>
              <a:ext uri="{FF2B5EF4-FFF2-40B4-BE49-F238E27FC236}">
                <a16:creationId xmlns:a16="http://schemas.microsoft.com/office/drawing/2014/main" xmlns="" id="{56D0C5D9-C0A2-41D5-9A24-D6B59AB6B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896938"/>
          </a:xfrm>
        </p:spPr>
        <p:txBody>
          <a:bodyPr/>
          <a:lstStyle/>
          <a:p>
            <a:pPr eaLnBrk="1" hangingPunct="1">
              <a:defRPr/>
            </a:pPr>
            <a:r>
              <a:t>            Quiz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917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83585-F0E6-45D9-A5CC-46CC5424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Instantiation Legal? (1/4)</a:t>
            </a:r>
          </a:p>
        </p:txBody>
      </p:sp>
      <p:pic>
        <p:nvPicPr>
          <p:cNvPr id="4" name="Picture 6" descr="Question-mark-blue-glossy-button.gif">
            <a:extLst>
              <a:ext uri="{FF2B5EF4-FFF2-40B4-BE49-F238E27FC236}">
                <a16:creationId xmlns:a16="http://schemas.microsoft.com/office/drawing/2014/main" xmlns="" id="{386F71C8-276B-4048-8A84-044DFD872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44450"/>
            <a:ext cx="554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F75846F-8F0D-4553-ACD6-E23920E20017}"/>
              </a:ext>
            </a:extLst>
          </p:cNvPr>
          <p:cNvSpPr txBox="1"/>
          <p:nvPr/>
        </p:nvSpPr>
        <p:spPr>
          <a:xfrm>
            <a:off x="643283" y="2042264"/>
            <a:ext cx="7241085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with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Ada.Containers.Doubly_Linked_Lists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package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String_Lists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is new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Ada.Containers.Doubly_Linked_Lists</a:t>
            </a:r>
            <a:r>
              <a:rPr lang="en-US" sz="1400" dirty="0">
                <a:latin typeface="Consolas" panose="020B0609020204030204" pitchFamily="49" charset="0"/>
              </a:rPr>
              <a:t>(String);</a:t>
            </a:r>
          </a:p>
          <a:p>
            <a:endParaRPr lang="en-US" sz="1400" b="1" i="0" kern="12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D6C503-F964-4ACC-BCC3-BBBDE8E42F6D}"/>
              </a:ext>
            </a:extLst>
          </p:cNvPr>
          <p:cNvSpPr txBox="1"/>
          <p:nvPr/>
        </p:nvSpPr>
        <p:spPr>
          <a:xfrm>
            <a:off x="1691680" y="3356992"/>
            <a:ext cx="61831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kern="1200" dirty="0">
                <a:solidFill>
                  <a:schemeClr val="accent1"/>
                </a:solidFill>
              </a:rPr>
              <a:t>No, the </a:t>
            </a:r>
            <a:r>
              <a:rPr lang="en-US" sz="1600" b="1" i="0" kern="1200" dirty="0" err="1">
                <a:solidFill>
                  <a:schemeClr val="accent1"/>
                </a:solidFill>
              </a:rPr>
              <a:t>Doubly_Linked_Lists</a:t>
            </a:r>
            <a:r>
              <a:rPr lang="en-US" sz="1600" b="1" i="0" kern="1200" dirty="0">
                <a:solidFill>
                  <a:schemeClr val="accent1"/>
                </a:solidFill>
              </a:rPr>
              <a:t> generic can only be instantiated</a:t>
            </a:r>
            <a:br>
              <a:rPr lang="en-US" sz="1600" b="1" i="0" kern="1200" dirty="0">
                <a:solidFill>
                  <a:schemeClr val="accent1"/>
                </a:solidFill>
              </a:rPr>
            </a:br>
            <a:r>
              <a:rPr lang="en-US" sz="1600" b="1" i="0" kern="1200" dirty="0">
                <a:solidFill>
                  <a:schemeClr val="accent1"/>
                </a:solidFill>
              </a:rPr>
              <a:t>with a definite (sub)type.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r>
              <a:rPr lang="en-US" sz="1600" b="1" i="0" kern="1200" dirty="0">
                <a:solidFill>
                  <a:schemeClr val="accent1"/>
                </a:solidFill>
              </a:rPr>
              <a:t>Either use a definite subtype, or else an indefinite container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6ED5356-AF4B-4354-A2C9-A244AB50AF2C}"/>
              </a:ext>
            </a:extLst>
          </p:cNvPr>
          <p:cNvSpPr txBox="1"/>
          <p:nvPr/>
        </p:nvSpPr>
        <p:spPr>
          <a:xfrm>
            <a:off x="179512" y="2113692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kern="12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2800" b="1" i="0" kern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13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68201A-4989-4BAA-9C04-EB501436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Effect of This Program? (2/4)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44B77E-C244-47CC-BA88-A3B8FD91EFA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Compile-time error since List objects are not indexable like Vectors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Run-time error since </a:t>
            </a:r>
            <a:r>
              <a:rPr lang="en-US" dirty="0" err="1"/>
              <a:t>My_List</a:t>
            </a:r>
            <a:r>
              <a:rPr lang="en-US" dirty="0"/>
              <a:t> is initially empty so index is out of range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Program compiles and runs, creating a 5-element list of all 0’s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CE129A-EADF-49DC-BF02-12425B7756C0}"/>
              </a:ext>
            </a:extLst>
          </p:cNvPr>
          <p:cNvSpPr txBox="1"/>
          <p:nvPr/>
        </p:nvSpPr>
        <p:spPr>
          <a:xfrm>
            <a:off x="1259632" y="980728"/>
            <a:ext cx="7042312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with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Ada.Containers.Doubly_Linked_Lists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package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Int_Lists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is new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Ada.Containers.Doubly_Linked_Lists</a:t>
            </a:r>
            <a:r>
              <a:rPr lang="en-US" sz="1400" dirty="0">
                <a:latin typeface="Consolas" panose="020B0609020204030204" pitchFamily="49" charset="0"/>
              </a:rPr>
              <a:t>(Integer);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with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Int_Lists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  <a:r>
              <a:rPr lang="en-US" sz="1400" b="1" dirty="0">
                <a:latin typeface="Consolas" panose="020B0609020204030204" pitchFamily="49" charset="0"/>
              </a:rPr>
              <a:t>use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Int_Lists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procedure</a:t>
            </a:r>
            <a:r>
              <a:rPr lang="en-US" sz="1400" dirty="0">
                <a:latin typeface="Consolas" panose="020B0609020204030204" pitchFamily="49" charset="0"/>
              </a:rPr>
              <a:t> Proc</a:t>
            </a:r>
            <a:r>
              <a:rPr lang="en-US" sz="1400" b="1" dirty="0">
                <a:latin typeface="Consolas" panose="020B0609020204030204" pitchFamily="49" charset="0"/>
              </a:rPr>
              <a:t> is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My_List</a:t>
            </a:r>
            <a:r>
              <a:rPr lang="en-US" sz="1400" dirty="0">
                <a:latin typeface="Consolas" panose="020B0609020204030204" pitchFamily="49" charset="0"/>
              </a:rPr>
              <a:t> : List;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begin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for</a:t>
            </a:r>
            <a:r>
              <a:rPr lang="en-US" sz="1400" dirty="0">
                <a:latin typeface="Consolas" panose="020B0609020204030204" pitchFamily="49" charset="0"/>
              </a:rPr>
              <a:t> I </a:t>
            </a:r>
            <a:r>
              <a:rPr lang="en-US" sz="1400" b="1" dirty="0"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1..5 </a:t>
            </a:r>
            <a:r>
              <a:rPr lang="en-US" sz="1400" b="1" dirty="0">
                <a:latin typeface="Consolas" panose="020B0609020204030204" pitchFamily="49" charset="0"/>
              </a:rPr>
              <a:t>loop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My_List</a:t>
            </a:r>
            <a:r>
              <a:rPr lang="en-US" sz="1400" dirty="0">
                <a:latin typeface="Consolas" panose="020B0609020204030204" pitchFamily="49" charset="0"/>
              </a:rPr>
              <a:t>(I) := 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loop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</a:rPr>
              <a:t> Proc;</a:t>
            </a:r>
            <a:endParaRPr lang="en-US" sz="1400" b="1" i="0" kern="1200" dirty="0">
              <a:solidFill>
                <a:schemeClr val="accent1"/>
              </a:solidFill>
            </a:endParaRPr>
          </a:p>
        </p:txBody>
      </p:sp>
      <p:pic>
        <p:nvPicPr>
          <p:cNvPr id="5" name="Picture 6" descr="Question-mark-blue-glossy-button.gif">
            <a:extLst>
              <a:ext uri="{FF2B5EF4-FFF2-40B4-BE49-F238E27FC236}">
                <a16:creationId xmlns:a16="http://schemas.microsoft.com/office/drawing/2014/main" xmlns="" id="{AAF69238-2B21-4D8F-9592-00270473C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44450"/>
            <a:ext cx="554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5C3076C-C241-40FB-89FE-F37BE6268F0E}"/>
              </a:ext>
            </a:extLst>
          </p:cNvPr>
          <p:cNvSpPr txBox="1"/>
          <p:nvPr/>
        </p:nvSpPr>
        <p:spPr>
          <a:xfrm>
            <a:off x="179512" y="4005064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kern="1200" dirty="0">
                <a:solidFill>
                  <a:schemeClr val="accent1"/>
                </a:solidFill>
                <a:sym typeface="Wingdings" panose="05000000000000000000" pitchFamily="2" charset="2"/>
              </a:rPr>
              <a:t></a:t>
            </a:r>
            <a:endParaRPr lang="en-US" sz="2800" b="1" i="0" kern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63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68201A-4989-4BAA-9C04-EB501436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Effect of This Program? (3/4)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44B77E-C244-47CC-BA88-A3B8FD91EFA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8001000" cy="5334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Effect is not defined, since </a:t>
            </a:r>
            <a:r>
              <a:rPr lang="en-US" dirty="0" err="1"/>
              <a:t>My_Vector</a:t>
            </a:r>
            <a:r>
              <a:rPr lang="en-US" dirty="0"/>
              <a:t> is not initialized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Run-time error in the loop when J = 11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Program compiles and runs, increasing the capacity of </a:t>
            </a:r>
            <a:r>
              <a:rPr lang="en-US" dirty="0" err="1"/>
              <a:t>My_Vector</a:t>
            </a:r>
            <a:r>
              <a:rPr lang="en-US" dirty="0"/>
              <a:t> when J=11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CE129A-EADF-49DC-BF02-12425B7756C0}"/>
              </a:ext>
            </a:extLst>
          </p:cNvPr>
          <p:cNvSpPr txBox="1"/>
          <p:nvPr/>
        </p:nvSpPr>
        <p:spPr>
          <a:xfrm>
            <a:off x="827584" y="908720"/>
            <a:ext cx="7738016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with </a:t>
            </a:r>
            <a:r>
              <a:rPr lang="en-US" sz="1400" dirty="0" err="1">
                <a:latin typeface="Consolas" panose="020B0609020204030204" pitchFamily="49" charset="0"/>
              </a:rPr>
              <a:t>Ada.Containers.Vectors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package </a:t>
            </a:r>
            <a:r>
              <a:rPr lang="en-US" sz="1400" dirty="0" err="1">
                <a:latin typeface="Consolas" panose="020B0609020204030204" pitchFamily="49" charset="0"/>
              </a:rPr>
              <a:t>Int_Vectors</a:t>
            </a:r>
            <a:r>
              <a:rPr lang="en-US" sz="1400" b="1" dirty="0">
                <a:latin typeface="Consolas" panose="020B0609020204030204" pitchFamily="49" charset="0"/>
              </a:rPr>
              <a:t> is new </a:t>
            </a:r>
            <a:r>
              <a:rPr lang="en-US" sz="1400" dirty="0" err="1">
                <a:latin typeface="Consolas" panose="020B0609020204030204" pitchFamily="49" charset="0"/>
              </a:rPr>
              <a:t>Ada.Containers.Vectors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Index_Type</a:t>
            </a:r>
            <a:r>
              <a:rPr lang="en-US" sz="1400" dirty="0">
                <a:latin typeface="Consolas" panose="020B0609020204030204" pitchFamily="49" charset="0"/>
              </a:rPr>
              <a:t>   =&gt; Positive,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                              </a:t>
            </a:r>
            <a:r>
              <a:rPr lang="en-US" sz="1400" dirty="0" err="1">
                <a:latin typeface="Consolas" panose="020B0609020204030204" pitchFamily="49" charset="0"/>
              </a:rPr>
              <a:t>Element_Type</a:t>
            </a:r>
            <a:r>
              <a:rPr lang="en-US" sz="1400" dirty="0">
                <a:latin typeface="Consolas" panose="020B0609020204030204" pitchFamily="49" charset="0"/>
              </a:rPr>
              <a:t> =&gt; Integer);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with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Int_Vectors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  <a:r>
              <a:rPr lang="en-US" sz="1400" b="1" dirty="0">
                <a:latin typeface="Consolas" panose="020B0609020204030204" pitchFamily="49" charset="0"/>
              </a:rPr>
              <a:t>use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Int_Vectors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procedure</a:t>
            </a:r>
            <a:r>
              <a:rPr lang="en-US" sz="1400" dirty="0">
                <a:latin typeface="Consolas" panose="020B0609020204030204" pitchFamily="49" charset="0"/>
              </a:rPr>
              <a:t> Proc</a:t>
            </a:r>
            <a:r>
              <a:rPr lang="en-US" sz="1400" b="1" dirty="0">
                <a:latin typeface="Consolas" panose="020B0609020204030204" pitchFamily="49" charset="0"/>
              </a:rPr>
              <a:t> is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My_Vector</a:t>
            </a:r>
            <a:r>
              <a:rPr lang="en-US" sz="1400" dirty="0">
                <a:latin typeface="Consolas" panose="020B0609020204030204" pitchFamily="49" charset="0"/>
              </a:rPr>
              <a:t> : Vector;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My_Vector.Reserve_Capacity</a:t>
            </a:r>
            <a:r>
              <a:rPr lang="en-US" sz="1400" dirty="0">
                <a:latin typeface="Consolas" panose="020B0609020204030204" pitchFamily="49" charset="0"/>
              </a:rPr>
              <a:t>(10); 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for</a:t>
            </a:r>
            <a:r>
              <a:rPr lang="en-US" sz="1400" dirty="0">
                <a:latin typeface="Consolas" panose="020B0609020204030204" pitchFamily="49" charset="0"/>
              </a:rPr>
              <a:t> J </a:t>
            </a:r>
            <a:r>
              <a:rPr lang="en-US" sz="1400" b="1" dirty="0"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1..20 </a:t>
            </a:r>
            <a:r>
              <a:rPr lang="en-US" sz="1400" b="1" dirty="0">
                <a:latin typeface="Consolas" panose="020B0609020204030204" pitchFamily="49" charset="0"/>
              </a:rPr>
              <a:t>loop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My_List.Append</a:t>
            </a:r>
            <a:r>
              <a:rPr lang="en-US" sz="1400" dirty="0">
                <a:latin typeface="Consolas" panose="020B0609020204030204" pitchFamily="49" charset="0"/>
              </a:rPr>
              <a:t>(J);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loop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</a:rPr>
              <a:t> Proc;</a:t>
            </a:r>
            <a:endParaRPr lang="en-US" sz="1400" b="1" i="0" kern="1200" dirty="0">
              <a:solidFill>
                <a:schemeClr val="accent1"/>
              </a:solidFill>
            </a:endParaRPr>
          </a:p>
        </p:txBody>
      </p:sp>
      <p:pic>
        <p:nvPicPr>
          <p:cNvPr id="5" name="Picture 6" descr="Question-mark-blue-glossy-button.gif">
            <a:extLst>
              <a:ext uri="{FF2B5EF4-FFF2-40B4-BE49-F238E27FC236}">
                <a16:creationId xmlns:a16="http://schemas.microsoft.com/office/drawing/2014/main" xmlns="" id="{AAF69238-2B21-4D8F-9592-00270473C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44450"/>
            <a:ext cx="554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5C3076C-C241-40FB-89FE-F37BE6268F0E}"/>
              </a:ext>
            </a:extLst>
          </p:cNvPr>
          <p:cNvSpPr txBox="1"/>
          <p:nvPr/>
        </p:nvSpPr>
        <p:spPr>
          <a:xfrm>
            <a:off x="179512" y="5354052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kern="1200" dirty="0">
                <a:solidFill>
                  <a:schemeClr val="accent1"/>
                </a:solidFill>
                <a:sym typeface="Wingdings" panose="05000000000000000000" pitchFamily="2" charset="2"/>
              </a:rPr>
              <a:t></a:t>
            </a:r>
            <a:endParaRPr lang="en-US" sz="2800" b="1" i="0" kern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99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68201A-4989-4BAA-9C04-EB501436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Effect of This Program? (4/4)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44B77E-C244-47CC-BA88-A3B8FD91EFA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Effect is not defined, since </a:t>
            </a:r>
            <a:r>
              <a:rPr lang="en-US" dirty="0" err="1"/>
              <a:t>My_Vector</a:t>
            </a:r>
            <a:r>
              <a:rPr lang="en-US" dirty="0"/>
              <a:t> is not initialized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Run-time error in the loop when J = 1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Run-time error in the loop when J = 11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Program compiles and runs, increasing the capacity of </a:t>
            </a:r>
            <a:r>
              <a:rPr lang="en-US" dirty="0" err="1"/>
              <a:t>My_Vector</a:t>
            </a:r>
            <a:r>
              <a:rPr lang="en-US" dirty="0"/>
              <a:t> as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CE129A-EADF-49DC-BF02-12425B7756C0}"/>
              </a:ext>
            </a:extLst>
          </p:cNvPr>
          <p:cNvSpPr txBox="1"/>
          <p:nvPr/>
        </p:nvSpPr>
        <p:spPr>
          <a:xfrm>
            <a:off x="827584" y="908720"/>
            <a:ext cx="7738016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with </a:t>
            </a:r>
            <a:r>
              <a:rPr lang="en-US" sz="1400" dirty="0" err="1">
                <a:latin typeface="Consolas" panose="020B0609020204030204" pitchFamily="49" charset="0"/>
              </a:rPr>
              <a:t>Ada.Containers.Vectors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package </a:t>
            </a:r>
            <a:r>
              <a:rPr lang="en-US" sz="1400" dirty="0" err="1">
                <a:latin typeface="Consolas" panose="020B0609020204030204" pitchFamily="49" charset="0"/>
              </a:rPr>
              <a:t>Int_Vectors</a:t>
            </a:r>
            <a:r>
              <a:rPr lang="en-US" sz="1400" b="1" dirty="0">
                <a:latin typeface="Consolas" panose="020B0609020204030204" pitchFamily="49" charset="0"/>
              </a:rPr>
              <a:t> is new </a:t>
            </a:r>
            <a:r>
              <a:rPr lang="en-US" sz="1400" dirty="0" err="1">
                <a:latin typeface="Consolas" panose="020B0609020204030204" pitchFamily="49" charset="0"/>
              </a:rPr>
              <a:t>Ada.Containers.Vectors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Index_Type</a:t>
            </a:r>
            <a:r>
              <a:rPr lang="en-US" sz="1400" dirty="0">
                <a:latin typeface="Consolas" panose="020B0609020204030204" pitchFamily="49" charset="0"/>
              </a:rPr>
              <a:t>   =&gt; Positive,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                              </a:t>
            </a:r>
            <a:r>
              <a:rPr lang="en-US" sz="1400" dirty="0" err="1">
                <a:latin typeface="Consolas" panose="020B0609020204030204" pitchFamily="49" charset="0"/>
              </a:rPr>
              <a:t>Element_Type</a:t>
            </a:r>
            <a:r>
              <a:rPr lang="en-US" sz="1400" dirty="0">
                <a:latin typeface="Consolas" panose="020B0609020204030204" pitchFamily="49" charset="0"/>
              </a:rPr>
              <a:t> =&gt; Integer);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with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Int_Vectors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  <a:r>
              <a:rPr lang="en-US" sz="1400" b="1" dirty="0">
                <a:latin typeface="Consolas" panose="020B0609020204030204" pitchFamily="49" charset="0"/>
              </a:rPr>
              <a:t>use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Int_Vectors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procedure</a:t>
            </a:r>
            <a:r>
              <a:rPr lang="en-US" sz="1400" dirty="0">
                <a:latin typeface="Consolas" panose="020B0609020204030204" pitchFamily="49" charset="0"/>
              </a:rPr>
              <a:t> Proc</a:t>
            </a:r>
            <a:r>
              <a:rPr lang="en-US" sz="1400" b="1" dirty="0">
                <a:latin typeface="Consolas" panose="020B0609020204030204" pitchFamily="49" charset="0"/>
              </a:rPr>
              <a:t> is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My_Vector</a:t>
            </a:r>
            <a:r>
              <a:rPr lang="en-US" sz="1400" dirty="0">
                <a:latin typeface="Consolas" panose="020B0609020204030204" pitchFamily="49" charset="0"/>
              </a:rPr>
              <a:t> : Vector;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begin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My_Vector.Reserve_Capacity</a:t>
            </a:r>
            <a:r>
              <a:rPr lang="en-US" sz="1400" dirty="0">
                <a:latin typeface="Consolas" panose="020B0609020204030204" pitchFamily="49" charset="0"/>
              </a:rPr>
              <a:t>(10);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b="1" dirty="0">
                <a:latin typeface="Consolas" panose="020B0609020204030204" pitchFamily="49" charset="0"/>
              </a:rPr>
              <a:t> for</a:t>
            </a:r>
            <a:r>
              <a:rPr lang="en-US" sz="1400" dirty="0">
                <a:latin typeface="Consolas" panose="020B0609020204030204" pitchFamily="49" charset="0"/>
              </a:rPr>
              <a:t> J </a:t>
            </a:r>
            <a:r>
              <a:rPr lang="en-US" sz="1400" b="1" dirty="0"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1..20 </a:t>
            </a:r>
            <a:r>
              <a:rPr lang="en-US" sz="1400" b="1" dirty="0">
                <a:latin typeface="Consolas" panose="020B0609020204030204" pitchFamily="49" charset="0"/>
              </a:rPr>
              <a:t>loop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 smtClean="0">
                <a:latin typeface="Consolas" panose="020B0609020204030204" pitchFamily="49" charset="0"/>
              </a:rPr>
              <a:t>My_Vector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>
                <a:latin typeface="Consolas" panose="020B0609020204030204" pitchFamily="49" charset="0"/>
              </a:rPr>
              <a:t>J) := J;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loop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</a:rPr>
              <a:t> Proc;</a:t>
            </a:r>
            <a:endParaRPr lang="en-US" sz="1400" b="1" i="0" kern="1200" dirty="0">
              <a:solidFill>
                <a:schemeClr val="accent1"/>
              </a:solidFill>
            </a:endParaRPr>
          </a:p>
        </p:txBody>
      </p:sp>
      <p:pic>
        <p:nvPicPr>
          <p:cNvPr id="5" name="Picture 6" descr="Question-mark-blue-glossy-button.gif">
            <a:extLst>
              <a:ext uri="{FF2B5EF4-FFF2-40B4-BE49-F238E27FC236}">
                <a16:creationId xmlns:a16="http://schemas.microsoft.com/office/drawing/2014/main" xmlns="" id="{AAF69238-2B21-4D8F-9592-00270473C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44450"/>
            <a:ext cx="554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5C3076C-C241-40FB-89FE-F37BE6268F0E}"/>
              </a:ext>
            </a:extLst>
          </p:cNvPr>
          <p:cNvSpPr txBox="1"/>
          <p:nvPr/>
        </p:nvSpPr>
        <p:spPr>
          <a:xfrm>
            <a:off x="179512" y="4705980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kern="1200" dirty="0">
                <a:solidFill>
                  <a:schemeClr val="accent1"/>
                </a:solidFill>
                <a:sym typeface="Wingdings" panose="05000000000000000000" pitchFamily="2" charset="2"/>
              </a:rPr>
              <a:t></a:t>
            </a:r>
            <a:endParaRPr lang="en-US" sz="2800" b="1" i="0" kern="12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EEBEED5-1953-43E9-91F7-E4F5577B81F5}"/>
              </a:ext>
            </a:extLst>
          </p:cNvPr>
          <p:cNvSpPr txBox="1"/>
          <p:nvPr/>
        </p:nvSpPr>
        <p:spPr>
          <a:xfrm>
            <a:off x="6771259" y="4347681"/>
            <a:ext cx="21932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kern="1200" dirty="0" err="1">
                <a:solidFill>
                  <a:srgbClr val="FF0000"/>
                </a:solidFill>
              </a:rPr>
              <a:t>Reserve_Capacity</a:t>
            </a:r>
            <a:r>
              <a:rPr lang="en-US" sz="1400" b="1" i="1" kern="1200" dirty="0">
                <a:solidFill>
                  <a:srgbClr val="FF0000"/>
                </a:solidFill>
              </a:rPr>
              <a:t> does</a:t>
            </a:r>
            <a:r>
              <a:rPr lang="en-US" sz="1400" b="1" i="1" dirty="0">
                <a:solidFill>
                  <a:srgbClr val="FF0000"/>
                </a:solidFill>
              </a:rPr>
              <a:t/>
            </a:r>
            <a:br>
              <a:rPr lang="en-US" sz="1400" b="1" i="1" dirty="0">
                <a:solidFill>
                  <a:srgbClr val="FF0000"/>
                </a:solidFill>
              </a:rPr>
            </a:br>
            <a:r>
              <a:rPr lang="en-US" sz="1400" b="1" i="1" dirty="0">
                <a:solidFill>
                  <a:srgbClr val="FF0000"/>
                </a:solidFill>
              </a:rPr>
              <a:t>not change the Length,</a:t>
            </a:r>
            <a:br>
              <a:rPr lang="en-US" sz="1400" b="1" i="1" dirty="0">
                <a:solidFill>
                  <a:srgbClr val="FF0000"/>
                </a:solidFill>
              </a:rPr>
            </a:br>
            <a:r>
              <a:rPr lang="en-US" sz="1400" b="1" i="1" dirty="0">
                <a:solidFill>
                  <a:srgbClr val="FF0000"/>
                </a:solidFill>
              </a:rPr>
              <a:t>which is 0 here since</a:t>
            </a:r>
            <a:br>
              <a:rPr lang="en-US" sz="1400" b="1" i="1" dirty="0">
                <a:solidFill>
                  <a:srgbClr val="FF0000"/>
                </a:solidFill>
              </a:rPr>
            </a:br>
            <a:r>
              <a:rPr lang="en-US" sz="1400" b="1" i="1" dirty="0" err="1">
                <a:solidFill>
                  <a:srgbClr val="FF0000"/>
                </a:solidFill>
              </a:rPr>
              <a:t>My_Vector</a:t>
            </a:r>
            <a:r>
              <a:rPr lang="en-US" sz="1400" b="1" i="1" dirty="0">
                <a:solidFill>
                  <a:srgbClr val="FF0000"/>
                </a:solidFill>
              </a:rPr>
              <a:t> was not</a:t>
            </a:r>
            <a:br>
              <a:rPr lang="en-US" sz="1400" b="1" i="1" dirty="0">
                <a:solidFill>
                  <a:srgbClr val="FF0000"/>
                </a:solidFill>
              </a:rPr>
            </a:br>
            <a:r>
              <a:rPr lang="en-US" sz="1400" b="1" i="1" dirty="0">
                <a:solidFill>
                  <a:srgbClr val="FF0000"/>
                </a:solidFill>
              </a:rPr>
              <a:t>initialized</a:t>
            </a:r>
          </a:p>
        </p:txBody>
      </p:sp>
    </p:spTree>
    <p:extLst>
      <p:ext uri="{BB962C8B-B14F-4D97-AF65-F5344CB8AC3E}">
        <p14:creationId xmlns:p14="http://schemas.microsoft.com/office/powerpoint/2010/main" val="204997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1767607-00A5-4F10-9825-2A53FCCBC6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78729"/>
          </a:xfrm>
        </p:spPr>
        <p:txBody>
          <a:bodyPr/>
          <a:lstStyle/>
          <a:p>
            <a:pPr>
              <a:defRPr/>
            </a:pPr>
            <a:r>
              <a:rPr lang="en-US" dirty="0"/>
              <a:t>Maps, Sets and Trees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7716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A68974-0BFF-474F-9248-77852EDF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ea typeface="+mj-ea"/>
                <a:cs typeface="+mj-cs"/>
              </a:rPr>
              <a:t>Ordered_Maps</a:t>
            </a:r>
            <a:r>
              <a:rPr lang="en-US" dirty="0">
                <a:ea typeface="+mj-ea"/>
                <a:cs typeface="+mj-cs"/>
              </a:rPr>
              <a:t> and </a:t>
            </a:r>
            <a:r>
              <a:rPr lang="en-US" dirty="0" err="1">
                <a:ea typeface="+mj-ea"/>
                <a:cs typeface="+mj-cs"/>
              </a:rPr>
              <a:t>Hashed_Maps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xmlns="" id="{DCCE5BEA-24CE-448E-99B9-EE54CD68F68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Maps between a Key and an Element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Key must be unique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Can’t Insert an element with a Key that is </a:t>
            </a:r>
            <a:r>
              <a:rPr lang="en-US" altLang="en-US" i="1" dirty="0"/>
              <a:t>equivalent</a:t>
            </a:r>
            <a:r>
              <a:rPr lang="en-US" altLang="en-US" dirty="0"/>
              <a:t> to the key of an existing element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Uses a Hash for </a:t>
            </a:r>
            <a:r>
              <a:rPr lang="en-US" altLang="en-US" dirty="0" err="1"/>
              <a:t>Hashed_Maps</a:t>
            </a:r>
            <a:r>
              <a:rPr lang="en-US" altLang="en-US" dirty="0"/>
              <a:t> (Hash table), and a (red/black) tree for </a:t>
            </a:r>
            <a:r>
              <a:rPr lang="en-US" altLang="en-US" dirty="0" err="1"/>
              <a:t>Ordered_Maps</a:t>
            </a:r>
            <a:r>
              <a:rPr lang="en-US" altLang="en-US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Requires a Hash function for </a:t>
            </a:r>
            <a:r>
              <a:rPr lang="en-US" altLang="en-US" dirty="0" err="1"/>
              <a:t>Hashed_Maps</a:t>
            </a:r>
            <a:endParaRPr lang="en-US" altLang="en-US" dirty="0"/>
          </a:p>
          <a:p>
            <a:pPr lvl="2">
              <a:lnSpc>
                <a:spcPct val="110000"/>
              </a:lnSpc>
            </a:pPr>
            <a:r>
              <a:rPr lang="en-US" altLang="en-US" dirty="0"/>
              <a:t>Try to avoid collisions (different keys </a:t>
            </a:r>
            <a:r>
              <a:rPr lang="en-US" altLang="en-US" dirty="0">
                <a:sym typeface="Wingdings" panose="05000000000000000000" pitchFamily="2" charset="2"/>
              </a:rPr>
              <a:t> same value)</a:t>
            </a:r>
            <a:endParaRPr lang="en-US" altLang="en-US" dirty="0"/>
          </a:p>
          <a:p>
            <a:pPr lvl="1">
              <a:lnSpc>
                <a:spcPct val="110000"/>
              </a:lnSpc>
            </a:pPr>
            <a:r>
              <a:rPr lang="en-US" altLang="en-US" dirty="0"/>
              <a:t>Requires an order function "&lt;" for </a:t>
            </a:r>
            <a:r>
              <a:rPr lang="en-US" altLang="en-US" dirty="0" err="1"/>
              <a:t>Ordered_Maps</a:t>
            </a:r>
            <a:endParaRPr lang="en-US" altLang="en-US" dirty="0"/>
          </a:p>
          <a:p>
            <a:pPr lvl="2">
              <a:lnSpc>
                <a:spcPct val="110000"/>
              </a:lnSpc>
            </a:pPr>
            <a:r>
              <a:rPr lang="en-US" altLang="en-US" dirty="0"/>
              <a:t>Sometimes the choice for "&lt;" is obvious, sometimes less obvious (e.g., String)</a:t>
            </a:r>
          </a:p>
          <a:p>
            <a:pPr>
              <a:lnSpc>
                <a:spcPct val="110000"/>
              </a:lnSpc>
            </a:pPr>
            <a:r>
              <a:rPr lang="en-US" altLang="en-US" dirty="0" err="1"/>
              <a:t>Hashed_Maps</a:t>
            </a:r>
            <a:r>
              <a:rPr lang="en-US" altLang="en-US" dirty="0"/>
              <a:t> have Length and Capacity, similar to Vectors</a:t>
            </a:r>
          </a:p>
        </p:txBody>
      </p:sp>
    </p:spTree>
    <p:extLst>
      <p:ext uri="{BB962C8B-B14F-4D97-AF65-F5344CB8AC3E}">
        <p14:creationId xmlns:p14="http://schemas.microsoft.com/office/powerpoint/2010/main" val="4042435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A575DC-BB42-42B0-91E3-223D0EF6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Maps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3165DC8-4B7F-4D10-B7D0-25F737A4FF9B}"/>
              </a:ext>
            </a:extLst>
          </p:cNvPr>
          <p:cNvSpPr txBox="1"/>
          <p:nvPr/>
        </p:nvSpPr>
        <p:spPr>
          <a:xfrm>
            <a:off x="596874" y="1268760"/>
            <a:ext cx="8151590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Ada.Iterator_Interfaces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generic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Key_Type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is private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is private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with function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"&lt;" (Left, Right :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Key_Type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) 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Boolean 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&lt;&gt;;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with function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"=" (Left, Right :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) 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Boolean 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&lt;&gt;;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package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Ada.Containers.Ordered_Maps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Equivalent_Keys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(Left, Right :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Key_Type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) 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Boolean;</a:t>
            </a:r>
          </a:p>
          <a:p>
            <a:endParaRPr lang="en-U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Map 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is tagged private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   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Constant_Indexing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Constant_Reference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,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Variable_Indexing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=&gt; Reference,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Default_Iterator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=&gt; Iterate,</a:t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        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Iterator_Element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=&gt;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Cursor 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is private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i="0" kern="1200" dirty="0">
                <a:solidFill>
                  <a:srgbClr val="0070C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end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Ada.Containers.Ordered_Maps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endParaRPr lang="en-US" sz="1600" b="1" i="0" kern="1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xmlns="" id="{DC422939-AFB3-4230-9FA1-62CAE0DD7DC8}"/>
              </a:ext>
            </a:extLst>
          </p:cNvPr>
          <p:cNvSpPr txBox="1"/>
          <p:nvPr/>
        </p:nvSpPr>
        <p:spPr>
          <a:xfrm>
            <a:off x="1045384" y="5949280"/>
            <a:ext cx="6726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http://www.adaic.org/resources/add_content/standards/12rm/html/RM-A-18-6.html</a:t>
            </a:r>
            <a:endParaRPr lang="en-US" sz="1200" b="1" i="0" kern="1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14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DEFF66-304A-4B36-9C8B-6E46B246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Maps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3DB067-26B7-4126-ADA8-0B04F997B063}"/>
              </a:ext>
            </a:extLst>
          </p:cNvPr>
          <p:cNvSpPr txBox="1"/>
          <p:nvPr/>
        </p:nvSpPr>
        <p:spPr>
          <a:xfrm>
            <a:off x="78468" y="692696"/>
            <a:ext cx="7714822" cy="5816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with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Ada.Containers.Ordered_Maps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with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Ada.Text_IO</a:t>
            </a:r>
            <a:r>
              <a:rPr lang="en-US" sz="1200" dirty="0">
                <a:latin typeface="Consolas" panose="020B0609020204030204" pitchFamily="49" charset="0"/>
              </a:rPr>
              <a:t>; use </a:t>
            </a:r>
            <a:r>
              <a:rPr lang="en-US" sz="1200" dirty="0" err="1">
                <a:latin typeface="Consolas" panose="020B0609020204030204" pitchFamily="49" charset="0"/>
              </a:rPr>
              <a:t>Ada.Text_IO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procedure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Ordered_Maps_Example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is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type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User_Id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is range</a:t>
            </a:r>
            <a:r>
              <a:rPr lang="en-US" sz="1200" dirty="0">
                <a:latin typeface="Consolas" panose="020B0609020204030204" pitchFamily="49" charset="0"/>
              </a:rPr>
              <a:t> 1 .. 100_000;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b="1" dirty="0">
                <a:latin typeface="Consolas" panose="020B0609020204030204" pitchFamily="49" charset="0"/>
              </a:rPr>
              <a:t>type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User_Name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is access</a:t>
            </a:r>
            <a:r>
              <a:rPr lang="en-US" sz="1200" dirty="0">
                <a:latin typeface="Consolas" panose="020B0609020204030204" pitchFamily="49" charset="0"/>
              </a:rPr>
              <a:t> String;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b="1" dirty="0">
                <a:latin typeface="Consolas" panose="020B0609020204030204" pitchFamily="49" charset="0"/>
              </a:rPr>
              <a:t>package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Id_To_Name_Map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is new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Ada.Containers.Ordered_Maps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Key_Type</a:t>
            </a:r>
            <a:r>
              <a:rPr lang="en-US" sz="1200" dirty="0">
                <a:latin typeface="Consolas" panose="020B0609020204030204" pitchFamily="49" charset="0"/>
              </a:rPr>
              <a:t> =&gt; </a:t>
            </a:r>
            <a:r>
              <a:rPr lang="en-US" sz="1200" dirty="0" err="1">
                <a:latin typeface="Consolas" panose="020B0609020204030204" pitchFamily="49" charset="0"/>
              </a:rPr>
              <a:t>User_Id</a:t>
            </a:r>
            <a:r>
              <a:rPr lang="en-US" sz="12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Element_Type</a:t>
            </a:r>
            <a:r>
              <a:rPr lang="en-US" sz="1200" dirty="0">
                <a:latin typeface="Consolas" panose="020B0609020204030204" pitchFamily="49" charset="0"/>
              </a:rPr>
              <a:t> =&gt; </a:t>
            </a:r>
            <a:r>
              <a:rPr lang="en-US" sz="1200" dirty="0" err="1">
                <a:latin typeface="Consolas" panose="020B0609020204030204" pitchFamily="49" charset="0"/>
              </a:rPr>
              <a:t>User_Name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b="1" dirty="0">
                <a:latin typeface="Consolas" panose="020B0609020204030204" pitchFamily="49" charset="0"/>
              </a:rPr>
              <a:t>use type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Id_To_Name_Map.Map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Id_To_Name_Map.Cursor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My_Map</a:t>
            </a:r>
            <a:r>
              <a:rPr lang="en-US" sz="1200" dirty="0">
                <a:latin typeface="Consolas" panose="020B0609020204030204" pitchFamily="49" charset="0"/>
              </a:rPr>
              <a:t> : </a:t>
            </a:r>
            <a:r>
              <a:rPr lang="en-US" sz="1200" dirty="0" err="1">
                <a:latin typeface="Consolas" panose="020B0609020204030204" pitchFamily="49" charset="0"/>
              </a:rPr>
              <a:t>Id_To_Name_Map.Map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Cur    : </a:t>
            </a:r>
            <a:r>
              <a:rPr lang="en-US" sz="1200" dirty="0" err="1">
                <a:latin typeface="Consolas" panose="020B0609020204030204" pitchFamily="49" charset="0"/>
              </a:rPr>
              <a:t>Id_To_Name_Map.Cursor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begin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My_Map.Insert</a:t>
            </a:r>
            <a:r>
              <a:rPr lang="en-US" sz="1200" dirty="0">
                <a:latin typeface="Consolas" panose="020B0609020204030204" pitchFamily="49" charset="0"/>
              </a:rPr>
              <a:t>(  Key =&gt; 100, </a:t>
            </a:r>
            <a:r>
              <a:rPr lang="en-US" sz="1200" dirty="0" err="1">
                <a:latin typeface="Consolas" panose="020B0609020204030204" pitchFamily="49" charset="0"/>
              </a:rPr>
              <a:t>New_Item</a:t>
            </a:r>
            <a:r>
              <a:rPr lang="en-US" sz="1200" dirty="0">
                <a:latin typeface="Consolas" panose="020B0609020204030204" pitchFamily="49" charset="0"/>
              </a:rPr>
              <a:t> =&gt; </a:t>
            </a:r>
            <a:r>
              <a:rPr lang="en-US" sz="1200" b="1" dirty="0"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String'("Jean </a:t>
            </a:r>
            <a:r>
              <a:rPr lang="en-US" sz="1200" dirty="0" err="1">
                <a:latin typeface="Consolas" panose="020B0609020204030204" pitchFamily="49" charset="0"/>
              </a:rPr>
              <a:t>Ichbiah</a:t>
            </a:r>
            <a:r>
              <a:rPr lang="en-US" sz="1200" dirty="0">
                <a:latin typeface="Consolas" panose="020B0609020204030204" pitchFamily="49" charset="0"/>
              </a:rPr>
              <a:t>"));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My_Map.Insert</a:t>
            </a:r>
            <a:r>
              <a:rPr lang="en-US" sz="1200" dirty="0">
                <a:latin typeface="Consolas" panose="020B0609020204030204" pitchFamily="49" charset="0"/>
              </a:rPr>
              <a:t>(  Key =&gt;  50, </a:t>
            </a:r>
            <a:r>
              <a:rPr lang="en-US" sz="1200" dirty="0" err="1">
                <a:latin typeface="Consolas" panose="020B0609020204030204" pitchFamily="49" charset="0"/>
              </a:rPr>
              <a:t>New_Item</a:t>
            </a:r>
            <a:r>
              <a:rPr lang="en-US" sz="1200" dirty="0">
                <a:latin typeface="Consolas" panose="020B0609020204030204" pitchFamily="49" charset="0"/>
              </a:rPr>
              <a:t> =&gt; </a:t>
            </a:r>
            <a:r>
              <a:rPr lang="en-US" sz="1200" b="1" dirty="0"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String'("Bjarne </a:t>
            </a:r>
            <a:r>
              <a:rPr lang="en-US" sz="1200" dirty="0" err="1">
                <a:latin typeface="Consolas" panose="020B0609020204030204" pitchFamily="49" charset="0"/>
              </a:rPr>
              <a:t>Stroustrup</a:t>
            </a:r>
            <a:r>
              <a:rPr lang="en-US" sz="1200" dirty="0">
                <a:latin typeface="Consolas" panose="020B0609020204030204" pitchFamily="49" charset="0"/>
              </a:rPr>
              <a:t>"));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My_Map.Replace</a:t>
            </a:r>
            <a:r>
              <a:rPr lang="en-US" sz="1200" dirty="0">
                <a:latin typeface="Consolas" panose="020B0609020204030204" pitchFamily="49" charset="0"/>
              </a:rPr>
              <a:t>( Key =&gt; 100, </a:t>
            </a:r>
            <a:r>
              <a:rPr lang="en-US" sz="1200" dirty="0" err="1">
                <a:latin typeface="Consolas" panose="020B0609020204030204" pitchFamily="49" charset="0"/>
              </a:rPr>
              <a:t>New_Item</a:t>
            </a:r>
            <a:r>
              <a:rPr lang="en-US" sz="1200" dirty="0">
                <a:latin typeface="Consolas" panose="020B0609020204030204" pitchFamily="49" charset="0"/>
              </a:rPr>
              <a:t> =&gt; </a:t>
            </a:r>
            <a:r>
              <a:rPr lang="en-US" sz="1200" b="1" dirty="0"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String'("Tucker Taft"));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Cur := </a:t>
            </a:r>
            <a:r>
              <a:rPr lang="en-US" sz="1200" dirty="0" err="1">
                <a:latin typeface="Consolas" panose="020B0609020204030204" pitchFamily="49" charset="0"/>
              </a:rPr>
              <a:t>My_Map.First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b="1" dirty="0">
                <a:latin typeface="Consolas" panose="020B0609020204030204" pitchFamily="49" charset="0"/>
              </a:rPr>
              <a:t>while</a:t>
            </a:r>
            <a:r>
              <a:rPr lang="en-US" sz="1200" dirty="0">
                <a:latin typeface="Consolas" panose="020B0609020204030204" pitchFamily="49" charset="0"/>
              </a:rPr>
              <a:t> Cur /= </a:t>
            </a:r>
            <a:r>
              <a:rPr lang="en-US" sz="1200" dirty="0" err="1">
                <a:latin typeface="Consolas" panose="020B0609020204030204" pitchFamily="49" charset="0"/>
              </a:rPr>
              <a:t>Id_To_Name_Map.No_Element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loop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Put_Line</a:t>
            </a:r>
            <a:r>
              <a:rPr lang="en-US" sz="1200" dirty="0">
                <a:latin typeface="Consolas" panose="020B0609020204030204" pitchFamily="49" charset="0"/>
              </a:rPr>
              <a:t>( </a:t>
            </a:r>
            <a:r>
              <a:rPr lang="en-US" sz="1200" dirty="0" err="1">
                <a:latin typeface="Consolas" panose="020B0609020204030204" pitchFamily="49" charset="0"/>
              </a:rPr>
              <a:t>Id_To_Name_Map.Key</a:t>
            </a:r>
            <a:r>
              <a:rPr lang="en-US" sz="1200" dirty="0">
                <a:latin typeface="Consolas" panose="020B0609020204030204" pitchFamily="49" charset="0"/>
              </a:rPr>
              <a:t>(Cur)'</a:t>
            </a:r>
            <a:r>
              <a:rPr lang="en-US" sz="1200" dirty="0" err="1">
                <a:latin typeface="Consolas" panose="020B0609020204030204" pitchFamily="49" charset="0"/>
              </a:rPr>
              <a:t>Img</a:t>
            </a:r>
            <a:r>
              <a:rPr lang="en-US" sz="1200" dirty="0">
                <a:latin typeface="Consolas" panose="020B0609020204030204" pitchFamily="49" charset="0"/>
              </a:rPr>
              <a:t> &amp; " =&gt; " &amp; </a:t>
            </a:r>
            <a:r>
              <a:rPr lang="en-US" sz="1200" dirty="0" err="1">
                <a:latin typeface="Consolas" panose="020B0609020204030204" pitchFamily="49" charset="0"/>
              </a:rPr>
              <a:t>Id_To_Name_Map.Element</a:t>
            </a:r>
            <a:r>
              <a:rPr lang="en-US" sz="1200" dirty="0">
                <a:latin typeface="Consolas" panose="020B0609020204030204" pitchFamily="49" charset="0"/>
              </a:rPr>
              <a:t>(Cur).all 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Cur := </a:t>
            </a:r>
            <a:r>
              <a:rPr lang="en-US" sz="1200" dirty="0" err="1">
                <a:latin typeface="Consolas" panose="020B0609020204030204" pitchFamily="49" charset="0"/>
              </a:rPr>
              <a:t>Id_To_Name_Map.Next</a:t>
            </a:r>
            <a:r>
              <a:rPr lang="en-US" sz="1200" dirty="0">
                <a:latin typeface="Consolas" panose="020B0609020204030204" pitchFamily="49" charset="0"/>
              </a:rPr>
              <a:t>(Cur);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b="1" dirty="0">
                <a:latin typeface="Consolas" panose="020B0609020204030204" pitchFamily="49" charset="0"/>
              </a:rPr>
              <a:t>end loop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b="1" dirty="0">
                <a:latin typeface="Consolas" panose="020B0609020204030204" pitchFamily="49" charset="0"/>
              </a:rPr>
              <a:t>for</a:t>
            </a:r>
            <a:r>
              <a:rPr lang="en-US" sz="1200" dirty="0">
                <a:latin typeface="Consolas" panose="020B0609020204030204" pitchFamily="49" charset="0"/>
              </a:rPr>
              <a:t> C </a:t>
            </a:r>
            <a:r>
              <a:rPr lang="en-US" sz="1200" b="1" dirty="0">
                <a:latin typeface="Consolas" panose="020B0609020204030204" pitchFamily="49" charset="0"/>
              </a:rPr>
              <a:t>in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My_Map.Iterate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loop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Put_Line</a:t>
            </a:r>
            <a:r>
              <a:rPr lang="en-US" sz="1200" dirty="0">
                <a:latin typeface="Consolas" panose="020B0609020204030204" pitchFamily="49" charset="0"/>
              </a:rPr>
              <a:t>( </a:t>
            </a:r>
            <a:r>
              <a:rPr lang="en-US" sz="1200" dirty="0" err="1">
                <a:latin typeface="Consolas" panose="020B0609020204030204" pitchFamily="49" charset="0"/>
              </a:rPr>
              <a:t>Id_To_Name_Map.Element</a:t>
            </a:r>
            <a:r>
              <a:rPr lang="en-US" sz="1200" dirty="0">
                <a:latin typeface="Consolas" panose="020B0609020204030204" pitchFamily="49" charset="0"/>
              </a:rPr>
              <a:t>(C).all 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b="1" dirty="0">
                <a:latin typeface="Consolas" panose="020B0609020204030204" pitchFamily="49" charset="0"/>
              </a:rPr>
              <a:t>end loop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b="1" dirty="0" smtClean="0">
                <a:latin typeface="Consolas" panose="020B0609020204030204" pitchFamily="49" charset="0"/>
              </a:rPr>
              <a:t>for</a:t>
            </a:r>
            <a:r>
              <a:rPr lang="en-US" sz="1200" dirty="0" smtClean="0">
                <a:latin typeface="Consolas" panose="020B0609020204030204" pitchFamily="49" charset="0"/>
              </a:rPr>
              <a:t> E </a:t>
            </a:r>
            <a:r>
              <a:rPr lang="en-US" sz="1200" b="1" dirty="0" smtClean="0">
                <a:latin typeface="Consolas" panose="020B0609020204030204" pitchFamily="49" charset="0"/>
              </a:rPr>
              <a:t>of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My_Map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loop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Put_Line</a:t>
            </a:r>
            <a:r>
              <a:rPr lang="en-US" sz="1200" dirty="0">
                <a:latin typeface="Consolas" panose="020B0609020204030204" pitchFamily="49" charset="0"/>
              </a:rPr>
              <a:t>( </a:t>
            </a:r>
            <a:r>
              <a:rPr lang="en-US" sz="1200" dirty="0" err="1" smtClean="0">
                <a:latin typeface="Consolas" panose="020B0609020204030204" pitchFamily="49" charset="0"/>
              </a:rPr>
              <a:t>E.all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b="1" dirty="0">
                <a:latin typeface="Consolas" panose="020B0609020204030204" pitchFamily="49" charset="0"/>
              </a:rPr>
              <a:t>end loop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end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Ordered_Maps_Example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endParaRPr lang="en-US" sz="1200" i="0" kern="12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E94B4C3-F7D4-46E4-AD1C-6EEABF144BC6}"/>
              </a:ext>
            </a:extLst>
          </p:cNvPr>
          <p:cNvSpPr txBox="1"/>
          <p:nvPr/>
        </p:nvSpPr>
        <p:spPr>
          <a:xfrm>
            <a:off x="5292080" y="836712"/>
            <a:ext cx="3486852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0" kern="1200" dirty="0">
                <a:solidFill>
                  <a:srgbClr val="0070C0"/>
                </a:solidFill>
              </a:rPr>
              <a:t>Illustrates: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Inserting / replacing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kern="1200" dirty="0">
                <a:solidFill>
                  <a:srgbClr val="0070C0"/>
                </a:solidFill>
              </a:rPr>
              <a:t>Iterating over a map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06FB4D8-BF4F-4DAF-8814-4BBA207B6575}"/>
              </a:ext>
            </a:extLst>
          </p:cNvPr>
          <p:cNvSpPr txBox="1"/>
          <p:nvPr/>
        </p:nvSpPr>
        <p:spPr>
          <a:xfrm>
            <a:off x="5655238" y="5085184"/>
            <a:ext cx="2608406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Output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50 =&gt; Bjarne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Stroustrup</a:t>
            </a:r>
            <a:endParaRPr 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100 =&gt; Tucker Taft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Bjarne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Stroustrup</a:t>
            </a:r>
            <a:endParaRPr 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Tucker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Taft</a:t>
            </a:r>
          </a:p>
          <a:p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Bjarne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Stroustrup</a:t>
            </a:r>
            <a:endParaRPr 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Tucker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Taft</a:t>
            </a:r>
            <a:endParaRPr 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98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1767607-00A5-4F10-9825-2A53FCCBC6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896938"/>
          </a:xfrm>
        </p:spPr>
        <p:txBody>
          <a:bodyPr/>
          <a:lstStyle/>
          <a:p>
            <a:pPr>
              <a:defRPr/>
            </a:pPr>
            <a:r>
              <a:t>Predefined Containers</a:t>
            </a:r>
          </a:p>
        </p:txBody>
      </p:sp>
    </p:spTree>
    <p:extLst>
      <p:ext uri="{BB962C8B-B14F-4D97-AF65-F5344CB8AC3E}">
        <p14:creationId xmlns:p14="http://schemas.microsoft.com/office/powerpoint/2010/main" val="3904559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976CFC-09EB-41ED-8E1D-D9F271C0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Adding / Accessing / Modifying / Deleting an Element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xmlns="" id="{E2EFB819-8992-49C1-8288-000A6F1FF9A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en-US" sz="2000" dirty="0"/>
              <a:t>Insert an element: explicit call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Access / modify an element: selection or explicit call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Delete an element: explicit call </a:t>
            </a:r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xmlns="" id="{7305A55A-49B4-45EE-815E-22A8E89C2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554594"/>
              </p:ext>
            </p:extLst>
          </p:nvPr>
        </p:nvGraphicFramePr>
        <p:xfrm>
          <a:off x="684857" y="1773238"/>
          <a:ext cx="7775575" cy="365968"/>
        </p:xfrm>
        <a:graphic>
          <a:graphicData uri="http://schemas.openxmlformats.org/drawingml/2006/table">
            <a:tbl>
              <a:tblPr/>
              <a:tblGrid>
                <a:gridCol w="7775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0362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defRPr sz="1400" b="1">
                          <a:solidFill>
                            <a:srgbClr val="404040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My_Map.Insert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(100, new String'("Jean 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Ichbiah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"));</a:t>
                      </a:r>
                      <a:endParaRPr kumimoji="0" lang="fr-FR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</a:txBody>
                  <a:tcPr marL="91425" marR="91425" marT="45824" marB="458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xmlns="" id="{473EC185-B9B9-4A99-8284-C8948D399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642484"/>
              </p:ext>
            </p:extLst>
          </p:nvPr>
        </p:nvGraphicFramePr>
        <p:xfrm>
          <a:off x="684857" y="3810738"/>
          <a:ext cx="7775575" cy="914405"/>
        </p:xfrm>
        <a:graphic>
          <a:graphicData uri="http://schemas.openxmlformats.org/drawingml/2006/table">
            <a:tbl>
              <a:tblPr/>
              <a:tblGrid>
                <a:gridCol w="7775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defRPr sz="1400" b="1">
                          <a:solidFill>
                            <a:srgbClr val="404040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-- Same effects: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My_Map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(100) := new String'("Tucker Taft");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My_Map.Replace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(100, new String'("Tucker Taft");</a:t>
                      </a:r>
                      <a:endParaRPr kumimoji="0" lang="fr-FR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</a:txBody>
                  <a:tcPr marL="91425" marR="91425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xmlns="" id="{9C588941-C4CC-42CF-AE7E-2232D1BE2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746641"/>
              </p:ext>
            </p:extLst>
          </p:nvPr>
        </p:nvGraphicFramePr>
        <p:xfrm>
          <a:off x="684213" y="2802626"/>
          <a:ext cx="7775575" cy="914405"/>
        </p:xfrm>
        <a:graphic>
          <a:graphicData uri="http://schemas.openxmlformats.org/drawingml/2006/table">
            <a:tbl>
              <a:tblPr/>
              <a:tblGrid>
                <a:gridCol w="7775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9162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defRPr sz="1400" b="1">
                          <a:solidFill>
                            <a:srgbClr val="404040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-- Same effects: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S : String := 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My_Map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(100).all;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S : String := 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My_Map.Element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(100).all</a:t>
                      </a:r>
                      <a:endParaRPr kumimoji="0" lang="fr-FR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</a:txBody>
                  <a:tcPr marL="91425" marR="91425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au 5">
            <a:extLst>
              <a:ext uri="{FF2B5EF4-FFF2-40B4-BE49-F238E27FC236}">
                <a16:creationId xmlns:a16="http://schemas.microsoft.com/office/drawing/2014/main" xmlns="" id="{36A74CF1-520C-41CC-8A46-F5E98923D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83566"/>
              </p:ext>
            </p:extLst>
          </p:nvPr>
        </p:nvGraphicFramePr>
        <p:xfrm>
          <a:off x="755576" y="5589240"/>
          <a:ext cx="7775575" cy="365968"/>
        </p:xfrm>
        <a:graphic>
          <a:graphicData uri="http://schemas.openxmlformats.org/drawingml/2006/table">
            <a:tbl>
              <a:tblPr/>
              <a:tblGrid>
                <a:gridCol w="7775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0362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defRPr sz="1400" b="1">
                          <a:solidFill>
                            <a:srgbClr val="404040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My_Map.Delete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(50);  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-- Au revoir, Bjarne</a:t>
                      </a:r>
                      <a:endParaRPr kumimoji="0" lang="fr-FR" altLang="x-none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</a:txBody>
                  <a:tcPr marL="91425" marR="91425" marT="45824" marB="458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293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73346-B602-4D88-90B1-3D474536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Hashed_Maps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7BF7189-802D-467A-903B-2C9919DF23A5}"/>
              </a:ext>
            </a:extLst>
          </p:cNvPr>
          <p:cNvSpPr txBox="1"/>
          <p:nvPr/>
        </p:nvSpPr>
        <p:spPr>
          <a:xfrm>
            <a:off x="899592" y="1147966"/>
            <a:ext cx="7402989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with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Ada.Iterator_Interfaces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generic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Key_Type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is private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is private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with function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Hash (Key : 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Key_Type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) 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Hash_Type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with function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Equivalent_Keys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(Left, Right : 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Key_Type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     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Boolean;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with function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"=" (Left, Right : 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     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Boolean 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&lt;&gt;;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package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Ada.Containers.Hashed_Maps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Map 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is tagged private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     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with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Constant_Indexing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=&gt; 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Constant_Reference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Variable_Indexing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=&gt; Reference,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Default_Iterator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 =&gt; Iterate,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Iterator_Element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 =&gt; 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 Cursor 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is private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i="0" kern="1200" dirty="0">
                <a:solidFill>
                  <a:srgbClr val="0070C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end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Ada.Containers.Hashed_Maps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endParaRPr lang="en-US" b="1" i="0" kern="1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xmlns="" id="{2B140EA3-E1D7-4CE9-8349-D72F8B16BF58}"/>
              </a:ext>
            </a:extLst>
          </p:cNvPr>
          <p:cNvSpPr txBox="1"/>
          <p:nvPr/>
        </p:nvSpPr>
        <p:spPr>
          <a:xfrm>
            <a:off x="1043608" y="6248345"/>
            <a:ext cx="6726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http://www.adaic.org/resources/add_content/standards/12rm/html/RM-A-18-5.html</a:t>
            </a:r>
            <a:endParaRPr lang="en-US" sz="1200" b="1" i="0" kern="1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311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776A5B-2FBF-4E0D-9A9B-07B47C98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Hashed_Maps</a:t>
            </a:r>
            <a:r>
              <a:rPr lang="en-US" dirty="0"/>
              <a:t> Example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6070D45-FAD9-47C5-8794-EDFCFC9EAB91}"/>
              </a:ext>
            </a:extLst>
          </p:cNvPr>
          <p:cNvSpPr txBox="1"/>
          <p:nvPr/>
        </p:nvSpPr>
        <p:spPr>
          <a:xfrm>
            <a:off x="684912" y="974913"/>
            <a:ext cx="8135560" cy="5478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with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Ada.Containers.Hashed_Maps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with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Ada.Text_IO</a:t>
            </a:r>
            <a:r>
              <a:rPr lang="en-US" sz="1400" dirty="0">
                <a:latin typeface="Consolas" panose="020B0609020204030204" pitchFamily="49" charset="0"/>
              </a:rPr>
              <a:t>; use </a:t>
            </a:r>
            <a:r>
              <a:rPr lang="en-US" sz="1400" dirty="0" err="1">
                <a:latin typeface="Consolas" panose="020B0609020204030204" pitchFamily="49" charset="0"/>
              </a:rPr>
              <a:t>Ada.Text_IO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procedure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Hashed_Maps_Example</a:t>
            </a:r>
            <a:r>
              <a:rPr lang="en-US" sz="1400" dirty="0">
                <a:latin typeface="Consolas" panose="020B0609020204030204" pitchFamily="49" charset="0"/>
              </a:rPr>
              <a:t> is</a:t>
            </a:r>
          </a:p>
          <a:p>
            <a:r>
              <a:rPr lang="en-US" sz="1400" i="1" dirty="0">
                <a:latin typeface="Consolas" panose="020B0609020204030204" pitchFamily="49" charset="0"/>
              </a:rPr>
              <a:t>   -- Map phone numbers to names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type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Phone_Number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is record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Area_Code</a:t>
            </a:r>
            <a:r>
              <a:rPr lang="en-US" sz="1400" dirty="0">
                <a:latin typeface="Consolas" panose="020B0609020204030204" pitchFamily="49" charset="0"/>
              </a:rPr>
              <a:t>    : Natural </a:t>
            </a:r>
            <a:r>
              <a:rPr lang="en-US" sz="1400" b="1" dirty="0">
                <a:latin typeface="Consolas" panose="020B0609020204030204" pitchFamily="49" charset="0"/>
              </a:rPr>
              <a:t>range</a:t>
            </a:r>
            <a:r>
              <a:rPr lang="en-US" sz="1400" dirty="0">
                <a:latin typeface="Consolas" panose="020B0609020204030204" pitchFamily="49" charset="0"/>
              </a:rPr>
              <a:t> 0 .. 999;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Other_Digits</a:t>
            </a:r>
            <a:r>
              <a:rPr lang="en-US" sz="1400" dirty="0">
                <a:latin typeface="Consolas" panose="020B0609020204030204" pitchFamily="49" charset="0"/>
              </a:rPr>
              <a:t> : Natural </a:t>
            </a:r>
            <a:r>
              <a:rPr lang="en-US" sz="1400" b="1" dirty="0">
                <a:latin typeface="Consolas" panose="020B0609020204030204" pitchFamily="49" charset="0"/>
              </a:rPr>
              <a:t>range</a:t>
            </a:r>
            <a:r>
              <a:rPr lang="en-US" sz="1400" dirty="0">
                <a:latin typeface="Consolas" panose="020B0609020204030204" pitchFamily="49" charset="0"/>
              </a:rPr>
              <a:t> 0 .. 9999_9999;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end record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type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Customer_Name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is access</a:t>
            </a:r>
            <a:r>
              <a:rPr lang="en-US" sz="1400" dirty="0">
                <a:latin typeface="Consolas" panose="020B0609020204030204" pitchFamily="49" charset="0"/>
              </a:rPr>
              <a:t> String;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function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My_Hash</a:t>
            </a:r>
            <a:r>
              <a:rPr lang="en-US" sz="1400" dirty="0">
                <a:latin typeface="Consolas" panose="020B0609020204030204" pitchFamily="49" charset="0"/>
              </a:rPr>
              <a:t>(Key : </a:t>
            </a:r>
            <a:r>
              <a:rPr lang="en-US" sz="1400" dirty="0" err="1">
                <a:latin typeface="Consolas" panose="020B0609020204030204" pitchFamily="49" charset="0"/>
              </a:rPr>
              <a:t>Phone_Number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r>
              <a:rPr lang="en-US" sz="1400" b="1" dirty="0">
                <a:latin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Ada.Containers.Hash_Type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is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begin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return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Ada.Containers.Hash_Type'Mod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Key.Area_Code</a:t>
            </a:r>
            <a:r>
              <a:rPr lang="en-US" sz="1400" dirty="0">
                <a:latin typeface="Consolas" panose="020B0609020204030204" pitchFamily="49" charset="0"/>
              </a:rPr>
              <a:t>); </a:t>
            </a:r>
            <a:r>
              <a:rPr lang="en-US" sz="1400" i="1" dirty="0">
                <a:latin typeface="Consolas" panose="020B0609020204030204" pitchFamily="49" charset="0"/>
              </a:rPr>
              <a:t>-- Could be better :-)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My_Hash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package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PN_To_Name_Map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is new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Ada.Containers.Hashed_Maps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Key_Type</a:t>
            </a:r>
            <a:r>
              <a:rPr lang="en-US" sz="1400" dirty="0">
                <a:latin typeface="Consolas" panose="020B0609020204030204" pitchFamily="49" charset="0"/>
              </a:rPr>
              <a:t>        =&gt; </a:t>
            </a:r>
            <a:r>
              <a:rPr lang="en-US" sz="1400" dirty="0" err="1">
                <a:latin typeface="Consolas" panose="020B0609020204030204" pitchFamily="49" charset="0"/>
              </a:rPr>
              <a:t>Phone_Number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Element_Type</a:t>
            </a:r>
            <a:r>
              <a:rPr lang="en-US" sz="1400" dirty="0">
                <a:latin typeface="Consolas" panose="020B0609020204030204" pitchFamily="49" charset="0"/>
              </a:rPr>
              <a:t>    =&gt; </a:t>
            </a:r>
            <a:r>
              <a:rPr lang="en-US" sz="1400" dirty="0" err="1">
                <a:latin typeface="Consolas" panose="020B0609020204030204" pitchFamily="49" charset="0"/>
              </a:rPr>
              <a:t>Customer_Name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Hash            =&gt; </a:t>
            </a:r>
            <a:r>
              <a:rPr lang="en-US" sz="1400" dirty="0" err="1">
                <a:latin typeface="Consolas" panose="020B0609020204030204" pitchFamily="49" charset="0"/>
              </a:rPr>
              <a:t>My_Hash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Equivalent_Keys</a:t>
            </a:r>
            <a:r>
              <a:rPr lang="en-US" sz="1400" dirty="0">
                <a:latin typeface="Consolas" panose="020B0609020204030204" pitchFamily="49" charset="0"/>
              </a:rPr>
              <a:t> =&gt; "=");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use type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PN_To_Name_Map.Map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PN_To_Name_Map.Cursor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… </a:t>
            </a:r>
            <a:r>
              <a:rPr lang="en-US" sz="1400" i="1" dirty="0">
                <a:latin typeface="Consolas" panose="020B0609020204030204" pitchFamily="49" charset="0"/>
              </a:rPr>
              <a:t>-- See next page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… </a:t>
            </a:r>
            <a:r>
              <a:rPr lang="en-US" sz="1400" i="1" dirty="0">
                <a:latin typeface="Consolas" panose="020B0609020204030204" pitchFamily="49" charset="0"/>
              </a:rPr>
              <a:t>-- See next page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Hashed_Maps_Example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95013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776A5B-2FBF-4E0D-9A9B-07B47C98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Hashed_Maps</a:t>
            </a:r>
            <a:r>
              <a:rPr lang="en-US" dirty="0"/>
              <a:t> Example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6070D45-FAD9-47C5-8794-EDFCFC9EAB91}"/>
              </a:ext>
            </a:extLst>
          </p:cNvPr>
          <p:cNvSpPr txBox="1"/>
          <p:nvPr/>
        </p:nvSpPr>
        <p:spPr>
          <a:xfrm>
            <a:off x="251520" y="692696"/>
            <a:ext cx="8731878" cy="61247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with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Ada.Containers.Hashed_Maps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with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Ada.Text_IO</a:t>
            </a:r>
            <a:r>
              <a:rPr lang="en-US" sz="1400" dirty="0">
                <a:latin typeface="Consolas" panose="020B0609020204030204" pitchFamily="49" charset="0"/>
              </a:rPr>
              <a:t>; use </a:t>
            </a:r>
            <a:r>
              <a:rPr lang="en-US" sz="1400" dirty="0" err="1">
                <a:latin typeface="Consolas" panose="020B0609020204030204" pitchFamily="49" charset="0"/>
              </a:rPr>
              <a:t>Ada.Text_IO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procedure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Hashed_Maps_Example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… </a:t>
            </a:r>
            <a:r>
              <a:rPr lang="en-US" sz="1400" i="1" dirty="0">
                <a:latin typeface="Consolas" panose="020B0609020204030204" pitchFamily="49" charset="0"/>
              </a:rPr>
              <a:t>-- See previous page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My_Map</a:t>
            </a:r>
            <a:r>
              <a:rPr lang="en-US" sz="1400" dirty="0">
                <a:latin typeface="Consolas" panose="020B0609020204030204" pitchFamily="49" charset="0"/>
              </a:rPr>
              <a:t> : </a:t>
            </a:r>
            <a:r>
              <a:rPr lang="en-US" sz="1400" dirty="0" err="1">
                <a:latin typeface="Consolas" panose="020B0609020204030204" pitchFamily="49" charset="0"/>
              </a:rPr>
              <a:t>PN_To_Name_Map.Map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Cur    : </a:t>
            </a:r>
            <a:r>
              <a:rPr lang="en-US" sz="1400" dirty="0" err="1">
                <a:latin typeface="Consolas" panose="020B0609020204030204" pitchFamily="49" charset="0"/>
              </a:rPr>
              <a:t>PN_To_Name_Map.Cursor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Key    : </a:t>
            </a:r>
            <a:r>
              <a:rPr lang="en-US" sz="1400" dirty="0" err="1">
                <a:latin typeface="Consolas" panose="020B0609020204030204" pitchFamily="49" charset="0"/>
              </a:rPr>
              <a:t>Phone_Number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My_Map.Insert</a:t>
            </a:r>
            <a:r>
              <a:rPr lang="en-US" sz="1400" dirty="0">
                <a:latin typeface="Consolas" panose="020B0609020204030204" pitchFamily="49" charset="0"/>
              </a:rPr>
              <a:t>( Key =&gt; (617, 5551234), </a:t>
            </a:r>
            <a:r>
              <a:rPr lang="en-US" sz="1400" dirty="0" err="1">
                <a:latin typeface="Consolas" panose="020B0609020204030204" pitchFamily="49" charset="0"/>
              </a:rPr>
              <a:t>New_Item</a:t>
            </a:r>
            <a:r>
              <a:rPr lang="en-US" sz="1400" dirty="0">
                <a:latin typeface="Consolas" panose="020B0609020204030204" pitchFamily="49" charset="0"/>
              </a:rPr>
              <a:t> =&gt; </a:t>
            </a:r>
            <a:r>
              <a:rPr lang="en-US" sz="1400" b="1" dirty="0">
                <a:latin typeface="Consolas" panose="020B0609020204030204" pitchFamily="49" charset="0"/>
              </a:rPr>
              <a:t>new</a:t>
            </a:r>
            <a:r>
              <a:rPr lang="en-US" sz="1400" dirty="0">
                <a:latin typeface="Consolas" panose="020B0609020204030204" pitchFamily="49" charset="0"/>
              </a:rPr>
              <a:t> String'("Sven Jones"));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My_Map.Insert</a:t>
            </a:r>
            <a:r>
              <a:rPr lang="en-US" sz="1400" dirty="0">
                <a:latin typeface="Consolas" panose="020B0609020204030204" pitchFamily="49" charset="0"/>
              </a:rPr>
              <a:t>( Key =&gt; (212, 5559876), </a:t>
            </a:r>
            <a:r>
              <a:rPr lang="en-US" sz="1400" dirty="0" err="1">
                <a:latin typeface="Consolas" panose="020B0609020204030204" pitchFamily="49" charset="0"/>
              </a:rPr>
              <a:t>New_Item</a:t>
            </a:r>
            <a:r>
              <a:rPr lang="en-US" sz="1400" dirty="0">
                <a:latin typeface="Consolas" panose="020B0609020204030204" pitchFamily="49" charset="0"/>
              </a:rPr>
              <a:t> =&gt; </a:t>
            </a:r>
            <a:r>
              <a:rPr lang="en-US" sz="1400" b="1" dirty="0">
                <a:latin typeface="Consolas" panose="020B0609020204030204" pitchFamily="49" charset="0"/>
              </a:rPr>
              <a:t>new</a:t>
            </a:r>
            <a:r>
              <a:rPr lang="en-US" sz="1400" dirty="0">
                <a:latin typeface="Consolas" panose="020B0609020204030204" pitchFamily="49" charset="0"/>
              </a:rPr>
              <a:t> String'("Kristina Johnson"));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My_Map.Insert</a:t>
            </a:r>
            <a:r>
              <a:rPr lang="en-US" sz="1400" dirty="0">
                <a:latin typeface="Consolas" panose="020B0609020204030204" pitchFamily="49" charset="0"/>
              </a:rPr>
              <a:t>( Key =&gt; (617, 5554321), </a:t>
            </a:r>
            <a:r>
              <a:rPr lang="en-US" sz="1400" dirty="0" err="1">
                <a:latin typeface="Consolas" panose="020B0609020204030204" pitchFamily="49" charset="0"/>
              </a:rPr>
              <a:t>New_Item</a:t>
            </a:r>
            <a:r>
              <a:rPr lang="en-US" sz="1400" dirty="0">
                <a:latin typeface="Consolas" panose="020B0609020204030204" pitchFamily="49" charset="0"/>
              </a:rPr>
              <a:t> =&gt; </a:t>
            </a:r>
            <a:r>
              <a:rPr lang="en-US" sz="1400" b="1" dirty="0">
                <a:latin typeface="Consolas" panose="020B0609020204030204" pitchFamily="49" charset="0"/>
              </a:rPr>
              <a:t>new</a:t>
            </a:r>
            <a:r>
              <a:rPr lang="en-US" sz="1400" dirty="0">
                <a:latin typeface="Consolas" panose="020B0609020204030204" pitchFamily="49" charset="0"/>
              </a:rPr>
              <a:t> String'("Gustav Smith"));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Cur := </a:t>
            </a:r>
            <a:r>
              <a:rPr lang="en-US" sz="1400" dirty="0" err="1">
                <a:latin typeface="Consolas" panose="020B0609020204030204" pitchFamily="49" charset="0"/>
              </a:rPr>
              <a:t>My_Map.First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b="1" dirty="0">
                <a:latin typeface="Consolas" panose="020B0609020204030204" pitchFamily="49" charset="0"/>
              </a:rPr>
              <a:t> while</a:t>
            </a:r>
            <a:r>
              <a:rPr lang="en-US" sz="1400" dirty="0">
                <a:latin typeface="Consolas" panose="020B0609020204030204" pitchFamily="49" charset="0"/>
              </a:rPr>
              <a:t> Cur /= </a:t>
            </a:r>
            <a:r>
              <a:rPr lang="en-US" sz="1400" dirty="0" err="1">
                <a:latin typeface="Consolas" panose="020B0609020204030204" pitchFamily="49" charset="0"/>
              </a:rPr>
              <a:t>PN_To_Name_Map.No_Element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loop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Key := </a:t>
            </a:r>
            <a:r>
              <a:rPr lang="en-US" sz="1400" dirty="0" err="1">
                <a:latin typeface="Consolas" panose="020B0609020204030204" pitchFamily="49" charset="0"/>
              </a:rPr>
              <a:t>PN_To_Name_Map.Key</a:t>
            </a:r>
            <a:r>
              <a:rPr lang="en-US" sz="1400" dirty="0">
                <a:latin typeface="Consolas" panose="020B0609020204030204" pitchFamily="49" charset="0"/>
              </a:rPr>
              <a:t>(Cur);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Put(</a:t>
            </a:r>
            <a:r>
              <a:rPr lang="en-US" sz="1400" dirty="0" err="1">
                <a:latin typeface="Consolas" panose="020B0609020204030204" pitchFamily="49" charset="0"/>
              </a:rPr>
              <a:t>Key.Area_Code'Img</a:t>
            </a:r>
            <a:r>
              <a:rPr lang="en-US" sz="1400" dirty="0">
                <a:latin typeface="Consolas" panose="020B0609020204030204" pitchFamily="49" charset="0"/>
              </a:rPr>
              <a:t> &amp; </a:t>
            </a:r>
            <a:r>
              <a:rPr lang="en-US" sz="1400" dirty="0" err="1">
                <a:latin typeface="Consolas" panose="020B0609020204030204" pitchFamily="49" charset="0"/>
              </a:rPr>
              <a:t>Key.Other_Digits'Img</a:t>
            </a:r>
            <a:r>
              <a:rPr lang="en-US" sz="1400" dirty="0">
                <a:latin typeface="Consolas" panose="020B0609020204030204" pitchFamily="49" charset="0"/>
              </a:rPr>
              <a:t> &amp;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" =&gt; ");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Put_Line</a:t>
            </a:r>
            <a:r>
              <a:rPr lang="en-US" sz="1400" dirty="0">
                <a:latin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</a:rPr>
              <a:t>PN_To_Name_Map.Element</a:t>
            </a:r>
            <a:r>
              <a:rPr lang="en-US" sz="1400" dirty="0">
                <a:latin typeface="Consolas" panose="020B0609020204030204" pitchFamily="49" charset="0"/>
              </a:rPr>
              <a:t>(Cur).all 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Cur := </a:t>
            </a:r>
            <a:r>
              <a:rPr lang="en-US" sz="1400" dirty="0" err="1">
                <a:latin typeface="Consolas" panose="020B0609020204030204" pitchFamily="49" charset="0"/>
              </a:rPr>
              <a:t>PN_To_Name_Map.Next</a:t>
            </a:r>
            <a:r>
              <a:rPr lang="en-US" sz="1400" dirty="0">
                <a:latin typeface="Consolas" panose="020B0609020204030204" pitchFamily="49" charset="0"/>
              </a:rPr>
              <a:t>(Cur);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end loop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for</a:t>
            </a:r>
            <a:r>
              <a:rPr lang="en-US" sz="1400" dirty="0">
                <a:latin typeface="Consolas" panose="020B0609020204030204" pitchFamily="49" charset="0"/>
              </a:rPr>
              <a:t> C </a:t>
            </a:r>
            <a:r>
              <a:rPr lang="en-US" sz="1400" b="1" dirty="0"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My_Map.Iterate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loop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Key := </a:t>
            </a:r>
            <a:r>
              <a:rPr lang="en-US" sz="1400" dirty="0" err="1">
                <a:latin typeface="Consolas" panose="020B0609020204030204" pitchFamily="49" charset="0"/>
              </a:rPr>
              <a:t>PN_To_Name_Map.Key</a:t>
            </a:r>
            <a:r>
              <a:rPr lang="en-US" sz="1400" dirty="0">
                <a:latin typeface="Consolas" panose="020B0609020204030204" pitchFamily="49" charset="0"/>
              </a:rPr>
              <a:t>(C);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Put(</a:t>
            </a:r>
            <a:r>
              <a:rPr lang="en-US" sz="1400" dirty="0" err="1">
                <a:latin typeface="Consolas" panose="020B0609020204030204" pitchFamily="49" charset="0"/>
              </a:rPr>
              <a:t>Key.Area_Code'Img</a:t>
            </a:r>
            <a:r>
              <a:rPr lang="en-US" sz="1400" dirty="0">
                <a:latin typeface="Consolas" panose="020B0609020204030204" pitchFamily="49" charset="0"/>
              </a:rPr>
              <a:t> &amp; </a:t>
            </a:r>
            <a:r>
              <a:rPr lang="en-US" sz="1400" dirty="0" err="1">
                <a:latin typeface="Consolas" panose="020B0609020204030204" pitchFamily="49" charset="0"/>
              </a:rPr>
              <a:t>Key.Other_Digits'Img</a:t>
            </a:r>
            <a:r>
              <a:rPr lang="en-US" sz="1400" dirty="0">
                <a:latin typeface="Consolas" panose="020B0609020204030204" pitchFamily="49" charset="0"/>
              </a:rPr>
              <a:t> &amp;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" =&gt; ");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Put_Line</a:t>
            </a:r>
            <a:r>
              <a:rPr lang="en-US" sz="1400" dirty="0">
                <a:latin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</a:rPr>
              <a:t>PN_To_Name_Map.Element</a:t>
            </a:r>
            <a:r>
              <a:rPr lang="en-US" sz="1400" dirty="0">
                <a:latin typeface="Consolas" panose="020B0609020204030204" pitchFamily="49" charset="0"/>
              </a:rPr>
              <a:t>(C).all 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end loop</a:t>
            </a:r>
            <a:r>
              <a:rPr lang="en-US" sz="1400" dirty="0">
                <a:latin typeface="Consolas" panose="020B0609020204030204" pitchFamily="49" charset="0"/>
              </a:rPr>
              <a:t>;   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Hashed_Maps_Example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9F06CAC-AFFB-4689-8B27-9E67F14E2121}"/>
              </a:ext>
            </a:extLst>
          </p:cNvPr>
          <p:cNvSpPr txBox="1"/>
          <p:nvPr/>
        </p:nvSpPr>
        <p:spPr>
          <a:xfrm>
            <a:off x="5652120" y="5013176"/>
            <a:ext cx="3365024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Output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 212 5559876 =&gt; Kristina Johnson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 617 5554321 =&gt; Gustav Smith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 617 5551234 =&gt; Sven Jones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 212 5559876 =&gt; Kristina Johnson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 617 5554321 =&gt; Gustav Smith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 617 5551234 =&gt; Sven Jones</a:t>
            </a:r>
            <a:endParaRPr lang="en-US" sz="1400" b="1" i="0" kern="1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4928809-31B1-446E-A20C-0440951724E7}"/>
              </a:ext>
            </a:extLst>
          </p:cNvPr>
          <p:cNvSpPr txBox="1"/>
          <p:nvPr/>
        </p:nvSpPr>
        <p:spPr>
          <a:xfrm>
            <a:off x="6674492" y="4237350"/>
            <a:ext cx="1713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>
                <a:solidFill>
                  <a:schemeClr val="accent1"/>
                </a:solidFill>
              </a:rPr>
              <a:t>Equivalent effects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08ED1261-F854-4157-A9D6-984A88E11284}"/>
              </a:ext>
            </a:extLst>
          </p:cNvPr>
          <p:cNvCxnSpPr>
            <a:cxnSpLocks/>
            <a:stCxn id="5" idx="1"/>
          </p:cNvCxnSpPr>
          <p:nvPr/>
        </p:nvCxnSpPr>
        <p:spPr bwMode="auto">
          <a:xfrm flipH="1" flipV="1">
            <a:off x="5162324" y="3733294"/>
            <a:ext cx="1512168" cy="6579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DC5E82F8-72CF-443C-816F-B16E88F54464}"/>
              </a:ext>
            </a:extLst>
          </p:cNvPr>
          <p:cNvCxnSpPr>
            <a:cxnSpLocks/>
            <a:stCxn id="5" idx="1"/>
          </p:cNvCxnSpPr>
          <p:nvPr/>
        </p:nvCxnSpPr>
        <p:spPr bwMode="auto">
          <a:xfrm flipH="1">
            <a:off x="4010196" y="4391239"/>
            <a:ext cx="2664296" cy="9819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45044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45E3B3-F82D-4EC1-AC76-47065E10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Ordered_Sets</a:t>
            </a:r>
            <a:r>
              <a:rPr lang="en-US" dirty="0"/>
              <a:t> and </a:t>
            </a:r>
            <a:r>
              <a:rPr lang="en-US" dirty="0" err="1"/>
              <a:t>Hashed_Sets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DEDC55-7815-4003-ACE3-C1FCCA2D4B9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83840" y="836712"/>
            <a:ext cx="7848600" cy="5334000"/>
          </a:xfrm>
        </p:spPr>
        <p:txBody>
          <a:bodyPr/>
          <a:lstStyle/>
          <a:p>
            <a:pPr>
              <a:defRPr/>
            </a:pPr>
            <a:r>
              <a:rPr lang="en-US" dirty="0"/>
              <a:t>Like Maps but without the key</a:t>
            </a:r>
          </a:p>
          <a:p>
            <a:pPr>
              <a:defRPr/>
            </a:pPr>
            <a:r>
              <a:rPr lang="en-US" dirty="0"/>
              <a:t>Contains elements of definite type, without duplication of </a:t>
            </a:r>
            <a:r>
              <a:rPr lang="en-US" i="1" dirty="0"/>
              <a:t>equivalent</a:t>
            </a:r>
            <a:r>
              <a:rPr lang="en-US" dirty="0"/>
              <a:t> elements</a:t>
            </a:r>
          </a:p>
          <a:p>
            <a:pPr lvl="1">
              <a:defRPr/>
            </a:pPr>
            <a:r>
              <a:rPr lang="en-US" dirty="0"/>
              <a:t>Two elements E1 and E2 are </a:t>
            </a:r>
            <a:r>
              <a:rPr lang="en-US" i="1" dirty="0"/>
              <a:t>equivalent</a:t>
            </a:r>
            <a:r>
              <a:rPr lang="en-US" dirty="0"/>
              <a:t>, based on an underlying “less than” operation "&lt;", provided that neither is less than the other:</a:t>
            </a:r>
          </a:p>
          <a:p>
            <a:pPr marL="914400" lvl="2" indent="0">
              <a:buNone/>
              <a:defRPr/>
            </a:pPr>
            <a:r>
              <a:rPr lang="en-US" dirty="0"/>
              <a:t> </a:t>
            </a:r>
            <a:r>
              <a:rPr lang="en-US" b="1" dirty="0"/>
              <a:t>not</a:t>
            </a:r>
            <a:r>
              <a:rPr lang="en-US" dirty="0"/>
              <a:t> (E1&lt;E2) </a:t>
            </a:r>
            <a:r>
              <a:rPr lang="en-US" b="1" dirty="0"/>
              <a:t>and not</a:t>
            </a:r>
            <a:r>
              <a:rPr lang="en-US" dirty="0"/>
              <a:t> (E2&lt;E1) </a:t>
            </a:r>
          </a:p>
          <a:p>
            <a:pPr>
              <a:defRPr/>
            </a:pPr>
            <a:r>
              <a:rPr lang="en-US" dirty="0"/>
              <a:t>Define the "&lt;" operation carefully, especially for types that do not have a predefined version</a:t>
            </a:r>
          </a:p>
          <a:p>
            <a:pPr lvl="1">
              <a:defRPr/>
            </a:pPr>
            <a:r>
              <a:rPr lang="en-US" dirty="0"/>
              <a:t>Poorly defined "&lt;" can lead to unwanted equivalences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CFA8BA-C9E0-40AC-B02C-DC850BE4A06A}"/>
              </a:ext>
            </a:extLst>
          </p:cNvPr>
          <p:cNvSpPr txBox="1"/>
          <p:nvPr/>
        </p:nvSpPr>
        <p:spPr>
          <a:xfrm>
            <a:off x="1045321" y="6145559"/>
            <a:ext cx="7127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hlinkClick r:id="rId2"/>
              </a:rPr>
              <a:t>http://www.adaic.org/resources/add_content/standards/12rm/html/RM-A-18-9.html</a:t>
            </a:r>
            <a:endParaRPr lang="en-US" sz="1400" b="1" dirty="0">
              <a:solidFill>
                <a:schemeClr val="accent1"/>
              </a:solidFill>
            </a:endParaRPr>
          </a:p>
          <a:p>
            <a:r>
              <a:rPr lang="en-US" sz="1400" b="1" dirty="0">
                <a:solidFill>
                  <a:schemeClr val="accent1"/>
                </a:solidFill>
                <a:hlinkClick r:id="rId3"/>
              </a:rPr>
              <a:t>http://www.adaic.org/resources/add_content/standards/12rm/html/RM-A-18-8.html</a:t>
            </a:r>
            <a:endParaRPr lang="en-US" sz="1400" b="1" i="0" kern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620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4B299B-7BCE-4D38-BF16-582CFA14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37CD97-3525-495E-9444-9B2188CD4755}"/>
              </a:ext>
            </a:extLst>
          </p:cNvPr>
          <p:cNvSpPr txBox="1"/>
          <p:nvPr/>
        </p:nvSpPr>
        <p:spPr>
          <a:xfrm>
            <a:off x="683568" y="692696"/>
            <a:ext cx="7837402" cy="61247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with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Ada.Iterator_Interfaces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generic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is private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with function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"&lt;" (Left, Right :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)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Boolean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&lt;&gt;;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with function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"=" (Left, Right :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)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Boolean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&lt;&gt;;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package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Ada.Containers.Ordered_Sets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Equivalent_Elements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(Left, Right :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)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Boolean;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Set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is tagged private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with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Constant_Indexing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Constant_Reference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,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Default_Iterator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=&gt; Iterate,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Iterator_Element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=&gt;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Cursor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is private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Empty_Set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: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constant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Set;</a:t>
            </a:r>
          </a:p>
          <a:p>
            <a:r>
              <a:rPr lang="en-US" sz="1400" b="1" i="0" kern="1200" dirty="0">
                <a:solidFill>
                  <a:srgbClr val="0070C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function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To_Set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New_Item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: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)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Set;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Length (Container : Set)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Count_Type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Is_Empty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(Container : Set)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Boolean;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function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Union (Left, Right : Set)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Set;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"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" (Left, Right : Set)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Set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renames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Union;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Intersection (Left, Right : Set)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Set;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"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" (Left, Right : Set)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Set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renames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Intersection;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Is_Subset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(Subset   : Set;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Of_Set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: Set)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Boolean;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Contains (Container : Set; Item   :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)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Boolean;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Ada.Containers.Ordered_Sets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15422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DAE37C-E8FA-461E-A67E-FD2635C6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Ordered_Sets</a:t>
            </a:r>
            <a:r>
              <a:rPr lang="en-US" dirty="0"/>
              <a:t>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4780DC-45FD-4E0D-94F1-E5D654BA4A05}"/>
              </a:ext>
            </a:extLst>
          </p:cNvPr>
          <p:cNvSpPr txBox="1"/>
          <p:nvPr/>
        </p:nvSpPr>
        <p:spPr>
          <a:xfrm>
            <a:off x="539552" y="764704"/>
            <a:ext cx="8433719" cy="569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with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Ada.Containers.Ordered_Sets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with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Ada.Text_IO</a:t>
            </a:r>
            <a:r>
              <a:rPr lang="en-US" sz="1400" dirty="0">
                <a:latin typeface="Consolas" panose="020B0609020204030204" pitchFamily="49" charset="0"/>
              </a:rPr>
              <a:t>; use </a:t>
            </a:r>
            <a:r>
              <a:rPr lang="en-US" sz="1400" dirty="0" err="1">
                <a:latin typeface="Consolas" panose="020B0609020204030204" pitchFamily="49" charset="0"/>
              </a:rPr>
              <a:t>Ada.Text_IO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</a:rPr>
              <a:t>Ordered_Sets_Example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is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type </a:t>
            </a:r>
            <a:r>
              <a:rPr lang="en-US" sz="1400" dirty="0" err="1">
                <a:latin typeface="Consolas" panose="020B0609020204030204" pitchFamily="49" charset="0"/>
              </a:rPr>
              <a:t>String_Ref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is access</a:t>
            </a:r>
            <a:r>
              <a:rPr lang="en-US" sz="1400" dirty="0">
                <a:latin typeface="Consolas" panose="020B0609020204030204" pitchFamily="49" charset="0"/>
              </a:rPr>
              <a:t> String;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function</a:t>
            </a:r>
            <a:r>
              <a:rPr lang="en-US" sz="1400" dirty="0">
                <a:latin typeface="Consolas" panose="020B0609020204030204" pitchFamily="49" charset="0"/>
              </a:rPr>
              <a:t> "&lt;"(Left, Right : </a:t>
            </a:r>
            <a:r>
              <a:rPr lang="en-US" sz="1400" b="1" dirty="0">
                <a:latin typeface="Consolas" panose="020B0609020204030204" pitchFamily="49" charset="0"/>
              </a:rPr>
              <a:t>not null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String_Ref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r>
              <a:rPr lang="en-US" sz="1400" b="1" dirty="0">
                <a:latin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</a:rPr>
              <a:t> Boolean </a:t>
            </a:r>
            <a:r>
              <a:rPr lang="en-US" sz="1400" b="1" dirty="0">
                <a:latin typeface="Consolas" panose="020B0609020204030204" pitchFamily="49" charset="0"/>
              </a:rPr>
              <a:t>is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begin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return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Left.</a:t>
            </a:r>
            <a:r>
              <a:rPr lang="en-US" sz="1400" b="1" dirty="0" err="1">
                <a:latin typeface="Consolas" panose="020B0609020204030204" pitchFamily="49" charset="0"/>
              </a:rPr>
              <a:t>all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Right.</a:t>
            </a:r>
            <a:r>
              <a:rPr lang="en-US" sz="1400" b="1" dirty="0" err="1">
                <a:latin typeface="Consolas" panose="020B0609020204030204" pitchFamily="49" charset="0"/>
              </a:rPr>
              <a:t>all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r>
              <a:rPr lang="en-US" sz="1400" i="1" dirty="0">
                <a:latin typeface="Consolas" panose="020B0609020204030204" pitchFamily="49" charset="0"/>
              </a:rPr>
              <a:t> -- Simple ordering function just uses lexical order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</a:rPr>
              <a:t> "&lt;";</a:t>
            </a:r>
          </a:p>
          <a:p>
            <a:r>
              <a:rPr lang="en-US" sz="1400" i="1" dirty="0">
                <a:latin typeface="Consolas" panose="020B0609020204030204" pitchFamily="49" charset="0"/>
              </a:rPr>
              <a:t>   -- Two </a:t>
            </a:r>
            <a:r>
              <a:rPr lang="en-US" sz="1400" i="1" dirty="0" err="1">
                <a:latin typeface="Consolas" panose="020B0609020204030204" pitchFamily="49" charset="0"/>
              </a:rPr>
              <a:t>String_Ref</a:t>
            </a:r>
            <a:r>
              <a:rPr lang="en-US" sz="1400" i="1" dirty="0">
                <a:latin typeface="Consolas" panose="020B0609020204030204" pitchFamily="49" charset="0"/>
              </a:rPr>
              <a:t> values R1 and R2 are "equivalent" if</a:t>
            </a:r>
          </a:p>
          <a:p>
            <a:r>
              <a:rPr lang="en-US" sz="1400" i="1" dirty="0">
                <a:latin typeface="Consolas" panose="020B0609020204030204" pitchFamily="49" charset="0"/>
              </a:rPr>
              <a:t>   --  not (R1&lt;R2) and not (R2&lt;R1)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package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String_Ref_Sets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is new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Ada.Containers.Ordered_Sets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String_Ref</a:t>
            </a:r>
            <a:r>
              <a:rPr lang="en-US" sz="1400" dirty="0">
                <a:latin typeface="Consolas" panose="020B0609020204030204" pitchFamily="49" charset="0"/>
              </a:rPr>
              <a:t>, "&lt;");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use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String_Ref_Sets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My_Set1, My_Set2, My_Set3 : Set;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My_Set1.Insert( </a:t>
            </a:r>
            <a:r>
              <a:rPr lang="en-US" sz="1400" b="1" dirty="0">
                <a:latin typeface="Consolas" panose="020B0609020204030204" pitchFamily="49" charset="0"/>
              </a:rPr>
              <a:t>new</a:t>
            </a:r>
            <a:r>
              <a:rPr lang="en-US" sz="1400" dirty="0">
                <a:latin typeface="Consolas" panose="020B0609020204030204" pitchFamily="49" charset="0"/>
              </a:rPr>
              <a:t> String'("ABC"));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My_Set1.Insert( </a:t>
            </a:r>
            <a:r>
              <a:rPr lang="en-US" sz="1400" b="1" dirty="0">
                <a:latin typeface="Consolas" panose="020B0609020204030204" pitchFamily="49" charset="0"/>
              </a:rPr>
              <a:t>new</a:t>
            </a:r>
            <a:r>
              <a:rPr lang="en-US" sz="1400" dirty="0">
                <a:latin typeface="Consolas" panose="020B0609020204030204" pitchFamily="49" charset="0"/>
              </a:rPr>
              <a:t> String'("WXYZ"));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begin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My_Set1.Insert( </a:t>
            </a:r>
            <a:r>
              <a:rPr lang="en-US" sz="1400" b="1" dirty="0">
                <a:latin typeface="Consolas" panose="020B0609020204030204" pitchFamily="49" charset="0"/>
              </a:rPr>
              <a:t>new</a:t>
            </a:r>
            <a:r>
              <a:rPr lang="en-US" sz="1400" dirty="0">
                <a:latin typeface="Consolas" panose="020B0609020204030204" pitchFamily="49" charset="0"/>
              </a:rPr>
              <a:t> String'("ABC"));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exception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when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Constraint_Error</a:t>
            </a:r>
            <a:r>
              <a:rPr lang="en-US" sz="1400" dirty="0">
                <a:latin typeface="Consolas" panose="020B0609020204030204" pitchFamily="49" charset="0"/>
              </a:rPr>
              <a:t> =&gt;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latin typeface="Consolas" panose="020B0609020204030204" pitchFamily="49" charset="0"/>
              </a:rPr>
              <a:t>Put_Line</a:t>
            </a:r>
            <a:r>
              <a:rPr lang="en-US" sz="1400" dirty="0">
                <a:latin typeface="Consolas" panose="020B0609020204030204" pitchFamily="49" charset="0"/>
              </a:rPr>
              <a:t>("Element ""ABC"" already in set");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My_Set1.Insert( </a:t>
            </a:r>
            <a:r>
              <a:rPr lang="en-US" sz="1400" b="1" dirty="0">
                <a:latin typeface="Consolas" panose="020B0609020204030204" pitchFamily="49" charset="0"/>
              </a:rPr>
              <a:t>new</a:t>
            </a:r>
            <a:r>
              <a:rPr lang="en-US" sz="1400" dirty="0">
                <a:latin typeface="Consolas" panose="020B0609020204030204" pitchFamily="49" charset="0"/>
              </a:rPr>
              <a:t> String'("</a:t>
            </a:r>
            <a:r>
              <a:rPr lang="en-US" sz="1400" dirty="0" err="1">
                <a:latin typeface="Consolas" panose="020B0609020204030204" pitchFamily="49" charset="0"/>
              </a:rPr>
              <a:t>abc</a:t>
            </a:r>
            <a:r>
              <a:rPr lang="en-US" sz="1400" dirty="0">
                <a:latin typeface="Consolas" panose="020B0609020204030204" pitchFamily="49" charset="0"/>
              </a:rPr>
              <a:t>"));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… </a:t>
            </a:r>
            <a:r>
              <a:rPr lang="en-US" sz="1400" i="1" dirty="0">
                <a:latin typeface="Consolas" panose="020B0609020204030204" pitchFamily="49" charset="0"/>
              </a:rPr>
              <a:t>-- See next page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xmlns="" id="{2A003E22-0358-4B3F-994A-341A23291161}"/>
              </a:ext>
            </a:extLst>
          </p:cNvPr>
          <p:cNvSpPr/>
          <p:nvPr/>
        </p:nvSpPr>
        <p:spPr bwMode="auto">
          <a:xfrm>
            <a:off x="6804248" y="5229200"/>
            <a:ext cx="2232248" cy="1368152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normalizeH="0" baseline="0" dirty="0">
                <a:solidFill>
                  <a:schemeClr val="bg1"/>
                </a:solidFill>
                <a:effectLst/>
                <a:latin typeface="Arial" charset="0"/>
              </a:rPr>
              <a:t>"ABC"</a:t>
            </a:r>
            <a:br>
              <a:rPr kumimoji="0" lang="en-US" sz="1800" b="1" u="none" strike="noStrike" cap="none" normalizeH="0" baseline="0" dirty="0"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US" sz="1800" b="1" u="none" strike="noStrike" cap="none" normalizeH="0" baseline="0" dirty="0">
                <a:solidFill>
                  <a:schemeClr val="bg1"/>
                </a:solidFill>
                <a:effectLst/>
                <a:latin typeface="Arial" charset="0"/>
              </a:rPr>
              <a:t>"WXYZ"</a:t>
            </a:r>
            <a:br>
              <a:rPr kumimoji="0" lang="en-US" sz="1800" b="1" u="none" strike="noStrike" cap="none" normalizeH="0" baseline="0" dirty="0"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US" sz="1800" b="1" u="none" strike="noStrike" cap="none" normalizeH="0" baseline="0" dirty="0">
                <a:solidFill>
                  <a:schemeClr val="bg1"/>
                </a:solidFill>
                <a:effectLst/>
                <a:latin typeface="Arial" charset="0"/>
              </a:rPr>
              <a:t>"</a:t>
            </a:r>
            <a:r>
              <a:rPr kumimoji="0" lang="en-US" sz="1800" b="1" u="none" strike="noStrike" cap="none" normalizeH="0" baseline="0" dirty="0" err="1">
                <a:solidFill>
                  <a:schemeClr val="bg1"/>
                </a:solidFill>
                <a:effectLst/>
                <a:latin typeface="Arial" charset="0"/>
              </a:rPr>
              <a:t>abc</a:t>
            </a:r>
            <a:r>
              <a:rPr kumimoji="0" lang="en-US" sz="1800" b="1" u="none" strike="noStrike" cap="none" normalizeH="0" baseline="0" dirty="0">
                <a:solidFill>
                  <a:schemeClr val="bg1"/>
                </a:solidFill>
                <a:effectLst/>
                <a:latin typeface="Arial" charset="0"/>
              </a:rPr>
              <a:t>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B106CD8-DD05-4175-AE72-12396E3A9FC1}"/>
              </a:ext>
            </a:extLst>
          </p:cNvPr>
          <p:cNvSpPr txBox="1"/>
          <p:nvPr/>
        </p:nvSpPr>
        <p:spPr>
          <a:xfrm>
            <a:off x="7464959" y="4921423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>
                <a:solidFill>
                  <a:schemeClr val="accent1"/>
                </a:solidFill>
              </a:rPr>
              <a:t>My_Set1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xmlns="" id="{E345D8E3-54AA-43F8-975C-BC53717454AF}"/>
              </a:ext>
            </a:extLst>
          </p:cNvPr>
          <p:cNvSpPr/>
          <p:nvPr/>
        </p:nvSpPr>
        <p:spPr bwMode="auto">
          <a:xfrm>
            <a:off x="4716017" y="4365104"/>
            <a:ext cx="2232247" cy="811833"/>
          </a:xfrm>
          <a:prstGeom prst="cloudCallout">
            <a:avLst>
              <a:gd name="adj1" fmla="val -68216"/>
              <a:gd name="adj2" fmla="val 77181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>
                <a:solidFill>
                  <a:srgbClr val="FF0000"/>
                </a:solidFill>
                <a:effectLst/>
                <a:latin typeface="Arial" charset="0"/>
              </a:rPr>
              <a:t>This is executed</a:t>
            </a:r>
          </a:p>
        </p:txBody>
      </p:sp>
    </p:spTree>
    <p:extLst>
      <p:ext uri="{BB962C8B-B14F-4D97-AF65-F5344CB8AC3E}">
        <p14:creationId xmlns:p14="http://schemas.microsoft.com/office/powerpoint/2010/main" val="1430483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DAE37C-E8FA-461E-A67E-FD2635C6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Ordered_Sets</a:t>
            </a:r>
            <a:r>
              <a:rPr lang="en-US" dirty="0"/>
              <a:t>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4780DC-45FD-4E0D-94F1-E5D654BA4A05}"/>
              </a:ext>
            </a:extLst>
          </p:cNvPr>
          <p:cNvSpPr txBox="1"/>
          <p:nvPr/>
        </p:nvSpPr>
        <p:spPr>
          <a:xfrm>
            <a:off x="323528" y="764704"/>
            <a:ext cx="8632491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with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Ada.Containers.Ordered_Sets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with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Ada.Text_IO</a:t>
            </a:r>
            <a:r>
              <a:rPr lang="en-US" sz="1400" dirty="0">
                <a:latin typeface="Consolas" panose="020B0609020204030204" pitchFamily="49" charset="0"/>
              </a:rPr>
              <a:t>; use </a:t>
            </a:r>
            <a:r>
              <a:rPr lang="en-US" sz="1400" dirty="0" err="1">
                <a:latin typeface="Consolas" panose="020B0609020204030204" pitchFamily="49" charset="0"/>
              </a:rPr>
              <a:t>Ada.Text_IO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procedure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Ordered_Sets_Example</a:t>
            </a:r>
            <a:r>
              <a:rPr lang="en-US" sz="1400" dirty="0">
                <a:latin typeface="Consolas" panose="020B0609020204030204" pitchFamily="49" charset="0"/>
              </a:rPr>
              <a:t> is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… </a:t>
            </a:r>
            <a:r>
              <a:rPr lang="en-US" sz="1400" i="1" dirty="0">
                <a:latin typeface="Consolas" panose="020B0609020204030204" pitchFamily="49" charset="0"/>
              </a:rPr>
              <a:t>-- See previous page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… </a:t>
            </a:r>
            <a:r>
              <a:rPr lang="en-US" sz="1400" i="1" dirty="0">
                <a:latin typeface="Consolas" panose="020B0609020204030204" pitchFamily="49" charset="0"/>
              </a:rPr>
              <a:t>-- See previous page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My_Set2 := My_Set1.Copy;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My_Set1 := (My_Set1 </a:t>
            </a:r>
            <a:r>
              <a:rPr lang="en-US" sz="1400" b="1" dirty="0">
                <a:latin typeface="Consolas" panose="020B0609020204030204" pitchFamily="49" charset="0"/>
              </a:rPr>
              <a:t>or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To_Set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b="1" dirty="0">
                <a:latin typeface="Consolas" panose="020B0609020204030204" pitchFamily="49" charset="0"/>
              </a:rPr>
              <a:t>new</a:t>
            </a:r>
            <a:r>
              <a:rPr lang="en-US" sz="1400" dirty="0">
                <a:latin typeface="Consolas" panose="020B0609020204030204" pitchFamily="49" charset="0"/>
              </a:rPr>
              <a:t> String'("</a:t>
            </a:r>
            <a:r>
              <a:rPr lang="en-US" sz="1400" dirty="0" err="1">
                <a:latin typeface="Consolas" panose="020B0609020204030204" pitchFamily="49" charset="0"/>
              </a:rPr>
              <a:t>pqrst</a:t>
            </a:r>
            <a:r>
              <a:rPr lang="en-US" sz="1400" dirty="0">
                <a:latin typeface="Consolas" panose="020B0609020204030204" pitchFamily="49" charset="0"/>
              </a:rPr>
              <a:t>"))) - </a:t>
            </a:r>
            <a:r>
              <a:rPr lang="en-US" sz="1400" dirty="0" err="1">
                <a:latin typeface="Consolas" panose="020B0609020204030204" pitchFamily="49" charset="0"/>
              </a:rPr>
              <a:t>To_Set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b="1" dirty="0">
                <a:latin typeface="Consolas" panose="020B0609020204030204" pitchFamily="49" charset="0"/>
              </a:rPr>
              <a:t>new</a:t>
            </a:r>
            <a:r>
              <a:rPr lang="en-US" sz="1400" dirty="0">
                <a:latin typeface="Consolas" panose="020B0609020204030204" pitchFamily="49" charset="0"/>
              </a:rPr>
              <a:t> String'("ABC"));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My_Set3 := My_Set1 </a:t>
            </a:r>
            <a:r>
              <a:rPr lang="en-US" sz="1400" b="1" dirty="0">
                <a:latin typeface="Consolas" panose="020B0609020204030204" pitchFamily="49" charset="0"/>
              </a:rPr>
              <a:t>and</a:t>
            </a:r>
            <a:r>
              <a:rPr lang="en-US" sz="1400" dirty="0">
                <a:latin typeface="Consolas" panose="020B0609020204030204" pitchFamily="49" charset="0"/>
              </a:rPr>
              <a:t> My_Set2;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for</a:t>
            </a:r>
            <a:r>
              <a:rPr lang="en-US" sz="1400" dirty="0">
                <a:latin typeface="Consolas" panose="020B0609020204030204" pitchFamily="49" charset="0"/>
              </a:rPr>
              <a:t> Item </a:t>
            </a:r>
            <a:r>
              <a:rPr lang="en-US" sz="1400" b="1" dirty="0">
                <a:latin typeface="Consolas" panose="020B0609020204030204" pitchFamily="49" charset="0"/>
              </a:rPr>
              <a:t>of</a:t>
            </a:r>
            <a:r>
              <a:rPr lang="en-US" sz="1400" dirty="0">
                <a:latin typeface="Consolas" panose="020B0609020204030204" pitchFamily="49" charset="0"/>
              </a:rPr>
              <a:t> My_Set3 </a:t>
            </a:r>
            <a:r>
              <a:rPr lang="en-US" sz="1400" b="1" dirty="0">
                <a:latin typeface="Consolas" panose="020B0609020204030204" pitchFamily="49" charset="0"/>
              </a:rPr>
              <a:t>loop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Put_Line</a:t>
            </a:r>
            <a:r>
              <a:rPr lang="en-US" sz="1400" dirty="0">
                <a:latin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</a:rPr>
              <a:t>Item.</a:t>
            </a:r>
            <a:r>
              <a:rPr lang="en-US" sz="1400" b="1" dirty="0" err="1">
                <a:latin typeface="Consolas" panose="020B0609020204030204" pitchFamily="49" charset="0"/>
              </a:rPr>
              <a:t>all</a:t>
            </a:r>
            <a:r>
              <a:rPr lang="en-US" sz="1400" dirty="0">
                <a:latin typeface="Consolas" panose="020B0609020204030204" pitchFamily="49" charset="0"/>
              </a:rPr>
              <a:t> 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end loop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Ordered_Sets_Example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xmlns="" id="{FB7CD39C-1515-4894-8A78-4D2C3292946D}"/>
              </a:ext>
            </a:extLst>
          </p:cNvPr>
          <p:cNvSpPr/>
          <p:nvPr/>
        </p:nvSpPr>
        <p:spPr bwMode="auto">
          <a:xfrm>
            <a:off x="4644008" y="1052736"/>
            <a:ext cx="1656184" cy="1152128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cap="none" normalizeH="0" baseline="0" dirty="0">
                <a:solidFill>
                  <a:schemeClr val="bg1"/>
                </a:solidFill>
                <a:effectLst/>
                <a:latin typeface="Arial" charset="0"/>
              </a:rPr>
              <a:t>"ABC"</a:t>
            </a:r>
            <a:br>
              <a:rPr kumimoji="0" lang="en-US" sz="1400" b="1" u="none" strike="noStrike" cap="none" normalizeH="0" baseline="0" dirty="0"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US" sz="1400" b="1" u="none" strike="noStrike" cap="none" normalizeH="0" baseline="0" dirty="0">
                <a:solidFill>
                  <a:schemeClr val="bg1"/>
                </a:solidFill>
                <a:effectLst/>
                <a:latin typeface="Arial" charset="0"/>
              </a:rPr>
              <a:t>"WXYZ"</a:t>
            </a:r>
            <a:br>
              <a:rPr kumimoji="0" lang="en-US" sz="1400" b="1" u="none" strike="noStrike" cap="none" normalizeH="0" baseline="0" dirty="0"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US" sz="1400" b="1" u="none" strike="noStrike" cap="none" normalizeH="0" baseline="0" dirty="0">
                <a:solidFill>
                  <a:schemeClr val="bg1"/>
                </a:solidFill>
                <a:effectLst/>
                <a:latin typeface="Arial" charset="0"/>
              </a:rPr>
              <a:t>"</a:t>
            </a:r>
            <a:r>
              <a:rPr kumimoji="0" lang="en-US" sz="1400" b="1" u="none" strike="noStrike" cap="none" normalizeH="0" baseline="0" dirty="0" err="1">
                <a:solidFill>
                  <a:schemeClr val="bg1"/>
                </a:solidFill>
                <a:effectLst/>
                <a:latin typeface="Arial" charset="0"/>
              </a:rPr>
              <a:t>abc</a:t>
            </a:r>
            <a:r>
              <a:rPr kumimoji="0" lang="en-US" sz="1400" b="1" u="none" strike="noStrike" cap="none" normalizeH="0" baseline="0" dirty="0">
                <a:solidFill>
                  <a:schemeClr val="bg1"/>
                </a:solidFill>
                <a:effectLst/>
                <a:latin typeface="Arial" charset="0"/>
              </a:rPr>
              <a:t>"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xmlns="" id="{128A34C4-0D20-4E82-BA58-F47EC3678A82}"/>
              </a:ext>
            </a:extLst>
          </p:cNvPr>
          <p:cNvSpPr/>
          <p:nvPr/>
        </p:nvSpPr>
        <p:spPr bwMode="auto">
          <a:xfrm>
            <a:off x="6012160" y="3356992"/>
            <a:ext cx="1656184" cy="1334043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cap="none" normalizeH="0" baseline="0" dirty="0">
                <a:solidFill>
                  <a:schemeClr val="bg1"/>
                </a:solidFill>
                <a:effectLst/>
                <a:latin typeface="Arial" charset="0"/>
              </a:rPr>
              <a:t>"WXYZ"</a:t>
            </a:r>
            <a:br>
              <a:rPr kumimoji="0" lang="en-US" sz="1400" b="1" u="none" strike="noStrike" cap="none" normalizeH="0" baseline="0" dirty="0"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US" sz="1400" b="1" u="none" strike="noStrike" cap="none" normalizeH="0" baseline="0" dirty="0">
                <a:solidFill>
                  <a:schemeClr val="bg1"/>
                </a:solidFill>
                <a:effectLst/>
                <a:latin typeface="Arial" charset="0"/>
              </a:rPr>
              <a:t>"</a:t>
            </a:r>
            <a:r>
              <a:rPr kumimoji="0" lang="en-US" sz="1400" b="1" u="none" strike="noStrike" cap="none" normalizeH="0" baseline="0" dirty="0" err="1">
                <a:solidFill>
                  <a:schemeClr val="bg1"/>
                </a:solidFill>
                <a:effectLst/>
                <a:latin typeface="Arial" charset="0"/>
              </a:rPr>
              <a:t>abc</a:t>
            </a:r>
            <a:r>
              <a:rPr kumimoji="0" lang="en-US" sz="1400" b="1" u="none" strike="noStrike" cap="none" normalizeH="0" baseline="0" dirty="0">
                <a:solidFill>
                  <a:schemeClr val="bg1"/>
                </a:solidFill>
                <a:effectLst/>
                <a:latin typeface="Arial" charset="0"/>
              </a:rPr>
              <a:t>"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"</a:t>
            </a:r>
            <a:r>
              <a:rPr lang="en-US" sz="1400" b="1" dirty="0" err="1">
                <a:solidFill>
                  <a:schemeClr val="bg1"/>
                </a:solidFill>
                <a:latin typeface="Arial" charset="0"/>
              </a:rPr>
              <a:t>pqrst</a:t>
            </a:r>
            <a:r>
              <a:rPr lang="en-US" sz="1400" b="1" dirty="0">
                <a:solidFill>
                  <a:schemeClr val="bg1"/>
                </a:solidFill>
                <a:latin typeface="Arial" charset="0"/>
              </a:rPr>
              <a:t>"</a:t>
            </a:r>
            <a:endParaRPr kumimoji="0" lang="en-US" sz="1400" b="1" u="none" strike="noStrike" cap="none" normalizeH="0" baseline="0" dirty="0"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xmlns="" id="{825F1228-72FA-4664-88E0-0F5BF12D22E7}"/>
              </a:ext>
            </a:extLst>
          </p:cNvPr>
          <p:cNvSpPr/>
          <p:nvPr/>
        </p:nvSpPr>
        <p:spPr bwMode="auto">
          <a:xfrm>
            <a:off x="3563888" y="3573016"/>
            <a:ext cx="1656184" cy="1046011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cap="none" normalizeH="0" baseline="0" dirty="0">
                <a:solidFill>
                  <a:schemeClr val="bg1"/>
                </a:solidFill>
                <a:effectLst/>
                <a:latin typeface="Arial" charset="0"/>
              </a:rPr>
              <a:t>"WXYZ"</a:t>
            </a:r>
            <a:br>
              <a:rPr kumimoji="0" lang="en-US" sz="1400" b="1" u="none" strike="noStrike" cap="none" normalizeH="0" baseline="0" dirty="0"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US" sz="1400" b="1" u="none" strike="noStrike" cap="none" normalizeH="0" baseline="0" dirty="0">
                <a:solidFill>
                  <a:schemeClr val="bg1"/>
                </a:solidFill>
                <a:effectLst/>
                <a:latin typeface="Arial" charset="0"/>
              </a:rPr>
              <a:t>"</a:t>
            </a:r>
            <a:r>
              <a:rPr kumimoji="0" lang="en-US" sz="1400" b="1" u="none" strike="noStrike" cap="none" normalizeH="0" baseline="0" dirty="0" err="1">
                <a:solidFill>
                  <a:schemeClr val="bg1"/>
                </a:solidFill>
                <a:effectLst/>
                <a:latin typeface="Arial" charset="0"/>
              </a:rPr>
              <a:t>abc</a:t>
            </a:r>
            <a:r>
              <a:rPr kumimoji="0" lang="en-US" sz="1400" b="1" u="none" strike="noStrike" cap="none" normalizeH="0" baseline="0" dirty="0">
                <a:solidFill>
                  <a:schemeClr val="bg1"/>
                </a:solidFill>
                <a:effectLst/>
                <a:latin typeface="Arial" charset="0"/>
              </a:rPr>
              <a:t>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6BAE693-4497-4BCD-AB67-B28813E4EBF0}"/>
              </a:ext>
            </a:extLst>
          </p:cNvPr>
          <p:cNvSpPr txBox="1"/>
          <p:nvPr/>
        </p:nvSpPr>
        <p:spPr>
          <a:xfrm>
            <a:off x="5016687" y="2284055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>
                <a:solidFill>
                  <a:schemeClr val="accent1"/>
                </a:solidFill>
              </a:rPr>
              <a:t>My_Set2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898915E-CA64-4482-BE7D-2C649EABE77A}"/>
              </a:ext>
            </a:extLst>
          </p:cNvPr>
          <p:cNvSpPr txBox="1"/>
          <p:nvPr/>
        </p:nvSpPr>
        <p:spPr>
          <a:xfrm>
            <a:off x="6384839" y="467926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>
                <a:solidFill>
                  <a:schemeClr val="accent1"/>
                </a:solidFill>
              </a:rPr>
              <a:t>My_Set1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9C0ED91-A277-42C2-8B1E-1F942449835E}"/>
              </a:ext>
            </a:extLst>
          </p:cNvPr>
          <p:cNvSpPr txBox="1"/>
          <p:nvPr/>
        </p:nvSpPr>
        <p:spPr>
          <a:xfrm>
            <a:off x="3936567" y="4751276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>
                <a:solidFill>
                  <a:schemeClr val="accent1"/>
                </a:solidFill>
              </a:rPr>
              <a:t>My_Set3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1A334BD-A5A7-4D5E-8C95-98FECDFFE156}"/>
              </a:ext>
            </a:extLst>
          </p:cNvPr>
          <p:cNvSpPr txBox="1"/>
          <p:nvPr/>
        </p:nvSpPr>
        <p:spPr>
          <a:xfrm>
            <a:off x="1168172" y="5283205"/>
            <a:ext cx="2967479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0" kern="1200" dirty="0">
                <a:solidFill>
                  <a:schemeClr val="accent1"/>
                </a:solidFill>
              </a:rPr>
              <a:t>Output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Element "ABC" already in set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WXYZ</a:t>
            </a:r>
          </a:p>
          <a:p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abc</a:t>
            </a:r>
            <a:endParaRPr lang="en-US" sz="1400" b="1" i="0" kern="1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6F4DC975-F864-4B22-AE2C-16C34A30AFEC}"/>
              </a:ext>
            </a:extLst>
          </p:cNvPr>
          <p:cNvCxnSpPr/>
          <p:nvPr/>
        </p:nvCxnSpPr>
        <p:spPr bwMode="auto">
          <a:xfrm flipV="1">
            <a:off x="3275856" y="1988840"/>
            <a:ext cx="1368152" cy="6029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B9C96E60-5BE6-4293-89E4-232971CB9CCD}"/>
              </a:ext>
            </a:extLst>
          </p:cNvPr>
          <p:cNvCxnSpPr/>
          <p:nvPr/>
        </p:nvCxnSpPr>
        <p:spPr bwMode="auto">
          <a:xfrm>
            <a:off x="5927514" y="3068960"/>
            <a:ext cx="372678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44163EFC-995A-433B-9E4C-FFA6C0D57D9B}"/>
              </a:ext>
            </a:extLst>
          </p:cNvPr>
          <p:cNvCxnSpPr>
            <a:cxnSpLocks/>
          </p:cNvCxnSpPr>
          <p:nvPr/>
        </p:nvCxnSpPr>
        <p:spPr bwMode="auto">
          <a:xfrm>
            <a:off x="3779912" y="3068960"/>
            <a:ext cx="355739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52808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288FFF-A07F-4DBE-B2D6-37DA63C6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Multiway_Trees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8D0B12-0CA6-4A02-981A-BE4FCC15953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Represents a tree of elements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Each node contains an element, and a pointer to its parent, first child, last child, next sibling, previous sibling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Can be visited in different orders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Root has no associated element and no parent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40C603B-AD71-44C0-A4D0-45B52DEB3F5E}"/>
              </a:ext>
            </a:extLst>
          </p:cNvPr>
          <p:cNvSpPr txBox="1"/>
          <p:nvPr/>
        </p:nvSpPr>
        <p:spPr>
          <a:xfrm>
            <a:off x="971600" y="6217567"/>
            <a:ext cx="722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hlinkClick r:id="rId2"/>
              </a:rPr>
              <a:t>http://www.adaic.org/resources/add_content/standards/12rm/html/RM-A-18-10.html</a:t>
            </a:r>
            <a:endParaRPr lang="en-US" sz="1400" b="1" i="0" kern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16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8" descr="Question-mark-blue-glossy-button.gif">
            <a:extLst>
              <a:ext uri="{FF2B5EF4-FFF2-40B4-BE49-F238E27FC236}">
                <a16:creationId xmlns:a16="http://schemas.microsoft.com/office/drawing/2014/main" xmlns="" id="{9310C978-50C3-4DEF-A066-E546F0431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276475"/>
            <a:ext cx="174307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3" name="Espace réservé du texte 1">
            <a:extLst>
              <a:ext uri="{FF2B5EF4-FFF2-40B4-BE49-F238E27FC236}">
                <a16:creationId xmlns:a16="http://schemas.microsoft.com/office/drawing/2014/main" xmlns="" id="{56D0C5D9-C0A2-41D5-9A24-D6B59AB6B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896938"/>
          </a:xfrm>
        </p:spPr>
        <p:txBody>
          <a:bodyPr/>
          <a:lstStyle/>
          <a:p>
            <a:pPr eaLnBrk="1" hangingPunct="1">
              <a:defRPr/>
            </a:pPr>
            <a:r>
              <a:t>            Quiz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40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4A2CD7-B4F5-43E4-BF3F-8E274021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C83823-23F2-490D-A968-841CCEE632B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Ada 83</a:t>
            </a:r>
          </a:p>
          <a:p>
            <a:pPr lvl="1"/>
            <a:r>
              <a:rPr lang="en-US" dirty="0"/>
              <a:t>Nothing in the predefined environment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Booch</a:t>
            </a:r>
            <a:r>
              <a:rPr lang="en-US" dirty="0"/>
              <a:t> components” and vendor-specific libraries</a:t>
            </a:r>
          </a:p>
          <a:p>
            <a:r>
              <a:rPr lang="en-US" dirty="0"/>
              <a:t>Ada 95</a:t>
            </a:r>
          </a:p>
          <a:p>
            <a:pPr lvl="1"/>
            <a:r>
              <a:rPr lang="en-US" dirty="0"/>
              <a:t>Still nothing in the standard</a:t>
            </a:r>
          </a:p>
          <a:p>
            <a:pPr lvl="1"/>
            <a:r>
              <a:rPr lang="en-US" dirty="0"/>
              <a:t>OOP and generics laid the foundation for a solution</a:t>
            </a:r>
          </a:p>
          <a:p>
            <a:r>
              <a:rPr lang="en-US" dirty="0"/>
              <a:t>Ada 2005</a:t>
            </a:r>
          </a:p>
          <a:p>
            <a:pPr lvl="1"/>
            <a:r>
              <a:rPr lang="en-US" dirty="0"/>
              <a:t>Vectors, Lists, Maps, Sets</a:t>
            </a:r>
          </a:p>
          <a:p>
            <a:r>
              <a:rPr lang="en-US" dirty="0"/>
              <a:t>Ada 2012 (partial)</a:t>
            </a:r>
          </a:p>
          <a:p>
            <a:pPr lvl="1"/>
            <a:r>
              <a:rPr lang="en-US" dirty="0"/>
              <a:t>Bounded containers</a:t>
            </a:r>
          </a:p>
          <a:p>
            <a:pPr lvl="1"/>
            <a:r>
              <a:rPr lang="en-US" dirty="0"/>
              <a:t>Queues</a:t>
            </a:r>
          </a:p>
          <a:p>
            <a:pPr lvl="1"/>
            <a:r>
              <a:rPr lang="en-US" dirty="0"/>
              <a:t>Iterators</a:t>
            </a:r>
          </a:p>
        </p:txBody>
      </p:sp>
    </p:spTree>
    <p:extLst>
      <p:ext uri="{BB962C8B-B14F-4D97-AF65-F5344CB8AC3E}">
        <p14:creationId xmlns:p14="http://schemas.microsoft.com/office/powerpoint/2010/main" val="41489763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83585-F0E6-45D9-A5CC-46CC5424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(1/4)</a:t>
            </a:r>
          </a:p>
        </p:txBody>
      </p:sp>
      <p:pic>
        <p:nvPicPr>
          <p:cNvPr id="4" name="Picture 6" descr="Question-mark-blue-glossy-button.gif">
            <a:extLst>
              <a:ext uri="{FF2B5EF4-FFF2-40B4-BE49-F238E27FC236}">
                <a16:creationId xmlns:a16="http://schemas.microsoft.com/office/drawing/2014/main" xmlns="" id="{386F71C8-276B-4048-8A84-044DFD872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44450"/>
            <a:ext cx="554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1BB8E2C-0C89-447D-B110-ED74041ABF8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85800" y="1047328"/>
            <a:ext cx="8134672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 Map is a </a:t>
            </a:r>
            <a:r>
              <a:rPr lang="en-US" dirty="0" err="1"/>
              <a:t>Hash_Map</a:t>
            </a:r>
            <a:r>
              <a:rPr lang="en-US" dirty="0"/>
              <a:t> or </a:t>
            </a:r>
            <a:r>
              <a:rPr lang="en-US" dirty="0" err="1"/>
              <a:t>Ordered_Map</a:t>
            </a:r>
            <a:r>
              <a:rPr lang="en-US" dirty="0"/>
              <a:t> that maps </a:t>
            </a:r>
            <a:r>
              <a:rPr lang="en-US" dirty="0" err="1"/>
              <a:t>Key_Type</a:t>
            </a:r>
            <a:r>
              <a:rPr lang="en-US" dirty="0"/>
              <a:t> values to </a:t>
            </a:r>
            <a:r>
              <a:rPr lang="en-US" dirty="0" err="1"/>
              <a:t>Element_Type</a:t>
            </a:r>
            <a:r>
              <a:rPr lang="en-US" dirty="0"/>
              <a:t> values, and we would like to define a corresponding inverse mapping from </a:t>
            </a:r>
            <a:r>
              <a:rPr lang="en-US" dirty="0" err="1"/>
              <a:t>Element_Type</a:t>
            </a:r>
            <a:r>
              <a:rPr lang="en-US" dirty="0"/>
              <a:t> to </a:t>
            </a:r>
            <a:r>
              <a:rPr lang="en-US" dirty="0" err="1"/>
              <a:t>Key_Type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Which of the following explains why this might not work:</a:t>
            </a:r>
          </a:p>
          <a:p>
            <a:pPr marL="514350" indent="-457200">
              <a:buFont typeface="+mj-lt"/>
              <a:buAutoNum type="alphaUcPeriod"/>
            </a:pPr>
            <a:r>
              <a:rPr lang="en-US" dirty="0"/>
              <a:t>Some </a:t>
            </a:r>
            <a:r>
              <a:rPr lang="en-US" dirty="0" err="1"/>
              <a:t>Key_Type</a:t>
            </a:r>
            <a:r>
              <a:rPr lang="en-US" dirty="0"/>
              <a:t> values might not be in Map</a:t>
            </a:r>
          </a:p>
          <a:p>
            <a:pPr marL="514350" indent="-457200">
              <a:buFont typeface="+mj-lt"/>
              <a:buAutoNum type="alphaUcPeriod"/>
            </a:pPr>
            <a:r>
              <a:rPr lang="en-US" dirty="0"/>
              <a:t>Some </a:t>
            </a:r>
            <a:r>
              <a:rPr lang="en-US" dirty="0" err="1"/>
              <a:t>Element_Type</a:t>
            </a:r>
            <a:r>
              <a:rPr lang="en-US" dirty="0"/>
              <a:t> values might not be in Map</a:t>
            </a:r>
          </a:p>
          <a:p>
            <a:pPr marL="514350" indent="-457200">
              <a:buFont typeface="+mj-lt"/>
              <a:buAutoNum type="alphaUcPeriod"/>
            </a:pPr>
            <a:r>
              <a:rPr lang="en-US" dirty="0"/>
              <a:t>The same </a:t>
            </a:r>
            <a:r>
              <a:rPr lang="en-US" dirty="0" err="1"/>
              <a:t>Key_Type</a:t>
            </a:r>
            <a:r>
              <a:rPr lang="en-US" dirty="0"/>
              <a:t> value may be in two different Map nodes</a:t>
            </a:r>
          </a:p>
          <a:p>
            <a:pPr marL="514350" indent="-457200">
              <a:buFont typeface="+mj-lt"/>
              <a:buAutoNum type="alphaUcPeriod"/>
            </a:pPr>
            <a:r>
              <a:rPr lang="en-US" dirty="0"/>
              <a:t>The same </a:t>
            </a:r>
            <a:r>
              <a:rPr lang="en-US" dirty="0" err="1"/>
              <a:t>Element_Type</a:t>
            </a:r>
            <a:r>
              <a:rPr lang="en-US" dirty="0"/>
              <a:t> value may be  in two different Map nodes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7EED6B-DF5A-4B19-8CC6-1A4ACFF41532}"/>
              </a:ext>
            </a:extLst>
          </p:cNvPr>
          <p:cNvSpPr txBox="1"/>
          <p:nvPr/>
        </p:nvSpPr>
        <p:spPr>
          <a:xfrm>
            <a:off x="251520" y="6093296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kern="1200" dirty="0">
                <a:solidFill>
                  <a:schemeClr val="accent1"/>
                </a:solidFill>
                <a:sym typeface="Wingdings" panose="05000000000000000000" pitchFamily="2" charset="2"/>
              </a:rPr>
              <a:t></a:t>
            </a:r>
            <a:endParaRPr lang="en-US" sz="2800" b="1" i="0" kern="12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2C1E46A-6BE6-44B4-999D-79BC80BE37CD}"/>
              </a:ext>
            </a:extLst>
          </p:cNvPr>
          <p:cNvSpPr txBox="1"/>
          <p:nvPr/>
        </p:nvSpPr>
        <p:spPr>
          <a:xfrm>
            <a:off x="2915816" y="5229200"/>
            <a:ext cx="4573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kern="1200" dirty="0">
                <a:solidFill>
                  <a:srgbClr val="FF0000"/>
                </a:solidFill>
              </a:rPr>
              <a:t>False statement and therefore not an explanation of</a:t>
            </a:r>
          </a:p>
          <a:p>
            <a:r>
              <a:rPr lang="en-US" sz="1400" b="1" i="1" dirty="0">
                <a:solidFill>
                  <a:srgbClr val="FF0000"/>
                </a:solidFill>
              </a:rPr>
              <a:t>why an inverse mapping might not be definable</a:t>
            </a:r>
            <a:endParaRPr lang="en-US" sz="1400" b="1" i="1" kern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45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83585-F0E6-45D9-A5CC-46CC5424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 (2/4)</a:t>
            </a:r>
          </a:p>
        </p:txBody>
      </p:sp>
      <p:pic>
        <p:nvPicPr>
          <p:cNvPr id="4" name="Picture 6" descr="Question-mark-blue-glossy-button.gif">
            <a:extLst>
              <a:ext uri="{FF2B5EF4-FFF2-40B4-BE49-F238E27FC236}">
                <a16:creationId xmlns:a16="http://schemas.microsoft.com/office/drawing/2014/main" xmlns="" id="{386F71C8-276B-4048-8A84-044DFD872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44450"/>
            <a:ext cx="554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1BB8E2C-0C89-447D-B110-ED74041ABF8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85800" y="1047328"/>
            <a:ext cx="78486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following example creates a </a:t>
            </a:r>
            <a:r>
              <a:rPr lang="en-US" dirty="0" err="1"/>
              <a:t>Hash_Map</a:t>
            </a:r>
            <a:r>
              <a:rPr lang="en-US" dirty="0"/>
              <a:t> to represent a sparse table of square root values: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of the following statements is/are true?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The Hash function does not work for all Float values (i.e. it may raise an exception)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The Hash function causes collisions (same hash value) for Float values that are clustered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The Hash function is illegal</a:t>
            </a:r>
          </a:p>
          <a:p>
            <a:pPr marL="457200" indent="-457200">
              <a:buFont typeface="+mj-lt"/>
              <a:buAutoNum type="alphaU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E338AA2-9D4D-4FB4-ACAE-CF082135EC87}"/>
              </a:ext>
            </a:extLst>
          </p:cNvPr>
          <p:cNvSpPr txBox="1"/>
          <p:nvPr/>
        </p:nvSpPr>
        <p:spPr>
          <a:xfrm>
            <a:off x="899592" y="2048649"/>
            <a:ext cx="6445995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function</a:t>
            </a:r>
            <a:r>
              <a:rPr lang="en-US" sz="1400" dirty="0">
                <a:latin typeface="Consolas" panose="020B0609020204030204" pitchFamily="49" charset="0"/>
              </a:rPr>
              <a:t> Hash( Key : Float ) </a:t>
            </a:r>
            <a:r>
              <a:rPr lang="en-US" sz="1400" b="1" dirty="0">
                <a:latin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Ada.Containers.Hash_Type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is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begin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return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Ada.Containers.Hash_Type'Mod</a:t>
            </a:r>
            <a:r>
              <a:rPr lang="en-US" sz="1400" dirty="0">
                <a:latin typeface="Consolas" panose="020B0609020204030204" pitchFamily="49" charset="0"/>
              </a:rPr>
              <a:t>(Integer(Key));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</a:rPr>
              <a:t> Hash;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C7BF5F-2981-43DD-96CB-F0B5AA54C74A}"/>
              </a:ext>
            </a:extLst>
          </p:cNvPr>
          <p:cNvSpPr txBox="1"/>
          <p:nvPr/>
        </p:nvSpPr>
        <p:spPr>
          <a:xfrm>
            <a:off x="216774" y="3769876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kern="1200" dirty="0">
                <a:solidFill>
                  <a:schemeClr val="accent1"/>
                </a:solidFill>
                <a:sym typeface="Wingdings" panose="05000000000000000000" pitchFamily="2" charset="2"/>
              </a:rPr>
              <a:t></a:t>
            </a:r>
            <a:endParaRPr lang="en-US" sz="2800" b="1" i="0" kern="12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A597F10-3702-4DCB-9E07-2D648B278C58}"/>
              </a:ext>
            </a:extLst>
          </p:cNvPr>
          <p:cNvSpPr txBox="1"/>
          <p:nvPr/>
        </p:nvSpPr>
        <p:spPr>
          <a:xfrm>
            <a:off x="191115" y="4705980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kern="1200" dirty="0">
                <a:solidFill>
                  <a:schemeClr val="accent1"/>
                </a:solidFill>
                <a:sym typeface="Wingdings" panose="05000000000000000000" pitchFamily="2" charset="2"/>
              </a:rPr>
              <a:t></a:t>
            </a:r>
            <a:endParaRPr lang="en-US" sz="2800" b="1" i="0" kern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21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83585-F0E6-45D9-A5CC-46CC5424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Type Equivalence (3/4)</a:t>
            </a:r>
          </a:p>
        </p:txBody>
      </p:sp>
      <p:pic>
        <p:nvPicPr>
          <p:cNvPr id="4" name="Picture 6" descr="Question-mark-blue-glossy-button.gif">
            <a:extLst>
              <a:ext uri="{FF2B5EF4-FFF2-40B4-BE49-F238E27FC236}">
                <a16:creationId xmlns:a16="http://schemas.microsoft.com/office/drawing/2014/main" xmlns="" id="{386F71C8-276B-4048-8A84-044DFD872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44450"/>
            <a:ext cx="554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1BB8E2C-0C89-447D-B110-ED74041ABF8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85800" y="903312"/>
            <a:ext cx="8134672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 we want to define a set of values from the following type: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the following comparison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Will the Position values (X=&gt;100, Y=&gt;200) and (X=&gt;100, Y=&gt;300) be considered equivalent? (Yes/No)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7EED6B-DF5A-4B19-8CC6-1A4ACFF41532}"/>
              </a:ext>
            </a:extLst>
          </p:cNvPr>
          <p:cNvSpPr txBox="1"/>
          <p:nvPr/>
        </p:nvSpPr>
        <p:spPr>
          <a:xfrm>
            <a:off x="566162" y="4941168"/>
            <a:ext cx="82044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kern="1200" dirty="0">
                <a:solidFill>
                  <a:schemeClr val="accent1"/>
                </a:solidFill>
                <a:sym typeface="Wingdings" panose="05000000000000000000" pitchFamily="2" charset="2"/>
              </a:rPr>
              <a:t>Yes, sinc</a:t>
            </a:r>
            <a:r>
              <a:rPr lang="en-US" sz="2400" b="1" dirty="0">
                <a:solidFill>
                  <a:schemeClr val="accent1"/>
                </a:solidFill>
                <a:sym typeface="Wingdings" panose="05000000000000000000" pitchFamily="2" charset="2"/>
              </a:rPr>
              <a:t>e (100, 200) &lt; (100, 300) returns False</a:t>
            </a:r>
          </a:p>
          <a:p>
            <a:r>
              <a:rPr lang="en-US" sz="2400" b="1" dirty="0">
                <a:solidFill>
                  <a:schemeClr val="accent1"/>
                </a:solidFill>
                <a:sym typeface="Wingdings" panose="05000000000000000000" pitchFamily="2" charset="2"/>
              </a:rPr>
              <a:t>a</a:t>
            </a:r>
            <a:r>
              <a:rPr lang="en-US" sz="2400" b="1" i="0" kern="1200" dirty="0">
                <a:solidFill>
                  <a:schemeClr val="accent1"/>
                </a:solidFill>
                <a:sym typeface="Wingdings" panose="05000000000000000000" pitchFamily="2" charset="2"/>
              </a:rPr>
              <a:t>nd also (100, 300) &lt; (100, 200) returns False.</a:t>
            </a:r>
            <a:br>
              <a:rPr lang="en-US" sz="2400" b="1" i="0" kern="1200" dirty="0">
                <a:solidFill>
                  <a:schemeClr val="accent1"/>
                </a:solidFill>
                <a:sym typeface="Wingdings" panose="05000000000000000000" pitchFamily="2" charset="2"/>
              </a:rPr>
            </a:br>
            <a:r>
              <a:rPr lang="en-US" sz="2400" b="1" i="0" kern="1200" dirty="0">
                <a:solidFill>
                  <a:schemeClr val="accent1"/>
                </a:solidFill>
                <a:sym typeface="Wingdings" panose="05000000000000000000" pitchFamily="2" charset="2"/>
              </a:rPr>
              <a:t>These two values cannot both be in the same set,</a:t>
            </a:r>
          </a:p>
          <a:p>
            <a:r>
              <a:rPr lang="en-US" sz="2400" b="1" dirty="0">
                <a:solidFill>
                  <a:schemeClr val="accent1"/>
                </a:solidFill>
                <a:sym typeface="Wingdings" panose="05000000000000000000" pitchFamily="2" charset="2"/>
              </a:rPr>
              <a:t>which probably means that "&lt;" is not properly defined</a:t>
            </a:r>
            <a:r>
              <a:rPr lang="en-US" sz="2400" b="1" i="0" kern="1200" dirty="0">
                <a:solidFill>
                  <a:schemeClr val="accent1"/>
                </a:solidFill>
                <a:sym typeface="Wingdings" panose="05000000000000000000" pitchFamily="2" charset="2"/>
              </a:rPr>
              <a:t>.</a:t>
            </a:r>
            <a:endParaRPr lang="en-US" sz="2400" b="1" i="0" kern="12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D77D891-5C4A-442C-851E-AF10DC6F2835}"/>
              </a:ext>
            </a:extLst>
          </p:cNvPr>
          <p:cNvSpPr txBox="1"/>
          <p:nvPr/>
        </p:nvSpPr>
        <p:spPr>
          <a:xfrm>
            <a:off x="3092312" y="1484784"/>
            <a:ext cx="2271776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i="0" kern="1200" dirty="0">
                <a:solidFill>
                  <a:schemeClr val="accent1"/>
                </a:solidFill>
                <a:latin typeface="Consolas" panose="020B0609020204030204" pitchFamily="49" charset="0"/>
              </a:rPr>
              <a:t>type</a:t>
            </a:r>
            <a:r>
              <a:rPr lang="en-US" sz="1400" i="0" kern="1200" dirty="0">
                <a:solidFill>
                  <a:schemeClr val="accent1"/>
                </a:solidFill>
                <a:latin typeface="Consolas" panose="020B0609020204030204" pitchFamily="49" charset="0"/>
              </a:rPr>
              <a:t> Position</a:t>
            </a:r>
            <a:r>
              <a:rPr lang="en-US" sz="1400" b="1" i="0" kern="1200" dirty="0">
                <a:solidFill>
                  <a:schemeClr val="accent1"/>
                </a:solidFill>
                <a:latin typeface="Consolas" panose="020B0609020204030204" pitchFamily="49" charset="0"/>
              </a:rPr>
              <a:t> is 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   record</a:t>
            </a:r>
          </a:p>
          <a:p>
            <a:r>
              <a:rPr lang="en-US" sz="1400" i="0" kern="1200" dirty="0">
                <a:solidFill>
                  <a:schemeClr val="accent1"/>
                </a:solidFill>
                <a:latin typeface="Consolas" panose="020B0609020204030204" pitchFamily="49" charset="0"/>
              </a:rPr>
              <a:t>      X, Y : Integer;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   end record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  <a:endParaRPr lang="en-US" sz="1400" i="0" kern="1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84DB047-E718-4412-B470-0C8BF59787CB}"/>
              </a:ext>
            </a:extLst>
          </p:cNvPr>
          <p:cNvSpPr txBox="1"/>
          <p:nvPr/>
        </p:nvSpPr>
        <p:spPr>
          <a:xfrm>
            <a:off x="2123728" y="2906941"/>
            <a:ext cx="4955203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i="0" kern="12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400" i="0" kern="1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"&lt;" (Left, Right : Position) </a:t>
            </a:r>
            <a:r>
              <a:rPr lang="en-US" sz="1400" b="1" dirty="0">
                <a:solidFill>
                  <a:srgbClr val="0070C0"/>
                </a:solidFill>
              </a:rPr>
              <a:t>return</a:t>
            </a:r>
            <a:r>
              <a:rPr lang="en-US" sz="1400" dirty="0">
                <a:solidFill>
                  <a:srgbClr val="0070C0"/>
                </a:solidFill>
              </a:rPr>
              <a:t> Boolean</a:t>
            </a:r>
            <a:r>
              <a:rPr lang="en-US" sz="1400" b="1" i="0" kern="1200" dirty="0">
                <a:solidFill>
                  <a:srgbClr val="0070C0"/>
                </a:solidFill>
                <a:latin typeface="Consolas" panose="020B0609020204030204" pitchFamily="49" charset="0"/>
              </a:rPr>
              <a:t> is 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return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Left.X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Right.X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Left.Y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Right.Y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endParaRPr 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end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Position;</a:t>
            </a:r>
            <a:endParaRPr lang="en-US" sz="1400" i="0" kern="1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594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83585-F0E6-45D9-A5CC-46CC5424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Type Equivalence (3/4)</a:t>
            </a:r>
          </a:p>
        </p:txBody>
      </p:sp>
      <p:pic>
        <p:nvPicPr>
          <p:cNvPr id="4" name="Picture 6" descr="Question-mark-blue-glossy-button.gif">
            <a:extLst>
              <a:ext uri="{FF2B5EF4-FFF2-40B4-BE49-F238E27FC236}">
                <a16:creationId xmlns:a16="http://schemas.microsoft.com/office/drawing/2014/main" xmlns="" id="{386F71C8-276B-4048-8A84-044DFD872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44450"/>
            <a:ext cx="554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1BB8E2C-0C89-447D-B110-ED74041ABF8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85800" y="903312"/>
            <a:ext cx="8134672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in question 3, suppose we want to define a set of values from the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this time using the following comparison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Will the Position values (X=&gt;100, Y=&gt;200) and (X=&gt;100, Y=&gt;300) be considered equivalent? (Yes/No)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the Position value (X=&gt;100, Y=&gt;200) equivalent to itself? (Yes/No)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7EED6B-DF5A-4B19-8CC6-1A4ACFF41532}"/>
              </a:ext>
            </a:extLst>
          </p:cNvPr>
          <p:cNvSpPr txBox="1"/>
          <p:nvPr/>
        </p:nvSpPr>
        <p:spPr>
          <a:xfrm>
            <a:off x="1064485" y="4869160"/>
            <a:ext cx="667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kern="1200" dirty="0">
                <a:solidFill>
                  <a:schemeClr val="accent1"/>
                </a:solidFill>
                <a:sym typeface="Wingdings" panose="05000000000000000000" pitchFamily="2" charset="2"/>
              </a:rPr>
              <a:t>No, sinc</a:t>
            </a:r>
            <a:r>
              <a:rPr lang="en-US" sz="2400" b="1" dirty="0">
                <a:solidFill>
                  <a:schemeClr val="accent1"/>
                </a:solidFill>
                <a:sym typeface="Wingdings" panose="05000000000000000000" pitchFamily="2" charset="2"/>
              </a:rPr>
              <a:t>e (100, 200) &lt; (100, 300) returns 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D77D891-5C4A-442C-851E-AF10DC6F2835}"/>
              </a:ext>
            </a:extLst>
          </p:cNvPr>
          <p:cNvSpPr txBox="1"/>
          <p:nvPr/>
        </p:nvSpPr>
        <p:spPr>
          <a:xfrm>
            <a:off x="4139952" y="1412776"/>
            <a:ext cx="2271776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i="0" kern="1200" dirty="0">
                <a:solidFill>
                  <a:schemeClr val="accent1"/>
                </a:solidFill>
                <a:latin typeface="Consolas" panose="020B0609020204030204" pitchFamily="49" charset="0"/>
              </a:rPr>
              <a:t>type</a:t>
            </a:r>
            <a:r>
              <a:rPr lang="en-US" sz="1400" i="0" kern="1200" dirty="0">
                <a:solidFill>
                  <a:schemeClr val="accent1"/>
                </a:solidFill>
                <a:latin typeface="Consolas" panose="020B0609020204030204" pitchFamily="49" charset="0"/>
              </a:rPr>
              <a:t> Position</a:t>
            </a:r>
            <a:r>
              <a:rPr lang="en-US" sz="1400" b="1" i="0" kern="1200" dirty="0">
                <a:solidFill>
                  <a:schemeClr val="accent1"/>
                </a:solidFill>
                <a:latin typeface="Consolas" panose="020B0609020204030204" pitchFamily="49" charset="0"/>
              </a:rPr>
              <a:t> is 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   record</a:t>
            </a:r>
          </a:p>
          <a:p>
            <a:r>
              <a:rPr lang="en-US" sz="1400" i="0" kern="1200" dirty="0">
                <a:solidFill>
                  <a:schemeClr val="accent1"/>
                </a:solidFill>
                <a:latin typeface="Consolas" panose="020B0609020204030204" pitchFamily="49" charset="0"/>
              </a:rPr>
              <a:t>      X, Y : Integer;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   end record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  <a:endParaRPr lang="en-US" sz="1400" i="0" kern="1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84DB047-E718-4412-B470-0C8BF59787CB}"/>
              </a:ext>
            </a:extLst>
          </p:cNvPr>
          <p:cNvSpPr txBox="1"/>
          <p:nvPr/>
        </p:nvSpPr>
        <p:spPr>
          <a:xfrm>
            <a:off x="2123728" y="2906941"/>
            <a:ext cx="5352747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i="0" kern="12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400" i="0" kern="1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"&lt;" (Left, Right : Position) </a:t>
            </a:r>
            <a:r>
              <a:rPr lang="en-US" sz="1400" b="1" dirty="0">
                <a:solidFill>
                  <a:srgbClr val="0070C0"/>
                </a:solidFill>
              </a:rPr>
              <a:t>return</a:t>
            </a:r>
            <a:r>
              <a:rPr lang="en-US" sz="1400" dirty="0">
                <a:solidFill>
                  <a:srgbClr val="0070C0"/>
                </a:solidFill>
              </a:rPr>
              <a:t> Boolean</a:t>
            </a:r>
            <a:r>
              <a:rPr lang="en-US" sz="1400" b="1" i="0" kern="1200" dirty="0">
                <a:solidFill>
                  <a:srgbClr val="0070C0"/>
                </a:solidFill>
                <a:latin typeface="Consolas" panose="020B0609020204030204" pitchFamily="49" charset="0"/>
              </a:rPr>
              <a:t> is 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return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Left.X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Right.X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or else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Left.Y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Right.Y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endParaRPr 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end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Position;</a:t>
            </a:r>
            <a:endParaRPr lang="en-US" sz="1400" i="0" kern="1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218DD49-FA5C-47EF-82B6-97844A29D05C}"/>
              </a:ext>
            </a:extLst>
          </p:cNvPr>
          <p:cNvSpPr txBox="1"/>
          <p:nvPr/>
        </p:nvSpPr>
        <p:spPr>
          <a:xfrm>
            <a:off x="1187624" y="6279703"/>
            <a:ext cx="693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sym typeface="Wingdings" panose="05000000000000000000" pitchFamily="2" charset="2"/>
              </a:rPr>
              <a:t>Y</a:t>
            </a:r>
            <a:r>
              <a:rPr lang="en-US" sz="2400" b="1" i="0" kern="1200" dirty="0">
                <a:solidFill>
                  <a:schemeClr val="accent1"/>
                </a:solidFill>
                <a:sym typeface="Wingdings" panose="05000000000000000000" pitchFamily="2" charset="2"/>
              </a:rPr>
              <a:t>es, sinc</a:t>
            </a:r>
            <a:r>
              <a:rPr lang="en-US" sz="2400" b="1" dirty="0">
                <a:solidFill>
                  <a:schemeClr val="accent1"/>
                </a:solidFill>
                <a:sym typeface="Wingdings" panose="05000000000000000000" pitchFamily="2" charset="2"/>
              </a:rPr>
              <a:t>e (100, 200) &lt; (100, 200) returns False</a:t>
            </a:r>
          </a:p>
        </p:txBody>
      </p:sp>
    </p:spTree>
    <p:extLst>
      <p:ext uri="{BB962C8B-B14F-4D97-AF65-F5344CB8AC3E}">
        <p14:creationId xmlns:p14="http://schemas.microsoft.com/office/powerpoint/2010/main" val="323838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1767607-00A5-4F10-9825-2A53FCCBC6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1865126"/>
          </a:xfrm>
        </p:spPr>
        <p:txBody>
          <a:bodyPr/>
          <a:lstStyle/>
          <a:p>
            <a:pPr>
              <a:defRPr/>
            </a:pPr>
            <a:r>
              <a:rPr lang="en-US" dirty="0"/>
              <a:t>Indefinite Containers and Holders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5999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C23917-21E3-44A9-8B93-23AC13F1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Indefinite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FA8D75-3A99-41DC-BEB3-4054DB97BAE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8134672" cy="5334000"/>
          </a:xfrm>
        </p:spPr>
        <p:txBody>
          <a:bodyPr/>
          <a:lstStyle/>
          <a:p>
            <a:r>
              <a:rPr lang="en-US" dirty="0"/>
              <a:t>It is often useful to have a container whose elements are of an indefinite subtype such as String</a:t>
            </a:r>
          </a:p>
          <a:p>
            <a:r>
              <a:rPr lang="en-US" dirty="0"/>
              <a:t>This is realized by the indefinite generic container packages</a:t>
            </a:r>
          </a:p>
          <a:p>
            <a:pPr lvl="1"/>
            <a:r>
              <a:rPr lang="en-US" dirty="0" err="1">
                <a:hlinkClick r:id="rId2"/>
              </a:rPr>
              <a:t>Indefinite_Doubly_Linked_Lists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Indefinite_ Vectors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Indefinite_ </a:t>
            </a:r>
            <a:r>
              <a:rPr lang="en-US" dirty="0" err="1">
                <a:hlinkClick r:id="rId4"/>
              </a:rPr>
              <a:t>Hashed_Maps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Indefinite_ </a:t>
            </a:r>
            <a:r>
              <a:rPr lang="en-US" dirty="0" err="1">
                <a:hlinkClick r:id="rId5"/>
              </a:rPr>
              <a:t>Ordered_Maps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Indefinite_ </a:t>
            </a:r>
            <a:r>
              <a:rPr lang="en-US" dirty="0" err="1">
                <a:hlinkClick r:id="rId6"/>
              </a:rPr>
              <a:t>Hashed_Sets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Indefinite_ </a:t>
            </a:r>
            <a:r>
              <a:rPr lang="en-US" dirty="0" err="1">
                <a:hlinkClick r:id="rId7"/>
              </a:rPr>
              <a:t>Ordered_Sets</a:t>
            </a:r>
            <a:endParaRPr lang="en-US" dirty="0"/>
          </a:p>
          <a:p>
            <a:r>
              <a:rPr lang="en-US" dirty="0"/>
              <a:t>Contents nearly identical to the versions requiring a definite subtype</a:t>
            </a:r>
          </a:p>
        </p:txBody>
      </p:sp>
    </p:spTree>
    <p:extLst>
      <p:ext uri="{BB962C8B-B14F-4D97-AF65-F5344CB8AC3E}">
        <p14:creationId xmlns:p14="http://schemas.microsoft.com/office/powerpoint/2010/main" val="32906843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343E95-DBD4-4EE0-8F5F-FC0A5EFE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Indefinite_Holders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7CDFF8-A8EE-4D83-A694-B69537C2585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8134672" cy="5334000"/>
          </a:xfrm>
        </p:spPr>
        <p:txBody>
          <a:bodyPr/>
          <a:lstStyle/>
          <a:p>
            <a:r>
              <a:rPr lang="en-US" dirty="0"/>
              <a:t>A Holder container holds a single element of an indefinite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use a Holder for a stand-alone “unconstrained” object, or for an element of a record or array</a:t>
            </a:r>
          </a:p>
          <a:p>
            <a:r>
              <a:rPr lang="en-US" dirty="0"/>
              <a:t>Implementation required to not leak storage for Holder 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0BF0CD-D84B-4E92-89A3-01C12D516BFE}"/>
              </a:ext>
            </a:extLst>
          </p:cNvPr>
          <p:cNvSpPr txBox="1"/>
          <p:nvPr/>
        </p:nvSpPr>
        <p:spPr>
          <a:xfrm>
            <a:off x="1043608" y="2204864"/>
            <a:ext cx="7241085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generic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(&lt;&gt;)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is private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with function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"=" (Left, Right :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)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Boolean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&lt;&gt;;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package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Ada.Containers.Indefinite_Holders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Holder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is tagged private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Empty_Holder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: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constant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Holder;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To_Holder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New_Item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: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)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Holder;</a:t>
            </a:r>
          </a:p>
          <a:p>
            <a:r>
              <a:rPr lang="en-US" sz="1400" b="1" i="0" kern="1200" dirty="0">
                <a:solidFill>
                  <a:srgbClr val="0070C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end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Ada.Containers.Indefinite_Holders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endParaRPr lang="en-US" sz="1400" b="1" i="0" kern="1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379C22-F302-4D93-A4CD-D11419B8FBA5}"/>
              </a:ext>
            </a:extLst>
          </p:cNvPr>
          <p:cNvSpPr txBox="1"/>
          <p:nvPr/>
        </p:nvSpPr>
        <p:spPr>
          <a:xfrm>
            <a:off x="1354819" y="4365104"/>
            <a:ext cx="6241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hlinkClick r:id="rId2"/>
              </a:rPr>
              <a:t>http://www.adaic.org/resources/add_content/standards/12rm/html/RM-A-18-18.html</a:t>
            </a:r>
            <a:endParaRPr lang="en-US" sz="1200" b="1" i="0" kern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069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2DF8E5-4F1C-4D33-B383-81E6AB04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Indefinite_Holders</a:t>
            </a:r>
            <a:r>
              <a:rPr lang="en-US" dirty="0"/>
              <a:t>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AAA207A-2EFE-4627-907F-C087E51942B8}"/>
              </a:ext>
            </a:extLst>
          </p:cNvPr>
          <p:cNvSpPr txBox="1"/>
          <p:nvPr/>
        </p:nvSpPr>
        <p:spPr>
          <a:xfrm>
            <a:off x="232610" y="908720"/>
            <a:ext cx="873187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with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Ada.Containers.Indefinite_Holders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with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Ada.Text_IO</a:t>
            </a:r>
            <a:r>
              <a:rPr lang="en-US" sz="1400" dirty="0">
                <a:latin typeface="Consolas" panose="020B0609020204030204" pitchFamily="49" charset="0"/>
              </a:rPr>
              <a:t>; use </a:t>
            </a:r>
            <a:r>
              <a:rPr lang="en-US" sz="1400" dirty="0" err="1">
                <a:latin typeface="Consolas" panose="020B0609020204030204" pitchFamily="49" charset="0"/>
              </a:rPr>
              <a:t>Ada.Text_IO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procedure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Indefinite_Holders_Example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is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package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String_Indefinite_Holders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is new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Ada.Containers.Indefinite_Holders</a:t>
            </a:r>
            <a:r>
              <a:rPr lang="en-US" sz="1400" dirty="0">
                <a:latin typeface="Consolas" panose="020B0609020204030204" pitchFamily="49" charset="0"/>
              </a:rPr>
              <a:t>(String);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use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String_Indefinite_Holders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type</a:t>
            </a:r>
            <a:r>
              <a:rPr lang="en-US" sz="1400" dirty="0">
                <a:latin typeface="Consolas" panose="020B0609020204030204" pitchFamily="49" charset="0"/>
              </a:rPr>
              <a:t> Language </a:t>
            </a:r>
            <a:r>
              <a:rPr lang="en-US" sz="1400" b="1" dirty="0">
                <a:latin typeface="Consolas" panose="020B0609020204030204" pitchFamily="49" charset="0"/>
              </a:rPr>
              <a:t>is</a:t>
            </a:r>
            <a:r>
              <a:rPr lang="en-US" sz="1400" dirty="0">
                <a:latin typeface="Consolas" panose="020B0609020204030204" pitchFamily="49" charset="0"/>
              </a:rPr>
              <a:t> (Ada, </a:t>
            </a:r>
            <a:r>
              <a:rPr lang="en-US" sz="1400" dirty="0" err="1">
                <a:latin typeface="Consolas" panose="020B0609020204030204" pitchFamily="49" charset="0"/>
              </a:rPr>
              <a:t>C_Plus_Plus</a:t>
            </a:r>
            <a:r>
              <a:rPr lang="en-US" sz="1400" dirty="0">
                <a:latin typeface="Consolas" panose="020B0609020204030204" pitchFamily="49" charset="0"/>
              </a:rPr>
              <a:t>, Java);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Language_Designers</a:t>
            </a:r>
            <a:r>
              <a:rPr lang="en-US" sz="1400" dirty="0">
                <a:latin typeface="Consolas" panose="020B0609020204030204" pitchFamily="49" charset="0"/>
              </a:rPr>
              <a:t> : </a:t>
            </a:r>
            <a:r>
              <a:rPr lang="en-US" sz="1400" b="1" dirty="0">
                <a:latin typeface="Consolas" panose="020B0609020204030204" pitchFamily="49" charset="0"/>
              </a:rPr>
              <a:t>array </a:t>
            </a:r>
            <a:r>
              <a:rPr lang="en-US" sz="1400" dirty="0">
                <a:latin typeface="Consolas" panose="020B0609020204030204" pitchFamily="49" charset="0"/>
              </a:rPr>
              <a:t>(Language) </a:t>
            </a:r>
            <a:r>
              <a:rPr lang="en-US" sz="1400" b="1" dirty="0">
                <a:latin typeface="Consolas" panose="020B0609020204030204" pitchFamily="49" charset="0"/>
              </a:rPr>
              <a:t>of</a:t>
            </a:r>
            <a:r>
              <a:rPr lang="en-US" sz="1400" dirty="0">
                <a:latin typeface="Consolas" panose="020B0609020204030204" pitchFamily="49" charset="0"/>
              </a:rPr>
              <a:t> Holder; </a:t>
            </a:r>
          </a:p>
          <a:p>
            <a:r>
              <a:rPr lang="en-US" sz="1400" i="1" dirty="0">
                <a:latin typeface="Consolas" panose="020B0609020204030204" pitchFamily="49" charset="0"/>
              </a:rPr>
              <a:t>   -- Simulates an array of String values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Language_Designers</a:t>
            </a:r>
            <a:r>
              <a:rPr lang="en-US" sz="1400" dirty="0">
                <a:latin typeface="Consolas" panose="020B0609020204030204" pitchFamily="49" charset="0"/>
              </a:rPr>
              <a:t> :=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(Ada =&gt;         </a:t>
            </a:r>
            <a:r>
              <a:rPr lang="en-US" sz="1400" dirty="0" err="1">
                <a:latin typeface="Consolas" panose="020B0609020204030204" pitchFamily="49" charset="0"/>
              </a:rPr>
              <a:t>To_Holder</a:t>
            </a:r>
            <a:r>
              <a:rPr lang="en-US" sz="1400" dirty="0">
                <a:latin typeface="Consolas" panose="020B0609020204030204" pitchFamily="49" charset="0"/>
              </a:rPr>
              <a:t>("Jean </a:t>
            </a:r>
            <a:r>
              <a:rPr lang="en-US" sz="1400" dirty="0" err="1">
                <a:latin typeface="Consolas" panose="020B0609020204030204" pitchFamily="49" charset="0"/>
              </a:rPr>
              <a:t>Ichbiah</a:t>
            </a:r>
            <a:r>
              <a:rPr lang="en-US" sz="1400" dirty="0">
                <a:latin typeface="Consolas" panose="020B0609020204030204" pitchFamily="49" charset="0"/>
              </a:rPr>
              <a:t>"),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C_Plus_Plus</a:t>
            </a:r>
            <a:r>
              <a:rPr lang="en-US" sz="1400" dirty="0">
                <a:latin typeface="Consolas" panose="020B0609020204030204" pitchFamily="49" charset="0"/>
              </a:rPr>
              <a:t> =&gt; </a:t>
            </a:r>
            <a:r>
              <a:rPr lang="en-US" sz="1400" dirty="0" err="1">
                <a:latin typeface="Consolas" panose="020B0609020204030204" pitchFamily="49" charset="0"/>
              </a:rPr>
              <a:t>To_Holder</a:t>
            </a:r>
            <a:r>
              <a:rPr lang="en-US" sz="1400" dirty="0">
                <a:latin typeface="Consolas" panose="020B0609020204030204" pitchFamily="49" charset="0"/>
              </a:rPr>
              <a:t>("Bjarne </a:t>
            </a:r>
            <a:r>
              <a:rPr lang="en-US" sz="1400" dirty="0" err="1">
                <a:latin typeface="Consolas" panose="020B0609020204030204" pitchFamily="49" charset="0"/>
              </a:rPr>
              <a:t>Stroustrup</a:t>
            </a:r>
            <a:r>
              <a:rPr lang="en-US" sz="1400" dirty="0">
                <a:latin typeface="Consolas" panose="020B0609020204030204" pitchFamily="49" charset="0"/>
              </a:rPr>
              <a:t>"),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Java =&gt;        </a:t>
            </a:r>
            <a:r>
              <a:rPr lang="en-US" sz="1400" dirty="0" err="1">
                <a:latin typeface="Consolas" panose="020B0609020204030204" pitchFamily="49" charset="0"/>
              </a:rPr>
              <a:t>To_Holder</a:t>
            </a:r>
            <a:r>
              <a:rPr lang="en-US" sz="1400" dirty="0">
                <a:latin typeface="Consolas" panose="020B0609020204030204" pitchFamily="49" charset="0"/>
              </a:rPr>
              <a:t>("James Gosling"));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for</a:t>
            </a:r>
            <a:r>
              <a:rPr lang="en-US" sz="1400" dirty="0">
                <a:latin typeface="Consolas" panose="020B0609020204030204" pitchFamily="49" charset="0"/>
              </a:rPr>
              <a:t> I </a:t>
            </a:r>
            <a:r>
              <a:rPr lang="en-US" sz="1400" b="1" dirty="0"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Language_Designers'Range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loop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Put_Line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Language_Designers</a:t>
            </a:r>
            <a:r>
              <a:rPr lang="en-US" sz="1400" dirty="0">
                <a:latin typeface="Consolas" panose="020B0609020204030204" pitchFamily="49" charset="0"/>
              </a:rPr>
              <a:t>(I).Element);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end loop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Language_Designers</a:t>
            </a:r>
            <a:r>
              <a:rPr lang="en-US" sz="1400" dirty="0">
                <a:latin typeface="Consolas" panose="020B0609020204030204" pitchFamily="49" charset="0"/>
              </a:rPr>
              <a:t>(Ada).</a:t>
            </a:r>
            <a:r>
              <a:rPr lang="en-US" sz="1400" dirty="0" err="1">
                <a:latin typeface="Consolas" panose="020B0609020204030204" pitchFamily="49" charset="0"/>
              </a:rPr>
              <a:t>Replace_Element</a:t>
            </a:r>
            <a:r>
              <a:rPr lang="en-US" sz="1400" dirty="0">
                <a:latin typeface="Consolas" panose="020B0609020204030204" pitchFamily="49" charset="0"/>
              </a:rPr>
              <a:t>("Tucker Taft");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for</a:t>
            </a:r>
            <a:r>
              <a:rPr lang="en-US" sz="1400" dirty="0">
                <a:latin typeface="Consolas" panose="020B0609020204030204" pitchFamily="49" charset="0"/>
              </a:rPr>
              <a:t> Who </a:t>
            </a:r>
            <a:r>
              <a:rPr lang="en-US" sz="1400" b="1" dirty="0">
                <a:latin typeface="Consolas" panose="020B0609020204030204" pitchFamily="49" charset="0"/>
              </a:rPr>
              <a:t>of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Language_Designers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loop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Put_Line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Who.Element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end loop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Indefinite_Holders_Example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sz="1400" i="0" kern="12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988FDF0-4794-4366-9520-DC3A2F83F145}"/>
              </a:ext>
            </a:extLst>
          </p:cNvPr>
          <p:cNvSpPr txBox="1"/>
          <p:nvPr/>
        </p:nvSpPr>
        <p:spPr>
          <a:xfrm>
            <a:off x="6588224" y="3052117"/>
            <a:ext cx="1874231" cy="160043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Output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Jean 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Ichbiah</a:t>
            </a:r>
            <a:endParaRPr lang="en-US" sz="1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Bjarne 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Stroustrup</a:t>
            </a:r>
            <a:endParaRPr lang="en-US" sz="1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James Gosling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Tucker Taft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Bjarne </a:t>
            </a:r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Stroustrup</a:t>
            </a:r>
            <a:endParaRPr lang="en-US" sz="1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James Gosling</a:t>
            </a:r>
            <a:endParaRPr lang="en-US" sz="1400" b="1" i="0" kern="1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544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8" descr="Question-mark-blue-glossy-button.gif">
            <a:extLst>
              <a:ext uri="{FF2B5EF4-FFF2-40B4-BE49-F238E27FC236}">
                <a16:creationId xmlns:a16="http://schemas.microsoft.com/office/drawing/2014/main" xmlns="" id="{9310C978-50C3-4DEF-A066-E546F0431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276475"/>
            <a:ext cx="174307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3" name="Espace réservé du texte 1">
            <a:extLst>
              <a:ext uri="{FF2B5EF4-FFF2-40B4-BE49-F238E27FC236}">
                <a16:creationId xmlns:a16="http://schemas.microsoft.com/office/drawing/2014/main" xmlns="" id="{56D0C5D9-C0A2-41D5-9A24-D6B59AB6B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896938"/>
          </a:xfrm>
        </p:spPr>
        <p:txBody>
          <a:bodyPr/>
          <a:lstStyle/>
          <a:p>
            <a:pPr eaLnBrk="1" hangingPunct="1">
              <a:defRPr/>
            </a:pPr>
            <a:r>
              <a:t>            Quiz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8944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83585-F0E6-45D9-A5CC-46CC5424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Indefinite Containers (1/2)</a:t>
            </a:r>
          </a:p>
        </p:txBody>
      </p:sp>
      <p:pic>
        <p:nvPicPr>
          <p:cNvPr id="4" name="Picture 6" descr="Question-mark-blue-glossy-button.gif">
            <a:extLst>
              <a:ext uri="{FF2B5EF4-FFF2-40B4-BE49-F238E27FC236}">
                <a16:creationId xmlns:a16="http://schemas.microsoft.com/office/drawing/2014/main" xmlns="" id="{386F71C8-276B-4048-8A84-044DFD872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44450"/>
            <a:ext cx="554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1BB8E2C-0C89-447D-B110-ED74041ABF8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39552" y="1700808"/>
            <a:ext cx="8134672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does the Vector type from Instance represent?</a:t>
            </a:r>
          </a:p>
          <a:p>
            <a:pPr marL="514350" indent="-457200">
              <a:buFont typeface="+mj-lt"/>
              <a:buAutoNum type="alphaUcPeriod"/>
            </a:pPr>
            <a:r>
              <a:rPr lang="en-US" dirty="0"/>
              <a:t>An unbounded vector of String values, where each element has the same length</a:t>
            </a:r>
          </a:p>
          <a:p>
            <a:pPr marL="514350" indent="-457200">
              <a:buFont typeface="+mj-lt"/>
              <a:buAutoNum type="alphaUcPeriod"/>
            </a:pPr>
            <a:r>
              <a:rPr lang="en-US" dirty="0"/>
              <a:t>An unbounded vector of String values, where different elements can have different lengths</a:t>
            </a:r>
          </a:p>
          <a:p>
            <a:pPr marL="514350" indent="-457200">
              <a:buFont typeface="+mj-lt"/>
              <a:buAutoNum type="alphaUcPeriod"/>
            </a:pPr>
            <a:r>
              <a:rPr lang="en-US" dirty="0"/>
              <a:t>A bounded vector of String values, where each element has the same length</a:t>
            </a:r>
          </a:p>
          <a:p>
            <a:pPr marL="514350" indent="-457200">
              <a:buFont typeface="+mj-lt"/>
              <a:buAutoNum type="alphaUcPeriod"/>
            </a:pPr>
            <a:r>
              <a:rPr lang="en-US" dirty="0"/>
              <a:t>A bounded vector of String values, where different elements can have different lengths</a:t>
            </a:r>
          </a:p>
          <a:p>
            <a:pPr marL="514350" indent="-457200">
              <a:buFont typeface="+mj-lt"/>
              <a:buAutoNum type="alphaUcPeriod"/>
            </a:pPr>
            <a:r>
              <a:rPr lang="en-US" dirty="0"/>
              <a:t>None of the above, since the instantiation is illegal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7EED6B-DF5A-4B19-8CC6-1A4ACFF41532}"/>
              </a:ext>
            </a:extLst>
          </p:cNvPr>
          <p:cNvSpPr txBox="1"/>
          <p:nvPr/>
        </p:nvSpPr>
        <p:spPr>
          <a:xfrm>
            <a:off x="251520" y="3501008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kern="1200" dirty="0">
                <a:solidFill>
                  <a:schemeClr val="accent1"/>
                </a:solidFill>
                <a:sym typeface="Wingdings" panose="05000000000000000000" pitchFamily="2" charset="2"/>
              </a:rPr>
              <a:t></a:t>
            </a:r>
            <a:endParaRPr lang="en-US" sz="2800" b="1" i="0" kern="12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4ABFFF4-9A8F-4518-9AD1-3989298FDF0C}"/>
              </a:ext>
            </a:extLst>
          </p:cNvPr>
          <p:cNvSpPr txBox="1"/>
          <p:nvPr/>
        </p:nvSpPr>
        <p:spPr>
          <a:xfrm>
            <a:off x="827584" y="972017"/>
            <a:ext cx="7462299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with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Ada.Containers.Indefinite_Vectors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package</a:t>
            </a:r>
            <a:r>
              <a:rPr lang="en-US" sz="1600" dirty="0">
                <a:latin typeface="Consolas" panose="020B0609020204030204" pitchFamily="49" charset="0"/>
              </a:rPr>
              <a:t> Instance </a:t>
            </a:r>
            <a:r>
              <a:rPr lang="en-US" sz="1600" b="1" dirty="0">
                <a:latin typeface="Consolas" panose="020B0609020204030204" pitchFamily="49" charset="0"/>
              </a:rPr>
              <a:t>is new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Ada.Containers.</a:t>
            </a:r>
            <a:r>
              <a:rPr lang="en-US" sz="1400" dirty="0" err="1">
                <a:latin typeface="Consolas" panose="020B0609020204030204" pitchFamily="49" charset="0"/>
              </a:rPr>
              <a:t>Indefinite</a:t>
            </a:r>
            <a:r>
              <a:rPr lang="en-US" sz="1600" dirty="0" err="1">
                <a:latin typeface="Consolas" panose="020B0609020204030204" pitchFamily="49" charset="0"/>
              </a:rPr>
              <a:t>_Vectors</a:t>
            </a:r>
            <a:r>
              <a:rPr lang="en-US" sz="1600" dirty="0">
                <a:latin typeface="Consolas" panose="020B0609020204030204" pitchFamily="49" charset="0"/>
              </a:rPr>
              <a:t>(String);</a:t>
            </a:r>
          </a:p>
        </p:txBody>
      </p:sp>
    </p:spTree>
    <p:extLst>
      <p:ext uri="{BB962C8B-B14F-4D97-AF65-F5344CB8AC3E}">
        <p14:creationId xmlns:p14="http://schemas.microsoft.com/office/powerpoint/2010/main" val="865510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0CDB16-3B6B-4A2B-8DAC-3787E048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Ada Container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E7F9CC-BD8B-4643-8E2C-D93066E1069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Sequence containers</a:t>
            </a:r>
          </a:p>
          <a:p>
            <a:pPr lvl="1"/>
            <a:r>
              <a:rPr lang="en-US" dirty="0"/>
              <a:t>Doubly-linked Lists</a:t>
            </a:r>
          </a:p>
          <a:p>
            <a:pPr lvl="1"/>
            <a:r>
              <a:rPr lang="en-US" dirty="0"/>
              <a:t>Vectors (indexable)</a:t>
            </a:r>
          </a:p>
          <a:p>
            <a:pPr lvl="1"/>
            <a:r>
              <a:rPr lang="en-US" dirty="0"/>
              <a:t>Queues (task-safe)</a:t>
            </a:r>
          </a:p>
          <a:p>
            <a:r>
              <a:rPr lang="en-US" dirty="0"/>
              <a:t>Trees</a:t>
            </a:r>
          </a:p>
          <a:p>
            <a:r>
              <a:rPr lang="en-US" dirty="0"/>
              <a:t>Associative containers</a:t>
            </a:r>
          </a:p>
          <a:p>
            <a:pPr lvl="1"/>
            <a:r>
              <a:rPr lang="en-US" dirty="0"/>
              <a:t>Maps (ordered, hashed)</a:t>
            </a:r>
          </a:p>
          <a:p>
            <a:pPr lvl="1"/>
            <a:r>
              <a:rPr lang="en-US" dirty="0"/>
              <a:t>Sets (ordered, hashed)</a:t>
            </a:r>
          </a:p>
          <a:p>
            <a:r>
              <a:rPr lang="en-US" dirty="0"/>
              <a:t>Holders (single indefinite object)</a:t>
            </a:r>
          </a:p>
          <a:p>
            <a:r>
              <a:rPr lang="en-US" dirty="0"/>
              <a:t>Sorting</a:t>
            </a:r>
          </a:p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xmlns="" id="{9AFAC7C8-28AF-49B7-BAFD-F56EC304B370}"/>
              </a:ext>
            </a:extLst>
          </p:cNvPr>
          <p:cNvSpPr/>
          <p:nvPr/>
        </p:nvSpPr>
        <p:spPr>
          <a:xfrm>
            <a:off x="4572000" y="1268760"/>
            <a:ext cx="360040" cy="3528392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58BEF67-5A53-48BF-B15B-63891FAF2810}"/>
              </a:ext>
            </a:extLst>
          </p:cNvPr>
          <p:cNvSpPr txBox="1"/>
          <p:nvPr/>
        </p:nvSpPr>
        <p:spPr>
          <a:xfrm>
            <a:off x="4932040" y="2420888"/>
            <a:ext cx="38843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Unbounded containers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“Definite </a:t>
            </a:r>
            <a:r>
              <a:rPr lang="en-US" dirty="0" err="1">
                <a:solidFill>
                  <a:srgbClr val="0070C0"/>
                </a:solidFill>
              </a:rPr>
              <a:t>subtype”elements</a:t>
            </a:r>
            <a:endParaRPr lang="en-US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“Indefinite subtype”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Bounded containers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“Definite subtype” elements</a:t>
            </a:r>
          </a:p>
        </p:txBody>
      </p:sp>
    </p:spTree>
    <p:extLst>
      <p:ext uri="{BB962C8B-B14F-4D97-AF65-F5344CB8AC3E}">
        <p14:creationId xmlns:p14="http://schemas.microsoft.com/office/powerpoint/2010/main" val="10150060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83585-F0E6-45D9-A5CC-46CC5424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Holders (2/2)</a:t>
            </a:r>
          </a:p>
        </p:txBody>
      </p:sp>
      <p:pic>
        <p:nvPicPr>
          <p:cNvPr id="4" name="Picture 6" descr="Question-mark-blue-glossy-button.gif">
            <a:extLst>
              <a:ext uri="{FF2B5EF4-FFF2-40B4-BE49-F238E27FC236}">
                <a16:creationId xmlns:a16="http://schemas.microsoft.com/office/drawing/2014/main" xmlns="" id="{386F71C8-276B-4048-8A84-044DFD872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44450"/>
            <a:ext cx="554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1BB8E2C-0C89-447D-B110-ED74041ABF8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39552" y="831304"/>
            <a:ext cx="8134672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effect of this code:</a:t>
            </a:r>
            <a:br>
              <a:rPr lang="en-US" dirty="0"/>
            </a:b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457200">
              <a:buFont typeface="+mj-lt"/>
              <a:buAutoNum type="alphaUcPeriod"/>
            </a:pPr>
            <a:endParaRPr lang="en-US" dirty="0"/>
          </a:p>
          <a:p>
            <a:pPr marL="514350" indent="-457200">
              <a:buFont typeface="+mj-lt"/>
              <a:buAutoNum type="alphaUcPeriod"/>
            </a:pPr>
            <a:r>
              <a:rPr lang="en-US" dirty="0"/>
              <a:t>Compile-time error since a Holder is not allowed as an element of a Vector</a:t>
            </a:r>
          </a:p>
          <a:p>
            <a:pPr marL="514350" indent="-457200">
              <a:buFont typeface="+mj-lt"/>
              <a:buAutoNum type="alphaUcPeriod"/>
            </a:pPr>
            <a:r>
              <a:rPr lang="en-US" dirty="0"/>
              <a:t>Program compiles and runs, creating a Vector whose elements are Holders of the given Strings</a:t>
            </a:r>
          </a:p>
          <a:p>
            <a:pPr marL="514350" indent="-457200">
              <a:buFont typeface="+mj-lt"/>
              <a:buAutoNum type="alphaUcPeriod"/>
            </a:pPr>
            <a:r>
              <a:rPr lang="en-US" dirty="0"/>
              <a:t>Effect is undefined since Vector is not initialized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7EED6B-DF5A-4B19-8CC6-1A4ACFF41532}"/>
              </a:ext>
            </a:extLst>
          </p:cNvPr>
          <p:cNvSpPr txBox="1"/>
          <p:nvPr/>
        </p:nvSpPr>
        <p:spPr>
          <a:xfrm>
            <a:off x="251520" y="5517232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kern="1200" dirty="0">
                <a:solidFill>
                  <a:schemeClr val="accent1"/>
                </a:solidFill>
                <a:sym typeface="Wingdings" panose="05000000000000000000" pitchFamily="2" charset="2"/>
              </a:rPr>
              <a:t></a:t>
            </a:r>
            <a:endParaRPr lang="en-US" sz="2800" b="1" i="0" kern="12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4ABFFF4-9A8F-4518-9AD1-3989298FDF0C}"/>
              </a:ext>
            </a:extLst>
          </p:cNvPr>
          <p:cNvSpPr txBox="1"/>
          <p:nvPr/>
        </p:nvSpPr>
        <p:spPr>
          <a:xfrm>
            <a:off x="232610" y="1471424"/>
            <a:ext cx="8731878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package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String_Indefinite_Holders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is new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Ada.Containers.Indefinite_Holders</a:t>
            </a:r>
            <a:r>
              <a:rPr lang="en-US" sz="1400" dirty="0">
                <a:latin typeface="Consolas" panose="020B0609020204030204" pitchFamily="49" charset="0"/>
              </a:rPr>
              <a:t>(String);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use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String_Indefinite_Holders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package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String_Holder_Vectors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is new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Ada.Containers.Vectors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Index_Type</a:t>
            </a:r>
            <a:r>
              <a:rPr lang="en-US" sz="1400" dirty="0">
                <a:latin typeface="Consolas" panose="020B0609020204030204" pitchFamily="49" charset="0"/>
              </a:rPr>
              <a:t>   =&gt; Positive,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                                            </a:t>
            </a:r>
            <a:r>
              <a:rPr lang="en-US" sz="1400" dirty="0" err="1">
                <a:latin typeface="Consolas" panose="020B0609020204030204" pitchFamily="49" charset="0"/>
              </a:rPr>
              <a:t>Element_Type</a:t>
            </a:r>
            <a:r>
              <a:rPr lang="en-US" sz="1400" dirty="0">
                <a:latin typeface="Consolas" panose="020B0609020204030204" pitchFamily="49" charset="0"/>
              </a:rPr>
              <a:t> =&gt; Holder);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use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String_Holder_Vectors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My_Vector</a:t>
            </a:r>
            <a:r>
              <a:rPr lang="en-US" sz="1400" dirty="0">
                <a:latin typeface="Consolas" panose="020B0609020204030204" pitchFamily="49" charset="0"/>
              </a:rPr>
              <a:t> : Vector;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My_Vector.Append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To_Holder</a:t>
            </a:r>
            <a:r>
              <a:rPr lang="en-US" sz="1400" dirty="0">
                <a:latin typeface="Consolas" panose="020B0609020204030204" pitchFamily="49" charset="0"/>
              </a:rPr>
              <a:t>("Stockholm"));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My_Vector.Append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To_Holder</a:t>
            </a:r>
            <a:r>
              <a:rPr lang="en-US" sz="1400" dirty="0">
                <a:latin typeface="Consolas" panose="020B0609020204030204" pitchFamily="49" charset="0"/>
              </a:rPr>
              <a:t>("Paris"));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My_Vector.Append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To_Holder</a:t>
            </a:r>
            <a:r>
              <a:rPr lang="en-US" sz="1400" dirty="0">
                <a:latin typeface="Consolas" panose="020B0609020204030204" pitchFamily="49" charset="0"/>
              </a:rPr>
              <a:t>("Washington, D.C."));</a:t>
            </a:r>
          </a:p>
        </p:txBody>
      </p:sp>
    </p:spTree>
    <p:extLst>
      <p:ext uri="{BB962C8B-B14F-4D97-AF65-F5344CB8AC3E}">
        <p14:creationId xmlns:p14="http://schemas.microsoft.com/office/powerpoint/2010/main" val="1908848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1767607-00A5-4F10-9825-2A53FCCBC6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1783630"/>
          </a:xfrm>
        </p:spPr>
        <p:txBody>
          <a:bodyPr/>
          <a:lstStyle/>
          <a:p>
            <a:pPr>
              <a:defRPr/>
            </a:pPr>
            <a:r>
              <a:rPr lang="en-US" dirty="0"/>
              <a:t>Queues and</a:t>
            </a:r>
          </a:p>
          <a:p>
            <a:pPr>
              <a:defRPr/>
            </a:pPr>
            <a:r>
              <a:rPr lang="en-US" dirty="0"/>
              <a:t>Bounded Containers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24160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BAB5AE-A38F-4072-8818-72CEF836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1537D7-1C47-4B8E-9FE4-F9143C72AFA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8134672" cy="5334000"/>
          </a:xfrm>
        </p:spPr>
        <p:txBody>
          <a:bodyPr/>
          <a:lstStyle/>
          <a:p>
            <a:r>
              <a:rPr lang="en-US" dirty="0"/>
              <a:t>Intended for inter-task communication</a:t>
            </a:r>
          </a:p>
          <a:p>
            <a:r>
              <a:rPr lang="en-US" dirty="0"/>
              <a:t>No cursors, no subprograms for accessing arbitrary elements</a:t>
            </a:r>
          </a:p>
          <a:p>
            <a:r>
              <a:rPr lang="en-US" dirty="0"/>
              <a:t>Element type must be definite</a:t>
            </a:r>
          </a:p>
          <a:p>
            <a:r>
              <a:rPr lang="en-US" dirty="0"/>
              <a:t>Generic queue packages, each declaring a protected type Queue</a:t>
            </a:r>
          </a:p>
          <a:p>
            <a:pPr lvl="1"/>
            <a:r>
              <a:rPr lang="en-US" dirty="0" err="1">
                <a:hlinkClick r:id="rId2"/>
              </a:rPr>
              <a:t>Unbounded_Synchronized_Queues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Bounded_ </a:t>
            </a:r>
            <a:r>
              <a:rPr lang="en-US" dirty="0" err="1">
                <a:hlinkClick r:id="rId3"/>
              </a:rPr>
              <a:t>Synchronized_Queues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Unbounded_Priority_Queues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Bounded_Priority_Queues</a:t>
            </a:r>
            <a:endParaRPr lang="en-US" dirty="0"/>
          </a:p>
          <a:p>
            <a:r>
              <a:rPr lang="en-US" dirty="0"/>
              <a:t>Queue type derives from a synchronized interface in generic package </a:t>
            </a:r>
            <a:r>
              <a:rPr lang="en-US" dirty="0" err="1">
                <a:solidFill>
                  <a:schemeClr val="tx1"/>
                </a:solidFill>
                <a:hlinkClick r:id="rId6"/>
              </a:rPr>
              <a:t>Synchronized_Queue_Interfaces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845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29E0C9-E92A-4CA6-B5B7-EE41EF2E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Assignment and Copy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xmlns="" id="{331A7CBE-F00D-427C-BB44-6297B11654D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en-US" dirty="0"/>
              <a:t>Non-bounded containers are </a:t>
            </a:r>
            <a:r>
              <a:rPr lang="en-US" altLang="en-US" i="1" dirty="0"/>
              <a:t>controlled objects</a:t>
            </a:r>
          </a:p>
          <a:p>
            <a:r>
              <a:rPr lang="en-US" altLang="en-US" dirty="0"/>
              <a:t>The assignment of a vector to another one performs a </a:t>
            </a:r>
            <a:r>
              <a:rPr lang="en-US" altLang="en-US" i="1" dirty="0"/>
              <a:t>deep copy</a:t>
            </a:r>
            <a:r>
              <a:rPr lang="en-US" altLang="en-US" dirty="0"/>
              <a:t>!</a:t>
            </a:r>
          </a:p>
          <a:p>
            <a:pPr lvl="1"/>
            <a:r>
              <a:rPr lang="en-US" altLang="en-US" dirty="0">
                <a:ea typeface="ヒラギノ角ゴ ProN W3" charset="-128"/>
              </a:rPr>
              <a:t>Deletes the elements in the destination vector</a:t>
            </a:r>
          </a:p>
          <a:p>
            <a:pPr lvl="1"/>
            <a:r>
              <a:rPr lang="en-US" altLang="en-US" dirty="0">
                <a:ea typeface="ヒラギノ角ゴ ProN W3" charset="-128"/>
              </a:rPr>
              <a:t>Deep copies the elements from the source vector</a:t>
            </a:r>
          </a:p>
          <a:p>
            <a:pPr lvl="1"/>
            <a:endParaRPr lang="en-US" altLang="en-US" dirty="0">
              <a:ea typeface="ヒラギノ角ゴ ProN W3" charset="-128"/>
            </a:endParaRPr>
          </a:p>
          <a:p>
            <a:r>
              <a:rPr lang="en-US" altLang="en-US" dirty="0"/>
              <a:t>Beware of hidden wrong or inefficient code!</a:t>
            </a:r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xmlns="" id="{A1A1EB6A-9FA6-44D2-90C6-782C4FB1DE5A}"/>
              </a:ext>
            </a:extLst>
          </p:cNvPr>
          <p:cNvGraphicFramePr>
            <a:graphicFrameLocks noGrp="1"/>
          </p:cNvGraphicFramePr>
          <p:nvPr/>
        </p:nvGraphicFramePr>
        <p:xfrm>
          <a:off x="2411760" y="4725144"/>
          <a:ext cx="4104034" cy="1797970"/>
        </p:xfrm>
        <a:graphic>
          <a:graphicData uri="http://schemas.openxmlformats.org/drawingml/2006/table">
            <a:tbl>
              <a:tblPr/>
              <a:tblGrid>
                <a:gridCol w="41040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3192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defRPr sz="1400" b="1">
                          <a:solidFill>
                            <a:srgbClr val="404040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type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Some_Data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private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function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Get_Data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Some_Data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private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type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Some_Data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record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M : Map;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end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record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</a:txBody>
                  <a:tcPr marL="91415" marR="91415" marT="45545" marB="455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2537" name="Picture 4" descr="http://www.clker.com/cliparts/7/e/4/2/124223856074483192Biohazard_orange.svg.hi.png">
            <a:extLst>
              <a:ext uri="{FF2B5EF4-FFF2-40B4-BE49-F238E27FC236}">
                <a16:creationId xmlns:a16="http://schemas.microsoft.com/office/drawing/2014/main" xmlns="" id="{1DBE1AC3-A101-4731-81B0-03CB34F6F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43706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3364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1D1F23-A919-4497-B238-C3665A01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Containers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000E42-3C23-4C7F-94A2-05183906F9E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8134672" cy="5334000"/>
          </a:xfrm>
        </p:spPr>
        <p:txBody>
          <a:bodyPr/>
          <a:lstStyle/>
          <a:p>
            <a:r>
              <a:rPr lang="en-US" dirty="0"/>
              <a:t>Bounded versions of the various containers</a:t>
            </a:r>
          </a:p>
          <a:p>
            <a:pPr lvl="1"/>
            <a:r>
              <a:rPr lang="en-US" dirty="0" err="1">
                <a:hlinkClick r:id="rId2"/>
              </a:rPr>
              <a:t>Bounded_Doubly_Linked_Lists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Bounded_Vectors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Bounded_Ordered_Maps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Bounded_Hashed</a:t>
            </a:r>
            <a:r>
              <a:rPr lang="en-US" dirty="0">
                <a:hlinkClick r:id="rId5"/>
              </a:rPr>
              <a:t> Maps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Bounded_Ordered_Sets</a:t>
            </a:r>
            <a:endParaRPr lang="en-US" dirty="0"/>
          </a:p>
          <a:p>
            <a:pPr lvl="1"/>
            <a:r>
              <a:rPr lang="en-US" dirty="0" err="1">
                <a:hlinkClick r:id="rId7"/>
              </a:rPr>
              <a:t>Bounded_Hashed</a:t>
            </a:r>
            <a:r>
              <a:rPr lang="en-US" dirty="0">
                <a:hlinkClick r:id="rId7"/>
              </a:rPr>
              <a:t> Sets</a:t>
            </a:r>
            <a:endParaRPr lang="en-US" dirty="0"/>
          </a:p>
          <a:p>
            <a:pPr lvl="1"/>
            <a:r>
              <a:rPr lang="en-US" dirty="0" err="1">
                <a:hlinkClick r:id="rId8"/>
              </a:rPr>
              <a:t>Bounded_Multiway_Trees</a:t>
            </a:r>
            <a:endParaRPr lang="en-US" dirty="0"/>
          </a:p>
          <a:p>
            <a:pPr>
              <a:defRPr/>
            </a:pPr>
            <a:r>
              <a:rPr lang="en-US" altLang="fr-FR" dirty="0"/>
              <a:t>Does not use features such as pointers or dynamic allocation</a:t>
            </a:r>
          </a:p>
          <a:p>
            <a:pPr>
              <a:defRPr/>
            </a:pPr>
            <a:r>
              <a:rPr lang="en-US" altLang="fr-FR" dirty="0"/>
              <a:t>Can be used in high-integrity and safety critical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367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1D1F23-A919-4497-B238-C3665A01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Containers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000E42-3C23-4C7F-94A2-05183906F9E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95536" y="1143000"/>
            <a:ext cx="8278689" cy="5334000"/>
          </a:xfrm>
        </p:spPr>
        <p:txBody>
          <a:bodyPr/>
          <a:lstStyle/>
          <a:p>
            <a:r>
              <a:rPr lang="en-US" dirty="0"/>
              <a:t>The generic bounded containers packages have nearly the same contents as the unbounded versions</a:t>
            </a:r>
          </a:p>
          <a:p>
            <a:r>
              <a:rPr lang="en-US" dirty="0"/>
              <a:t>Only for definite element types</a:t>
            </a:r>
          </a:p>
          <a:p>
            <a:r>
              <a:rPr lang="en-US" dirty="0"/>
              <a:t>Each generic package declares a discriminated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defRPr/>
            </a:pPr>
            <a:r>
              <a:rPr lang="en-US" altLang="fr-FR" dirty="0"/>
              <a:t>An exception is raised if the user tries to create a container object that exceeds the capacity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D78CF0-2D7A-4AFF-962E-8A058413B907}"/>
              </a:ext>
            </a:extLst>
          </p:cNvPr>
          <p:cNvSpPr txBox="1"/>
          <p:nvPr/>
        </p:nvSpPr>
        <p:spPr>
          <a:xfrm>
            <a:off x="395536" y="3284984"/>
            <a:ext cx="8488221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i="0" kern="1200" dirty="0">
                <a:solidFill>
                  <a:srgbClr val="0070C0"/>
                </a:solidFill>
                <a:latin typeface="Consolas" panose="020B0609020204030204" pitchFamily="49" charset="0"/>
              </a:rPr>
              <a:t>type </a:t>
            </a:r>
            <a:r>
              <a:rPr lang="en-US" sz="1600" i="0" kern="1200" dirty="0">
                <a:solidFill>
                  <a:srgbClr val="0070C0"/>
                </a:solidFill>
                <a:latin typeface="Consolas" panose="020B0609020204030204" pitchFamily="49" charset="0"/>
              </a:rPr>
              <a:t>Vector (Capacity : </a:t>
            </a:r>
            <a:r>
              <a:rPr lang="en-US" sz="1600" i="0" kern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Count_Type</a:t>
            </a:r>
            <a:r>
              <a:rPr lang="en-US" sz="1600" i="0" kern="1200" dirty="0">
                <a:solidFill>
                  <a:srgbClr val="0070C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i="0" kern="1200" dirty="0">
                <a:solidFill>
                  <a:srgbClr val="0070C0"/>
                </a:solidFill>
                <a:latin typeface="Consolas" panose="020B0609020204030204" pitchFamily="49" charset="0"/>
              </a:rPr>
              <a:t>is tagged private</a:t>
            </a:r>
            <a:r>
              <a:rPr lang="en-US" sz="1600" i="0" kern="12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type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Doubly_Linked_List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(Capacity :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Count_Type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is tagged private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Map  (Capacity :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Count_Type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) 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is tagged private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 </a:t>
            </a:r>
            <a:r>
              <a:rPr lang="en-US" sz="1600" i="1" dirty="0">
                <a:solidFill>
                  <a:srgbClr val="0070C0"/>
                </a:solidFill>
                <a:latin typeface="Consolas" panose="020B0609020204030204" pitchFamily="49" charset="0"/>
              </a:rPr>
              <a:t>-- ordered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Map  (Capacity :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Count_Type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 Modulus  :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Hash_Type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) 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is tagged private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Set  (Capacity :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Count_Type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) 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is tagged private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 </a:t>
            </a:r>
            <a:r>
              <a:rPr lang="en-US" sz="1600" i="1" dirty="0">
                <a:solidFill>
                  <a:srgbClr val="0070C0"/>
                </a:solidFill>
                <a:latin typeface="Consolas" panose="020B0609020204030204" pitchFamily="49" charset="0"/>
              </a:rPr>
              <a:t>-- ordered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Set  (Capacity :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Count_Type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 Modulus  :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Hash_Type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) 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is tagged private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endParaRPr lang="en-US" sz="1600" b="1" i="0" kern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 Tree (Capacity : 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Count_Type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) 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is tagged private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endParaRPr lang="en-US" sz="1600" b="1" i="0" kern="1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4933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F9E17C-7C49-4307-96D7-88D57F4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Bounded_Vector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6243C5-AB5E-46A6-989A-39626AFEAF40}"/>
              </a:ext>
            </a:extLst>
          </p:cNvPr>
          <p:cNvSpPr txBox="1"/>
          <p:nvPr/>
        </p:nvSpPr>
        <p:spPr>
          <a:xfrm>
            <a:off x="395536" y="764704"/>
            <a:ext cx="8135560" cy="569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with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Ada.Containers.Bounded_Vectors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with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Ada.Text_IO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  <a:r>
              <a:rPr lang="en-US" sz="1400" b="1" dirty="0">
                <a:latin typeface="Consolas" panose="020B0609020204030204" pitchFamily="49" charset="0"/>
              </a:rPr>
              <a:t>use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Ada.Text_IO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procedure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Bounded_Vectors_Example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is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package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Int_Vectors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is new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Ada.Containers.Bounded_Vectors</a:t>
            </a:r>
            <a:r>
              <a:rPr lang="en-US" sz="1400" dirty="0">
                <a:latin typeface="Consolas" panose="020B0609020204030204" pitchFamily="49" charset="0"/>
              </a:rPr>
              <a:t>(Positive, Integer);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use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Int_Vectors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Vec</a:t>
            </a:r>
            <a:r>
              <a:rPr lang="en-US" sz="1400" dirty="0">
                <a:latin typeface="Consolas" panose="020B0609020204030204" pitchFamily="49" charset="0"/>
              </a:rPr>
              <a:t> : Vector(Capacity =&gt; 10);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Put_Line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Vec</a:t>
            </a:r>
            <a:r>
              <a:rPr lang="en-US" sz="1400" dirty="0">
                <a:latin typeface="Consolas" panose="020B0609020204030204" pitchFamily="49" charset="0"/>
              </a:rPr>
              <a:t> Length is" &amp; </a:t>
            </a:r>
            <a:r>
              <a:rPr lang="en-US" sz="1400" dirty="0" err="1">
                <a:latin typeface="Consolas" panose="020B0609020204030204" pitchFamily="49" charset="0"/>
              </a:rPr>
              <a:t>Vec.Length'Img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Put_Line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Vec</a:t>
            </a:r>
            <a:r>
              <a:rPr lang="en-US" sz="1400" dirty="0">
                <a:latin typeface="Consolas" panose="020B0609020204030204" pitchFamily="49" charset="0"/>
              </a:rPr>
              <a:t> Capacity is" &amp; </a:t>
            </a:r>
            <a:r>
              <a:rPr lang="en-US" sz="1400" dirty="0" err="1">
                <a:latin typeface="Consolas" panose="020B0609020204030204" pitchFamily="49" charset="0"/>
              </a:rPr>
              <a:t>Vec.Capacity'Img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for </a:t>
            </a:r>
            <a:r>
              <a:rPr lang="en-US" sz="1400" dirty="0">
                <a:latin typeface="Consolas" panose="020B0609020204030204" pitchFamily="49" charset="0"/>
              </a:rPr>
              <a:t>I in 1..4 </a:t>
            </a:r>
            <a:r>
              <a:rPr lang="en-US" sz="1400" b="1" dirty="0">
                <a:latin typeface="Consolas" panose="020B0609020204030204" pitchFamily="49" charset="0"/>
              </a:rPr>
              <a:t>loop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Vec.Append</a:t>
            </a:r>
            <a:r>
              <a:rPr lang="en-US" sz="1400" dirty="0">
                <a:latin typeface="Consolas" panose="020B0609020204030204" pitchFamily="49" charset="0"/>
              </a:rPr>
              <a:t>(100*I);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end loop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Vec.Delete</a:t>
            </a:r>
            <a:r>
              <a:rPr lang="en-US" sz="1400" dirty="0">
                <a:latin typeface="Consolas" panose="020B0609020204030204" pitchFamily="49" charset="0"/>
              </a:rPr>
              <a:t>(2);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declare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latin typeface="Consolas" panose="020B0609020204030204" pitchFamily="49" charset="0"/>
              </a:rPr>
              <a:t>Big_Vec</a:t>
            </a:r>
            <a:r>
              <a:rPr lang="en-US" sz="1400" dirty="0">
                <a:latin typeface="Consolas" panose="020B0609020204030204" pitchFamily="49" charset="0"/>
              </a:rPr>
              <a:t> : Vector := Copy( </a:t>
            </a:r>
            <a:r>
              <a:rPr lang="en-US" sz="1400" dirty="0" err="1">
                <a:latin typeface="Consolas" panose="020B0609020204030204" pitchFamily="49" charset="0"/>
              </a:rPr>
              <a:t>Vec</a:t>
            </a:r>
            <a:r>
              <a:rPr lang="en-US" sz="1400" dirty="0">
                <a:latin typeface="Consolas" panose="020B0609020204030204" pitchFamily="49" charset="0"/>
              </a:rPr>
              <a:t> &amp; </a:t>
            </a:r>
            <a:r>
              <a:rPr lang="en-US" sz="1400" dirty="0" err="1">
                <a:latin typeface="Consolas" panose="020B0609020204030204" pitchFamily="49" charset="0"/>
              </a:rPr>
              <a:t>Vec</a:t>
            </a:r>
            <a:r>
              <a:rPr lang="en-US" sz="1400" dirty="0">
                <a:latin typeface="Consolas" panose="020B0609020204030204" pitchFamily="49" charset="0"/>
              </a:rPr>
              <a:t>, Capacity =&gt; 100);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begin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for</a:t>
            </a:r>
            <a:r>
              <a:rPr lang="en-US" sz="1400" dirty="0">
                <a:latin typeface="Consolas" panose="020B0609020204030204" pitchFamily="49" charset="0"/>
              </a:rPr>
              <a:t> Item </a:t>
            </a:r>
            <a:r>
              <a:rPr lang="en-US" sz="1400" b="1" dirty="0">
                <a:latin typeface="Consolas" panose="020B0609020204030204" pitchFamily="49" charset="0"/>
              </a:rPr>
              <a:t>of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Big_Vec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loop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Item := Item+1;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latin typeface="Consolas" panose="020B0609020204030204" pitchFamily="49" charset="0"/>
              </a:rPr>
              <a:t>Put_Line</a:t>
            </a:r>
            <a:r>
              <a:rPr lang="en-US" sz="1400" dirty="0">
                <a:latin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</a:rPr>
              <a:t>Item'Img</a:t>
            </a:r>
            <a:r>
              <a:rPr lang="en-US" sz="1400" dirty="0">
                <a:latin typeface="Consolas" panose="020B0609020204030204" pitchFamily="49" charset="0"/>
              </a:rPr>
              <a:t> 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end loop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latin typeface="Consolas" panose="020B0609020204030204" pitchFamily="49" charset="0"/>
              </a:rPr>
              <a:t>Put_Line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Big_Vec</a:t>
            </a:r>
            <a:r>
              <a:rPr lang="en-US" sz="1400" dirty="0">
                <a:latin typeface="Consolas" panose="020B0609020204030204" pitchFamily="49" charset="0"/>
              </a:rPr>
              <a:t> Length is" &amp; </a:t>
            </a:r>
            <a:r>
              <a:rPr lang="en-US" sz="1400" dirty="0" err="1">
                <a:latin typeface="Consolas" panose="020B0609020204030204" pitchFamily="49" charset="0"/>
              </a:rPr>
              <a:t>Big_Vec.Length'Img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latin typeface="Consolas" panose="020B0609020204030204" pitchFamily="49" charset="0"/>
              </a:rPr>
              <a:t>Put_Line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Big_Vec</a:t>
            </a:r>
            <a:r>
              <a:rPr lang="en-US" sz="1400" dirty="0">
                <a:latin typeface="Consolas" panose="020B0609020204030204" pitchFamily="49" charset="0"/>
              </a:rPr>
              <a:t> Capacity is" &amp; </a:t>
            </a:r>
            <a:r>
              <a:rPr lang="en-US" sz="1400" dirty="0" err="1">
                <a:latin typeface="Consolas" panose="020B0609020204030204" pitchFamily="49" charset="0"/>
              </a:rPr>
              <a:t>Big_Vec.Capacity'Img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end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Bounded_Vectors_Example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BFABB3D-0288-4898-A58F-2A6A671073EE}"/>
              </a:ext>
            </a:extLst>
          </p:cNvPr>
          <p:cNvSpPr txBox="1"/>
          <p:nvPr/>
        </p:nvSpPr>
        <p:spPr>
          <a:xfrm>
            <a:off x="6565948" y="3919115"/>
            <a:ext cx="2470548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Output</a:t>
            </a:r>
          </a:p>
          <a:p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Vec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 Length is 0</a:t>
            </a:r>
          </a:p>
          <a:p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Vec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 Capacity is 10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 101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 301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 401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 101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 301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 401</a:t>
            </a:r>
          </a:p>
          <a:p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Big_Vec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 Length is 6</a:t>
            </a:r>
          </a:p>
          <a:p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Big_Vec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 Capacity is 100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xmlns="" id="{84E358EB-4236-46AE-8A93-A6B377E9828B}"/>
              </a:ext>
            </a:extLst>
          </p:cNvPr>
          <p:cNvSpPr/>
          <p:nvPr/>
        </p:nvSpPr>
        <p:spPr bwMode="auto">
          <a:xfrm>
            <a:off x="3275856" y="2852936"/>
            <a:ext cx="5472608" cy="1224136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normalizeH="0" baseline="0" dirty="0">
                <a:solidFill>
                  <a:schemeClr val="bg1"/>
                </a:solidFill>
                <a:effectLst/>
                <a:latin typeface="Arial" charset="0"/>
              </a:rPr>
              <a:t>Length is in 0 .. Capacity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1" dirty="0">
                <a:solidFill>
                  <a:schemeClr val="bg1"/>
                </a:solidFill>
                <a:latin typeface="Arial" charset="0"/>
              </a:rPr>
              <a:t>Capacity cannot be changed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normalizeH="0" baseline="0" dirty="0">
                <a:solidFill>
                  <a:schemeClr val="bg1"/>
                </a:solidFill>
                <a:effectLst/>
                <a:latin typeface="Arial" charset="0"/>
              </a:rPr>
              <a:t>Use Copy to increase Capacity</a:t>
            </a:r>
          </a:p>
        </p:txBody>
      </p:sp>
    </p:spTree>
    <p:extLst>
      <p:ext uri="{BB962C8B-B14F-4D97-AF65-F5344CB8AC3E}">
        <p14:creationId xmlns:p14="http://schemas.microsoft.com/office/powerpoint/2010/main" val="33186846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8" descr="Question-mark-blue-glossy-button.gif">
            <a:extLst>
              <a:ext uri="{FF2B5EF4-FFF2-40B4-BE49-F238E27FC236}">
                <a16:creationId xmlns:a16="http://schemas.microsoft.com/office/drawing/2014/main" xmlns="" id="{9310C978-50C3-4DEF-A066-E546F0431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276475"/>
            <a:ext cx="174307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3" name="Espace réservé du texte 1">
            <a:extLst>
              <a:ext uri="{FF2B5EF4-FFF2-40B4-BE49-F238E27FC236}">
                <a16:creationId xmlns:a16="http://schemas.microsoft.com/office/drawing/2014/main" xmlns="" id="{56D0C5D9-C0A2-41D5-9A24-D6B59AB6B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896938"/>
          </a:xfrm>
        </p:spPr>
        <p:txBody>
          <a:bodyPr/>
          <a:lstStyle/>
          <a:p>
            <a:pPr eaLnBrk="1" hangingPunct="1">
              <a:defRPr/>
            </a:pPr>
            <a:r>
              <a:t>            Quiz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3983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83585-F0E6-45D9-A5CC-46CC5424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Containers (1/2)</a:t>
            </a:r>
          </a:p>
        </p:txBody>
      </p:sp>
      <p:pic>
        <p:nvPicPr>
          <p:cNvPr id="4" name="Picture 6" descr="Question-mark-blue-glossy-button.gif">
            <a:extLst>
              <a:ext uri="{FF2B5EF4-FFF2-40B4-BE49-F238E27FC236}">
                <a16:creationId xmlns:a16="http://schemas.microsoft.com/office/drawing/2014/main" xmlns="" id="{386F71C8-276B-4048-8A84-044DFD872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44450"/>
            <a:ext cx="554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1BB8E2C-0C89-447D-B110-ED74041ABF8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39552" y="1700808"/>
            <a:ext cx="8134672" cy="5334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effect?</a:t>
            </a:r>
          </a:p>
          <a:p>
            <a:pPr marL="514350" indent="-457200">
              <a:buFont typeface="+mj-lt"/>
              <a:buAutoNum type="alphaUcPeriod"/>
            </a:pPr>
            <a:r>
              <a:rPr lang="en-US" dirty="0"/>
              <a:t>Illegal since a capacity needs to be provided at the declaration of </a:t>
            </a:r>
            <a:r>
              <a:rPr lang="en-US" dirty="0" err="1"/>
              <a:t>My_Vector</a:t>
            </a:r>
            <a:endParaRPr lang="en-US" dirty="0"/>
          </a:p>
          <a:p>
            <a:pPr marL="514350" indent="-457200">
              <a:buFont typeface="+mj-lt"/>
              <a:buAutoNum type="alphaUcPeriod"/>
            </a:pPr>
            <a:r>
              <a:rPr lang="en-US" dirty="0" err="1"/>
              <a:t>My_Vector</a:t>
            </a:r>
            <a:r>
              <a:rPr lang="en-US" dirty="0"/>
              <a:t> is implicitly expanded during the loop</a:t>
            </a:r>
          </a:p>
          <a:p>
            <a:pPr marL="514350" indent="-457200">
              <a:buFont typeface="+mj-lt"/>
              <a:buAutoNum type="alphaUcPeriod"/>
            </a:pPr>
            <a:r>
              <a:rPr lang="en-US" dirty="0"/>
              <a:t>Run-time error in the loop when J = 1</a:t>
            </a:r>
          </a:p>
          <a:p>
            <a:pPr marL="514350" indent="-457200">
              <a:buFont typeface="+mj-lt"/>
              <a:buAutoNum type="alphaU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7EED6B-DF5A-4B19-8CC6-1A4ACFF41532}"/>
              </a:ext>
            </a:extLst>
          </p:cNvPr>
          <p:cNvSpPr txBox="1"/>
          <p:nvPr/>
        </p:nvSpPr>
        <p:spPr>
          <a:xfrm>
            <a:off x="179512" y="5138028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kern="1200" dirty="0">
                <a:solidFill>
                  <a:schemeClr val="accent1"/>
                </a:solidFill>
                <a:sym typeface="Wingdings" panose="05000000000000000000" pitchFamily="2" charset="2"/>
              </a:rPr>
              <a:t></a:t>
            </a:r>
            <a:endParaRPr lang="en-US" sz="2800" b="1" i="0" kern="12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4ABFFF4-9A8F-4518-9AD1-3989298FDF0C}"/>
              </a:ext>
            </a:extLst>
          </p:cNvPr>
          <p:cNvSpPr txBox="1"/>
          <p:nvPr/>
        </p:nvSpPr>
        <p:spPr>
          <a:xfrm>
            <a:off x="1142912" y="836712"/>
            <a:ext cx="7478329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with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Ada.Containers.Bounded_Vectors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package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Int_Vectors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is 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   new </a:t>
            </a:r>
            <a:r>
              <a:rPr lang="en-US" sz="1600" dirty="0" err="1">
                <a:latin typeface="Consolas" panose="020B0609020204030204" pitchFamily="49" charset="0"/>
              </a:rPr>
              <a:t>Ada.Containers.Bounded_Vectors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Index_Type</a:t>
            </a:r>
            <a:r>
              <a:rPr lang="en-US" sz="1600" dirty="0">
                <a:latin typeface="Consolas" panose="020B0609020204030204" pitchFamily="49" charset="0"/>
              </a:rPr>
              <a:t>   =&gt; Positive,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         </a:t>
            </a:r>
            <a:r>
              <a:rPr lang="en-US" sz="1600" dirty="0" err="1">
                <a:latin typeface="Consolas" panose="020B0609020204030204" pitchFamily="49" charset="0"/>
              </a:rPr>
              <a:t>Element_Type</a:t>
            </a:r>
            <a:r>
              <a:rPr lang="en-US" sz="1600" dirty="0">
                <a:latin typeface="Consolas" panose="020B0609020204030204" pitchFamily="49" charset="0"/>
              </a:rPr>
              <a:t> =&gt; Integer);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with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Int_Vectors</a:t>
            </a:r>
            <a:r>
              <a:rPr lang="en-US" sz="1600" dirty="0">
                <a:latin typeface="Consolas" panose="020B0609020204030204" pitchFamily="49" charset="0"/>
              </a:rPr>
              <a:t>; </a:t>
            </a:r>
            <a:r>
              <a:rPr lang="en-US" sz="1600" b="1" dirty="0">
                <a:latin typeface="Consolas" panose="020B0609020204030204" pitchFamily="49" charset="0"/>
              </a:rPr>
              <a:t>use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Int_Vectors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procedure</a:t>
            </a:r>
            <a:r>
              <a:rPr lang="en-US" sz="1600" dirty="0">
                <a:latin typeface="Consolas" panose="020B0609020204030204" pitchFamily="49" charset="0"/>
              </a:rPr>
              <a:t> Proc </a:t>
            </a:r>
            <a:r>
              <a:rPr lang="en-US" sz="1600" b="1" dirty="0">
                <a:latin typeface="Consolas" panose="020B0609020204030204" pitchFamily="49" charset="0"/>
              </a:rPr>
              <a:t>is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My_Vector</a:t>
            </a:r>
            <a:r>
              <a:rPr lang="en-US" sz="1600" dirty="0" smtClean="0">
                <a:latin typeface="Consolas" panose="020B0609020204030204" pitchFamily="49" charset="0"/>
              </a:rPr>
              <a:t> : Vector;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begin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for</a:t>
            </a:r>
            <a:r>
              <a:rPr lang="en-US" sz="1600" dirty="0">
                <a:latin typeface="Consolas" panose="020B0609020204030204" pitchFamily="49" charset="0"/>
              </a:rPr>
              <a:t> J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1..20 </a:t>
            </a:r>
            <a:r>
              <a:rPr lang="en-US" sz="1600" b="1" dirty="0">
                <a:latin typeface="Consolas" panose="020B0609020204030204" pitchFamily="49" charset="0"/>
              </a:rPr>
              <a:t>loop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My_Vector.Append</a:t>
            </a:r>
            <a:r>
              <a:rPr lang="en-US" sz="16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end loop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end</a:t>
            </a:r>
            <a:r>
              <a:rPr lang="en-US" sz="1600" dirty="0">
                <a:latin typeface="Consolas" panose="020B0609020204030204" pitchFamily="49" charset="0"/>
              </a:rPr>
              <a:t> Proc;</a:t>
            </a:r>
          </a:p>
        </p:txBody>
      </p:sp>
    </p:spTree>
    <p:extLst>
      <p:ext uri="{BB962C8B-B14F-4D97-AF65-F5344CB8AC3E}">
        <p14:creationId xmlns:p14="http://schemas.microsoft.com/office/powerpoint/2010/main" val="287834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83585-F0E6-45D9-A5CC-46CC5424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Containers (2/2)</a:t>
            </a:r>
          </a:p>
        </p:txBody>
      </p:sp>
      <p:pic>
        <p:nvPicPr>
          <p:cNvPr id="4" name="Picture 6" descr="Question-mark-blue-glossy-button.gif">
            <a:extLst>
              <a:ext uri="{FF2B5EF4-FFF2-40B4-BE49-F238E27FC236}">
                <a16:creationId xmlns:a16="http://schemas.microsoft.com/office/drawing/2014/main" xmlns="" id="{386F71C8-276B-4048-8A84-044DFD872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44450"/>
            <a:ext cx="554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1BB8E2C-0C89-447D-B110-ED74041ABF8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39552" y="1700808"/>
            <a:ext cx="8134672" cy="5334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effect?</a:t>
            </a:r>
          </a:p>
          <a:p>
            <a:pPr marL="514350" indent="-457200">
              <a:buFont typeface="+mj-lt"/>
              <a:buAutoNum type="alphaUcPeriod"/>
            </a:pPr>
            <a:r>
              <a:rPr lang="en-US" dirty="0" err="1"/>
              <a:t>My_Vector</a:t>
            </a:r>
            <a:r>
              <a:rPr lang="en-US" dirty="0"/>
              <a:t> is implicitly expanded with higher capacity, so it end up with 20 elements</a:t>
            </a:r>
          </a:p>
          <a:p>
            <a:pPr marL="514350" indent="-457200">
              <a:buFont typeface="+mj-lt"/>
              <a:buAutoNum type="alphaUcPeriod"/>
            </a:pPr>
            <a:r>
              <a:rPr lang="en-US" dirty="0"/>
              <a:t>Run-time error in the loop when J = 11</a:t>
            </a:r>
          </a:p>
          <a:p>
            <a:pPr marL="514350" indent="-457200">
              <a:buFont typeface="+mj-lt"/>
              <a:buAutoNum type="alphaUcPeriod"/>
            </a:pPr>
            <a:r>
              <a:rPr lang="en-US" dirty="0"/>
              <a:t>Undefined since </a:t>
            </a:r>
            <a:r>
              <a:rPr lang="en-US" dirty="0" err="1"/>
              <a:t>My_Vector</a:t>
            </a:r>
            <a:r>
              <a:rPr lang="en-US" dirty="0"/>
              <a:t> is not initialized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7EED6B-DF5A-4B19-8CC6-1A4ACFF41532}"/>
              </a:ext>
            </a:extLst>
          </p:cNvPr>
          <p:cNvSpPr txBox="1"/>
          <p:nvPr/>
        </p:nvSpPr>
        <p:spPr>
          <a:xfrm>
            <a:off x="179512" y="5805264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kern="1200" dirty="0">
                <a:solidFill>
                  <a:schemeClr val="accent1"/>
                </a:solidFill>
                <a:sym typeface="Wingdings" panose="05000000000000000000" pitchFamily="2" charset="2"/>
              </a:rPr>
              <a:t></a:t>
            </a:r>
            <a:endParaRPr lang="en-US" sz="2800" b="1" i="0" kern="12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4ABFFF4-9A8F-4518-9AD1-3989298FDF0C}"/>
              </a:ext>
            </a:extLst>
          </p:cNvPr>
          <p:cNvSpPr txBox="1"/>
          <p:nvPr/>
        </p:nvSpPr>
        <p:spPr>
          <a:xfrm>
            <a:off x="1142912" y="836712"/>
            <a:ext cx="7478329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with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Ada.Containers.Bounded_Vectors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package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Int_Vectors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is 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   new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Ada.Containers.Bounded_Vectors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Index_Type</a:t>
            </a:r>
            <a:r>
              <a:rPr lang="en-US" sz="1600" dirty="0">
                <a:latin typeface="Consolas" panose="020B0609020204030204" pitchFamily="49" charset="0"/>
              </a:rPr>
              <a:t>   =&gt; Positive,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         </a:t>
            </a:r>
            <a:r>
              <a:rPr lang="en-US" sz="1600" dirty="0" err="1">
                <a:latin typeface="Consolas" panose="020B0609020204030204" pitchFamily="49" charset="0"/>
              </a:rPr>
              <a:t>Element_Type</a:t>
            </a:r>
            <a:r>
              <a:rPr lang="en-US" sz="1600" dirty="0">
                <a:latin typeface="Consolas" panose="020B0609020204030204" pitchFamily="49" charset="0"/>
              </a:rPr>
              <a:t> =&gt; Integer);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with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Int_Vectors</a:t>
            </a:r>
            <a:r>
              <a:rPr lang="en-US" sz="1600" dirty="0">
                <a:latin typeface="Consolas" panose="020B0609020204030204" pitchFamily="49" charset="0"/>
              </a:rPr>
              <a:t>; </a:t>
            </a:r>
            <a:r>
              <a:rPr lang="en-US" sz="1600" b="1" dirty="0">
                <a:latin typeface="Consolas" panose="020B0609020204030204" pitchFamily="49" charset="0"/>
              </a:rPr>
              <a:t>use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Int_Vectors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procedure</a:t>
            </a:r>
            <a:r>
              <a:rPr lang="en-US" sz="1600" dirty="0">
                <a:latin typeface="Consolas" panose="020B0609020204030204" pitchFamily="49" charset="0"/>
              </a:rPr>
              <a:t> Proc </a:t>
            </a:r>
            <a:r>
              <a:rPr lang="en-US" sz="1600" b="1" dirty="0">
                <a:latin typeface="Consolas" panose="020B0609020204030204" pitchFamily="49" charset="0"/>
              </a:rPr>
              <a:t>is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My_Vector</a:t>
            </a:r>
            <a:r>
              <a:rPr lang="en-US" sz="1600" dirty="0">
                <a:latin typeface="Consolas" panose="020B0609020204030204" pitchFamily="49" charset="0"/>
              </a:rPr>
              <a:t> : Vector(Capacity=&gt;10);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begin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for</a:t>
            </a:r>
            <a:r>
              <a:rPr lang="en-US" sz="1600" dirty="0">
                <a:latin typeface="Consolas" panose="020B0609020204030204" pitchFamily="49" charset="0"/>
              </a:rPr>
              <a:t> J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1..20 </a:t>
            </a:r>
            <a:r>
              <a:rPr lang="en-US" sz="1600" b="1" dirty="0">
                <a:latin typeface="Consolas" panose="020B0609020204030204" pitchFamily="49" charset="0"/>
              </a:rPr>
              <a:t>loop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My_Vector.Append</a:t>
            </a:r>
            <a:r>
              <a:rPr lang="en-US" sz="1600" dirty="0">
                <a:latin typeface="Consolas" panose="020B0609020204030204" pitchFamily="49" charset="0"/>
              </a:rPr>
              <a:t>(J);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end loop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end</a:t>
            </a:r>
            <a:r>
              <a:rPr lang="en-US" sz="1600" dirty="0">
                <a:latin typeface="Consolas" panose="020B0609020204030204" pitchFamily="49" charset="0"/>
              </a:rPr>
              <a:t> Proc;</a:t>
            </a:r>
          </a:p>
        </p:txBody>
      </p:sp>
    </p:spTree>
    <p:extLst>
      <p:ext uri="{BB962C8B-B14F-4D97-AF65-F5344CB8AC3E}">
        <p14:creationId xmlns:p14="http://schemas.microsoft.com/office/powerpoint/2010/main" val="171190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4B4947-3BD7-4059-8C08-01E1F486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Hierarchy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5FC764-1872-4DF1-BCDC-70915D1C586A}"/>
              </a:ext>
            </a:extLst>
          </p:cNvPr>
          <p:cNvSpPr txBox="1"/>
          <p:nvPr/>
        </p:nvSpPr>
        <p:spPr>
          <a:xfrm>
            <a:off x="1475656" y="832644"/>
            <a:ext cx="6580648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package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Ada.Containers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pragma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Pure(Containers);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Hash_Type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is mod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70C0"/>
                </a:solidFill>
                <a:latin typeface="Consolas" panose="020B0609020204030204" pitchFamily="49" charset="0"/>
              </a:rPr>
              <a:t>implementation-defined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Count_Type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is range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0 .. </a:t>
            </a:r>
            <a:r>
              <a:rPr lang="en-US" sz="1600" i="1" dirty="0">
                <a:solidFill>
                  <a:srgbClr val="0070C0"/>
                </a:solidFill>
                <a:latin typeface="Consolas" panose="020B0609020204030204" pitchFamily="49" charset="0"/>
              </a:rPr>
              <a:t>implementation-defined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Capacity_Error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exception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Ada.Containers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9F71241-D093-4B26-8DC1-5B15D115C499}"/>
              </a:ext>
            </a:extLst>
          </p:cNvPr>
          <p:cNvSpPr txBox="1"/>
          <p:nvPr/>
        </p:nvSpPr>
        <p:spPr>
          <a:xfrm>
            <a:off x="251520" y="3068960"/>
            <a:ext cx="19656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70C0"/>
                </a:solidFill>
              </a:rPr>
              <a:t>Vectors</a:t>
            </a:r>
          </a:p>
          <a:p>
            <a:r>
              <a:rPr lang="en-US" sz="1500" dirty="0" err="1">
                <a:solidFill>
                  <a:srgbClr val="0070C0"/>
                </a:solidFill>
              </a:rPr>
              <a:t>Doubly_Linked_Lists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 err="1">
                <a:solidFill>
                  <a:srgbClr val="0070C0"/>
                </a:solidFill>
              </a:rPr>
              <a:t>Hashed_Maps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 err="1">
                <a:solidFill>
                  <a:srgbClr val="0070C0"/>
                </a:solidFill>
              </a:rPr>
              <a:t>Ordered_Maps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 err="1">
                <a:solidFill>
                  <a:srgbClr val="0070C0"/>
                </a:solidFill>
              </a:rPr>
              <a:t>Hashed_Sets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 err="1">
                <a:solidFill>
                  <a:srgbClr val="0070C0"/>
                </a:solidFill>
              </a:rPr>
              <a:t>Ordered_Sets</a:t>
            </a:r>
            <a:endParaRPr lang="en-US" sz="15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23DF988-4B49-43CB-AAA7-CE4B29AC1302}"/>
              </a:ext>
            </a:extLst>
          </p:cNvPr>
          <p:cNvSpPr txBox="1"/>
          <p:nvPr/>
        </p:nvSpPr>
        <p:spPr>
          <a:xfrm>
            <a:off x="3059832" y="2708920"/>
            <a:ext cx="316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Children of </a:t>
            </a:r>
            <a:r>
              <a:rPr lang="en-US" b="1" dirty="0" err="1">
                <a:solidFill>
                  <a:srgbClr val="0070C0"/>
                </a:solidFill>
              </a:rPr>
              <a:t>Ada.Containers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37ED698-6BAF-49B9-A38C-479B95C6DFAA}"/>
              </a:ext>
            </a:extLst>
          </p:cNvPr>
          <p:cNvSpPr txBox="1"/>
          <p:nvPr/>
        </p:nvSpPr>
        <p:spPr>
          <a:xfrm>
            <a:off x="2620550" y="3068960"/>
            <a:ext cx="28552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solidFill>
                  <a:srgbClr val="0070C0"/>
                </a:solidFill>
              </a:rPr>
              <a:t>Indefinite_Vectors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 err="1">
                <a:solidFill>
                  <a:srgbClr val="0070C0"/>
                </a:solidFill>
              </a:rPr>
              <a:t>Indefinite_Doubly_Linked_Lists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 err="1">
                <a:solidFill>
                  <a:srgbClr val="0070C0"/>
                </a:solidFill>
              </a:rPr>
              <a:t>Indefinite_Hashed_Maps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 err="1">
                <a:solidFill>
                  <a:srgbClr val="0070C0"/>
                </a:solidFill>
              </a:rPr>
              <a:t>Indefinite_Ordered_Maps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 err="1">
                <a:solidFill>
                  <a:srgbClr val="0070C0"/>
                </a:solidFill>
              </a:rPr>
              <a:t>Indefinite_Hashed_Sets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 err="1">
                <a:solidFill>
                  <a:srgbClr val="0070C0"/>
                </a:solidFill>
              </a:rPr>
              <a:t>Indefinite_Ordered_Sets</a:t>
            </a:r>
            <a:endParaRPr lang="en-US" sz="15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E220434-7020-48A5-B133-79A27E1EDDED}"/>
              </a:ext>
            </a:extLst>
          </p:cNvPr>
          <p:cNvSpPr txBox="1"/>
          <p:nvPr/>
        </p:nvSpPr>
        <p:spPr>
          <a:xfrm>
            <a:off x="5879246" y="3068960"/>
            <a:ext cx="30348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solidFill>
                  <a:srgbClr val="0070C0"/>
                </a:solidFill>
              </a:rPr>
              <a:t>Generic_Sort</a:t>
            </a:r>
            <a:r>
              <a:rPr lang="en-US" sz="1500" dirty="0">
                <a:solidFill>
                  <a:srgbClr val="0070C0"/>
                </a:solidFill>
              </a:rPr>
              <a:t/>
            </a:r>
            <a:br>
              <a:rPr lang="en-US" sz="1500" dirty="0">
                <a:solidFill>
                  <a:srgbClr val="0070C0"/>
                </a:solidFill>
              </a:rPr>
            </a:br>
            <a:r>
              <a:rPr lang="en-US" sz="1500" dirty="0" err="1">
                <a:solidFill>
                  <a:srgbClr val="0070C0"/>
                </a:solidFill>
              </a:rPr>
              <a:t>Generic_Array_Sort</a:t>
            </a:r>
            <a:r>
              <a:rPr lang="en-US" sz="1500" dirty="0">
                <a:solidFill>
                  <a:srgbClr val="0070C0"/>
                </a:solidFill>
              </a:rPr>
              <a:t/>
            </a:r>
            <a:br>
              <a:rPr lang="en-US" sz="1500" dirty="0">
                <a:solidFill>
                  <a:srgbClr val="0070C0"/>
                </a:solidFill>
              </a:rPr>
            </a:br>
            <a:r>
              <a:rPr lang="en-US" sz="1500" dirty="0" err="1">
                <a:solidFill>
                  <a:srgbClr val="0070C0"/>
                </a:solidFill>
              </a:rPr>
              <a:t>Generic_Constrained_Array_Sort</a:t>
            </a:r>
            <a:endParaRPr lang="en-US" sz="15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0B5B2C4-7D71-4BA2-AB97-F13BDA7018AD}"/>
              </a:ext>
            </a:extLst>
          </p:cNvPr>
          <p:cNvSpPr txBox="1"/>
          <p:nvPr/>
        </p:nvSpPr>
        <p:spPr>
          <a:xfrm>
            <a:off x="251520" y="4941168"/>
            <a:ext cx="28456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solidFill>
                  <a:srgbClr val="0070C0"/>
                </a:solidFill>
              </a:rPr>
              <a:t>Bounded_Vectors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 err="1">
                <a:solidFill>
                  <a:srgbClr val="0070C0"/>
                </a:solidFill>
              </a:rPr>
              <a:t>Bounded_Doubly_Linked_Lists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 err="1">
                <a:solidFill>
                  <a:srgbClr val="0070C0"/>
                </a:solidFill>
              </a:rPr>
              <a:t>Bounded_Hashed_Maps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 err="1">
                <a:solidFill>
                  <a:srgbClr val="0070C0"/>
                </a:solidFill>
              </a:rPr>
              <a:t>Bounded_Ordered_Maps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 err="1">
                <a:solidFill>
                  <a:srgbClr val="0070C0"/>
                </a:solidFill>
              </a:rPr>
              <a:t>Bounded_Hashed_Sets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 err="1">
                <a:solidFill>
                  <a:srgbClr val="0070C0"/>
                </a:solidFill>
              </a:rPr>
              <a:t>Bounded_Ordered_Sets</a:t>
            </a:r>
            <a:endParaRPr lang="en-US" sz="15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924089E-7E82-41C8-8174-A44F6995F14E}"/>
              </a:ext>
            </a:extLst>
          </p:cNvPr>
          <p:cNvSpPr txBox="1"/>
          <p:nvPr/>
        </p:nvSpPr>
        <p:spPr>
          <a:xfrm>
            <a:off x="3149893" y="4941168"/>
            <a:ext cx="324159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solidFill>
                  <a:srgbClr val="0070C0"/>
                </a:solidFill>
              </a:rPr>
              <a:t>Synchronized_Queue_Interfaces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 err="1">
                <a:solidFill>
                  <a:srgbClr val="0070C0"/>
                </a:solidFill>
              </a:rPr>
              <a:t>Unbounded_Synchronized_Queues</a:t>
            </a:r>
            <a:r>
              <a:rPr lang="en-US" sz="1500" dirty="0">
                <a:solidFill>
                  <a:srgbClr val="0070C0"/>
                </a:solidFill>
              </a:rPr>
              <a:t/>
            </a:r>
            <a:br>
              <a:rPr lang="en-US" sz="1500" dirty="0">
                <a:solidFill>
                  <a:srgbClr val="0070C0"/>
                </a:solidFill>
              </a:rPr>
            </a:br>
            <a:r>
              <a:rPr lang="en-US" sz="1500" dirty="0" err="1">
                <a:solidFill>
                  <a:srgbClr val="0070C0"/>
                </a:solidFill>
              </a:rPr>
              <a:t>Bounded_Synchronized_Queues</a:t>
            </a:r>
            <a:r>
              <a:rPr lang="en-US" sz="1500" dirty="0">
                <a:solidFill>
                  <a:srgbClr val="0070C0"/>
                </a:solidFill>
              </a:rPr>
              <a:t/>
            </a:r>
            <a:br>
              <a:rPr lang="en-US" sz="1500" dirty="0">
                <a:solidFill>
                  <a:srgbClr val="0070C0"/>
                </a:solidFill>
              </a:rPr>
            </a:br>
            <a:r>
              <a:rPr lang="en-US" sz="1500" dirty="0" err="1">
                <a:solidFill>
                  <a:srgbClr val="0070C0"/>
                </a:solidFill>
              </a:rPr>
              <a:t>Unbounded_Priority_Queues</a:t>
            </a:r>
            <a:r>
              <a:rPr lang="en-US" sz="1500" dirty="0">
                <a:solidFill>
                  <a:srgbClr val="0070C0"/>
                </a:solidFill>
              </a:rPr>
              <a:t/>
            </a:r>
            <a:br>
              <a:rPr lang="en-US" sz="1500" dirty="0">
                <a:solidFill>
                  <a:srgbClr val="0070C0"/>
                </a:solidFill>
              </a:rPr>
            </a:br>
            <a:r>
              <a:rPr lang="en-US" sz="1500" dirty="0" err="1">
                <a:solidFill>
                  <a:srgbClr val="0070C0"/>
                </a:solidFill>
              </a:rPr>
              <a:t>Bounded_Priority_Queues</a:t>
            </a:r>
            <a:endParaRPr lang="en-US" sz="1500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4C361C4-2ECA-4306-B8C9-F4AC1E55D392}"/>
              </a:ext>
            </a:extLst>
          </p:cNvPr>
          <p:cNvSpPr txBox="1"/>
          <p:nvPr/>
        </p:nvSpPr>
        <p:spPr>
          <a:xfrm>
            <a:off x="6444208" y="4941168"/>
            <a:ext cx="24698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solidFill>
                  <a:srgbClr val="0070C0"/>
                </a:solidFill>
              </a:rPr>
              <a:t>Multiway_Trees</a:t>
            </a:r>
            <a:r>
              <a:rPr lang="en-US" sz="1500" dirty="0">
                <a:solidFill>
                  <a:srgbClr val="0070C0"/>
                </a:solidFill>
              </a:rPr>
              <a:t/>
            </a:r>
            <a:br>
              <a:rPr lang="en-US" sz="1500" dirty="0">
                <a:solidFill>
                  <a:srgbClr val="0070C0"/>
                </a:solidFill>
              </a:rPr>
            </a:br>
            <a:r>
              <a:rPr lang="en-US" sz="1500" dirty="0">
                <a:solidFill>
                  <a:srgbClr val="0070C0"/>
                </a:solidFill>
              </a:rPr>
              <a:t>Indefinite_ </a:t>
            </a:r>
            <a:r>
              <a:rPr lang="en-US" sz="1500" dirty="0" err="1">
                <a:solidFill>
                  <a:srgbClr val="0070C0"/>
                </a:solidFill>
              </a:rPr>
              <a:t>Multiway_Trees</a:t>
            </a:r>
            <a:r>
              <a:rPr lang="en-US" sz="1500" dirty="0">
                <a:solidFill>
                  <a:srgbClr val="0070C0"/>
                </a:solidFill>
              </a:rPr>
              <a:t/>
            </a:r>
            <a:br>
              <a:rPr lang="en-US" sz="1500" dirty="0">
                <a:solidFill>
                  <a:srgbClr val="0070C0"/>
                </a:solidFill>
              </a:rPr>
            </a:br>
            <a:r>
              <a:rPr lang="en-US" sz="1500" dirty="0">
                <a:solidFill>
                  <a:srgbClr val="0070C0"/>
                </a:solidFill>
              </a:rPr>
              <a:t>Bounded_ </a:t>
            </a:r>
            <a:r>
              <a:rPr lang="en-US" sz="1500" dirty="0" err="1">
                <a:solidFill>
                  <a:srgbClr val="0070C0"/>
                </a:solidFill>
              </a:rPr>
              <a:t>Multiway_Trees</a:t>
            </a:r>
            <a:endParaRPr lang="en-US" sz="1500" dirty="0">
              <a:solidFill>
                <a:srgbClr val="0070C0"/>
              </a:solidFill>
            </a:endParaRPr>
          </a:p>
          <a:p>
            <a:r>
              <a:rPr lang="en-US" sz="1500" dirty="0" err="1">
                <a:solidFill>
                  <a:srgbClr val="0070C0"/>
                </a:solidFill>
              </a:rPr>
              <a:t>Indefinite_Holders</a:t>
            </a:r>
            <a:endParaRPr lang="en-US" sz="15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hlinkClick r:id="rId3"/>
            <a:extLst>
              <a:ext uri="{FF2B5EF4-FFF2-40B4-BE49-F238E27FC236}">
                <a16:creationId xmlns:a16="http://schemas.microsoft.com/office/drawing/2014/main" xmlns="" id="{5D26345F-7AE8-4ECC-96D5-2D95CB9DEC48}"/>
              </a:ext>
            </a:extLst>
          </p:cNvPr>
          <p:cNvSpPr txBox="1"/>
          <p:nvPr/>
        </p:nvSpPr>
        <p:spPr>
          <a:xfrm>
            <a:off x="1301863" y="2420888"/>
            <a:ext cx="6726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http://www.adaic.org/resources/add_content/standards/12rm/html/RM-A-18-1.html</a:t>
            </a:r>
            <a:endParaRPr lang="en-US" sz="1200" b="1" i="0" kern="1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8968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1767607-00A5-4F10-9825-2A53FCCBC6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1783630"/>
          </a:xfrm>
        </p:spPr>
        <p:txBody>
          <a:bodyPr/>
          <a:lstStyle/>
          <a:p>
            <a:pPr>
              <a:defRPr/>
            </a:pPr>
            <a:r>
              <a:rPr lang="en-US" dirty="0"/>
              <a:t>Sorting and</a:t>
            </a:r>
          </a:p>
          <a:p>
            <a:pPr>
              <a:defRPr/>
            </a:pPr>
            <a:r>
              <a:rPr lang="en-US" dirty="0"/>
              <a:t>GNAT-Specific Containers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65337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F0807B-9F72-439E-9F9B-B7430AF8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811FCF-C38E-49F2-9161-2C7704D3933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85800" y="687288"/>
            <a:ext cx="7848600" cy="5334000"/>
          </a:xfrm>
        </p:spPr>
        <p:txBody>
          <a:bodyPr/>
          <a:lstStyle/>
          <a:p>
            <a:r>
              <a:rPr lang="en-US" dirty="0" err="1"/>
              <a:t>Generic_Array_Sort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Generic_Constrained_Array_Sort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Generic_Sort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32A8D7D-2FAC-46A8-AB65-8051A228194A}"/>
              </a:ext>
            </a:extLst>
          </p:cNvPr>
          <p:cNvSpPr txBox="1"/>
          <p:nvPr/>
        </p:nvSpPr>
        <p:spPr>
          <a:xfrm>
            <a:off x="755576" y="1196752"/>
            <a:ext cx="7848600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generic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Index_Type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(&lt;&gt;);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is private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Array_Type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is array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Index_Type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range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&lt;&gt;)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of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with function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"&lt;" (Left, Right :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)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Boolean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&lt;&gt;;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procedure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Ada.Containers.Generic_Array_Sort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(Container :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in out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Array_Type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  <a:endParaRPr lang="en-US" sz="1400" b="1" i="0" kern="1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0039A57-9A63-4E5A-838B-1D2B8B03DDD6}"/>
              </a:ext>
            </a:extLst>
          </p:cNvPr>
          <p:cNvSpPr txBox="1"/>
          <p:nvPr/>
        </p:nvSpPr>
        <p:spPr>
          <a:xfrm>
            <a:off x="179512" y="3340149"/>
            <a:ext cx="8856984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generic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Index_Type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(&lt;&gt;);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is private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Array_Type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is array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Index_Type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)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of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with function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"&lt;" (Left, Right :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Element_Type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)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Boolean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&lt;&gt;;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procedure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Ada.Containers.Generic_Constrained_Array_Sort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(Container :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in out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Array_Type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  <a:endParaRPr lang="en-US" sz="1400" b="1" i="0" kern="1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34336C3-5DA1-47A9-BD45-D40F900965C6}"/>
              </a:ext>
            </a:extLst>
          </p:cNvPr>
          <p:cNvSpPr txBox="1"/>
          <p:nvPr/>
        </p:nvSpPr>
        <p:spPr>
          <a:xfrm>
            <a:off x="928181" y="5283785"/>
            <a:ext cx="7100203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generic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Index_Type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(&lt;&gt;);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with function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Before (Left, Right :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Index_Type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)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Boolean;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  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with procedure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Swap (Left, Right :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Index_Type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procedure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Ada.Containers.Generic_Sort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(First, Last : 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Index_Type'Base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  <a:endParaRPr lang="en-US" sz="1400" b="1" i="0" kern="1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7BA5204-E878-45A9-8FB9-56A4FD9D7434}"/>
              </a:ext>
            </a:extLst>
          </p:cNvPr>
          <p:cNvSpPr txBox="1"/>
          <p:nvPr/>
        </p:nvSpPr>
        <p:spPr>
          <a:xfrm>
            <a:off x="1282811" y="6433591"/>
            <a:ext cx="6241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hlinkClick r:id="rId2"/>
              </a:rPr>
              <a:t>http://www.adaic.org/resources/add_content/standards/12rm/html/RM-A-18-26.html</a:t>
            </a:r>
            <a:endParaRPr lang="en-US" sz="1200" b="1" i="0" kern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474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D4C59A-2E2A-4567-802A-8D4C8031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Example: 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EC7C7F6-95C7-4721-9FA7-F9457C0F759D}"/>
              </a:ext>
            </a:extLst>
          </p:cNvPr>
          <p:cNvSpPr txBox="1"/>
          <p:nvPr/>
        </p:nvSpPr>
        <p:spPr>
          <a:xfrm>
            <a:off x="262940" y="836712"/>
            <a:ext cx="8773556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with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</a:rPr>
              <a:t>Ada.Containers.Generic_Array_Sort</a:t>
            </a:r>
            <a:r>
              <a:rPr lang="en-US" sz="13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with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</a:rPr>
              <a:t>Ada.Text_IO</a:t>
            </a:r>
            <a:r>
              <a:rPr lang="en-US" sz="1300" dirty="0">
                <a:latin typeface="Consolas" panose="020B0609020204030204" pitchFamily="49" charset="0"/>
              </a:rPr>
              <a:t>; </a:t>
            </a:r>
            <a:r>
              <a:rPr lang="en-US" sz="1300" b="1" dirty="0">
                <a:latin typeface="Consolas" panose="020B0609020204030204" pitchFamily="49" charset="0"/>
              </a:rPr>
              <a:t>use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</a:rPr>
              <a:t>Ada.Text_IO</a:t>
            </a:r>
            <a:r>
              <a:rPr lang="en-US" sz="13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procedure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</a:rPr>
              <a:t>Generic_Array_Sort_Example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b="1" dirty="0">
                <a:latin typeface="Consolas" panose="020B0609020204030204" pitchFamily="49" charset="0"/>
              </a:rPr>
              <a:t>is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type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</a:rPr>
              <a:t>String_Ref</a:t>
            </a:r>
            <a:r>
              <a:rPr lang="en-US" sz="1300" dirty="0">
                <a:latin typeface="Consolas" panose="020B0609020204030204" pitchFamily="49" charset="0"/>
              </a:rPr>
              <a:t> is </a:t>
            </a:r>
            <a:r>
              <a:rPr lang="en-US" sz="1300" b="1" dirty="0">
                <a:latin typeface="Consolas" panose="020B0609020204030204" pitchFamily="49" charset="0"/>
              </a:rPr>
              <a:t>access</a:t>
            </a:r>
            <a:r>
              <a:rPr lang="en-US" sz="1300" dirty="0">
                <a:latin typeface="Consolas" panose="020B0609020204030204" pitchFamily="49" charset="0"/>
              </a:rPr>
              <a:t> String;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</a:t>
            </a:r>
            <a:r>
              <a:rPr lang="en-US" sz="1300" b="1" dirty="0">
                <a:latin typeface="Consolas" panose="020B0609020204030204" pitchFamily="49" charset="0"/>
              </a:rPr>
              <a:t>type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</a:rPr>
              <a:t>Person_Data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b="1" dirty="0">
                <a:latin typeface="Consolas" panose="020B0609020204030204" pitchFamily="49" charset="0"/>
              </a:rPr>
              <a:t>is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record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  Id : Natural;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  Name : </a:t>
            </a:r>
            <a:r>
              <a:rPr lang="en-US" sz="1300" dirty="0" err="1">
                <a:latin typeface="Consolas" panose="020B0609020204030204" pitchFamily="49" charset="0"/>
              </a:rPr>
              <a:t>String_Ref</a:t>
            </a:r>
            <a:r>
              <a:rPr lang="en-US" sz="13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 </a:t>
            </a:r>
            <a:r>
              <a:rPr lang="en-US" sz="1300" b="1" dirty="0">
                <a:latin typeface="Consolas" panose="020B0609020204030204" pitchFamily="49" charset="0"/>
              </a:rPr>
              <a:t>end record</a:t>
            </a:r>
            <a:r>
              <a:rPr lang="en-US" sz="1300" dirty="0">
                <a:latin typeface="Consolas" panose="020B0609020204030204" pitchFamily="49" charset="0"/>
              </a:rPr>
              <a:t>;</a:t>
            </a:r>
          </a:p>
          <a:p>
            <a:endParaRPr lang="en-US" sz="1300" dirty="0">
              <a:latin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</a:rPr>
              <a:t>   </a:t>
            </a:r>
            <a:r>
              <a:rPr lang="en-US" sz="1300" b="1" dirty="0">
                <a:latin typeface="Consolas" panose="020B0609020204030204" pitchFamily="49" charset="0"/>
              </a:rPr>
              <a:t>type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</a:rPr>
              <a:t>Person_Data_Array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b="1" dirty="0">
                <a:latin typeface="Consolas" panose="020B0609020204030204" pitchFamily="49" charset="0"/>
              </a:rPr>
              <a:t>is array</a:t>
            </a:r>
            <a:r>
              <a:rPr lang="en-US" sz="1300" dirty="0">
                <a:latin typeface="Consolas" panose="020B0609020204030204" pitchFamily="49" charset="0"/>
              </a:rPr>
              <a:t> (Positive range &lt;&gt;) </a:t>
            </a:r>
            <a:r>
              <a:rPr lang="en-US" sz="1300" b="1" dirty="0">
                <a:latin typeface="Consolas" panose="020B0609020204030204" pitchFamily="49" charset="0"/>
              </a:rPr>
              <a:t>of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</a:rPr>
              <a:t>Person_Data</a:t>
            </a:r>
            <a:r>
              <a:rPr lang="en-US" sz="13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</a:t>
            </a:r>
            <a:r>
              <a:rPr lang="en-US" sz="1300" b="1" dirty="0">
                <a:latin typeface="Consolas" panose="020B0609020204030204" pitchFamily="49" charset="0"/>
              </a:rPr>
              <a:t>function</a:t>
            </a:r>
            <a:r>
              <a:rPr lang="en-US" sz="1300" dirty="0">
                <a:latin typeface="Consolas" panose="020B0609020204030204" pitchFamily="49" charset="0"/>
              </a:rPr>
              <a:t> "&lt;"( Left, Right : </a:t>
            </a:r>
            <a:r>
              <a:rPr lang="en-US" sz="1300" dirty="0" err="1">
                <a:latin typeface="Consolas" panose="020B0609020204030204" pitchFamily="49" charset="0"/>
              </a:rPr>
              <a:t>Person_Data</a:t>
            </a:r>
            <a:r>
              <a:rPr lang="en-US" sz="1300" dirty="0">
                <a:latin typeface="Consolas" panose="020B0609020204030204" pitchFamily="49" charset="0"/>
              </a:rPr>
              <a:t>) </a:t>
            </a:r>
            <a:r>
              <a:rPr lang="en-US" sz="1300" b="1" dirty="0">
                <a:latin typeface="Consolas" panose="020B0609020204030204" pitchFamily="49" charset="0"/>
              </a:rPr>
              <a:t>return</a:t>
            </a:r>
            <a:r>
              <a:rPr lang="en-US" sz="1300" dirty="0">
                <a:latin typeface="Consolas" panose="020B0609020204030204" pitchFamily="49" charset="0"/>
              </a:rPr>
              <a:t> Boolean </a:t>
            </a:r>
            <a:r>
              <a:rPr lang="en-US" sz="1300" b="1" dirty="0">
                <a:latin typeface="Consolas" panose="020B0609020204030204" pitchFamily="49" charset="0"/>
              </a:rPr>
              <a:t>is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begin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return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</a:rPr>
              <a:t>Left.Id</a:t>
            </a:r>
            <a:r>
              <a:rPr lang="en-US" sz="1300" dirty="0"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latin typeface="Consolas" panose="020B0609020204030204" pitchFamily="49" charset="0"/>
              </a:rPr>
              <a:t>Right.Id</a:t>
            </a:r>
            <a:r>
              <a:rPr lang="en-US" sz="13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</a:t>
            </a:r>
            <a:r>
              <a:rPr lang="en-US" sz="1300" b="1" dirty="0">
                <a:latin typeface="Consolas" panose="020B0609020204030204" pitchFamily="49" charset="0"/>
              </a:rPr>
              <a:t>end</a:t>
            </a:r>
            <a:r>
              <a:rPr lang="en-US" sz="1300" dirty="0">
                <a:latin typeface="Consolas" panose="020B0609020204030204" pitchFamily="49" charset="0"/>
              </a:rPr>
              <a:t> "&lt;";</a:t>
            </a:r>
          </a:p>
          <a:p>
            <a:endParaRPr lang="en-US" sz="1300" dirty="0">
              <a:latin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</a:rPr>
              <a:t>   </a:t>
            </a:r>
            <a:r>
              <a:rPr lang="en-US" sz="1300" b="1" dirty="0">
                <a:latin typeface="Consolas" panose="020B0609020204030204" pitchFamily="49" charset="0"/>
              </a:rPr>
              <a:t>procedure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</a:rPr>
              <a:t>Sort_Id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b="1" dirty="0">
                <a:latin typeface="Consolas" panose="020B0609020204030204" pitchFamily="49" charset="0"/>
              </a:rPr>
              <a:t>is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 new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</a:rPr>
              <a:t>Ada.Containers.Generic_Array_Sort</a:t>
            </a:r>
            <a:r>
              <a:rPr lang="en-US" sz="1300" dirty="0">
                <a:latin typeface="Consolas" panose="020B0609020204030204" pitchFamily="49" charset="0"/>
              </a:rPr>
              <a:t>(Positive, </a:t>
            </a:r>
            <a:r>
              <a:rPr lang="en-US" sz="1300" dirty="0" err="1">
                <a:latin typeface="Consolas" panose="020B0609020204030204" pitchFamily="49" charset="0"/>
              </a:rPr>
              <a:t>Person_Data</a:t>
            </a:r>
            <a:r>
              <a:rPr lang="en-US" sz="1300" dirty="0">
                <a:latin typeface="Consolas" panose="020B0609020204030204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</a:rPr>
              <a:t>Person_Data_Array</a:t>
            </a:r>
            <a:r>
              <a:rPr lang="en-US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</a:t>
            </a:r>
            <a:r>
              <a:rPr lang="en-US" sz="1300" dirty="0" err="1">
                <a:latin typeface="Consolas" panose="020B0609020204030204" pitchFamily="49" charset="0"/>
              </a:rPr>
              <a:t>My_Data_Array</a:t>
            </a:r>
            <a:r>
              <a:rPr lang="en-US" sz="1300" dirty="0">
                <a:latin typeface="Consolas" panose="020B0609020204030204" pitchFamily="49" charset="0"/>
              </a:rPr>
              <a:t> : </a:t>
            </a:r>
            <a:r>
              <a:rPr lang="en-US" sz="1300" dirty="0" err="1">
                <a:latin typeface="Consolas" panose="020B0609020204030204" pitchFamily="49" charset="0"/>
              </a:rPr>
              <a:t>Person_Data_Array</a:t>
            </a:r>
            <a:r>
              <a:rPr lang="en-US" sz="1300" dirty="0">
                <a:latin typeface="Consolas" panose="020B0609020204030204" pitchFamily="49" charset="0"/>
              </a:rPr>
              <a:t> := 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  ((100, </a:t>
            </a:r>
            <a:r>
              <a:rPr lang="en-US" sz="1300" b="1" dirty="0">
                <a:latin typeface="Consolas" panose="020B0609020204030204" pitchFamily="49" charset="0"/>
              </a:rPr>
              <a:t>new</a:t>
            </a:r>
            <a:r>
              <a:rPr lang="en-US" sz="1300" dirty="0">
                <a:latin typeface="Consolas" panose="020B0609020204030204" pitchFamily="49" charset="0"/>
              </a:rPr>
              <a:t> String'("Jones")), (50, </a:t>
            </a:r>
            <a:r>
              <a:rPr lang="en-US" sz="1300" b="1" dirty="0">
                <a:latin typeface="Consolas" panose="020B0609020204030204" pitchFamily="49" charset="0"/>
              </a:rPr>
              <a:t>new</a:t>
            </a:r>
            <a:r>
              <a:rPr lang="en-US" sz="1300" dirty="0">
                <a:latin typeface="Consolas" panose="020B0609020204030204" pitchFamily="49" charset="0"/>
              </a:rPr>
              <a:t> String'("Smith")), (80, </a:t>
            </a:r>
            <a:r>
              <a:rPr lang="en-US" sz="1300" b="1" dirty="0">
                <a:latin typeface="Consolas" panose="020B0609020204030204" pitchFamily="49" charset="0"/>
              </a:rPr>
              <a:t>new</a:t>
            </a:r>
            <a:r>
              <a:rPr lang="en-US" sz="1300" dirty="0">
                <a:latin typeface="Consolas" panose="020B0609020204030204" pitchFamily="49" charset="0"/>
              </a:rPr>
              <a:t> String'("Johnson")));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begin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</a:t>
            </a:r>
            <a:r>
              <a:rPr lang="en-US" sz="1300" dirty="0" err="1">
                <a:latin typeface="Consolas" panose="020B0609020204030204" pitchFamily="49" charset="0"/>
              </a:rPr>
              <a:t>Sort_Id</a:t>
            </a:r>
            <a:r>
              <a:rPr lang="en-US" sz="1300" dirty="0">
                <a:latin typeface="Consolas" panose="020B0609020204030204" pitchFamily="49" charset="0"/>
              </a:rPr>
              <a:t>(</a:t>
            </a:r>
            <a:r>
              <a:rPr lang="en-US" sz="1300" dirty="0" err="1">
                <a:latin typeface="Consolas" panose="020B0609020204030204" pitchFamily="49" charset="0"/>
              </a:rPr>
              <a:t>My_Data_Array</a:t>
            </a:r>
            <a:r>
              <a:rPr lang="en-US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</a:t>
            </a:r>
            <a:r>
              <a:rPr lang="en-US" sz="1300" b="1" dirty="0">
                <a:latin typeface="Consolas" panose="020B0609020204030204" pitchFamily="49" charset="0"/>
              </a:rPr>
              <a:t>for</a:t>
            </a:r>
            <a:r>
              <a:rPr lang="en-US" sz="1300" dirty="0">
                <a:latin typeface="Consolas" panose="020B0609020204030204" pitchFamily="49" charset="0"/>
              </a:rPr>
              <a:t> Item </a:t>
            </a:r>
            <a:r>
              <a:rPr lang="en-US" sz="1300" b="1" dirty="0">
                <a:latin typeface="Consolas" panose="020B0609020204030204" pitchFamily="49" charset="0"/>
              </a:rPr>
              <a:t>of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</a:rPr>
              <a:t>My_Data_Array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b="1" dirty="0">
                <a:latin typeface="Consolas" panose="020B0609020204030204" pitchFamily="49" charset="0"/>
              </a:rPr>
              <a:t>loop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  </a:t>
            </a:r>
            <a:r>
              <a:rPr lang="en-US" sz="1300" dirty="0" err="1">
                <a:latin typeface="Consolas" panose="020B0609020204030204" pitchFamily="49" charset="0"/>
              </a:rPr>
              <a:t>Put_Line</a:t>
            </a:r>
            <a:r>
              <a:rPr lang="en-US" sz="1300" dirty="0">
                <a:latin typeface="Consolas" panose="020B0609020204030204" pitchFamily="49" charset="0"/>
              </a:rPr>
              <a:t>(</a:t>
            </a:r>
            <a:r>
              <a:rPr lang="en-US" sz="1300" dirty="0" err="1">
                <a:latin typeface="Consolas" panose="020B0609020204030204" pitchFamily="49" charset="0"/>
              </a:rPr>
              <a:t>Item.Id'Img</a:t>
            </a:r>
            <a:r>
              <a:rPr lang="en-US" sz="1300" dirty="0">
                <a:latin typeface="Consolas" panose="020B0609020204030204" pitchFamily="49" charset="0"/>
              </a:rPr>
              <a:t> &amp; ", " &amp; </a:t>
            </a:r>
            <a:r>
              <a:rPr lang="en-US" sz="1300" dirty="0" err="1">
                <a:latin typeface="Consolas" panose="020B0609020204030204" pitchFamily="49" charset="0"/>
              </a:rPr>
              <a:t>Item.Name.</a:t>
            </a:r>
            <a:r>
              <a:rPr lang="en-US" sz="1300" b="1" dirty="0" err="1">
                <a:latin typeface="Consolas" panose="020B0609020204030204" pitchFamily="49" charset="0"/>
              </a:rPr>
              <a:t>all</a:t>
            </a:r>
            <a:r>
              <a:rPr lang="en-US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</a:t>
            </a:r>
            <a:r>
              <a:rPr lang="en-US" sz="1300" b="1" dirty="0">
                <a:latin typeface="Consolas" panose="020B0609020204030204" pitchFamily="49" charset="0"/>
              </a:rPr>
              <a:t>end loop</a:t>
            </a:r>
            <a:r>
              <a:rPr lang="en-US" sz="13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end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</a:rPr>
              <a:t>Generic_Array_Sort_Example</a:t>
            </a:r>
            <a:r>
              <a:rPr lang="en-US" sz="13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F0A4A77-2463-4EA1-B8EF-1C30E8F16FDE}"/>
              </a:ext>
            </a:extLst>
          </p:cNvPr>
          <p:cNvSpPr txBox="1"/>
          <p:nvPr/>
        </p:nvSpPr>
        <p:spPr>
          <a:xfrm>
            <a:off x="6525805" y="5787261"/>
            <a:ext cx="13773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Output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 50, Smith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 80, Johnson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 100, Jones</a:t>
            </a:r>
            <a:endParaRPr lang="en-US" sz="1400" b="1" i="0" kern="1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1711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D51801-B819-42CC-B4B3-0659F861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382000" cy="533400"/>
          </a:xfrm>
        </p:spPr>
        <p:txBody>
          <a:bodyPr/>
          <a:lstStyle/>
          <a:p>
            <a:r>
              <a:rPr lang="en-US" dirty="0"/>
              <a:t>GNAT-Specific Containers (Children of </a:t>
            </a:r>
            <a:r>
              <a:rPr lang="en-US" dirty="0" err="1"/>
              <a:t>Ada.Containers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40459A-099B-4D01-984F-69644EC9460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85800" y="908720"/>
            <a:ext cx="7848600" cy="5334000"/>
          </a:xfrm>
        </p:spPr>
        <p:txBody>
          <a:bodyPr/>
          <a:lstStyle/>
          <a:p>
            <a:r>
              <a:rPr lang="en-US" dirty="0" err="1"/>
              <a:t>Formal_Doubly_Linked_Lists</a:t>
            </a:r>
            <a:endParaRPr lang="en-US" dirty="0"/>
          </a:p>
          <a:p>
            <a:r>
              <a:rPr lang="en-US" dirty="0" err="1"/>
              <a:t>Formal_Hashed_Maps</a:t>
            </a:r>
            <a:endParaRPr lang="en-US" dirty="0"/>
          </a:p>
          <a:p>
            <a:r>
              <a:rPr lang="en-US" dirty="0" err="1"/>
              <a:t>Formal_Hashed_Sets</a:t>
            </a:r>
            <a:endParaRPr lang="en-US" dirty="0"/>
          </a:p>
          <a:p>
            <a:r>
              <a:rPr lang="en-US" dirty="0" err="1"/>
              <a:t>Formal_Ordered_Maps</a:t>
            </a:r>
            <a:endParaRPr lang="en-US" dirty="0"/>
          </a:p>
          <a:p>
            <a:r>
              <a:rPr lang="en-US" dirty="0" err="1"/>
              <a:t>Formal_Ordered_Sets</a:t>
            </a:r>
            <a:endParaRPr lang="en-US" dirty="0"/>
          </a:p>
          <a:p>
            <a:r>
              <a:rPr lang="en-US" dirty="0" err="1"/>
              <a:t>Formal_Vectors</a:t>
            </a:r>
            <a:endParaRPr lang="en-US" dirty="0"/>
          </a:p>
          <a:p>
            <a:r>
              <a:rPr lang="en-US" dirty="0" err="1"/>
              <a:t>Formal_Indefinite_Vectors</a:t>
            </a:r>
            <a:endParaRPr lang="en-US" dirty="0"/>
          </a:p>
          <a:p>
            <a:r>
              <a:rPr lang="en-US" dirty="0" err="1"/>
              <a:t>Functional_Vectors</a:t>
            </a:r>
            <a:endParaRPr lang="en-US" dirty="0"/>
          </a:p>
          <a:p>
            <a:r>
              <a:rPr lang="en-US" dirty="0" err="1"/>
              <a:t>Functional_Sets</a:t>
            </a:r>
            <a:endParaRPr lang="en-US" dirty="0"/>
          </a:p>
          <a:p>
            <a:r>
              <a:rPr lang="en-US" dirty="0" err="1"/>
              <a:t>Functional_Maps</a:t>
            </a:r>
            <a:endParaRPr lang="en-US" dirty="0"/>
          </a:p>
          <a:p>
            <a:r>
              <a:rPr lang="en-US" dirty="0" err="1"/>
              <a:t>Bounded_Holders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511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F96D11DD-6658-41C3-B099-31A268F73F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896938"/>
          </a:xfrm>
        </p:spPr>
        <p:txBody>
          <a:bodyPr/>
          <a:lstStyle/>
          <a:p>
            <a:pPr>
              <a:defRPr/>
            </a:pPr>
            <a:r>
              <a:t>Generalized Loop Iteration</a:t>
            </a:r>
          </a:p>
        </p:txBody>
      </p:sp>
    </p:spTree>
    <p:extLst>
      <p:ext uri="{BB962C8B-B14F-4D97-AF65-F5344CB8AC3E}">
        <p14:creationId xmlns:p14="http://schemas.microsoft.com/office/powerpoint/2010/main" val="29580157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89CF8A-9583-4FAE-875C-386E325C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Generalized Loop Iteration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xmlns="" id="{F324FCAD-F875-4AE6-A217-614152D01AC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en-US" dirty="0"/>
              <a:t>The Ada 2012 specification provides a way for users to implement their own iterators</a:t>
            </a:r>
          </a:p>
          <a:p>
            <a:r>
              <a:rPr lang="en-US" altLang="en-US" dirty="0"/>
              <a:t>But it is quite complex (not described in those slides)</a:t>
            </a:r>
          </a:p>
          <a:p>
            <a:pPr algn="just"/>
            <a:r>
              <a:rPr lang="en-US" altLang="en-US" dirty="0"/>
              <a:t>Good tutorial for those interested : </a:t>
            </a:r>
          </a:p>
          <a:p>
            <a:pPr lvl="1" algn="just"/>
            <a:r>
              <a:rPr lang="en-US" altLang="en-US" sz="1600" dirty="0">
                <a:ea typeface="ヒラギノ角ゴ ProN W3" charset="-128"/>
                <a:hlinkClick r:id="rId2"/>
              </a:rPr>
              <a:t>Adacore Gem - Iterators in Ada 2012</a:t>
            </a:r>
            <a:r>
              <a:rPr lang="en-US" altLang="en-US" sz="1600" dirty="0">
                <a:ea typeface="ヒラギノ角ゴ ProN W3" charset="-128"/>
              </a:rPr>
              <a:t> </a:t>
            </a:r>
          </a:p>
          <a:p>
            <a:pPr algn="just"/>
            <a:r>
              <a:rPr lang="en-US" altLang="en-US" dirty="0"/>
              <a:t>GNAT provides a simpler mechanism to enable users to implement iterators via aspects</a:t>
            </a:r>
          </a:p>
        </p:txBody>
      </p:sp>
    </p:spTree>
    <p:extLst>
      <p:ext uri="{BB962C8B-B14F-4D97-AF65-F5344CB8AC3E}">
        <p14:creationId xmlns:p14="http://schemas.microsoft.com/office/powerpoint/2010/main" val="19903333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994480-4A8D-4839-83DF-F114D7EA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Generalized Loop Iteration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xmlns="" id="{57152232-A4F2-459F-9776-3E1EDF5D8FA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en-US"/>
              <a:t>The idea is simple: Provide the right set of primitives for your type, that will be called implicitly during iteration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For example, possible definition of a list type:</a:t>
            </a:r>
          </a:p>
          <a:p>
            <a:endParaRPr lang="en-US" altLang="en-US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xmlns="" id="{12FFDC5B-E9CC-4E10-8D13-A212EC2A8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096596"/>
              </p:ext>
            </p:extLst>
          </p:nvPr>
        </p:nvGraphicFramePr>
        <p:xfrm>
          <a:off x="1116013" y="2714625"/>
          <a:ext cx="7037387" cy="1158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73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30275">
                <a:tc>
                  <a:txBody>
                    <a:bodyPr/>
                    <a:lstStyle/>
                    <a:p>
                      <a:r>
                        <a:rPr lang="en-US" sz="1400" b="0" i="1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iterable_specification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::=</a:t>
                      </a:r>
                    </a:p>
                    <a:p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(First       =&gt; name,</a:t>
                      </a:r>
                    </a:p>
                    <a:p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Next        =&gt; name,</a:t>
                      </a:r>
                    </a:p>
                    <a:p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Has_Element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=&gt; name[,</a:t>
                      </a:r>
                    </a:p>
                    <a:p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Element     =&gt; name])</a:t>
                      </a:r>
                    </a:p>
                  </a:txBody>
                  <a:tcPr marL="91420" marR="91420" marT="45769" marB="4576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xmlns="" id="{759E0EFF-4E28-4BB4-BCE6-DA90ED924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884009"/>
              </p:ext>
            </p:extLst>
          </p:nvPr>
        </p:nvGraphicFramePr>
        <p:xfrm>
          <a:off x="1120775" y="4941888"/>
          <a:ext cx="7038975" cy="1158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8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30275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type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List (Capacity :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Count_Type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 private with</a:t>
                      </a:r>
                    </a:p>
                    <a:p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=&gt; (First       =&gt; First,</a:t>
                      </a:r>
                    </a:p>
                    <a:p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Next        =&gt; Next,</a:t>
                      </a:r>
                    </a:p>
                    <a:p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Has_Element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=&gt;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Has_Element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Element     =&gt; Element);</a:t>
                      </a:r>
                    </a:p>
                  </a:txBody>
                  <a:tcPr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322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8A4E36-2BF9-416A-B160-499B3AD3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Generalized Loop Iteration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xmlns="" id="{C2FF612C-4ADF-490C-B37F-38A4B946E64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endParaRPr lang="en-US" altLang="fr-FR" dirty="0">
              <a:cs typeface="+mn-cs"/>
            </a:endParaRPr>
          </a:p>
          <a:p>
            <a:pPr marL="0" indent="0">
              <a:buFontTx/>
              <a:buNone/>
              <a:defRPr/>
            </a:pPr>
            <a:endParaRPr lang="en-US" altLang="fr-FR" sz="1050" dirty="0">
              <a:cs typeface="+mn-cs"/>
            </a:endParaRPr>
          </a:p>
          <a:p>
            <a:pPr marL="0" indent="0">
              <a:buFontTx/>
              <a:buNone/>
              <a:defRPr/>
            </a:pPr>
            <a:endParaRPr lang="en-US" altLang="fr-FR" dirty="0">
              <a:cs typeface="+mn-cs"/>
            </a:endParaRPr>
          </a:p>
          <a:p>
            <a:pPr>
              <a:defRPr/>
            </a:pPr>
            <a:r>
              <a:rPr lang="en-US" altLang="fr-FR" sz="2000" dirty="0">
                <a:cs typeface="+mn-cs"/>
              </a:rPr>
              <a:t>First is a function that will return the first element (or cursor to the element) of the collection</a:t>
            </a:r>
          </a:p>
          <a:p>
            <a:pPr>
              <a:defRPr/>
            </a:pPr>
            <a:r>
              <a:rPr lang="en-US" altLang="fr-FR" sz="2000" dirty="0">
                <a:cs typeface="+mn-cs"/>
              </a:rPr>
              <a:t>Next is a function that will return the next cursor/element given an element</a:t>
            </a:r>
          </a:p>
          <a:p>
            <a:pPr>
              <a:defRPr/>
            </a:pPr>
            <a:r>
              <a:rPr lang="en-US" altLang="fr-FR" sz="2000" dirty="0" err="1">
                <a:cs typeface="+mn-cs"/>
              </a:rPr>
              <a:t>Has_Element</a:t>
            </a:r>
            <a:r>
              <a:rPr lang="en-US" altLang="fr-FR" sz="2000" dirty="0">
                <a:cs typeface="+mn-cs"/>
              </a:rPr>
              <a:t> returns True if the cursor given in argument has an element</a:t>
            </a:r>
          </a:p>
          <a:p>
            <a:pPr>
              <a:defRPr/>
            </a:pPr>
            <a:r>
              <a:rPr lang="en-US" altLang="fr-FR" sz="2000" dirty="0">
                <a:cs typeface="+mn-cs"/>
              </a:rPr>
              <a:t>Element returns an element from the cursor. This is optional (your container can return elements directly)</a:t>
            </a:r>
          </a:p>
          <a:p>
            <a:pPr>
              <a:defRPr/>
            </a:pPr>
            <a:endParaRPr lang="en-US" altLang="fr-FR" dirty="0">
              <a:cs typeface="+mn-cs"/>
            </a:endParaRP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xmlns="" id="{FDAE9165-800A-4903-A7EF-92C42B119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047304"/>
              </p:ext>
            </p:extLst>
          </p:nvPr>
        </p:nvGraphicFramePr>
        <p:xfrm>
          <a:off x="1120775" y="1052736"/>
          <a:ext cx="7038975" cy="1158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8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30275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type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List (Capacity :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Count_Type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 private with</a:t>
                      </a:r>
                    </a:p>
                    <a:p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=&gt; (First       =&gt; First,</a:t>
                      </a:r>
                    </a:p>
                    <a:p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Next        =&gt; Next,</a:t>
                      </a:r>
                    </a:p>
                    <a:p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Has_Element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=&gt; </a:t>
                      </a:r>
                      <a:r>
                        <a:rPr lang="en-US" sz="1400" b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Has_Element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Element     =&gt; Element);</a:t>
                      </a:r>
                    </a:p>
                  </a:txBody>
                  <a:tcPr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9634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870420-B517-44D9-B59C-D28BB464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Generalized Loop Iteration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xmlns="" id="{C23418F5-0C27-442F-AF65-FE9D1E6AE5A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en-US"/>
              <a:t>Full implementation of a simple linked list type iterator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xmlns="" id="{2CA722FF-0039-4727-8762-7CF2F552C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023744"/>
              </p:ext>
            </p:extLst>
          </p:nvPr>
        </p:nvGraphicFramePr>
        <p:xfrm>
          <a:off x="827088" y="2205038"/>
          <a:ext cx="7416800" cy="4252006"/>
        </p:xfrm>
        <a:graphic>
          <a:graphicData uri="http://schemas.openxmlformats.org/drawingml/2006/table">
            <a:tbl>
              <a:tblPr/>
              <a:tblGrid>
                <a:gridCol w="741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32237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defRPr sz="1400" b="1">
                          <a:solidFill>
                            <a:srgbClr val="404040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type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Node_Record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 record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Element : Integer;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Next : </a:t>
                      </a:r>
                      <a:r>
                        <a:rPr kumimoji="0" lang="en-US" altLang="x-none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access all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Node_Record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end record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Null_Node_Record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: </a:t>
                      </a:r>
                      <a:r>
                        <a:rPr kumimoji="0" lang="en-US" altLang="x-none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Node_Record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:= (-1, </a:t>
                      </a:r>
                      <a:r>
                        <a:rPr kumimoji="0" lang="en-US" altLang="x-none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null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type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List </a:t>
                      </a:r>
                      <a:r>
                        <a:rPr kumimoji="0" lang="en-US" altLang="x-none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 record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First : </a:t>
                      </a:r>
                      <a:r>
                        <a:rPr kumimoji="0" lang="en-US" altLang="x-none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Node_Record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end record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</a:t>
                      </a:r>
                      <a:r>
                        <a:rPr kumimoji="0" lang="en-US" altLang="x-none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with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Iterable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=&gt; (First =&gt; First,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              Next =&gt; Next,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              </a:t>
                      </a:r>
                      <a:r>
                        <a:rPr kumimoji="0" lang="en-US" altLang="x-none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Has_Element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=&gt; </a:t>
                      </a:r>
                      <a:r>
                        <a:rPr kumimoji="0" lang="en-US" altLang="x-none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Has_Element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              Element =&gt; Element);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--  Note : Only the iterating primitives are shown here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function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First (L : List) </a:t>
                      </a:r>
                      <a:r>
                        <a:rPr kumimoji="0" lang="en-US" altLang="x-none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Node_Record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(</a:t>
                      </a:r>
                      <a:r>
                        <a:rPr kumimoji="0" lang="en-US" altLang="x-none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L.First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function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Next  (L : List; N : </a:t>
                      </a:r>
                      <a:r>
                        <a:rPr kumimoji="0" lang="en-US" altLang="x-none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Node_Record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) </a:t>
                      </a:r>
                      <a:r>
                        <a:rPr kumimoji="0" lang="en-US" altLang="x-none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Node_Record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(</a:t>
                      </a:r>
                      <a:r>
                        <a:rPr kumimoji="0" lang="en-US" altLang="x-none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N.Next.</a:t>
                      </a:r>
                      <a:r>
                        <a:rPr kumimoji="0" lang="en-US" altLang="x-none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all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function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Has_Element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(L : List; N : </a:t>
                      </a:r>
                      <a:r>
                        <a:rPr kumimoji="0" lang="en-US" altLang="x-none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Node_Record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) </a:t>
                      </a:r>
                      <a:r>
                        <a:rPr kumimoji="0" lang="en-US" altLang="x-none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Boolean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(N /= </a:t>
                      </a:r>
                      <a:r>
                        <a:rPr kumimoji="0" lang="en-US" altLang="x-none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Null_Node_Record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function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Element (L : List; N : </a:t>
                      </a:r>
                      <a:r>
                        <a:rPr kumimoji="0" lang="en-US" altLang="x-none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Node_Record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) </a:t>
                      </a:r>
                      <a:r>
                        <a:rPr kumimoji="0" lang="en-US" altLang="x-none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Integer </a:t>
                      </a:r>
                      <a:r>
                        <a:rPr kumimoji="0" lang="en-US" altLang="x-none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(</a:t>
                      </a:r>
                      <a:r>
                        <a:rPr kumimoji="0" lang="en-US" altLang="x-none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N.Element</a:t>
                      </a:r>
                      <a:r>
                        <a:rPr kumimoji="0" lang="en-US" altLang="x-non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);</a:t>
                      </a:r>
                    </a:p>
                  </a:txBody>
                  <a:tcPr marL="91425" marR="91425" marT="45743" marB="457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687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AEE7500-5D27-4FCD-9D33-8B5BD2386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896938"/>
          </a:xfrm>
        </p:spPr>
        <p:txBody>
          <a:bodyPr/>
          <a:lstStyle/>
          <a:p>
            <a:pPr>
              <a:defRPr/>
            </a:pPr>
            <a:r>
              <a:t>User-Defined References</a:t>
            </a:r>
          </a:p>
        </p:txBody>
      </p:sp>
    </p:spTree>
    <p:extLst>
      <p:ext uri="{BB962C8B-B14F-4D97-AF65-F5344CB8AC3E}">
        <p14:creationId xmlns:p14="http://schemas.microsoft.com/office/powerpoint/2010/main" val="673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4F60BC-408F-4A2A-938F-FC83D222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Operations Available on Containers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xmlns="" id="{1DF89394-DD42-4554-BB24-96D87C9B0CD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8278813" cy="5334000"/>
          </a:xfrm>
        </p:spPr>
        <p:txBody>
          <a:bodyPr/>
          <a:lstStyle/>
          <a:p>
            <a:r>
              <a:rPr lang="en-US" altLang="en-US"/>
              <a:t>A Cursor is a logical pointer to a given container cell</a:t>
            </a:r>
          </a:p>
          <a:p>
            <a:endParaRPr lang="en-US" altLang="en-US"/>
          </a:p>
          <a:p>
            <a:r>
              <a:rPr lang="en-US" altLang="en-US"/>
              <a:t>Containers allow iteration over values</a:t>
            </a:r>
          </a:p>
          <a:p>
            <a:pPr lvl="1"/>
            <a:r>
              <a:rPr lang="en-US" altLang="en-US">
                <a:ea typeface="ヒラギノ角ゴ ProN W3" charset="-128"/>
              </a:rPr>
              <a:t>for E </a:t>
            </a:r>
            <a:r>
              <a:rPr lang="en-US" altLang="en-US">
                <a:solidFill>
                  <a:srgbClr val="0000FF"/>
                </a:solidFill>
                <a:ea typeface="ヒラギノ角ゴ ProN W3" charset="-128"/>
              </a:rPr>
              <a:t>of</a:t>
            </a:r>
            <a:r>
              <a:rPr lang="en-US" altLang="en-US">
                <a:ea typeface="ヒラギノ角ゴ ProN W3" charset="-128"/>
              </a:rPr>
              <a:t> C loop …</a:t>
            </a:r>
          </a:p>
          <a:p>
            <a:pPr lvl="1"/>
            <a:endParaRPr lang="en-US" altLang="en-US">
              <a:ea typeface="ヒラギノ角ゴ ProN W3" charset="-128"/>
            </a:endParaRPr>
          </a:p>
          <a:p>
            <a:r>
              <a:rPr lang="en-US" altLang="en-US"/>
              <a:t>Containers allow iteration over cursors</a:t>
            </a:r>
          </a:p>
          <a:p>
            <a:pPr lvl="1"/>
            <a:r>
              <a:rPr lang="en-US" altLang="en-US">
                <a:ea typeface="ヒラギノ角ゴ ProN W3" charset="-128"/>
              </a:rPr>
              <a:t>for Index </a:t>
            </a:r>
            <a:r>
              <a:rPr lang="en-US" altLang="en-US">
                <a:solidFill>
                  <a:srgbClr val="0000FF"/>
                </a:solidFill>
                <a:ea typeface="ヒラギノ角ゴ ProN W3" charset="-128"/>
              </a:rPr>
              <a:t>in</a:t>
            </a:r>
            <a:r>
              <a:rPr lang="en-US" altLang="en-US">
                <a:ea typeface="ヒラギノ角ゴ ProN W3" charset="-128"/>
              </a:rPr>
              <a:t> C.Iterate loop</a:t>
            </a:r>
          </a:p>
          <a:p>
            <a:pPr lvl="1"/>
            <a:endParaRPr lang="en-US" altLang="en-US">
              <a:ea typeface="ヒラギノ角ゴ ProN W3" charset="-128"/>
            </a:endParaRPr>
          </a:p>
          <a:p>
            <a:r>
              <a:rPr lang="en-US" altLang="en-US"/>
              <a:t>Containers allow indexing access</a:t>
            </a:r>
          </a:p>
          <a:p>
            <a:pPr lvl="1"/>
            <a:r>
              <a:rPr lang="en-US" altLang="en-US">
                <a:ea typeface="ヒラギノ角ゴ ProN W3" charset="-128"/>
              </a:rPr>
              <a:t>C (Index) := …</a:t>
            </a:r>
          </a:p>
        </p:txBody>
      </p:sp>
    </p:spTree>
    <p:extLst>
      <p:ext uri="{BB962C8B-B14F-4D97-AF65-F5344CB8AC3E}">
        <p14:creationId xmlns:p14="http://schemas.microsoft.com/office/powerpoint/2010/main" val="36298107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8497FC-16F6-427F-9633-A5C9CB11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User-Defined References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xmlns="" id="{28FF1627-EA6B-4226-8753-C893E923954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en-US" sz="2000" dirty="0"/>
              <a:t>A Reference type is a type representing a reference to another type</a:t>
            </a:r>
          </a:p>
          <a:p>
            <a:endParaRPr lang="en-US" altLang="en-US" sz="2000" dirty="0"/>
          </a:p>
          <a:p>
            <a:r>
              <a:rPr lang="en-US" altLang="en-US" sz="2000" dirty="0"/>
              <a:t>It is a record with:</a:t>
            </a:r>
          </a:p>
          <a:p>
            <a:pPr lvl="1"/>
            <a:r>
              <a:rPr lang="en-US" altLang="en-US" sz="1800" dirty="0">
                <a:ea typeface="ヒラギノ角ゴ ProN W3" charset="-128"/>
              </a:rPr>
              <a:t>An access discriminant to the type</a:t>
            </a:r>
          </a:p>
          <a:p>
            <a:pPr lvl="1"/>
            <a:r>
              <a:rPr lang="en-US" altLang="en-US" sz="1800" dirty="0">
                <a:ea typeface="ヒラギノ角ゴ ProN W3" charset="-128"/>
              </a:rPr>
              <a:t>An </a:t>
            </a:r>
            <a:r>
              <a:rPr lang="en-US" altLang="en-US" sz="1800" dirty="0" err="1">
                <a:ea typeface="ヒラギノ角ゴ ProN W3" charset="-128"/>
              </a:rPr>
              <a:t>Implicit_Dereference</a:t>
            </a:r>
            <a:r>
              <a:rPr lang="en-US" altLang="en-US" sz="1800" dirty="0">
                <a:ea typeface="ヒラギノ角ゴ ProN W3" charset="-128"/>
              </a:rPr>
              <a:t> aspect pointing to the discriminant</a:t>
            </a:r>
          </a:p>
          <a:p>
            <a:pPr lvl="1"/>
            <a:endParaRPr lang="en-US" altLang="en-US" sz="1800" dirty="0">
              <a:ea typeface="ヒラギノ角ゴ ProN W3" charset="-128"/>
            </a:endParaRPr>
          </a:p>
          <a:p>
            <a:pPr lvl="1"/>
            <a:endParaRPr lang="en-US" altLang="en-US" sz="1800" dirty="0">
              <a:ea typeface="ヒラギノ角ゴ ProN W3" charset="-128"/>
            </a:endParaRPr>
          </a:p>
          <a:p>
            <a:r>
              <a:rPr lang="en-US" altLang="en-US" sz="2000" dirty="0"/>
              <a:t>It allows directly manipulating the referenced object without explicitly using the discriminant</a:t>
            </a:r>
          </a:p>
          <a:p>
            <a:endParaRPr lang="en-US" altLang="en-US" sz="2000" dirty="0"/>
          </a:p>
          <a:p>
            <a:r>
              <a:rPr lang="en-US" altLang="en-US" sz="2000" dirty="0"/>
              <a:t>It is the basis of container manipulation</a:t>
            </a:r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xmlns="" id="{2789B277-A69B-4B29-AC7A-1EB5F2CBC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093857"/>
              </p:ext>
            </p:extLst>
          </p:nvPr>
        </p:nvGraphicFramePr>
        <p:xfrm>
          <a:off x="1187624" y="3716338"/>
          <a:ext cx="6534150" cy="518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4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type</a:t>
                      </a:r>
                      <a:r>
                        <a:rPr lang="en-US" sz="1400" b="1" i="1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My_Reference</a:t>
                      </a:r>
                      <a:r>
                        <a:rPr lang="en-US" sz="1400" b="0" i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(Ref : </a:t>
                      </a:r>
                      <a:r>
                        <a:rPr lang="en-US" sz="1400" b="1" i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access</a:t>
                      </a:r>
                      <a:r>
                        <a:rPr lang="en-US" sz="1400" b="0" i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Referenced_Type</a:t>
                      </a:r>
                      <a:r>
                        <a:rPr lang="en-US" sz="1400" b="0" i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400" b="1" i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en-US" sz="1400" b="0" i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1" i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400" b="0" i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1" i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record</a:t>
                      </a:r>
                    </a:p>
                    <a:p>
                      <a:r>
                        <a:rPr lang="en-US" sz="1400" b="1" i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with</a:t>
                      </a:r>
                      <a:r>
                        <a:rPr lang="en-US" sz="1400" b="0" i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Implicit_Dereference</a:t>
                      </a:r>
                      <a:r>
                        <a:rPr lang="en-US" sz="1400" b="0" i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=&gt; Ref;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26" marR="91426" marT="45829" marB="4582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5210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FD9168-03DC-497D-9DBA-413A5BB0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Framework Example: Simple Linked List</a:t>
            </a:r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xmlns="" id="{12F8CD67-39B1-4CC6-90F7-0203D48FD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583662"/>
              </p:ext>
            </p:extLst>
          </p:nvPr>
        </p:nvGraphicFramePr>
        <p:xfrm>
          <a:off x="323528" y="981075"/>
          <a:ext cx="3527425" cy="5212024"/>
        </p:xfrm>
        <a:graphic>
          <a:graphicData uri="http://schemas.openxmlformats.org/drawingml/2006/table">
            <a:tbl>
              <a:tblPr/>
              <a:tblGrid>
                <a:gridCol w="3527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78472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defRPr sz="1400" b="1">
                          <a:solidFill>
                            <a:srgbClr val="404040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package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Data_Lists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altLang="x-none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type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Data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record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A, B : Integer;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end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record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altLang="x-none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type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Cell_Access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private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altLang="x-none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type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List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tagged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private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procedure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Append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(V   :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in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out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List;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 Val : Data);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altLang="x-none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private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altLang="x-none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type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Cell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record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Contents :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aliased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Data;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Next     :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access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Cell;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end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record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altLang="x-none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type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Cell_Access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access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all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Cell;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altLang="x-none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type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List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tagged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record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First : Cell_Access;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end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record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altLang="x-none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end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Data_Lists;</a:t>
                      </a:r>
                    </a:p>
                  </a:txBody>
                  <a:tcPr marL="91378" marR="91378" marT="45693" marB="456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xmlns="" id="{ED2BB3A8-1532-4601-A4BD-DDC0AD2DE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993666"/>
              </p:ext>
            </p:extLst>
          </p:nvPr>
        </p:nvGraphicFramePr>
        <p:xfrm>
          <a:off x="4140200" y="993775"/>
          <a:ext cx="4895850" cy="4667250"/>
        </p:xfrm>
        <a:graphic>
          <a:graphicData uri="http://schemas.openxmlformats.org/drawingml/2006/table">
            <a:tbl>
              <a:tblPr/>
              <a:tblGrid>
                <a:gridCol w="4895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672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defRPr sz="1400" b="1">
                          <a:solidFill>
                            <a:srgbClr val="404040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1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package body</a:t>
                      </a:r>
                      <a:r>
                        <a:rPr kumimoji="0" altLang="x-none" sz="11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Data_Lists </a:t>
                      </a:r>
                      <a:r>
                        <a:rPr kumimoji="0" altLang="x-none" sz="11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altLang="x-none" sz="11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1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altLang="x-none" sz="11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procedure</a:t>
                      </a:r>
                      <a:r>
                        <a:rPr kumimoji="0" altLang="x-none" sz="11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Append (V : </a:t>
                      </a:r>
                      <a:r>
                        <a:rPr kumimoji="0" altLang="x-none" sz="11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in</a:t>
                      </a:r>
                      <a:r>
                        <a:rPr kumimoji="0" altLang="x-none" sz="11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altLang="x-none" sz="11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out</a:t>
                      </a:r>
                      <a:r>
                        <a:rPr kumimoji="0" altLang="x-none" sz="11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List; Val : Data) </a:t>
                      </a:r>
                      <a:r>
                        <a:rPr kumimoji="0" altLang="x-none" sz="11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1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Tmp     : Cell_Access;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1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Created : Cell_Access := </a:t>
                      </a:r>
                      <a:r>
                        <a:rPr kumimoji="0" altLang="x-none" sz="11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new</a:t>
                      </a:r>
                      <a:r>
                        <a:rPr kumimoji="0" altLang="x-none" sz="11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Cell'</a:t>
                      </a:r>
                      <a:br>
                        <a:rPr kumimoji="0" altLang="x-none" sz="11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</a:br>
                      <a:r>
                        <a:rPr kumimoji="0" altLang="x-none" sz="11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   (Contents =&gt; Val, Next =&gt; null);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1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altLang="x-none" sz="11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1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</a:t>
                      </a:r>
                      <a:r>
                        <a:rPr kumimoji="0" altLang="x-none" sz="11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if</a:t>
                      </a:r>
                      <a:r>
                        <a:rPr kumimoji="0" altLang="x-none" sz="11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V.First = </a:t>
                      </a:r>
                      <a:r>
                        <a:rPr kumimoji="0" altLang="x-none" sz="11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null</a:t>
                      </a:r>
                      <a:r>
                        <a:rPr kumimoji="0" altLang="x-none" sz="11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altLang="x-none" sz="11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then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1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   V.First := Created;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1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</a:t>
                      </a:r>
                      <a:r>
                        <a:rPr kumimoji="0" altLang="x-none" sz="11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1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   Tmp := V.First;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altLang="x-none" sz="11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1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   </a:t>
                      </a:r>
                      <a:r>
                        <a:rPr kumimoji="0" altLang="x-none" sz="11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while</a:t>
                      </a:r>
                      <a:r>
                        <a:rPr kumimoji="0" altLang="x-none" sz="11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Tmp.Next /= </a:t>
                      </a:r>
                      <a:r>
                        <a:rPr kumimoji="0" altLang="x-none" sz="11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null</a:t>
                      </a:r>
                      <a:r>
                        <a:rPr kumimoji="0" altLang="x-none" sz="11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altLang="x-none" sz="11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loop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1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     Tmp := Tmp.Next;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1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   </a:t>
                      </a:r>
                      <a:r>
                        <a:rPr kumimoji="0" altLang="x-none" sz="11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end</a:t>
                      </a:r>
                      <a:r>
                        <a:rPr kumimoji="0" altLang="x-none" sz="11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altLang="x-none" sz="11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loop</a:t>
                      </a:r>
                      <a:r>
                        <a:rPr kumimoji="0" altLang="x-none" sz="11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altLang="x-none" sz="11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1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   Tmp.Next := Created;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1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</a:t>
                      </a:r>
                      <a:r>
                        <a:rPr kumimoji="0" altLang="x-none" sz="11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end</a:t>
                      </a:r>
                      <a:r>
                        <a:rPr kumimoji="0" altLang="x-none" sz="11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altLang="x-none" sz="11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if</a:t>
                      </a:r>
                      <a:r>
                        <a:rPr kumimoji="0" altLang="x-none" sz="11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1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altLang="x-none" sz="11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end</a:t>
                      </a:r>
                      <a:r>
                        <a:rPr kumimoji="0" altLang="x-none" sz="11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Append;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altLang="x-none" sz="11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1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end</a:t>
                      </a:r>
                      <a:r>
                        <a:rPr kumimoji="0" altLang="x-none" sz="11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Data_Lists</a:t>
                      </a:r>
                      <a:r>
                        <a:rPr kumimoji="0" altLang="x-none" sz="11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  <a:endParaRPr kumimoji="0" altLang="x-none" sz="11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</a:txBody>
                  <a:tcPr marL="91420" marR="91420" marT="45747" marB="4574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xmlns="" id="{336B816B-7704-40EF-A5EE-91AE05BC1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367503"/>
              </p:ext>
            </p:extLst>
          </p:nvPr>
        </p:nvGraphicFramePr>
        <p:xfrm>
          <a:off x="4067944" y="5733256"/>
          <a:ext cx="4103688" cy="1008062"/>
        </p:xfrm>
        <a:graphic>
          <a:graphicData uri="http://schemas.openxmlformats.org/drawingml/2006/table">
            <a:tbl>
              <a:tblPr/>
              <a:tblGrid>
                <a:gridCol w="4103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08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itchFamily="34" charset="-128"/>
                        </a:rPr>
                        <a:t>   L : List;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itchFamily="34" charset="-128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itchFamily="34" charset="-128"/>
                        </a:rPr>
                        <a:t>   Append (L, Data'(0, 1));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itchFamily="34" charset="-128"/>
                        </a:rPr>
                        <a:t>   Append (L, Data'(999, 666));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itchFamily="34" charset="-128"/>
                        </a:rPr>
                        <a:t>   Append (L, Data'(42, 36));</a:t>
                      </a:r>
                    </a:p>
                  </a:txBody>
                  <a:tcPr marL="91398" marR="91398" marT="45757" marB="4575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5878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569E43-C165-4BC6-8EFF-B7DC1BA7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User-Defined Reference Example: Tail Access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xmlns="" id="{755539EC-0BB0-4635-AF64-A854DDD01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6357"/>
              </p:ext>
            </p:extLst>
          </p:nvPr>
        </p:nvGraphicFramePr>
        <p:xfrm>
          <a:off x="1943298" y="2418388"/>
          <a:ext cx="4968552" cy="2011736"/>
        </p:xfrm>
        <a:graphic>
          <a:graphicData uri="http://schemas.openxmlformats.org/drawingml/2006/table">
            <a:tbl>
              <a:tblPr/>
              <a:tblGrid>
                <a:gridCol w="4968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76847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defRPr sz="1400" b="1">
                          <a:solidFill>
                            <a:srgbClr val="404040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function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Tail (L : List)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Ref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Current :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Cell_Access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:=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L.First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while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Current.Next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/=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null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loop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Current :=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Current.Next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end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loop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Ref'(R =&gt;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Current.Contents'Access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end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Tail;</a:t>
                      </a:r>
                    </a:p>
                  </a:txBody>
                  <a:tcPr marL="91451" marR="91451" marT="45748" marB="457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xmlns="" id="{AF403589-4E45-4503-BA5B-1419A39A9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279703"/>
              </p:ext>
            </p:extLst>
          </p:nvPr>
        </p:nvGraphicFramePr>
        <p:xfrm>
          <a:off x="1834877" y="1124744"/>
          <a:ext cx="5185395" cy="944937"/>
        </p:xfrm>
        <a:graphic>
          <a:graphicData uri="http://schemas.openxmlformats.org/drawingml/2006/table">
            <a:tbl>
              <a:tblPr/>
              <a:tblGrid>
                <a:gridCol w="51853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27087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defRPr sz="1400" b="1">
                          <a:solidFill>
                            <a:srgbClr val="404040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type 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Ref (R :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access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Data)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null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record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with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Implicit_Dereference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=&gt; 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function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Tail (L : List)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Ref;</a:t>
                      </a:r>
                    </a:p>
                  </a:txBody>
                  <a:tcPr marL="91433" marR="91433" marT="45749" marB="4574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xmlns="" id="{E350C259-7C5F-4D27-8232-788618220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654635"/>
              </p:ext>
            </p:extLst>
          </p:nvPr>
        </p:nvGraphicFramePr>
        <p:xfrm>
          <a:off x="2374937" y="4778830"/>
          <a:ext cx="4105275" cy="73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4105">
                <a:tc>
                  <a:txBody>
                    <a:bodyPr/>
                    <a:lstStyle/>
                    <a:p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Tail (L).A := 0;</a:t>
                      </a:r>
                    </a:p>
                    <a:p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Tail (L) := (1, 2);</a:t>
                      </a:r>
                    </a:p>
                    <a:p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Append (L, Tail (L));</a:t>
                      </a:r>
                    </a:p>
                  </a:txBody>
                  <a:tcPr marL="91433" marR="91433" marT="45733" marB="4573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7520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5B8AAA6-E296-4862-9858-60F65F138B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896938"/>
          </a:xfrm>
        </p:spPr>
        <p:txBody>
          <a:bodyPr/>
          <a:lstStyle/>
          <a:p>
            <a:pPr>
              <a:defRPr/>
            </a:pPr>
            <a:r>
              <a:t>User-Defined Indexing</a:t>
            </a:r>
          </a:p>
        </p:txBody>
      </p:sp>
    </p:spTree>
    <p:extLst>
      <p:ext uri="{BB962C8B-B14F-4D97-AF65-F5344CB8AC3E}">
        <p14:creationId xmlns:p14="http://schemas.microsoft.com/office/powerpoint/2010/main" val="42470401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E43424-85A3-4B32-8355-7E51D69E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ea typeface="+mj-ea"/>
                <a:cs typeface="+mj-cs"/>
              </a:rPr>
              <a:t>Indexable</a:t>
            </a:r>
            <a:r>
              <a:rPr lang="en-US" dirty="0">
                <a:ea typeface="+mj-ea"/>
                <a:cs typeface="+mj-cs"/>
              </a:rPr>
              <a:t> Containers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xmlns="" id="{AE7DF2F3-6800-42E5-93BA-6B39C4FEACE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en-US" dirty="0"/>
              <a:t>An </a:t>
            </a:r>
            <a:r>
              <a:rPr lang="en-US" altLang="en-US" dirty="0" err="1">
                <a:solidFill>
                  <a:srgbClr val="0070C0"/>
                </a:solidFill>
              </a:rPr>
              <a:t>Indexable</a:t>
            </a:r>
            <a:r>
              <a:rPr lang="en-US" altLang="en-US" dirty="0">
                <a:solidFill>
                  <a:srgbClr val="0070C0"/>
                </a:solidFill>
              </a:rPr>
              <a:t> Container </a:t>
            </a:r>
            <a:r>
              <a:rPr lang="en-US" altLang="en-US" dirty="0"/>
              <a:t>is a container whose components can be accessed through indexing, as in an array</a:t>
            </a:r>
          </a:p>
          <a:p>
            <a:endParaRPr lang="en-US" altLang="en-US" dirty="0"/>
          </a:p>
          <a:p>
            <a:r>
              <a:rPr lang="en-US" altLang="en-US" dirty="0"/>
              <a:t>It is a tagged type</a:t>
            </a:r>
          </a:p>
          <a:p>
            <a:endParaRPr lang="en-US" altLang="en-US" dirty="0"/>
          </a:p>
          <a:p>
            <a:r>
              <a:rPr lang="en-US" altLang="en-US" dirty="0"/>
              <a:t>It defines an Indexing aspect which provides a method to access the elements</a:t>
            </a:r>
          </a:p>
          <a:p>
            <a:pPr lvl="1"/>
            <a:r>
              <a:rPr lang="en-US" altLang="en-US" dirty="0" err="1">
                <a:ea typeface="ヒラギノ角ゴ ProN W3" charset="-128"/>
              </a:rPr>
              <a:t>Constant_Indexing</a:t>
            </a:r>
            <a:r>
              <a:rPr lang="en-US" altLang="en-US" dirty="0">
                <a:ea typeface="ヒラギノ角ゴ ProN W3" charset="-128"/>
              </a:rPr>
              <a:t> when only reading the data is needed</a:t>
            </a:r>
          </a:p>
          <a:p>
            <a:pPr lvl="1"/>
            <a:r>
              <a:rPr lang="en-US" altLang="en-US" dirty="0" err="1">
                <a:ea typeface="ヒラギノ角ゴ ProN W3" charset="-128"/>
              </a:rPr>
              <a:t>Variable_Indexing</a:t>
            </a:r>
            <a:r>
              <a:rPr lang="en-US" altLang="en-US" dirty="0">
                <a:ea typeface="ヒラギノ角ゴ ProN W3" charset="-128"/>
              </a:rPr>
              <a:t> when data can be modified</a:t>
            </a:r>
          </a:p>
        </p:txBody>
      </p:sp>
    </p:spTree>
    <p:extLst>
      <p:ext uri="{BB962C8B-B14F-4D97-AF65-F5344CB8AC3E}">
        <p14:creationId xmlns:p14="http://schemas.microsoft.com/office/powerpoint/2010/main" val="25734990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6BB297-0137-4206-B06F-1456EDB5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Indexing Example</a:t>
            </a:r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xmlns="" id="{94D560BF-216C-4E96-84AE-01352D5FD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840096"/>
              </p:ext>
            </p:extLst>
          </p:nvPr>
        </p:nvGraphicFramePr>
        <p:xfrm>
          <a:off x="251520" y="981075"/>
          <a:ext cx="3527425" cy="4114800"/>
        </p:xfrm>
        <a:graphic>
          <a:graphicData uri="http://schemas.openxmlformats.org/drawingml/2006/table">
            <a:tbl>
              <a:tblPr/>
              <a:tblGrid>
                <a:gridCol w="3527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148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defRPr sz="1400" b="1">
                          <a:solidFill>
                            <a:srgbClr val="404040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type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List </a:t>
                      </a: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tagged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private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</a:t>
                      </a: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with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</a:t>
                      </a:r>
                      <a:r>
                        <a:rPr kumimoji="0" lang="en-US" altLang="x-non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Constant_Indexing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=&gt; </a:t>
                      </a:r>
                      <a:r>
                        <a:rPr kumimoji="0" lang="en-US" altLang="x-non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Get_Element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</a:t>
                      </a:r>
                      <a:r>
                        <a:rPr kumimoji="0" lang="en-US" altLang="x-non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Variable_Indexing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=&gt; </a:t>
                      </a:r>
                      <a:r>
                        <a:rPr kumimoji="0" lang="en-US" altLang="x-non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Get_Ref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function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Get_Element</a:t>
                      </a:r>
                      <a:endParaRPr kumimoji="0" lang="en-US" altLang="x-non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(L : List; I : Integer) </a:t>
                      </a: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Data;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function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Get_Ref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(L : List; I : Integer) </a:t>
                      </a: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Ref;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</a:txBody>
                  <a:tcPr marL="91378" marR="91378" marT="45755" marB="457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xmlns="" id="{696E5311-7127-49F6-A394-DE7EA75D9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118890"/>
              </p:ext>
            </p:extLst>
          </p:nvPr>
        </p:nvGraphicFramePr>
        <p:xfrm>
          <a:off x="4140200" y="981075"/>
          <a:ext cx="4895850" cy="4667250"/>
        </p:xfrm>
        <a:graphic>
          <a:graphicData uri="http://schemas.openxmlformats.org/drawingml/2006/table">
            <a:tbl>
              <a:tblPr/>
              <a:tblGrid>
                <a:gridCol w="4895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672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defRPr sz="1400" b="1">
                          <a:solidFill>
                            <a:srgbClr val="404040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function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Get_Element</a:t>
                      </a:r>
                      <a:endParaRPr kumimoji="0" lang="en-US" altLang="x-non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(L : List; I : Integer) </a:t>
                      </a: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Data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C : </a:t>
                      </a:r>
                      <a:r>
                        <a:rPr kumimoji="0" lang="en-US" altLang="x-non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Cell_Access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:= </a:t>
                      </a:r>
                      <a:r>
                        <a:rPr kumimoji="0" lang="en-US" altLang="x-non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L.First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for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J </a:t>
                      </a: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in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2 .. I </a:t>
                      </a: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loop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C := </a:t>
                      </a:r>
                      <a:r>
                        <a:rPr kumimoji="0" lang="en-US" altLang="x-non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C.Next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end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loop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C.Contents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end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Get_Element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function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Get_Ref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(L : List; I : Integer) </a:t>
                      </a: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Ref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C : </a:t>
                      </a:r>
                      <a:r>
                        <a:rPr kumimoji="0" lang="en-US" altLang="x-non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Cell_Access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:= </a:t>
                      </a:r>
                      <a:r>
                        <a:rPr kumimoji="0" lang="en-US" altLang="x-non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L.First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for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J </a:t>
                      </a: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in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2 .. I </a:t>
                      </a: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loop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C := </a:t>
                      </a:r>
                      <a:r>
                        <a:rPr kumimoji="0" lang="en-US" altLang="x-non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C.Next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end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loop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Ref'(R =&gt; </a:t>
                      </a:r>
                      <a:r>
                        <a:rPr kumimoji="0" lang="en-US" altLang="x-non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C.Contents'Access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end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Get_Ref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</a:txBody>
                  <a:tcPr marL="91420" marR="91420" marT="45747" marB="4574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au 5">
            <a:extLst>
              <a:ext uri="{FF2B5EF4-FFF2-40B4-BE49-F238E27FC236}">
                <a16:creationId xmlns:a16="http://schemas.microsoft.com/office/drawing/2014/main" xmlns="" id="{6E4CCCF7-2098-4B8C-B95E-6A9031F5A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598453"/>
              </p:ext>
            </p:extLst>
          </p:nvPr>
        </p:nvGraphicFramePr>
        <p:xfrm>
          <a:off x="2555875" y="5516563"/>
          <a:ext cx="4103688" cy="1188566"/>
        </p:xfrm>
        <a:graphic>
          <a:graphicData uri="http://schemas.openxmlformats.org/drawingml/2006/table">
            <a:tbl>
              <a:tblPr/>
              <a:tblGrid>
                <a:gridCol w="4103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96962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defRPr sz="1400" b="1">
                          <a:solidFill>
                            <a:srgbClr val="404040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L (1).A := 99;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L (1).B := 100;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x-non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Put_Line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(</a:t>
                      </a:r>
                      <a:r>
                        <a:rPr kumimoji="0" lang="en-US" altLang="x-non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Integer'Image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(L (1).A) &amp; ", "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&amp; </a:t>
                      </a:r>
                      <a:r>
                        <a:rPr kumimoji="0" lang="en-US" altLang="x-non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Integer'Image</a:t>
                      </a:r>
                      <a:r>
                        <a:rPr kumimoji="0" lang="en-US" altLang="x-non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(L (1).B));</a:t>
                      </a:r>
                    </a:p>
                  </a:txBody>
                  <a:tcPr marL="91398" marR="91398" marT="45643" marB="456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4268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EF33FB-CA49-4628-9CEE-C471AEAA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Multiple Indexing Functions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xmlns="" id="{18E7737E-2EA6-42F2-8D8D-C0582CFAEC0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en-US"/>
              <a:t>The indexing functions can be overridden</a:t>
            </a:r>
          </a:p>
          <a:p>
            <a:r>
              <a:rPr lang="en-US" altLang="en-US"/>
              <a:t>Resolution will happen on the parameters</a:t>
            </a:r>
          </a:p>
          <a:p>
            <a:endParaRPr lang="en-US" altLang="en-US"/>
          </a:p>
          <a:p>
            <a:endParaRPr lang="en-US" altLang="en-US"/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xmlns="" id="{C55641E8-AC79-461D-98FF-623AB3EAE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958082"/>
              </p:ext>
            </p:extLst>
          </p:nvPr>
        </p:nvGraphicFramePr>
        <p:xfrm>
          <a:off x="1475656" y="2564879"/>
          <a:ext cx="6192688" cy="1800225"/>
        </p:xfrm>
        <a:graphic>
          <a:graphicData uri="http://schemas.openxmlformats.org/drawingml/2006/table">
            <a:tbl>
              <a:tblPr/>
              <a:tblGrid>
                <a:gridCol w="6192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22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defRPr sz="1400" b="1">
                          <a:solidFill>
                            <a:srgbClr val="404040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type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List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tagged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private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with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Constant_Indexing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=&gt;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Get_Element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function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Get_Element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(L : List; I : Integer)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Data;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function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Get_Element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(L : List; S : String)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Integer;</a:t>
                      </a:r>
                    </a:p>
                  </a:txBody>
                  <a:tcPr marL="91361" marR="91361" marT="45756" marB="4575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xmlns="" id="{C17F5F1A-578C-4F97-8778-11A977190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021397"/>
              </p:ext>
            </p:extLst>
          </p:nvPr>
        </p:nvGraphicFramePr>
        <p:xfrm>
          <a:off x="2627313" y="5081760"/>
          <a:ext cx="3816350" cy="1371576"/>
        </p:xfrm>
        <a:graphic>
          <a:graphicData uri="http://schemas.openxmlformats.org/drawingml/2006/table">
            <a:tbl>
              <a:tblPr/>
              <a:tblGrid>
                <a:gridCol w="3816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50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itchFamily="34" charset="-128"/>
                        </a:rPr>
                        <a:t>  L : List;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itchFamily="34" charset="-128"/>
                        </a:rPr>
                        <a:t>  I : Integer;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itchFamily="34" charset="-128"/>
                        </a:rPr>
                        <a:t>  D : Data;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itchFamily="34" charset="-128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itchFamily="34" charset="-128"/>
                        </a:rPr>
                        <a:t>  D := L (1);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itchFamily="34" charset="-128"/>
                        </a:rPr>
                        <a:t>  I := L ("One");</a:t>
                      </a:r>
                    </a:p>
                  </a:txBody>
                  <a:tcPr marL="91399" marR="91399"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042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68971FF-63C6-4AE3-8CCF-D7941C8C02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896938"/>
          </a:xfrm>
        </p:spPr>
        <p:txBody>
          <a:bodyPr/>
          <a:lstStyle/>
          <a:p>
            <a:pPr>
              <a:defRPr/>
            </a:pPr>
            <a:r>
              <a:t>User-Defined Iterators</a:t>
            </a:r>
          </a:p>
        </p:txBody>
      </p:sp>
    </p:spTree>
    <p:extLst>
      <p:ext uri="{BB962C8B-B14F-4D97-AF65-F5344CB8AC3E}">
        <p14:creationId xmlns:p14="http://schemas.microsoft.com/office/powerpoint/2010/main" val="39276373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D0A7AD-77FE-4641-9469-EA7323C9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Defining an Iterator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xmlns="" id="{D472516F-98C3-4EF7-903B-B08F8B308AB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>
                <a:solidFill>
                  <a:srgbClr val="0070C0"/>
                </a:solidFill>
              </a:rPr>
              <a:t>Cursor</a:t>
            </a:r>
            <a:r>
              <a:rPr lang="en-US" altLang="en-US"/>
              <a:t> is a type representing a position in a container</a:t>
            </a:r>
          </a:p>
          <a:p>
            <a:endParaRPr lang="en-US" altLang="en-US"/>
          </a:p>
          <a:p>
            <a:r>
              <a:rPr lang="en-US" altLang="en-US"/>
              <a:t>An </a:t>
            </a:r>
            <a:r>
              <a:rPr lang="en-US" altLang="en-US">
                <a:solidFill>
                  <a:srgbClr val="0070C0"/>
                </a:solidFill>
              </a:rPr>
              <a:t>Iterator</a:t>
            </a:r>
            <a:r>
              <a:rPr lang="en-US" altLang="en-US"/>
              <a:t> is a type able to initialize and move a cursor</a:t>
            </a:r>
          </a:p>
          <a:p>
            <a:endParaRPr lang="en-US" altLang="en-US"/>
          </a:p>
          <a:p>
            <a:r>
              <a:rPr lang="en-US" altLang="en-US"/>
              <a:t>Iterators are defined as implementing the generic interface Forward_Iterator or Reversible_Iterator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21660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D90774-CA81-4E04-8E3D-05FB51AF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The Iterator Generic Package</a:t>
            </a:r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xmlns="" id="{93F9D9C2-96FE-4ACD-827B-EA955C4C9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370591"/>
              </p:ext>
            </p:extLst>
          </p:nvPr>
        </p:nvGraphicFramePr>
        <p:xfrm>
          <a:off x="395288" y="1233488"/>
          <a:ext cx="8461375" cy="4572047"/>
        </p:xfrm>
        <a:graphic>
          <a:graphicData uri="http://schemas.openxmlformats.org/drawingml/2006/table">
            <a:tbl>
              <a:tblPr/>
              <a:tblGrid>
                <a:gridCol w="8461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720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defRPr sz="1400" b="1">
                          <a:solidFill>
                            <a:srgbClr val="404040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generic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type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Cursor;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with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function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Has_Element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(Position : Cursor)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Boolean;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package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Ada.Iterator_Interfaces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type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Forward_Iterator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limited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interface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function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First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(Object :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Forward_Iterator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)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Cursor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abstract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function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Next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(Object   :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Forward_Iterator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Position : Cursor)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Cursor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abstract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type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Reversible_Iterator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limited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interface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and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Forward_Iterator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function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Last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(Object :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Reversible_Iterator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)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Cursor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abstract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function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Previous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(Object   :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Reversible_Iterator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Position : Cursor)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Cursor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abstract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end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Ada.Iterator_Interfaces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</a:txBody>
                  <a:tcPr marL="91408" marR="91408" marT="45744" marB="457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6D5DDC5-2152-428D-905B-B86B835DE143}"/>
              </a:ext>
            </a:extLst>
          </p:cNvPr>
          <p:cNvSpPr txBox="1"/>
          <p:nvPr/>
        </p:nvSpPr>
        <p:spPr>
          <a:xfrm>
            <a:off x="1115616" y="6093296"/>
            <a:ext cx="6997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hlinkClick r:id="rId2"/>
              </a:rPr>
              <a:t>http://www.adaic.org/resources/add_content/standards/12rm/html/RM-5-5-1.html</a:t>
            </a:r>
            <a:endParaRPr lang="en-US" sz="1400" b="1" i="0" kern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22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1767607-00A5-4F10-9825-2A53FCCBC6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897233"/>
          </a:xfrm>
        </p:spPr>
        <p:txBody>
          <a:bodyPr/>
          <a:lstStyle/>
          <a:p>
            <a:pPr>
              <a:defRPr/>
            </a:pPr>
            <a:r>
              <a:rPr lang="en-US" dirty="0"/>
              <a:t>Lists and Vectors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45115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B72B67-B9C4-4D45-AE27-FAB3ED1F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Framework Example: Defining an Iterator</a:t>
            </a:r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xmlns="" id="{302C7F76-039B-47AD-9427-04152CD8D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411077"/>
              </p:ext>
            </p:extLst>
          </p:nvPr>
        </p:nvGraphicFramePr>
        <p:xfrm>
          <a:off x="1304528" y="902538"/>
          <a:ext cx="6939880" cy="1158309"/>
        </p:xfrm>
        <a:graphic>
          <a:graphicData uri="http://schemas.openxmlformats.org/drawingml/2006/table">
            <a:tbl>
              <a:tblPr/>
              <a:tblGrid>
                <a:gridCol w="6939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8012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defRPr sz="1400" b="1">
                          <a:solidFill>
                            <a:srgbClr val="404040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function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Has_Element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(Position :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Cell_Access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)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Boolean;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package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Cell_Iterators_Interface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new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Ada.Iterator_Interfaces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(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Cell_Access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,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Has_Element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</a:txBody>
                  <a:tcPr marL="91419" marR="91419" marT="45755" marB="457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xmlns="" id="{D2480DB5-5A0C-460E-83FE-5214534A8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958840"/>
              </p:ext>
            </p:extLst>
          </p:nvPr>
        </p:nvGraphicFramePr>
        <p:xfrm>
          <a:off x="1403648" y="2307968"/>
          <a:ext cx="6624736" cy="4145368"/>
        </p:xfrm>
        <a:graphic>
          <a:graphicData uri="http://schemas.openxmlformats.org/drawingml/2006/table">
            <a:tbl>
              <a:tblPr/>
              <a:tblGrid>
                <a:gridCol w="66247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0527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defRPr sz="1400" b="1">
                          <a:solidFill>
                            <a:srgbClr val="404040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type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Cell_Iterator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new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Forward_Iterator</a:t>
                      </a:r>
                      <a:endParaRPr kumimoji="0" lang="en-US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with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record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L :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access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List;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end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record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overriding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function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First (Object :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Cell_Iterator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)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Cell_Access</a:t>
                      </a:r>
                      <a:endParaRPr kumimoji="0" lang="en-US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Object.L.First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end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First;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overriding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function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Next (Object :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Cell_Iterator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 Position :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Cell_Access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return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Cell_Access</a:t>
                      </a:r>
                      <a:endParaRPr kumimoji="0" lang="en-US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lang="en-US" altLang="x-non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Position.Next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end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Next;</a:t>
                      </a:r>
                    </a:p>
                  </a:txBody>
                  <a:tcPr marL="91449" marR="91449" marT="45764" marB="4576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0700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DE3AEB-8FF9-43A8-9456-3BFB9DF1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Defining an </a:t>
            </a:r>
            <a:r>
              <a:rPr lang="en-US" dirty="0" err="1">
                <a:ea typeface="+mj-ea"/>
                <a:cs typeface="+mj-cs"/>
              </a:rPr>
              <a:t>Iterable</a:t>
            </a:r>
            <a:r>
              <a:rPr lang="en-US" dirty="0">
                <a:ea typeface="+mj-ea"/>
                <a:cs typeface="+mj-cs"/>
              </a:rPr>
              <a:t> Container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xmlns="" id="{FC9AB080-13FE-42AF-9FFF-D0EC9E7A269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en-US" sz="2200"/>
              <a:t>An </a:t>
            </a:r>
            <a:r>
              <a:rPr lang="en-US" altLang="en-US" sz="2200">
                <a:solidFill>
                  <a:srgbClr val="0070C0"/>
                </a:solidFill>
              </a:rPr>
              <a:t>Iterable Container </a:t>
            </a:r>
            <a:r>
              <a:rPr lang="en-US" altLang="en-US" sz="2200"/>
              <a:t>is a type that can be iterated over using a “for … of” loop</a:t>
            </a:r>
          </a:p>
          <a:p>
            <a:pPr lvl="1"/>
            <a:endParaRPr lang="en-US" altLang="en-US" sz="1800">
              <a:ea typeface="ヒラギノ角ゴ ProN W3" charset="-128"/>
            </a:endParaRPr>
          </a:p>
          <a:p>
            <a:r>
              <a:rPr lang="en-US" altLang="en-US" sz="2200"/>
              <a:t>It defines an aspect Default_Iterator, specifying the subprogram creating an iterator</a:t>
            </a:r>
          </a:p>
          <a:p>
            <a:pPr lvl="1"/>
            <a:endParaRPr lang="en-US" altLang="en-US" sz="1800">
              <a:ea typeface="ヒラギノ角ゴ ProN W3" charset="-128"/>
            </a:endParaRPr>
          </a:p>
          <a:p>
            <a:r>
              <a:rPr lang="en-US" altLang="en-US" sz="2200"/>
              <a:t>It defines an aspect Iterator_Element, defining the element type contained in the container</a:t>
            </a:r>
          </a:p>
          <a:p>
            <a:pPr lvl="1"/>
            <a:endParaRPr lang="en-US" altLang="en-US" sz="1800">
              <a:ea typeface="ヒラギノ角ゴ ProN W3" charset="-128"/>
            </a:endParaRPr>
          </a:p>
          <a:p>
            <a:r>
              <a:rPr lang="en-US" altLang="en-US" sz="2200"/>
              <a:t>It defines Constant_Indexing and / or Variable_Indexing aspects, to access elements from the cursors manipulated with the iterator</a:t>
            </a:r>
          </a:p>
        </p:txBody>
      </p:sp>
    </p:spTree>
    <p:extLst>
      <p:ext uri="{BB962C8B-B14F-4D97-AF65-F5344CB8AC3E}">
        <p14:creationId xmlns:p14="http://schemas.microsoft.com/office/powerpoint/2010/main" val="41210899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111358-C70A-4117-85D1-CC0C5B1A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Framework Example: Defining an </a:t>
            </a:r>
            <a:r>
              <a:rPr lang="en-US" dirty="0" err="1">
                <a:ea typeface="+mj-ea"/>
                <a:cs typeface="+mj-cs"/>
              </a:rPr>
              <a:t>Iterable</a:t>
            </a:r>
            <a:r>
              <a:rPr lang="en-US" dirty="0">
                <a:ea typeface="+mj-ea"/>
                <a:cs typeface="+mj-cs"/>
              </a:rPr>
              <a:t> Container</a:t>
            </a:r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xmlns="" id="{8EC740FA-EEB9-4B01-8B25-A0C175A0C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345805"/>
              </p:ext>
            </p:extLst>
          </p:nvPr>
        </p:nvGraphicFramePr>
        <p:xfrm>
          <a:off x="395536" y="981075"/>
          <a:ext cx="3816424" cy="3384029"/>
        </p:xfrm>
        <a:graphic>
          <a:graphicData uri="http://schemas.openxmlformats.org/drawingml/2006/table">
            <a:tbl>
              <a:tblPr/>
              <a:tblGrid>
                <a:gridCol w="38164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84029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defRPr sz="1400" b="1">
                          <a:solidFill>
                            <a:srgbClr val="404040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type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List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tagged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private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with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Constant_Indexing =&gt; Get_Element,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Variable_Indexing =&gt; Get_Ref,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Iterator_Element  =&gt; Data,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Default_Iterator  =&gt; Iterate;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altLang="x-none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function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Get_Element (L : List; </a:t>
                      </a:r>
                      <a:endParaRPr kumimoji="0" lang="en-US" altLang="x-none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                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C : Cell_Access)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Data;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altLang="x-none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function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Get_Ref (L : List; </a:t>
                      </a:r>
                      <a:endParaRPr kumimoji="0" lang="en-US" altLang="x-none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            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C : Cell_Access)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Ref;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altLang="x-none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function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Iterate (L : aliased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in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out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List)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Forward_Iterator'Class;</a:t>
                      </a:r>
                    </a:p>
                  </a:txBody>
                  <a:tcPr marL="91378" marR="91378" marT="45755" marB="457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xmlns="" id="{B00BE95B-20AB-44C3-818A-1609BE943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52418"/>
              </p:ext>
            </p:extLst>
          </p:nvPr>
        </p:nvGraphicFramePr>
        <p:xfrm>
          <a:off x="4572000" y="981075"/>
          <a:ext cx="4032250" cy="4297711"/>
        </p:xfrm>
        <a:graphic>
          <a:graphicData uri="http://schemas.openxmlformats.org/drawingml/2006/table">
            <a:tbl>
              <a:tblPr/>
              <a:tblGrid>
                <a:gridCol w="4032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7512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defRPr sz="1400" b="1">
                          <a:solidFill>
                            <a:srgbClr val="404040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function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Get_Element (L : List; </a:t>
                      </a:r>
                      <a:endParaRPr kumimoji="0" lang="en-US" altLang="x-none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                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C : Cell_Access)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Data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C.Contents;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end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Get_Element;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altLang="x-none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function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Get_Ref (L : List; </a:t>
                      </a:r>
                      <a:endParaRPr kumimoji="0" lang="en-US" altLang="x-none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             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C : Cell_Access)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Ref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Ref</a:t>
                      </a:r>
                      <a:r>
                        <a:rPr kumimoji="0" altLang="en-US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‘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(R =&gt; C.Contents'Access);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end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Get_Ref;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altLang="x-none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function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Iterate (L :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aliased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in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out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List)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Forward_Iterator'Class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return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Cell_Iterator'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  (L =&gt; L'Unchecked_Access);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end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Iterate;</a:t>
                      </a:r>
                    </a:p>
                  </a:txBody>
                  <a:tcPr marL="91436" marR="91436"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xmlns="" id="{42ABE4F2-1B6C-46F9-9A78-444530F34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666393"/>
              </p:ext>
            </p:extLst>
          </p:nvPr>
        </p:nvGraphicFramePr>
        <p:xfrm>
          <a:off x="2555875" y="5300663"/>
          <a:ext cx="4103688" cy="1371692"/>
        </p:xfrm>
        <a:graphic>
          <a:graphicData uri="http://schemas.openxmlformats.org/drawingml/2006/table">
            <a:tbl>
              <a:tblPr/>
              <a:tblGrid>
                <a:gridCol w="4103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65237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defRPr sz="1400" b="1">
                          <a:solidFill>
                            <a:srgbClr val="404040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ヒラギノ角ゴ ProN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for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I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in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L.Iterate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loop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L (I) := (0, 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end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loop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altLang="x-none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for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E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of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L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loop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  E := (0, 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end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 </a:t>
                      </a:r>
                      <a:r>
                        <a:rPr kumimoji="0" altLang="x-none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loop</a:t>
                      </a:r>
                      <a:r>
                        <a:rPr kumimoji="0" altLang="x-none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charset="-128"/>
                        </a:rPr>
                        <a:t>;</a:t>
                      </a:r>
                    </a:p>
                  </a:txBody>
                  <a:tcPr marL="91398" marR="91398" marT="45766" marB="457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37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36E28A-E760-444A-9A06-1EB9B973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Doubly_Linked_Lists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5ADAF7-BF8F-4B28-9856-F40A3C7ECD6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A doubly linked list is a container that can grow or shrink dynamically (unbounded length)</a:t>
            </a:r>
          </a:p>
          <a:p>
            <a:r>
              <a:rPr lang="en-US" dirty="0"/>
              <a:t>An element has to be a value of a definite subtype</a:t>
            </a:r>
          </a:p>
          <a:p>
            <a:r>
              <a:rPr lang="en-US" dirty="0"/>
              <a:t>A Cursor value serves as an “index” into the list</a:t>
            </a:r>
          </a:p>
          <a:p>
            <a:pPr lvl="1"/>
            <a:r>
              <a:rPr lang="en-US" dirty="0"/>
              <a:t>Use a Cursor to select elements, iterate over the list</a:t>
            </a:r>
          </a:p>
          <a:p>
            <a:pPr>
              <a:defRPr/>
            </a:pPr>
            <a:r>
              <a:rPr lang="en-US" dirty="0"/>
              <a:t>Direct and efficient access to next and previous element</a:t>
            </a:r>
          </a:p>
          <a:p>
            <a:pPr>
              <a:defRPr/>
            </a:pPr>
            <a:r>
              <a:rPr lang="en-US" dirty="0"/>
              <a:t>Efficient Insert and Delete</a:t>
            </a:r>
          </a:p>
        </p:txBody>
      </p:sp>
    </p:spTree>
    <p:extLst>
      <p:ext uri="{BB962C8B-B14F-4D97-AF65-F5344CB8AC3E}">
        <p14:creationId xmlns:p14="http://schemas.microsoft.com/office/powerpoint/2010/main" val="2927499472"/>
      </p:ext>
    </p:extLst>
  </p:cSld>
  <p:clrMapOvr>
    <a:masterClrMapping/>
  </p:clrMapOvr>
</p:sld>
</file>

<file path=ppt/theme/theme1.xml><?xml version="1.0" encoding="utf-8"?>
<a:theme xmlns:a="http://schemas.openxmlformats.org/drawingml/2006/main" name="AdaCore Training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daCor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AdaCore Training</Template>
  <TotalTime>14795</TotalTime>
  <Words>6531</Words>
  <Application>Microsoft Macintosh PowerPoint</Application>
  <PresentationFormat>On-screen Show (4:3)</PresentationFormat>
  <Paragraphs>1341</Paragraphs>
  <Slides>82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84" baseType="lpstr">
      <vt:lpstr>AdaCore Training</vt:lpstr>
      <vt:lpstr>1_AdaCore</vt:lpstr>
      <vt:lpstr>PowerPoint Presentation</vt:lpstr>
      <vt:lpstr>Requirements</vt:lpstr>
      <vt:lpstr>PowerPoint Presentation</vt:lpstr>
      <vt:lpstr>History</vt:lpstr>
      <vt:lpstr>Summary of Ada Container Packages</vt:lpstr>
      <vt:lpstr>Package Hierarchy</vt:lpstr>
      <vt:lpstr>Operations Available on Containers</vt:lpstr>
      <vt:lpstr>PowerPoint Presentation</vt:lpstr>
      <vt:lpstr>Doubly_Linked_Lists</vt:lpstr>
      <vt:lpstr>Doubly_Linked_Lists (partial contents) (1)</vt:lpstr>
      <vt:lpstr>Doubly_Linked_Lists (partial contents) (2)</vt:lpstr>
      <vt:lpstr>Doubly_Linked_Lists (partial contents) (3)</vt:lpstr>
      <vt:lpstr>Example: Create and Traverse List</vt:lpstr>
      <vt:lpstr>Iteration</vt:lpstr>
      <vt:lpstr>Vectors : Basics</vt:lpstr>
      <vt:lpstr>Vectors: Differences from Doubly_Linked_Lists</vt:lpstr>
      <vt:lpstr>Length and Capacity</vt:lpstr>
      <vt:lpstr>Example: Vector Processing</vt:lpstr>
      <vt:lpstr>Tampering</vt:lpstr>
      <vt:lpstr>Tampering Example</vt:lpstr>
      <vt:lpstr>PowerPoint Presentation</vt:lpstr>
      <vt:lpstr>Is the Instantiation Legal? (1/4)</vt:lpstr>
      <vt:lpstr>What Is the Effect of This Program? (2/4)</vt:lpstr>
      <vt:lpstr>What Is the Effect of This Program? (3/4)</vt:lpstr>
      <vt:lpstr>What Is the Effect of This Program? (4/4)</vt:lpstr>
      <vt:lpstr>PowerPoint Presentation</vt:lpstr>
      <vt:lpstr>Ordered_Maps and Hashed_Maps</vt:lpstr>
      <vt:lpstr>Ordered Maps</vt:lpstr>
      <vt:lpstr>Ordered Maps Example</vt:lpstr>
      <vt:lpstr>Adding / Accessing / Modifying / Deleting an Element</vt:lpstr>
      <vt:lpstr>Hashed_Maps</vt:lpstr>
      <vt:lpstr>Hashed_Maps Example (1)</vt:lpstr>
      <vt:lpstr>Hashed_Maps Example (2)</vt:lpstr>
      <vt:lpstr>Ordered_Sets and Hashed_Sets</vt:lpstr>
      <vt:lpstr>Ordered Sets</vt:lpstr>
      <vt:lpstr>Example: Ordered_Sets (1)</vt:lpstr>
      <vt:lpstr>Example: Ordered_Sets (2)</vt:lpstr>
      <vt:lpstr>Multiway_Trees</vt:lpstr>
      <vt:lpstr>PowerPoint Presentation</vt:lpstr>
      <vt:lpstr>Maps (1/4)</vt:lpstr>
      <vt:lpstr>Hash Functions (2/4)</vt:lpstr>
      <vt:lpstr>Element Type Equivalence (3/4)</vt:lpstr>
      <vt:lpstr>Element Type Equivalence (3/4)</vt:lpstr>
      <vt:lpstr>PowerPoint Presentation</vt:lpstr>
      <vt:lpstr>Indefinite Containers</vt:lpstr>
      <vt:lpstr>Indefinite_Holders</vt:lpstr>
      <vt:lpstr>Indefinite_Holders Example</vt:lpstr>
      <vt:lpstr>PowerPoint Presentation</vt:lpstr>
      <vt:lpstr>Indefinite Containers (1/2)</vt:lpstr>
      <vt:lpstr>Holders (2/2)</vt:lpstr>
      <vt:lpstr>PowerPoint Presentation</vt:lpstr>
      <vt:lpstr>Queues</vt:lpstr>
      <vt:lpstr>Assignment and Copy</vt:lpstr>
      <vt:lpstr>Bounded Containers (1)</vt:lpstr>
      <vt:lpstr>Bounded Containers (2)</vt:lpstr>
      <vt:lpstr>Example: Bounded_Vector</vt:lpstr>
      <vt:lpstr>PowerPoint Presentation</vt:lpstr>
      <vt:lpstr>Bounded Containers (1/2)</vt:lpstr>
      <vt:lpstr>Bounded Containers (2/2)</vt:lpstr>
      <vt:lpstr>PowerPoint Presentation</vt:lpstr>
      <vt:lpstr>Sorting</vt:lpstr>
      <vt:lpstr>Sorting Example: Arrays</vt:lpstr>
      <vt:lpstr>GNAT-Specific Containers (Children of Ada.Containers)</vt:lpstr>
      <vt:lpstr>PowerPoint Presentation</vt:lpstr>
      <vt:lpstr>Generalized Loop Iteration</vt:lpstr>
      <vt:lpstr>Generalized Loop Iteration</vt:lpstr>
      <vt:lpstr>Generalized Loop Iteration</vt:lpstr>
      <vt:lpstr>Generalized Loop Iteration</vt:lpstr>
      <vt:lpstr>PowerPoint Presentation</vt:lpstr>
      <vt:lpstr>User-Defined References</vt:lpstr>
      <vt:lpstr>Framework Example: Simple Linked List</vt:lpstr>
      <vt:lpstr>User-Defined Reference Example: Tail Access</vt:lpstr>
      <vt:lpstr>PowerPoint Presentation</vt:lpstr>
      <vt:lpstr>Indexable Containers</vt:lpstr>
      <vt:lpstr>Indexing Example</vt:lpstr>
      <vt:lpstr>Multiple Indexing Functions</vt:lpstr>
      <vt:lpstr>PowerPoint Presentation</vt:lpstr>
      <vt:lpstr>Defining an Iterator</vt:lpstr>
      <vt:lpstr>The Iterator Generic Package</vt:lpstr>
      <vt:lpstr>Framework Example: Defining an Iterator</vt:lpstr>
      <vt:lpstr>Defining an Iterable Container</vt:lpstr>
      <vt:lpstr>Framework Example: Defining an Iterable Container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ochem</dc:creator>
  <cp:lastModifiedBy>Jose Ruiz</cp:lastModifiedBy>
  <cp:revision>376</cp:revision>
  <dcterms:created xsi:type="dcterms:W3CDTF">2010-03-24T10:35:52Z</dcterms:created>
  <dcterms:modified xsi:type="dcterms:W3CDTF">2018-02-14T16:31:56Z</dcterms:modified>
</cp:coreProperties>
</file>