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3"/>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Varela Round"/>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VarelaRound-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254bec94a6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69" name="Google Shape;169;g254bec94a6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51d5100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1d510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por ejemplo si tenemos los elementos de una colección y primero les sumamos 1 y después les sumamos 2, spark se puede dar cuenta y sumar tres. Así ahorra trabajo, comunicación entre los nodos, 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25130c0da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130c0d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Pandas usa data frames</a:t>
            </a:r>
            <a:endParaRPr/>
          </a:p>
          <a:p>
            <a:pPr indent="0" lvl="0" marL="0">
              <a:spcBef>
                <a:spcPts val="0"/>
              </a:spcBef>
              <a:spcAft>
                <a:spcPts val="0"/>
              </a:spcAft>
              <a:buNone/>
            </a:pPr>
            <a:r>
              <a:rPr lang="es-419"/>
              <a:t>Y pandas usa sql</a:t>
            </a:r>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25130c0da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130c0da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2676e6bb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76e6bb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252db2331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2db2331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25241116d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5" name="Google Shape;265;g25241116dc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s-419" u="none" cap="none" strike="noStrike"/>
              <a:t>Un vertice es un id con atributos</a:t>
            </a:r>
            <a:endParaRPr/>
          </a:p>
          <a:p>
            <a:pPr indent="0" lvl="0" marL="0" marR="0" rtl="0" algn="l">
              <a:spcBef>
                <a:spcPts val="0"/>
              </a:spcBef>
              <a:spcAft>
                <a:spcPts val="0"/>
              </a:spcAft>
              <a:buFont typeface="Arial"/>
              <a:buNone/>
            </a:pPr>
            <a:r>
              <a:rPr b="0" i="0" lang="es-419" u="none" cap="none" strike="noStrike"/>
              <a:t>Una arista es un conjunto pares de ids con atributos</a:t>
            </a:r>
            <a:endParaRPr/>
          </a:p>
          <a:p>
            <a:pPr indent="0" lvl="0" marL="0" marR="0" rtl="0" algn="l">
              <a:spcBef>
                <a:spcPts val="0"/>
              </a:spcBef>
              <a:spcAft>
                <a:spcPts val="0"/>
              </a:spcAft>
              <a:buFont typeface="Arial"/>
              <a:buNone/>
            </a:pPr>
            <a:r>
              <a:rPr b="0" i="0" lang="es-419" u="none" cap="none" strike="noStrike"/>
              <a:t>Los siete puentes de Königsberg.</a:t>
            </a:r>
            <a:endParaRPr/>
          </a:p>
          <a:p>
            <a:pPr indent="0" lvl="0" marL="0" marR="0" rtl="0" algn="l">
              <a:spcBef>
                <a:spcPts val="0"/>
              </a:spcBef>
              <a:spcAft>
                <a:spcPts val="0"/>
              </a:spcAft>
              <a:buFont typeface="Arial"/>
              <a:buNone/>
            </a:pPr>
            <a:r>
              <a:rPr b="0" i="0" lang="es-419" u="none" cap="none" strike="noStrike"/>
              <a:t>Actulmente la Ciudad de Kaliningrado esta atravesada por el rio Pregel y tiene 7 puentes para atravesar el rio de un lado al otro de la ciudad.  El rio divid</a:t>
            </a:r>
            <a:r>
              <a:rPr lang="es-419"/>
              <a:t>e la ciudad en 4 regiones</a:t>
            </a:r>
            <a:endParaRPr/>
          </a:p>
          <a:p>
            <a:pPr indent="0" lvl="0" marL="0" marR="0" rtl="0" algn="l">
              <a:spcBef>
                <a:spcPts val="0"/>
              </a:spcBef>
              <a:spcAft>
                <a:spcPts val="0"/>
              </a:spcAft>
              <a:buFont typeface="Arial"/>
              <a:buNone/>
            </a:pPr>
            <a:r>
              <a:rPr b="0" i="0" lang="es-419" u="none" cap="none" strike="noStrike"/>
              <a:t>El problema planteaba </a:t>
            </a:r>
            <a:r>
              <a:rPr lang="es-419"/>
              <a:t>si</a:t>
            </a:r>
            <a:r>
              <a:rPr b="0" i="0" lang="es-419" u="none" cap="none" strike="noStrike"/>
              <a:t> </a:t>
            </a:r>
            <a:r>
              <a:rPr b="0" i="0" lang="es-419" u="none" cap="none" strike="noStrike"/>
              <a:t>se podia dar un paseo por </a:t>
            </a:r>
            <a:r>
              <a:rPr lang="es-419"/>
              <a:t>toda la </a:t>
            </a:r>
            <a:r>
              <a:rPr b="0" i="0" lang="es-419" u="none" cap="none" strike="noStrike"/>
              <a:t>ciudad atravesando todos los puentes solo 1 vez y volver al punto de partida.</a:t>
            </a:r>
            <a:endParaRPr b="0" i="0" u="none" cap="none" strike="noStrike"/>
          </a:p>
          <a:p>
            <a:pPr indent="0" lvl="0" marL="0" marR="0" rtl="0" algn="l">
              <a:spcBef>
                <a:spcPts val="0"/>
              </a:spcBef>
              <a:spcAft>
                <a:spcPts val="0"/>
              </a:spcAft>
              <a:buFont typeface="Arial"/>
              <a:buNone/>
            </a:pPr>
            <a:r>
              <a:rPr lang="es-419"/>
              <a:t>El problema es resuelto por Leonhard Euler en 1736. Despuestra que para que el camino sea valido, cada nodo interno debe poseer una cantidad par de aristas, por lo tanto no hay solucion</a:t>
            </a:r>
            <a:endParaRPr/>
          </a:p>
          <a:p>
            <a:pPr indent="0" lvl="0" marL="0" marR="0" rtl="0" algn="l">
              <a:spcBef>
                <a:spcPts val="0"/>
              </a:spcBef>
              <a:spcAft>
                <a:spcPts val="0"/>
              </a:spcAft>
              <a:buFont typeface="Arial"/>
              <a:buNone/>
            </a:pPr>
            <a:r>
              <a:rPr lang="es-419"/>
              <a:t>Euler modela las regiones como nodos y puentes como aristas</a:t>
            </a:r>
            <a:endParaRPr/>
          </a:p>
        </p:txBody>
      </p:sp>
      <p:sp>
        <p:nvSpPr>
          <p:cNvPr id="266" name="Google Shape;266;g25241116dc_0_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25241116dc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400"/>
              </a:spcBef>
              <a:spcAft>
                <a:spcPts val="0"/>
              </a:spcAft>
              <a:buNone/>
            </a:pPr>
            <a:r>
              <a:rPr lang="es-419" sz="1200">
                <a:solidFill>
                  <a:schemeClr val="dk1"/>
                </a:solidFill>
                <a:latin typeface="Calibri"/>
                <a:ea typeface="Calibri"/>
                <a:cs typeface="Calibri"/>
                <a:sym typeface="Calibri"/>
              </a:rPr>
              <a:t>Recalcar grafo sociales que es lo que vamos a estar trabajando en el taller</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
        <p:nvSpPr>
          <p:cNvPr id="277" name="Google Shape;277;g25241116dc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25241116dc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Grafo simple: aquel que no posee bucles ni aristas paralelas</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Multigrafo (o pseudografo): G es multigrafo si y solo si no es simple</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Grafo orientado, dirigido o digrafo. Son grafos en los cuales se ha añadido una orientación a las aristas, representada gráficamente por una flecha.</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s-419" sz="1200">
                <a:solidFill>
                  <a:schemeClr val="dk1"/>
                </a:solidFill>
                <a:latin typeface="Calibri"/>
                <a:ea typeface="Calibri"/>
                <a:cs typeface="Calibri"/>
                <a:sym typeface="Calibri"/>
              </a:rPr>
              <a:t>Un par no ordenado es un conjunto de la forma {a,b}, de manera que {a,b}={b,a}</a:t>
            </a:r>
            <a:endParaRPr sz="12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lang="es-419" sz="1200">
                <a:solidFill>
                  <a:schemeClr val="dk1"/>
                </a:solidFill>
                <a:latin typeface="Calibri"/>
                <a:ea typeface="Calibri"/>
                <a:cs typeface="Calibri"/>
                <a:sym typeface="Calibri"/>
              </a:rPr>
              <a:t>Grafo completo: grafo simple en el que cada par de vértices están unidos por una arista, es decir, contiene todas las posibles aristas. Cuantas aristas tiene un grafo completo de N nodos?</a:t>
            </a:r>
            <a:endParaRPr/>
          </a:p>
        </p:txBody>
      </p:sp>
      <p:sp>
        <p:nvSpPr>
          <p:cNvPr id="290" name="Google Shape;290;g25241116dc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25241116d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g25241116dc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Conjuntos o lista de vértices y arcos. Recalcar esa representación como importante porque es la que utilizaremos de aca en mas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Matriz de adyacencia puede requerir mucha memoria. Es n*n</a:t>
            </a:r>
            <a:endParaRPr sz="1200">
              <a:solidFill>
                <a:schemeClr val="dk1"/>
              </a:solidFill>
              <a:latin typeface="Calibri"/>
              <a:ea typeface="Calibri"/>
              <a:cs typeface="Calibri"/>
              <a:sym typeface="Calibri"/>
            </a:endParaRPr>
          </a:p>
          <a:p>
            <a:pPr indent="0" lvl="0" marL="0" marR="0" rtl="0" algn="l">
              <a:spcBef>
                <a:spcPts val="0"/>
              </a:spcBef>
              <a:spcAft>
                <a:spcPts val="0"/>
              </a:spcAft>
              <a:buFont typeface="Arial"/>
              <a:buNone/>
            </a:pPr>
            <a:r>
              <a:t/>
            </a:r>
            <a:endParaRPr sz="1800"/>
          </a:p>
        </p:txBody>
      </p:sp>
      <p:sp>
        <p:nvSpPr>
          <p:cNvPr id="308" name="Google Shape;308;g25241116dc_0_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25241116dc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6" name="Google Shape;316;g25241116dc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Presentar las tecnologias que usamos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Preguntar a la audiencia si alguien trabajo/oyo/jugo con alguna y que opinion tienen</a:t>
            </a:r>
            <a:endParaRPr sz="1800"/>
          </a:p>
          <a:p>
            <a:pPr indent="0" lvl="0" marL="0" marR="0" rtl="0" algn="l">
              <a:spcBef>
                <a:spcPts val="0"/>
              </a:spcBef>
              <a:spcAft>
                <a:spcPts val="0"/>
              </a:spcAft>
              <a:buFont typeface="Arial"/>
              <a:buNone/>
            </a:pPr>
            <a:r>
              <a:t/>
            </a:r>
            <a:endParaRPr/>
          </a:p>
        </p:txBody>
      </p:sp>
      <p:sp>
        <p:nvSpPr>
          <p:cNvPr id="317" name="Google Shape;317;g25241116dc_0_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678180b88_0_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8" name="Google Shape;178;g2678180b88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25241116dc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7" name="Google Shape;327;g25241116dc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Al ser wrappers tienen el mismo comportamiento</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Solo connected component ofrece 2 implementaciones: una un wrapper y otra propia en graphframes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Connected component: basado en un grafo no dirigido, es un subgrafo donde todos los pares de nodos estan conectados mediante algun path</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Scc: basado en un grafo dirigido, es un subgrafo donde todos los nodos son alcazables desde cualquier otro nodo del grafo</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pageRank: corre el algoritmo de google para rankeo de sites. Devuelve un graphFrames con el rankig de los nodos y pesos en las aristas</a:t>
            </a:r>
            <a:endParaRPr sz="1200">
              <a:solidFill>
                <a:schemeClr val="dk1"/>
              </a:solidFill>
              <a:latin typeface="Calibri"/>
              <a:ea typeface="Calibri"/>
              <a:cs typeface="Calibri"/>
              <a:sym typeface="Calibri"/>
            </a:endParaRPr>
          </a:p>
          <a:p>
            <a:pPr indent="0" lvl="0" marL="0" rtl="0">
              <a:lnSpc>
                <a:spcPct val="115000"/>
              </a:lnSpc>
              <a:spcBef>
                <a:spcPts val="400"/>
              </a:spcBef>
              <a:spcAft>
                <a:spcPts val="0"/>
              </a:spcAft>
              <a:buSzPts val="1100"/>
              <a:buFont typeface="Arial"/>
              <a:buNone/>
            </a:pPr>
            <a:r>
              <a:rPr lang="es-419" sz="1200">
                <a:solidFill>
                  <a:schemeClr val="dk1"/>
                </a:solidFill>
                <a:latin typeface="Calibri"/>
                <a:ea typeface="Calibri"/>
                <a:cs typeface="Calibri"/>
                <a:sym typeface="Calibri"/>
              </a:rPr>
              <a:t>Sortest path: por cada nodo hay un array de distancias a los landmarks</a:t>
            </a:r>
            <a:endParaRPr sz="1800"/>
          </a:p>
        </p:txBody>
      </p:sp>
      <p:sp>
        <p:nvSpPr>
          <p:cNvPr id="328" name="Google Shape;328;g25241116dc_0_8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25241116d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5241116d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nombrar que no es la unica forma de crear dataframes pero sirve para explicar el caso</a:t>
            </a:r>
            <a:endParaRPr/>
          </a:p>
          <a:p>
            <a:pPr indent="0" lvl="0" marL="0">
              <a:spcBef>
                <a:spcPts val="0"/>
              </a:spcBef>
              <a:spcAft>
                <a:spcPts val="0"/>
              </a:spcAft>
              <a:buNone/>
            </a:pPr>
            <a:r>
              <a:rPr lang="es-419"/>
              <a:t>vertices tienen que tener la columna id</a:t>
            </a:r>
            <a:endParaRPr/>
          </a:p>
          <a:p>
            <a:pPr indent="0" lvl="0" marL="0">
              <a:spcBef>
                <a:spcPts val="0"/>
              </a:spcBef>
              <a:spcAft>
                <a:spcPts val="0"/>
              </a:spcAft>
              <a:buNone/>
            </a:pPr>
            <a:r>
              <a:rPr lang="es-419"/>
              <a:t>edges tienen que tener las columnas src y dst</a:t>
            </a:r>
            <a:endParaRPr/>
          </a:p>
          <a:p>
            <a:pPr indent="0" lvl="0" marL="0">
              <a:spcBef>
                <a:spcPts val="0"/>
              </a:spcBef>
              <a:spcAft>
                <a:spcPts val="0"/>
              </a:spcAft>
              <a:buNone/>
            </a:pPr>
            <a:r>
              <a:rPr lang="es-419"/>
              <a:t>explicar el caso donde se puede crear un grafo solo con edges</a:t>
            </a:r>
            <a:endParaRPr/>
          </a:p>
          <a:p>
            <a:pPr indent="0" lvl="0" marL="0">
              <a:spcBef>
                <a:spcPts val="0"/>
              </a:spcBef>
              <a:spcAft>
                <a:spcPts val="0"/>
              </a:spcAft>
              <a:buNone/>
            </a:pPr>
            <a:r>
              <a:rPr lang="es-419"/>
              <a:t>no hay checkeo de consistencia entre edges y vertices (solo cuando creamos solo con edges)</a:t>
            </a:r>
            <a:endParaRPr/>
          </a:p>
          <a:p>
            <a:pPr indent="0" lvl="0" marL="0">
              <a:spcBef>
                <a:spcPts val="0"/>
              </a:spcBef>
              <a:spcAft>
                <a:spcPts val="0"/>
              </a:spcAft>
              <a:buNone/>
            </a:pPr>
            <a:r>
              <a:rPr lang="es-419"/>
              <a:t>GraphFrame es solo un compose de los vertices y edges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2523da49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523da49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explicar inDegree, outDegree y degree</a:t>
            </a:r>
            <a:endParaRPr/>
          </a:p>
          <a:p>
            <a:pPr indent="0" lvl="0" marL="0" rtl="0">
              <a:spcBef>
                <a:spcPts val="0"/>
              </a:spcBef>
              <a:spcAft>
                <a:spcPts val="0"/>
              </a:spcAft>
              <a:buNone/>
            </a:pPr>
            <a:r>
              <a:rPr lang="es-419"/>
              <a:t>la mayoria de las operaciones devuelven dataframes y a partir de ahi se trabaja como cualquier dataframe i.e: inDegrees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2523da492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8" name="Google Shape;348;g2523da492a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comentar el paralelismo con la </a:t>
            </a:r>
            <a:r>
              <a:rPr lang="es-419"/>
              <a:t>definición</a:t>
            </a:r>
            <a:r>
              <a:rPr lang="es-419"/>
              <a:t> de clustering</a:t>
            </a:r>
            <a:endParaRPr/>
          </a:p>
          <a:p>
            <a:pPr indent="0" lvl="0" marL="0" rtl="0">
              <a:lnSpc>
                <a:spcPct val="115000"/>
              </a:lnSpc>
              <a:spcBef>
                <a:spcPts val="400"/>
              </a:spcBef>
              <a:spcAft>
                <a:spcPts val="0"/>
              </a:spcAft>
              <a:buSzPts val="1100"/>
              <a:buFont typeface="Arial"/>
              <a:buNone/>
            </a:pPr>
            <a:r>
              <a:rPr lang="es-419"/>
              <a:t>en clustering la similitud se da por la distancia en espacio </a:t>
            </a:r>
            <a:r>
              <a:rPr lang="es-419"/>
              <a:t>euclídeo</a:t>
            </a:r>
            <a:r>
              <a:rPr lang="es-419"/>
              <a:t>. En redes por la cantidad de conexiones</a:t>
            </a:r>
            <a:endParaRPr/>
          </a:p>
        </p:txBody>
      </p:sp>
      <p:sp>
        <p:nvSpPr>
          <p:cNvPr id="349" name="Google Shape;349;g2523da492a_0_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f099e765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8" name="Google Shape;358;g3f099e765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la </a:t>
            </a:r>
            <a:r>
              <a:rPr lang="es-419"/>
              <a:t>mayoría</a:t>
            </a:r>
            <a:r>
              <a:rPr lang="es-419"/>
              <a:t> de los algoritmos generan disjuntas</a:t>
            </a:r>
            <a:endParaRPr/>
          </a:p>
          <a:p>
            <a:pPr indent="0" lvl="0" marL="0" rtl="0">
              <a:lnSpc>
                <a:spcPct val="115000"/>
              </a:lnSpc>
              <a:spcBef>
                <a:spcPts val="400"/>
              </a:spcBef>
              <a:spcAft>
                <a:spcPts val="0"/>
              </a:spcAft>
              <a:buSzPts val="1100"/>
              <a:buFont typeface="Arial"/>
              <a:buNone/>
            </a:pPr>
            <a:r>
              <a:rPr lang="es-419"/>
              <a:t>diferencia entre divisivos y aglomerativos - uso de dendogram</a:t>
            </a:r>
            <a:endParaRPr/>
          </a:p>
          <a:p>
            <a:pPr indent="0" lvl="0" marL="0" rtl="0">
              <a:lnSpc>
                <a:spcPct val="115000"/>
              </a:lnSpc>
              <a:spcBef>
                <a:spcPts val="400"/>
              </a:spcBef>
              <a:spcAft>
                <a:spcPts val="0"/>
              </a:spcAft>
              <a:buSzPts val="1100"/>
              <a:buFont typeface="Arial"/>
              <a:buNone/>
            </a:pPr>
            <a:r>
              <a:rPr lang="es-419"/>
              <a:t>edge betweenness centrality: en cuantos shortest path el edge participa (+ valor + probable que este entre 2 comunidades)</a:t>
            </a:r>
            <a:endParaRPr/>
          </a:p>
          <a:p>
            <a:pPr indent="0" lvl="0" marL="0" rtl="0">
              <a:lnSpc>
                <a:spcPct val="115000"/>
              </a:lnSpc>
              <a:spcBef>
                <a:spcPts val="400"/>
              </a:spcBef>
              <a:spcAft>
                <a:spcPts val="0"/>
              </a:spcAft>
              <a:buSzPts val="1100"/>
              <a:buFont typeface="Arial"/>
              <a:buNone/>
            </a:pPr>
            <a:r>
              <a:rPr lang="es-419"/>
              <a:t>edge clustering coefficient: en cuentos triangulos participa (- valor + probable que este entre 2 comunidades)</a:t>
            </a:r>
            <a:endParaRPr/>
          </a:p>
        </p:txBody>
      </p:sp>
      <p:sp>
        <p:nvSpPr>
          <p:cNvPr id="359" name="Google Shape;359;g3f099e765b_0_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3f099e765b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7" name="Google Shape;367;g3f099e765b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grupos de nodos densamente conectados llegan a consenso.</a:t>
            </a:r>
            <a:endParaRPr/>
          </a:p>
          <a:p>
            <a:pPr indent="0" lvl="0" marL="0" rtl="0">
              <a:lnSpc>
                <a:spcPct val="115000"/>
              </a:lnSpc>
              <a:spcBef>
                <a:spcPts val="400"/>
              </a:spcBef>
              <a:spcAft>
                <a:spcPts val="0"/>
              </a:spcAft>
              <a:buSzPts val="1100"/>
              <a:buFont typeface="Arial"/>
              <a:buNone/>
            </a:pPr>
            <a:r>
              <a:rPr lang="es-419"/>
              <a:t>La comunidad se expande hasta chocar contra otro grupo de nodos densamente poblados</a:t>
            </a:r>
            <a:endParaRPr/>
          </a:p>
          <a:p>
            <a:pPr indent="0" lvl="0" marL="0" rtl="0">
              <a:lnSpc>
                <a:spcPct val="115000"/>
              </a:lnSpc>
              <a:spcBef>
                <a:spcPts val="400"/>
              </a:spcBef>
              <a:spcAft>
                <a:spcPts val="0"/>
              </a:spcAft>
              <a:buSzPts val="1100"/>
              <a:buFont typeface="Arial"/>
              <a:buNone/>
            </a:pPr>
            <a:r>
              <a:rPr lang="es-419"/>
              <a:t>a partir de la 5 iteracion suele converger</a:t>
            </a:r>
            <a:endParaRPr/>
          </a:p>
          <a:p>
            <a:pPr indent="0" lvl="0" marL="0" rtl="0">
              <a:lnSpc>
                <a:spcPct val="115000"/>
              </a:lnSpc>
              <a:spcBef>
                <a:spcPts val="400"/>
              </a:spcBef>
              <a:spcAft>
                <a:spcPts val="0"/>
              </a:spcAft>
              <a:buSzPts val="1100"/>
              <a:buFont typeface="Arial"/>
              <a:buNone/>
            </a:pPr>
            <a:r>
              <a:rPr lang="es-419"/>
              <a:t>Es lineal en los ejes. Ideal para grandes grafos</a:t>
            </a:r>
            <a:endParaRPr/>
          </a:p>
        </p:txBody>
      </p:sp>
      <p:sp>
        <p:nvSpPr>
          <p:cNvPr id="368" name="Google Shape;368;g3f099e765b_0_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3f099e765b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6" name="Google Shape;376;g3f099e765b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explicar en pizarron los 2 casos</a:t>
            </a:r>
            <a:endParaRPr/>
          </a:p>
        </p:txBody>
      </p:sp>
      <p:sp>
        <p:nvSpPr>
          <p:cNvPr id="377" name="Google Shape;377;g3f099e765b_0_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f099e765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5" name="Google Shape;385;g3f099e765b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aclarar que es asincronica y como varia la impl en spark</a:t>
            </a:r>
            <a:endParaRPr/>
          </a:p>
          <a:p>
            <a:pPr indent="0" lvl="0" marL="0" rtl="0">
              <a:lnSpc>
                <a:spcPct val="115000"/>
              </a:lnSpc>
              <a:spcBef>
                <a:spcPts val="400"/>
              </a:spcBef>
              <a:spcAft>
                <a:spcPts val="0"/>
              </a:spcAft>
              <a:buSzPts val="1100"/>
              <a:buFont typeface="Arial"/>
              <a:buNone/>
            </a:pPr>
            <a:r>
              <a:rPr lang="es-419"/>
              <a:t>preguntar por ideas para evaluar el resultado del algoritmo</a:t>
            </a:r>
            <a:endParaRPr/>
          </a:p>
        </p:txBody>
      </p:sp>
      <p:sp>
        <p:nvSpPr>
          <p:cNvPr id="386" name="Google Shape;386;g3f099e765b_0_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f099e765b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4" name="Google Shape;394;g3f099e765b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la red aleatoria mantiene la cantidad de nodos y degree de cada nodo</a:t>
            </a:r>
            <a:endParaRPr/>
          </a:p>
          <a:p>
            <a:pPr indent="0" lvl="0" marL="0" rtl="0">
              <a:lnSpc>
                <a:spcPct val="115000"/>
              </a:lnSpc>
              <a:spcBef>
                <a:spcPts val="400"/>
              </a:spcBef>
              <a:spcAft>
                <a:spcPts val="0"/>
              </a:spcAft>
              <a:buSzPts val="1100"/>
              <a:buFont typeface="Arial"/>
              <a:buNone/>
            </a:pPr>
            <a:r>
              <a:rPr lang="es-419"/>
              <a:t>explicar la funcion y como se genera el grafo aleatorio</a:t>
            </a:r>
            <a:endParaRPr/>
          </a:p>
        </p:txBody>
      </p:sp>
      <p:sp>
        <p:nvSpPr>
          <p:cNvPr id="395" name="Google Shape;395;g3f099e765b_0_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3f099e765b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4" name="Google Shape;404;g3f099e765b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t/>
            </a:r>
            <a:endParaRPr/>
          </a:p>
        </p:txBody>
      </p:sp>
      <p:sp>
        <p:nvSpPr>
          <p:cNvPr id="405" name="Google Shape;405;g3f099e765b_0_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3889c041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889c041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Char char="●"/>
            </a:pPr>
            <a:r>
              <a:rPr lang="es-419" sz="1800">
                <a:solidFill>
                  <a:schemeClr val="dk2"/>
                </a:solidFill>
              </a:rPr>
              <a:t>Hadoop Map Reduce es un framework para un propósito determinado</a:t>
            </a:r>
            <a:endParaRPr sz="1800">
              <a:solidFill>
                <a:schemeClr val="dk2"/>
              </a:solidFill>
            </a:endParaRPr>
          </a:p>
          <a:p>
            <a:pPr indent="0" lvl="0" marL="0">
              <a:spcBef>
                <a:spcPts val="16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f099e765b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3" name="Google Shape;413;g3f099e765b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preguntar a que se debe la segmentacion</a:t>
            </a:r>
            <a:endParaRPr/>
          </a:p>
        </p:txBody>
      </p:sp>
      <p:sp>
        <p:nvSpPr>
          <p:cNvPr id="414" name="Google Shape;414;g3f099e765b_0_8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f099e765b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2" name="Google Shape;422;g3f099e765b_0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SzPts val="1100"/>
              <a:buFont typeface="Arial"/>
              <a:buNone/>
            </a:pPr>
            <a:r>
              <a:rPr lang="es-419"/>
              <a:t>hacer la practica para medir la entropia de las comunidades</a:t>
            </a:r>
            <a:endParaRPr/>
          </a:p>
        </p:txBody>
      </p:sp>
      <p:sp>
        <p:nvSpPr>
          <p:cNvPr id="423" name="Google Shape;423;g3f099e765b_0_9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s-419"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252db2331e_0_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1" name="Google Shape;431;g252db2331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5130c0d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130c0d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51db3d8b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1db3d8b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23889c04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889c04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Streaming: por ejemplo procesar twitts, negocio de biding. </a:t>
            </a:r>
            <a:endParaRPr/>
          </a:p>
          <a:p>
            <a:pPr indent="0" lvl="0" marL="0">
              <a:spcBef>
                <a:spcPts val="0"/>
              </a:spcBef>
              <a:spcAft>
                <a:spcPts val="0"/>
              </a:spcAft>
              <a:buNone/>
            </a:pPr>
            <a:r>
              <a:rPr lang="es-419"/>
              <a:t>Regresión logística, random forest, support vector machine, redes neuranles</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5130c0da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130c0da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Spark session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25130c0d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130c0d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TIenen sentido con un fils system distribuido, HDFS, S3, el de databricks que tiene un propio</a:t>
            </a:r>
            <a:endParaRPr/>
          </a:p>
          <a:p>
            <a:pPr indent="0" lvl="0" marL="0">
              <a:spcBef>
                <a:spcPts val="0"/>
              </a:spcBef>
              <a:spcAft>
                <a:spcPts val="0"/>
              </a:spcAft>
              <a:buNone/>
            </a:pPr>
            <a:r>
              <a:t/>
            </a:r>
            <a:endParaRPr/>
          </a:p>
          <a:p>
            <a:pPr indent="0" lvl="0" marL="0">
              <a:spcBef>
                <a:spcPts val="0"/>
              </a:spcBef>
              <a:spcAft>
                <a:spcPts val="0"/>
              </a:spcAft>
              <a:buNone/>
            </a:pPr>
            <a:r>
              <a:rPr lang="es-419"/>
              <a:t>Driver es un programa que corre en alguna máquina conectada al cluster</a:t>
            </a:r>
            <a:endParaRPr/>
          </a:p>
          <a:p>
            <a:pPr indent="0" lvl="0" marL="0">
              <a:spcBef>
                <a:spcPts val="0"/>
              </a:spcBef>
              <a:spcAft>
                <a:spcPts val="0"/>
              </a:spcAft>
              <a:buNone/>
            </a:pPr>
            <a:r>
              <a:rPr lang="es-419"/>
              <a:t>Como se pretende procesar grandes ccantidad de datos en forma distribuida</a:t>
            </a:r>
            <a:endParaRPr/>
          </a:p>
          <a:p>
            <a:pPr indent="0" lvl="0" marL="0">
              <a:spcBef>
                <a:spcPts val="0"/>
              </a:spcBef>
              <a:spcAft>
                <a:spcPts val="0"/>
              </a:spcAft>
              <a:buNone/>
            </a:pPr>
            <a:r>
              <a:rPr lang="es-419"/>
              <a:t>Toda operación de transformación de datos que esté escrita en el driver se delega su ejecución a los nodos</a:t>
            </a:r>
            <a:endParaRPr/>
          </a:p>
          <a:p>
            <a:pPr indent="0" lvl="0" marL="0">
              <a:spcBef>
                <a:spcPts val="0"/>
              </a:spcBef>
              <a:spcAft>
                <a:spcPts val="0"/>
              </a:spcAft>
              <a:buNone/>
            </a:pPr>
            <a:r>
              <a:rPr lang="es-419"/>
              <a:t>se ejecutan las partes</a:t>
            </a:r>
            <a:endParaRPr/>
          </a:p>
          <a:p>
            <a:pPr indent="0" lvl="0" marL="0">
              <a:spcBef>
                <a:spcPts val="0"/>
              </a:spcBef>
              <a:spcAft>
                <a:spcPts val="0"/>
              </a:spcAft>
              <a:buNone/>
            </a:pPr>
            <a:r>
              <a:rPr lang="es-419"/>
              <a:t>y, o bien se graban o se devuelen al driver.</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s-419"/>
              <a:t>Obviamente para que esto tenga sentido, tienen que estar corriendo sobre un file system distribuido, porque si no imagínense que todos tendría que leer de todo lado</a:t>
            </a:r>
            <a:endParaRPr/>
          </a:p>
          <a:p>
            <a:pPr indent="0" lvl="0" marL="0">
              <a:spcBef>
                <a:spcPts val="0"/>
              </a:spcBef>
              <a:spcAft>
                <a:spcPts val="0"/>
              </a:spcAft>
              <a:buNone/>
            </a:pPr>
            <a:r>
              <a:rPr lang="es-419"/>
              <a:t> HDFS</a:t>
            </a:r>
            <a:endParaRPr/>
          </a:p>
          <a:p>
            <a:pPr indent="0" lvl="0" marL="0">
              <a:spcBef>
                <a:spcPts val="0"/>
              </a:spcBef>
              <a:spcAft>
                <a:spcPts val="0"/>
              </a:spcAft>
              <a:buNone/>
            </a:pPr>
            <a:r>
              <a:rPr lang="es-419"/>
              <a:t>Databricks tienen su propio file system</a:t>
            </a:r>
            <a:endParaRPr/>
          </a:p>
          <a:p>
            <a:pPr indent="0" lvl="0" marL="0">
              <a:spcBef>
                <a:spcPts val="0"/>
              </a:spcBef>
              <a:spcAft>
                <a:spcPts val="0"/>
              </a:spcAft>
              <a:buNone/>
            </a:pPr>
            <a:r>
              <a:rPr lang="es-419"/>
              <a:t>Amazon tiene s3</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3889c04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889c04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Es una abstracción</a:t>
            </a:r>
            <a:endParaRPr/>
          </a:p>
          <a:p>
            <a:pPr indent="0" lvl="0" marL="0">
              <a:spcBef>
                <a:spcPts val="0"/>
              </a:spcBef>
              <a:spcAft>
                <a:spcPts val="0"/>
              </a:spcAft>
              <a:buNone/>
            </a:pPr>
            <a:r>
              <a:rPr lang="es-419"/>
              <a:t>¿Y qué pinta tiene esta abstracción?</a:t>
            </a:r>
            <a:endParaRPr/>
          </a:p>
          <a:p>
            <a:pPr indent="0" lvl="0" marL="0">
              <a:spcBef>
                <a:spcPts val="0"/>
              </a:spcBef>
              <a:spcAft>
                <a:spcPts val="0"/>
              </a:spcAft>
              <a:buNone/>
            </a:pPr>
            <a:r>
              <a:rPr lang="es-419"/>
              <a:t>Es una colección </a:t>
            </a:r>
            <a:endParaRPr/>
          </a:p>
          <a:p>
            <a:pPr indent="0" lvl="0" marL="0">
              <a:spcBef>
                <a:spcPts val="0"/>
              </a:spcBef>
              <a:spcAft>
                <a:spcPts val="0"/>
              </a:spcAft>
              <a:buNone/>
            </a:pPr>
            <a:r>
              <a:rPr lang="es-419"/>
              <a:t>Lo vemos como una colección pero por detrás todas las operaciones se ejecutan en forma distribuida.</a:t>
            </a:r>
            <a:endParaRPr/>
          </a:p>
          <a:p>
            <a:pPr indent="0" lvl="0" marL="0">
              <a:spcBef>
                <a:spcPts val="0"/>
              </a:spcBef>
              <a:spcAft>
                <a:spcPts val="0"/>
              </a:spcAft>
              <a:buNone/>
            </a:pPr>
            <a:r>
              <a:t/>
            </a:r>
            <a:endParaRPr/>
          </a:p>
          <a:p>
            <a:pPr indent="0" lvl="0" marL="0">
              <a:spcBef>
                <a:spcPts val="0"/>
              </a:spcBef>
              <a:spcAft>
                <a:spcPts val="0"/>
              </a:spcAft>
              <a:buNone/>
            </a:pPr>
            <a:r>
              <a:rPr lang="es-419"/>
              <a:t>Esto es distribuido</a:t>
            </a:r>
            <a:endParaRPr/>
          </a:p>
          <a:p>
            <a:pPr indent="0" lvl="0" marL="0">
              <a:spcBef>
                <a:spcPts val="0"/>
              </a:spcBef>
              <a:spcAft>
                <a:spcPts val="0"/>
              </a:spcAft>
              <a:buNone/>
            </a:pPr>
            <a:r>
              <a:rPr lang="es-419"/>
              <a:t>¿Qué pasa con las fallas? Un nodo se caiga</a:t>
            </a:r>
            <a:endParaRPr/>
          </a:p>
          <a:p>
            <a:pPr indent="0" lvl="0" marL="0">
              <a:spcBef>
                <a:spcPts val="0"/>
              </a:spcBef>
              <a:spcAft>
                <a:spcPts val="0"/>
              </a:spcAft>
              <a:buNone/>
            </a:pPr>
            <a:r>
              <a:rPr lang="es-419"/>
              <a:t>Pérdidas de conexión</a:t>
            </a:r>
            <a:endParaRPr/>
          </a:p>
          <a:p>
            <a:pPr indent="0" lvl="0" marL="0">
              <a:spcBef>
                <a:spcPts val="0"/>
              </a:spcBef>
              <a:spcAft>
                <a:spcPts val="0"/>
              </a:spcAft>
              <a:buNone/>
            </a:pPr>
            <a:r>
              <a:rPr lang="es-419"/>
              <a:t>Tiene la capacidad de recuperarse frente a una falla.</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8" name="Google Shape;58;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8" name="Google Shape;68;p16"/>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4" name="Google Shape;74;p17"/>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18"/>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0" name="Google Shape;80;p18"/>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81" name="Google Shape;81;p18"/>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82" name="Google Shape;82;p1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7" name="Google Shape;87;p19"/>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1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89" name="Google Shape;89;p1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4" name="Google Shape;94;p2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7" name="Shape 97"/>
        <p:cNvGrpSpPr/>
        <p:nvPr/>
      </p:nvGrpSpPr>
      <p:grpSpPr>
        <a:xfrm>
          <a:off x="0" y="0"/>
          <a:ext cx="0" cy="0"/>
          <a:chOff x="0" y="0"/>
          <a:chExt cx="0" cy="0"/>
        </a:xfrm>
      </p:grpSpPr>
      <p:sp>
        <p:nvSpPr>
          <p:cNvPr id="98" name="Google Shape;98;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9" name="Google Shape;99;p21"/>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00" name="Google Shape;100;p21"/>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1" name="Google Shape;101;p21"/>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02" name="Google Shape;102;p21"/>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3" name="Google Shape;103;p2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6" name="Shape 106"/>
        <p:cNvGrpSpPr/>
        <p:nvPr/>
      </p:nvGrpSpPr>
      <p:grpSpPr>
        <a:xfrm>
          <a:off x="0" y="0"/>
          <a:ext cx="0" cy="0"/>
          <a:chOff x="0" y="0"/>
          <a:chExt cx="0" cy="0"/>
        </a:xfrm>
      </p:grpSpPr>
      <p:sp>
        <p:nvSpPr>
          <p:cNvPr id="107" name="Google Shape;107;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8" name="Google Shape;108;p22"/>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22"/>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3" name="Shape 113"/>
        <p:cNvGrpSpPr/>
        <p:nvPr/>
      </p:nvGrpSpPr>
      <p:grpSpPr>
        <a:xfrm>
          <a:off x="0" y="0"/>
          <a:ext cx="0" cy="0"/>
          <a:chOff x="0" y="0"/>
          <a:chExt cx="0" cy="0"/>
        </a:xfrm>
      </p:grpSpPr>
      <p:sp>
        <p:nvSpPr>
          <p:cNvPr id="114" name="Google Shape;114;p23"/>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5" name="Google Shape;115;p23"/>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9" name="Shape 119"/>
        <p:cNvGrpSpPr/>
        <p:nvPr/>
      </p:nvGrpSpPr>
      <p:grpSpPr>
        <a:xfrm>
          <a:off x="0" y="0"/>
          <a:ext cx="0" cy="0"/>
          <a:chOff x="0" y="0"/>
          <a:chExt cx="0" cy="0"/>
        </a:xfrm>
      </p:grpSpPr>
      <p:sp>
        <p:nvSpPr>
          <p:cNvPr id="120" name="Google Shape;120;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1" name="Google Shape;121;p2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151625"/>
        </a:solidFill>
      </p:bgPr>
    </p:bg>
    <p:spTree>
      <p:nvGrpSpPr>
        <p:cNvPr id="126" name="Shape 126"/>
        <p:cNvGrpSpPr/>
        <p:nvPr/>
      </p:nvGrpSpPr>
      <p:grpSpPr>
        <a:xfrm>
          <a:off x="0" y="0"/>
          <a:ext cx="0" cy="0"/>
          <a:chOff x="0" y="0"/>
          <a:chExt cx="0" cy="0"/>
        </a:xfrm>
      </p:grpSpPr>
      <p:sp>
        <p:nvSpPr>
          <p:cNvPr id="127" name="Google Shape;127;p26"/>
          <p:cNvSpPr txBox="1"/>
          <p:nvPr>
            <p:ph type="ctrTitle"/>
          </p:nvPr>
        </p:nvSpPr>
        <p:spPr>
          <a:xfrm>
            <a:off x="685800" y="1597819"/>
            <a:ext cx="7772400" cy="11025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Varela Round"/>
              <a:buNone/>
              <a:defRPr b="0" i="0" sz="36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28" name="Google Shape;128;p26"/>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7F7F7F"/>
              </a:buClr>
              <a:buSzPts val="1400"/>
              <a:buFont typeface="Arial"/>
              <a:buNone/>
              <a:defRPr b="0" i="0" sz="2400" u="none" cap="none" strike="noStrike">
                <a:solidFill>
                  <a:srgbClr val="7F7F7F"/>
                </a:solidFill>
                <a:latin typeface="Varela Round"/>
                <a:ea typeface="Varela Round"/>
                <a:cs typeface="Varela Round"/>
                <a:sym typeface="Varela Round"/>
              </a:defRPr>
            </a:lvl1pPr>
            <a:lvl2pPr indent="0" lvl="1" marL="457200"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SzPts val="1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129" name="Google Shape;129;p26"/>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type="obj">
  <p:cSld name="OBJECT">
    <p:spTree>
      <p:nvGrpSpPr>
        <p:cNvPr id="130" name="Shape 130"/>
        <p:cNvGrpSpPr/>
        <p:nvPr/>
      </p:nvGrpSpPr>
      <p:grpSpPr>
        <a:xfrm>
          <a:off x="0" y="0"/>
          <a:ext cx="0" cy="0"/>
          <a:chOff x="0" y="0"/>
          <a:chExt cx="0" cy="0"/>
        </a:xfrm>
      </p:grpSpPr>
      <p:sp>
        <p:nvSpPr>
          <p:cNvPr id="131" name="Google Shape;131;p27"/>
          <p:cNvSpPr txBox="1"/>
          <p:nvPr>
            <p:ph type="title"/>
          </p:nvPr>
        </p:nvSpPr>
        <p:spPr>
          <a:xfrm>
            <a:off x="457200" y="205979"/>
            <a:ext cx="82296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7F7F7F"/>
              </a:buClr>
              <a:buSzPts val="1400"/>
              <a:buFont typeface="Varela Round"/>
              <a:buNone/>
              <a:defRPr b="0" i="0" sz="2400" u="none" cap="none" strike="noStrike">
                <a:solidFill>
                  <a:srgbClr val="7F7F7F"/>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32" name="Google Shape;132;p27"/>
          <p:cNvSpPr txBox="1"/>
          <p:nvPr>
            <p:ph idx="1" type="body"/>
          </p:nvPr>
        </p:nvSpPr>
        <p:spPr>
          <a:xfrm>
            <a:off x="457199" y="1200150"/>
            <a:ext cx="3032700" cy="3394500"/>
          </a:xfrm>
          <a:prstGeom prst="rect">
            <a:avLst/>
          </a:prstGeom>
          <a:noFill/>
          <a:ln>
            <a:noFill/>
          </a:ln>
        </p:spPr>
        <p:txBody>
          <a:bodyPr anchorCtr="0" anchor="t" bIns="91425" lIns="91425" spcFirstLastPara="1" rIns="91425" wrap="square" tIns="91425"/>
          <a:lstStyle>
            <a:lvl1pPr indent="-330200" lvl="0" marL="457200" marR="0" rtl="0" algn="l">
              <a:lnSpc>
                <a:spcPct val="137500"/>
              </a:lnSpc>
              <a:spcBef>
                <a:spcPts val="320"/>
              </a:spcBef>
              <a:spcAft>
                <a:spcPts val="0"/>
              </a:spcAft>
              <a:buClr>
                <a:srgbClr val="7F7F7F"/>
              </a:buClr>
              <a:buSzPts val="1600"/>
              <a:buFont typeface="Arial"/>
              <a:buChar char="●"/>
              <a:defRPr b="0" i="0" sz="1600" u="none" cap="none" strike="noStrike">
                <a:solidFill>
                  <a:srgbClr val="7F7F7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3" name="Google Shape;133;p27"/>
          <p:cNvSpPr txBox="1"/>
          <p:nvPr>
            <p:ph idx="2" type="body"/>
          </p:nvPr>
        </p:nvSpPr>
        <p:spPr>
          <a:xfrm>
            <a:off x="3635896" y="1200150"/>
            <a:ext cx="3032700" cy="3394500"/>
          </a:xfrm>
          <a:prstGeom prst="rect">
            <a:avLst/>
          </a:prstGeom>
          <a:noFill/>
          <a:ln>
            <a:noFill/>
          </a:ln>
        </p:spPr>
        <p:txBody>
          <a:bodyPr anchorCtr="0" anchor="t" bIns="91425" lIns="91425" spcFirstLastPara="1" rIns="91425" wrap="square" tIns="91425"/>
          <a:lstStyle>
            <a:lvl1pPr indent="-317500" lvl="0" marL="457200" marR="0" rtl="0" algn="l">
              <a:lnSpc>
                <a:spcPct val="157142"/>
              </a:lnSpc>
              <a:spcBef>
                <a:spcPts val="280"/>
              </a:spcBef>
              <a:spcAft>
                <a:spcPts val="0"/>
              </a:spcAft>
              <a:buClr>
                <a:srgbClr val="7F7F7F"/>
              </a:buClr>
              <a:buSzPts val="1400"/>
              <a:buFont typeface="Arial"/>
              <a:buChar char="●"/>
              <a:defRPr b="0" i="0" sz="1400" u="none" cap="none" strike="noStrike">
                <a:solidFill>
                  <a:srgbClr val="7F7F7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34" name="Google Shape;134;p27"/>
          <p:cNvPicPr preferRelativeResize="0"/>
          <p:nvPr/>
        </p:nvPicPr>
        <p:blipFill rotWithShape="1">
          <a:blip r:embed="rId2">
            <a:alphaModFix/>
          </a:blip>
          <a:srcRect b="0" l="0" r="0" t="0"/>
          <a:stretch/>
        </p:blipFill>
        <p:spPr>
          <a:xfrm>
            <a:off x="7355615" y="4760314"/>
            <a:ext cx="1470600" cy="267300"/>
          </a:xfrm>
          <a:prstGeom prst="rect">
            <a:avLst/>
          </a:prstGeom>
          <a:noFill/>
          <a:ln>
            <a:noFill/>
          </a:ln>
        </p:spPr>
      </p:pic>
      <p:sp>
        <p:nvSpPr>
          <p:cNvPr id="135" name="Google Shape;135;p27"/>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Font typeface="Arial"/>
              <a:buNone/>
            </a:pPr>
            <a:r>
              <a:rPr b="0" i="0" lang="es-419" sz="800" u="none" cap="none" strike="noStrike">
                <a:solidFill>
                  <a:srgbClr val="7F7F7F"/>
                </a:solidFill>
                <a:latin typeface="Arial"/>
                <a:ea typeface="Arial"/>
                <a:cs typeface="Arial"/>
                <a:sym typeface="Arial"/>
              </a:rPr>
              <a:t>CONFIDENTIAL – 2017 © Grandata, Inc.</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solidFill>
          <a:srgbClr val="151625"/>
        </a:solidFill>
      </p:bgPr>
    </p:bg>
    <p:spTree>
      <p:nvGrpSpPr>
        <p:cNvPr id="136" name="Shape 136"/>
        <p:cNvGrpSpPr/>
        <p:nvPr/>
      </p:nvGrpSpPr>
      <p:grpSpPr>
        <a:xfrm>
          <a:off x="0" y="0"/>
          <a:ext cx="0" cy="0"/>
          <a:chOff x="0" y="0"/>
          <a:chExt cx="0" cy="0"/>
        </a:xfrm>
      </p:grpSpPr>
      <p:sp>
        <p:nvSpPr>
          <p:cNvPr id="137" name="Google Shape;137;p28"/>
          <p:cNvSpPr txBox="1"/>
          <p:nvPr>
            <p:ph type="title"/>
          </p:nvPr>
        </p:nvSpPr>
        <p:spPr>
          <a:xfrm>
            <a:off x="457200" y="205979"/>
            <a:ext cx="82296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38" name="Google Shape;138;p28"/>
          <p:cNvSpPr txBox="1"/>
          <p:nvPr>
            <p:ph idx="1" type="body"/>
          </p:nvPr>
        </p:nvSpPr>
        <p:spPr>
          <a:xfrm>
            <a:off x="457199" y="1200150"/>
            <a:ext cx="3032700" cy="3394500"/>
          </a:xfrm>
          <a:prstGeom prst="rect">
            <a:avLst/>
          </a:prstGeom>
          <a:noFill/>
          <a:ln>
            <a:noFill/>
          </a:ln>
        </p:spPr>
        <p:txBody>
          <a:bodyPr anchorCtr="0" anchor="t" bIns="91425" lIns="91425" spcFirstLastPara="1" rIns="91425" wrap="square" tIns="91425"/>
          <a:lstStyle>
            <a:lvl1pPr indent="-330200" lvl="0" marL="457200" marR="0" rtl="0" algn="l">
              <a:lnSpc>
                <a:spcPct val="137500"/>
              </a:lnSpc>
              <a:spcBef>
                <a:spcPts val="320"/>
              </a:spcBef>
              <a:spcAft>
                <a:spcPts val="0"/>
              </a:spcAft>
              <a:buClr>
                <a:srgbClr val="FFFFFF"/>
              </a:buClr>
              <a:buSzPts val="1600"/>
              <a:buFont typeface="Arial"/>
              <a:buChar char="●"/>
              <a:defRPr b="0" i="0" sz="16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9" name="Google Shape;139;p28"/>
          <p:cNvSpPr txBox="1"/>
          <p:nvPr>
            <p:ph idx="2" type="body"/>
          </p:nvPr>
        </p:nvSpPr>
        <p:spPr>
          <a:xfrm>
            <a:off x="3635896" y="1200150"/>
            <a:ext cx="3032700" cy="3394500"/>
          </a:xfrm>
          <a:prstGeom prst="rect">
            <a:avLst/>
          </a:prstGeom>
          <a:noFill/>
          <a:ln>
            <a:noFill/>
          </a:ln>
        </p:spPr>
        <p:txBody>
          <a:bodyPr anchorCtr="0" anchor="t" bIns="91425" lIns="91425" spcFirstLastPara="1" rIns="91425" wrap="square" tIns="91425"/>
          <a:lstStyle>
            <a:lvl1pPr indent="-317500" lvl="0" marL="457200" marR="0" rtl="0" algn="l">
              <a:lnSpc>
                <a:spcPct val="157142"/>
              </a:lnSpc>
              <a:spcBef>
                <a:spcPts val="280"/>
              </a:spcBef>
              <a:spcAft>
                <a:spcPts val="0"/>
              </a:spcAft>
              <a:buClr>
                <a:srgbClr val="FFFFFF"/>
              </a:buClr>
              <a:buSzPts val="1400"/>
              <a:buFont typeface="Arial"/>
              <a:buChar char="●"/>
              <a:defRPr b="0" i="0" sz="14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40" name="Google Shape;140;p28"/>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141" name="Google Shape;141;p28"/>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bg>
      <p:bgPr>
        <a:solidFill>
          <a:srgbClr val="1F586E"/>
        </a:solidFill>
      </p:bgPr>
    </p:bg>
    <p:spTree>
      <p:nvGrpSpPr>
        <p:cNvPr id="142" name="Shape 142"/>
        <p:cNvGrpSpPr/>
        <p:nvPr/>
      </p:nvGrpSpPr>
      <p:grpSpPr>
        <a:xfrm>
          <a:off x="0" y="0"/>
          <a:ext cx="0" cy="0"/>
          <a:chOff x="0" y="0"/>
          <a:chExt cx="0" cy="0"/>
        </a:xfrm>
      </p:grpSpPr>
      <p:sp>
        <p:nvSpPr>
          <p:cNvPr id="143" name="Google Shape;143;p29"/>
          <p:cNvSpPr txBox="1"/>
          <p:nvPr>
            <p:ph type="title"/>
          </p:nvPr>
        </p:nvSpPr>
        <p:spPr>
          <a:xfrm>
            <a:off x="457200" y="205979"/>
            <a:ext cx="82296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44" name="Google Shape;144;p29"/>
          <p:cNvSpPr txBox="1"/>
          <p:nvPr>
            <p:ph idx="1" type="body"/>
          </p:nvPr>
        </p:nvSpPr>
        <p:spPr>
          <a:xfrm>
            <a:off x="457199" y="1200150"/>
            <a:ext cx="3032700" cy="3394500"/>
          </a:xfrm>
          <a:prstGeom prst="rect">
            <a:avLst/>
          </a:prstGeom>
          <a:noFill/>
          <a:ln>
            <a:noFill/>
          </a:ln>
        </p:spPr>
        <p:txBody>
          <a:bodyPr anchorCtr="0" anchor="t" bIns="91425" lIns="91425" spcFirstLastPara="1" rIns="91425" wrap="square" tIns="91425"/>
          <a:lstStyle>
            <a:lvl1pPr indent="-330200" lvl="0" marL="457200" marR="0" rtl="0" algn="l">
              <a:lnSpc>
                <a:spcPct val="137500"/>
              </a:lnSpc>
              <a:spcBef>
                <a:spcPts val="320"/>
              </a:spcBef>
              <a:spcAft>
                <a:spcPts val="0"/>
              </a:spcAft>
              <a:buClr>
                <a:srgbClr val="FFFFFF"/>
              </a:buClr>
              <a:buSzPts val="1600"/>
              <a:buFont typeface="Arial"/>
              <a:buChar char="●"/>
              <a:defRPr b="0" i="0" sz="16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45" name="Google Shape;145;p29"/>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146" name="Google Shape;146;p29"/>
          <p:cNvSpPr txBox="1"/>
          <p:nvPr>
            <p:ph idx="2" type="body"/>
          </p:nvPr>
        </p:nvSpPr>
        <p:spPr>
          <a:xfrm>
            <a:off x="3635896" y="1200150"/>
            <a:ext cx="3032700" cy="3394500"/>
          </a:xfrm>
          <a:prstGeom prst="rect">
            <a:avLst/>
          </a:prstGeom>
          <a:noFill/>
          <a:ln>
            <a:noFill/>
          </a:ln>
        </p:spPr>
        <p:txBody>
          <a:bodyPr anchorCtr="0" anchor="t" bIns="91425" lIns="91425" spcFirstLastPara="1" rIns="91425" wrap="square" tIns="91425"/>
          <a:lstStyle>
            <a:lvl1pPr indent="-317500" lvl="0" marL="457200" marR="0" rtl="0" algn="l">
              <a:lnSpc>
                <a:spcPct val="157142"/>
              </a:lnSpc>
              <a:spcBef>
                <a:spcPts val="280"/>
              </a:spcBef>
              <a:spcAft>
                <a:spcPts val="0"/>
              </a:spcAft>
              <a:buClr>
                <a:srgbClr val="FFFFFF"/>
              </a:buClr>
              <a:buSzPts val="1400"/>
              <a:buFont typeface="Arial"/>
              <a:buChar char="●"/>
              <a:defRPr b="0" i="0" sz="14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7" name="Google Shape;147;p29"/>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bg>
      <p:bgPr>
        <a:solidFill>
          <a:srgbClr val="228FB2"/>
        </a:solidFill>
      </p:bgPr>
    </p:bg>
    <p:spTree>
      <p:nvGrpSpPr>
        <p:cNvPr id="148" name="Shape 148"/>
        <p:cNvGrpSpPr/>
        <p:nvPr/>
      </p:nvGrpSpPr>
      <p:grpSpPr>
        <a:xfrm>
          <a:off x="0" y="0"/>
          <a:ext cx="0" cy="0"/>
          <a:chOff x="0" y="0"/>
          <a:chExt cx="0" cy="0"/>
        </a:xfrm>
      </p:grpSpPr>
      <p:pic>
        <p:nvPicPr>
          <p:cNvPr id="149" name="Google Shape;149;p30"/>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150" name="Google Shape;150;p30"/>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and Content">
  <p:cSld name="7_Title and Content">
    <p:bg>
      <p:bgPr>
        <a:solidFill>
          <a:srgbClr val="79C848"/>
        </a:solidFill>
      </p:bgPr>
    </p:bg>
    <p:spTree>
      <p:nvGrpSpPr>
        <p:cNvPr id="151" name="Shape 151"/>
        <p:cNvGrpSpPr/>
        <p:nvPr/>
      </p:nvGrpSpPr>
      <p:grpSpPr>
        <a:xfrm>
          <a:off x="0" y="0"/>
          <a:ext cx="0" cy="0"/>
          <a:chOff x="0" y="0"/>
          <a:chExt cx="0" cy="0"/>
        </a:xfrm>
      </p:grpSpPr>
      <p:pic>
        <p:nvPicPr>
          <p:cNvPr id="152" name="Google Shape;152;p31"/>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153" name="Google Shape;153;p31"/>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solidFill>
          <a:srgbClr val="27A2C1"/>
        </a:solidFill>
      </p:bgPr>
    </p:bg>
    <p:spTree>
      <p:nvGrpSpPr>
        <p:cNvPr id="154" name="Shape 154"/>
        <p:cNvGrpSpPr/>
        <p:nvPr/>
      </p:nvGrpSpPr>
      <p:grpSpPr>
        <a:xfrm>
          <a:off x="0" y="0"/>
          <a:ext cx="0" cy="0"/>
          <a:chOff x="0" y="0"/>
          <a:chExt cx="0" cy="0"/>
        </a:xfrm>
      </p:grpSpPr>
      <p:sp>
        <p:nvSpPr>
          <p:cNvPr id="155" name="Google Shape;155;p32"/>
          <p:cNvSpPr txBox="1"/>
          <p:nvPr>
            <p:ph type="title"/>
          </p:nvPr>
        </p:nvSpPr>
        <p:spPr>
          <a:xfrm>
            <a:off x="457200" y="205979"/>
            <a:ext cx="82296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56" name="Google Shape;156;p32"/>
          <p:cNvSpPr txBox="1"/>
          <p:nvPr>
            <p:ph idx="1" type="body"/>
          </p:nvPr>
        </p:nvSpPr>
        <p:spPr>
          <a:xfrm>
            <a:off x="457199" y="1200150"/>
            <a:ext cx="3032700" cy="3394500"/>
          </a:xfrm>
          <a:prstGeom prst="rect">
            <a:avLst/>
          </a:prstGeom>
          <a:noFill/>
          <a:ln>
            <a:noFill/>
          </a:ln>
        </p:spPr>
        <p:txBody>
          <a:bodyPr anchorCtr="0" anchor="t" bIns="91425" lIns="91425" spcFirstLastPara="1" rIns="91425" wrap="square" tIns="91425"/>
          <a:lstStyle>
            <a:lvl1pPr indent="-330200" lvl="0" marL="457200" marR="0" rtl="0" algn="l">
              <a:lnSpc>
                <a:spcPct val="137500"/>
              </a:lnSpc>
              <a:spcBef>
                <a:spcPts val="320"/>
              </a:spcBef>
              <a:spcAft>
                <a:spcPts val="0"/>
              </a:spcAft>
              <a:buClr>
                <a:srgbClr val="FFFFFF"/>
              </a:buClr>
              <a:buSzPts val="1600"/>
              <a:buFont typeface="Arial"/>
              <a:buChar char="●"/>
              <a:defRPr b="0" i="0" sz="16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57" name="Google Shape;157;p32"/>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158" name="Google Shape;158;p32"/>
          <p:cNvSpPr txBox="1"/>
          <p:nvPr>
            <p:ph idx="2" type="body"/>
          </p:nvPr>
        </p:nvSpPr>
        <p:spPr>
          <a:xfrm>
            <a:off x="3635896" y="1200150"/>
            <a:ext cx="3032700" cy="3394500"/>
          </a:xfrm>
          <a:prstGeom prst="rect">
            <a:avLst/>
          </a:prstGeom>
          <a:noFill/>
          <a:ln>
            <a:noFill/>
          </a:ln>
        </p:spPr>
        <p:txBody>
          <a:bodyPr anchorCtr="0" anchor="t" bIns="91425" lIns="91425" spcFirstLastPara="1" rIns="91425" wrap="square" tIns="91425"/>
          <a:lstStyle>
            <a:lvl1pPr indent="-317500" lvl="0" marL="457200" marR="0" rtl="0" algn="l">
              <a:lnSpc>
                <a:spcPct val="157142"/>
              </a:lnSpc>
              <a:spcBef>
                <a:spcPts val="280"/>
              </a:spcBef>
              <a:spcAft>
                <a:spcPts val="0"/>
              </a:spcAft>
              <a:buClr>
                <a:srgbClr val="FFFFFF"/>
              </a:buClr>
              <a:buSzPts val="1400"/>
              <a:buFont typeface="Arial"/>
              <a:buChar char="●"/>
              <a:defRPr b="0" i="0" sz="1400" u="none" cap="none" strike="noStrike">
                <a:solidFill>
                  <a:srgbClr val="FFFFFF"/>
                </a:solidFill>
                <a:latin typeface="Varela Round"/>
                <a:ea typeface="Varela Round"/>
                <a:cs typeface="Varela Round"/>
                <a:sym typeface="Varela Round"/>
              </a:defRPr>
            </a:lvl1pPr>
            <a:lvl2pPr indent="-406400" lvl="1" marL="914400" marR="0" rtl="0" algn="l">
              <a:lnSpc>
                <a:spcPct val="100000"/>
              </a:lnSpc>
              <a:spcBef>
                <a:spcPts val="560"/>
              </a:spcBef>
              <a:spcAft>
                <a:spcPts val="0"/>
              </a:spcAft>
              <a:buClr>
                <a:srgbClr val="FFFFFF"/>
              </a:buClr>
              <a:buSzPts val="2800"/>
              <a:buFont typeface="Arial"/>
              <a:buChar char="–"/>
              <a:defRPr b="0" i="0" sz="2800" u="none" cap="none" strike="noStrike">
                <a:solidFill>
                  <a:srgbClr val="FFFFFF"/>
                </a:solidFill>
                <a:latin typeface="Varela Round"/>
                <a:ea typeface="Varela Round"/>
                <a:cs typeface="Varela Round"/>
                <a:sym typeface="Varela Round"/>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Varela Round"/>
                <a:ea typeface="Varela Round"/>
                <a:cs typeface="Varela Round"/>
                <a:sym typeface="Varela Round"/>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Varela Round"/>
                <a:ea typeface="Varela Round"/>
                <a:cs typeface="Varela Round"/>
                <a:sym typeface="Varela Roun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9" name="Google Shape;159;p32"/>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solidFill>
          <a:srgbClr val="151625"/>
        </a:solidFill>
      </p:bgPr>
    </p:bg>
    <p:spTree>
      <p:nvGrpSpPr>
        <p:cNvPr id="160" name="Shape 160"/>
        <p:cNvGrpSpPr/>
        <p:nvPr/>
      </p:nvGrpSpPr>
      <p:grpSpPr>
        <a:xfrm>
          <a:off x="0" y="0"/>
          <a:ext cx="0" cy="0"/>
          <a:chOff x="0" y="0"/>
          <a:chExt cx="0" cy="0"/>
        </a:xfrm>
      </p:grpSpPr>
      <p:sp>
        <p:nvSpPr>
          <p:cNvPr id="161" name="Google Shape;161;p33"/>
          <p:cNvSpPr txBox="1"/>
          <p:nvPr>
            <p:ph type="ctrTitle"/>
          </p:nvPr>
        </p:nvSpPr>
        <p:spPr>
          <a:xfrm>
            <a:off x="685800" y="1597819"/>
            <a:ext cx="7772400" cy="11025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Varela Round"/>
              <a:buNone/>
              <a:defRPr b="0" i="0" sz="3600" u="none" cap="none" strike="noStrike">
                <a:solidFill>
                  <a:schemeClr val="lt1"/>
                </a:solidFill>
                <a:latin typeface="Varela Round"/>
                <a:ea typeface="Varela Round"/>
                <a:cs typeface="Varela Round"/>
                <a:sym typeface="Varela Round"/>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62" name="Google Shape;162;p33"/>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7F7F7F"/>
              </a:buClr>
              <a:buSzPts val="1400"/>
              <a:buFont typeface="Arial"/>
              <a:buNone/>
              <a:defRPr b="0" i="0" sz="2400" u="none" cap="none" strike="noStrike">
                <a:solidFill>
                  <a:srgbClr val="7F7F7F"/>
                </a:solidFill>
                <a:latin typeface="Varela Round"/>
                <a:ea typeface="Varela Round"/>
                <a:cs typeface="Varela Round"/>
                <a:sym typeface="Varela Round"/>
              </a:defRPr>
            </a:lvl1pPr>
            <a:lvl2pPr indent="0" lvl="1" marL="457200"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SzPts val="1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163" name="Google Shape;163;p33"/>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and Content">
  <p:cSld name="9_Title and Content">
    <p:bg>
      <p:bgPr>
        <a:solidFill>
          <a:srgbClr val="70BEC3"/>
        </a:solidFill>
      </p:bgPr>
    </p:bg>
    <p:spTree>
      <p:nvGrpSpPr>
        <p:cNvPr id="164" name="Shape 164"/>
        <p:cNvGrpSpPr/>
        <p:nvPr/>
      </p:nvGrpSpPr>
      <p:grpSpPr>
        <a:xfrm>
          <a:off x="0" y="0"/>
          <a:ext cx="0" cy="0"/>
          <a:chOff x="0" y="0"/>
          <a:chExt cx="0" cy="0"/>
        </a:xfrm>
      </p:grpSpPr>
      <p:pic>
        <p:nvPicPr>
          <p:cNvPr id="165" name="Google Shape;165;p34"/>
          <p:cNvPicPr preferRelativeResize="0"/>
          <p:nvPr/>
        </p:nvPicPr>
        <p:blipFill rotWithShape="1">
          <a:blip r:embed="rId2">
            <a:alphaModFix/>
          </a:blip>
          <a:srcRect b="0" l="0" r="0" t="0"/>
          <a:stretch/>
        </p:blipFill>
        <p:spPr>
          <a:xfrm>
            <a:off x="7355615" y="4756371"/>
            <a:ext cx="1470600" cy="267300"/>
          </a:xfrm>
          <a:prstGeom prst="rect">
            <a:avLst/>
          </a:prstGeom>
          <a:noFill/>
          <a:ln>
            <a:noFill/>
          </a:ln>
        </p:spPr>
      </p:pic>
      <p:sp>
        <p:nvSpPr>
          <p:cNvPr id="166" name="Google Shape;166;p34"/>
          <p:cNvSpPr txBox="1"/>
          <p:nvPr/>
        </p:nvSpPr>
        <p:spPr>
          <a:xfrm>
            <a:off x="383212" y="4771246"/>
            <a:ext cx="5818800" cy="23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s-419" sz="800" u="none" cap="none" strike="noStrike">
                <a:solidFill>
                  <a:srgbClr val="FFFFFF"/>
                </a:solidFill>
                <a:latin typeface="Arial"/>
                <a:ea typeface="Arial"/>
                <a:cs typeface="Arial"/>
                <a:sym typeface="Arial"/>
              </a:rPr>
              <a:t>CONFIDENTIAL – 2016 © Grandata, Inc.</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0"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419"/>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22.png"/><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arxiv.org/abs/0709.2938"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5"/>
          <p:cNvSpPr txBox="1"/>
          <p:nvPr>
            <p:ph type="ctrTitle"/>
          </p:nvPr>
        </p:nvSpPr>
        <p:spPr>
          <a:xfrm>
            <a:off x="2386575" y="2632475"/>
            <a:ext cx="5954700" cy="1212900"/>
          </a:xfrm>
          <a:prstGeom prst="rect">
            <a:avLst/>
          </a:prstGeom>
          <a:noFill/>
          <a:ln>
            <a:noFill/>
          </a:ln>
        </p:spPr>
        <p:txBody>
          <a:bodyPr anchorCtr="0" anchor="t" bIns="45700" lIns="91425" spcFirstLastPara="1" rIns="91425" wrap="square" tIns="45700">
            <a:noAutofit/>
          </a:bodyPr>
          <a:lstStyle/>
          <a:p>
            <a:pPr indent="0" lvl="0" marL="0" marR="0" rtl="0" algn="l">
              <a:lnSpc>
                <a:spcPct val="137037"/>
              </a:lnSpc>
              <a:spcBef>
                <a:spcPts val="0"/>
              </a:spcBef>
              <a:spcAft>
                <a:spcPts val="0"/>
              </a:spcAft>
              <a:buClr>
                <a:schemeClr val="lt1"/>
              </a:buClr>
              <a:buFont typeface="Arial"/>
              <a:buNone/>
            </a:pPr>
            <a:r>
              <a:rPr lang="es-419" sz="3240">
                <a:latin typeface="Arial"/>
                <a:ea typeface="Arial"/>
                <a:cs typeface="Arial"/>
                <a:sym typeface="Arial"/>
              </a:rPr>
              <a:t>Cómo encontrar comunidades en grandes grafos </a:t>
            </a:r>
            <a:r>
              <a:rPr lang="es-419" sz="3240">
                <a:latin typeface="Arial"/>
                <a:ea typeface="Arial"/>
                <a:cs typeface="Arial"/>
                <a:sym typeface="Arial"/>
              </a:rPr>
              <a:t>sociales </a:t>
            </a:r>
            <a:r>
              <a:rPr lang="es-419" sz="3240">
                <a:latin typeface="Arial"/>
                <a:ea typeface="Arial"/>
                <a:cs typeface="Arial"/>
                <a:sym typeface="Arial"/>
              </a:rPr>
              <a:t>usando Spark</a:t>
            </a:r>
            <a:endParaRPr/>
          </a:p>
        </p:txBody>
      </p:sp>
      <p:pic>
        <p:nvPicPr>
          <p:cNvPr id="172" name="Google Shape;172;p35"/>
          <p:cNvPicPr preferRelativeResize="0"/>
          <p:nvPr/>
        </p:nvPicPr>
        <p:blipFill rotWithShape="1">
          <a:blip r:embed="rId3">
            <a:alphaModFix/>
          </a:blip>
          <a:srcRect b="0" l="0" r="0" t="0"/>
          <a:stretch/>
        </p:blipFill>
        <p:spPr>
          <a:xfrm>
            <a:off x="3530600" y="844887"/>
            <a:ext cx="4641900" cy="1380900"/>
          </a:xfrm>
          <a:prstGeom prst="rect">
            <a:avLst/>
          </a:prstGeom>
          <a:noFill/>
          <a:ln>
            <a:noFill/>
          </a:ln>
        </p:spPr>
      </p:pic>
      <p:cxnSp>
        <p:nvCxnSpPr>
          <p:cNvPr id="173" name="Google Shape;173;p35"/>
          <p:cNvCxnSpPr/>
          <p:nvPr/>
        </p:nvCxnSpPr>
        <p:spPr>
          <a:xfrm flipH="1" rot="10800000">
            <a:off x="2400300" y="2697850"/>
            <a:ext cx="5941200" cy="4200"/>
          </a:xfrm>
          <a:prstGeom prst="straightConnector1">
            <a:avLst/>
          </a:prstGeom>
          <a:noFill/>
          <a:ln cap="flat" cmpd="sng" w="12700">
            <a:solidFill>
              <a:schemeClr val="lt1"/>
            </a:solidFill>
            <a:prstDash val="solid"/>
            <a:round/>
            <a:headEnd len="sm" w="sm" type="none"/>
            <a:tailEnd len="sm" w="sm" type="none"/>
          </a:ln>
        </p:spPr>
      </p:cxnSp>
      <p:cxnSp>
        <p:nvCxnSpPr>
          <p:cNvPr id="174" name="Google Shape;174;p35"/>
          <p:cNvCxnSpPr/>
          <p:nvPr/>
        </p:nvCxnSpPr>
        <p:spPr>
          <a:xfrm>
            <a:off x="2359150" y="4498850"/>
            <a:ext cx="5982300" cy="5100"/>
          </a:xfrm>
          <a:prstGeom prst="straightConnector1">
            <a:avLst/>
          </a:prstGeom>
          <a:noFill/>
          <a:ln cap="flat" cmpd="sng" w="12700">
            <a:solidFill>
              <a:schemeClr val="lt1"/>
            </a:solidFill>
            <a:prstDash val="solid"/>
            <a:round/>
            <a:headEnd len="sm" w="sm" type="none"/>
            <a:tailEnd len="sm" w="sm" type="none"/>
          </a:ln>
        </p:spPr>
      </p:cxnSp>
      <p:sp>
        <p:nvSpPr>
          <p:cNvPr id="175" name="Google Shape;175;p35"/>
          <p:cNvSpPr txBox="1"/>
          <p:nvPr/>
        </p:nvSpPr>
        <p:spPr>
          <a:xfrm>
            <a:off x="437025" y="4756175"/>
            <a:ext cx="2088300" cy="266700"/>
          </a:xfrm>
          <a:prstGeom prst="rect">
            <a:avLst/>
          </a:prstGeom>
          <a:solidFill>
            <a:srgbClr val="151625"/>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Operaciones sobre RDDs</a:t>
            </a:r>
            <a:endParaRPr/>
          </a:p>
        </p:txBody>
      </p:sp>
      <p:sp>
        <p:nvSpPr>
          <p:cNvPr id="238" name="Google Shape;2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Existen dos tipos de operaciones sobre los RDDs</a:t>
            </a:r>
            <a:endParaRPr/>
          </a:p>
          <a:p>
            <a:pPr indent="-317500" lvl="1" marL="914400" rtl="0">
              <a:spcBef>
                <a:spcPts val="0"/>
              </a:spcBef>
              <a:spcAft>
                <a:spcPts val="0"/>
              </a:spcAft>
              <a:buSzPts val="1400"/>
              <a:buChar char="○"/>
            </a:pPr>
            <a:r>
              <a:rPr lang="es-419"/>
              <a:t>Transformaciones</a:t>
            </a:r>
            <a:endParaRPr/>
          </a:p>
          <a:p>
            <a:pPr indent="-317500" lvl="1" marL="914400" rtl="0">
              <a:spcBef>
                <a:spcPts val="0"/>
              </a:spcBef>
              <a:spcAft>
                <a:spcPts val="0"/>
              </a:spcAft>
              <a:buSzPts val="1400"/>
              <a:buChar char="○"/>
            </a:pPr>
            <a:r>
              <a:rPr lang="es-419"/>
              <a:t>Acciones</a:t>
            </a:r>
            <a:endParaRPr/>
          </a:p>
          <a:p>
            <a:pPr indent="-342900" lvl="0" marL="457200" rtl="0">
              <a:spcBef>
                <a:spcPts val="0"/>
              </a:spcBef>
              <a:spcAft>
                <a:spcPts val="0"/>
              </a:spcAft>
              <a:buSzPts val="1800"/>
              <a:buChar char="●"/>
            </a:pPr>
            <a:r>
              <a:rPr lang="es-419"/>
              <a:t>Las </a:t>
            </a:r>
            <a:r>
              <a:rPr i="1" lang="es-419"/>
              <a:t>transformaciones</a:t>
            </a:r>
            <a:r>
              <a:rPr lang="es-419"/>
              <a:t> son funciones que construyen un RDD a partir de otro RDD, recordemos que los RDDs son inmutables. </a:t>
            </a:r>
            <a:r>
              <a:rPr i="1" lang="es-419"/>
              <a:t>Map</a:t>
            </a:r>
            <a:r>
              <a:rPr lang="es-419"/>
              <a:t> es una transformación.</a:t>
            </a:r>
            <a:endParaRPr/>
          </a:p>
          <a:p>
            <a:pPr indent="-342900" lvl="0" marL="457200" rtl="0">
              <a:spcBef>
                <a:spcPts val="0"/>
              </a:spcBef>
              <a:spcAft>
                <a:spcPts val="0"/>
              </a:spcAft>
              <a:buSzPts val="1800"/>
              <a:buChar char="●"/>
            </a:pPr>
            <a:r>
              <a:rPr lang="es-419"/>
              <a:t>Las </a:t>
            </a:r>
            <a:r>
              <a:rPr i="1" lang="es-419"/>
              <a:t>acciones</a:t>
            </a:r>
            <a:r>
              <a:rPr lang="es-419"/>
              <a:t> son funciones que toman un RDD, realizan una computación y devuelven un resultado al </a:t>
            </a:r>
            <a:r>
              <a:rPr i="1" lang="es-419"/>
              <a:t>Driver</a:t>
            </a:r>
            <a:r>
              <a:rPr lang="es-419"/>
              <a:t>. </a:t>
            </a:r>
            <a:r>
              <a:rPr i="1" lang="es-419"/>
              <a:t>Reduce</a:t>
            </a:r>
            <a:r>
              <a:rPr lang="es-419"/>
              <a:t> es una acción.</a:t>
            </a:r>
            <a:endParaRPr/>
          </a:p>
          <a:p>
            <a:pPr indent="-342900" lvl="0" marL="457200" rtl="0">
              <a:spcBef>
                <a:spcPts val="0"/>
              </a:spcBef>
              <a:spcAft>
                <a:spcPts val="0"/>
              </a:spcAft>
              <a:buSzPts val="1800"/>
              <a:buChar char="●"/>
            </a:pPr>
            <a:r>
              <a:rPr lang="es-419"/>
              <a:t>Todas las transformaciones en Spark se ejecutan en forma </a:t>
            </a:r>
            <a:r>
              <a:rPr i="1" lang="es-419"/>
              <a:t>Lazy</a:t>
            </a:r>
            <a:r>
              <a:rPr lang="es-419"/>
              <a:t>.</a:t>
            </a:r>
            <a:endParaRPr/>
          </a:p>
          <a:p>
            <a:pPr indent="-342900" lvl="0" marL="457200" rtl="0">
              <a:spcBef>
                <a:spcPts val="0"/>
              </a:spcBef>
              <a:spcAft>
                <a:spcPts val="0"/>
              </a:spcAft>
              <a:buSzPts val="1800"/>
              <a:buChar char="●"/>
            </a:pPr>
            <a:r>
              <a:rPr lang="es-419"/>
              <a:t>Las </a:t>
            </a:r>
            <a:r>
              <a:rPr i="1" lang="es-419"/>
              <a:t>acciones</a:t>
            </a:r>
            <a:r>
              <a:rPr lang="es-419"/>
              <a:t> disparan la ejecución de las transformaciones.</a:t>
            </a:r>
            <a:endParaRPr/>
          </a:p>
          <a:p>
            <a:pPr indent="-342900" lvl="0" marL="457200">
              <a:spcBef>
                <a:spcPts val="0"/>
              </a:spcBef>
              <a:spcAft>
                <a:spcPts val="0"/>
              </a:spcAft>
              <a:buSzPts val="1800"/>
              <a:buChar char="●"/>
            </a:pPr>
            <a:r>
              <a:rPr lang="es-419"/>
              <a:t>Esto permite planear la ejecución en forma eficiente.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DataFrames</a:t>
            </a:r>
            <a:endParaRPr/>
          </a:p>
        </p:txBody>
      </p:sp>
      <p:sp>
        <p:nvSpPr>
          <p:cNvPr id="244" name="Google Shape;24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Los DataFrames son una nueva abstracción de más alto nivel que los RDDs.</a:t>
            </a:r>
            <a:endParaRPr/>
          </a:p>
          <a:p>
            <a:pPr indent="-342900" lvl="0" marL="457200" rtl="0">
              <a:spcBef>
                <a:spcPts val="0"/>
              </a:spcBef>
              <a:spcAft>
                <a:spcPts val="0"/>
              </a:spcAft>
              <a:buSzPts val="1800"/>
              <a:buChar char="●"/>
            </a:pPr>
            <a:r>
              <a:rPr lang="es-419"/>
              <a:t>Gracias a los DataFrames, es posible ver a aquella colección que era el RDD como si fuese una tabla, con columnas nombradas y datos tipados.</a:t>
            </a:r>
            <a:endParaRPr/>
          </a:p>
          <a:p>
            <a:pPr indent="-342900" lvl="0" marL="457200" rtl="0">
              <a:spcBef>
                <a:spcPts val="0"/>
              </a:spcBef>
              <a:spcAft>
                <a:spcPts val="0"/>
              </a:spcAft>
              <a:buSzPts val="1800"/>
              <a:buChar char="●"/>
            </a:pPr>
            <a:r>
              <a:rPr lang="es-419"/>
              <a:t>De la misma manera que los motores de bases de datos relacionales, Spark SQL tiene un motor de optimización de consultas. </a:t>
            </a:r>
            <a:endParaRPr/>
          </a:p>
          <a:p>
            <a:pPr indent="-342900" lvl="0" marL="457200" rtl="0">
              <a:spcBef>
                <a:spcPts val="0"/>
              </a:spcBef>
              <a:spcAft>
                <a:spcPts val="0"/>
              </a:spcAft>
              <a:buSzPts val="1800"/>
              <a:buChar char="●"/>
            </a:pPr>
            <a:r>
              <a:rPr lang="es-419"/>
              <a:t>El concepto de DataFrame viene de los DataFrames de R. (o en Pandas)</a:t>
            </a:r>
            <a:endParaRPr/>
          </a:p>
          <a:p>
            <a:pPr indent="-342900" lvl="0" marL="457200" rtl="0">
              <a:spcBef>
                <a:spcPts val="0"/>
              </a:spcBef>
              <a:spcAft>
                <a:spcPts val="0"/>
              </a:spcAft>
              <a:buSzPts val="1800"/>
              <a:buChar char="●"/>
            </a:pPr>
            <a:r>
              <a:rPr lang="es-419"/>
              <a:t>También se pueden construir DataFrames a partir de una consulta a una base de datos.</a:t>
            </a:r>
            <a:endParaRPr/>
          </a:p>
          <a:p>
            <a:pPr indent="-342900" lvl="0" marL="457200">
              <a:spcBef>
                <a:spcPts val="0"/>
              </a:spcBef>
              <a:spcAft>
                <a:spcPts val="0"/>
              </a:spcAft>
              <a:buSzPts val="1800"/>
              <a:buChar char="●"/>
            </a:pPr>
            <a:r>
              <a:rPr lang="es-419"/>
              <a:t>Hay varios formatos de archivos para guardar DataFrames: parquet, orc, csv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Spark SQL</a:t>
            </a:r>
            <a:endParaRPr/>
          </a:p>
        </p:txBody>
      </p:sp>
      <p:sp>
        <p:nvSpPr>
          <p:cNvPr id="250" name="Google Shape;25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Spark SQL es un módulo de spark para el procesamiento de datos estructurados, con columnas y tipos de datos.</a:t>
            </a:r>
            <a:endParaRPr/>
          </a:p>
          <a:p>
            <a:pPr indent="-342900" lvl="0" marL="457200" rtl="0">
              <a:spcBef>
                <a:spcPts val="0"/>
              </a:spcBef>
              <a:spcAft>
                <a:spcPts val="0"/>
              </a:spcAft>
              <a:buSzPts val="1800"/>
              <a:buChar char="●"/>
            </a:pPr>
            <a:r>
              <a:rPr lang="es-419"/>
              <a:t>A diferencia de la API de RDD, las interfaces provistas por SparkSQL le dan a Spark mucha más información tanto acerca de los datos y su estructura como de la computación que se va a realizar.</a:t>
            </a:r>
            <a:endParaRPr/>
          </a:p>
          <a:p>
            <a:pPr indent="-342900" lvl="0" marL="457200" rtl="0">
              <a:spcBef>
                <a:spcPts val="0"/>
              </a:spcBef>
              <a:spcAft>
                <a:spcPts val="0"/>
              </a:spcAft>
              <a:buSzPts val="1800"/>
              <a:buChar char="●"/>
            </a:pPr>
            <a:r>
              <a:rPr lang="es-419"/>
              <a:t>Hay al menos dos formas de interactuar con SparkSQL</a:t>
            </a:r>
            <a:endParaRPr/>
          </a:p>
          <a:p>
            <a:pPr indent="-317500" lvl="1" marL="914400" rtl="0">
              <a:spcBef>
                <a:spcPts val="0"/>
              </a:spcBef>
              <a:spcAft>
                <a:spcPts val="0"/>
              </a:spcAft>
              <a:buSzPts val="1400"/>
              <a:buChar char="○"/>
            </a:pPr>
            <a:r>
              <a:rPr lang="es-419"/>
              <a:t>A través de la API de DataFrames</a:t>
            </a:r>
            <a:endParaRPr/>
          </a:p>
          <a:p>
            <a:pPr indent="-317500" lvl="1" marL="914400" rtl="0">
              <a:spcBef>
                <a:spcPts val="0"/>
              </a:spcBef>
              <a:spcAft>
                <a:spcPts val="0"/>
              </a:spcAft>
              <a:buSzPts val="1400"/>
              <a:buChar char="○"/>
            </a:pPr>
            <a:r>
              <a:rPr lang="es-419"/>
              <a:t>A través de consultas SQL</a:t>
            </a:r>
            <a:endParaRPr/>
          </a:p>
          <a:p>
            <a:pPr indent="-342900" lvl="0" marL="457200">
              <a:spcBef>
                <a:spcPts val="0"/>
              </a:spcBef>
              <a:spcAft>
                <a:spcPts val="0"/>
              </a:spcAft>
              <a:buSzPts val="1800"/>
              <a:buChar char="●"/>
            </a:pPr>
            <a:r>
              <a:rPr lang="es-419"/>
              <a:t>La principal ventaja es obvia: Data Engineers y Data Scientists saben trabajar  con bases de datos relaciones y saben SQL.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Databricks</a:t>
            </a:r>
            <a:endParaRPr/>
          </a:p>
        </p:txBody>
      </p:sp>
      <p:sp>
        <p:nvSpPr>
          <p:cNvPr id="256" name="Google Shape;2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Databricks es una empresa fundada por los creadores de Apache Spark</a:t>
            </a:r>
            <a:endParaRPr/>
          </a:p>
          <a:p>
            <a:pPr indent="-342900" lvl="0" marL="457200" rtl="0">
              <a:spcBef>
                <a:spcPts val="0"/>
              </a:spcBef>
              <a:spcAft>
                <a:spcPts val="0"/>
              </a:spcAft>
              <a:buSzPts val="1800"/>
              <a:buChar char="●"/>
            </a:pPr>
            <a:r>
              <a:rPr lang="es-419"/>
              <a:t>Se dedican a dar una solución para el procesamiento de Big Data en la nube utilizando Spark.</a:t>
            </a:r>
            <a:endParaRPr/>
          </a:p>
          <a:p>
            <a:pPr indent="-342900" lvl="0" marL="457200" rtl="0">
              <a:spcBef>
                <a:spcPts val="0"/>
              </a:spcBef>
              <a:spcAft>
                <a:spcPts val="0"/>
              </a:spcAft>
              <a:buSzPts val="1800"/>
              <a:buChar char="●"/>
            </a:pPr>
            <a:r>
              <a:rPr lang="es-419"/>
              <a:t>Es un conjunto de herramientas de procesamiento, análisis y visualización de la información basados en la web</a:t>
            </a:r>
            <a:endParaRPr/>
          </a:p>
          <a:p>
            <a:pPr indent="-342900" lvl="0" marL="457200" rtl="0">
              <a:spcBef>
                <a:spcPts val="0"/>
              </a:spcBef>
              <a:spcAft>
                <a:spcPts val="0"/>
              </a:spcAft>
              <a:buSzPts val="1800"/>
              <a:buChar char="●"/>
            </a:pPr>
            <a:r>
              <a:rPr lang="es-419"/>
              <a:t>Incluso se puede administrar los recursos del cluster, etc…</a:t>
            </a:r>
            <a:endParaRPr/>
          </a:p>
          <a:p>
            <a:pPr indent="-342900" lvl="0" marL="457200" rtl="0">
              <a:spcBef>
                <a:spcPts val="0"/>
              </a:spcBef>
              <a:spcAft>
                <a:spcPts val="0"/>
              </a:spcAft>
              <a:buSzPts val="1800"/>
              <a:buChar char="●"/>
            </a:pPr>
            <a:r>
              <a:rPr lang="es-419"/>
              <a:t>Tiene una versión para gratuita (y limitada) para la comunidad.</a:t>
            </a:r>
            <a:endParaRPr/>
          </a:p>
          <a:p>
            <a:pPr indent="-342900" lvl="0" marL="457200">
              <a:spcBef>
                <a:spcPts val="0"/>
              </a:spcBef>
              <a:spcAft>
                <a:spcPts val="0"/>
              </a:spcAft>
              <a:buSzPts val="1800"/>
              <a:buChar char="●"/>
            </a:pPr>
            <a:r>
              <a:rPr lang="es-419"/>
              <a:t>Es lo que vamos a usar ahora.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8"/>
          <p:cNvSpPr txBox="1"/>
          <p:nvPr>
            <p:ph type="ctrTitle"/>
          </p:nvPr>
        </p:nvSpPr>
        <p:spPr>
          <a:xfrm>
            <a:off x="685800" y="1788552"/>
            <a:ext cx="7772400" cy="1521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Práctica 1: </a:t>
            </a:r>
            <a:r>
              <a:rPr lang="es-419">
                <a:solidFill>
                  <a:srgbClr val="333333"/>
                </a:solidFill>
                <a:latin typeface="Arial"/>
                <a:ea typeface="Arial"/>
                <a:cs typeface="Arial"/>
                <a:sym typeface="Arial"/>
              </a:rPr>
              <a:t>Consultas sobre DataFrames</a:t>
            </a:r>
            <a:endParaRPr>
              <a:solidFill>
                <a:srgbClr val="333333"/>
              </a:solidFill>
              <a:latin typeface="Arial"/>
              <a:ea typeface="Arial"/>
              <a:cs typeface="Arial"/>
              <a:sym typeface="Arial"/>
            </a:endParaRPr>
          </a:p>
          <a:p>
            <a:pPr indent="0" lvl="0" marL="0">
              <a:spcBef>
                <a:spcPts val="0"/>
              </a:spcBef>
              <a:spcAft>
                <a:spcPts val="0"/>
              </a:spcAft>
              <a:buNone/>
            </a:pPr>
            <a:r>
              <a:t/>
            </a:r>
            <a:endParaRPr>
              <a:solidFill>
                <a:srgbClr val="333333"/>
              </a:solidFill>
              <a:latin typeface="Arial"/>
              <a:ea typeface="Arial"/>
              <a:cs typeface="Arial"/>
              <a:sym typeface="Arial"/>
            </a:endParaRPr>
          </a:p>
          <a:p>
            <a:pPr indent="0" lvl="0" marL="0" rtl="0">
              <a:spcBef>
                <a:spcPts val="0"/>
              </a:spcBef>
              <a:spcAft>
                <a:spcPts val="0"/>
              </a:spcAft>
              <a:buNone/>
            </a:pPr>
            <a:r>
              <a:t/>
            </a:r>
            <a:endParaRPr>
              <a:solidFill>
                <a:srgbClr val="333333"/>
              </a:solidFill>
              <a:latin typeface="Arial"/>
              <a:ea typeface="Arial"/>
              <a:cs typeface="Arial"/>
              <a:sym typeface="Arial"/>
            </a:endParaRPr>
          </a:p>
          <a:p>
            <a:pPr indent="0" lvl="0" marL="0" rtl="0">
              <a:spcBef>
                <a:spcPts val="0"/>
              </a:spcBef>
              <a:spcAft>
                <a:spcPts val="0"/>
              </a:spcAft>
              <a:buNone/>
            </a:pPr>
            <a:r>
              <a:t/>
            </a:r>
            <a:endParaRPr/>
          </a:p>
        </p:txBody>
      </p:sp>
      <p:sp>
        <p:nvSpPr>
          <p:cNvPr id="262" name="Google Shape;262;p48"/>
          <p:cNvSpPr txBox="1"/>
          <p:nvPr/>
        </p:nvSpPr>
        <p:spPr>
          <a:xfrm>
            <a:off x="173375" y="3016750"/>
            <a:ext cx="8680500" cy="102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419" sz="2100">
                <a:solidFill>
                  <a:schemeClr val="dk1"/>
                </a:solidFill>
                <a:latin typeface="Calibri"/>
                <a:ea typeface="Calibri"/>
                <a:cs typeface="Calibri"/>
                <a:sym typeface="Calibri"/>
              </a:rPr>
              <a:t>https://github.com/estebandonato/presentations/tree/master/digitalhouse2017</a:t>
            </a:r>
            <a:endParaRPr sz="21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9"/>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9" name="Google Shape;269;p49"/>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Qué es un Grafo?</a:t>
            </a:r>
            <a:endParaRPr/>
          </a:p>
        </p:txBody>
      </p:sp>
      <p:sp>
        <p:nvSpPr>
          <p:cNvPr id="270" name="Google Shape;270;p49"/>
          <p:cNvSpPr txBox="1"/>
          <p:nvPr/>
        </p:nvSpPr>
        <p:spPr>
          <a:xfrm>
            <a:off x="60325" y="681053"/>
            <a:ext cx="8640900" cy="1419300"/>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Font typeface="Calibri"/>
              <a:buNone/>
            </a:pPr>
            <a:r>
              <a:rPr b="0" i="0" lang="es-419" sz="2000" u="none">
                <a:solidFill>
                  <a:schemeClr val="dk1"/>
                </a:solidFill>
                <a:latin typeface="Calibri"/>
                <a:ea typeface="Calibri"/>
                <a:cs typeface="Calibri"/>
                <a:sym typeface="Calibri"/>
              </a:rPr>
              <a:t>Es un conjunto de objetos llamados vértices o nodos unidos por enlaces llamados aristas o arcos, que permiten representar relaciones binarias entre elementos de un conjunto</a:t>
            </a:r>
            <a:endParaRPr/>
          </a:p>
        </p:txBody>
      </p:sp>
      <p:sp>
        <p:nvSpPr>
          <p:cNvPr id="271" name="Google Shape;271;p49"/>
          <p:cNvSpPr txBox="1"/>
          <p:nvPr/>
        </p:nvSpPr>
        <p:spPr>
          <a:xfrm>
            <a:off x="255587" y="2463403"/>
            <a:ext cx="5395800" cy="168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s-419" sz="2000" u="none">
                <a:solidFill>
                  <a:schemeClr val="dk1"/>
                </a:solidFill>
                <a:latin typeface="Calibri"/>
                <a:ea typeface="Calibri"/>
                <a:cs typeface="Calibri"/>
                <a:sym typeface="Calibri"/>
              </a:rPr>
              <a:t>Un </a:t>
            </a:r>
            <a:r>
              <a:rPr b="1" i="0" lang="es-419" sz="2000" u="none">
                <a:solidFill>
                  <a:schemeClr val="dk1"/>
                </a:solidFill>
                <a:latin typeface="Calibri"/>
                <a:ea typeface="Calibri"/>
                <a:cs typeface="Calibri"/>
                <a:sym typeface="Calibri"/>
              </a:rPr>
              <a:t>grafo G  </a:t>
            </a:r>
            <a:r>
              <a:rPr b="0" i="0" lang="es-419" sz="2000" u="none">
                <a:solidFill>
                  <a:schemeClr val="dk1"/>
                </a:solidFill>
                <a:latin typeface="Calibri"/>
                <a:ea typeface="Calibri"/>
                <a:cs typeface="Calibri"/>
                <a:sym typeface="Calibri"/>
              </a:rPr>
              <a:t> es un </a:t>
            </a:r>
            <a:r>
              <a:rPr b="0" i="0" lang="es-419" sz="2000" u="sng">
                <a:solidFill>
                  <a:schemeClr val="dk1"/>
                </a:solidFill>
                <a:latin typeface="Calibri"/>
                <a:ea typeface="Calibri"/>
                <a:cs typeface="Calibri"/>
                <a:sym typeface="Calibri"/>
              </a:rPr>
              <a:t>par ordenado</a:t>
            </a:r>
            <a:r>
              <a:rPr b="0" i="0" lang="es-419" sz="2000" u="none">
                <a:solidFill>
                  <a:schemeClr val="dk1"/>
                </a:solidFill>
                <a:latin typeface="Calibri"/>
                <a:ea typeface="Calibri"/>
                <a:cs typeface="Calibri"/>
                <a:sym typeface="Calibri"/>
              </a:rPr>
              <a:t> G=(V,E) , donde:</a:t>
            </a:r>
            <a:endParaRPr/>
          </a:p>
          <a:p>
            <a:pPr indent="0" lvl="0" marL="0" marR="0" rtl="0" algn="l">
              <a:lnSpc>
                <a:spcPct val="100000"/>
              </a:lnSpc>
              <a:spcBef>
                <a:spcPts val="0"/>
              </a:spcBef>
              <a:spcAft>
                <a:spcPts val="0"/>
              </a:spcAft>
              <a:buClr>
                <a:schemeClr val="dk1"/>
              </a:buClr>
              <a:buFont typeface="Calibri"/>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V   es un conjunto de vértices o nodos, y</a:t>
            </a:r>
            <a:endParaRPr/>
          </a:p>
          <a:p>
            <a:pPr indent="127000" lvl="0" marL="0" marR="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E   es un conjunto de aristas o arcos, que relacionan estos nodos mediante pares de vértices</a:t>
            </a:r>
            <a:endParaRPr/>
          </a:p>
        </p:txBody>
      </p:sp>
      <p:pic>
        <p:nvPicPr>
          <p:cNvPr id="272" name="Google Shape;272;p49"/>
          <p:cNvPicPr preferRelativeResize="0"/>
          <p:nvPr/>
        </p:nvPicPr>
        <p:blipFill rotWithShape="1">
          <a:blip r:embed="rId3">
            <a:alphaModFix/>
          </a:blip>
          <a:srcRect b="0" l="0" r="0" t="0"/>
          <a:stretch/>
        </p:blipFill>
        <p:spPr>
          <a:xfrm>
            <a:off x="5759450" y="2100263"/>
            <a:ext cx="2994000" cy="1770600"/>
          </a:xfrm>
          <a:prstGeom prst="rect">
            <a:avLst/>
          </a:prstGeom>
          <a:noFill/>
          <a:ln>
            <a:noFill/>
          </a:ln>
        </p:spPr>
      </p:pic>
      <p:sp>
        <p:nvSpPr>
          <p:cNvPr id="273" name="Google Shape;273;p49"/>
          <p:cNvSpPr txBox="1"/>
          <p:nvPr/>
        </p:nvSpPr>
        <p:spPr>
          <a:xfrm>
            <a:off x="6875462"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274" name="Google Shape;274;p49"/>
          <p:cNvSpPr txBox="1"/>
          <p:nvPr/>
        </p:nvSpPr>
        <p:spPr>
          <a:xfrm>
            <a:off x="5751512" y="3868340"/>
            <a:ext cx="35004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s-419" sz="2000" u="none">
                <a:solidFill>
                  <a:schemeClr val="dk1"/>
                </a:solidFill>
                <a:latin typeface="Calibri"/>
                <a:ea typeface="Calibri"/>
                <a:cs typeface="Calibri"/>
                <a:sym typeface="Calibri"/>
              </a:rPr>
              <a:t>siete puentes de Königsberg.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50"/>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0" name="Google Shape;280;p50"/>
          <p:cNvSpPr txBox="1"/>
          <p:nvPr/>
        </p:nvSpPr>
        <p:spPr>
          <a:xfrm>
            <a:off x="44450" y="897731"/>
            <a:ext cx="4572000" cy="2110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Redes sociales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Redes de subtes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Transportation networks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Mapas conceptuales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Organigramas</a:t>
            </a:r>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s-419" sz="2000" u="none">
                <a:solidFill>
                  <a:schemeClr val="dk1"/>
                </a:solidFill>
                <a:latin typeface="Calibri"/>
                <a:ea typeface="Calibri"/>
                <a:cs typeface="Calibri"/>
                <a:sym typeface="Calibri"/>
              </a:rPr>
              <a:t>Topología de red de computadoras</a:t>
            </a:r>
            <a:endParaRPr/>
          </a:p>
        </p:txBody>
      </p:sp>
      <p:sp>
        <p:nvSpPr>
          <p:cNvPr id="281" name="Google Shape;281;p50"/>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Ejemplos de Grafos</a:t>
            </a:r>
            <a:endParaRPr/>
          </a:p>
        </p:txBody>
      </p:sp>
      <p:pic>
        <p:nvPicPr>
          <p:cNvPr id="282" name="Google Shape;282;p50"/>
          <p:cNvPicPr preferRelativeResize="0"/>
          <p:nvPr/>
        </p:nvPicPr>
        <p:blipFill rotWithShape="1">
          <a:blip r:embed="rId3">
            <a:alphaModFix/>
          </a:blip>
          <a:srcRect b="0" l="0" r="0" t="0"/>
          <a:stretch/>
        </p:blipFill>
        <p:spPr>
          <a:xfrm>
            <a:off x="3206750" y="1354613"/>
            <a:ext cx="2412900" cy="1653900"/>
          </a:xfrm>
          <a:prstGeom prst="rect">
            <a:avLst/>
          </a:prstGeom>
          <a:noFill/>
          <a:ln>
            <a:noFill/>
          </a:ln>
        </p:spPr>
      </p:pic>
      <p:pic>
        <p:nvPicPr>
          <p:cNvPr id="283" name="Google Shape;283;p50"/>
          <p:cNvPicPr preferRelativeResize="0"/>
          <p:nvPr/>
        </p:nvPicPr>
        <p:blipFill rotWithShape="1">
          <a:blip r:embed="rId4">
            <a:alphaModFix/>
          </a:blip>
          <a:srcRect b="0" l="0" r="0" t="0"/>
          <a:stretch/>
        </p:blipFill>
        <p:spPr>
          <a:xfrm>
            <a:off x="3206750" y="3000375"/>
            <a:ext cx="2901900" cy="1714500"/>
          </a:xfrm>
          <a:prstGeom prst="rect">
            <a:avLst/>
          </a:prstGeom>
          <a:noFill/>
          <a:ln>
            <a:noFill/>
          </a:ln>
        </p:spPr>
      </p:pic>
      <p:pic>
        <p:nvPicPr>
          <p:cNvPr id="284" name="Google Shape;284;p50"/>
          <p:cNvPicPr preferRelativeResize="0"/>
          <p:nvPr/>
        </p:nvPicPr>
        <p:blipFill rotWithShape="1">
          <a:blip r:embed="rId5">
            <a:alphaModFix/>
          </a:blip>
          <a:srcRect b="0" l="0" r="0" t="0"/>
          <a:stretch/>
        </p:blipFill>
        <p:spPr>
          <a:xfrm>
            <a:off x="4845350" y="481509"/>
            <a:ext cx="1263300" cy="1263300"/>
          </a:xfrm>
          <a:prstGeom prst="rect">
            <a:avLst/>
          </a:prstGeom>
          <a:noFill/>
          <a:ln>
            <a:noFill/>
          </a:ln>
        </p:spPr>
      </p:pic>
      <p:pic>
        <p:nvPicPr>
          <p:cNvPr id="285" name="Google Shape;285;p50"/>
          <p:cNvPicPr preferRelativeResize="0"/>
          <p:nvPr/>
        </p:nvPicPr>
        <p:blipFill rotWithShape="1">
          <a:blip r:embed="rId6">
            <a:alphaModFix/>
          </a:blip>
          <a:srcRect b="0" l="0" r="0" t="0"/>
          <a:stretch/>
        </p:blipFill>
        <p:spPr>
          <a:xfrm>
            <a:off x="6588125" y="611981"/>
            <a:ext cx="2114700" cy="1254900"/>
          </a:xfrm>
          <a:prstGeom prst="rect">
            <a:avLst/>
          </a:prstGeom>
          <a:noFill/>
          <a:ln>
            <a:noFill/>
          </a:ln>
        </p:spPr>
      </p:pic>
      <p:pic>
        <p:nvPicPr>
          <p:cNvPr id="286" name="Google Shape;286;p50"/>
          <p:cNvPicPr preferRelativeResize="0"/>
          <p:nvPr/>
        </p:nvPicPr>
        <p:blipFill rotWithShape="1">
          <a:blip r:embed="rId7">
            <a:alphaModFix/>
          </a:blip>
          <a:srcRect b="0" l="0" r="0" t="0"/>
          <a:stretch/>
        </p:blipFill>
        <p:spPr>
          <a:xfrm>
            <a:off x="6419850" y="2333625"/>
            <a:ext cx="2451000" cy="1350300"/>
          </a:xfrm>
          <a:prstGeom prst="rect">
            <a:avLst/>
          </a:prstGeom>
          <a:noFill/>
          <a:ln>
            <a:noFill/>
          </a:ln>
        </p:spPr>
      </p:pic>
      <p:sp>
        <p:nvSpPr>
          <p:cNvPr id="287" name="Google Shape;287;p50"/>
          <p:cNvSpPr txBox="1"/>
          <p:nvPr/>
        </p:nvSpPr>
        <p:spPr>
          <a:xfrm>
            <a:off x="6875462" y="4814888"/>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1"/>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3" name="Google Shape;293;p51"/>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Tipos de Grafos</a:t>
            </a:r>
            <a:endParaRPr/>
          </a:p>
        </p:txBody>
      </p:sp>
      <p:sp>
        <p:nvSpPr>
          <p:cNvPr id="294" name="Google Shape;294;p51"/>
          <p:cNvSpPr txBox="1"/>
          <p:nvPr/>
        </p:nvSpPr>
        <p:spPr>
          <a:xfrm>
            <a:off x="827087" y="2289571"/>
            <a:ext cx="2547900" cy="27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Multigrafo</a:t>
            </a:r>
            <a:endParaRPr/>
          </a:p>
        </p:txBody>
      </p:sp>
      <p:pic>
        <p:nvPicPr>
          <p:cNvPr id="295" name="Google Shape;295;p51"/>
          <p:cNvPicPr preferRelativeResize="0"/>
          <p:nvPr/>
        </p:nvPicPr>
        <p:blipFill rotWithShape="1">
          <a:blip r:embed="rId3">
            <a:alphaModFix/>
          </a:blip>
          <a:srcRect b="0" l="0" r="0" t="0"/>
          <a:stretch/>
        </p:blipFill>
        <p:spPr>
          <a:xfrm>
            <a:off x="441325" y="806053"/>
            <a:ext cx="2146200" cy="1505100"/>
          </a:xfrm>
          <a:prstGeom prst="rect">
            <a:avLst/>
          </a:prstGeom>
          <a:noFill/>
          <a:ln>
            <a:noFill/>
          </a:ln>
        </p:spPr>
      </p:pic>
      <p:pic>
        <p:nvPicPr>
          <p:cNvPr id="296" name="Google Shape;296;p51"/>
          <p:cNvPicPr preferRelativeResize="0"/>
          <p:nvPr/>
        </p:nvPicPr>
        <p:blipFill rotWithShape="1">
          <a:blip r:embed="rId4">
            <a:alphaModFix/>
          </a:blip>
          <a:srcRect b="0" l="0" r="0" t="0"/>
          <a:stretch/>
        </p:blipFill>
        <p:spPr>
          <a:xfrm>
            <a:off x="3600450" y="1552575"/>
            <a:ext cx="1371600" cy="1371600"/>
          </a:xfrm>
          <a:prstGeom prst="rect">
            <a:avLst/>
          </a:prstGeom>
          <a:noFill/>
          <a:ln>
            <a:noFill/>
          </a:ln>
        </p:spPr>
      </p:pic>
      <p:sp>
        <p:nvSpPr>
          <p:cNvPr id="297" name="Google Shape;297;p51"/>
          <p:cNvSpPr txBox="1"/>
          <p:nvPr/>
        </p:nvSpPr>
        <p:spPr>
          <a:xfrm>
            <a:off x="3503612" y="3043238"/>
            <a:ext cx="2547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Grafo completo</a:t>
            </a:r>
            <a:endParaRPr/>
          </a:p>
        </p:txBody>
      </p:sp>
      <p:pic>
        <p:nvPicPr>
          <p:cNvPr id="298" name="Google Shape;298;p51"/>
          <p:cNvPicPr preferRelativeResize="0"/>
          <p:nvPr/>
        </p:nvPicPr>
        <p:blipFill rotWithShape="1">
          <a:blip r:embed="rId5">
            <a:alphaModFix/>
          </a:blip>
          <a:srcRect b="0" l="0" r="0" t="0"/>
          <a:stretch/>
        </p:blipFill>
        <p:spPr>
          <a:xfrm>
            <a:off x="303212" y="2733675"/>
            <a:ext cx="2397000" cy="1590600"/>
          </a:xfrm>
          <a:prstGeom prst="rect">
            <a:avLst/>
          </a:prstGeom>
          <a:noFill/>
          <a:ln>
            <a:noFill/>
          </a:ln>
        </p:spPr>
      </p:pic>
      <p:sp>
        <p:nvSpPr>
          <p:cNvPr id="299" name="Google Shape;299;p51"/>
          <p:cNvSpPr txBox="1"/>
          <p:nvPr/>
        </p:nvSpPr>
        <p:spPr>
          <a:xfrm>
            <a:off x="366712" y="4510088"/>
            <a:ext cx="2547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Grafo simple</a:t>
            </a:r>
            <a:endParaRPr/>
          </a:p>
        </p:txBody>
      </p:sp>
      <p:pic>
        <p:nvPicPr>
          <p:cNvPr id="300" name="Google Shape;300;p51"/>
          <p:cNvPicPr preferRelativeResize="0"/>
          <p:nvPr/>
        </p:nvPicPr>
        <p:blipFill rotWithShape="1">
          <a:blip r:embed="rId6">
            <a:alphaModFix/>
          </a:blip>
          <a:srcRect b="0" l="0" r="0" t="0"/>
          <a:stretch/>
        </p:blipFill>
        <p:spPr>
          <a:xfrm>
            <a:off x="5956300" y="863203"/>
            <a:ext cx="2793900" cy="695400"/>
          </a:xfrm>
          <a:prstGeom prst="rect">
            <a:avLst/>
          </a:prstGeom>
          <a:noFill/>
          <a:ln>
            <a:noFill/>
          </a:ln>
        </p:spPr>
      </p:pic>
      <p:sp>
        <p:nvSpPr>
          <p:cNvPr id="301" name="Google Shape;301;p51"/>
          <p:cNvSpPr txBox="1"/>
          <p:nvPr/>
        </p:nvSpPr>
        <p:spPr>
          <a:xfrm>
            <a:off x="6242050" y="1707356"/>
            <a:ext cx="2547900" cy="27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Grafo no dirigido</a:t>
            </a:r>
            <a:endParaRPr/>
          </a:p>
        </p:txBody>
      </p:sp>
      <p:pic>
        <p:nvPicPr>
          <p:cNvPr id="302" name="Google Shape;302;p51"/>
          <p:cNvPicPr preferRelativeResize="0"/>
          <p:nvPr/>
        </p:nvPicPr>
        <p:blipFill rotWithShape="1">
          <a:blip r:embed="rId7">
            <a:alphaModFix/>
          </a:blip>
          <a:srcRect b="0" l="0" r="0" t="0"/>
          <a:stretch/>
        </p:blipFill>
        <p:spPr>
          <a:xfrm>
            <a:off x="6051550" y="2833688"/>
            <a:ext cx="2793900" cy="695400"/>
          </a:xfrm>
          <a:prstGeom prst="rect">
            <a:avLst/>
          </a:prstGeom>
          <a:noFill/>
          <a:ln>
            <a:noFill/>
          </a:ln>
        </p:spPr>
      </p:pic>
      <p:sp>
        <p:nvSpPr>
          <p:cNvPr id="303" name="Google Shape;303;p51"/>
          <p:cNvSpPr txBox="1"/>
          <p:nvPr/>
        </p:nvSpPr>
        <p:spPr>
          <a:xfrm>
            <a:off x="6242050" y="3689747"/>
            <a:ext cx="2901900" cy="27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1800" u="none">
                <a:solidFill>
                  <a:schemeClr val="dk1"/>
                </a:solidFill>
                <a:latin typeface="Arial"/>
                <a:ea typeface="Arial"/>
                <a:cs typeface="Arial"/>
                <a:sym typeface="Arial"/>
              </a:rPr>
              <a:t>Grafo dirigido / digrafo</a:t>
            </a:r>
            <a:endParaRPr/>
          </a:p>
        </p:txBody>
      </p:sp>
      <p:sp>
        <p:nvSpPr>
          <p:cNvPr id="304" name="Google Shape;304;p51"/>
          <p:cNvSpPr txBox="1"/>
          <p:nvPr/>
        </p:nvSpPr>
        <p:spPr>
          <a:xfrm>
            <a:off x="7010400"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2"/>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1" name="Google Shape;311;p52"/>
          <p:cNvSpPr txBox="1"/>
          <p:nvPr/>
        </p:nvSpPr>
        <p:spPr>
          <a:xfrm>
            <a:off x="33337" y="195263"/>
            <a:ext cx="7320000" cy="37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Representación de Grafos</a:t>
            </a:r>
            <a:endParaRPr/>
          </a:p>
        </p:txBody>
      </p:sp>
      <p:pic>
        <p:nvPicPr>
          <p:cNvPr id="312" name="Google Shape;312;p52"/>
          <p:cNvPicPr preferRelativeResize="0"/>
          <p:nvPr/>
        </p:nvPicPr>
        <p:blipFill rotWithShape="1">
          <a:blip r:embed="rId3">
            <a:alphaModFix/>
          </a:blip>
          <a:srcRect b="0" l="0" r="0" t="0"/>
          <a:stretch/>
        </p:blipFill>
        <p:spPr>
          <a:xfrm>
            <a:off x="68262" y="1137047"/>
            <a:ext cx="8991600" cy="1890600"/>
          </a:xfrm>
          <a:prstGeom prst="rect">
            <a:avLst/>
          </a:prstGeom>
          <a:noFill/>
          <a:ln>
            <a:noFill/>
          </a:ln>
        </p:spPr>
      </p:pic>
      <p:sp>
        <p:nvSpPr>
          <p:cNvPr id="313" name="Google Shape;313;p52"/>
          <p:cNvSpPr txBox="1"/>
          <p:nvPr/>
        </p:nvSpPr>
        <p:spPr>
          <a:xfrm>
            <a:off x="6891337"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3"/>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0" name="Google Shape;320;p53"/>
          <p:cNvSpPr txBox="1"/>
          <p:nvPr/>
        </p:nvSpPr>
        <p:spPr>
          <a:xfrm>
            <a:off x="7010400"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21" name="Google Shape;321;p53"/>
          <p:cNvSpPr txBox="1"/>
          <p:nvPr/>
        </p:nvSpPr>
        <p:spPr>
          <a:xfrm>
            <a:off x="33337" y="195263"/>
            <a:ext cx="9110700" cy="75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s-419" sz="2800" u="none">
                <a:solidFill>
                  <a:schemeClr val="dk1"/>
                </a:solidFill>
                <a:latin typeface="Arial"/>
                <a:ea typeface="Arial"/>
                <a:cs typeface="Arial"/>
                <a:sym typeface="Arial"/>
              </a:rPr>
              <a:t>Cómo escalamos el procesamiento de grafos?</a:t>
            </a:r>
            <a:endParaRPr/>
          </a:p>
        </p:txBody>
      </p:sp>
      <p:pic>
        <p:nvPicPr>
          <p:cNvPr id="322" name="Google Shape;322;p53"/>
          <p:cNvPicPr preferRelativeResize="0"/>
          <p:nvPr/>
        </p:nvPicPr>
        <p:blipFill rotWithShape="1">
          <a:blip r:embed="rId3">
            <a:alphaModFix/>
          </a:blip>
          <a:srcRect b="0" l="0" r="0" t="0"/>
          <a:stretch/>
        </p:blipFill>
        <p:spPr>
          <a:xfrm>
            <a:off x="33337" y="750094"/>
            <a:ext cx="3810000" cy="1524000"/>
          </a:xfrm>
          <a:prstGeom prst="rect">
            <a:avLst/>
          </a:prstGeom>
          <a:noFill/>
          <a:ln>
            <a:noFill/>
          </a:ln>
        </p:spPr>
      </p:pic>
      <p:pic>
        <p:nvPicPr>
          <p:cNvPr id="323" name="Google Shape;323;p53"/>
          <p:cNvPicPr preferRelativeResize="0"/>
          <p:nvPr/>
        </p:nvPicPr>
        <p:blipFill rotWithShape="1">
          <a:blip r:embed="rId4">
            <a:alphaModFix/>
          </a:blip>
          <a:srcRect b="0" l="0" r="0" t="0"/>
          <a:stretch/>
        </p:blipFill>
        <p:spPr>
          <a:xfrm>
            <a:off x="3635375" y="2274094"/>
            <a:ext cx="4876800" cy="1247700"/>
          </a:xfrm>
          <a:prstGeom prst="rect">
            <a:avLst/>
          </a:prstGeom>
          <a:noFill/>
          <a:ln>
            <a:noFill/>
          </a:ln>
        </p:spPr>
      </p:pic>
      <p:pic>
        <p:nvPicPr>
          <p:cNvPr id="324" name="Google Shape;324;p53"/>
          <p:cNvPicPr preferRelativeResize="0"/>
          <p:nvPr/>
        </p:nvPicPr>
        <p:blipFill rotWithShape="1">
          <a:blip r:embed="rId5">
            <a:alphaModFix/>
          </a:blip>
          <a:srcRect b="0" l="0" r="0" t="0"/>
          <a:stretch/>
        </p:blipFill>
        <p:spPr>
          <a:xfrm>
            <a:off x="1397000" y="3713559"/>
            <a:ext cx="3006600" cy="66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idx="1" type="subTitle"/>
          </p:nvPr>
        </p:nvSpPr>
        <p:spPr>
          <a:xfrm>
            <a:off x="2623775" y="2699150"/>
            <a:ext cx="6510900" cy="131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s-419" sz="3200" u="none" cap="none" strike="noStrike">
                <a:solidFill>
                  <a:schemeClr val="dk1"/>
                </a:solidFill>
                <a:latin typeface="Calibri"/>
                <a:ea typeface="Calibri"/>
                <a:cs typeface="Calibri"/>
                <a:sym typeface="Calibri"/>
              </a:rPr>
              <a:t>Esteban Donato</a:t>
            </a:r>
            <a:r>
              <a:rPr lang="es-419"/>
              <a:t>       @</a:t>
            </a:r>
            <a:r>
              <a:rPr b="0" i="0" lang="es-419" sz="3200" u="none" cap="none" strike="noStrike">
                <a:solidFill>
                  <a:schemeClr val="dk1"/>
                </a:solidFill>
                <a:latin typeface="Calibri"/>
                <a:ea typeface="Calibri"/>
                <a:cs typeface="Calibri"/>
                <a:sym typeface="Calibri"/>
              </a:rPr>
              <a:t>eddonato</a:t>
            </a:r>
            <a:endParaRPr/>
          </a:p>
          <a:p>
            <a:pPr indent="0" lvl="0" marL="0" rtl="0" algn="l">
              <a:spcBef>
                <a:spcPts val="0"/>
              </a:spcBef>
              <a:spcAft>
                <a:spcPts val="0"/>
              </a:spcAft>
              <a:buClr>
                <a:schemeClr val="dk1"/>
              </a:buClr>
              <a:buFont typeface="Arial"/>
              <a:buNone/>
            </a:pPr>
            <a:r>
              <a:t/>
            </a:r>
            <a:endParaRPr/>
          </a:p>
        </p:txBody>
      </p:sp>
      <p:sp>
        <p:nvSpPr>
          <p:cNvPr id="181" name="Google Shape;181;p36"/>
          <p:cNvSpPr txBox="1"/>
          <p:nvPr>
            <p:ph type="ctrTitle"/>
          </p:nvPr>
        </p:nvSpPr>
        <p:spPr>
          <a:xfrm>
            <a:off x="665162" y="1113234"/>
            <a:ext cx="7772400" cy="1102500"/>
          </a:xfrm>
          <a:prstGeom prst="rect">
            <a:avLst/>
          </a:prstGeom>
          <a:noFill/>
          <a:ln>
            <a:noFill/>
          </a:ln>
        </p:spPr>
        <p:txBody>
          <a:bodyPr anchorCtr="0" anchor="ctr" bIns="45700" lIns="91425" spcFirstLastPara="1" rIns="91425" wrap="square" tIns="45700">
            <a:noAutofit/>
          </a:bodyPr>
          <a:lstStyle/>
          <a:p>
            <a:pPr indent="0" lvl="0" marL="0" rtl="0">
              <a:lnSpc>
                <a:spcPct val="122500"/>
              </a:lnSpc>
              <a:spcBef>
                <a:spcPts val="1200"/>
              </a:spcBef>
              <a:spcAft>
                <a:spcPts val="0"/>
              </a:spcAft>
              <a:buClr>
                <a:schemeClr val="dk1"/>
              </a:buClr>
              <a:buSzPts val="1100"/>
              <a:buFont typeface="Arial"/>
              <a:buNone/>
            </a:pPr>
            <a:r>
              <a:rPr b="1" lang="es-419" sz="3000">
                <a:solidFill>
                  <a:srgbClr val="333333"/>
                </a:solidFill>
                <a:latin typeface="Arial"/>
                <a:ea typeface="Arial"/>
                <a:cs typeface="Arial"/>
                <a:sym typeface="Arial"/>
              </a:rPr>
              <a:t>Cómo encontrar comunidades en grandes grafos sociales usando Spark</a:t>
            </a:r>
            <a:endParaRPr b="1" i="1" sz="6000"/>
          </a:p>
        </p:txBody>
      </p:sp>
      <p:pic>
        <p:nvPicPr>
          <p:cNvPr id="182" name="Google Shape;182;p36"/>
          <p:cNvPicPr preferRelativeResize="0"/>
          <p:nvPr/>
        </p:nvPicPr>
        <p:blipFill rotWithShape="1">
          <a:blip r:embed="rId3">
            <a:alphaModFix/>
          </a:blip>
          <a:srcRect b="0" l="0" r="0" t="0"/>
          <a:stretch/>
        </p:blipFill>
        <p:spPr>
          <a:xfrm>
            <a:off x="-20625" y="4062325"/>
            <a:ext cx="9144000" cy="1102500"/>
          </a:xfrm>
          <a:prstGeom prst="rect">
            <a:avLst/>
          </a:prstGeom>
          <a:noFill/>
          <a:ln>
            <a:noFill/>
          </a:ln>
        </p:spPr>
      </p:pic>
      <p:pic>
        <p:nvPicPr>
          <p:cNvPr id="183" name="Google Shape;183;p36"/>
          <p:cNvPicPr preferRelativeResize="0"/>
          <p:nvPr/>
        </p:nvPicPr>
        <p:blipFill rotWithShape="1">
          <a:blip r:embed="rId4">
            <a:alphaModFix/>
          </a:blip>
          <a:srcRect b="0" l="0" r="0" t="0"/>
          <a:stretch/>
        </p:blipFill>
        <p:spPr>
          <a:xfrm>
            <a:off x="5607712" y="2884250"/>
            <a:ext cx="399900" cy="285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31" name="Google Shape;331;p54"/>
          <p:cNvSpPr txBox="1"/>
          <p:nvPr/>
        </p:nvSpPr>
        <p:spPr>
          <a:xfrm>
            <a:off x="7010400" y="4839890"/>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32" name="Google Shape;332;p54"/>
          <p:cNvSpPr txBox="1"/>
          <p:nvPr/>
        </p:nvSpPr>
        <p:spPr>
          <a:xfrm>
            <a:off x="395275" y="1119850"/>
            <a:ext cx="7993200" cy="3134100"/>
          </a:xfrm>
          <a:prstGeom prst="rect">
            <a:avLst/>
          </a:prstGeom>
          <a:noFill/>
          <a:ln>
            <a:noFill/>
          </a:ln>
        </p:spPr>
        <p:txBody>
          <a:bodyPr anchorCtr="0" anchor="ctr" bIns="45700" lIns="91425" spcFirstLastPara="1" rIns="91425" wrap="square" tIns="45700">
            <a:noAutofit/>
          </a:bodyPr>
          <a:lstStyle/>
          <a:p>
            <a:pPr indent="-381000" lvl="0" marL="4572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Connected components</a:t>
            </a:r>
            <a:endParaRPr/>
          </a:p>
          <a:p>
            <a:pPr indent="-381000" lvl="0" marL="4572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Strongly connected components</a:t>
            </a:r>
            <a:endParaRPr/>
          </a:p>
          <a:p>
            <a:pPr indent="-381000" lvl="0" marL="4572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LPA</a:t>
            </a:r>
            <a:endParaRPr/>
          </a:p>
          <a:p>
            <a:pPr indent="-381000" lvl="0" marL="4572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PageRank</a:t>
            </a:r>
            <a:endParaRPr/>
          </a:p>
          <a:p>
            <a:pPr indent="-381000" lvl="0" marL="4572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Shortest path</a:t>
            </a:r>
            <a:endParaRPr/>
          </a:p>
          <a:p>
            <a:pPr indent="-381000" lvl="0" marL="457200" marR="0" rtl="0" algn="just">
              <a:lnSpc>
                <a:spcPct val="150000"/>
              </a:lnSpc>
              <a:spcBef>
                <a:spcPts val="0"/>
              </a:spcBef>
              <a:spcAft>
                <a:spcPts val="0"/>
              </a:spcAft>
              <a:buClr>
                <a:schemeClr val="dk1"/>
              </a:buClr>
              <a:buSzPts val="2400"/>
              <a:buFont typeface="Noto Sans Symbols"/>
              <a:buChar char="●"/>
            </a:pPr>
            <a:r>
              <a:rPr b="0" i="0" lang="es-419" sz="2400" u="none" cap="none" strike="noStrike">
                <a:solidFill>
                  <a:schemeClr val="dk1"/>
                </a:solidFill>
                <a:latin typeface="Calibri"/>
                <a:ea typeface="Calibri"/>
                <a:cs typeface="Calibri"/>
                <a:sym typeface="Calibri"/>
              </a:rPr>
              <a:t>Triangle Count</a:t>
            </a:r>
            <a:endParaRPr/>
          </a:p>
        </p:txBody>
      </p:sp>
      <p:sp>
        <p:nvSpPr>
          <p:cNvPr id="333" name="Google Shape;333;p54"/>
          <p:cNvSpPr txBox="1"/>
          <p:nvPr/>
        </p:nvSpPr>
        <p:spPr>
          <a:xfrm>
            <a:off x="33322" y="195275"/>
            <a:ext cx="893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i="0" lang="es-419" sz="2800" u="none">
                <a:solidFill>
                  <a:schemeClr val="dk1"/>
                </a:solidFill>
              </a:rPr>
              <a:t>Algoritmos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457200" y="165176"/>
            <a:ext cx="8229600" cy="593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sz="2800">
                <a:latin typeface="Arial"/>
                <a:ea typeface="Arial"/>
                <a:cs typeface="Arial"/>
                <a:sym typeface="Arial"/>
              </a:rPr>
              <a:t>Ejemplo de </a:t>
            </a:r>
            <a:r>
              <a:rPr lang="es-419" sz="2800">
                <a:latin typeface="Arial"/>
                <a:ea typeface="Arial"/>
                <a:cs typeface="Arial"/>
                <a:sym typeface="Arial"/>
              </a:rPr>
              <a:t>código</a:t>
            </a:r>
            <a:r>
              <a:rPr lang="es-419" sz="2800">
                <a:latin typeface="Arial"/>
                <a:ea typeface="Arial"/>
                <a:cs typeface="Arial"/>
                <a:sym typeface="Arial"/>
              </a:rPr>
              <a:t> con GraphFrame</a:t>
            </a:r>
            <a:endParaRPr sz="2800">
              <a:latin typeface="Arial"/>
              <a:ea typeface="Arial"/>
              <a:cs typeface="Arial"/>
              <a:sym typeface="Arial"/>
            </a:endParaRPr>
          </a:p>
        </p:txBody>
      </p:sp>
      <p:pic>
        <p:nvPicPr>
          <p:cNvPr descr="Screen Shot 2017-09-02 at 6.46.20 PM.png" id="339" name="Google Shape;339;p55"/>
          <p:cNvPicPr preferRelativeResize="0"/>
          <p:nvPr/>
        </p:nvPicPr>
        <p:blipFill>
          <a:blip r:embed="rId3">
            <a:alphaModFix/>
          </a:blip>
          <a:stretch>
            <a:fillRect/>
          </a:stretch>
        </p:blipFill>
        <p:spPr>
          <a:xfrm>
            <a:off x="2408225" y="758575"/>
            <a:ext cx="4317350" cy="408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457200" y="165176"/>
            <a:ext cx="8229600" cy="593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419" sz="2800">
                <a:latin typeface="Arial"/>
                <a:ea typeface="Arial"/>
                <a:cs typeface="Arial"/>
                <a:sym typeface="Arial"/>
              </a:rPr>
              <a:t>Ejemplo de </a:t>
            </a:r>
            <a:r>
              <a:rPr lang="es-419" sz="2800">
                <a:latin typeface="Arial"/>
                <a:ea typeface="Arial"/>
                <a:cs typeface="Arial"/>
                <a:sym typeface="Arial"/>
              </a:rPr>
              <a:t>código</a:t>
            </a:r>
            <a:r>
              <a:rPr lang="es-419" sz="2800">
                <a:latin typeface="Arial"/>
                <a:ea typeface="Arial"/>
                <a:cs typeface="Arial"/>
                <a:sym typeface="Arial"/>
              </a:rPr>
              <a:t> con GraphFrame</a:t>
            </a:r>
            <a:endParaRPr sz="2800">
              <a:latin typeface="Arial"/>
              <a:ea typeface="Arial"/>
              <a:cs typeface="Arial"/>
              <a:sym typeface="Arial"/>
            </a:endParaRPr>
          </a:p>
        </p:txBody>
      </p:sp>
      <p:pic>
        <p:nvPicPr>
          <p:cNvPr descr="Screen Shot 2017-09-02 at 7.11.06 PM.png" id="345" name="Google Shape;345;p56"/>
          <p:cNvPicPr preferRelativeResize="0"/>
          <p:nvPr/>
        </p:nvPicPr>
        <p:blipFill>
          <a:blip r:embed="rId3">
            <a:alphaModFix/>
          </a:blip>
          <a:stretch>
            <a:fillRect/>
          </a:stretch>
        </p:blipFill>
        <p:spPr>
          <a:xfrm>
            <a:off x="914400" y="910975"/>
            <a:ext cx="7209551" cy="3773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7"/>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2" name="Google Shape;352;p57"/>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53" name="Google Shape;353;p57"/>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s-419" sz="2400">
                <a:solidFill>
                  <a:schemeClr val="dk1"/>
                </a:solidFill>
              </a:rPr>
              <a:t>Comunidades en redes</a:t>
            </a:r>
            <a:endParaRPr/>
          </a:p>
        </p:txBody>
      </p:sp>
      <p:sp>
        <p:nvSpPr>
          <p:cNvPr id="354" name="Google Shape;354;p57"/>
          <p:cNvSpPr txBox="1"/>
          <p:nvPr>
            <p:ph idx="4294967295" type="body"/>
          </p:nvPr>
        </p:nvSpPr>
        <p:spPr>
          <a:xfrm>
            <a:off x="311700" y="695275"/>
            <a:ext cx="8520600" cy="34164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s-419" sz="1800">
                <a:latin typeface="Arial"/>
                <a:ea typeface="Arial"/>
                <a:cs typeface="Arial"/>
                <a:sym typeface="Arial"/>
              </a:rPr>
              <a:t>Grupo de nodos similares entre </a:t>
            </a:r>
            <a:r>
              <a:rPr lang="es-419" sz="1800">
                <a:latin typeface="Arial"/>
                <a:ea typeface="Arial"/>
                <a:cs typeface="Arial"/>
                <a:sym typeface="Arial"/>
              </a:rPr>
              <a:t>sí</a:t>
            </a:r>
            <a:r>
              <a:rPr lang="es-419" sz="1800">
                <a:latin typeface="Arial"/>
                <a:ea typeface="Arial"/>
                <a:cs typeface="Arial"/>
                <a:sym typeface="Arial"/>
              </a:rPr>
              <a:t> y distintos al resto de la red</a:t>
            </a:r>
            <a:endParaRPr sz="1800">
              <a:latin typeface="Arial"/>
              <a:ea typeface="Arial"/>
              <a:cs typeface="Arial"/>
              <a:sym typeface="Arial"/>
            </a:endParaRPr>
          </a:p>
          <a:p>
            <a:pPr indent="-342900" lvl="0" marL="457200" rtl="0">
              <a:spcBef>
                <a:spcPts val="0"/>
              </a:spcBef>
              <a:spcAft>
                <a:spcPts val="0"/>
              </a:spcAft>
              <a:buSzPts val="1800"/>
              <a:buChar char="●"/>
            </a:pPr>
            <a:r>
              <a:rPr lang="es-419" sz="1800">
                <a:latin typeface="Arial"/>
                <a:ea typeface="Arial"/>
                <a:cs typeface="Arial"/>
                <a:sym typeface="Arial"/>
              </a:rPr>
              <a:t>Nodos densamente conectados entre sí y poco conectados con el resto de la red</a:t>
            </a:r>
            <a:endParaRPr sz="1800">
              <a:latin typeface="Arial"/>
              <a:ea typeface="Arial"/>
              <a:cs typeface="Arial"/>
              <a:sym typeface="Arial"/>
            </a:endParaRPr>
          </a:p>
          <a:p>
            <a:pPr indent="-342900" lvl="0" marL="457200" rtl="0">
              <a:spcBef>
                <a:spcPts val="0"/>
              </a:spcBef>
              <a:spcAft>
                <a:spcPts val="0"/>
              </a:spcAft>
              <a:buSzPts val="1800"/>
              <a:buChar char="●"/>
            </a:pPr>
            <a:r>
              <a:rPr lang="es-419" sz="1800">
                <a:latin typeface="Arial"/>
                <a:ea typeface="Arial"/>
                <a:cs typeface="Arial"/>
                <a:sym typeface="Arial"/>
              </a:rPr>
              <a:t>Ejemplo de comunidad: k-clique</a:t>
            </a:r>
            <a:endParaRPr sz="1800">
              <a:latin typeface="Arial"/>
              <a:ea typeface="Arial"/>
              <a:cs typeface="Arial"/>
              <a:sym typeface="Arial"/>
            </a:endParaRPr>
          </a:p>
          <a:p>
            <a:pPr indent="-342900" lvl="0" marL="457200" rtl="0">
              <a:spcBef>
                <a:spcPts val="0"/>
              </a:spcBef>
              <a:spcAft>
                <a:spcPts val="0"/>
              </a:spcAft>
              <a:buSzPts val="1800"/>
              <a:buChar char="●"/>
            </a:pPr>
            <a:r>
              <a:rPr lang="es-419" sz="1800">
                <a:latin typeface="Arial"/>
                <a:ea typeface="Arial"/>
                <a:cs typeface="Arial"/>
                <a:sym typeface="Arial"/>
              </a:rPr>
              <a:t>Red N(n, m) </a:t>
            </a:r>
            <a:r>
              <a:rPr lang="es-419" sz="1800">
                <a:latin typeface="Arial"/>
                <a:ea typeface="Arial"/>
                <a:cs typeface="Arial"/>
                <a:sym typeface="Arial"/>
              </a:rPr>
              <a:t>genera 2</a:t>
            </a:r>
            <a:r>
              <a:rPr baseline="30000" lang="es-419" sz="1800">
                <a:latin typeface="Arial"/>
                <a:ea typeface="Arial"/>
                <a:cs typeface="Arial"/>
                <a:sym typeface="Arial"/>
              </a:rPr>
              <a:t>n  </a:t>
            </a:r>
            <a:r>
              <a:rPr lang="es-419" sz="1800">
                <a:latin typeface="Arial"/>
                <a:ea typeface="Arial"/>
                <a:cs typeface="Arial"/>
                <a:sym typeface="Arial"/>
              </a:rPr>
              <a:t>posibles particionamientos en 2 comunidades</a:t>
            </a:r>
            <a:endParaRPr baseline="30000" sz="1800">
              <a:latin typeface="Arial"/>
              <a:ea typeface="Arial"/>
              <a:cs typeface="Arial"/>
              <a:sym typeface="Arial"/>
            </a:endParaRPr>
          </a:p>
        </p:txBody>
      </p:sp>
      <p:pic>
        <p:nvPicPr>
          <p:cNvPr id="355" name="Google Shape;355;p57"/>
          <p:cNvPicPr preferRelativeResize="0"/>
          <p:nvPr/>
        </p:nvPicPr>
        <p:blipFill>
          <a:blip r:embed="rId3">
            <a:alphaModFix/>
          </a:blip>
          <a:stretch>
            <a:fillRect/>
          </a:stretch>
        </p:blipFill>
        <p:spPr>
          <a:xfrm>
            <a:off x="5875525" y="2330950"/>
            <a:ext cx="2889600" cy="2311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8"/>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2" name="Google Shape;362;p58"/>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63" name="Google Shape;363;p58"/>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s-419" sz="2400">
                <a:solidFill>
                  <a:schemeClr val="dk1"/>
                </a:solidFill>
              </a:rPr>
              <a:t>Algoritmos de </a:t>
            </a:r>
            <a:r>
              <a:rPr lang="es-419" sz="2400">
                <a:solidFill>
                  <a:schemeClr val="dk1"/>
                </a:solidFill>
              </a:rPr>
              <a:t>detección</a:t>
            </a:r>
            <a:r>
              <a:rPr lang="es-419" sz="2400">
                <a:solidFill>
                  <a:schemeClr val="dk1"/>
                </a:solidFill>
              </a:rPr>
              <a:t> de comunidades</a:t>
            </a:r>
            <a:endParaRPr/>
          </a:p>
        </p:txBody>
      </p:sp>
      <p:sp>
        <p:nvSpPr>
          <p:cNvPr id="364" name="Google Shape;364;p58"/>
          <p:cNvSpPr txBox="1"/>
          <p:nvPr>
            <p:ph idx="4294967295" type="body"/>
          </p:nvPr>
        </p:nvSpPr>
        <p:spPr>
          <a:xfrm>
            <a:off x="311700" y="695275"/>
            <a:ext cx="8520600" cy="34164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s-419" sz="1800">
                <a:latin typeface="Arial"/>
                <a:ea typeface="Arial"/>
                <a:cs typeface="Arial"/>
                <a:sym typeface="Arial"/>
              </a:rPr>
              <a:t>comunidades disjuntas vs. comunidades solapadas</a:t>
            </a:r>
            <a:endParaRPr sz="1800">
              <a:latin typeface="Arial"/>
              <a:ea typeface="Arial"/>
              <a:cs typeface="Arial"/>
              <a:sym typeface="Arial"/>
            </a:endParaRPr>
          </a:p>
          <a:p>
            <a:pPr indent="-342900" lvl="0" marL="457200" rtl="0">
              <a:spcBef>
                <a:spcPts val="0"/>
              </a:spcBef>
              <a:spcAft>
                <a:spcPts val="0"/>
              </a:spcAft>
              <a:buSzPts val="1800"/>
              <a:buChar char="●"/>
            </a:pPr>
            <a:r>
              <a:rPr lang="es-419" sz="1800">
                <a:latin typeface="Arial"/>
                <a:ea typeface="Arial"/>
                <a:cs typeface="Arial"/>
                <a:sym typeface="Arial"/>
              </a:rPr>
              <a:t>algoritmos divisivos vs. algoritmos aglomerativos</a:t>
            </a:r>
            <a:endParaRPr sz="1800">
              <a:latin typeface="Arial"/>
              <a:ea typeface="Arial"/>
              <a:cs typeface="Arial"/>
              <a:sym typeface="Arial"/>
            </a:endParaRPr>
          </a:p>
          <a:p>
            <a:pPr indent="-342900" lvl="0" marL="457200" rtl="0">
              <a:spcBef>
                <a:spcPts val="0"/>
              </a:spcBef>
              <a:spcAft>
                <a:spcPts val="0"/>
              </a:spcAft>
              <a:buSzPts val="1800"/>
              <a:buChar char="●"/>
            </a:pPr>
            <a:r>
              <a:rPr lang="es-419" sz="1800">
                <a:latin typeface="Arial"/>
                <a:ea typeface="Arial"/>
                <a:cs typeface="Arial"/>
                <a:sym typeface="Arial"/>
              </a:rPr>
              <a:t>medidas: edge betweenness centrality, edge clustering coefficient, modularity measure, etc</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s-419" sz="1800">
                <a:latin typeface="Arial"/>
                <a:ea typeface="Arial"/>
                <a:cs typeface="Arial"/>
                <a:sym typeface="Arial"/>
              </a:rPr>
              <a:t>complejidad: O(m</a:t>
            </a:r>
            <a:r>
              <a:rPr baseline="30000" lang="es-419" sz="1800">
                <a:latin typeface="Arial"/>
                <a:ea typeface="Arial"/>
                <a:cs typeface="Arial"/>
                <a:sym typeface="Arial"/>
              </a:rPr>
              <a:t>2</a:t>
            </a:r>
            <a:r>
              <a:rPr lang="es-419" sz="1800">
                <a:latin typeface="Arial"/>
                <a:ea typeface="Arial"/>
                <a:cs typeface="Arial"/>
                <a:sym typeface="Arial"/>
              </a:rPr>
              <a:t>n), O(m</a:t>
            </a:r>
            <a:r>
              <a:rPr baseline="30000" lang="es-419" sz="1800">
                <a:latin typeface="Arial"/>
                <a:ea typeface="Arial"/>
                <a:cs typeface="Arial"/>
                <a:sym typeface="Arial"/>
              </a:rPr>
              <a:t>4</a:t>
            </a:r>
            <a:r>
              <a:rPr lang="es-419" sz="1800">
                <a:latin typeface="Arial"/>
                <a:ea typeface="Arial"/>
                <a:cs typeface="Arial"/>
                <a:sym typeface="Arial"/>
              </a:rPr>
              <a:t>/n</a:t>
            </a:r>
            <a:r>
              <a:rPr baseline="30000" lang="es-419" sz="1800">
                <a:latin typeface="Arial"/>
                <a:ea typeface="Arial"/>
                <a:cs typeface="Arial"/>
                <a:sym typeface="Arial"/>
              </a:rPr>
              <a:t>2</a:t>
            </a:r>
            <a:r>
              <a:rPr lang="es-419" sz="1800">
                <a:latin typeface="Arial"/>
                <a:ea typeface="Arial"/>
                <a:cs typeface="Arial"/>
                <a:sym typeface="Arial"/>
              </a:rPr>
              <a:t>), O(nm + n</a:t>
            </a:r>
            <a:r>
              <a:rPr baseline="30000" lang="es-419" sz="1800">
                <a:latin typeface="Arial"/>
                <a:ea typeface="Arial"/>
                <a:cs typeface="Arial"/>
                <a:sym typeface="Arial"/>
              </a:rPr>
              <a:t>2</a:t>
            </a:r>
            <a:r>
              <a:rPr lang="es-419" sz="1800">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9"/>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1" name="Google Shape;371;p59"/>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72" name="Google Shape;372;p59"/>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s-419" sz="2400">
                <a:solidFill>
                  <a:schemeClr val="dk1"/>
                </a:solidFill>
              </a:rPr>
              <a:t>LPA - Label Propagation Algorithm</a:t>
            </a:r>
            <a:endParaRPr/>
          </a:p>
        </p:txBody>
      </p:sp>
      <p:sp>
        <p:nvSpPr>
          <p:cNvPr id="373" name="Google Shape;373;p59"/>
          <p:cNvSpPr txBox="1"/>
          <p:nvPr>
            <p:ph idx="4294967295" type="body"/>
          </p:nvPr>
        </p:nvSpPr>
        <p:spPr>
          <a:xfrm>
            <a:off x="311700" y="695275"/>
            <a:ext cx="8520600" cy="3416400"/>
          </a:xfrm>
          <a:prstGeom prst="rect">
            <a:avLst/>
          </a:prstGeom>
        </p:spPr>
        <p:txBody>
          <a:bodyPr anchorCtr="0" anchor="t" bIns="91425" lIns="91425" spcFirstLastPara="1" rIns="91425" wrap="square" tIns="91425">
            <a:noAutofit/>
          </a:bodyPr>
          <a:lstStyle/>
          <a:p>
            <a:pPr indent="-254000" lvl="0" marL="342900" rtl="0">
              <a:lnSpc>
                <a:spcPct val="120000"/>
              </a:lnSpc>
              <a:spcBef>
                <a:spcPts val="1200"/>
              </a:spcBef>
              <a:spcAft>
                <a:spcPts val="0"/>
              </a:spcAft>
              <a:buSzPts val="1800"/>
              <a:buChar char="●"/>
            </a:pPr>
            <a:r>
              <a:rPr lang="es-419" sz="1800">
                <a:highlight>
                  <a:schemeClr val="lt1"/>
                </a:highlight>
                <a:latin typeface="Arial"/>
                <a:ea typeface="Arial"/>
                <a:cs typeface="Arial"/>
                <a:sym typeface="Arial"/>
              </a:rPr>
              <a:t>“</a:t>
            </a:r>
            <a:r>
              <a:rPr lang="es-419" sz="1800">
                <a:latin typeface="Arial"/>
                <a:ea typeface="Arial"/>
                <a:cs typeface="Arial"/>
                <a:sym typeface="Arial"/>
              </a:rPr>
              <a:t>Near linear time algorithm to detect community structures in large-scale networks</a:t>
            </a:r>
            <a:r>
              <a:rPr lang="es-419" sz="1800">
                <a:highlight>
                  <a:schemeClr val="lt1"/>
                </a:highlight>
                <a:latin typeface="Arial"/>
                <a:ea typeface="Arial"/>
                <a:cs typeface="Arial"/>
                <a:sym typeface="Arial"/>
              </a:rPr>
              <a:t>”</a:t>
            </a:r>
            <a:r>
              <a:rPr b="1" lang="es-419" sz="1800">
                <a:highlight>
                  <a:schemeClr val="lt1"/>
                </a:highlight>
                <a:latin typeface="Arial"/>
                <a:ea typeface="Arial"/>
                <a:cs typeface="Arial"/>
                <a:sym typeface="Arial"/>
              </a:rPr>
              <a:t> </a:t>
            </a:r>
            <a:r>
              <a:rPr lang="es-419" sz="1800">
                <a:highlight>
                  <a:schemeClr val="lt1"/>
                </a:highlight>
                <a:latin typeface="Arial"/>
                <a:ea typeface="Arial"/>
                <a:cs typeface="Arial"/>
                <a:sym typeface="Arial"/>
              </a:rPr>
              <a:t>(</a:t>
            </a:r>
            <a:r>
              <a:rPr lang="es-419" sz="1800">
                <a:latin typeface="Arial"/>
                <a:ea typeface="Arial"/>
                <a:cs typeface="Arial"/>
                <a:sym typeface="Arial"/>
              </a:rPr>
              <a:t>Usha Nandini Raghavan, Reka Albert, Soundar Kumara</a:t>
            </a:r>
            <a:r>
              <a:rPr lang="es-419" sz="1800">
                <a:highlight>
                  <a:schemeClr val="lt1"/>
                </a:highlight>
                <a:latin typeface="Arial"/>
                <a:ea typeface="Arial"/>
                <a:cs typeface="Arial"/>
                <a:sym typeface="Arial"/>
              </a:rPr>
              <a:t>, </a:t>
            </a:r>
            <a:r>
              <a:rPr i="1" lang="es-419" sz="1800">
                <a:highlight>
                  <a:schemeClr val="lt1"/>
                </a:highlight>
                <a:latin typeface="Arial"/>
                <a:ea typeface="Arial"/>
                <a:cs typeface="Arial"/>
                <a:sym typeface="Arial"/>
              </a:rPr>
              <a:t>19 Sep 2007) </a:t>
            </a:r>
            <a:r>
              <a:rPr lang="es-419" sz="1800" u="sng">
                <a:solidFill>
                  <a:schemeClr val="hlink"/>
                </a:solidFill>
                <a:latin typeface="Arial"/>
                <a:ea typeface="Arial"/>
                <a:cs typeface="Arial"/>
                <a:sym typeface="Arial"/>
                <a:hlinkClick r:id="rId3"/>
              </a:rPr>
              <a:t>https://arxiv.org/abs/0709.2938</a:t>
            </a:r>
            <a:endParaRPr sz="1800">
              <a:latin typeface="Arial"/>
              <a:ea typeface="Arial"/>
              <a:cs typeface="Arial"/>
              <a:sym typeface="Arial"/>
            </a:endParaRPr>
          </a:p>
          <a:p>
            <a:pPr indent="-342900" lvl="0" marL="457200" rtl="0">
              <a:spcBef>
                <a:spcPts val="0"/>
              </a:spcBef>
              <a:spcAft>
                <a:spcPts val="0"/>
              </a:spcAft>
              <a:buSzPts val="1800"/>
              <a:buChar char="●"/>
            </a:pPr>
            <a:r>
              <a:rPr lang="es-419" sz="1800">
                <a:latin typeface="Arial"/>
                <a:ea typeface="Arial"/>
                <a:cs typeface="Arial"/>
                <a:sym typeface="Arial"/>
              </a:rPr>
              <a:t>Implementado en Spark (GraphX y GraphFrame)</a:t>
            </a:r>
            <a:endParaRPr sz="1800">
              <a:latin typeface="Arial"/>
              <a:ea typeface="Arial"/>
              <a:cs typeface="Arial"/>
              <a:sym typeface="Arial"/>
            </a:endParaRPr>
          </a:p>
          <a:p>
            <a:pPr indent="-342900" lvl="0" marL="457200" rtl="0">
              <a:spcBef>
                <a:spcPts val="0"/>
              </a:spcBef>
              <a:spcAft>
                <a:spcPts val="0"/>
              </a:spcAft>
              <a:buSzPts val="1800"/>
              <a:buChar char="●"/>
            </a:pPr>
            <a:r>
              <a:rPr lang="es-419" sz="1800">
                <a:latin typeface="Arial"/>
                <a:ea typeface="Arial"/>
                <a:cs typeface="Arial"/>
                <a:sym typeface="Arial"/>
              </a:rPr>
              <a:t>Algoritmo aglomerativo</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s-419" sz="1800">
                <a:latin typeface="Arial"/>
                <a:ea typeface="Arial"/>
                <a:cs typeface="Arial"/>
                <a:sym typeface="Arial"/>
              </a:rPr>
              <a:t>Cada nodo “propaga” su comunidad a sus vecinos</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s-419" sz="1800">
                <a:latin typeface="Arial"/>
                <a:ea typeface="Arial"/>
                <a:cs typeface="Arial"/>
                <a:sym typeface="Arial"/>
              </a:rPr>
              <a:t>Cada nodo actualiza su comunidad con la comunidad mayoritaria de sus vecinos. Si hay empate elige una aleatoriamente</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s-419" sz="1800">
                <a:latin typeface="Arial"/>
                <a:ea typeface="Arial"/>
                <a:cs typeface="Arial"/>
                <a:sym typeface="Arial"/>
              </a:rPr>
              <a:t>Itera hasta converger. No hay cambios en las comunidades</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s-419" sz="1800">
                <a:latin typeface="Arial"/>
                <a:ea typeface="Arial"/>
                <a:cs typeface="Arial"/>
                <a:sym typeface="Arial"/>
              </a:rPr>
              <a:t>Para una red N(n, m) y k iteraciones, su complejidad es O(km)</a:t>
            </a:r>
            <a:endParaRPr sz="18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0"/>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0" name="Google Shape;380;p60"/>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81" name="Google Shape;381;p60"/>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s-419" sz="2400">
                <a:solidFill>
                  <a:schemeClr val="dk1"/>
                </a:solidFill>
              </a:rPr>
              <a:t>LPA - limitaciones</a:t>
            </a:r>
            <a:endParaRPr/>
          </a:p>
        </p:txBody>
      </p:sp>
      <p:sp>
        <p:nvSpPr>
          <p:cNvPr id="382" name="Google Shape;382;p60"/>
          <p:cNvSpPr txBox="1"/>
          <p:nvPr>
            <p:ph idx="4294967295" type="body"/>
          </p:nvPr>
        </p:nvSpPr>
        <p:spPr>
          <a:xfrm>
            <a:off x="311700" y="695275"/>
            <a:ext cx="8520600" cy="34164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Font typeface="Arial"/>
              <a:buChar char="●"/>
            </a:pPr>
            <a:r>
              <a:rPr lang="es-419" sz="1800">
                <a:latin typeface="Arial"/>
                <a:ea typeface="Arial"/>
                <a:cs typeface="Arial"/>
                <a:sym typeface="Arial"/>
              </a:rPr>
              <a:t>No </a:t>
            </a:r>
            <a:r>
              <a:rPr lang="es-419" sz="1800">
                <a:latin typeface="Arial"/>
                <a:ea typeface="Arial"/>
                <a:cs typeface="Arial"/>
                <a:sym typeface="Arial"/>
              </a:rPr>
              <a:t>está</a:t>
            </a:r>
            <a:r>
              <a:rPr lang="es-419" sz="1800">
                <a:latin typeface="Arial"/>
                <a:ea typeface="Arial"/>
                <a:cs typeface="Arial"/>
                <a:sym typeface="Arial"/>
              </a:rPr>
              <a:t> asegurada la convergencia</a:t>
            </a:r>
            <a:endParaRPr sz="1800">
              <a:latin typeface="Arial"/>
              <a:ea typeface="Arial"/>
              <a:cs typeface="Arial"/>
              <a:sym typeface="Arial"/>
            </a:endParaRPr>
          </a:p>
          <a:p>
            <a:pPr indent="-222250" lvl="1" marL="742950" rtl="0">
              <a:spcBef>
                <a:spcPts val="0"/>
              </a:spcBef>
              <a:spcAft>
                <a:spcPts val="0"/>
              </a:spcAft>
              <a:buSzPts val="1800"/>
              <a:buFont typeface="Arial"/>
              <a:buChar char="○"/>
            </a:pPr>
            <a:r>
              <a:rPr lang="es-419" sz="1800">
                <a:latin typeface="Arial"/>
                <a:ea typeface="Arial"/>
                <a:cs typeface="Arial"/>
                <a:sym typeface="Arial"/>
              </a:rPr>
              <a:t>razones</a:t>
            </a:r>
            <a:endParaRPr sz="1800">
              <a:latin typeface="Arial"/>
              <a:ea typeface="Arial"/>
              <a:cs typeface="Arial"/>
              <a:sym typeface="Arial"/>
            </a:endParaRPr>
          </a:p>
          <a:p>
            <a:pPr indent="-190500" lvl="2" marL="1143000" rtl="0">
              <a:spcBef>
                <a:spcPts val="0"/>
              </a:spcBef>
              <a:spcAft>
                <a:spcPts val="0"/>
              </a:spcAft>
              <a:buSzPts val="1800"/>
              <a:buFont typeface="Arial"/>
              <a:buChar char="■"/>
            </a:pPr>
            <a:r>
              <a:rPr lang="es-419" sz="1800">
                <a:latin typeface="Arial"/>
                <a:ea typeface="Arial"/>
                <a:cs typeface="Arial"/>
                <a:sym typeface="Arial"/>
              </a:rPr>
              <a:t>oscilación</a:t>
            </a:r>
            <a:r>
              <a:rPr lang="es-419" sz="1800">
                <a:latin typeface="Arial"/>
                <a:ea typeface="Arial"/>
                <a:cs typeface="Arial"/>
                <a:sym typeface="Arial"/>
              </a:rPr>
              <a:t> continua de comunidades entre nodos de grafos bipartitos o estrella</a:t>
            </a:r>
            <a:endParaRPr sz="1800">
              <a:latin typeface="Arial"/>
              <a:ea typeface="Arial"/>
              <a:cs typeface="Arial"/>
              <a:sym typeface="Arial"/>
            </a:endParaRPr>
          </a:p>
          <a:p>
            <a:pPr indent="-190500" lvl="2" marL="1143000" rtl="0">
              <a:spcBef>
                <a:spcPts val="0"/>
              </a:spcBef>
              <a:spcAft>
                <a:spcPts val="0"/>
              </a:spcAft>
              <a:buSzPts val="1800"/>
              <a:buFont typeface="Arial"/>
              <a:buChar char="■"/>
            </a:pPr>
            <a:r>
              <a:rPr lang="es-419" sz="1800">
                <a:latin typeface="Arial"/>
                <a:ea typeface="Arial"/>
                <a:cs typeface="Arial"/>
                <a:sym typeface="Arial"/>
              </a:rPr>
              <a:t>nodos con igual cantidad de vecinos en 2 o </a:t>
            </a:r>
            <a:r>
              <a:rPr lang="es-419" sz="1800">
                <a:latin typeface="Arial"/>
                <a:ea typeface="Arial"/>
                <a:cs typeface="Arial"/>
                <a:sym typeface="Arial"/>
              </a:rPr>
              <a:t>más</a:t>
            </a:r>
            <a:r>
              <a:rPr lang="es-419" sz="1800">
                <a:latin typeface="Arial"/>
                <a:ea typeface="Arial"/>
                <a:cs typeface="Arial"/>
                <a:sym typeface="Arial"/>
              </a:rPr>
              <a:t> comunidades</a:t>
            </a:r>
            <a:endParaRPr sz="1800">
              <a:latin typeface="Arial"/>
              <a:ea typeface="Arial"/>
              <a:cs typeface="Arial"/>
              <a:sym typeface="Arial"/>
            </a:endParaRPr>
          </a:p>
          <a:p>
            <a:pPr indent="-222250" lvl="1" marL="742950" rtl="0">
              <a:spcBef>
                <a:spcPts val="0"/>
              </a:spcBef>
              <a:spcAft>
                <a:spcPts val="0"/>
              </a:spcAft>
              <a:buSzPts val="1800"/>
              <a:buFont typeface="Arial"/>
              <a:buChar char="○"/>
            </a:pPr>
            <a:r>
              <a:rPr lang="es-419" sz="1800">
                <a:latin typeface="Arial"/>
                <a:ea typeface="Arial"/>
                <a:cs typeface="Arial"/>
                <a:sym typeface="Arial"/>
              </a:rPr>
              <a:t>solución</a:t>
            </a:r>
            <a:endParaRPr sz="1800">
              <a:latin typeface="Arial"/>
              <a:ea typeface="Arial"/>
              <a:cs typeface="Arial"/>
              <a:sym typeface="Arial"/>
            </a:endParaRPr>
          </a:p>
          <a:p>
            <a:pPr indent="-190500" lvl="2" marL="1143000" rtl="0">
              <a:spcBef>
                <a:spcPts val="0"/>
              </a:spcBef>
              <a:spcAft>
                <a:spcPts val="0"/>
              </a:spcAft>
              <a:buSzPts val="1800"/>
              <a:buFont typeface="Arial"/>
              <a:buChar char="■"/>
            </a:pPr>
            <a:r>
              <a:rPr lang="es-419" sz="1800">
                <a:latin typeface="Arial"/>
                <a:ea typeface="Arial"/>
                <a:cs typeface="Arial"/>
                <a:sym typeface="Arial"/>
              </a:rPr>
              <a:t>actualización</a:t>
            </a:r>
            <a:r>
              <a:rPr lang="es-419" sz="1800">
                <a:latin typeface="Arial"/>
                <a:ea typeface="Arial"/>
                <a:cs typeface="Arial"/>
                <a:sym typeface="Arial"/>
              </a:rPr>
              <a:t> </a:t>
            </a:r>
            <a:r>
              <a:rPr lang="es-419" sz="1800">
                <a:latin typeface="Arial"/>
                <a:ea typeface="Arial"/>
                <a:cs typeface="Arial"/>
                <a:sym typeface="Arial"/>
              </a:rPr>
              <a:t>asincrónica de la comunidad de cada nodo</a:t>
            </a:r>
            <a:endParaRPr sz="1800">
              <a:latin typeface="Arial"/>
              <a:ea typeface="Arial"/>
              <a:cs typeface="Arial"/>
              <a:sym typeface="Arial"/>
            </a:endParaRPr>
          </a:p>
          <a:p>
            <a:pPr indent="-190500" lvl="2" marL="1143000" rtl="0">
              <a:spcBef>
                <a:spcPts val="0"/>
              </a:spcBef>
              <a:spcAft>
                <a:spcPts val="0"/>
              </a:spcAft>
              <a:buSzPts val="1800"/>
              <a:buFont typeface="Arial"/>
              <a:buChar char="■"/>
            </a:pPr>
            <a:r>
              <a:rPr lang="es-419" sz="1800">
                <a:latin typeface="Arial"/>
                <a:ea typeface="Arial"/>
                <a:cs typeface="Arial"/>
                <a:sym typeface="Arial"/>
              </a:rPr>
              <a:t>criterio convergencia: cada nodo está en la misma comunidad que la mayoría de sus vecinos</a:t>
            </a:r>
            <a:endParaRPr sz="1800">
              <a:latin typeface="Arial"/>
              <a:ea typeface="Arial"/>
              <a:cs typeface="Arial"/>
              <a:sym typeface="Arial"/>
            </a:endParaRPr>
          </a:p>
          <a:p>
            <a:pPr indent="-254000" lvl="0" marL="342900" rtl="0">
              <a:spcBef>
                <a:spcPts val="0"/>
              </a:spcBef>
              <a:spcAft>
                <a:spcPts val="0"/>
              </a:spcAft>
              <a:buSzPts val="1800"/>
              <a:buFont typeface="Arial"/>
              <a:buChar char="●"/>
            </a:pPr>
            <a:r>
              <a:rPr lang="es-419" sz="1800">
                <a:latin typeface="Arial"/>
                <a:ea typeface="Arial"/>
                <a:cs typeface="Arial"/>
                <a:sym typeface="Arial"/>
              </a:rPr>
              <a:t>Spark soluciona el problema de la convergencia estableciendo una cantidad fija de iteraciones. La actualización es sincrónica</a:t>
            </a:r>
            <a:endParaRPr sz="1800">
              <a:latin typeface="Arial"/>
              <a:ea typeface="Arial"/>
              <a:cs typeface="Arial"/>
              <a:sym typeface="Arial"/>
            </a:endParaRPr>
          </a:p>
          <a:p>
            <a:pPr indent="800100" lvl="0" marL="342900" rtl="0">
              <a:spcBef>
                <a:spcPts val="640"/>
              </a:spcBef>
              <a:spcAft>
                <a:spcPts val="0"/>
              </a:spcAft>
              <a:buNone/>
            </a:pPr>
            <a:r>
              <a:rPr lang="es-419" sz="1800">
                <a:latin typeface="Arial"/>
                <a:ea typeface="Arial"/>
                <a:cs typeface="Arial"/>
                <a:sym typeface="Arial"/>
              </a:rPr>
              <a:t>			</a:t>
            </a:r>
            <a:endParaRPr sz="18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1"/>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9" name="Google Shape;389;p61"/>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90" name="Google Shape;390;p61"/>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s-419" sz="2400">
                <a:solidFill>
                  <a:schemeClr val="dk1"/>
                </a:solidFill>
              </a:rPr>
              <a:t>LPA - paso a paso</a:t>
            </a:r>
            <a:endParaRPr/>
          </a:p>
        </p:txBody>
      </p:sp>
      <p:sp>
        <p:nvSpPr>
          <p:cNvPr id="391" name="Google Shape;391;p61"/>
          <p:cNvSpPr txBox="1"/>
          <p:nvPr>
            <p:ph idx="4294967295" type="body"/>
          </p:nvPr>
        </p:nvSpPr>
        <p:spPr>
          <a:xfrm>
            <a:off x="311700" y="695275"/>
            <a:ext cx="8520600" cy="34164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AutoNum type="arabicPeriod"/>
            </a:pPr>
            <a:r>
              <a:rPr lang="es-419" sz="1800">
                <a:latin typeface="Arial"/>
                <a:ea typeface="Arial"/>
                <a:cs typeface="Arial"/>
                <a:sym typeface="Arial"/>
              </a:rPr>
              <a:t>Initialize the labels at all nodes in the network. For a given node x, Cx(0) = x.</a:t>
            </a:r>
            <a:endParaRPr sz="1800">
              <a:latin typeface="Arial"/>
              <a:ea typeface="Arial"/>
              <a:cs typeface="Arial"/>
              <a:sym typeface="Arial"/>
            </a:endParaRPr>
          </a:p>
          <a:p>
            <a:pPr indent="-342900" lvl="0" marL="457200" rtl="0">
              <a:spcBef>
                <a:spcPts val="640"/>
              </a:spcBef>
              <a:spcAft>
                <a:spcPts val="0"/>
              </a:spcAft>
              <a:buSzPts val="1800"/>
              <a:buAutoNum type="arabicPeriod"/>
            </a:pPr>
            <a:r>
              <a:rPr lang="es-419" sz="1800">
                <a:latin typeface="Arial"/>
                <a:ea typeface="Arial"/>
                <a:cs typeface="Arial"/>
                <a:sym typeface="Arial"/>
              </a:rPr>
              <a:t>Set t = 1.</a:t>
            </a:r>
            <a:endParaRPr sz="1800">
              <a:latin typeface="Arial"/>
              <a:ea typeface="Arial"/>
              <a:cs typeface="Arial"/>
              <a:sym typeface="Arial"/>
            </a:endParaRPr>
          </a:p>
          <a:p>
            <a:pPr indent="-342900" lvl="0" marL="457200" rtl="0">
              <a:spcBef>
                <a:spcPts val="640"/>
              </a:spcBef>
              <a:spcAft>
                <a:spcPts val="0"/>
              </a:spcAft>
              <a:buSzPts val="1800"/>
              <a:buAutoNum type="arabicPeriod"/>
            </a:pPr>
            <a:r>
              <a:rPr lang="es-419" sz="1800">
                <a:latin typeface="Arial"/>
                <a:ea typeface="Arial"/>
                <a:cs typeface="Arial"/>
                <a:sym typeface="Arial"/>
              </a:rPr>
              <a:t>Arrange the nodes in the network in a random order and set it to X.</a:t>
            </a:r>
            <a:endParaRPr sz="1800">
              <a:latin typeface="Arial"/>
              <a:ea typeface="Arial"/>
              <a:cs typeface="Arial"/>
              <a:sym typeface="Arial"/>
            </a:endParaRPr>
          </a:p>
          <a:p>
            <a:pPr indent="-342900" lvl="0" marL="457200" rtl="0">
              <a:spcBef>
                <a:spcPts val="640"/>
              </a:spcBef>
              <a:spcAft>
                <a:spcPts val="0"/>
              </a:spcAft>
              <a:buSzPts val="1800"/>
              <a:buAutoNum type="arabicPeriod"/>
            </a:pPr>
            <a:r>
              <a:rPr lang="es-419" sz="1800">
                <a:latin typeface="Arial"/>
                <a:ea typeface="Arial"/>
                <a:cs typeface="Arial"/>
                <a:sym typeface="Arial"/>
              </a:rPr>
              <a:t>For each x ∈ X chosen in that specific order, let Cx(t) = f(Cx</a:t>
            </a:r>
            <a:r>
              <a:rPr baseline="-25000" lang="es-419" sz="1800">
                <a:latin typeface="Arial"/>
                <a:ea typeface="Arial"/>
                <a:cs typeface="Arial"/>
                <a:sym typeface="Arial"/>
              </a:rPr>
              <a:t>i1</a:t>
            </a:r>
            <a:r>
              <a:rPr lang="es-419" sz="1800">
                <a:latin typeface="Arial"/>
                <a:ea typeface="Arial"/>
                <a:cs typeface="Arial"/>
                <a:sym typeface="Arial"/>
              </a:rPr>
              <a:t> (t), ..., Cx</a:t>
            </a:r>
            <a:r>
              <a:rPr baseline="-25000" lang="es-419" sz="1800">
                <a:latin typeface="Arial"/>
                <a:ea typeface="Arial"/>
                <a:cs typeface="Arial"/>
                <a:sym typeface="Arial"/>
              </a:rPr>
              <a:t>im</a:t>
            </a:r>
            <a:r>
              <a:rPr lang="es-419" sz="1800">
                <a:latin typeface="Arial"/>
                <a:ea typeface="Arial"/>
                <a:cs typeface="Arial"/>
                <a:sym typeface="Arial"/>
              </a:rPr>
              <a:t> (t), Cx</a:t>
            </a:r>
            <a:r>
              <a:rPr baseline="-25000" lang="es-419" sz="1800">
                <a:latin typeface="Arial"/>
                <a:ea typeface="Arial"/>
                <a:cs typeface="Arial"/>
                <a:sym typeface="Arial"/>
              </a:rPr>
              <a:t>i(m+1)</a:t>
            </a:r>
            <a:r>
              <a:rPr lang="es-419" sz="1800">
                <a:latin typeface="Arial"/>
                <a:ea typeface="Arial"/>
                <a:cs typeface="Arial"/>
                <a:sym typeface="Arial"/>
              </a:rPr>
              <a:t> (t − 1), ..., Cx</a:t>
            </a:r>
            <a:r>
              <a:rPr baseline="-25000" lang="es-419" sz="1800">
                <a:latin typeface="Arial"/>
                <a:ea typeface="Arial"/>
                <a:cs typeface="Arial"/>
                <a:sym typeface="Arial"/>
              </a:rPr>
              <a:t>ik</a:t>
            </a:r>
            <a:r>
              <a:rPr lang="es-419" sz="1800">
                <a:latin typeface="Arial"/>
                <a:ea typeface="Arial"/>
                <a:cs typeface="Arial"/>
                <a:sym typeface="Arial"/>
              </a:rPr>
              <a:t> (t − 1)). f here returns the label occurring with the highest frequency among neighbors and ties are broken uniformly randomly.</a:t>
            </a:r>
            <a:endParaRPr sz="1800">
              <a:latin typeface="Arial"/>
              <a:ea typeface="Arial"/>
              <a:cs typeface="Arial"/>
              <a:sym typeface="Arial"/>
            </a:endParaRPr>
          </a:p>
          <a:p>
            <a:pPr indent="-342900" lvl="0" marL="457200" rtl="0">
              <a:spcBef>
                <a:spcPts val="640"/>
              </a:spcBef>
              <a:spcAft>
                <a:spcPts val="0"/>
              </a:spcAft>
              <a:buSzPts val="1800"/>
              <a:buAutoNum type="arabicPeriod"/>
            </a:pPr>
            <a:r>
              <a:rPr lang="es-419" sz="1800">
                <a:latin typeface="Arial"/>
                <a:ea typeface="Arial"/>
                <a:cs typeface="Arial"/>
                <a:sym typeface="Arial"/>
              </a:rPr>
              <a:t>If every node has a label that the maximum number of their neighbors have, then stop the algorithm. Else, set t = t + 1 and go to (3)</a:t>
            </a:r>
            <a:r>
              <a:rPr lang="es-419" sz="1200">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2"/>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8" name="Google Shape;398;p62"/>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399" name="Google Shape;399;p62"/>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s-419" sz="2400">
                <a:solidFill>
                  <a:schemeClr val="dk1"/>
                </a:solidFill>
              </a:rPr>
              <a:t>Evaluación de las comunidades</a:t>
            </a:r>
            <a:endParaRPr>
              <a:solidFill>
                <a:schemeClr val="dk1"/>
              </a:solidFill>
            </a:endParaRPr>
          </a:p>
          <a:p>
            <a:pPr indent="0" lvl="0" marL="0" marR="0" rtl="0" algn="ctr">
              <a:lnSpc>
                <a:spcPct val="100000"/>
              </a:lnSpc>
              <a:spcBef>
                <a:spcPts val="0"/>
              </a:spcBef>
              <a:spcAft>
                <a:spcPts val="0"/>
              </a:spcAft>
              <a:buClr>
                <a:schemeClr val="dk1"/>
              </a:buClr>
              <a:buFont typeface="Arial"/>
              <a:buNone/>
            </a:pPr>
            <a:r>
              <a:t/>
            </a:r>
            <a:endParaRPr sz="2400">
              <a:solidFill>
                <a:schemeClr val="dk1"/>
              </a:solidFill>
            </a:endParaRPr>
          </a:p>
        </p:txBody>
      </p:sp>
      <p:sp>
        <p:nvSpPr>
          <p:cNvPr id="400" name="Google Shape;400;p62"/>
          <p:cNvSpPr txBox="1"/>
          <p:nvPr>
            <p:ph idx="4294967295" type="body"/>
          </p:nvPr>
        </p:nvSpPr>
        <p:spPr>
          <a:xfrm>
            <a:off x="311700" y="695275"/>
            <a:ext cx="8520600" cy="34164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Font typeface="Arial"/>
              <a:buChar char="●"/>
            </a:pPr>
            <a:r>
              <a:rPr lang="es-419" sz="1800">
                <a:latin typeface="Arial"/>
                <a:ea typeface="Arial"/>
                <a:cs typeface="Arial"/>
                <a:sym typeface="Arial"/>
              </a:rPr>
              <a:t>Intuitivamente podríamos validar que haya pocos links entre nodos de distintas comunidades. Tiende a generar una gran comunidad con todos los nodos dentro.</a:t>
            </a:r>
            <a:endParaRPr sz="1800">
              <a:latin typeface="Arial"/>
              <a:ea typeface="Arial"/>
              <a:cs typeface="Arial"/>
              <a:sym typeface="Arial"/>
            </a:endParaRPr>
          </a:p>
          <a:p>
            <a:pPr indent="-342900" lvl="0" marL="457200" rtl="0">
              <a:spcBef>
                <a:spcPts val="0"/>
              </a:spcBef>
              <a:spcAft>
                <a:spcPts val="0"/>
              </a:spcAft>
              <a:buSzPts val="1800"/>
              <a:buChar char="●"/>
            </a:pPr>
            <a:r>
              <a:rPr lang="es-419" sz="1800">
                <a:latin typeface="Arial"/>
                <a:ea typeface="Arial"/>
                <a:cs typeface="Arial"/>
                <a:sym typeface="Arial"/>
              </a:rPr>
              <a:t>Modularity measure</a:t>
            </a:r>
            <a:endParaRPr sz="1800">
              <a:latin typeface="Arial"/>
              <a:ea typeface="Arial"/>
              <a:cs typeface="Arial"/>
              <a:sym typeface="Arial"/>
            </a:endParaRPr>
          </a:p>
          <a:p>
            <a:pPr indent="-222250" lvl="1" marL="742950" rtl="0">
              <a:spcBef>
                <a:spcPts val="0"/>
              </a:spcBef>
              <a:spcAft>
                <a:spcPts val="0"/>
              </a:spcAft>
              <a:buSzPts val="1800"/>
              <a:buFont typeface="Arial"/>
              <a:buChar char="○"/>
            </a:pPr>
            <a:r>
              <a:rPr lang="es-419" sz="1800">
                <a:latin typeface="Arial"/>
                <a:ea typeface="Arial"/>
                <a:cs typeface="Arial"/>
                <a:sym typeface="Arial"/>
              </a:rPr>
              <a:t>comparar cuan </a:t>
            </a:r>
            <a:r>
              <a:rPr lang="es-419" sz="1800">
                <a:latin typeface="Arial"/>
                <a:ea typeface="Arial"/>
                <a:cs typeface="Arial"/>
                <a:sym typeface="Arial"/>
              </a:rPr>
              <a:t>más</a:t>
            </a:r>
            <a:r>
              <a:rPr lang="es-419" sz="1800">
                <a:latin typeface="Arial"/>
                <a:ea typeface="Arial"/>
                <a:cs typeface="Arial"/>
                <a:sym typeface="Arial"/>
              </a:rPr>
              <a:t> densamente conectado </a:t>
            </a:r>
            <a:r>
              <a:rPr lang="es-419" sz="1800">
                <a:latin typeface="Arial"/>
                <a:ea typeface="Arial"/>
                <a:cs typeface="Arial"/>
                <a:sym typeface="Arial"/>
              </a:rPr>
              <a:t>están</a:t>
            </a:r>
            <a:r>
              <a:rPr lang="es-419" sz="1800">
                <a:latin typeface="Arial"/>
                <a:ea typeface="Arial"/>
                <a:cs typeface="Arial"/>
                <a:sym typeface="Arial"/>
              </a:rPr>
              <a:t> los nodos que </a:t>
            </a:r>
            <a:r>
              <a:rPr lang="es-419" sz="1800">
                <a:latin typeface="Arial"/>
                <a:ea typeface="Arial"/>
                <a:cs typeface="Arial"/>
                <a:sym typeface="Arial"/>
              </a:rPr>
              <a:t>pertenecen</a:t>
            </a:r>
            <a:r>
              <a:rPr lang="es-419" sz="1800">
                <a:latin typeface="Arial"/>
                <a:ea typeface="Arial"/>
                <a:cs typeface="Arial"/>
                <a:sym typeface="Arial"/>
              </a:rPr>
              <a:t> a una misma comunidad respecto del azar</a:t>
            </a:r>
            <a:endParaRPr sz="1800">
              <a:latin typeface="Arial"/>
              <a:ea typeface="Arial"/>
              <a:cs typeface="Arial"/>
              <a:sym typeface="Arial"/>
            </a:endParaRPr>
          </a:p>
          <a:p>
            <a:pPr indent="-222250" lvl="1" marL="742950" rtl="0">
              <a:spcBef>
                <a:spcPts val="0"/>
              </a:spcBef>
              <a:spcAft>
                <a:spcPts val="0"/>
              </a:spcAft>
              <a:buSzPts val="1800"/>
              <a:buFont typeface="Arial"/>
              <a:buChar char="○"/>
            </a:pPr>
            <a:r>
              <a:rPr lang="es-419" sz="1800">
                <a:solidFill>
                  <a:srgbClr val="222222"/>
                </a:solidFill>
                <a:highlight>
                  <a:srgbClr val="FFFFFF"/>
                </a:highlight>
                <a:latin typeface="Arial"/>
                <a:ea typeface="Arial"/>
                <a:cs typeface="Arial"/>
                <a:sym typeface="Arial"/>
              </a:rPr>
              <a:t>Fracción</a:t>
            </a:r>
            <a:r>
              <a:rPr lang="es-419" sz="1800">
                <a:solidFill>
                  <a:srgbClr val="222222"/>
                </a:solidFill>
                <a:highlight>
                  <a:srgbClr val="FFFFFF"/>
                </a:highlight>
                <a:latin typeface="Arial"/>
                <a:ea typeface="Arial"/>
                <a:cs typeface="Arial"/>
                <a:sym typeface="Arial"/>
              </a:rPr>
              <a:t> de links que conectan a los nodos de una misma comunidad menos la </a:t>
            </a:r>
            <a:r>
              <a:rPr lang="es-419" sz="1800">
                <a:solidFill>
                  <a:srgbClr val="222222"/>
                </a:solidFill>
                <a:highlight>
                  <a:srgbClr val="FFFFFF"/>
                </a:highlight>
                <a:latin typeface="Arial"/>
                <a:ea typeface="Arial"/>
                <a:cs typeface="Arial"/>
                <a:sym typeface="Arial"/>
              </a:rPr>
              <a:t>fracción</a:t>
            </a:r>
            <a:r>
              <a:rPr lang="es-419" sz="1800">
                <a:solidFill>
                  <a:srgbClr val="222222"/>
                </a:solidFill>
                <a:highlight>
                  <a:srgbClr val="FFFFFF"/>
                </a:highlight>
                <a:latin typeface="Arial"/>
                <a:ea typeface="Arial"/>
                <a:cs typeface="Arial"/>
                <a:sym typeface="Arial"/>
              </a:rPr>
              <a:t> links esperados que conectan a los mismos nodos de una red generada aleatoriamente</a:t>
            </a:r>
            <a:endParaRPr sz="1800">
              <a:solidFill>
                <a:srgbClr val="222222"/>
              </a:solidFill>
              <a:highlight>
                <a:srgbClr val="FFFFFF"/>
              </a:highlight>
              <a:latin typeface="Arial"/>
              <a:ea typeface="Arial"/>
              <a:cs typeface="Arial"/>
              <a:sym typeface="Arial"/>
            </a:endParaRPr>
          </a:p>
          <a:p>
            <a:pPr indent="0" lvl="0" marL="0" rtl="0">
              <a:spcBef>
                <a:spcPts val="640"/>
              </a:spcBef>
              <a:spcAft>
                <a:spcPts val="0"/>
              </a:spcAft>
              <a:buNone/>
            </a:pPr>
            <a:r>
              <a:t/>
            </a:r>
            <a:endParaRPr sz="1800">
              <a:solidFill>
                <a:srgbClr val="222222"/>
              </a:solidFill>
              <a:highlight>
                <a:srgbClr val="FFFFFF"/>
              </a:highlight>
              <a:latin typeface="Arial"/>
              <a:ea typeface="Arial"/>
              <a:cs typeface="Arial"/>
              <a:sym typeface="Arial"/>
            </a:endParaRPr>
          </a:p>
          <a:p>
            <a:pPr indent="0" lvl="0" marL="0" rtl="0">
              <a:spcBef>
                <a:spcPts val="640"/>
              </a:spcBef>
              <a:spcAft>
                <a:spcPts val="0"/>
              </a:spcAft>
              <a:buNone/>
            </a:pPr>
            <a:r>
              <a:t/>
            </a:r>
            <a:endParaRPr sz="1800">
              <a:solidFill>
                <a:srgbClr val="222222"/>
              </a:solidFill>
              <a:highlight>
                <a:srgbClr val="FFFFFF"/>
              </a:highlight>
              <a:latin typeface="Arial"/>
              <a:ea typeface="Arial"/>
              <a:cs typeface="Arial"/>
              <a:sym typeface="Arial"/>
            </a:endParaRPr>
          </a:p>
          <a:p>
            <a:pPr indent="-222250" lvl="1" marL="742950" rtl="0">
              <a:spcBef>
                <a:spcPts val="560"/>
              </a:spcBef>
              <a:spcAft>
                <a:spcPts val="0"/>
              </a:spcAft>
              <a:buClr>
                <a:srgbClr val="222222"/>
              </a:buClr>
              <a:buSzPts val="1800"/>
              <a:buFont typeface="Arial"/>
              <a:buChar char="○"/>
            </a:pPr>
            <a:r>
              <a:rPr lang="es-419" sz="1800">
                <a:solidFill>
                  <a:srgbClr val="222222"/>
                </a:solidFill>
                <a:highlight>
                  <a:srgbClr val="FFFFFF"/>
                </a:highlight>
                <a:latin typeface="Arial"/>
                <a:ea typeface="Arial"/>
                <a:cs typeface="Arial"/>
                <a:sym typeface="Arial"/>
              </a:rPr>
              <a:t>Q = [-1, 1]</a:t>
            </a:r>
            <a:endParaRPr sz="1800">
              <a:solidFill>
                <a:srgbClr val="222222"/>
              </a:solidFill>
              <a:highlight>
                <a:srgbClr val="FFFFFF"/>
              </a:highlight>
              <a:latin typeface="Arial"/>
              <a:ea typeface="Arial"/>
              <a:cs typeface="Arial"/>
              <a:sym typeface="Arial"/>
            </a:endParaRPr>
          </a:p>
        </p:txBody>
      </p:sp>
      <p:pic>
        <p:nvPicPr>
          <p:cNvPr id="401" name="Google Shape;401;p62"/>
          <p:cNvPicPr preferRelativeResize="0"/>
          <p:nvPr/>
        </p:nvPicPr>
        <p:blipFill>
          <a:blip r:embed="rId3">
            <a:alphaModFix/>
          </a:blip>
          <a:stretch>
            <a:fillRect/>
          </a:stretch>
        </p:blipFill>
        <p:spPr>
          <a:xfrm>
            <a:off x="1044100" y="3379000"/>
            <a:ext cx="4341050" cy="75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3"/>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8" name="Google Shape;408;p63"/>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09" name="Google Shape;409;p63"/>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s-419" sz="2400">
                <a:solidFill>
                  <a:schemeClr val="dk1"/>
                </a:solidFill>
              </a:rPr>
              <a:t>Práctica final</a:t>
            </a:r>
            <a:endParaRPr/>
          </a:p>
        </p:txBody>
      </p:sp>
      <p:sp>
        <p:nvSpPr>
          <p:cNvPr id="410" name="Google Shape;410;p63"/>
          <p:cNvSpPr txBox="1"/>
          <p:nvPr>
            <p:ph idx="4294967295"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s-419" sz="1800">
                <a:latin typeface="Arial"/>
                <a:ea typeface="Arial"/>
                <a:cs typeface="Arial"/>
                <a:sym typeface="Arial"/>
              </a:rPr>
              <a:t>Utilizando el dataset "The political blogosphere and the 2004 US Election" (</a:t>
            </a:r>
            <a:r>
              <a:rPr lang="es-419" sz="1800">
                <a:latin typeface="Arial"/>
                <a:ea typeface="Arial"/>
                <a:cs typeface="Arial"/>
                <a:sym typeface="Arial"/>
              </a:rPr>
              <a:t>Lada A. Adamic and Natalie Glance), donde cada nodo es un blog de noticias políticas y cada arista un link a otro blog, realizar el siguiente análisis</a:t>
            </a:r>
            <a:endParaRPr sz="1800">
              <a:latin typeface="Arial"/>
              <a:ea typeface="Arial"/>
              <a:cs typeface="Arial"/>
              <a:sym typeface="Arial"/>
            </a:endParaRPr>
          </a:p>
          <a:p>
            <a:pPr indent="-342900" lvl="0" marL="457200" rtl="0">
              <a:spcBef>
                <a:spcPts val="640"/>
              </a:spcBef>
              <a:spcAft>
                <a:spcPts val="0"/>
              </a:spcAft>
              <a:buSzPts val="1800"/>
              <a:buFont typeface="Arial"/>
              <a:buChar char="●"/>
            </a:pPr>
            <a:r>
              <a:rPr lang="es-419" sz="1800">
                <a:latin typeface="Arial"/>
                <a:ea typeface="Arial"/>
                <a:cs typeface="Arial"/>
                <a:sym typeface="Arial"/>
              </a:rPr>
              <a:t>Analizar la conectividad del grafo, eliminando componentes </a:t>
            </a:r>
            <a:r>
              <a:rPr lang="es-419" sz="1800">
                <a:latin typeface="Arial"/>
                <a:ea typeface="Arial"/>
                <a:cs typeface="Arial"/>
                <a:sym typeface="Arial"/>
              </a:rPr>
              <a:t>pequeñas</a:t>
            </a:r>
            <a:r>
              <a:rPr lang="es-419" sz="1800">
                <a:latin typeface="Arial"/>
                <a:ea typeface="Arial"/>
                <a:cs typeface="Arial"/>
                <a:sym typeface="Arial"/>
              </a:rPr>
              <a:t> </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s-419" sz="1800">
                <a:latin typeface="Arial"/>
                <a:ea typeface="Arial"/>
                <a:cs typeface="Arial"/>
                <a:sym typeface="Arial"/>
              </a:rPr>
              <a:t>Correr LPA con 5 iteraciones y analizar la comunidades generadas</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s-419" sz="1800">
                <a:latin typeface="Arial"/>
                <a:ea typeface="Arial"/>
                <a:cs typeface="Arial"/>
                <a:sym typeface="Arial"/>
              </a:rPr>
              <a:t>Correr LPA de 1 a 10 iteraciones y por cada uno calcular el modularity measure para detectar la mejor corrida</a:t>
            </a:r>
            <a:endParaRPr sz="1800">
              <a:latin typeface="Arial"/>
              <a:ea typeface="Arial"/>
              <a:cs typeface="Arial"/>
              <a:sym typeface="Arial"/>
            </a:endParaRPr>
          </a:p>
          <a:p>
            <a:pPr indent="800100" lvl="0" marL="342900" rtl="0">
              <a:spcBef>
                <a:spcPts val="640"/>
              </a:spcBef>
              <a:spcAft>
                <a:spcPts val="0"/>
              </a:spcAft>
              <a:buNone/>
            </a:pPr>
            <a:r>
              <a:rPr lang="es-419" sz="1800">
                <a:latin typeface="Arial"/>
                <a:ea typeface="Arial"/>
                <a:cs typeface="Arial"/>
                <a:sym typeface="Arial"/>
              </a:rPr>
              <a:t>			</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Spark</a:t>
            </a:r>
            <a:endParaRPr/>
          </a:p>
        </p:txBody>
      </p:sp>
      <p:sp>
        <p:nvSpPr>
          <p:cNvPr id="189" name="Google Shape;18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Es un sistema de propósito general para cómputo distribuido sobre un cluster. </a:t>
            </a:r>
            <a:endParaRPr/>
          </a:p>
          <a:p>
            <a:pPr indent="-342900" lvl="0" marL="457200" rtl="0">
              <a:spcBef>
                <a:spcPts val="0"/>
              </a:spcBef>
              <a:spcAft>
                <a:spcPts val="0"/>
              </a:spcAft>
              <a:buSzPts val="1800"/>
              <a:buChar char="●"/>
            </a:pPr>
            <a:r>
              <a:rPr lang="es-419"/>
              <a:t>Está pensado, por supuesto, para el procesamiento de grandes volúmenes de datos.</a:t>
            </a:r>
            <a:endParaRPr/>
          </a:p>
          <a:p>
            <a:pPr indent="-342900" lvl="0" marL="457200" rtl="0">
              <a:spcBef>
                <a:spcPts val="0"/>
              </a:spcBef>
              <a:spcAft>
                <a:spcPts val="0"/>
              </a:spcAft>
              <a:buSzPts val="1800"/>
              <a:buChar char="●"/>
            </a:pPr>
            <a:r>
              <a:rPr lang="es-419"/>
              <a:t>Tiene un API de alto nivel, con interfaces para varios lenguajes: Scala, Java, Python y R.</a:t>
            </a:r>
            <a:endParaRPr/>
          </a:p>
          <a:p>
            <a:pPr indent="-342900" lvl="0" marL="457200" rtl="0">
              <a:spcBef>
                <a:spcPts val="0"/>
              </a:spcBef>
              <a:spcAft>
                <a:spcPts val="0"/>
              </a:spcAft>
              <a:buSzPts val="1800"/>
              <a:buChar char="●"/>
            </a:pPr>
            <a:r>
              <a:rPr lang="es-419"/>
              <a:t>Los defensores de Spark dicen que es 100 veces más rápido en memoria que Map Reduce y 10 veces más rápido en disco. Esto puede ser discutible.</a:t>
            </a:r>
            <a:endParaRPr/>
          </a:p>
          <a:p>
            <a:pPr indent="-342900" lvl="0" marL="457200" rtl="0">
              <a:spcBef>
                <a:spcPts val="0"/>
              </a:spcBef>
              <a:spcAft>
                <a:spcPts val="0"/>
              </a:spcAft>
              <a:buSzPts val="1800"/>
              <a:buChar char="●"/>
            </a:pPr>
            <a:r>
              <a:rPr lang="es-419"/>
              <a:t>Sin embargo, gana la API.</a:t>
            </a:r>
            <a:endParaRPr/>
          </a:p>
          <a:p>
            <a:pPr indent="0" lvl="0" marL="0" rtl="0">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4"/>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17" name="Google Shape;417;p64"/>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18" name="Google Shape;418;p64"/>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s-419" sz="2400">
                <a:solidFill>
                  <a:schemeClr val="dk1"/>
                </a:solidFill>
              </a:rPr>
              <a:t>Develando el misterio</a:t>
            </a:r>
            <a:endParaRPr/>
          </a:p>
        </p:txBody>
      </p:sp>
      <p:pic>
        <p:nvPicPr>
          <p:cNvPr id="419" name="Google Shape;419;p64"/>
          <p:cNvPicPr preferRelativeResize="0"/>
          <p:nvPr/>
        </p:nvPicPr>
        <p:blipFill>
          <a:blip r:embed="rId3">
            <a:alphaModFix/>
          </a:blip>
          <a:stretch>
            <a:fillRect/>
          </a:stretch>
        </p:blipFill>
        <p:spPr>
          <a:xfrm>
            <a:off x="1981200" y="642875"/>
            <a:ext cx="5356634" cy="39684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5"/>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6" name="Google Shape;426;p65"/>
          <p:cNvSpPr txBox="1"/>
          <p:nvPr/>
        </p:nvSpPr>
        <p:spPr>
          <a:xfrm>
            <a:off x="6983412" y="482560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s-419" sz="1200" u="none">
                <a:solidFill>
                  <a:schemeClr val="dk1"/>
                </a:solidFill>
                <a:latin typeface="Calibri"/>
                <a:ea typeface="Calibri"/>
                <a:cs typeface="Calibri"/>
                <a:sym typeface="Calibri"/>
              </a:rPr>
              <a:t>‹#›</a:t>
            </a:fld>
            <a:endParaRPr/>
          </a:p>
        </p:txBody>
      </p:sp>
      <p:sp>
        <p:nvSpPr>
          <p:cNvPr id="427" name="Google Shape;427;p65"/>
          <p:cNvSpPr txBox="1"/>
          <p:nvPr/>
        </p:nvSpPr>
        <p:spPr>
          <a:xfrm>
            <a:off x="33322" y="195275"/>
            <a:ext cx="90837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s-419" sz="2400">
                <a:solidFill>
                  <a:schemeClr val="dk1"/>
                </a:solidFill>
              </a:rPr>
              <a:t>Develando el misterio</a:t>
            </a:r>
            <a:endParaRPr/>
          </a:p>
        </p:txBody>
      </p:sp>
      <p:pic>
        <p:nvPicPr>
          <p:cNvPr id="428" name="Google Shape;428;p65"/>
          <p:cNvPicPr preferRelativeResize="0"/>
          <p:nvPr/>
        </p:nvPicPr>
        <p:blipFill>
          <a:blip r:embed="rId3">
            <a:alphaModFix/>
          </a:blip>
          <a:stretch>
            <a:fillRect/>
          </a:stretch>
        </p:blipFill>
        <p:spPr>
          <a:xfrm>
            <a:off x="1752600" y="642875"/>
            <a:ext cx="5427391" cy="396841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6"/>
          <p:cNvSpPr txBox="1"/>
          <p:nvPr/>
        </p:nvSpPr>
        <p:spPr>
          <a:xfrm>
            <a:off x="0" y="4839890"/>
            <a:ext cx="9144000" cy="3036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4" name="Google Shape;434;p66"/>
          <p:cNvSpPr txBox="1"/>
          <p:nvPr/>
        </p:nvSpPr>
        <p:spPr>
          <a:xfrm>
            <a:off x="7010400" y="486965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2060"/>
              </a:buClr>
              <a:buFont typeface="Calibri"/>
              <a:buNone/>
            </a:pPr>
            <a:fld id="{00000000-1234-1234-1234-123412341234}" type="slidenum">
              <a:rPr b="0" i="0" lang="es-419" sz="1200" u="none">
                <a:solidFill>
                  <a:srgbClr val="002060"/>
                </a:solidFill>
                <a:latin typeface="Calibri"/>
                <a:ea typeface="Calibri"/>
                <a:cs typeface="Calibri"/>
                <a:sym typeface="Calibri"/>
              </a:rPr>
              <a:t>‹#›</a:t>
            </a:fld>
            <a:endParaRPr/>
          </a:p>
        </p:txBody>
      </p:sp>
      <p:sp>
        <p:nvSpPr>
          <p:cNvPr id="435" name="Google Shape;435;p66"/>
          <p:cNvSpPr txBox="1"/>
          <p:nvPr/>
        </p:nvSpPr>
        <p:spPr>
          <a:xfrm>
            <a:off x="684212" y="1329928"/>
            <a:ext cx="7320000" cy="37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1" lang="es-419" sz="5400" u="none">
                <a:solidFill>
                  <a:schemeClr val="dk1"/>
                </a:solidFill>
                <a:latin typeface="Arial"/>
                <a:ea typeface="Arial"/>
                <a:cs typeface="Arial"/>
                <a:sym typeface="Arial"/>
              </a:rPr>
              <a:t>Q&amp;A</a:t>
            </a:r>
            <a:endParaRPr/>
          </a:p>
        </p:txBody>
      </p:sp>
      <p:pic>
        <p:nvPicPr>
          <p:cNvPr id="436" name="Google Shape;436;p66"/>
          <p:cNvPicPr preferRelativeResize="0"/>
          <p:nvPr/>
        </p:nvPicPr>
        <p:blipFill rotWithShape="1">
          <a:blip r:embed="rId3">
            <a:alphaModFix/>
          </a:blip>
          <a:srcRect b="0" l="0" r="0" t="0"/>
          <a:stretch/>
        </p:blipFill>
        <p:spPr>
          <a:xfrm>
            <a:off x="2627312" y="3003947"/>
            <a:ext cx="3744900" cy="149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8"/>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t/>
            </a:r>
            <a:endParaRPr sz="1800">
              <a:solidFill>
                <a:schemeClr val="dk2"/>
              </a:solidFill>
            </a:endParaRPr>
          </a:p>
        </p:txBody>
      </p:sp>
      <p:pic>
        <p:nvPicPr>
          <p:cNvPr id="195" name="Google Shape;195;p38"/>
          <p:cNvPicPr preferRelativeResize="0"/>
          <p:nvPr/>
        </p:nvPicPr>
        <p:blipFill>
          <a:blip r:embed="rId3">
            <a:alphaModFix/>
          </a:blip>
          <a:stretch>
            <a:fillRect/>
          </a:stretch>
        </p:blipFill>
        <p:spPr>
          <a:xfrm>
            <a:off x="53600" y="152400"/>
            <a:ext cx="4556443" cy="4838701"/>
          </a:xfrm>
          <a:prstGeom prst="rect">
            <a:avLst/>
          </a:prstGeom>
          <a:noFill/>
          <a:ln>
            <a:noFill/>
          </a:ln>
        </p:spPr>
      </p:pic>
      <p:pic>
        <p:nvPicPr>
          <p:cNvPr id="196" name="Google Shape;196;p38"/>
          <p:cNvPicPr preferRelativeResize="0"/>
          <p:nvPr/>
        </p:nvPicPr>
        <p:blipFill>
          <a:blip r:embed="rId4">
            <a:alphaModFix/>
          </a:blip>
          <a:stretch>
            <a:fillRect/>
          </a:stretch>
        </p:blipFill>
        <p:spPr>
          <a:xfrm>
            <a:off x="4505325" y="401450"/>
            <a:ext cx="4473574" cy="156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175825" y="1648250"/>
            <a:ext cx="8402375" cy="166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0"/>
          <p:cNvSpPr/>
          <p:nvPr/>
        </p:nvSpPr>
        <p:spPr>
          <a:xfrm>
            <a:off x="359175" y="3920600"/>
            <a:ext cx="8329200" cy="8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Apache Spark</a:t>
            </a:r>
            <a:endParaRPr/>
          </a:p>
        </p:txBody>
      </p:sp>
      <p:sp>
        <p:nvSpPr>
          <p:cNvPr id="207" name="Google Shape;207;p40"/>
          <p:cNvSpPr/>
          <p:nvPr/>
        </p:nvSpPr>
        <p:spPr>
          <a:xfrm>
            <a:off x="359175"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SQL &amp; </a:t>
            </a:r>
            <a:r>
              <a:rPr b="1" lang="es-419"/>
              <a:t>DataFrames</a:t>
            </a:r>
            <a:endParaRPr b="1"/>
          </a:p>
        </p:txBody>
      </p:sp>
      <p:sp>
        <p:nvSpPr>
          <p:cNvPr id="208" name="Google Shape;208;p40"/>
          <p:cNvSpPr/>
          <p:nvPr/>
        </p:nvSpPr>
        <p:spPr>
          <a:xfrm>
            <a:off x="1783950"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Streaming</a:t>
            </a:r>
            <a:endParaRPr/>
          </a:p>
        </p:txBody>
      </p:sp>
      <p:sp>
        <p:nvSpPr>
          <p:cNvPr id="209" name="Google Shape;209;p40"/>
          <p:cNvSpPr/>
          <p:nvPr/>
        </p:nvSpPr>
        <p:spPr>
          <a:xfrm>
            <a:off x="3208725"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Language APIs</a:t>
            </a:r>
            <a:endParaRPr/>
          </a:p>
        </p:txBody>
      </p:sp>
      <p:sp>
        <p:nvSpPr>
          <p:cNvPr id="210" name="Google Shape;210;p40"/>
          <p:cNvSpPr/>
          <p:nvPr/>
        </p:nvSpPr>
        <p:spPr>
          <a:xfrm>
            <a:off x="4633500"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Graph Tools</a:t>
            </a:r>
            <a:endParaRPr/>
          </a:p>
        </p:txBody>
      </p:sp>
      <p:sp>
        <p:nvSpPr>
          <p:cNvPr id="211" name="Google Shape;211;p40"/>
          <p:cNvSpPr/>
          <p:nvPr/>
        </p:nvSpPr>
        <p:spPr>
          <a:xfrm>
            <a:off x="6039975"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MLLib</a:t>
            </a:r>
            <a:endParaRPr/>
          </a:p>
        </p:txBody>
      </p:sp>
      <p:sp>
        <p:nvSpPr>
          <p:cNvPr id="212" name="Google Shape;212;p40"/>
          <p:cNvSpPr/>
          <p:nvPr/>
        </p:nvSpPr>
        <p:spPr>
          <a:xfrm>
            <a:off x="7446450" y="2739550"/>
            <a:ext cx="1242000" cy="9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Community Packages</a:t>
            </a:r>
            <a:endParaRPr/>
          </a:p>
        </p:txBody>
      </p:sp>
      <p:sp>
        <p:nvSpPr>
          <p:cNvPr id="213" name="Google Shape;213;p40"/>
          <p:cNvSpPr/>
          <p:nvPr/>
        </p:nvSpPr>
        <p:spPr>
          <a:xfrm>
            <a:off x="3208725" y="1034950"/>
            <a:ext cx="1242000" cy="149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Scala, Java Python, and R</a:t>
            </a:r>
            <a:endParaRPr/>
          </a:p>
        </p:txBody>
      </p:sp>
      <p:sp>
        <p:nvSpPr>
          <p:cNvPr id="214" name="Google Shape;214;p40"/>
          <p:cNvSpPr/>
          <p:nvPr/>
        </p:nvSpPr>
        <p:spPr>
          <a:xfrm>
            <a:off x="4594350" y="1035000"/>
            <a:ext cx="1339500" cy="149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a:t>Graphx and </a:t>
            </a:r>
            <a:r>
              <a:rPr b="1" lang="es-419"/>
              <a:t>GraphFrames</a:t>
            </a:r>
            <a:endParaRPr b="1"/>
          </a:p>
        </p:txBody>
      </p:sp>
      <p:sp>
        <p:nvSpPr>
          <p:cNvPr id="215" name="Google Shape;215;p40"/>
          <p:cNvSpPr txBox="1"/>
          <p:nvPr/>
        </p:nvSpPr>
        <p:spPr>
          <a:xfrm>
            <a:off x="1576875" y="206200"/>
            <a:ext cx="5647500" cy="45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a:t>Spark: Ecosistema de propósito general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¿Cómo funciona Spark?</a:t>
            </a:r>
            <a:endParaRPr/>
          </a:p>
        </p:txBody>
      </p:sp>
      <p:sp>
        <p:nvSpPr>
          <p:cNvPr id="221" name="Google Shape;221;p41"/>
          <p:cNvSpPr txBox="1"/>
          <p:nvPr>
            <p:ph idx="1" type="body"/>
          </p:nvPr>
        </p:nvSpPr>
        <p:spPr>
          <a:xfrm>
            <a:off x="311700" y="1152475"/>
            <a:ext cx="8520600" cy="377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Las aplicaciones de Spark se ejecutan como un conjunto independiente de procesos en el cluster, coordinados por un objeto que se llama </a:t>
            </a:r>
            <a:r>
              <a:rPr i="1" lang="es-419"/>
              <a:t>SparkContext</a:t>
            </a:r>
            <a:r>
              <a:rPr lang="es-419"/>
              <a:t> y se encuentra en el programa principal, que es nuestro programa. </a:t>
            </a:r>
            <a:endParaRPr/>
          </a:p>
          <a:p>
            <a:pPr indent="-342900" lvl="0" marL="457200" rtl="0">
              <a:spcBef>
                <a:spcPts val="0"/>
              </a:spcBef>
              <a:spcAft>
                <a:spcPts val="0"/>
              </a:spcAft>
              <a:buSzPts val="1800"/>
              <a:buChar char="●"/>
            </a:pPr>
            <a:r>
              <a:rPr lang="es-419"/>
              <a:t>El programa principal se llama </a:t>
            </a:r>
            <a:r>
              <a:rPr i="1" lang="es-419"/>
              <a:t>Driver Program</a:t>
            </a:r>
            <a:r>
              <a:rPr lang="es-419"/>
              <a:t>.</a:t>
            </a:r>
            <a:endParaRPr/>
          </a:p>
          <a:p>
            <a:pPr indent="-342900" lvl="0" marL="457200" rtl="0">
              <a:spcBef>
                <a:spcPts val="0"/>
              </a:spcBef>
              <a:spcAft>
                <a:spcPts val="0"/>
              </a:spcAft>
              <a:buSzPts val="1800"/>
              <a:buChar char="●"/>
            </a:pPr>
            <a:r>
              <a:rPr lang="es-419"/>
              <a:t>Spark se conecta a un </a:t>
            </a:r>
            <a:r>
              <a:rPr i="1" lang="es-419"/>
              <a:t>cluster manager</a:t>
            </a:r>
            <a:r>
              <a:rPr lang="es-419"/>
              <a:t> que se encarga de asignar los recursos a las aplicaciones. Spark es agnóstico del </a:t>
            </a:r>
            <a:r>
              <a:rPr i="1" lang="es-419"/>
              <a:t>cluster manager</a:t>
            </a:r>
            <a:r>
              <a:rPr lang="es-419"/>
              <a:t>.</a:t>
            </a:r>
            <a:endParaRPr/>
          </a:p>
          <a:p>
            <a:pPr indent="-342900" lvl="0" marL="457200" rtl="0">
              <a:spcBef>
                <a:spcPts val="0"/>
              </a:spcBef>
              <a:spcAft>
                <a:spcPts val="0"/>
              </a:spcAft>
              <a:buSzPts val="1800"/>
              <a:buChar char="●"/>
            </a:pPr>
            <a:r>
              <a:rPr lang="es-419"/>
              <a:t>Spark obtiene </a:t>
            </a:r>
            <a:r>
              <a:rPr i="1" lang="es-419"/>
              <a:t>executors</a:t>
            </a:r>
            <a:r>
              <a:rPr lang="es-419"/>
              <a:t> (procesos encargados de hacer la computación) en los nodos del cluster y les envía el código de nuestro programa. </a:t>
            </a:r>
            <a:endParaRPr/>
          </a:p>
          <a:p>
            <a:pPr indent="-342900" lvl="0" marL="457200" rtl="0">
              <a:spcBef>
                <a:spcPts val="0"/>
              </a:spcBef>
              <a:spcAft>
                <a:spcPts val="0"/>
              </a:spcAft>
              <a:buSzPts val="1800"/>
              <a:buChar char="●"/>
            </a:pPr>
            <a:r>
              <a:rPr lang="es-419"/>
              <a:t>Finalmente, el </a:t>
            </a:r>
            <a:r>
              <a:rPr i="1" lang="es-419"/>
              <a:t>SparkContext</a:t>
            </a:r>
            <a:r>
              <a:rPr lang="es-419"/>
              <a:t> envía las tareas (</a:t>
            </a:r>
            <a:r>
              <a:rPr i="1" lang="es-419"/>
              <a:t>tasks</a:t>
            </a:r>
            <a:r>
              <a:rPr lang="es-419"/>
              <a:t>) a los executors para que corran ahí.</a:t>
            </a:r>
            <a:endParaRPr/>
          </a:p>
          <a:p>
            <a:pPr indent="-342900" lvl="0" marL="457200" rtl="0">
              <a:spcBef>
                <a:spcPts val="0"/>
              </a:spcBef>
              <a:spcAft>
                <a:spcPts val="0"/>
              </a:spcAft>
              <a:buSzPts val="1800"/>
              <a:buChar char="●"/>
            </a:pPr>
            <a:r>
              <a:rPr lang="es-419"/>
              <a:t>El resultado se devuelve al driver o se graba.</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42"/>
          <p:cNvPicPr preferRelativeResize="0"/>
          <p:nvPr/>
        </p:nvPicPr>
        <p:blipFill>
          <a:blip r:embed="rId3">
            <a:alphaModFix/>
          </a:blip>
          <a:stretch>
            <a:fillRect/>
          </a:stretch>
        </p:blipFill>
        <p:spPr>
          <a:xfrm>
            <a:off x="290075" y="515475"/>
            <a:ext cx="8259825" cy="396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RDD: Resilient Distributed Dataset</a:t>
            </a:r>
            <a:endParaRPr/>
          </a:p>
        </p:txBody>
      </p:sp>
      <p:sp>
        <p:nvSpPr>
          <p:cNvPr id="232" name="Google Shape;23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419"/>
              <a:t>Spark gira en torno al concepto de r</a:t>
            </a:r>
            <a:r>
              <a:rPr i="1" lang="es-419"/>
              <a:t>esilient distributed dataset</a:t>
            </a:r>
            <a:r>
              <a:rPr lang="es-419"/>
              <a:t> (RDD), que no es más que una colección de elementos que pueden ser operados en forma paralela y es tolerante a fallas.</a:t>
            </a:r>
            <a:endParaRPr/>
          </a:p>
          <a:p>
            <a:pPr indent="-317500" lvl="1" marL="914400" rtl="0">
              <a:spcBef>
                <a:spcPts val="0"/>
              </a:spcBef>
              <a:spcAft>
                <a:spcPts val="0"/>
              </a:spcAft>
              <a:buSzPts val="1400"/>
              <a:buChar char="○"/>
            </a:pPr>
            <a:r>
              <a:rPr lang="es-419"/>
              <a:t>Es la estructura de datos principal de Spark</a:t>
            </a:r>
            <a:endParaRPr/>
          </a:p>
          <a:p>
            <a:pPr indent="-317500" lvl="1" marL="914400" rtl="0">
              <a:spcBef>
                <a:spcPts val="0"/>
              </a:spcBef>
              <a:spcAft>
                <a:spcPts val="0"/>
              </a:spcAft>
              <a:buSzPts val="1400"/>
              <a:buChar char="○"/>
            </a:pPr>
            <a:r>
              <a:rPr lang="es-419"/>
              <a:t>Es una colección de datos. Tiene los métodos clásicos de una colección de datos.</a:t>
            </a:r>
            <a:endParaRPr/>
          </a:p>
          <a:p>
            <a:pPr indent="-317500" lvl="1" marL="914400" rtl="0">
              <a:spcBef>
                <a:spcPts val="0"/>
              </a:spcBef>
              <a:spcAft>
                <a:spcPts val="0"/>
              </a:spcAft>
              <a:buSzPts val="1400"/>
              <a:buChar char="○"/>
            </a:pPr>
            <a:r>
              <a:rPr lang="es-419"/>
              <a:t>Es tolerante a fallas</a:t>
            </a:r>
            <a:endParaRPr/>
          </a:p>
          <a:p>
            <a:pPr indent="-317500" lvl="1" marL="914400" rtl="0">
              <a:spcBef>
                <a:spcPts val="0"/>
              </a:spcBef>
              <a:spcAft>
                <a:spcPts val="0"/>
              </a:spcAft>
              <a:buSzPts val="1400"/>
              <a:buChar char="○"/>
            </a:pPr>
            <a:r>
              <a:rPr lang="es-419"/>
              <a:t>Es </a:t>
            </a:r>
            <a:r>
              <a:rPr lang="es-419"/>
              <a:t>inmutable.</a:t>
            </a:r>
            <a:endParaRPr/>
          </a:p>
          <a:p>
            <a:pPr indent="-317500" lvl="1" marL="914400" rtl="0">
              <a:spcBef>
                <a:spcPts val="0"/>
              </a:spcBef>
              <a:spcAft>
                <a:spcPts val="0"/>
              </a:spcAft>
              <a:buSzPts val="1400"/>
              <a:buChar char="○"/>
            </a:pPr>
            <a:r>
              <a:rPr lang="es-419"/>
              <a:t>Transformaciones lazy.</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