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0" r:id="rId4"/>
    <p:sldMasterId id="2147483691" r:id="rId5"/>
    <p:sldMasterId id="2147483692" r:id="rId6"/>
    <p:sldMasterId id="214748369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y="5143500" cx="9144000"/>
  <p:notesSz cx="6858000" cy="9144000"/>
  <p:embeddedFontLst>
    <p:embeddedFont>
      <p:font typeface="Varela Round"/>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6A8BDB-0295-45C3-8E0F-FCE483F5F049}">
  <a:tblStyle styleId="{D36A8BDB-0295-45C3-8E0F-FCE483F5F04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slide" Target="slides/slide36.xml"/><Relationship Id="rId21" Type="http://schemas.openxmlformats.org/officeDocument/2006/relationships/slide" Target="slides/slide13.xml"/><Relationship Id="rId43" Type="http://schemas.openxmlformats.org/officeDocument/2006/relationships/slide" Target="slides/slide35.xml"/><Relationship Id="rId24" Type="http://schemas.openxmlformats.org/officeDocument/2006/relationships/slide" Target="slides/slide16.xml"/><Relationship Id="rId46" Type="http://schemas.openxmlformats.org/officeDocument/2006/relationships/slide" Target="slides/slide38.xml"/><Relationship Id="rId23" Type="http://schemas.openxmlformats.org/officeDocument/2006/relationships/slide" Target="slides/slide15.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schemas.openxmlformats.org/officeDocument/2006/relationships/font" Target="fonts/VarelaRound-regular.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54bec94a6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44" name="Google Shape;244;g254bec94a6_0_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251d510081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Google Shape;311;g251d510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por ejemplo si tenemos los elementos de una colección y primero les sumamos 1 y después les sumamos 2, spark se puede dar cuenta y sumar tres. Así ahorra trabajo, comunicación entre los nodos,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5130c0da6_0_4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Google Shape;317;g25130c0d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25130c0da6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Google Shape;323;g25130c0d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Pandas usa data frames</a:t>
            </a:r>
            <a:endParaRPr/>
          </a:p>
          <a:p>
            <a:pPr indent="0" lvl="0" marL="0">
              <a:spcBef>
                <a:spcPts val="0"/>
              </a:spcBef>
              <a:spcAft>
                <a:spcPts val="0"/>
              </a:spcAft>
              <a:buNone/>
            </a:pPr>
            <a:r>
              <a:rPr lang="es-419"/>
              <a:t>Y pandas usa sql</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2676e6bb7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Google Shape;329;g2676e6b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52db2331e_0_1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Google Shape;335;g252db2331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25241116dc_0_1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1" name="Google Shape;341;g25241116dc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s-419" u="none" cap="none" strike="noStrike"/>
              <a:t>Un vertice es un id con atributos</a:t>
            </a:r>
            <a:endParaRPr/>
          </a:p>
          <a:p>
            <a:pPr indent="0" lvl="0" marL="0" marR="0" rtl="0" algn="l">
              <a:spcBef>
                <a:spcPts val="0"/>
              </a:spcBef>
              <a:spcAft>
                <a:spcPts val="0"/>
              </a:spcAft>
              <a:buFont typeface="Arial"/>
              <a:buNone/>
            </a:pPr>
            <a:r>
              <a:rPr b="0" i="0" lang="es-419" u="none" cap="none" strike="noStrike"/>
              <a:t>Una arista es un conjunto pares de ids con atributos</a:t>
            </a:r>
            <a:endParaRPr/>
          </a:p>
          <a:p>
            <a:pPr indent="0" lvl="0" marL="0" marR="0" rtl="0" algn="l">
              <a:spcBef>
                <a:spcPts val="0"/>
              </a:spcBef>
              <a:spcAft>
                <a:spcPts val="0"/>
              </a:spcAft>
              <a:buFont typeface="Arial"/>
              <a:buNone/>
            </a:pPr>
            <a:r>
              <a:rPr b="0" i="0" lang="es-419" u="none" cap="none" strike="noStrike"/>
              <a:t>Los siete puentes de Königsberg.</a:t>
            </a:r>
            <a:endParaRPr/>
          </a:p>
          <a:p>
            <a:pPr indent="0" lvl="0" marL="0" marR="0" rtl="0" algn="l">
              <a:spcBef>
                <a:spcPts val="0"/>
              </a:spcBef>
              <a:spcAft>
                <a:spcPts val="0"/>
              </a:spcAft>
              <a:buFont typeface="Arial"/>
              <a:buNone/>
            </a:pPr>
            <a:r>
              <a:rPr b="0" i="0" lang="es-419" u="none" cap="none" strike="noStrike"/>
              <a:t>Actulmente la Ciudad de Kaliningrado esta atravesada por el rio Pregel y tiene 7 puentes para atravesar el rio de un lado al otro de la ciudad.  El rio divid</a:t>
            </a:r>
            <a:r>
              <a:rPr lang="es-419"/>
              <a:t>e la ciudad en 4 regiones</a:t>
            </a:r>
            <a:endParaRPr/>
          </a:p>
          <a:p>
            <a:pPr indent="0" lvl="0" marL="0" marR="0" rtl="0" algn="l">
              <a:spcBef>
                <a:spcPts val="0"/>
              </a:spcBef>
              <a:spcAft>
                <a:spcPts val="0"/>
              </a:spcAft>
              <a:buFont typeface="Arial"/>
              <a:buNone/>
            </a:pPr>
            <a:r>
              <a:rPr b="0" i="0" lang="es-419" u="none" cap="none" strike="noStrike"/>
              <a:t>El problema planteaba </a:t>
            </a:r>
            <a:r>
              <a:rPr lang="es-419"/>
              <a:t>si</a:t>
            </a:r>
            <a:r>
              <a:rPr b="0" i="0" lang="es-419" u="none" cap="none" strike="noStrike"/>
              <a:t> </a:t>
            </a:r>
            <a:r>
              <a:rPr b="0" i="0" lang="es-419" u="none" cap="none" strike="noStrike"/>
              <a:t>se podia dar un paseo por </a:t>
            </a:r>
            <a:r>
              <a:rPr lang="es-419"/>
              <a:t>toda la </a:t>
            </a:r>
            <a:r>
              <a:rPr b="0" i="0" lang="es-419" u="none" cap="none" strike="noStrike"/>
              <a:t>ciudad atravesando todos los puentes solo 1 vez y volver al punto de partida.</a:t>
            </a:r>
            <a:endParaRPr b="0" i="0" u="none" cap="none" strike="noStrike"/>
          </a:p>
          <a:p>
            <a:pPr indent="0" lvl="0" marL="0" marR="0" rtl="0" algn="l">
              <a:spcBef>
                <a:spcPts val="0"/>
              </a:spcBef>
              <a:spcAft>
                <a:spcPts val="0"/>
              </a:spcAft>
              <a:buFont typeface="Arial"/>
              <a:buNone/>
            </a:pPr>
            <a:r>
              <a:rPr lang="es-419"/>
              <a:t>El problema es resuelto por Leonhard Euler en 1736. Despuestra que para que el camino sea valido, cada nodo interno debe poseer una cantidad par de aristas, por lo tanto no hay solucion</a:t>
            </a:r>
            <a:endParaRPr/>
          </a:p>
          <a:p>
            <a:pPr indent="0" lvl="0" marL="0" marR="0" rtl="0" algn="l">
              <a:spcBef>
                <a:spcPts val="0"/>
              </a:spcBef>
              <a:spcAft>
                <a:spcPts val="0"/>
              </a:spcAft>
              <a:buFont typeface="Arial"/>
              <a:buNone/>
            </a:pPr>
            <a:r>
              <a:rPr lang="es-419"/>
              <a:t>Euler modela las regiones como nodos y puentes como aristas</a:t>
            </a:r>
            <a:endParaRPr/>
          </a:p>
        </p:txBody>
      </p:sp>
      <p:sp>
        <p:nvSpPr>
          <p:cNvPr id="342" name="Google Shape;342;g25241116dc_0_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25241116dc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400"/>
              </a:spcBef>
              <a:spcAft>
                <a:spcPts val="0"/>
              </a:spcAft>
              <a:buNone/>
            </a:pPr>
            <a:r>
              <a:rPr lang="es-419" sz="1200">
                <a:solidFill>
                  <a:schemeClr val="dk1"/>
                </a:solidFill>
                <a:latin typeface="Calibri"/>
                <a:ea typeface="Calibri"/>
                <a:cs typeface="Calibri"/>
                <a:sym typeface="Calibri"/>
              </a:rPr>
              <a:t>Recalcar grafo sociales que es lo que vamos a estar trabajando en el taller</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
        <p:nvSpPr>
          <p:cNvPr id="353" name="Google Shape;353;g25241116dc_0_2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25241116dc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Grafo simple: aquel que no posee bucles ni aristas paralelas</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Multigrafo (o pseudografo): G es multigrafo si y solo si no es simple</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Grafo orientado, dirigido o digrafo. Son grafos en los cuales se ha añadido una orientación a las aristas, representada gráficamente por una flecha.</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Un par no ordenado es un conjunto de la forma {a,b}, de manera que {a,b}={b,a}</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s-419" sz="1200">
                <a:solidFill>
                  <a:schemeClr val="dk1"/>
                </a:solidFill>
                <a:latin typeface="Calibri"/>
                <a:ea typeface="Calibri"/>
                <a:cs typeface="Calibri"/>
                <a:sym typeface="Calibri"/>
              </a:rPr>
              <a:t>Grafo completo: grafo simple en el que cada par de vértices están unidos por una arista, es decir, contiene todas las posibles aristas. Cuantas aristas tiene un grafo completo de N nodos?</a:t>
            </a:r>
            <a:endParaRPr/>
          </a:p>
        </p:txBody>
      </p:sp>
      <p:sp>
        <p:nvSpPr>
          <p:cNvPr id="366" name="Google Shape;366;g25241116dc_0_3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25241116dc_0_5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83" name="Google Shape;383;g25241116dc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Conjuntos o lista de vértices y arcos. Recalcar esa representación como importante porque es la que utilizaremos de aca en mas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Matriz de adyacencia puede requerir mucha memoria. Es n*n</a:t>
            </a:r>
            <a:endParaRPr sz="1200">
              <a:solidFill>
                <a:schemeClr val="dk1"/>
              </a:solidFill>
              <a:latin typeface="Calibri"/>
              <a:ea typeface="Calibri"/>
              <a:cs typeface="Calibri"/>
              <a:sym typeface="Calibri"/>
            </a:endParaRPr>
          </a:p>
          <a:p>
            <a:pPr indent="0" lvl="0" marL="0" marR="0" rtl="0" algn="l">
              <a:spcBef>
                <a:spcPts val="0"/>
              </a:spcBef>
              <a:spcAft>
                <a:spcPts val="0"/>
              </a:spcAft>
              <a:buFont typeface="Arial"/>
              <a:buNone/>
            </a:pPr>
            <a:r>
              <a:t/>
            </a:r>
            <a:endParaRPr sz="1800"/>
          </a:p>
        </p:txBody>
      </p:sp>
      <p:sp>
        <p:nvSpPr>
          <p:cNvPr id="384" name="Google Shape;384;g25241116dc_0_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25241116dc_0_5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2" name="Google Shape;392;g25241116dc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Presentar las tecnologias que usamos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Preguntar a la audiencia si alguien trabajo/oyo/jugo con alguna y que opinion tienen</a:t>
            </a:r>
            <a:endParaRPr sz="1800"/>
          </a:p>
          <a:p>
            <a:pPr indent="0" lvl="0" marL="0" marR="0" rtl="0" algn="l">
              <a:spcBef>
                <a:spcPts val="0"/>
              </a:spcBef>
              <a:spcAft>
                <a:spcPts val="0"/>
              </a:spcAft>
              <a:buFont typeface="Arial"/>
              <a:buNone/>
            </a:pPr>
            <a:r>
              <a:t/>
            </a:r>
            <a:endParaRPr/>
          </a:p>
        </p:txBody>
      </p:sp>
      <p:sp>
        <p:nvSpPr>
          <p:cNvPr id="393" name="Google Shape;393;g25241116dc_0_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2678180b88_0_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3" name="Google Shape;253;g2678180b88_0_3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25241116dc_0_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419" sz="1000">
                <a:solidFill>
                  <a:schemeClr val="dk1"/>
                </a:solidFill>
                <a:latin typeface="Calibri"/>
                <a:ea typeface="Calibri"/>
                <a:cs typeface="Calibri"/>
                <a:sym typeface="Calibri"/>
              </a:rPr>
              <a:t>Al usar dataframes tenemos todos los beneficios de los mismos: ej proyecto tungsten, optimizador catalyst, lenguaje HiveQL y todos sus udf. Mismos beneficios de Dataframe por sobre RDD que nombro Tobe</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000">
                <a:solidFill>
                  <a:schemeClr val="dk1"/>
                </a:solidFill>
                <a:latin typeface="Calibri"/>
                <a:ea typeface="Calibri"/>
                <a:cs typeface="Calibri"/>
                <a:sym typeface="Calibri"/>
              </a:rPr>
              <a:t>Hablar del workaround para tratar grafos dirigidos como no dirigidos (duplicar los edges o eliminar el multigrafo) y que algunos algoritmos no tienen en cuenta la direccion</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000">
                <a:solidFill>
                  <a:schemeClr val="dk1"/>
                </a:solidFill>
                <a:latin typeface="Calibri"/>
                <a:ea typeface="Calibri"/>
                <a:cs typeface="Calibri"/>
                <a:sym typeface="Calibri"/>
              </a:rPr>
              <a:t>El * en el lenguaje es porque hay cosas que no estan implementadas en graphFrames en python</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000">
                <a:solidFill>
                  <a:schemeClr val="dk1"/>
                </a:solidFill>
                <a:latin typeface="Calibri"/>
                <a:ea typeface="Calibri"/>
                <a:cs typeface="Calibri"/>
                <a:sym typeface="Calibri"/>
              </a:rPr>
              <a:t>toGraphX y fromGraphX solo en scala</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000">
                <a:solidFill>
                  <a:schemeClr val="dk1"/>
                </a:solidFill>
                <a:latin typeface="Calibri"/>
                <a:ea typeface="Calibri"/>
                <a:cs typeface="Calibri"/>
                <a:sym typeface="Calibri"/>
              </a:rPr>
              <a:t>Hablar de motif: ejemplo de transportation network y triangulos</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000">
                <a:solidFill>
                  <a:schemeClr val="dk1"/>
                </a:solidFill>
                <a:latin typeface="Calibri"/>
                <a:ea typeface="Calibri"/>
                <a:cs typeface="Calibri"/>
                <a:sym typeface="Calibri"/>
              </a:rPr>
              <a:t>Envio de mensajes: nombrar que es importante para muchos algoritmos de grafos. Se basa en que nodos que estan conectados entre si intercambien mensajes sobre sus atributos o atributos de sus aristas.</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000">
                <a:solidFill>
                  <a:schemeClr val="dk1"/>
                </a:solidFill>
                <a:latin typeface="Calibri"/>
                <a:ea typeface="Calibri"/>
                <a:cs typeface="Calibri"/>
                <a:sym typeface="Calibri"/>
              </a:rPr>
              <a:t>Pregel es un modelo de programacion disenado por Google para el envio de mensaje entre nodo en varias iteraciones llamados supersteps. Es muy poderoso. Graphx tiene su implementacion de esta api</a:t>
            </a:r>
            <a:endParaRPr sz="1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s-419" sz="1000">
                <a:solidFill>
                  <a:schemeClr val="dk1"/>
                </a:solidFill>
                <a:latin typeface="Calibri"/>
                <a:ea typeface="Calibri"/>
                <a:cs typeface="Calibri"/>
                <a:sym typeface="Calibri"/>
              </a:rPr>
              <a:t>Los algoritmos son los mismos, la mayoria son wrappers en graphframes usando los de graphx</a:t>
            </a:r>
            <a:endParaRPr/>
          </a:p>
        </p:txBody>
      </p:sp>
      <p:sp>
        <p:nvSpPr>
          <p:cNvPr id="403" name="Google Shape;403;g25241116dc_0_6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25241116dc_0_7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Google Shape;411;g25241116dc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Resaltar el tema que graphX solo puede user long como vertexId. Eso para nosotros es un issue</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Id vertice: en graphframe en realidad es cualquier tipo soportado por spark: int, long, timestamp, vector, struct, string</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SzPts val="1100"/>
              <a:buFont typeface="Arial"/>
              <a:buNone/>
            </a:pPr>
            <a:r>
              <a:rPr lang="es-419" sz="1200">
                <a:solidFill>
                  <a:schemeClr val="dk1"/>
                </a:solidFill>
                <a:latin typeface="Calibri"/>
                <a:ea typeface="Calibri"/>
                <a:cs typeface="Calibri"/>
                <a:sym typeface="Calibri"/>
              </a:rPr>
              <a:t>Output: hacer la analogia con dataframe que las transformaciones devuelve otro df y en un action otra cosa.</a:t>
            </a:r>
            <a:endParaRPr sz="1800"/>
          </a:p>
        </p:txBody>
      </p:sp>
      <p:sp>
        <p:nvSpPr>
          <p:cNvPr id="412" name="Google Shape;412;g25241116dc_0_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25241116dc_0_8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0" name="Google Shape;420;g25241116dc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Al ser wrappers tienen el mismo comportamiento</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Solo connected component ofrece 2 implementaciones: una un wrapper y otra propia en graphframes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Connected component: basado en un grafo no dirigido, es un subgrafo donde todos los pares de nodos estan conectados mediante algun path</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Scc: basado en un grafo dirigido, es un subgrafo donde todos los nodos son alcazables desde cualquier otro nodo del grafo</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pageRank: corre el algoritmo de google para rankeo de sites. Devuelve un graphFrames con el rankig de los nodos y pesos en las aristas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Sortest path: por cada nodo hay un array de distancias a los landmarks</a:t>
            </a:r>
            <a:endParaRPr sz="1800"/>
          </a:p>
        </p:txBody>
      </p:sp>
      <p:sp>
        <p:nvSpPr>
          <p:cNvPr id="421" name="Google Shape;421;g25241116dc_0_8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25241116dc_0_1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Google Shape;430;g25241116d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nombrar que no es la unica forma de crear dataframes pero sirve para explicar el caso</a:t>
            </a:r>
            <a:endParaRPr/>
          </a:p>
          <a:p>
            <a:pPr indent="0" lvl="0" marL="0">
              <a:spcBef>
                <a:spcPts val="0"/>
              </a:spcBef>
              <a:spcAft>
                <a:spcPts val="0"/>
              </a:spcAft>
              <a:buNone/>
            </a:pPr>
            <a:r>
              <a:rPr lang="es-419"/>
              <a:t>vertices tienen que tener la columna id</a:t>
            </a:r>
            <a:endParaRPr/>
          </a:p>
          <a:p>
            <a:pPr indent="0" lvl="0" marL="0">
              <a:spcBef>
                <a:spcPts val="0"/>
              </a:spcBef>
              <a:spcAft>
                <a:spcPts val="0"/>
              </a:spcAft>
              <a:buNone/>
            </a:pPr>
            <a:r>
              <a:rPr lang="es-419"/>
              <a:t>edges tienen que tener las columnas src y dst</a:t>
            </a:r>
            <a:endParaRPr/>
          </a:p>
          <a:p>
            <a:pPr indent="0" lvl="0" marL="0">
              <a:spcBef>
                <a:spcPts val="0"/>
              </a:spcBef>
              <a:spcAft>
                <a:spcPts val="0"/>
              </a:spcAft>
              <a:buNone/>
            </a:pPr>
            <a:r>
              <a:rPr lang="es-419"/>
              <a:t>explicar el caso donde se puede crear un grafo solo con edges</a:t>
            </a:r>
            <a:endParaRPr/>
          </a:p>
          <a:p>
            <a:pPr indent="0" lvl="0" marL="0">
              <a:spcBef>
                <a:spcPts val="0"/>
              </a:spcBef>
              <a:spcAft>
                <a:spcPts val="0"/>
              </a:spcAft>
              <a:buNone/>
            </a:pPr>
            <a:r>
              <a:rPr lang="es-419"/>
              <a:t>no hay checkeo de consistencia entre edges y vertices (solo cuando creamos solo con edges)</a:t>
            </a:r>
            <a:endParaRPr/>
          </a:p>
          <a:p>
            <a:pPr indent="0" lvl="0" marL="0">
              <a:spcBef>
                <a:spcPts val="0"/>
              </a:spcBef>
              <a:spcAft>
                <a:spcPts val="0"/>
              </a:spcAft>
              <a:buNone/>
            </a:pPr>
            <a:r>
              <a:rPr lang="es-419"/>
              <a:t>GraphFrame es solo un compose de los vertices y edges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2523da492a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Google Shape;436;g2523da49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explicar inDegree, outDegree y degree</a:t>
            </a:r>
            <a:endParaRPr/>
          </a:p>
          <a:p>
            <a:pPr indent="0" lvl="0" marL="0" rtl="0">
              <a:spcBef>
                <a:spcPts val="0"/>
              </a:spcBef>
              <a:spcAft>
                <a:spcPts val="0"/>
              </a:spcAft>
              <a:buNone/>
            </a:pPr>
            <a:r>
              <a:rPr lang="es-419"/>
              <a:t>la mayoria de las operaciones devuelven dataframes y a partir de ahi se trabaja como cualquier dataframe i.e: inDegrees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252db2331e_0_16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Google Shape;442;g252db2331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2523da492a_0_1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7" name="Google Shape;447;g2523da492a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Grafos son inherentemente recursivos e iterativos porque las propiedades de un nodo puede depender de las propiedades de sus vecinos q a su vez depende de la de sus vecinos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Dar el ejemplo de page rank. Se actualiza el ranking inicial con el ranking de sus vecinos que a su vez de actualizar con el de sus vecinos.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A su vez es iterativo porque se basa en una persona que va clickeando links a medida que llega a una pagina con una cierta prob de dejar de clickear</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Analogia de sendMsg y merge con map/reduce</a:t>
            </a:r>
            <a:endParaRPr/>
          </a:p>
        </p:txBody>
      </p:sp>
      <p:sp>
        <p:nvSpPr>
          <p:cNvPr id="448" name="Google Shape;448;g2523da492a_0_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2523da492a_0_9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6" name="Google Shape;456;g2523da492a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AM referencia al triplet del grafo</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AM.src y AM.dst al campo src y dst del triplet</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como se envian mensajes en ambas direcciones no se tiene en cuenta la direccion del grafo y por lo tanto es no dirigido</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comentar el caso del multigrafo (mas de un edge entre el mismo par de links)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preguntar como harian si queremos el promedio de edad en vez de la suma</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y si queremos el promedio de edad de las personas que sigo? y de mis seguidores?</a:t>
            </a:r>
            <a:endParaRPr sz="1200">
              <a:solidFill>
                <a:schemeClr val="dk1"/>
              </a:solidFill>
              <a:latin typeface="Calibri"/>
              <a:ea typeface="Calibri"/>
              <a:cs typeface="Calibri"/>
              <a:sym typeface="Calibri"/>
            </a:endParaRPr>
          </a:p>
        </p:txBody>
      </p:sp>
      <p:sp>
        <p:nvSpPr>
          <p:cNvPr id="457" name="Google Shape;457;g2523da492a_0_9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2523da492a_0_10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5" name="Google Shape;465;g2523da492a_0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t/>
            </a:r>
            <a:endParaRPr/>
          </a:p>
        </p:txBody>
      </p:sp>
      <p:sp>
        <p:nvSpPr>
          <p:cNvPr id="466" name="Google Shape;466;g2523da492a_0_10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2523da492a_0_11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5" name="Google Shape;475;g2523da492a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cohesión: cuan conectada esta la componente conexa mas grande</a:t>
            </a:r>
            <a:endParaRPr/>
          </a:p>
          <a:p>
            <a:pPr indent="0" lvl="0" marL="0" rtl="0">
              <a:lnSpc>
                <a:spcPct val="115000"/>
              </a:lnSpc>
              <a:spcBef>
                <a:spcPts val="400"/>
              </a:spcBef>
              <a:spcAft>
                <a:spcPts val="0"/>
              </a:spcAft>
              <a:buSzPts val="1100"/>
              <a:buFont typeface="Arial"/>
              <a:buNone/>
            </a:pPr>
            <a:r>
              <a:rPr lang="es-419"/>
              <a:t>se mapea el problema como un problema optimal percolation en random networks: minima cantidad de nodos que al eliminarlo se fragmenta la red</a:t>
            </a:r>
            <a:endParaRPr/>
          </a:p>
          <a:p>
            <a:pPr indent="0" lvl="0" marL="0" rtl="0">
              <a:lnSpc>
                <a:spcPct val="115000"/>
              </a:lnSpc>
              <a:spcBef>
                <a:spcPts val="400"/>
              </a:spcBef>
              <a:spcAft>
                <a:spcPts val="0"/>
              </a:spcAft>
              <a:buSzPts val="1100"/>
              <a:buFont typeface="Arial"/>
              <a:buNone/>
            </a:pPr>
            <a:r>
              <a:rPr lang="es-419"/>
              <a:t>el problema se introduce en el trabajo de marketing viral en 2002</a:t>
            </a:r>
            <a:endParaRPr/>
          </a:p>
          <a:p>
            <a:pPr indent="0" lvl="0" marL="0" rtl="0">
              <a:lnSpc>
                <a:spcPct val="115000"/>
              </a:lnSpc>
              <a:spcBef>
                <a:spcPts val="400"/>
              </a:spcBef>
              <a:spcAft>
                <a:spcPts val="0"/>
              </a:spcAft>
              <a:buSzPts val="1100"/>
              <a:buFont typeface="Arial"/>
              <a:buNone/>
            </a:pPr>
            <a:r>
              <a:rPr lang="es-419"/>
              <a:t>objetivo: </a:t>
            </a:r>
            <a:r>
              <a:rPr lang="es-419"/>
              <a:t>tamaño</a:t>
            </a:r>
            <a:r>
              <a:rPr lang="es-419"/>
              <a:t> de la componente conexa </a:t>
            </a:r>
            <a:r>
              <a:rPr lang="es-419"/>
              <a:t>más</a:t>
            </a:r>
            <a:r>
              <a:rPr lang="es-419"/>
              <a:t>  grande a medida que se elimina los influencers</a:t>
            </a:r>
            <a:endParaRPr/>
          </a:p>
          <a:p>
            <a:pPr indent="0" lvl="0" marL="0" rtl="0">
              <a:lnSpc>
                <a:spcPct val="115000"/>
              </a:lnSpc>
              <a:spcBef>
                <a:spcPts val="400"/>
              </a:spcBef>
              <a:spcAft>
                <a:spcPts val="0"/>
              </a:spcAft>
              <a:buSzPts val="1100"/>
              <a:buFont typeface="Arial"/>
              <a:buNone/>
            </a:pPr>
            <a:r>
              <a:t/>
            </a:r>
            <a:endParaRPr/>
          </a:p>
        </p:txBody>
      </p:sp>
      <p:sp>
        <p:nvSpPr>
          <p:cNvPr id="476" name="Google Shape;476;g2523da492a_0_1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23889c0417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Google Shape;262;g23889c04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Char char="●"/>
            </a:pPr>
            <a:r>
              <a:rPr lang="es-419" sz="1800">
                <a:solidFill>
                  <a:schemeClr val="dk2"/>
                </a:solidFill>
              </a:rPr>
              <a:t>Hadoop Map Reduce es un framework para un propósito determinado</a:t>
            </a:r>
            <a:endParaRPr sz="1800">
              <a:solidFill>
                <a:schemeClr val="dk2"/>
              </a:solidFill>
            </a:endParaRPr>
          </a:p>
          <a:p>
            <a:pPr indent="0" lvl="0" marL="0">
              <a:spcBef>
                <a:spcPts val="1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2523da492a_0_29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4" name="Google Shape;484;g2523da492a_0_2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se logro bajar de NP-hard a nlogn</a:t>
            </a:r>
            <a:endParaRPr/>
          </a:p>
          <a:p>
            <a:pPr indent="0" lvl="0" marL="0" rtl="0">
              <a:lnSpc>
                <a:spcPct val="115000"/>
              </a:lnSpc>
              <a:spcBef>
                <a:spcPts val="400"/>
              </a:spcBef>
              <a:spcAft>
                <a:spcPts val="0"/>
              </a:spcAft>
              <a:buSzPts val="1100"/>
              <a:buFont typeface="Arial"/>
              <a:buNone/>
            </a:pPr>
            <a:r>
              <a:rPr lang="es-419"/>
              <a:t>explicar porque es N2logN y que usando un max-heap baja a NlogN</a:t>
            </a:r>
            <a:endParaRPr/>
          </a:p>
          <a:p>
            <a:pPr indent="0" lvl="0" marL="0" rtl="0">
              <a:lnSpc>
                <a:spcPct val="115000"/>
              </a:lnSpc>
              <a:spcBef>
                <a:spcPts val="400"/>
              </a:spcBef>
              <a:spcAft>
                <a:spcPts val="0"/>
              </a:spcAft>
              <a:buSzPts val="1100"/>
              <a:buFont typeface="Arial"/>
              <a:buNone/>
            </a:pPr>
            <a:r>
              <a:rPr lang="es-419"/>
              <a:t>Collective Influence Algorithm to find influencers via optimal percolation in massively large social media: optimizacion de CI</a:t>
            </a:r>
            <a:endParaRPr/>
          </a:p>
          <a:p>
            <a:pPr indent="0" lvl="0" marL="0" rtl="0">
              <a:lnSpc>
                <a:spcPct val="115000"/>
              </a:lnSpc>
              <a:spcBef>
                <a:spcPts val="400"/>
              </a:spcBef>
              <a:spcAft>
                <a:spcPts val="0"/>
              </a:spcAft>
              <a:buSzPts val="1100"/>
              <a:buFont typeface="Arial"/>
              <a:buNone/>
            </a:pPr>
            <a:r>
              <a:rPr lang="es-419"/>
              <a:t>marketing viral: contactar a una personal para promocionar un producto y que </a:t>
            </a:r>
            <a:r>
              <a:rPr lang="es-419"/>
              <a:t>rápidamente</a:t>
            </a:r>
            <a:r>
              <a:rPr lang="es-419"/>
              <a:t> se haga viral (ejemplo que vamos a trabajar)</a:t>
            </a:r>
            <a:endParaRPr/>
          </a:p>
          <a:p>
            <a:pPr indent="0" lvl="0" marL="0" rtl="0">
              <a:lnSpc>
                <a:spcPct val="115000"/>
              </a:lnSpc>
              <a:spcBef>
                <a:spcPts val="400"/>
              </a:spcBef>
              <a:spcAft>
                <a:spcPts val="0"/>
              </a:spcAft>
              <a:buSzPts val="1100"/>
              <a:buFont typeface="Arial"/>
              <a:buNone/>
            </a:pPr>
            <a:r>
              <a:rPr lang="es-419"/>
              <a:t>focos de enfermedades: </a:t>
            </a:r>
            <a:r>
              <a:rPr lang="es-419"/>
              <a:t>detección</a:t>
            </a:r>
            <a:r>
              <a:rPr lang="es-419"/>
              <a:t> de </a:t>
            </a:r>
            <a:r>
              <a:rPr lang="es-419"/>
              <a:t>generación</a:t>
            </a:r>
            <a:r>
              <a:rPr lang="es-419"/>
              <a:t> de epidemias, ej: HIV o alguna enfermedad de contagio por contacto</a:t>
            </a:r>
            <a:endParaRPr/>
          </a:p>
          <a:p>
            <a:pPr indent="0" lvl="0" marL="0" rtl="0">
              <a:lnSpc>
                <a:spcPct val="115000"/>
              </a:lnSpc>
              <a:spcBef>
                <a:spcPts val="400"/>
              </a:spcBef>
              <a:spcAft>
                <a:spcPts val="0"/>
              </a:spcAft>
              <a:buSzPts val="1100"/>
              <a:buFont typeface="Arial"/>
              <a:buNone/>
            </a:pPr>
            <a:r>
              <a:rPr lang="es-419"/>
              <a:t>como otras aplicaciones nombrar: hubs de aeropuertos, transportation networks</a:t>
            </a:r>
            <a:endParaRPr/>
          </a:p>
          <a:p>
            <a:pPr indent="0" lvl="0" marL="0" rtl="0">
              <a:lnSpc>
                <a:spcPct val="115000"/>
              </a:lnSpc>
              <a:spcBef>
                <a:spcPts val="400"/>
              </a:spcBef>
              <a:spcAft>
                <a:spcPts val="0"/>
              </a:spcAft>
              <a:buSzPts val="1100"/>
              <a:buFont typeface="Arial"/>
              <a:buNone/>
            </a:pPr>
            <a:r>
              <a:rPr lang="es-419"/>
              <a:t>deteccion de focos de contagios</a:t>
            </a:r>
            <a:endParaRPr/>
          </a:p>
          <a:p>
            <a:pPr indent="0" lvl="0" marL="0" rtl="0">
              <a:lnSpc>
                <a:spcPct val="115000"/>
              </a:lnSpc>
              <a:spcBef>
                <a:spcPts val="400"/>
              </a:spcBef>
              <a:spcAft>
                <a:spcPts val="0"/>
              </a:spcAft>
              <a:buSzPts val="1100"/>
              <a:buFont typeface="Arial"/>
              <a:buNone/>
            </a:pPr>
            <a:r>
              <a:rPr lang="es-419"/>
              <a:t>preguntar </a:t>
            </a:r>
            <a:r>
              <a:rPr lang="es-419"/>
              <a:t>cómo</a:t>
            </a:r>
            <a:r>
              <a:rPr lang="es-419"/>
              <a:t> creen que es la </a:t>
            </a:r>
            <a:r>
              <a:rPr lang="es-419"/>
              <a:t>fórmula</a:t>
            </a:r>
            <a:r>
              <a:rPr lang="es-419"/>
              <a:t> de collective influence</a:t>
            </a:r>
            <a:endParaRPr/>
          </a:p>
        </p:txBody>
      </p:sp>
      <p:sp>
        <p:nvSpPr>
          <p:cNvPr id="485" name="Google Shape;485;g2523da492a_0_29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2523da492a_0_14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419"/>
              <a:t>preguntar porque es degree - 1</a:t>
            </a:r>
            <a:endParaRPr/>
          </a:p>
          <a:p>
            <a:pPr indent="0" lvl="0" marL="0">
              <a:spcBef>
                <a:spcPts val="0"/>
              </a:spcBef>
              <a:spcAft>
                <a:spcPts val="0"/>
              </a:spcAft>
              <a:buNone/>
            </a:pPr>
            <a:r>
              <a:rPr lang="es-419"/>
              <a:t>CI = 40 se conecta con otros nodos de alto degree mientras que CI = 21 no</a:t>
            </a:r>
            <a:endParaRPr/>
          </a:p>
          <a:p>
            <a:pPr indent="0" lvl="0" marL="0" rtl="0">
              <a:spcBef>
                <a:spcPts val="0"/>
              </a:spcBef>
              <a:spcAft>
                <a:spcPts val="0"/>
              </a:spcAft>
              <a:buNone/>
            </a:pPr>
            <a:r>
              <a:rPr lang="es-419"/>
              <a:t>interesante de ci: nodos con bajo degree pueden ser influencers. Son los weakly connected nodes</a:t>
            </a:r>
            <a:endParaRPr/>
          </a:p>
        </p:txBody>
      </p:sp>
      <p:sp>
        <p:nvSpPr>
          <p:cNvPr id="493" name="Google Shape;493;g2523da492a_0_1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2523da492a_0_30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7" name="Google Shape;567;g2523da492a_0_30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252db2331e_0_17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1" name="Google Shape;691;g252db2331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2678180b88_0_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96" name="Google Shape;696;g2678180b8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explicar que el nodo verde es el del nodo</a:t>
            </a:r>
            <a:endParaRPr/>
          </a:p>
          <a:p>
            <a:pPr indent="0" lvl="0" marL="0" rtl="0">
              <a:lnSpc>
                <a:spcPct val="115000"/>
              </a:lnSpc>
              <a:spcBef>
                <a:spcPts val="400"/>
              </a:spcBef>
              <a:spcAft>
                <a:spcPts val="0"/>
              </a:spcAft>
              <a:buSzPts val="1100"/>
              <a:buFont typeface="Arial"/>
              <a:buNone/>
            </a:pPr>
            <a:r>
              <a:rPr lang="es-419"/>
              <a:t>el </a:t>
            </a:r>
            <a:r>
              <a:rPr lang="es-419"/>
              <a:t>diámetro</a:t>
            </a:r>
            <a:r>
              <a:rPr lang="es-419"/>
              <a:t> del nodo es proporcional al degree</a:t>
            </a:r>
            <a:endParaRPr/>
          </a:p>
          <a:p>
            <a:pPr indent="0" lvl="0" marL="0" rtl="0">
              <a:lnSpc>
                <a:spcPct val="115000"/>
              </a:lnSpc>
              <a:spcBef>
                <a:spcPts val="400"/>
              </a:spcBef>
              <a:spcAft>
                <a:spcPts val="0"/>
              </a:spcAft>
              <a:buSzPts val="1100"/>
              <a:buFont typeface="Arial"/>
              <a:buNone/>
            </a:pPr>
            <a:r>
              <a:rPr lang="es-419"/>
              <a:t>los 3 nodos con mayor degree estan pintados en azul: 2300, 8306, 2622 </a:t>
            </a:r>
            <a:endParaRPr/>
          </a:p>
          <a:p>
            <a:pPr indent="0" lvl="0" marL="0" rtl="0">
              <a:lnSpc>
                <a:spcPct val="115000"/>
              </a:lnSpc>
              <a:spcBef>
                <a:spcPts val="400"/>
              </a:spcBef>
              <a:spcAft>
                <a:spcPts val="0"/>
              </a:spcAft>
              <a:buSzPts val="1100"/>
              <a:buFont typeface="Arial"/>
              <a:buNone/>
            </a:pPr>
            <a:r>
              <a:rPr lang="es-419"/>
              <a:t>esta conectando solo con el 3ro en mayor degree pero con muchos de degree moderado. Ademas el degree del nodo es el mas alto</a:t>
            </a:r>
            <a:endParaRPr/>
          </a:p>
        </p:txBody>
      </p:sp>
      <p:sp>
        <p:nvSpPr>
          <p:cNvPr id="697" name="Google Shape;697;g2678180b88_0_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2678180b88_0_1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5" name="Google Shape;705;g2678180b88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tiene alto degree, </a:t>
            </a:r>
            <a:r>
              <a:rPr lang="es-419"/>
              <a:t>está</a:t>
            </a:r>
            <a:r>
              <a:rPr lang="es-419"/>
              <a:t> conectando con el nodo de mayor degree y con otros de degree moderado</a:t>
            </a:r>
            <a:endParaRPr/>
          </a:p>
        </p:txBody>
      </p:sp>
      <p:sp>
        <p:nvSpPr>
          <p:cNvPr id="706" name="Google Shape;706;g2678180b88_0_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2678180b88_0_1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4" name="Google Shape;714;g2678180b88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tiene bajo degree pero como su ego network tiene a los 3 nodos de mayor degree su CI es alto</a:t>
            </a:r>
            <a:endParaRPr/>
          </a:p>
        </p:txBody>
      </p:sp>
      <p:sp>
        <p:nvSpPr>
          <p:cNvPr id="715" name="Google Shape;715;g2678180b88_0_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2678180b88_0_2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23" name="Google Shape;723;g2678180b88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tiene alto degree pero bajo CI porque se conecta con nodos de bajo degree</a:t>
            </a:r>
            <a:endParaRPr/>
          </a:p>
        </p:txBody>
      </p:sp>
      <p:sp>
        <p:nvSpPr>
          <p:cNvPr id="724" name="Google Shape;724;g2678180b88_0_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252db2331e_0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32" name="Google Shape;732;g252db2331e_0_8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25130c0da6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Google Shape;268;g25130c0d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251db3d8b1_0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Google Shape;275;g251db3d8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23889c0417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Google Shape;280;g23889c04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Streaming: por ejemplo procesar twitts, negocio de biding. </a:t>
            </a:r>
            <a:endParaRPr/>
          </a:p>
          <a:p>
            <a:pPr indent="0" lvl="0" marL="0">
              <a:spcBef>
                <a:spcPts val="0"/>
              </a:spcBef>
              <a:spcAft>
                <a:spcPts val="0"/>
              </a:spcAft>
              <a:buNone/>
            </a:pPr>
            <a:r>
              <a:rPr lang="es-419"/>
              <a:t>Regresión logística, random forest, support vector machine, redes neuranles</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5130c0da6_0_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Google Shape;294;g25130c0da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Spark session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25130c0da6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Google Shape;300;g25130c0d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TIenen sentido con un fils system distribuido, HDFS, S3, el de databricks que tiene un propio</a:t>
            </a:r>
            <a:endParaRPr/>
          </a:p>
          <a:p>
            <a:pPr indent="0" lvl="0" marL="0">
              <a:spcBef>
                <a:spcPts val="0"/>
              </a:spcBef>
              <a:spcAft>
                <a:spcPts val="0"/>
              </a:spcAft>
              <a:buNone/>
            </a:pPr>
            <a:r>
              <a:t/>
            </a:r>
            <a:endParaRPr/>
          </a:p>
          <a:p>
            <a:pPr indent="0" lvl="0" marL="0">
              <a:spcBef>
                <a:spcPts val="0"/>
              </a:spcBef>
              <a:spcAft>
                <a:spcPts val="0"/>
              </a:spcAft>
              <a:buNone/>
            </a:pPr>
            <a:r>
              <a:rPr lang="es-419"/>
              <a:t>Driver es un programa que corre en alguna máquina conectada al cluster</a:t>
            </a:r>
            <a:endParaRPr/>
          </a:p>
          <a:p>
            <a:pPr indent="0" lvl="0" marL="0">
              <a:spcBef>
                <a:spcPts val="0"/>
              </a:spcBef>
              <a:spcAft>
                <a:spcPts val="0"/>
              </a:spcAft>
              <a:buNone/>
            </a:pPr>
            <a:r>
              <a:rPr lang="es-419"/>
              <a:t>Como se pretende procesar grandes ccantidad de datos en forma distribuida</a:t>
            </a:r>
            <a:endParaRPr/>
          </a:p>
          <a:p>
            <a:pPr indent="0" lvl="0" marL="0">
              <a:spcBef>
                <a:spcPts val="0"/>
              </a:spcBef>
              <a:spcAft>
                <a:spcPts val="0"/>
              </a:spcAft>
              <a:buNone/>
            </a:pPr>
            <a:r>
              <a:rPr lang="es-419"/>
              <a:t>Toda operación de transformación de datos que esté escrita en el driver se delega su ejecución a los nodos</a:t>
            </a:r>
            <a:endParaRPr/>
          </a:p>
          <a:p>
            <a:pPr indent="0" lvl="0" marL="0">
              <a:spcBef>
                <a:spcPts val="0"/>
              </a:spcBef>
              <a:spcAft>
                <a:spcPts val="0"/>
              </a:spcAft>
              <a:buNone/>
            </a:pPr>
            <a:r>
              <a:rPr lang="es-419"/>
              <a:t>se ejecutan las partes</a:t>
            </a:r>
            <a:endParaRPr/>
          </a:p>
          <a:p>
            <a:pPr indent="0" lvl="0" marL="0">
              <a:spcBef>
                <a:spcPts val="0"/>
              </a:spcBef>
              <a:spcAft>
                <a:spcPts val="0"/>
              </a:spcAft>
              <a:buNone/>
            </a:pPr>
            <a:r>
              <a:rPr lang="es-419"/>
              <a:t>y, o bien se graban o se devuelen al driver.</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s-419"/>
              <a:t>Obviamente para que esto tenga sentido, tienen que estar corriendo sobre un file system distribuido, porque si no imagínense que todos tendría que leer de todo lado</a:t>
            </a:r>
            <a:endParaRPr/>
          </a:p>
          <a:p>
            <a:pPr indent="0" lvl="0" marL="0">
              <a:spcBef>
                <a:spcPts val="0"/>
              </a:spcBef>
              <a:spcAft>
                <a:spcPts val="0"/>
              </a:spcAft>
              <a:buNone/>
            </a:pPr>
            <a:r>
              <a:rPr lang="es-419"/>
              <a:t> HDFS</a:t>
            </a:r>
            <a:endParaRPr/>
          </a:p>
          <a:p>
            <a:pPr indent="0" lvl="0" marL="0">
              <a:spcBef>
                <a:spcPts val="0"/>
              </a:spcBef>
              <a:spcAft>
                <a:spcPts val="0"/>
              </a:spcAft>
              <a:buNone/>
            </a:pPr>
            <a:r>
              <a:rPr lang="es-419"/>
              <a:t>Databricks tienen su propio file system</a:t>
            </a:r>
            <a:endParaRPr/>
          </a:p>
          <a:p>
            <a:pPr indent="0" lvl="0" marL="0">
              <a:spcBef>
                <a:spcPts val="0"/>
              </a:spcBef>
              <a:spcAft>
                <a:spcPts val="0"/>
              </a:spcAft>
              <a:buNone/>
            </a:pPr>
            <a:r>
              <a:rPr lang="es-419"/>
              <a:t>Amazon tiene s3</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23889c0417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Google Shape;305;g23889c04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Es una abstracción</a:t>
            </a:r>
            <a:endParaRPr/>
          </a:p>
          <a:p>
            <a:pPr indent="0" lvl="0" marL="0">
              <a:spcBef>
                <a:spcPts val="0"/>
              </a:spcBef>
              <a:spcAft>
                <a:spcPts val="0"/>
              </a:spcAft>
              <a:buNone/>
            </a:pPr>
            <a:r>
              <a:rPr lang="es-419"/>
              <a:t>¿Y qué pinta tiene esta abstracción?</a:t>
            </a:r>
            <a:endParaRPr/>
          </a:p>
          <a:p>
            <a:pPr indent="0" lvl="0" marL="0">
              <a:spcBef>
                <a:spcPts val="0"/>
              </a:spcBef>
              <a:spcAft>
                <a:spcPts val="0"/>
              </a:spcAft>
              <a:buNone/>
            </a:pPr>
            <a:r>
              <a:rPr lang="es-419"/>
              <a:t>Es una colección </a:t>
            </a:r>
            <a:endParaRPr/>
          </a:p>
          <a:p>
            <a:pPr indent="0" lvl="0" marL="0">
              <a:spcBef>
                <a:spcPts val="0"/>
              </a:spcBef>
              <a:spcAft>
                <a:spcPts val="0"/>
              </a:spcAft>
              <a:buNone/>
            </a:pPr>
            <a:r>
              <a:rPr lang="es-419"/>
              <a:t>Lo vemos como una colección pero por detrás todas las operaciones se ejecutan en forma distribuida.</a:t>
            </a:r>
            <a:endParaRPr/>
          </a:p>
          <a:p>
            <a:pPr indent="0" lvl="0" marL="0">
              <a:spcBef>
                <a:spcPts val="0"/>
              </a:spcBef>
              <a:spcAft>
                <a:spcPts val="0"/>
              </a:spcAft>
              <a:buNone/>
            </a:pPr>
            <a:r>
              <a:t/>
            </a:r>
            <a:endParaRPr/>
          </a:p>
          <a:p>
            <a:pPr indent="0" lvl="0" marL="0">
              <a:spcBef>
                <a:spcPts val="0"/>
              </a:spcBef>
              <a:spcAft>
                <a:spcPts val="0"/>
              </a:spcAft>
              <a:buNone/>
            </a:pPr>
            <a:r>
              <a:rPr lang="es-419"/>
              <a:t>Esto es distribuido</a:t>
            </a:r>
            <a:endParaRPr/>
          </a:p>
          <a:p>
            <a:pPr indent="0" lvl="0" marL="0">
              <a:spcBef>
                <a:spcPts val="0"/>
              </a:spcBef>
              <a:spcAft>
                <a:spcPts val="0"/>
              </a:spcAft>
              <a:buNone/>
            </a:pPr>
            <a:r>
              <a:rPr lang="es-419"/>
              <a:t>¿Qué pasa con las fallas? Un nodo se caiga</a:t>
            </a:r>
            <a:endParaRPr/>
          </a:p>
          <a:p>
            <a:pPr indent="0" lvl="0" marL="0">
              <a:spcBef>
                <a:spcPts val="0"/>
              </a:spcBef>
              <a:spcAft>
                <a:spcPts val="0"/>
              </a:spcAft>
              <a:buNone/>
            </a:pPr>
            <a:r>
              <a:rPr lang="es-419"/>
              <a:t>Pérdidas de conexión</a:t>
            </a:r>
            <a:endParaRPr/>
          </a:p>
          <a:p>
            <a:pPr indent="0" lvl="0" marL="0">
              <a:spcBef>
                <a:spcPts val="0"/>
              </a:spcBef>
              <a:spcAft>
                <a:spcPts val="0"/>
              </a:spcAft>
              <a:buNone/>
            </a:pPr>
            <a:r>
              <a:rPr lang="es-419"/>
              <a:t>Tiene la capacidad de recuperarse frente a una falla.</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64" name="Google Shape;64;p15"/>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84" name="Google Shape;84;p18"/>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1" name="Shape 131"/>
        <p:cNvGrpSpPr/>
        <p:nvPr/>
      </p:nvGrpSpPr>
      <p:grpSpPr>
        <a:xfrm>
          <a:off x="0" y="0"/>
          <a:ext cx="0" cy="0"/>
          <a:chOff x="0" y="0"/>
          <a:chExt cx="0" cy="0"/>
        </a:xfrm>
      </p:grpSpPr>
      <p:sp>
        <p:nvSpPr>
          <p:cNvPr id="132" name="Google Shape;132;p26"/>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3" name="Google Shape;133;p26"/>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34" name="Google Shape;134;p2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2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7" name="Shape 137"/>
        <p:cNvGrpSpPr/>
        <p:nvPr/>
      </p:nvGrpSpPr>
      <p:grpSpPr>
        <a:xfrm>
          <a:off x="0" y="0"/>
          <a:ext cx="0" cy="0"/>
          <a:chOff x="0" y="0"/>
          <a:chExt cx="0" cy="0"/>
        </a:xfrm>
      </p:grpSpPr>
      <p:sp>
        <p:nvSpPr>
          <p:cNvPr id="138" name="Google Shape;138;p2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2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0" name="Google Shape;140;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28"/>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3" name="Google Shape;143;p28"/>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4" name="Google Shape;144;p2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2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p2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9" name="Google Shape;149;p29"/>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0" name="Google Shape;150;p2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2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3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5" name="Google Shape;155;p3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56" name="Google Shape;156;p3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57" name="Google Shape;157;p3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8" name="Google Shape;158;p3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60" name="Shape 160"/>
        <p:cNvGrpSpPr/>
        <p:nvPr/>
      </p:nvGrpSpPr>
      <p:grpSpPr>
        <a:xfrm>
          <a:off x="0" y="0"/>
          <a:ext cx="0" cy="0"/>
          <a:chOff x="0" y="0"/>
          <a:chExt cx="0" cy="0"/>
        </a:xfrm>
      </p:grpSpPr>
      <p:sp>
        <p:nvSpPr>
          <p:cNvPr id="161" name="Google Shape;161;p31"/>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2" name="Google Shape;162;p31"/>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Google Shape;163;p31"/>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64" name="Google Shape;164;p3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3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6" name="Google Shape;166;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9" name="Google Shape;169;p3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0" name="Google Shape;170;p3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1" name="Google Shape;171;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2" name="Shape 172"/>
        <p:cNvGrpSpPr/>
        <p:nvPr/>
      </p:nvGrpSpPr>
      <p:grpSpPr>
        <a:xfrm>
          <a:off x="0" y="0"/>
          <a:ext cx="0" cy="0"/>
          <a:chOff x="0" y="0"/>
          <a:chExt cx="0" cy="0"/>
        </a:xfrm>
      </p:grpSpPr>
      <p:sp>
        <p:nvSpPr>
          <p:cNvPr id="173" name="Google Shape;173;p3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4" name="Google Shape;174;p33"/>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5" name="Google Shape;175;p33"/>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76" name="Google Shape;176;p33"/>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7" name="Google Shape;177;p33"/>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78" name="Google Shape;178;p3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9" name="Google Shape;179;p3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0" name="Google Shape;180;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1" name="Shape 181"/>
        <p:cNvGrpSpPr/>
        <p:nvPr/>
      </p:nvGrpSpPr>
      <p:grpSpPr>
        <a:xfrm>
          <a:off x="0" y="0"/>
          <a:ext cx="0" cy="0"/>
          <a:chOff x="0" y="0"/>
          <a:chExt cx="0" cy="0"/>
        </a:xfrm>
      </p:grpSpPr>
      <p:sp>
        <p:nvSpPr>
          <p:cNvPr id="182" name="Google Shape;182;p3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3" name="Google Shape;183;p34"/>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4" name="Google Shape;184;p34"/>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5" name="Google Shape;185;p3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Google Shape;186;p3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Google Shape;187;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8" name="Shape 188"/>
        <p:cNvGrpSpPr/>
        <p:nvPr/>
      </p:nvGrpSpPr>
      <p:grpSpPr>
        <a:xfrm>
          <a:off x="0" y="0"/>
          <a:ext cx="0" cy="0"/>
          <a:chOff x="0" y="0"/>
          <a:chExt cx="0" cy="0"/>
        </a:xfrm>
      </p:grpSpPr>
      <p:sp>
        <p:nvSpPr>
          <p:cNvPr id="189" name="Google Shape;189;p35"/>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0" name="Google Shape;190;p35"/>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91" name="Google Shape;191;p3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2" name="Google Shape;192;p3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Google Shape;193;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4" name="Shape 194"/>
        <p:cNvGrpSpPr/>
        <p:nvPr/>
      </p:nvGrpSpPr>
      <p:grpSpPr>
        <a:xfrm>
          <a:off x="0" y="0"/>
          <a:ext cx="0" cy="0"/>
          <a:chOff x="0" y="0"/>
          <a:chExt cx="0" cy="0"/>
        </a:xfrm>
      </p:grpSpPr>
      <p:sp>
        <p:nvSpPr>
          <p:cNvPr id="195" name="Google Shape;195;p3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6" name="Google Shape;196;p3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Google Shape;197;p3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Google Shape;198;p3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Google Shape;199;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151625"/>
        </a:solidFill>
      </p:bgPr>
    </p:bg>
    <p:spTree>
      <p:nvGrpSpPr>
        <p:cNvPr id="201" name="Shape 201"/>
        <p:cNvGrpSpPr/>
        <p:nvPr/>
      </p:nvGrpSpPr>
      <p:grpSpPr>
        <a:xfrm>
          <a:off x="0" y="0"/>
          <a:ext cx="0" cy="0"/>
          <a:chOff x="0" y="0"/>
          <a:chExt cx="0" cy="0"/>
        </a:xfrm>
      </p:grpSpPr>
      <p:sp>
        <p:nvSpPr>
          <p:cNvPr id="202" name="Google Shape;202;p38"/>
          <p:cNvSpPr txBox="1"/>
          <p:nvPr>
            <p:ph type="ctrTitle"/>
          </p:nvPr>
        </p:nvSpPr>
        <p:spPr>
          <a:xfrm>
            <a:off x="685800" y="1597819"/>
            <a:ext cx="7772400" cy="11025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Varela Round"/>
              <a:buNone/>
              <a:defRPr b="0" i="0" sz="36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03" name="Google Shape;203;p38"/>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7F7F7F"/>
              </a:buClr>
              <a:buSzPts val="1400"/>
              <a:buFont typeface="Arial"/>
              <a:buNone/>
              <a:defRPr b="0" i="0" sz="2400" u="none" cap="none" strike="noStrike">
                <a:solidFill>
                  <a:srgbClr val="7F7F7F"/>
                </a:solidFill>
                <a:latin typeface="Varela Round"/>
                <a:ea typeface="Varela Round"/>
                <a:cs typeface="Varela Round"/>
                <a:sym typeface="Varela Round"/>
              </a:defRPr>
            </a:lvl1pPr>
            <a:lvl2pPr indent="0" lvl="1" marL="457200"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204" name="Google Shape;204;p38"/>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type="obj">
  <p:cSld name="OBJECT">
    <p:spTree>
      <p:nvGrpSpPr>
        <p:cNvPr id="205" name="Shape 205"/>
        <p:cNvGrpSpPr/>
        <p:nvPr/>
      </p:nvGrpSpPr>
      <p:grpSpPr>
        <a:xfrm>
          <a:off x="0" y="0"/>
          <a:ext cx="0" cy="0"/>
          <a:chOff x="0" y="0"/>
          <a:chExt cx="0" cy="0"/>
        </a:xfrm>
      </p:grpSpPr>
      <p:sp>
        <p:nvSpPr>
          <p:cNvPr id="206" name="Google Shape;206;p39"/>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7F7F7F"/>
              </a:buClr>
              <a:buSzPts val="1400"/>
              <a:buFont typeface="Varela Round"/>
              <a:buNone/>
              <a:defRPr b="0" i="0" sz="2400" u="none" cap="none" strike="noStrike">
                <a:solidFill>
                  <a:srgbClr val="7F7F7F"/>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07" name="Google Shape;207;p39"/>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7F7F7F"/>
              </a:buClr>
              <a:buSzPts val="1600"/>
              <a:buFont typeface="Arial"/>
              <a:buChar char="●"/>
              <a:defRPr b="0" i="0" sz="1600" u="none" cap="none" strike="noStrike">
                <a:solidFill>
                  <a:srgbClr val="7F7F7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8" name="Google Shape;208;p39"/>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7F7F7F"/>
              </a:buClr>
              <a:buSzPts val="1400"/>
              <a:buFont typeface="Arial"/>
              <a:buChar char="●"/>
              <a:defRPr b="0" i="0" sz="1400" u="none" cap="none" strike="noStrike">
                <a:solidFill>
                  <a:srgbClr val="7F7F7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209" name="Google Shape;209;p39"/>
          <p:cNvPicPr preferRelativeResize="0"/>
          <p:nvPr/>
        </p:nvPicPr>
        <p:blipFill rotWithShape="1">
          <a:blip r:embed="rId2">
            <a:alphaModFix/>
          </a:blip>
          <a:srcRect b="0" l="0" r="0" t="0"/>
          <a:stretch/>
        </p:blipFill>
        <p:spPr>
          <a:xfrm>
            <a:off x="7355615" y="4760314"/>
            <a:ext cx="1470600" cy="267300"/>
          </a:xfrm>
          <a:prstGeom prst="rect">
            <a:avLst/>
          </a:prstGeom>
          <a:noFill/>
          <a:ln>
            <a:noFill/>
          </a:ln>
        </p:spPr>
      </p:pic>
      <p:sp>
        <p:nvSpPr>
          <p:cNvPr id="210" name="Google Shape;210;p39"/>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Font typeface="Arial"/>
              <a:buNone/>
            </a:pPr>
            <a:r>
              <a:rPr b="0" i="0" lang="es-419" sz="800" u="none" cap="none" strike="noStrike">
                <a:solidFill>
                  <a:srgbClr val="7F7F7F"/>
                </a:solidFill>
                <a:latin typeface="Arial"/>
                <a:ea typeface="Arial"/>
                <a:cs typeface="Arial"/>
                <a:sym typeface="Arial"/>
              </a:rPr>
              <a:t>CONFIDENTIAL – 2017 © Grandata, Inc.</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solidFill>
          <a:srgbClr val="151625"/>
        </a:solidFill>
      </p:bgPr>
    </p:bg>
    <p:spTree>
      <p:nvGrpSpPr>
        <p:cNvPr id="211" name="Shape 211"/>
        <p:cNvGrpSpPr/>
        <p:nvPr/>
      </p:nvGrpSpPr>
      <p:grpSpPr>
        <a:xfrm>
          <a:off x="0" y="0"/>
          <a:ext cx="0" cy="0"/>
          <a:chOff x="0" y="0"/>
          <a:chExt cx="0" cy="0"/>
        </a:xfrm>
      </p:grpSpPr>
      <p:sp>
        <p:nvSpPr>
          <p:cNvPr id="212" name="Google Shape;212;p40"/>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13" name="Google Shape;213;p40"/>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FFFFFF"/>
              </a:buClr>
              <a:buSzPts val="1600"/>
              <a:buFont typeface="Arial"/>
              <a:buChar char="●"/>
              <a:defRPr b="0" i="0" sz="16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4" name="Google Shape;214;p40"/>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FFFFFF"/>
              </a:buClr>
              <a:buSzPts val="1400"/>
              <a:buFont typeface="Arial"/>
              <a:buChar char="●"/>
              <a:defRPr b="0" i="0" sz="14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215" name="Google Shape;215;p40"/>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216" name="Google Shape;216;p40"/>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bg>
      <p:bgPr>
        <a:solidFill>
          <a:srgbClr val="1F586E"/>
        </a:solidFill>
      </p:bgPr>
    </p:bg>
    <p:spTree>
      <p:nvGrpSpPr>
        <p:cNvPr id="217" name="Shape 217"/>
        <p:cNvGrpSpPr/>
        <p:nvPr/>
      </p:nvGrpSpPr>
      <p:grpSpPr>
        <a:xfrm>
          <a:off x="0" y="0"/>
          <a:ext cx="0" cy="0"/>
          <a:chOff x="0" y="0"/>
          <a:chExt cx="0" cy="0"/>
        </a:xfrm>
      </p:grpSpPr>
      <p:sp>
        <p:nvSpPr>
          <p:cNvPr id="218" name="Google Shape;218;p41"/>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19" name="Google Shape;219;p41"/>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FFFFFF"/>
              </a:buClr>
              <a:buSzPts val="1600"/>
              <a:buFont typeface="Arial"/>
              <a:buChar char="●"/>
              <a:defRPr b="0" i="0" sz="16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220" name="Google Shape;220;p41"/>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221" name="Google Shape;221;p41"/>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FFFFFF"/>
              </a:buClr>
              <a:buSzPts val="1400"/>
              <a:buFont typeface="Arial"/>
              <a:buChar char="●"/>
              <a:defRPr b="0" i="0" sz="14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2" name="Google Shape;222;p41"/>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bg>
      <p:bgPr>
        <a:solidFill>
          <a:srgbClr val="228FB2"/>
        </a:solidFill>
      </p:bgPr>
    </p:bg>
    <p:spTree>
      <p:nvGrpSpPr>
        <p:cNvPr id="223" name="Shape 223"/>
        <p:cNvGrpSpPr/>
        <p:nvPr/>
      </p:nvGrpSpPr>
      <p:grpSpPr>
        <a:xfrm>
          <a:off x="0" y="0"/>
          <a:ext cx="0" cy="0"/>
          <a:chOff x="0" y="0"/>
          <a:chExt cx="0" cy="0"/>
        </a:xfrm>
      </p:grpSpPr>
      <p:pic>
        <p:nvPicPr>
          <p:cNvPr id="224" name="Google Shape;224;p42"/>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225" name="Google Shape;225;p42"/>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and Content">
  <p:cSld name="7_Title and Content">
    <p:bg>
      <p:bgPr>
        <a:solidFill>
          <a:srgbClr val="79C848"/>
        </a:solidFill>
      </p:bgPr>
    </p:bg>
    <p:spTree>
      <p:nvGrpSpPr>
        <p:cNvPr id="226" name="Shape 226"/>
        <p:cNvGrpSpPr/>
        <p:nvPr/>
      </p:nvGrpSpPr>
      <p:grpSpPr>
        <a:xfrm>
          <a:off x="0" y="0"/>
          <a:ext cx="0" cy="0"/>
          <a:chOff x="0" y="0"/>
          <a:chExt cx="0" cy="0"/>
        </a:xfrm>
      </p:grpSpPr>
      <p:pic>
        <p:nvPicPr>
          <p:cNvPr id="227" name="Google Shape;227;p43"/>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228" name="Google Shape;228;p43"/>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solidFill>
          <a:srgbClr val="27A2C1"/>
        </a:solidFill>
      </p:bgPr>
    </p:bg>
    <p:spTree>
      <p:nvGrpSpPr>
        <p:cNvPr id="229" name="Shape 229"/>
        <p:cNvGrpSpPr/>
        <p:nvPr/>
      </p:nvGrpSpPr>
      <p:grpSpPr>
        <a:xfrm>
          <a:off x="0" y="0"/>
          <a:ext cx="0" cy="0"/>
          <a:chOff x="0" y="0"/>
          <a:chExt cx="0" cy="0"/>
        </a:xfrm>
      </p:grpSpPr>
      <p:sp>
        <p:nvSpPr>
          <p:cNvPr id="230" name="Google Shape;230;p44"/>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31" name="Google Shape;231;p44"/>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FFFFFF"/>
              </a:buClr>
              <a:buSzPts val="1600"/>
              <a:buFont typeface="Arial"/>
              <a:buChar char="●"/>
              <a:defRPr b="0" i="0" sz="16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232" name="Google Shape;232;p44"/>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233" name="Google Shape;233;p44"/>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FFFFFF"/>
              </a:buClr>
              <a:buSzPts val="1400"/>
              <a:buFont typeface="Arial"/>
              <a:buChar char="●"/>
              <a:defRPr b="0" i="0" sz="14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4" name="Google Shape;234;p44"/>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solidFill>
          <a:srgbClr val="151625"/>
        </a:solidFill>
      </p:bgPr>
    </p:bg>
    <p:spTree>
      <p:nvGrpSpPr>
        <p:cNvPr id="235" name="Shape 235"/>
        <p:cNvGrpSpPr/>
        <p:nvPr/>
      </p:nvGrpSpPr>
      <p:grpSpPr>
        <a:xfrm>
          <a:off x="0" y="0"/>
          <a:ext cx="0" cy="0"/>
          <a:chOff x="0" y="0"/>
          <a:chExt cx="0" cy="0"/>
        </a:xfrm>
      </p:grpSpPr>
      <p:sp>
        <p:nvSpPr>
          <p:cNvPr id="236" name="Google Shape;236;p45"/>
          <p:cNvSpPr txBox="1"/>
          <p:nvPr>
            <p:ph type="ctrTitle"/>
          </p:nvPr>
        </p:nvSpPr>
        <p:spPr>
          <a:xfrm>
            <a:off x="685800" y="1597819"/>
            <a:ext cx="7772400" cy="11025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Varela Round"/>
              <a:buNone/>
              <a:defRPr b="0" i="0" sz="36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37" name="Google Shape;237;p45"/>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7F7F7F"/>
              </a:buClr>
              <a:buSzPts val="1400"/>
              <a:buFont typeface="Arial"/>
              <a:buNone/>
              <a:defRPr b="0" i="0" sz="2400" u="none" cap="none" strike="noStrike">
                <a:solidFill>
                  <a:srgbClr val="7F7F7F"/>
                </a:solidFill>
                <a:latin typeface="Varela Round"/>
                <a:ea typeface="Varela Round"/>
                <a:cs typeface="Varela Round"/>
                <a:sym typeface="Varela Round"/>
              </a:defRPr>
            </a:lvl1pPr>
            <a:lvl2pPr indent="0" lvl="1" marL="457200"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238" name="Google Shape;238;p45"/>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and Content">
  <p:cSld name="9_Title and Content">
    <p:bg>
      <p:bgPr>
        <a:solidFill>
          <a:srgbClr val="70BEC3"/>
        </a:solidFill>
      </p:bgPr>
    </p:bg>
    <p:spTree>
      <p:nvGrpSpPr>
        <p:cNvPr id="239" name="Shape 239"/>
        <p:cNvGrpSpPr/>
        <p:nvPr/>
      </p:nvGrpSpPr>
      <p:grpSpPr>
        <a:xfrm>
          <a:off x="0" y="0"/>
          <a:ext cx="0" cy="0"/>
          <a:chOff x="0" y="0"/>
          <a:chExt cx="0" cy="0"/>
        </a:xfrm>
      </p:grpSpPr>
      <p:pic>
        <p:nvPicPr>
          <p:cNvPr id="240" name="Google Shape;240;p46"/>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241" name="Google Shape;241;p46"/>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0" Type="http://schemas.openxmlformats.org/officeDocument/2006/relationships/theme" Target="../theme/theme2.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7" name="Google Shape;127;p2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15.png"/><Relationship Id="rId7"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9.png"/><Relationship Id="rId7"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hyperlink" Target="https://arxiv.org/abs/1506.0832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7"/>
          <p:cNvSpPr txBox="1"/>
          <p:nvPr>
            <p:ph type="ctrTitle"/>
          </p:nvPr>
        </p:nvSpPr>
        <p:spPr>
          <a:xfrm>
            <a:off x="2386575" y="2784875"/>
            <a:ext cx="5954700" cy="1212900"/>
          </a:xfrm>
          <a:prstGeom prst="rect">
            <a:avLst/>
          </a:prstGeom>
          <a:noFill/>
          <a:ln>
            <a:noFill/>
          </a:ln>
        </p:spPr>
        <p:txBody>
          <a:bodyPr anchorCtr="0" anchor="t" bIns="45700" lIns="91425" spcFirstLastPara="1" rIns="91425" wrap="square" tIns="45700">
            <a:noAutofit/>
          </a:bodyPr>
          <a:lstStyle/>
          <a:p>
            <a:pPr indent="0" lvl="0" marL="0" marR="0" rtl="0" algn="l">
              <a:lnSpc>
                <a:spcPct val="137037"/>
              </a:lnSpc>
              <a:spcBef>
                <a:spcPts val="0"/>
              </a:spcBef>
              <a:spcAft>
                <a:spcPts val="0"/>
              </a:spcAft>
              <a:buClr>
                <a:schemeClr val="lt1"/>
              </a:buClr>
              <a:buFont typeface="Arial"/>
              <a:buNone/>
            </a:pPr>
            <a:r>
              <a:rPr lang="es-419" sz="3240">
                <a:latin typeface="Arial"/>
                <a:ea typeface="Arial"/>
                <a:cs typeface="Arial"/>
                <a:sym typeface="Arial"/>
              </a:rPr>
              <a:t>Grafos Sociales con Spark</a:t>
            </a:r>
            <a:endParaRPr sz="3240">
              <a:latin typeface="Arial"/>
              <a:ea typeface="Arial"/>
              <a:cs typeface="Arial"/>
              <a:sym typeface="Arial"/>
            </a:endParaRPr>
          </a:p>
          <a:p>
            <a:pPr indent="0" lvl="0" marL="0" marR="0" rtl="0" algn="l">
              <a:lnSpc>
                <a:spcPct val="137037"/>
              </a:lnSpc>
              <a:spcBef>
                <a:spcPts val="0"/>
              </a:spcBef>
              <a:spcAft>
                <a:spcPts val="0"/>
              </a:spcAft>
              <a:buClr>
                <a:schemeClr val="lt1"/>
              </a:buClr>
              <a:buFont typeface="Arial"/>
              <a:buNone/>
            </a:pPr>
            <a:r>
              <a:rPr lang="es-419" sz="3240">
                <a:latin typeface="Arial"/>
                <a:ea typeface="Arial"/>
                <a:cs typeface="Arial"/>
                <a:sym typeface="Arial"/>
              </a:rPr>
              <a:t>Collective Influence</a:t>
            </a:r>
            <a:endParaRPr/>
          </a:p>
        </p:txBody>
      </p:sp>
      <p:pic>
        <p:nvPicPr>
          <p:cNvPr id="247" name="Google Shape;247;p47"/>
          <p:cNvPicPr preferRelativeResize="0"/>
          <p:nvPr/>
        </p:nvPicPr>
        <p:blipFill rotWithShape="1">
          <a:blip r:embed="rId3">
            <a:alphaModFix/>
          </a:blip>
          <a:srcRect b="0" l="0" r="0" t="0"/>
          <a:stretch/>
        </p:blipFill>
        <p:spPr>
          <a:xfrm>
            <a:off x="3530600" y="844887"/>
            <a:ext cx="4641900" cy="1380900"/>
          </a:xfrm>
          <a:prstGeom prst="rect">
            <a:avLst/>
          </a:prstGeom>
          <a:noFill/>
          <a:ln>
            <a:noFill/>
          </a:ln>
        </p:spPr>
      </p:pic>
      <p:cxnSp>
        <p:nvCxnSpPr>
          <p:cNvPr id="248" name="Google Shape;248;p47"/>
          <p:cNvCxnSpPr/>
          <p:nvPr/>
        </p:nvCxnSpPr>
        <p:spPr>
          <a:xfrm flipH="1" rot="10800000">
            <a:off x="2400300" y="2697850"/>
            <a:ext cx="5941200" cy="4200"/>
          </a:xfrm>
          <a:prstGeom prst="straightConnector1">
            <a:avLst/>
          </a:prstGeom>
          <a:noFill/>
          <a:ln cap="flat" cmpd="sng" w="12700">
            <a:solidFill>
              <a:schemeClr val="lt1"/>
            </a:solidFill>
            <a:prstDash val="solid"/>
            <a:round/>
            <a:headEnd len="sm" w="sm" type="none"/>
            <a:tailEnd len="sm" w="sm" type="none"/>
          </a:ln>
        </p:spPr>
      </p:cxnSp>
      <p:cxnSp>
        <p:nvCxnSpPr>
          <p:cNvPr id="249" name="Google Shape;249;p47"/>
          <p:cNvCxnSpPr/>
          <p:nvPr/>
        </p:nvCxnSpPr>
        <p:spPr>
          <a:xfrm>
            <a:off x="2359150" y="4498850"/>
            <a:ext cx="5982300" cy="5100"/>
          </a:xfrm>
          <a:prstGeom prst="straightConnector1">
            <a:avLst/>
          </a:prstGeom>
          <a:noFill/>
          <a:ln cap="flat" cmpd="sng" w="12700">
            <a:solidFill>
              <a:schemeClr val="lt1"/>
            </a:solidFill>
            <a:prstDash val="solid"/>
            <a:round/>
            <a:headEnd len="sm" w="sm" type="none"/>
            <a:tailEnd len="sm" w="sm" type="none"/>
          </a:ln>
        </p:spPr>
      </p:cxnSp>
      <p:sp>
        <p:nvSpPr>
          <p:cNvPr id="250" name="Google Shape;250;p47"/>
          <p:cNvSpPr txBox="1"/>
          <p:nvPr/>
        </p:nvSpPr>
        <p:spPr>
          <a:xfrm>
            <a:off x="437025" y="4756175"/>
            <a:ext cx="2088300" cy="266700"/>
          </a:xfrm>
          <a:prstGeom prst="rect">
            <a:avLst/>
          </a:prstGeom>
          <a:solidFill>
            <a:srgbClr val="151625"/>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Operaciones sobre RDDs</a:t>
            </a:r>
            <a:endParaRPr/>
          </a:p>
        </p:txBody>
      </p:sp>
      <p:sp>
        <p:nvSpPr>
          <p:cNvPr id="314" name="Google Shape;31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Existen dos tipos de operaciones sobre los RDDs</a:t>
            </a:r>
            <a:endParaRPr/>
          </a:p>
          <a:p>
            <a:pPr indent="-317500" lvl="1" marL="914400" rtl="0">
              <a:spcBef>
                <a:spcPts val="0"/>
              </a:spcBef>
              <a:spcAft>
                <a:spcPts val="0"/>
              </a:spcAft>
              <a:buSzPts val="1400"/>
              <a:buChar char="○"/>
            </a:pPr>
            <a:r>
              <a:rPr lang="es-419"/>
              <a:t>Transformaciones</a:t>
            </a:r>
            <a:endParaRPr/>
          </a:p>
          <a:p>
            <a:pPr indent="-317500" lvl="1" marL="914400" rtl="0">
              <a:spcBef>
                <a:spcPts val="0"/>
              </a:spcBef>
              <a:spcAft>
                <a:spcPts val="0"/>
              </a:spcAft>
              <a:buSzPts val="1400"/>
              <a:buChar char="○"/>
            </a:pPr>
            <a:r>
              <a:rPr lang="es-419"/>
              <a:t>Acciones</a:t>
            </a:r>
            <a:endParaRPr/>
          </a:p>
          <a:p>
            <a:pPr indent="-342900" lvl="0" marL="457200" rtl="0">
              <a:spcBef>
                <a:spcPts val="0"/>
              </a:spcBef>
              <a:spcAft>
                <a:spcPts val="0"/>
              </a:spcAft>
              <a:buSzPts val="1800"/>
              <a:buChar char="●"/>
            </a:pPr>
            <a:r>
              <a:rPr lang="es-419"/>
              <a:t>Las </a:t>
            </a:r>
            <a:r>
              <a:rPr i="1" lang="es-419"/>
              <a:t>transformaciones</a:t>
            </a:r>
            <a:r>
              <a:rPr lang="es-419"/>
              <a:t> son funciones que construyen un RDD a partir de otro RDD, recordemos que los RDDs son inmutables. </a:t>
            </a:r>
            <a:r>
              <a:rPr i="1" lang="es-419"/>
              <a:t>Map</a:t>
            </a:r>
            <a:r>
              <a:rPr lang="es-419"/>
              <a:t> es una transformación.</a:t>
            </a:r>
            <a:endParaRPr/>
          </a:p>
          <a:p>
            <a:pPr indent="-342900" lvl="0" marL="457200" rtl="0">
              <a:spcBef>
                <a:spcPts val="0"/>
              </a:spcBef>
              <a:spcAft>
                <a:spcPts val="0"/>
              </a:spcAft>
              <a:buSzPts val="1800"/>
              <a:buChar char="●"/>
            </a:pPr>
            <a:r>
              <a:rPr lang="es-419"/>
              <a:t>Las </a:t>
            </a:r>
            <a:r>
              <a:rPr i="1" lang="es-419"/>
              <a:t>acciones</a:t>
            </a:r>
            <a:r>
              <a:rPr lang="es-419"/>
              <a:t> son funciones que toman un RDD, realizan una computación y devuelven un resultado al </a:t>
            </a:r>
            <a:r>
              <a:rPr i="1" lang="es-419"/>
              <a:t>Driver</a:t>
            </a:r>
            <a:r>
              <a:rPr lang="es-419"/>
              <a:t>. </a:t>
            </a:r>
            <a:r>
              <a:rPr i="1" lang="es-419"/>
              <a:t>Reduce</a:t>
            </a:r>
            <a:r>
              <a:rPr lang="es-419"/>
              <a:t> es una acción.</a:t>
            </a:r>
            <a:endParaRPr/>
          </a:p>
          <a:p>
            <a:pPr indent="-342900" lvl="0" marL="457200" rtl="0">
              <a:spcBef>
                <a:spcPts val="0"/>
              </a:spcBef>
              <a:spcAft>
                <a:spcPts val="0"/>
              </a:spcAft>
              <a:buSzPts val="1800"/>
              <a:buChar char="●"/>
            </a:pPr>
            <a:r>
              <a:rPr lang="es-419"/>
              <a:t>Todas las transformaciones en Spark se ejecutan en forma </a:t>
            </a:r>
            <a:r>
              <a:rPr i="1" lang="es-419"/>
              <a:t>Lazy</a:t>
            </a:r>
            <a:r>
              <a:rPr lang="es-419"/>
              <a:t>.</a:t>
            </a:r>
            <a:endParaRPr/>
          </a:p>
          <a:p>
            <a:pPr indent="-342900" lvl="0" marL="457200" rtl="0">
              <a:spcBef>
                <a:spcPts val="0"/>
              </a:spcBef>
              <a:spcAft>
                <a:spcPts val="0"/>
              </a:spcAft>
              <a:buSzPts val="1800"/>
              <a:buChar char="●"/>
            </a:pPr>
            <a:r>
              <a:rPr lang="es-419"/>
              <a:t>Las </a:t>
            </a:r>
            <a:r>
              <a:rPr i="1" lang="es-419"/>
              <a:t>acciones</a:t>
            </a:r>
            <a:r>
              <a:rPr lang="es-419"/>
              <a:t> disparan la ejecución de las transformaciones.</a:t>
            </a:r>
            <a:endParaRPr/>
          </a:p>
          <a:p>
            <a:pPr indent="-342900" lvl="0" marL="457200">
              <a:spcBef>
                <a:spcPts val="0"/>
              </a:spcBef>
              <a:spcAft>
                <a:spcPts val="0"/>
              </a:spcAft>
              <a:buSzPts val="1800"/>
              <a:buChar char="●"/>
            </a:pPr>
            <a:r>
              <a:rPr lang="es-419"/>
              <a:t>Esto permite planear la ejecución en forma eficiente.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Spark SQL</a:t>
            </a:r>
            <a:endParaRPr/>
          </a:p>
        </p:txBody>
      </p:sp>
      <p:sp>
        <p:nvSpPr>
          <p:cNvPr id="320" name="Google Shape;32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Spark SQL es un módulo de spark para el procesamiento de datos estructurados, con columnas y tipos de datos.</a:t>
            </a:r>
            <a:endParaRPr/>
          </a:p>
          <a:p>
            <a:pPr indent="-342900" lvl="0" marL="457200" rtl="0">
              <a:spcBef>
                <a:spcPts val="0"/>
              </a:spcBef>
              <a:spcAft>
                <a:spcPts val="0"/>
              </a:spcAft>
              <a:buSzPts val="1800"/>
              <a:buChar char="●"/>
            </a:pPr>
            <a:r>
              <a:rPr lang="es-419"/>
              <a:t>A diferencia de la API de RDD, las interfaces provistas por SparkSQL le dan a Spark mucha más información tanto acerca de los datos y su estructura como de la computación que se va a realizar.</a:t>
            </a:r>
            <a:endParaRPr/>
          </a:p>
          <a:p>
            <a:pPr indent="-342900" lvl="0" marL="457200" rtl="0">
              <a:spcBef>
                <a:spcPts val="0"/>
              </a:spcBef>
              <a:spcAft>
                <a:spcPts val="0"/>
              </a:spcAft>
              <a:buSzPts val="1800"/>
              <a:buChar char="●"/>
            </a:pPr>
            <a:r>
              <a:rPr lang="es-419"/>
              <a:t>Hay al menos dos formas de interactuar con SparkSQL</a:t>
            </a:r>
            <a:endParaRPr/>
          </a:p>
          <a:p>
            <a:pPr indent="-317500" lvl="1" marL="914400" rtl="0">
              <a:spcBef>
                <a:spcPts val="0"/>
              </a:spcBef>
              <a:spcAft>
                <a:spcPts val="0"/>
              </a:spcAft>
              <a:buSzPts val="1400"/>
              <a:buChar char="○"/>
            </a:pPr>
            <a:r>
              <a:rPr lang="es-419"/>
              <a:t>A través de la API de DataFrames</a:t>
            </a:r>
            <a:endParaRPr/>
          </a:p>
          <a:p>
            <a:pPr indent="-317500" lvl="1" marL="914400" rtl="0">
              <a:spcBef>
                <a:spcPts val="0"/>
              </a:spcBef>
              <a:spcAft>
                <a:spcPts val="0"/>
              </a:spcAft>
              <a:buSzPts val="1400"/>
              <a:buChar char="○"/>
            </a:pPr>
            <a:r>
              <a:rPr lang="es-419"/>
              <a:t>A través de consultas SQL</a:t>
            </a:r>
            <a:endParaRPr/>
          </a:p>
          <a:p>
            <a:pPr indent="-342900" lvl="0" marL="457200">
              <a:spcBef>
                <a:spcPts val="0"/>
              </a:spcBef>
              <a:spcAft>
                <a:spcPts val="0"/>
              </a:spcAft>
              <a:buSzPts val="1800"/>
              <a:buChar char="●"/>
            </a:pPr>
            <a:r>
              <a:rPr lang="es-419"/>
              <a:t>La principal ventaja es obvia: Data Engineers y Data Scientists saben trabajar  con bases de datos relaciones y saben SQL.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DataFrames</a:t>
            </a:r>
            <a:endParaRPr/>
          </a:p>
        </p:txBody>
      </p:sp>
      <p:sp>
        <p:nvSpPr>
          <p:cNvPr id="326" name="Google Shape;3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Los DataFrames son una nueva abstracción de más alto nivel que los RDDs.</a:t>
            </a:r>
            <a:endParaRPr/>
          </a:p>
          <a:p>
            <a:pPr indent="-342900" lvl="0" marL="457200" rtl="0">
              <a:spcBef>
                <a:spcPts val="0"/>
              </a:spcBef>
              <a:spcAft>
                <a:spcPts val="0"/>
              </a:spcAft>
              <a:buSzPts val="1800"/>
              <a:buChar char="●"/>
            </a:pPr>
            <a:r>
              <a:rPr lang="es-419"/>
              <a:t>Gracias a los DataFrames, es posible ver a aquella colección que era el RDD como si fuese una tabla, con columnas nombradas y datos tipados.</a:t>
            </a:r>
            <a:endParaRPr/>
          </a:p>
          <a:p>
            <a:pPr indent="-342900" lvl="0" marL="457200" rtl="0">
              <a:spcBef>
                <a:spcPts val="0"/>
              </a:spcBef>
              <a:spcAft>
                <a:spcPts val="0"/>
              </a:spcAft>
              <a:buSzPts val="1800"/>
              <a:buChar char="●"/>
            </a:pPr>
            <a:r>
              <a:rPr lang="es-419"/>
              <a:t>De la misma manera que los motores de bases de datos relacionales, Spark SQL tiene un motor de optimización de consultas. </a:t>
            </a:r>
            <a:endParaRPr/>
          </a:p>
          <a:p>
            <a:pPr indent="-342900" lvl="0" marL="457200" rtl="0">
              <a:spcBef>
                <a:spcPts val="0"/>
              </a:spcBef>
              <a:spcAft>
                <a:spcPts val="0"/>
              </a:spcAft>
              <a:buSzPts val="1800"/>
              <a:buChar char="●"/>
            </a:pPr>
            <a:r>
              <a:rPr lang="es-419"/>
              <a:t>El concepto de DataFrame viene de los DataFrames de R. (o en Pandas)</a:t>
            </a:r>
            <a:endParaRPr/>
          </a:p>
          <a:p>
            <a:pPr indent="-342900" lvl="0" marL="457200" rtl="0">
              <a:spcBef>
                <a:spcPts val="0"/>
              </a:spcBef>
              <a:spcAft>
                <a:spcPts val="0"/>
              </a:spcAft>
              <a:buSzPts val="1800"/>
              <a:buChar char="●"/>
            </a:pPr>
            <a:r>
              <a:rPr lang="es-419"/>
              <a:t>También se pueden construir DataFrames a partir de una consulta a una base de datos.</a:t>
            </a:r>
            <a:endParaRPr/>
          </a:p>
          <a:p>
            <a:pPr indent="-342900" lvl="0" marL="457200">
              <a:spcBef>
                <a:spcPts val="0"/>
              </a:spcBef>
              <a:spcAft>
                <a:spcPts val="0"/>
              </a:spcAft>
              <a:buSzPts val="1800"/>
              <a:buChar char="●"/>
            </a:pPr>
            <a:r>
              <a:rPr lang="es-419"/>
              <a:t>Hay varios formatos de archivos para guardar DataFrames: parquet, orc, csv</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Databricks</a:t>
            </a:r>
            <a:endParaRPr/>
          </a:p>
        </p:txBody>
      </p:sp>
      <p:sp>
        <p:nvSpPr>
          <p:cNvPr id="332" name="Google Shape;33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Databricks es una empresa fundada por los creadores de Apache Spark</a:t>
            </a:r>
            <a:endParaRPr/>
          </a:p>
          <a:p>
            <a:pPr indent="-342900" lvl="0" marL="457200" rtl="0">
              <a:spcBef>
                <a:spcPts val="0"/>
              </a:spcBef>
              <a:spcAft>
                <a:spcPts val="0"/>
              </a:spcAft>
              <a:buSzPts val="1800"/>
              <a:buChar char="●"/>
            </a:pPr>
            <a:r>
              <a:rPr lang="es-419"/>
              <a:t>Se dedican a dar una solución para el procesamiento de Big Data en la nube utilizando Spark.</a:t>
            </a:r>
            <a:endParaRPr/>
          </a:p>
          <a:p>
            <a:pPr indent="-342900" lvl="0" marL="457200" rtl="0">
              <a:spcBef>
                <a:spcPts val="0"/>
              </a:spcBef>
              <a:spcAft>
                <a:spcPts val="0"/>
              </a:spcAft>
              <a:buSzPts val="1800"/>
              <a:buChar char="●"/>
            </a:pPr>
            <a:r>
              <a:rPr lang="es-419"/>
              <a:t>Es un conjunto de herramientas de procesamiento, análisis y visualización de la información basados en la web</a:t>
            </a:r>
            <a:endParaRPr/>
          </a:p>
          <a:p>
            <a:pPr indent="-342900" lvl="0" marL="457200" rtl="0">
              <a:spcBef>
                <a:spcPts val="0"/>
              </a:spcBef>
              <a:spcAft>
                <a:spcPts val="0"/>
              </a:spcAft>
              <a:buSzPts val="1800"/>
              <a:buChar char="●"/>
            </a:pPr>
            <a:r>
              <a:rPr lang="es-419"/>
              <a:t>Incluso se puede administrar los recursos del cluster, etc…</a:t>
            </a:r>
            <a:endParaRPr/>
          </a:p>
          <a:p>
            <a:pPr indent="-342900" lvl="0" marL="457200" rtl="0">
              <a:spcBef>
                <a:spcPts val="0"/>
              </a:spcBef>
              <a:spcAft>
                <a:spcPts val="0"/>
              </a:spcAft>
              <a:buSzPts val="1800"/>
              <a:buChar char="●"/>
            </a:pPr>
            <a:r>
              <a:rPr lang="es-419"/>
              <a:t>Tiene una versión para gratuita (y limitada) para la comunidad.</a:t>
            </a:r>
            <a:endParaRPr/>
          </a:p>
          <a:p>
            <a:pPr indent="-342900" lvl="0" marL="457200">
              <a:spcBef>
                <a:spcPts val="0"/>
              </a:spcBef>
              <a:spcAft>
                <a:spcPts val="0"/>
              </a:spcAft>
              <a:buSzPts val="1800"/>
              <a:buChar char="●"/>
            </a:pPr>
            <a:r>
              <a:rPr lang="es-419"/>
              <a:t>Es lo que vamos a usar ahora.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60"/>
          <p:cNvSpPr txBox="1"/>
          <p:nvPr>
            <p:ph type="ctrTitle"/>
          </p:nvPr>
        </p:nvSpPr>
        <p:spPr>
          <a:xfrm>
            <a:off x="685800" y="1788552"/>
            <a:ext cx="7772400" cy="1521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Práctica 1: </a:t>
            </a:r>
            <a:r>
              <a:rPr lang="es-419">
                <a:solidFill>
                  <a:srgbClr val="333333"/>
                </a:solidFill>
                <a:latin typeface="Arial"/>
                <a:ea typeface="Arial"/>
                <a:cs typeface="Arial"/>
                <a:sym typeface="Arial"/>
              </a:rPr>
              <a:t>Consultas sobre DataFrames</a:t>
            </a:r>
            <a:endParaRPr>
              <a:solidFill>
                <a:srgbClr val="333333"/>
              </a:solidFill>
              <a:latin typeface="Arial"/>
              <a:ea typeface="Arial"/>
              <a:cs typeface="Arial"/>
              <a:sym typeface="Arial"/>
            </a:endParaRPr>
          </a:p>
          <a:p>
            <a:pPr indent="0" lvl="0" marL="0">
              <a:spcBef>
                <a:spcPts val="0"/>
              </a:spcBef>
              <a:spcAft>
                <a:spcPts val="0"/>
              </a:spcAft>
              <a:buNone/>
            </a:pPr>
            <a:r>
              <a:t/>
            </a:r>
            <a:endParaRPr>
              <a:solidFill>
                <a:srgbClr val="333333"/>
              </a:solidFill>
              <a:latin typeface="Arial"/>
              <a:ea typeface="Arial"/>
              <a:cs typeface="Arial"/>
              <a:sym typeface="Arial"/>
            </a:endParaRPr>
          </a:p>
          <a:p>
            <a:pPr indent="0" lvl="0" marL="0" rtl="0">
              <a:spcBef>
                <a:spcPts val="0"/>
              </a:spcBef>
              <a:spcAft>
                <a:spcPts val="0"/>
              </a:spcAft>
              <a:buNone/>
            </a:pPr>
            <a:r>
              <a:t/>
            </a:r>
            <a:endParaRPr>
              <a:solidFill>
                <a:srgbClr val="333333"/>
              </a:solidFill>
              <a:latin typeface="Arial"/>
              <a:ea typeface="Arial"/>
              <a:cs typeface="Arial"/>
              <a:sym typeface="Arial"/>
            </a:endParaRPr>
          </a:p>
          <a:p>
            <a:pPr indent="0" lvl="0" marL="0" rtl="0">
              <a:spcBef>
                <a:spcPts val="0"/>
              </a:spcBef>
              <a:spcAft>
                <a:spcPts val="0"/>
              </a:spcAft>
              <a:buNone/>
            </a:pPr>
            <a:r>
              <a:t/>
            </a:r>
            <a:endParaRPr/>
          </a:p>
        </p:txBody>
      </p:sp>
      <p:sp>
        <p:nvSpPr>
          <p:cNvPr id="338" name="Google Shape;338;p60"/>
          <p:cNvSpPr txBox="1"/>
          <p:nvPr/>
        </p:nvSpPr>
        <p:spPr>
          <a:xfrm>
            <a:off x="173375" y="3016750"/>
            <a:ext cx="8680500" cy="102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419" sz="2100">
                <a:solidFill>
                  <a:schemeClr val="dk1"/>
                </a:solidFill>
                <a:latin typeface="Calibri"/>
                <a:ea typeface="Calibri"/>
                <a:cs typeface="Calibri"/>
                <a:sym typeface="Calibri"/>
              </a:rPr>
              <a:t>https://github.com/estebandonato/presentations/tree/master/digitalhouse2017</a:t>
            </a:r>
            <a:endParaRPr sz="2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61"/>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45" name="Google Shape;345;p61"/>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Qué es un Grafo?</a:t>
            </a:r>
            <a:endParaRPr/>
          </a:p>
        </p:txBody>
      </p:sp>
      <p:sp>
        <p:nvSpPr>
          <p:cNvPr id="346" name="Google Shape;346;p61"/>
          <p:cNvSpPr txBox="1"/>
          <p:nvPr/>
        </p:nvSpPr>
        <p:spPr>
          <a:xfrm>
            <a:off x="60325" y="681053"/>
            <a:ext cx="8640900" cy="1419300"/>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Font typeface="Calibri"/>
              <a:buNone/>
            </a:pPr>
            <a:r>
              <a:rPr b="0" i="0" lang="es-419" sz="2000" u="none">
                <a:solidFill>
                  <a:schemeClr val="dk1"/>
                </a:solidFill>
                <a:latin typeface="Calibri"/>
                <a:ea typeface="Calibri"/>
                <a:cs typeface="Calibri"/>
                <a:sym typeface="Calibri"/>
              </a:rPr>
              <a:t>Es un conjunto de objetos llamados vértices o nodos unidos por enlaces llamados aristas o arcos, que permiten representar relaciones binarias entre elementos de un conjunto</a:t>
            </a:r>
            <a:endParaRPr/>
          </a:p>
        </p:txBody>
      </p:sp>
      <p:sp>
        <p:nvSpPr>
          <p:cNvPr id="347" name="Google Shape;347;p61"/>
          <p:cNvSpPr txBox="1"/>
          <p:nvPr/>
        </p:nvSpPr>
        <p:spPr>
          <a:xfrm>
            <a:off x="255587" y="2463403"/>
            <a:ext cx="5395800" cy="168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s-419" sz="2000" u="none">
                <a:solidFill>
                  <a:schemeClr val="dk1"/>
                </a:solidFill>
                <a:latin typeface="Calibri"/>
                <a:ea typeface="Calibri"/>
                <a:cs typeface="Calibri"/>
                <a:sym typeface="Calibri"/>
              </a:rPr>
              <a:t>Un </a:t>
            </a:r>
            <a:r>
              <a:rPr b="1" i="0" lang="es-419" sz="2000" u="none">
                <a:solidFill>
                  <a:schemeClr val="dk1"/>
                </a:solidFill>
                <a:latin typeface="Calibri"/>
                <a:ea typeface="Calibri"/>
                <a:cs typeface="Calibri"/>
                <a:sym typeface="Calibri"/>
              </a:rPr>
              <a:t>grafo G  </a:t>
            </a:r>
            <a:r>
              <a:rPr b="0" i="0" lang="es-419" sz="2000" u="none">
                <a:solidFill>
                  <a:schemeClr val="dk1"/>
                </a:solidFill>
                <a:latin typeface="Calibri"/>
                <a:ea typeface="Calibri"/>
                <a:cs typeface="Calibri"/>
                <a:sym typeface="Calibri"/>
              </a:rPr>
              <a:t> es un </a:t>
            </a:r>
            <a:r>
              <a:rPr b="0" i="0" lang="es-419" sz="2000" u="sng">
                <a:solidFill>
                  <a:schemeClr val="dk1"/>
                </a:solidFill>
                <a:latin typeface="Calibri"/>
                <a:ea typeface="Calibri"/>
                <a:cs typeface="Calibri"/>
                <a:sym typeface="Calibri"/>
              </a:rPr>
              <a:t>par ordenado</a:t>
            </a:r>
            <a:r>
              <a:rPr b="0" i="0" lang="es-419" sz="2000" u="none">
                <a:solidFill>
                  <a:schemeClr val="dk1"/>
                </a:solidFill>
                <a:latin typeface="Calibri"/>
                <a:ea typeface="Calibri"/>
                <a:cs typeface="Calibri"/>
                <a:sym typeface="Calibri"/>
              </a:rPr>
              <a:t> G=(V,E) , donde:</a:t>
            </a:r>
            <a:endParaRPr/>
          </a:p>
          <a:p>
            <a:pPr indent="0" lvl="0" marL="0" marR="0" rtl="0" algn="l">
              <a:lnSpc>
                <a:spcPct val="100000"/>
              </a:lnSpc>
              <a:spcBef>
                <a:spcPts val="0"/>
              </a:spcBef>
              <a:spcAft>
                <a:spcPts val="0"/>
              </a:spcAft>
              <a:buClr>
                <a:schemeClr val="dk1"/>
              </a:buClr>
              <a:buFont typeface="Calibri"/>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V   es un conjunto de vértices o nodos, y</a:t>
            </a:r>
            <a:endParaRPr/>
          </a:p>
          <a:p>
            <a:pPr indent="127000" lvl="0" marL="0" marR="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E   es un conjunto de aristas o arcos, que relacionan estos nodos mediante pares de vértices</a:t>
            </a:r>
            <a:endParaRPr/>
          </a:p>
        </p:txBody>
      </p:sp>
      <p:pic>
        <p:nvPicPr>
          <p:cNvPr id="348" name="Google Shape;348;p61"/>
          <p:cNvPicPr preferRelativeResize="0"/>
          <p:nvPr/>
        </p:nvPicPr>
        <p:blipFill rotWithShape="1">
          <a:blip r:embed="rId3">
            <a:alphaModFix/>
          </a:blip>
          <a:srcRect b="0" l="0" r="0" t="0"/>
          <a:stretch/>
        </p:blipFill>
        <p:spPr>
          <a:xfrm>
            <a:off x="5759450" y="2100263"/>
            <a:ext cx="2994000" cy="1770600"/>
          </a:xfrm>
          <a:prstGeom prst="rect">
            <a:avLst/>
          </a:prstGeom>
          <a:noFill/>
          <a:ln>
            <a:noFill/>
          </a:ln>
        </p:spPr>
      </p:pic>
      <p:sp>
        <p:nvSpPr>
          <p:cNvPr id="349" name="Google Shape;349;p61"/>
          <p:cNvSpPr txBox="1"/>
          <p:nvPr/>
        </p:nvSpPr>
        <p:spPr>
          <a:xfrm>
            <a:off x="6875462"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50" name="Google Shape;350;p61"/>
          <p:cNvSpPr txBox="1"/>
          <p:nvPr/>
        </p:nvSpPr>
        <p:spPr>
          <a:xfrm>
            <a:off x="5751512" y="3868340"/>
            <a:ext cx="35004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s-419" sz="2000" u="none">
                <a:solidFill>
                  <a:schemeClr val="dk1"/>
                </a:solidFill>
                <a:latin typeface="Calibri"/>
                <a:ea typeface="Calibri"/>
                <a:cs typeface="Calibri"/>
                <a:sym typeface="Calibri"/>
              </a:rPr>
              <a:t>siete puentes de Königsberg.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2"/>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6" name="Google Shape;356;p62"/>
          <p:cNvSpPr txBox="1"/>
          <p:nvPr/>
        </p:nvSpPr>
        <p:spPr>
          <a:xfrm>
            <a:off x="44450" y="897731"/>
            <a:ext cx="4572000" cy="2110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Redes sociales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Redes de subtes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Transportation networks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Mapas conceptuales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Organigramas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Topología de red de computadoras</a:t>
            </a:r>
            <a:endParaRPr/>
          </a:p>
        </p:txBody>
      </p:sp>
      <p:sp>
        <p:nvSpPr>
          <p:cNvPr id="357" name="Google Shape;357;p62"/>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Ejemplos de Grafos</a:t>
            </a:r>
            <a:endParaRPr/>
          </a:p>
        </p:txBody>
      </p:sp>
      <p:pic>
        <p:nvPicPr>
          <p:cNvPr id="358" name="Google Shape;358;p62"/>
          <p:cNvPicPr preferRelativeResize="0"/>
          <p:nvPr/>
        </p:nvPicPr>
        <p:blipFill rotWithShape="1">
          <a:blip r:embed="rId3">
            <a:alphaModFix/>
          </a:blip>
          <a:srcRect b="0" l="0" r="0" t="0"/>
          <a:stretch/>
        </p:blipFill>
        <p:spPr>
          <a:xfrm>
            <a:off x="3206750" y="1354613"/>
            <a:ext cx="2412900" cy="1653900"/>
          </a:xfrm>
          <a:prstGeom prst="rect">
            <a:avLst/>
          </a:prstGeom>
          <a:noFill/>
          <a:ln>
            <a:noFill/>
          </a:ln>
        </p:spPr>
      </p:pic>
      <p:pic>
        <p:nvPicPr>
          <p:cNvPr id="359" name="Google Shape;359;p62"/>
          <p:cNvPicPr preferRelativeResize="0"/>
          <p:nvPr/>
        </p:nvPicPr>
        <p:blipFill rotWithShape="1">
          <a:blip r:embed="rId4">
            <a:alphaModFix/>
          </a:blip>
          <a:srcRect b="0" l="0" r="0" t="0"/>
          <a:stretch/>
        </p:blipFill>
        <p:spPr>
          <a:xfrm>
            <a:off x="3206750" y="3000375"/>
            <a:ext cx="2901900" cy="1714500"/>
          </a:xfrm>
          <a:prstGeom prst="rect">
            <a:avLst/>
          </a:prstGeom>
          <a:noFill/>
          <a:ln>
            <a:noFill/>
          </a:ln>
        </p:spPr>
      </p:pic>
      <p:pic>
        <p:nvPicPr>
          <p:cNvPr id="360" name="Google Shape;360;p62"/>
          <p:cNvPicPr preferRelativeResize="0"/>
          <p:nvPr/>
        </p:nvPicPr>
        <p:blipFill rotWithShape="1">
          <a:blip r:embed="rId5">
            <a:alphaModFix/>
          </a:blip>
          <a:srcRect b="0" l="0" r="0" t="0"/>
          <a:stretch/>
        </p:blipFill>
        <p:spPr>
          <a:xfrm>
            <a:off x="4845350" y="481509"/>
            <a:ext cx="1263300" cy="1263300"/>
          </a:xfrm>
          <a:prstGeom prst="rect">
            <a:avLst/>
          </a:prstGeom>
          <a:noFill/>
          <a:ln>
            <a:noFill/>
          </a:ln>
        </p:spPr>
      </p:pic>
      <p:pic>
        <p:nvPicPr>
          <p:cNvPr id="361" name="Google Shape;361;p62"/>
          <p:cNvPicPr preferRelativeResize="0"/>
          <p:nvPr/>
        </p:nvPicPr>
        <p:blipFill rotWithShape="1">
          <a:blip r:embed="rId6">
            <a:alphaModFix/>
          </a:blip>
          <a:srcRect b="0" l="0" r="0" t="0"/>
          <a:stretch/>
        </p:blipFill>
        <p:spPr>
          <a:xfrm>
            <a:off x="6588125" y="611981"/>
            <a:ext cx="2114700" cy="1254900"/>
          </a:xfrm>
          <a:prstGeom prst="rect">
            <a:avLst/>
          </a:prstGeom>
          <a:noFill/>
          <a:ln>
            <a:noFill/>
          </a:ln>
        </p:spPr>
      </p:pic>
      <p:pic>
        <p:nvPicPr>
          <p:cNvPr id="362" name="Google Shape;362;p62"/>
          <p:cNvPicPr preferRelativeResize="0"/>
          <p:nvPr/>
        </p:nvPicPr>
        <p:blipFill rotWithShape="1">
          <a:blip r:embed="rId7">
            <a:alphaModFix/>
          </a:blip>
          <a:srcRect b="0" l="0" r="0" t="0"/>
          <a:stretch/>
        </p:blipFill>
        <p:spPr>
          <a:xfrm>
            <a:off x="6419850" y="2333625"/>
            <a:ext cx="2451000" cy="1350300"/>
          </a:xfrm>
          <a:prstGeom prst="rect">
            <a:avLst/>
          </a:prstGeom>
          <a:noFill/>
          <a:ln>
            <a:noFill/>
          </a:ln>
        </p:spPr>
      </p:pic>
      <p:sp>
        <p:nvSpPr>
          <p:cNvPr id="363" name="Google Shape;363;p62"/>
          <p:cNvSpPr txBox="1"/>
          <p:nvPr/>
        </p:nvSpPr>
        <p:spPr>
          <a:xfrm>
            <a:off x="6875462" y="4814888"/>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3"/>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9" name="Google Shape;369;p63"/>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Tipos de Grafos</a:t>
            </a:r>
            <a:endParaRPr/>
          </a:p>
        </p:txBody>
      </p:sp>
      <p:sp>
        <p:nvSpPr>
          <p:cNvPr id="370" name="Google Shape;370;p63"/>
          <p:cNvSpPr txBox="1"/>
          <p:nvPr/>
        </p:nvSpPr>
        <p:spPr>
          <a:xfrm>
            <a:off x="827087" y="2289571"/>
            <a:ext cx="2547900" cy="27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Multigrafo</a:t>
            </a:r>
            <a:endParaRPr/>
          </a:p>
        </p:txBody>
      </p:sp>
      <p:pic>
        <p:nvPicPr>
          <p:cNvPr id="371" name="Google Shape;371;p63"/>
          <p:cNvPicPr preferRelativeResize="0"/>
          <p:nvPr/>
        </p:nvPicPr>
        <p:blipFill rotWithShape="1">
          <a:blip r:embed="rId3">
            <a:alphaModFix/>
          </a:blip>
          <a:srcRect b="0" l="0" r="0" t="0"/>
          <a:stretch/>
        </p:blipFill>
        <p:spPr>
          <a:xfrm>
            <a:off x="441325" y="806053"/>
            <a:ext cx="2146200" cy="1505100"/>
          </a:xfrm>
          <a:prstGeom prst="rect">
            <a:avLst/>
          </a:prstGeom>
          <a:noFill/>
          <a:ln>
            <a:noFill/>
          </a:ln>
        </p:spPr>
      </p:pic>
      <p:pic>
        <p:nvPicPr>
          <p:cNvPr id="372" name="Google Shape;372;p63"/>
          <p:cNvPicPr preferRelativeResize="0"/>
          <p:nvPr/>
        </p:nvPicPr>
        <p:blipFill rotWithShape="1">
          <a:blip r:embed="rId4">
            <a:alphaModFix/>
          </a:blip>
          <a:srcRect b="0" l="0" r="0" t="0"/>
          <a:stretch/>
        </p:blipFill>
        <p:spPr>
          <a:xfrm>
            <a:off x="3600450" y="1552575"/>
            <a:ext cx="1371600" cy="1371600"/>
          </a:xfrm>
          <a:prstGeom prst="rect">
            <a:avLst/>
          </a:prstGeom>
          <a:noFill/>
          <a:ln>
            <a:noFill/>
          </a:ln>
        </p:spPr>
      </p:pic>
      <p:sp>
        <p:nvSpPr>
          <p:cNvPr id="373" name="Google Shape;373;p63"/>
          <p:cNvSpPr txBox="1"/>
          <p:nvPr/>
        </p:nvSpPr>
        <p:spPr>
          <a:xfrm>
            <a:off x="3503612" y="3043238"/>
            <a:ext cx="2547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completo</a:t>
            </a:r>
            <a:endParaRPr/>
          </a:p>
        </p:txBody>
      </p:sp>
      <p:pic>
        <p:nvPicPr>
          <p:cNvPr id="374" name="Google Shape;374;p63"/>
          <p:cNvPicPr preferRelativeResize="0"/>
          <p:nvPr/>
        </p:nvPicPr>
        <p:blipFill rotWithShape="1">
          <a:blip r:embed="rId5">
            <a:alphaModFix/>
          </a:blip>
          <a:srcRect b="0" l="0" r="0" t="0"/>
          <a:stretch/>
        </p:blipFill>
        <p:spPr>
          <a:xfrm>
            <a:off x="303212" y="2733675"/>
            <a:ext cx="2397000" cy="1590600"/>
          </a:xfrm>
          <a:prstGeom prst="rect">
            <a:avLst/>
          </a:prstGeom>
          <a:noFill/>
          <a:ln>
            <a:noFill/>
          </a:ln>
        </p:spPr>
      </p:pic>
      <p:sp>
        <p:nvSpPr>
          <p:cNvPr id="375" name="Google Shape;375;p63"/>
          <p:cNvSpPr txBox="1"/>
          <p:nvPr/>
        </p:nvSpPr>
        <p:spPr>
          <a:xfrm>
            <a:off x="366712" y="4510088"/>
            <a:ext cx="2547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simple</a:t>
            </a:r>
            <a:endParaRPr/>
          </a:p>
        </p:txBody>
      </p:sp>
      <p:pic>
        <p:nvPicPr>
          <p:cNvPr id="376" name="Google Shape;376;p63"/>
          <p:cNvPicPr preferRelativeResize="0"/>
          <p:nvPr/>
        </p:nvPicPr>
        <p:blipFill rotWithShape="1">
          <a:blip r:embed="rId6">
            <a:alphaModFix/>
          </a:blip>
          <a:srcRect b="0" l="0" r="0" t="0"/>
          <a:stretch/>
        </p:blipFill>
        <p:spPr>
          <a:xfrm>
            <a:off x="5956300" y="863203"/>
            <a:ext cx="2793900" cy="695400"/>
          </a:xfrm>
          <a:prstGeom prst="rect">
            <a:avLst/>
          </a:prstGeom>
          <a:noFill/>
          <a:ln>
            <a:noFill/>
          </a:ln>
        </p:spPr>
      </p:pic>
      <p:sp>
        <p:nvSpPr>
          <p:cNvPr id="377" name="Google Shape;377;p63"/>
          <p:cNvSpPr txBox="1"/>
          <p:nvPr/>
        </p:nvSpPr>
        <p:spPr>
          <a:xfrm>
            <a:off x="6242050" y="1707356"/>
            <a:ext cx="2547900" cy="27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no dirigido</a:t>
            </a:r>
            <a:endParaRPr/>
          </a:p>
        </p:txBody>
      </p:sp>
      <p:pic>
        <p:nvPicPr>
          <p:cNvPr id="378" name="Google Shape;378;p63"/>
          <p:cNvPicPr preferRelativeResize="0"/>
          <p:nvPr/>
        </p:nvPicPr>
        <p:blipFill rotWithShape="1">
          <a:blip r:embed="rId7">
            <a:alphaModFix/>
          </a:blip>
          <a:srcRect b="0" l="0" r="0" t="0"/>
          <a:stretch/>
        </p:blipFill>
        <p:spPr>
          <a:xfrm>
            <a:off x="6051550" y="2833688"/>
            <a:ext cx="2793900" cy="695400"/>
          </a:xfrm>
          <a:prstGeom prst="rect">
            <a:avLst/>
          </a:prstGeom>
          <a:noFill/>
          <a:ln>
            <a:noFill/>
          </a:ln>
        </p:spPr>
      </p:pic>
      <p:sp>
        <p:nvSpPr>
          <p:cNvPr id="379" name="Google Shape;379;p63"/>
          <p:cNvSpPr txBox="1"/>
          <p:nvPr/>
        </p:nvSpPr>
        <p:spPr>
          <a:xfrm>
            <a:off x="6242050" y="3689747"/>
            <a:ext cx="2901900" cy="27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dirigido / digrafo</a:t>
            </a:r>
            <a:endParaRPr/>
          </a:p>
        </p:txBody>
      </p:sp>
      <p:sp>
        <p:nvSpPr>
          <p:cNvPr id="380" name="Google Shape;380;p63"/>
          <p:cNvSpPr txBox="1"/>
          <p:nvPr/>
        </p:nvSpPr>
        <p:spPr>
          <a:xfrm>
            <a:off x="7010400"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4"/>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7" name="Google Shape;387;p64"/>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Representación de Grafos</a:t>
            </a:r>
            <a:endParaRPr/>
          </a:p>
        </p:txBody>
      </p:sp>
      <p:pic>
        <p:nvPicPr>
          <p:cNvPr id="388" name="Google Shape;388;p64"/>
          <p:cNvPicPr preferRelativeResize="0"/>
          <p:nvPr/>
        </p:nvPicPr>
        <p:blipFill rotWithShape="1">
          <a:blip r:embed="rId3">
            <a:alphaModFix/>
          </a:blip>
          <a:srcRect b="0" l="0" r="0" t="0"/>
          <a:stretch/>
        </p:blipFill>
        <p:spPr>
          <a:xfrm>
            <a:off x="68262" y="1137047"/>
            <a:ext cx="8991600" cy="1890600"/>
          </a:xfrm>
          <a:prstGeom prst="rect">
            <a:avLst/>
          </a:prstGeom>
          <a:noFill/>
          <a:ln>
            <a:noFill/>
          </a:ln>
        </p:spPr>
      </p:pic>
      <p:sp>
        <p:nvSpPr>
          <p:cNvPr id="389" name="Google Shape;389;p64"/>
          <p:cNvSpPr txBox="1"/>
          <p:nvPr/>
        </p:nvSpPr>
        <p:spPr>
          <a:xfrm>
            <a:off x="6891337"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5"/>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6" name="Google Shape;396;p65"/>
          <p:cNvSpPr txBox="1"/>
          <p:nvPr/>
        </p:nvSpPr>
        <p:spPr>
          <a:xfrm>
            <a:off x="7010400"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97" name="Google Shape;397;p65"/>
          <p:cNvSpPr txBox="1"/>
          <p:nvPr/>
        </p:nvSpPr>
        <p:spPr>
          <a:xfrm>
            <a:off x="33337" y="195263"/>
            <a:ext cx="9110700" cy="75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Cómo escalamos el procesamiento de grafos?</a:t>
            </a:r>
            <a:endParaRPr/>
          </a:p>
        </p:txBody>
      </p:sp>
      <p:pic>
        <p:nvPicPr>
          <p:cNvPr id="398" name="Google Shape;398;p65"/>
          <p:cNvPicPr preferRelativeResize="0"/>
          <p:nvPr/>
        </p:nvPicPr>
        <p:blipFill rotWithShape="1">
          <a:blip r:embed="rId3">
            <a:alphaModFix/>
          </a:blip>
          <a:srcRect b="0" l="0" r="0" t="0"/>
          <a:stretch/>
        </p:blipFill>
        <p:spPr>
          <a:xfrm>
            <a:off x="33337" y="750094"/>
            <a:ext cx="3810000" cy="1524000"/>
          </a:xfrm>
          <a:prstGeom prst="rect">
            <a:avLst/>
          </a:prstGeom>
          <a:noFill/>
          <a:ln>
            <a:noFill/>
          </a:ln>
        </p:spPr>
      </p:pic>
      <p:pic>
        <p:nvPicPr>
          <p:cNvPr id="399" name="Google Shape;399;p65"/>
          <p:cNvPicPr preferRelativeResize="0"/>
          <p:nvPr/>
        </p:nvPicPr>
        <p:blipFill rotWithShape="1">
          <a:blip r:embed="rId4">
            <a:alphaModFix/>
          </a:blip>
          <a:srcRect b="0" l="0" r="0" t="0"/>
          <a:stretch/>
        </p:blipFill>
        <p:spPr>
          <a:xfrm>
            <a:off x="3635375" y="2274094"/>
            <a:ext cx="4876800" cy="1247700"/>
          </a:xfrm>
          <a:prstGeom prst="rect">
            <a:avLst/>
          </a:prstGeom>
          <a:noFill/>
          <a:ln>
            <a:noFill/>
          </a:ln>
        </p:spPr>
      </p:pic>
      <p:pic>
        <p:nvPicPr>
          <p:cNvPr id="400" name="Google Shape;400;p65"/>
          <p:cNvPicPr preferRelativeResize="0"/>
          <p:nvPr/>
        </p:nvPicPr>
        <p:blipFill rotWithShape="1">
          <a:blip r:embed="rId5">
            <a:alphaModFix/>
          </a:blip>
          <a:srcRect b="0" l="0" r="0" t="0"/>
          <a:stretch/>
        </p:blipFill>
        <p:spPr>
          <a:xfrm>
            <a:off x="1397000" y="3713559"/>
            <a:ext cx="3006600" cy="6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8"/>
          <p:cNvSpPr txBox="1"/>
          <p:nvPr>
            <p:ph idx="1" type="subTitle"/>
          </p:nvPr>
        </p:nvSpPr>
        <p:spPr>
          <a:xfrm>
            <a:off x="2623775" y="2699150"/>
            <a:ext cx="6510900" cy="131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s-419" sz="3200" u="none" cap="none" strike="noStrike">
                <a:solidFill>
                  <a:schemeClr val="dk1"/>
                </a:solidFill>
                <a:latin typeface="Calibri"/>
                <a:ea typeface="Calibri"/>
                <a:cs typeface="Calibri"/>
                <a:sym typeface="Calibri"/>
              </a:rPr>
              <a:t>Esteban Donato</a:t>
            </a:r>
            <a:r>
              <a:rPr lang="es-419"/>
              <a:t>       @</a:t>
            </a:r>
            <a:r>
              <a:rPr b="0" i="0" lang="es-419" sz="3200" u="none" cap="none" strike="noStrike">
                <a:solidFill>
                  <a:schemeClr val="dk1"/>
                </a:solidFill>
                <a:latin typeface="Calibri"/>
                <a:ea typeface="Calibri"/>
                <a:cs typeface="Calibri"/>
                <a:sym typeface="Calibri"/>
              </a:rPr>
              <a:t>eddonato</a:t>
            </a:r>
            <a:endParaRPr/>
          </a:p>
          <a:p>
            <a:pPr indent="0" lvl="0" marL="0" rtl="0" algn="l">
              <a:spcBef>
                <a:spcPts val="0"/>
              </a:spcBef>
              <a:spcAft>
                <a:spcPts val="0"/>
              </a:spcAft>
              <a:buClr>
                <a:schemeClr val="dk1"/>
              </a:buClr>
              <a:buFont typeface="Arial"/>
              <a:buNone/>
            </a:pPr>
            <a:r>
              <a:rPr lang="es-419">
                <a:solidFill>
                  <a:schemeClr val="dk1"/>
                </a:solidFill>
              </a:rPr>
              <a:t>Andrés Tobelem</a:t>
            </a:r>
            <a:r>
              <a:rPr lang="es-419"/>
              <a:t>       </a:t>
            </a:r>
            <a:r>
              <a:rPr lang="es-419">
                <a:solidFill>
                  <a:schemeClr val="dk1"/>
                </a:solidFill>
              </a:rPr>
              <a:t>@andrestobelem</a:t>
            </a:r>
            <a:endParaRPr/>
          </a:p>
        </p:txBody>
      </p:sp>
      <p:sp>
        <p:nvSpPr>
          <p:cNvPr id="256" name="Google Shape;256;p48"/>
          <p:cNvSpPr txBox="1"/>
          <p:nvPr>
            <p:ph type="ctrTitle"/>
          </p:nvPr>
        </p:nvSpPr>
        <p:spPr>
          <a:xfrm>
            <a:off x="665162" y="1113234"/>
            <a:ext cx="7772400" cy="1102500"/>
          </a:xfrm>
          <a:prstGeom prst="rect">
            <a:avLst/>
          </a:prstGeom>
          <a:noFill/>
          <a:ln>
            <a:noFill/>
          </a:ln>
        </p:spPr>
        <p:txBody>
          <a:bodyPr anchorCtr="0" anchor="ctr" bIns="45700" lIns="91425" spcFirstLastPara="1" rIns="91425" wrap="square" tIns="45700">
            <a:noAutofit/>
          </a:bodyPr>
          <a:lstStyle/>
          <a:p>
            <a:pPr indent="0" lvl="0" marL="0" rtl="0">
              <a:lnSpc>
                <a:spcPct val="122500"/>
              </a:lnSpc>
              <a:spcBef>
                <a:spcPts val="1200"/>
              </a:spcBef>
              <a:spcAft>
                <a:spcPts val="0"/>
              </a:spcAft>
              <a:buClr>
                <a:schemeClr val="dk1"/>
              </a:buClr>
              <a:buSzPts val="1100"/>
              <a:buFont typeface="Arial"/>
              <a:buNone/>
            </a:pPr>
            <a:r>
              <a:rPr b="1" lang="es-419" sz="3000">
                <a:solidFill>
                  <a:srgbClr val="333333"/>
                </a:solidFill>
                <a:latin typeface="Arial"/>
                <a:ea typeface="Arial"/>
                <a:cs typeface="Arial"/>
                <a:sym typeface="Arial"/>
              </a:rPr>
              <a:t>Cómo trabajar con grandes grafos sociales con Spark</a:t>
            </a:r>
            <a:endParaRPr b="1" i="1" sz="6000"/>
          </a:p>
        </p:txBody>
      </p:sp>
      <p:pic>
        <p:nvPicPr>
          <p:cNvPr id="257" name="Google Shape;257;p48"/>
          <p:cNvPicPr preferRelativeResize="0"/>
          <p:nvPr/>
        </p:nvPicPr>
        <p:blipFill rotWithShape="1">
          <a:blip r:embed="rId3">
            <a:alphaModFix/>
          </a:blip>
          <a:srcRect b="0" l="0" r="0" t="0"/>
          <a:stretch/>
        </p:blipFill>
        <p:spPr>
          <a:xfrm>
            <a:off x="-20625" y="4062325"/>
            <a:ext cx="9144000" cy="1102500"/>
          </a:xfrm>
          <a:prstGeom prst="rect">
            <a:avLst/>
          </a:prstGeom>
          <a:noFill/>
          <a:ln>
            <a:noFill/>
          </a:ln>
        </p:spPr>
      </p:pic>
      <p:pic>
        <p:nvPicPr>
          <p:cNvPr id="258" name="Google Shape;258;p48"/>
          <p:cNvPicPr preferRelativeResize="0"/>
          <p:nvPr/>
        </p:nvPicPr>
        <p:blipFill rotWithShape="1">
          <a:blip r:embed="rId4">
            <a:alphaModFix/>
          </a:blip>
          <a:srcRect b="0" l="0" r="0" t="0"/>
          <a:stretch/>
        </p:blipFill>
        <p:spPr>
          <a:xfrm>
            <a:off x="5607712" y="2884250"/>
            <a:ext cx="399900" cy="285900"/>
          </a:xfrm>
          <a:prstGeom prst="rect">
            <a:avLst/>
          </a:prstGeom>
          <a:noFill/>
          <a:ln>
            <a:noFill/>
          </a:ln>
        </p:spPr>
      </p:pic>
      <p:pic>
        <p:nvPicPr>
          <p:cNvPr id="259" name="Google Shape;259;p48"/>
          <p:cNvPicPr preferRelativeResize="0"/>
          <p:nvPr/>
        </p:nvPicPr>
        <p:blipFill rotWithShape="1">
          <a:blip r:embed="rId4">
            <a:alphaModFix/>
          </a:blip>
          <a:srcRect b="0" l="0" r="0" t="0"/>
          <a:stretch/>
        </p:blipFill>
        <p:spPr>
          <a:xfrm>
            <a:off x="5607712" y="3387700"/>
            <a:ext cx="399900" cy="285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6"/>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6" name="Google Shape;406;p66"/>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GraphFrames vs GraphX (1/2)</a:t>
            </a:r>
            <a:endParaRPr/>
          </a:p>
        </p:txBody>
      </p:sp>
      <p:graphicFrame>
        <p:nvGraphicFramePr>
          <p:cNvPr id="407" name="Google Shape;407;p66"/>
          <p:cNvGraphicFramePr/>
          <p:nvPr/>
        </p:nvGraphicFramePr>
        <p:xfrm>
          <a:off x="261937" y="789384"/>
          <a:ext cx="3000000" cy="3000000"/>
        </p:xfrm>
        <a:graphic>
          <a:graphicData uri="http://schemas.openxmlformats.org/drawingml/2006/table">
            <a:tbl>
              <a:tblPr>
                <a:noFill/>
                <a:tableStyleId>{D36A8BDB-0295-45C3-8E0F-FCE483F5F049}</a:tableStyleId>
              </a:tblPr>
              <a:tblGrid>
                <a:gridCol w="2424100"/>
                <a:gridCol w="3136900"/>
                <a:gridCol w="3059100"/>
              </a:tblGrid>
              <a:tr h="298850">
                <a:tc>
                  <a:txBody>
                    <a:bodyPr>
                      <a:noAutofit/>
                    </a:bodyPr>
                    <a:lstStyle/>
                    <a:p>
                      <a:pPr indent="0" lvl="0" marL="0" marR="0" rtl="0" algn="l">
                        <a:lnSpc>
                          <a:spcPct val="100000"/>
                        </a:lnSpc>
                        <a:spcBef>
                          <a:spcPts val="0"/>
                        </a:spcBef>
                        <a:spcAft>
                          <a:spcPts val="0"/>
                        </a:spcAft>
                        <a:buClr>
                          <a:schemeClr val="dk1"/>
                        </a:buClr>
                        <a:buFont typeface="Arial"/>
                        <a:buNone/>
                      </a:pPr>
                      <a:r>
                        <a:rPr b="1" i="0" lang="es-419" sz="1400" u="none" cap="none" strike="noStrike">
                          <a:solidFill>
                            <a:schemeClr val="dk1"/>
                          </a:solidFill>
                          <a:latin typeface="Arial"/>
                          <a:ea typeface="Arial"/>
                          <a:cs typeface="Arial"/>
                          <a:sym typeface="Arial"/>
                        </a:rPr>
                        <a:t>Categorías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FFFFFF"/>
                        </a:buClr>
                        <a:buFont typeface="Arial"/>
                        <a:buNone/>
                      </a:pPr>
                      <a:r>
                        <a:rPr b="1" i="0" lang="es-419" sz="1400" u="none" cap="none" strike="noStrike">
                          <a:solidFill>
                            <a:srgbClr val="FFFFFF"/>
                          </a:solidFill>
                          <a:latin typeface="Arial"/>
                          <a:ea typeface="Arial"/>
                          <a:cs typeface="Arial"/>
                          <a:sym typeface="Arial"/>
                        </a:rPr>
                        <a:t>GraphFrames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Arial"/>
                        <a:buNone/>
                      </a:pPr>
                      <a:r>
                        <a:rPr b="1" i="0" lang="es-419" sz="1400" u="none" cap="none" strike="noStrike">
                          <a:solidFill>
                            <a:srgbClr val="FFFFFF"/>
                          </a:solidFill>
                          <a:latin typeface="Arial"/>
                          <a:ea typeface="Arial"/>
                          <a:cs typeface="Arial"/>
                          <a:sym typeface="Arial"/>
                        </a:rPr>
                        <a:t>GraphX</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988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Distribución</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Librería externa</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Spark</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Basado</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Dataframes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RDD</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Tipos de Grafos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Dirigido</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Dirigido</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Lenguaje</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Scala/Python *</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Scala</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Conversión</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toGraphX/fromGraphX</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Consulta estructural</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Motif</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Envío de mensaje</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AggregateMessages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AggregateMessages/Pregel</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957275">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Algoritmos</a:t>
                      </a:r>
                      <a:endParaRPr sz="1100"/>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Connected components, strongly connected components, LPA, PageRank, Shortest path, Triangle Count</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Connected components, strongly connected components, LPA, PageRank, Shortest path, Triangle Count</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408" name="Google Shape;408;p66"/>
          <p:cNvSpPr txBox="1"/>
          <p:nvPr/>
        </p:nvSpPr>
        <p:spPr>
          <a:xfrm>
            <a:off x="6964362"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7"/>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5" name="Google Shape;415;p67"/>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GraphFrames vs GraphX (2/2)</a:t>
            </a:r>
            <a:endParaRPr/>
          </a:p>
        </p:txBody>
      </p:sp>
      <p:graphicFrame>
        <p:nvGraphicFramePr>
          <p:cNvPr id="416" name="Google Shape;416;p67"/>
          <p:cNvGraphicFramePr/>
          <p:nvPr/>
        </p:nvGraphicFramePr>
        <p:xfrm>
          <a:off x="179387" y="951309"/>
          <a:ext cx="3000000" cy="3000000"/>
        </p:xfrm>
        <a:graphic>
          <a:graphicData uri="http://schemas.openxmlformats.org/drawingml/2006/table">
            <a:tbl>
              <a:tblPr>
                <a:noFill/>
                <a:tableStyleId>{D36A8BDB-0295-45C3-8E0F-FCE483F5F049}</a:tableStyleId>
              </a:tblPr>
              <a:tblGrid>
                <a:gridCol w="1960550"/>
                <a:gridCol w="2960675"/>
                <a:gridCol w="3457575"/>
              </a:tblGrid>
              <a:tr h="382175">
                <a:tc>
                  <a:txBody>
                    <a:bodyPr>
                      <a:noAutofit/>
                    </a:bodyPr>
                    <a:lstStyle/>
                    <a:p>
                      <a:pPr indent="0" lvl="0" marL="0" marR="0" rtl="0" algn="l">
                        <a:lnSpc>
                          <a:spcPct val="100000"/>
                        </a:lnSpc>
                        <a:spcBef>
                          <a:spcPts val="0"/>
                        </a:spcBef>
                        <a:spcAft>
                          <a:spcPts val="0"/>
                        </a:spcAft>
                        <a:buClr>
                          <a:schemeClr val="dk1"/>
                        </a:buClr>
                        <a:buFont typeface="Arial"/>
                        <a:buNone/>
                      </a:pPr>
                      <a:r>
                        <a:rPr b="1" i="0" lang="es-419" sz="1400" u="none" cap="none" strike="noStrike">
                          <a:solidFill>
                            <a:schemeClr val="dk1"/>
                          </a:solidFill>
                          <a:latin typeface="Arial"/>
                          <a:ea typeface="Arial"/>
                          <a:cs typeface="Arial"/>
                          <a:sym typeface="Arial"/>
                        </a:rPr>
                        <a:t>Categorías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FFFFFF"/>
                        </a:buClr>
                        <a:buFont typeface="Arial"/>
                        <a:buNone/>
                      </a:pPr>
                      <a:r>
                        <a:rPr b="1" i="0" lang="es-419" sz="1400" u="none" cap="none" strike="noStrike">
                          <a:solidFill>
                            <a:srgbClr val="FFFFFF"/>
                          </a:solidFill>
                          <a:latin typeface="Arial"/>
                          <a:ea typeface="Arial"/>
                          <a:cs typeface="Arial"/>
                          <a:sym typeface="Arial"/>
                        </a:rPr>
                        <a:t>GraphFrames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Arial"/>
                        <a:buNone/>
                      </a:pPr>
                      <a:r>
                        <a:rPr b="1" i="0" lang="es-419" sz="1400" u="none" cap="none" strike="noStrike">
                          <a:solidFill>
                            <a:srgbClr val="FFFFFF"/>
                          </a:solidFill>
                          <a:latin typeface="Arial"/>
                          <a:ea typeface="Arial"/>
                          <a:cs typeface="Arial"/>
                          <a:sym typeface="Arial"/>
                        </a:rPr>
                        <a:t>GraphX</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881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Subgrafo</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Filtrado por nodos y aristas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Filtrado por nodos y aristas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81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ID de Vértice</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Cualquier tipo</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881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Vértices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Dataframe (“id” Column)</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RDD [Long, VD]</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79825">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Aristas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Dataframe (“src”, “dst” columns)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RDD [Edge[ED]]</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881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Clase principal</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GraphFrame</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Graph [VD,ED]</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8150">
                <a:tc>
                  <a:txBody>
                    <a:bodyPr>
                      <a:noAutofit/>
                    </a:bodyPr>
                    <a:lstStyle/>
                    <a:p>
                      <a:pPr indent="0" lvl="0" marL="0" marR="0" rtl="0" algn="l">
                        <a:lnSpc>
                          <a:spcPct val="100000"/>
                        </a:lnSpc>
                        <a:spcBef>
                          <a:spcPts val="0"/>
                        </a:spcBef>
                        <a:spcAft>
                          <a:spcPts val="0"/>
                        </a:spcAft>
                        <a:buClr>
                          <a:srgbClr val="000000"/>
                        </a:buClr>
                        <a:buFont typeface="Calibri"/>
                        <a:buNone/>
                      </a:pPr>
                      <a:r>
                        <a:rPr b="1" i="0" lang="es-419" sz="1400" u="none" cap="none" strike="noStrike">
                          <a:solidFill>
                            <a:srgbClr val="000000"/>
                          </a:solidFill>
                          <a:latin typeface="Calibri"/>
                          <a:ea typeface="Calibri"/>
                          <a:cs typeface="Calibri"/>
                          <a:sym typeface="Calibri"/>
                        </a:rPr>
                        <a:t>Output</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GraphFrame/DataFrame</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s-419" sz="1400" u="none" cap="none" strike="noStrike">
                          <a:solidFill>
                            <a:srgbClr val="000000"/>
                          </a:solidFill>
                          <a:latin typeface="Calibri"/>
                          <a:ea typeface="Calibri"/>
                          <a:cs typeface="Calibri"/>
                          <a:sym typeface="Calibri"/>
                        </a:rPr>
                        <a:t>Graph [VD,ED]/RDD [Long, VD]</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417" name="Google Shape;417;p67"/>
          <p:cNvSpPr txBox="1"/>
          <p:nvPr/>
        </p:nvSpPr>
        <p:spPr>
          <a:xfrm>
            <a:off x="7010400" y="482441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8"/>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4" name="Google Shape;424;p68"/>
          <p:cNvSpPr txBox="1"/>
          <p:nvPr/>
        </p:nvSpPr>
        <p:spPr>
          <a:xfrm>
            <a:off x="7010400"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25" name="Google Shape;425;p68"/>
          <p:cNvSpPr txBox="1"/>
          <p:nvPr/>
        </p:nvSpPr>
        <p:spPr>
          <a:xfrm>
            <a:off x="395275" y="1528897"/>
            <a:ext cx="7993200" cy="2724900"/>
          </a:xfrm>
          <a:prstGeom prst="rect">
            <a:avLst/>
          </a:prstGeom>
          <a:noFill/>
          <a:ln>
            <a:noFill/>
          </a:ln>
        </p:spPr>
        <p:txBody>
          <a:bodyPr anchorCtr="0" anchor="ctr" bIns="45700" lIns="91425" spcFirstLastPara="1" rIns="91425" wrap="square" tIns="45700">
            <a:noAutofit/>
          </a:bodyPr>
          <a:lstStyle/>
          <a:p>
            <a:pPr indent="-457200" lvl="2" marL="13716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Connected components</a:t>
            </a:r>
            <a:endParaRPr/>
          </a:p>
          <a:p>
            <a:pPr indent="-457200" lvl="2" marL="13716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Strongly connected components</a:t>
            </a:r>
            <a:endParaRPr/>
          </a:p>
          <a:p>
            <a:pPr indent="-457200" lvl="2" marL="13716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LPA</a:t>
            </a:r>
            <a:endParaRPr/>
          </a:p>
          <a:p>
            <a:pPr indent="-457200" lvl="2" marL="13716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PageRank</a:t>
            </a:r>
            <a:endParaRPr/>
          </a:p>
          <a:p>
            <a:pPr indent="-457200" lvl="2" marL="13716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Shortest path</a:t>
            </a:r>
            <a:endParaRPr/>
          </a:p>
          <a:p>
            <a:pPr indent="-457200" lvl="2" marL="13716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Triangle Count</a:t>
            </a:r>
            <a:endParaRPr/>
          </a:p>
        </p:txBody>
      </p:sp>
      <p:sp>
        <p:nvSpPr>
          <p:cNvPr id="426" name="Google Shape;426;p68"/>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Algoritmos</a:t>
            </a:r>
            <a:endParaRPr/>
          </a:p>
        </p:txBody>
      </p:sp>
      <p:sp>
        <p:nvSpPr>
          <p:cNvPr id="427" name="Google Shape;427;p68"/>
          <p:cNvSpPr txBox="1"/>
          <p:nvPr/>
        </p:nvSpPr>
        <p:spPr>
          <a:xfrm>
            <a:off x="222250" y="809625"/>
            <a:ext cx="6366000" cy="300000"/>
          </a:xfrm>
          <a:prstGeom prst="rect">
            <a:avLst/>
          </a:prstGeom>
          <a:noFill/>
          <a:ln cap="flat" cmpd="sng" w="9525">
            <a:solidFill>
              <a:schemeClr val="dk1">
                <a:alpha val="7843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s-419" sz="2000" u="none">
                <a:solidFill>
                  <a:schemeClr val="dk1"/>
                </a:solidFill>
                <a:latin typeface="Calibri"/>
                <a:ea typeface="Calibri"/>
                <a:cs typeface="Calibri"/>
                <a:sym typeface="Calibri"/>
              </a:rPr>
              <a:t>GraphFrame son wrapers a la implementación de GraphX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9"/>
          <p:cNvSpPr txBox="1"/>
          <p:nvPr>
            <p:ph type="title"/>
          </p:nvPr>
        </p:nvSpPr>
        <p:spPr>
          <a:xfrm>
            <a:off x="457200" y="165176"/>
            <a:ext cx="8229600" cy="593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419" sz="2800">
                <a:latin typeface="Arial"/>
                <a:ea typeface="Arial"/>
                <a:cs typeface="Arial"/>
                <a:sym typeface="Arial"/>
              </a:rPr>
              <a:t>Ejemplo de </a:t>
            </a:r>
            <a:r>
              <a:rPr b="1" lang="es-419" sz="2800">
                <a:latin typeface="Arial"/>
                <a:ea typeface="Arial"/>
                <a:cs typeface="Arial"/>
                <a:sym typeface="Arial"/>
              </a:rPr>
              <a:t>código</a:t>
            </a:r>
            <a:r>
              <a:rPr b="1" lang="es-419" sz="2800">
                <a:latin typeface="Arial"/>
                <a:ea typeface="Arial"/>
                <a:cs typeface="Arial"/>
                <a:sym typeface="Arial"/>
              </a:rPr>
              <a:t> con GraphFrame</a:t>
            </a:r>
            <a:endParaRPr b="1" sz="2800">
              <a:latin typeface="Arial"/>
              <a:ea typeface="Arial"/>
              <a:cs typeface="Arial"/>
              <a:sym typeface="Arial"/>
            </a:endParaRPr>
          </a:p>
        </p:txBody>
      </p:sp>
      <p:pic>
        <p:nvPicPr>
          <p:cNvPr descr="Screen Shot 2017-09-02 at 6.46.20 PM.png" id="433" name="Google Shape;433;p69"/>
          <p:cNvPicPr preferRelativeResize="0"/>
          <p:nvPr/>
        </p:nvPicPr>
        <p:blipFill>
          <a:blip r:embed="rId3">
            <a:alphaModFix/>
          </a:blip>
          <a:stretch>
            <a:fillRect/>
          </a:stretch>
        </p:blipFill>
        <p:spPr>
          <a:xfrm>
            <a:off x="2408225" y="758575"/>
            <a:ext cx="4317350" cy="4080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70"/>
          <p:cNvSpPr txBox="1"/>
          <p:nvPr>
            <p:ph type="title"/>
          </p:nvPr>
        </p:nvSpPr>
        <p:spPr>
          <a:xfrm>
            <a:off x="457200" y="165176"/>
            <a:ext cx="8229600" cy="593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s-419" sz="2800">
                <a:latin typeface="Arial"/>
                <a:ea typeface="Arial"/>
                <a:cs typeface="Arial"/>
                <a:sym typeface="Arial"/>
              </a:rPr>
              <a:t>Ejemplo de </a:t>
            </a:r>
            <a:r>
              <a:rPr b="1" lang="es-419" sz="2800">
                <a:latin typeface="Arial"/>
                <a:ea typeface="Arial"/>
                <a:cs typeface="Arial"/>
                <a:sym typeface="Arial"/>
              </a:rPr>
              <a:t>código</a:t>
            </a:r>
            <a:r>
              <a:rPr b="1" lang="es-419" sz="2800">
                <a:latin typeface="Arial"/>
                <a:ea typeface="Arial"/>
                <a:cs typeface="Arial"/>
                <a:sym typeface="Arial"/>
              </a:rPr>
              <a:t> con GraphFrame</a:t>
            </a:r>
            <a:endParaRPr b="1" sz="2800">
              <a:latin typeface="Arial"/>
              <a:ea typeface="Arial"/>
              <a:cs typeface="Arial"/>
              <a:sym typeface="Arial"/>
            </a:endParaRPr>
          </a:p>
        </p:txBody>
      </p:sp>
      <p:pic>
        <p:nvPicPr>
          <p:cNvPr descr="Screen Shot 2017-09-02 at 7.11.06 PM.png" id="439" name="Google Shape;439;p70"/>
          <p:cNvPicPr preferRelativeResize="0"/>
          <p:nvPr/>
        </p:nvPicPr>
        <p:blipFill>
          <a:blip r:embed="rId3">
            <a:alphaModFix/>
          </a:blip>
          <a:stretch>
            <a:fillRect/>
          </a:stretch>
        </p:blipFill>
        <p:spPr>
          <a:xfrm>
            <a:off x="914400" y="910975"/>
            <a:ext cx="7209551" cy="377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71"/>
          <p:cNvSpPr txBox="1"/>
          <p:nvPr>
            <p:ph type="ctrTitle"/>
          </p:nvPr>
        </p:nvSpPr>
        <p:spPr>
          <a:xfrm>
            <a:off x="685800" y="1788552"/>
            <a:ext cx="7772400" cy="1521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Práctica 2: </a:t>
            </a:r>
            <a:r>
              <a:rPr lang="es-419">
                <a:solidFill>
                  <a:srgbClr val="333333"/>
                </a:solidFill>
                <a:latin typeface="Arial"/>
                <a:ea typeface="Arial"/>
                <a:cs typeface="Arial"/>
                <a:sym typeface="Arial"/>
              </a:rPr>
              <a:t>Operaciones básicas sobre grafos</a:t>
            </a:r>
            <a:endParaRPr>
              <a:solidFill>
                <a:srgbClr val="333333"/>
              </a:solidFill>
              <a:latin typeface="Arial"/>
              <a:ea typeface="Arial"/>
              <a:cs typeface="Arial"/>
              <a:sym typeface="Arial"/>
            </a:endParaRPr>
          </a:p>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2"/>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1" name="Google Shape;451;p72"/>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52" name="Google Shape;452;p72"/>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lang="es-419" sz="2400">
                <a:solidFill>
                  <a:schemeClr val="dk1"/>
                </a:solidFill>
              </a:rPr>
              <a:t>Envío de mensajes - </a:t>
            </a:r>
            <a:r>
              <a:rPr b="1" i="0" lang="es-419" sz="2400" u="none">
                <a:solidFill>
                  <a:schemeClr val="dk1"/>
                </a:solidFill>
                <a:latin typeface="Arial"/>
                <a:ea typeface="Arial"/>
                <a:cs typeface="Arial"/>
                <a:sym typeface="Arial"/>
              </a:rPr>
              <a:t>AggregateMessages</a:t>
            </a:r>
            <a:endParaRPr/>
          </a:p>
        </p:txBody>
      </p:sp>
      <p:sp>
        <p:nvSpPr>
          <p:cNvPr id="453" name="Google Shape;453;p72"/>
          <p:cNvSpPr txBox="1"/>
          <p:nvPr/>
        </p:nvSpPr>
        <p:spPr>
          <a:xfrm>
            <a:off x="673750" y="735800"/>
            <a:ext cx="8436900" cy="3906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s-419" sz="2000" u="none">
                <a:solidFill>
                  <a:schemeClr val="dk1"/>
                </a:solidFill>
                <a:latin typeface="Calibri"/>
                <a:ea typeface="Calibri"/>
                <a:cs typeface="Calibri"/>
                <a:sym typeface="Calibri"/>
              </a:rPr>
              <a:t>Primitivas básicas para implementar algoritmos</a:t>
            </a:r>
            <a:r>
              <a:rPr lang="es-419" sz="2000">
                <a:solidFill>
                  <a:schemeClr val="dk1"/>
                </a:solidFill>
                <a:latin typeface="Calibri"/>
                <a:ea typeface="Calibri"/>
                <a:cs typeface="Calibri"/>
                <a:sym typeface="Calibri"/>
              </a:rPr>
              <a:t> sobre</a:t>
            </a:r>
            <a:r>
              <a:rPr b="0" i="0" lang="es-419" sz="2000" u="none">
                <a:solidFill>
                  <a:schemeClr val="dk1"/>
                </a:solidFill>
                <a:latin typeface="Calibri"/>
                <a:ea typeface="Calibri"/>
                <a:cs typeface="Calibri"/>
                <a:sym typeface="Calibri"/>
              </a:rPr>
              <a:t> grafos</a:t>
            </a:r>
            <a:endParaRPr/>
          </a:p>
          <a:p>
            <a:pPr indent="-342900" lvl="1" marL="800100" marR="0" rtl="0" algn="l">
              <a:lnSpc>
                <a:spcPct val="150000"/>
              </a:lnSpc>
              <a:spcBef>
                <a:spcPts val="0"/>
              </a:spcBef>
              <a:spcAft>
                <a:spcPts val="0"/>
              </a:spcAft>
              <a:buClr>
                <a:schemeClr val="dk1"/>
              </a:buClr>
              <a:buSzPts val="2000"/>
              <a:buFont typeface="Arial"/>
              <a:buChar char="•"/>
            </a:pPr>
            <a:r>
              <a:rPr b="0" i="0" lang="es-419" sz="2000" u="none" cap="none" strike="noStrike">
                <a:solidFill>
                  <a:schemeClr val="dk1"/>
                </a:solidFill>
                <a:latin typeface="Calibri"/>
                <a:ea typeface="Calibri"/>
                <a:cs typeface="Calibri"/>
                <a:sym typeface="Calibri"/>
              </a:rPr>
              <a:t>SendMsg: Envía mensajes a los nodos</a:t>
            </a:r>
            <a:endParaRPr/>
          </a:p>
          <a:p>
            <a:pPr indent="-342900" lvl="1" marL="800100" marR="0" rtl="0" algn="l">
              <a:lnSpc>
                <a:spcPct val="150000"/>
              </a:lnSpc>
              <a:spcBef>
                <a:spcPts val="0"/>
              </a:spcBef>
              <a:spcAft>
                <a:spcPts val="0"/>
              </a:spcAft>
              <a:buClr>
                <a:schemeClr val="dk1"/>
              </a:buClr>
              <a:buSzPts val="2000"/>
              <a:buFont typeface="Arial"/>
              <a:buChar char="•"/>
            </a:pPr>
            <a:r>
              <a:rPr b="0" i="0" lang="es-419" sz="2000" u="none" cap="none" strike="noStrike">
                <a:solidFill>
                  <a:schemeClr val="dk1"/>
                </a:solidFill>
                <a:latin typeface="Calibri"/>
                <a:ea typeface="Calibri"/>
                <a:cs typeface="Calibri"/>
                <a:sym typeface="Calibri"/>
              </a:rPr>
              <a:t>Merge/agg: Agrega los mensajes recibidos</a:t>
            </a:r>
            <a:endParaRPr/>
          </a:p>
          <a:p>
            <a:pPr indent="0" lvl="1" marL="0" marR="0" rtl="0" algn="l">
              <a:lnSpc>
                <a:spcPct val="150000"/>
              </a:lnSpc>
              <a:spcBef>
                <a:spcPts val="0"/>
              </a:spcBef>
              <a:spcAft>
                <a:spcPts val="0"/>
              </a:spcAft>
              <a:buClr>
                <a:schemeClr val="dk1"/>
              </a:buClr>
              <a:buSzPts val="2000"/>
              <a:buFont typeface="Arial"/>
              <a:buNone/>
            </a:pPr>
            <a:r>
              <a:rPr lang="es-419" sz="2000">
                <a:solidFill>
                  <a:schemeClr val="dk1"/>
                </a:solidFill>
                <a:latin typeface="Calibri"/>
                <a:ea typeface="Calibri"/>
                <a:cs typeface="Calibri"/>
                <a:sym typeface="Calibri"/>
              </a:rPr>
              <a:t>Cada mensaje recibido tiene información de sus nodos vecinos o de las aristas que conectan con el nodo</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s-419" sz="2000" u="none">
                <a:solidFill>
                  <a:schemeClr val="dk1"/>
                </a:solidFill>
                <a:latin typeface="Calibri"/>
                <a:ea typeface="Calibri"/>
                <a:cs typeface="Calibri"/>
                <a:sym typeface="Calibri"/>
              </a:rPr>
              <a:t>Implementado en GraphX y Graph</a:t>
            </a:r>
            <a:r>
              <a:rPr lang="es-419" sz="2000">
                <a:solidFill>
                  <a:schemeClr val="dk1"/>
                </a:solidFill>
                <a:latin typeface="Calibri"/>
                <a:ea typeface="Calibri"/>
                <a:cs typeface="Calibri"/>
                <a:sym typeface="Calibri"/>
              </a:rPr>
              <a:t>F</a:t>
            </a:r>
            <a:r>
              <a:rPr b="0" i="0" lang="es-419" sz="2000" u="none">
                <a:solidFill>
                  <a:schemeClr val="dk1"/>
                </a:solidFill>
                <a:latin typeface="Calibri"/>
                <a:ea typeface="Calibri"/>
                <a:cs typeface="Calibri"/>
                <a:sym typeface="Calibri"/>
              </a:rPr>
              <a:t>rame</a:t>
            </a:r>
            <a:endParaRPr/>
          </a:p>
          <a:p>
            <a:pPr indent="0" lvl="0" marL="0" marR="0" rtl="0" algn="l">
              <a:lnSpc>
                <a:spcPct val="150000"/>
              </a:lnSpc>
              <a:spcBef>
                <a:spcPts val="0"/>
              </a:spcBef>
              <a:spcAft>
                <a:spcPts val="0"/>
              </a:spcAft>
              <a:buNone/>
            </a:pPr>
            <a:r>
              <a:rPr lang="es-419" sz="2000">
                <a:solidFill>
                  <a:schemeClr val="dk1"/>
                </a:solidFill>
                <a:latin typeface="Calibri"/>
                <a:ea typeface="Calibri"/>
                <a:cs typeface="Calibri"/>
                <a:sym typeface="Calibri"/>
              </a:rPr>
              <a:t>Recientemente implementado en Python en GraphFrame</a:t>
            </a:r>
            <a:endParaRPr sz="2000">
              <a:solidFill>
                <a:schemeClr val="dk1"/>
              </a:solidFill>
              <a:latin typeface="Calibri"/>
              <a:ea typeface="Calibri"/>
              <a:cs typeface="Calibri"/>
              <a:sym typeface="Calibri"/>
            </a:endParaRPr>
          </a:p>
          <a:p>
            <a:pPr indent="0" lvl="1" marL="0" rtl="0">
              <a:lnSpc>
                <a:spcPct val="150000"/>
              </a:lnSpc>
              <a:spcBef>
                <a:spcPts val="0"/>
              </a:spcBef>
              <a:spcAft>
                <a:spcPts val="0"/>
              </a:spcAft>
              <a:buClr>
                <a:schemeClr val="dk1"/>
              </a:buClr>
              <a:buSzPts val="2000"/>
              <a:buFont typeface="Arial"/>
              <a:buNone/>
            </a:pPr>
            <a:r>
              <a:rPr lang="es-419" sz="2000">
                <a:solidFill>
                  <a:schemeClr val="dk1"/>
                </a:solidFill>
                <a:latin typeface="Calibri"/>
                <a:ea typeface="Calibri"/>
                <a:cs typeface="Calibri"/>
                <a:sym typeface="Calibri"/>
              </a:rPr>
              <a:t>Dependiendo de los mensajes se interpreta como grafo dirigido o no dirigido</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3"/>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0" name="Google Shape;460;p73"/>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61" name="Google Shape;461;p73"/>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400" u="none">
                <a:solidFill>
                  <a:schemeClr val="dk1"/>
                </a:solidFill>
                <a:latin typeface="Arial"/>
                <a:ea typeface="Arial"/>
                <a:cs typeface="Arial"/>
                <a:sym typeface="Arial"/>
              </a:rPr>
              <a:t>AggregateMessages - ejemplo g</a:t>
            </a:r>
            <a:r>
              <a:rPr b="1" lang="es-419" sz="2400">
                <a:solidFill>
                  <a:schemeClr val="dk1"/>
                </a:solidFill>
              </a:rPr>
              <a:t>rafo no dirigido</a:t>
            </a:r>
            <a:endParaRPr/>
          </a:p>
        </p:txBody>
      </p:sp>
      <p:pic>
        <p:nvPicPr>
          <p:cNvPr descr="Screen Shot 2017-09-03 at 10.33.14 AM.png" id="462" name="Google Shape;462;p73"/>
          <p:cNvPicPr preferRelativeResize="0"/>
          <p:nvPr/>
        </p:nvPicPr>
        <p:blipFill>
          <a:blip r:embed="rId3">
            <a:alphaModFix/>
          </a:blip>
          <a:stretch>
            <a:fillRect/>
          </a:stretch>
        </p:blipFill>
        <p:spPr>
          <a:xfrm>
            <a:off x="152400" y="1195613"/>
            <a:ext cx="8839198" cy="193125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4"/>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9" name="Google Shape;469;p74"/>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70" name="Google Shape;470;p74"/>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400" u="none">
                <a:solidFill>
                  <a:schemeClr val="dk1"/>
                </a:solidFill>
                <a:latin typeface="Arial"/>
                <a:ea typeface="Arial"/>
                <a:cs typeface="Arial"/>
                <a:sym typeface="Arial"/>
              </a:rPr>
              <a:t>AggregateMessages - ejemplos g</a:t>
            </a:r>
            <a:r>
              <a:rPr b="1" lang="es-419" sz="2400">
                <a:solidFill>
                  <a:schemeClr val="dk1"/>
                </a:solidFill>
              </a:rPr>
              <a:t>rafo dirigido</a:t>
            </a:r>
            <a:endParaRPr/>
          </a:p>
        </p:txBody>
      </p:sp>
      <p:pic>
        <p:nvPicPr>
          <p:cNvPr descr="Screen Shot 2017-09-03 at 10.51.24 AM.png" id="471" name="Google Shape;471;p74"/>
          <p:cNvPicPr preferRelativeResize="0"/>
          <p:nvPr/>
        </p:nvPicPr>
        <p:blipFill>
          <a:blip r:embed="rId3">
            <a:alphaModFix/>
          </a:blip>
          <a:stretch>
            <a:fillRect/>
          </a:stretch>
        </p:blipFill>
        <p:spPr>
          <a:xfrm>
            <a:off x="152400" y="719063"/>
            <a:ext cx="8839201" cy="1565275"/>
          </a:xfrm>
          <a:prstGeom prst="rect">
            <a:avLst/>
          </a:prstGeom>
          <a:noFill/>
          <a:ln>
            <a:noFill/>
          </a:ln>
        </p:spPr>
      </p:pic>
      <p:pic>
        <p:nvPicPr>
          <p:cNvPr descr="Screen Shot 2017-09-03 at 10.55.29 AM.png" id="472" name="Google Shape;472;p74"/>
          <p:cNvPicPr preferRelativeResize="0"/>
          <p:nvPr/>
        </p:nvPicPr>
        <p:blipFill>
          <a:blip r:embed="rId4">
            <a:alphaModFix/>
          </a:blip>
          <a:stretch>
            <a:fillRect/>
          </a:stretch>
        </p:blipFill>
        <p:spPr>
          <a:xfrm>
            <a:off x="152400" y="2589138"/>
            <a:ext cx="8839201" cy="15861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75"/>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9" name="Google Shape;479;p75"/>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80" name="Google Shape;480;p75"/>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lang="es-419" sz="2400">
                <a:solidFill>
                  <a:schemeClr val="dk1"/>
                </a:solidFill>
              </a:rPr>
              <a:t>Collective influence</a:t>
            </a:r>
            <a:endParaRPr/>
          </a:p>
        </p:txBody>
      </p:sp>
      <p:sp>
        <p:nvSpPr>
          <p:cNvPr id="481" name="Google Shape;481;p75"/>
          <p:cNvSpPr txBox="1"/>
          <p:nvPr/>
        </p:nvSpPr>
        <p:spPr>
          <a:xfrm>
            <a:off x="277250" y="735800"/>
            <a:ext cx="8833500" cy="3906300"/>
          </a:xfrm>
          <a:prstGeom prst="rect">
            <a:avLst/>
          </a:prstGeom>
          <a:noFill/>
          <a:ln>
            <a:noFill/>
          </a:ln>
        </p:spPr>
        <p:txBody>
          <a:bodyPr anchorCtr="0" anchor="t" bIns="45700" lIns="91425" spcFirstLastPara="1" rIns="91425" wrap="square" tIns="45700">
            <a:noAutofit/>
          </a:bodyPr>
          <a:lstStyle/>
          <a:p>
            <a:pPr indent="0" lvl="0" marL="190500" rtl="0">
              <a:lnSpc>
                <a:spcPct val="120000"/>
              </a:lnSpc>
              <a:spcBef>
                <a:spcPts val="1200"/>
              </a:spcBef>
              <a:spcAft>
                <a:spcPts val="0"/>
              </a:spcAft>
              <a:buNone/>
            </a:pPr>
            <a:r>
              <a:rPr lang="es-419">
                <a:solidFill>
                  <a:schemeClr val="dk1"/>
                </a:solidFill>
                <a:highlight>
                  <a:srgbClr val="FFFFFF"/>
                </a:highlight>
              </a:rPr>
              <a:t>“Influence maximization in complex networks through optimal percolation”</a:t>
            </a:r>
            <a:r>
              <a:rPr b="1" lang="es-419">
                <a:solidFill>
                  <a:schemeClr val="dk1"/>
                </a:solidFill>
                <a:highlight>
                  <a:srgbClr val="FFFFFF"/>
                </a:highlight>
              </a:rPr>
              <a:t> </a:t>
            </a:r>
            <a:r>
              <a:rPr lang="es-419">
                <a:solidFill>
                  <a:schemeClr val="dk1"/>
                </a:solidFill>
                <a:highlight>
                  <a:srgbClr val="FFFFFF"/>
                </a:highlight>
              </a:rPr>
              <a:t>(Flaviano Morone, Hernán A. Makse, </a:t>
            </a:r>
            <a:r>
              <a:rPr i="1" lang="es-419">
                <a:solidFill>
                  <a:schemeClr val="dk1"/>
                </a:solidFill>
                <a:highlight>
                  <a:srgbClr val="FFFFFF"/>
                </a:highlight>
              </a:rPr>
              <a:t>27 Jun 2015) </a:t>
            </a:r>
            <a:r>
              <a:rPr lang="es-419" u="sng">
                <a:solidFill>
                  <a:schemeClr val="hlink"/>
                </a:solidFill>
                <a:hlinkClick r:id="rId3"/>
              </a:rPr>
              <a:t>https://arxiv.org/abs/1506.08326</a:t>
            </a:r>
            <a:endParaRPr>
              <a:solidFill>
                <a:schemeClr val="dk1"/>
              </a:solidFill>
              <a:highlight>
                <a:srgbClr val="FFFFFF"/>
              </a:highlight>
            </a:endParaRPr>
          </a:p>
          <a:p>
            <a:pPr indent="0" lvl="0" marL="190500" rtl="0">
              <a:lnSpc>
                <a:spcPct val="120000"/>
              </a:lnSpc>
              <a:spcBef>
                <a:spcPts val="1200"/>
              </a:spcBef>
              <a:spcAft>
                <a:spcPts val="0"/>
              </a:spcAft>
              <a:buNone/>
            </a:pPr>
            <a:r>
              <a:rPr lang="es-419">
                <a:solidFill>
                  <a:schemeClr val="dk1"/>
                </a:solidFill>
                <a:highlight>
                  <a:srgbClr val="FFFFFF"/>
                </a:highlight>
              </a:rPr>
              <a:t>La estructura de redes o grafos complejos giran alrededor de un conjunto chico de nodos estructurales llamados “structural influencers”</a:t>
            </a:r>
            <a:endParaRPr>
              <a:solidFill>
                <a:schemeClr val="dk1"/>
              </a:solidFill>
              <a:highlight>
                <a:srgbClr val="FFFFFF"/>
              </a:highlight>
            </a:endParaRPr>
          </a:p>
          <a:p>
            <a:pPr indent="0" lvl="0" marL="190500" rtl="0">
              <a:lnSpc>
                <a:spcPct val="120000"/>
              </a:lnSpc>
              <a:spcBef>
                <a:spcPts val="1200"/>
              </a:spcBef>
              <a:spcAft>
                <a:spcPts val="0"/>
              </a:spcAft>
              <a:buNone/>
            </a:pPr>
            <a:r>
              <a:rPr lang="es-419">
                <a:solidFill>
                  <a:schemeClr val="dk1"/>
                </a:solidFill>
                <a:highlight>
                  <a:srgbClr val="FFFFFF"/>
                </a:highlight>
              </a:rPr>
              <a:t>Al activarlos diseminan información a todo el grafo.  Al inmunizarlos, previenen la difusión de grandes epidemias</a:t>
            </a:r>
            <a:endParaRPr>
              <a:solidFill>
                <a:schemeClr val="dk1"/>
              </a:solidFill>
              <a:highlight>
                <a:srgbClr val="FFFFFF"/>
              </a:highlight>
            </a:endParaRPr>
          </a:p>
          <a:p>
            <a:pPr indent="0" lvl="0" marL="190500" rtl="0">
              <a:lnSpc>
                <a:spcPct val="120000"/>
              </a:lnSpc>
              <a:spcBef>
                <a:spcPts val="1200"/>
              </a:spcBef>
              <a:spcAft>
                <a:spcPts val="0"/>
              </a:spcAft>
              <a:buNone/>
            </a:pPr>
            <a:r>
              <a:rPr lang="es-419">
                <a:solidFill>
                  <a:schemeClr val="dk1"/>
                </a:solidFill>
                <a:highlight>
                  <a:srgbClr val="FFFFFF"/>
                </a:highlight>
              </a:rPr>
              <a:t>El problema de encontrar la cantidad óptima (mínima) de “influencers” no </a:t>
            </a:r>
            <a:r>
              <a:rPr lang="es-419">
                <a:solidFill>
                  <a:schemeClr val="dk1"/>
                </a:solidFill>
                <a:highlight>
                  <a:srgbClr val="FFFFFF"/>
                </a:highlight>
              </a:rPr>
              <a:t>está</a:t>
            </a:r>
            <a:r>
              <a:rPr lang="es-419">
                <a:solidFill>
                  <a:schemeClr val="dk1"/>
                </a:solidFill>
                <a:highlight>
                  <a:srgbClr val="FFFFFF"/>
                </a:highlight>
              </a:rPr>
              <a:t> resuelto (NP-hard)</a:t>
            </a:r>
            <a:endParaRPr>
              <a:solidFill>
                <a:schemeClr val="dk1"/>
              </a:solidFill>
              <a:highlight>
                <a:srgbClr val="FFFFFF"/>
              </a:highlight>
            </a:endParaRPr>
          </a:p>
          <a:p>
            <a:pPr indent="0" lvl="0" marL="190500" rtl="0">
              <a:lnSpc>
                <a:spcPct val="120000"/>
              </a:lnSpc>
              <a:spcBef>
                <a:spcPts val="1200"/>
              </a:spcBef>
              <a:spcAft>
                <a:spcPts val="0"/>
              </a:spcAft>
              <a:buNone/>
            </a:pPr>
            <a:r>
              <a:rPr lang="es-419">
                <a:solidFill>
                  <a:schemeClr val="dk1"/>
                </a:solidFill>
                <a:highlight>
                  <a:srgbClr val="FFFFFF"/>
                </a:highlight>
              </a:rPr>
              <a:t>Solución: relaciona influencia con el concepto de cohesión en una red: la cantidad óptima de influencers garantizan la conexión global del grafo</a:t>
            </a:r>
            <a:endParaRPr>
              <a:solidFill>
                <a:schemeClr val="dk1"/>
              </a:solidFill>
              <a:highlight>
                <a:srgbClr val="FFFFFF"/>
              </a:highlight>
            </a:endParaRPr>
          </a:p>
          <a:p>
            <a:pPr indent="0" lvl="0" marL="190500" rtl="0">
              <a:lnSpc>
                <a:spcPct val="120000"/>
              </a:lnSpc>
              <a:spcBef>
                <a:spcPts val="1200"/>
              </a:spcBef>
              <a:spcAft>
                <a:spcPts val="1200"/>
              </a:spcAft>
              <a:buNone/>
            </a:pPr>
            <a:r>
              <a:rPr lang="es-419">
                <a:solidFill>
                  <a:schemeClr val="dk1"/>
                </a:solidFill>
                <a:highlight>
                  <a:srgbClr val="FFFFFF"/>
                </a:highlight>
              </a:rPr>
              <a:t>Objetivo: encontrar la  cantidad mínima de nodos, tal que si se eliminaran del grafo romperían la conectividad del grafo en varios subgrafos disconexos</a:t>
            </a:r>
            <a:endParaRPr>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Spark</a:t>
            </a:r>
            <a:endParaRPr/>
          </a:p>
        </p:txBody>
      </p:sp>
      <p:sp>
        <p:nvSpPr>
          <p:cNvPr id="265" name="Google Shape;26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Es un sistema de propósito general para cómputo distribuido sobre un cluster. </a:t>
            </a:r>
            <a:endParaRPr/>
          </a:p>
          <a:p>
            <a:pPr indent="-342900" lvl="0" marL="457200" rtl="0">
              <a:spcBef>
                <a:spcPts val="0"/>
              </a:spcBef>
              <a:spcAft>
                <a:spcPts val="0"/>
              </a:spcAft>
              <a:buSzPts val="1800"/>
              <a:buChar char="●"/>
            </a:pPr>
            <a:r>
              <a:rPr lang="es-419"/>
              <a:t>Está pensado, por supuesto, para el procesamiento de grandes volúmenes de datos.</a:t>
            </a:r>
            <a:endParaRPr/>
          </a:p>
          <a:p>
            <a:pPr indent="-342900" lvl="0" marL="457200" rtl="0">
              <a:spcBef>
                <a:spcPts val="0"/>
              </a:spcBef>
              <a:spcAft>
                <a:spcPts val="0"/>
              </a:spcAft>
              <a:buSzPts val="1800"/>
              <a:buChar char="●"/>
            </a:pPr>
            <a:r>
              <a:rPr lang="es-419"/>
              <a:t>Tiene un API de alto nivel, con interfaces para varios lenguajes: Scala, Java, Python y R.</a:t>
            </a:r>
            <a:endParaRPr/>
          </a:p>
          <a:p>
            <a:pPr indent="-342900" lvl="0" marL="457200" rtl="0">
              <a:spcBef>
                <a:spcPts val="0"/>
              </a:spcBef>
              <a:spcAft>
                <a:spcPts val="0"/>
              </a:spcAft>
              <a:buSzPts val="1800"/>
              <a:buChar char="●"/>
            </a:pPr>
            <a:r>
              <a:rPr lang="es-419"/>
              <a:t>Los defensores de Spark dicen que es 100 veces más rápido en memoria que Map Reduce y 10 veces más rápido en disco. Esto puede ser discutible.</a:t>
            </a:r>
            <a:endParaRPr/>
          </a:p>
          <a:p>
            <a:pPr indent="-342900" lvl="0" marL="457200" rtl="0">
              <a:spcBef>
                <a:spcPts val="0"/>
              </a:spcBef>
              <a:spcAft>
                <a:spcPts val="0"/>
              </a:spcAft>
              <a:buSzPts val="1800"/>
              <a:buChar char="●"/>
            </a:pPr>
            <a:r>
              <a:rPr lang="es-419"/>
              <a:t>Sin embargo, gana la API.</a:t>
            </a:r>
            <a:endParaRPr/>
          </a:p>
          <a:p>
            <a:pPr indent="0" lvl="0" marL="0" rt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6"/>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8" name="Google Shape;488;p76"/>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89" name="Google Shape;489;p76"/>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lang="es-419" sz="2400">
                <a:solidFill>
                  <a:schemeClr val="dk1"/>
                </a:solidFill>
              </a:rPr>
              <a:t>Collective influence</a:t>
            </a:r>
            <a:endParaRPr/>
          </a:p>
        </p:txBody>
      </p:sp>
      <p:sp>
        <p:nvSpPr>
          <p:cNvPr id="490" name="Google Shape;490;p76"/>
          <p:cNvSpPr txBox="1"/>
          <p:nvPr/>
        </p:nvSpPr>
        <p:spPr>
          <a:xfrm>
            <a:off x="344175" y="697550"/>
            <a:ext cx="8728200" cy="3906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rPr b="1" lang="es-419" sz="1800">
                <a:solidFill>
                  <a:srgbClr val="222222"/>
                </a:solidFill>
                <a:highlight>
                  <a:srgbClr val="FFFFFF"/>
                </a:highlight>
              </a:rPr>
              <a:t>Cómo</a:t>
            </a:r>
            <a:r>
              <a:rPr b="1" lang="es-419" sz="1800">
                <a:solidFill>
                  <a:srgbClr val="222222"/>
                </a:solidFill>
                <a:highlight>
                  <a:srgbClr val="FFFFFF"/>
                </a:highlight>
              </a:rPr>
              <a:t> funciona:</a:t>
            </a:r>
            <a:endParaRPr b="1" sz="1800">
              <a:solidFill>
                <a:srgbClr val="222222"/>
              </a:solidFill>
              <a:highlight>
                <a:srgbClr val="FFFFFF"/>
              </a:highlight>
            </a:endParaRPr>
          </a:p>
          <a:p>
            <a:pPr indent="-317500" lvl="0" marL="457200" marR="0" rtl="0" algn="l">
              <a:lnSpc>
                <a:spcPct val="150000"/>
              </a:lnSpc>
              <a:spcBef>
                <a:spcPts val="0"/>
              </a:spcBef>
              <a:spcAft>
                <a:spcPts val="0"/>
              </a:spcAft>
              <a:buClr>
                <a:srgbClr val="222222"/>
              </a:buClr>
              <a:buSzPts val="1400"/>
              <a:buChar char="●"/>
            </a:pPr>
            <a:r>
              <a:rPr lang="es-419">
                <a:solidFill>
                  <a:srgbClr val="222222"/>
                </a:solidFill>
                <a:highlight>
                  <a:srgbClr val="FFFFFF"/>
                </a:highlight>
              </a:rPr>
              <a:t>en cada </a:t>
            </a:r>
            <a:r>
              <a:rPr lang="es-419">
                <a:solidFill>
                  <a:srgbClr val="222222"/>
                </a:solidFill>
                <a:highlight>
                  <a:srgbClr val="FFFFFF"/>
                </a:highlight>
              </a:rPr>
              <a:t>iteración</a:t>
            </a:r>
            <a:r>
              <a:rPr lang="es-419">
                <a:solidFill>
                  <a:srgbClr val="222222"/>
                </a:solidFill>
                <a:highlight>
                  <a:srgbClr val="FFFFFF"/>
                </a:highlight>
              </a:rPr>
              <a:t> elimina del grafo el nodo de mayor CI y recalcula el CI de los nodos restantes</a:t>
            </a:r>
            <a:endParaRPr>
              <a:solidFill>
                <a:srgbClr val="222222"/>
              </a:solidFill>
              <a:highlight>
                <a:srgbClr val="FFFFFF"/>
              </a:highlight>
            </a:endParaRPr>
          </a:p>
          <a:p>
            <a:pPr indent="-317500" lvl="0" marL="457200" marR="0" rtl="0" algn="l">
              <a:lnSpc>
                <a:spcPct val="150000"/>
              </a:lnSpc>
              <a:spcBef>
                <a:spcPts val="0"/>
              </a:spcBef>
              <a:spcAft>
                <a:spcPts val="0"/>
              </a:spcAft>
              <a:buClr>
                <a:srgbClr val="222222"/>
              </a:buClr>
              <a:buSzPts val="1400"/>
              <a:buChar char="●"/>
            </a:pPr>
            <a:r>
              <a:rPr lang="es-419">
                <a:solidFill>
                  <a:srgbClr val="222222"/>
                </a:solidFill>
                <a:highlight>
                  <a:srgbClr val="FFFFFF"/>
                </a:highlight>
              </a:rPr>
              <a:t>termina cuando la componente gigante se destruye</a:t>
            </a:r>
            <a:endParaRPr>
              <a:solidFill>
                <a:srgbClr val="222222"/>
              </a:solidFill>
              <a:highlight>
                <a:srgbClr val="FFFFFF"/>
              </a:highlight>
            </a:endParaRPr>
          </a:p>
          <a:p>
            <a:pPr indent="-317500" lvl="0" marL="457200" marR="0" rtl="0" algn="l">
              <a:lnSpc>
                <a:spcPct val="150000"/>
              </a:lnSpc>
              <a:spcBef>
                <a:spcPts val="0"/>
              </a:spcBef>
              <a:spcAft>
                <a:spcPts val="0"/>
              </a:spcAft>
              <a:buClr>
                <a:srgbClr val="222222"/>
              </a:buClr>
              <a:buSzPts val="1400"/>
              <a:buChar char="●"/>
            </a:pPr>
            <a:r>
              <a:rPr lang="es-419">
                <a:solidFill>
                  <a:srgbClr val="222222"/>
                </a:solidFill>
                <a:highlight>
                  <a:srgbClr val="FFFFFF"/>
                </a:highlight>
              </a:rPr>
              <a:t>Solución</a:t>
            </a:r>
            <a:r>
              <a:rPr lang="es-419">
                <a:solidFill>
                  <a:srgbClr val="222222"/>
                </a:solidFill>
                <a:highlight>
                  <a:srgbClr val="FFFFFF"/>
                </a:highlight>
              </a:rPr>
              <a:t> </a:t>
            </a:r>
            <a:r>
              <a:rPr lang="es-419">
                <a:solidFill>
                  <a:srgbClr val="222222"/>
                </a:solidFill>
                <a:highlight>
                  <a:srgbClr val="FFFFFF"/>
                </a:highlight>
              </a:rPr>
              <a:t>básica</a:t>
            </a:r>
            <a:r>
              <a:rPr lang="es-419">
                <a:solidFill>
                  <a:srgbClr val="222222"/>
                </a:solidFill>
                <a:highlight>
                  <a:srgbClr val="FFFFFF"/>
                </a:highlight>
              </a:rPr>
              <a:t>: O(N</a:t>
            </a:r>
            <a:r>
              <a:rPr baseline="30000" lang="es-419">
                <a:solidFill>
                  <a:srgbClr val="222222"/>
                </a:solidFill>
                <a:highlight>
                  <a:srgbClr val="FFFFFF"/>
                </a:highlight>
              </a:rPr>
              <a:t>2</a:t>
            </a:r>
            <a:r>
              <a:rPr lang="es-419">
                <a:solidFill>
                  <a:srgbClr val="222222"/>
                </a:solidFill>
                <a:highlight>
                  <a:schemeClr val="lt1"/>
                </a:highlight>
              </a:rPr>
              <a:t>logN)</a:t>
            </a:r>
            <a:r>
              <a:rPr lang="es-419">
                <a:solidFill>
                  <a:srgbClr val="222222"/>
                </a:solidFill>
                <a:highlight>
                  <a:srgbClr val="FFFFFF"/>
                </a:highlight>
              </a:rPr>
              <a:t>. Optimizada: O(NlogN)</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rPr b="1" lang="es-419" sz="1800">
                <a:solidFill>
                  <a:srgbClr val="222222"/>
                </a:solidFill>
                <a:highlight>
                  <a:srgbClr val="FFFFFF"/>
                </a:highlight>
              </a:rPr>
              <a:t>Aplicaciones: </a:t>
            </a:r>
            <a:endParaRPr b="1" sz="1800">
              <a:solidFill>
                <a:srgbClr val="222222"/>
              </a:solidFill>
              <a:highlight>
                <a:srgbClr val="FFFFFF"/>
              </a:highlight>
            </a:endParaRPr>
          </a:p>
          <a:p>
            <a:pPr indent="-317500" lvl="0" marL="457200" marR="0" rtl="0" algn="l">
              <a:lnSpc>
                <a:spcPct val="150000"/>
              </a:lnSpc>
              <a:spcBef>
                <a:spcPts val="0"/>
              </a:spcBef>
              <a:spcAft>
                <a:spcPts val="0"/>
              </a:spcAft>
              <a:buSzPts val="1400"/>
              <a:buChar char="●"/>
            </a:pPr>
            <a:r>
              <a:rPr lang="es-419">
                <a:solidFill>
                  <a:srgbClr val="222222"/>
                </a:solidFill>
                <a:highlight>
                  <a:srgbClr val="FFFFFF"/>
                </a:highlight>
              </a:rPr>
              <a:t>Marketing viral (influencia de </a:t>
            </a:r>
            <a:r>
              <a:rPr lang="es-419">
                <a:solidFill>
                  <a:srgbClr val="222222"/>
                </a:solidFill>
                <a:highlight>
                  <a:srgbClr val="FFFFFF"/>
                </a:highlight>
              </a:rPr>
              <a:t>opinión</a:t>
            </a:r>
            <a:r>
              <a:rPr lang="es-419">
                <a:solidFill>
                  <a:srgbClr val="222222"/>
                </a:solidFill>
                <a:highlight>
                  <a:srgbClr val="FFFFFF"/>
                </a:highlight>
              </a:rPr>
              <a:t>)</a:t>
            </a:r>
            <a:endParaRPr>
              <a:solidFill>
                <a:srgbClr val="222222"/>
              </a:solidFill>
              <a:highlight>
                <a:srgbClr val="FFFFFF"/>
              </a:highlight>
            </a:endParaRPr>
          </a:p>
          <a:p>
            <a:pPr indent="-317500" lvl="0" marL="457200" marR="0" rtl="0" algn="l">
              <a:lnSpc>
                <a:spcPct val="150000"/>
              </a:lnSpc>
              <a:spcBef>
                <a:spcPts val="0"/>
              </a:spcBef>
              <a:spcAft>
                <a:spcPts val="0"/>
              </a:spcAft>
              <a:buSzPts val="1400"/>
              <a:buChar char="●"/>
            </a:pPr>
            <a:r>
              <a:rPr lang="es-419">
                <a:solidFill>
                  <a:srgbClr val="222222"/>
                </a:solidFill>
                <a:highlight>
                  <a:srgbClr val="FFFFFF"/>
                </a:highlight>
              </a:rPr>
              <a:t>Detección</a:t>
            </a:r>
            <a:r>
              <a:rPr lang="es-419">
                <a:solidFill>
                  <a:srgbClr val="222222"/>
                </a:solidFill>
                <a:highlight>
                  <a:srgbClr val="FFFFFF"/>
                </a:highlight>
              </a:rPr>
              <a:t> de focos de </a:t>
            </a:r>
            <a:r>
              <a:rPr lang="es-419">
                <a:solidFill>
                  <a:srgbClr val="222222"/>
                </a:solidFill>
                <a:highlight>
                  <a:srgbClr val="FFFFFF"/>
                </a:highlight>
              </a:rPr>
              <a:t>dispersión</a:t>
            </a:r>
            <a:r>
              <a:rPr lang="es-419">
                <a:solidFill>
                  <a:srgbClr val="222222"/>
                </a:solidFill>
                <a:highlight>
                  <a:srgbClr val="FFFFFF"/>
                </a:highlight>
              </a:rPr>
              <a:t> de enfermedades</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7"/>
          <p:cNvSpPr txBox="1"/>
          <p:nvPr/>
        </p:nvSpPr>
        <p:spPr>
          <a:xfrm>
            <a:off x="358003" y="247650"/>
            <a:ext cx="8455500" cy="346200"/>
          </a:xfrm>
          <a:prstGeom prst="rect">
            <a:avLst/>
          </a:prstGeom>
          <a:noFill/>
          <a:ln>
            <a:noFill/>
          </a:ln>
        </p:spPr>
        <p:txBody>
          <a:bodyPr anchorCtr="0" anchor="t" bIns="34275" lIns="68575" spcFirstLastPara="1" rIns="68575" wrap="square" tIns="34275">
            <a:noAutofit/>
          </a:bodyPr>
          <a:lstStyle/>
          <a:p>
            <a:pPr indent="0" lvl="0" marL="0" rtl="0">
              <a:spcBef>
                <a:spcPts val="0"/>
              </a:spcBef>
              <a:spcAft>
                <a:spcPts val="0"/>
              </a:spcAft>
              <a:buClr>
                <a:schemeClr val="dk1"/>
              </a:buClr>
              <a:buFont typeface="Arial"/>
              <a:buNone/>
            </a:pPr>
            <a:r>
              <a:rPr b="1" lang="es-419" sz="2400">
                <a:solidFill>
                  <a:schemeClr val="dk1"/>
                </a:solidFill>
              </a:rPr>
              <a:t>Collective influence - formula</a:t>
            </a:r>
            <a:endParaRPr>
              <a:solidFill>
                <a:schemeClr val="dk1"/>
              </a:solidFill>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96" name="Google Shape;496;p77"/>
          <p:cNvSpPr txBox="1"/>
          <p:nvPr/>
        </p:nvSpPr>
        <p:spPr>
          <a:xfrm>
            <a:off x="439948" y="1468646"/>
            <a:ext cx="3325500" cy="308700"/>
          </a:xfrm>
          <a:prstGeom prst="rect">
            <a:avLst/>
          </a:prstGeom>
          <a:blipFill rotWithShape="1">
            <a:blip r:embed="rId3">
              <a:alphaModFix/>
            </a:blip>
            <a:stretch>
              <a:fillRect b="-216136" l="-2329" r="0" t="-148503"/>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419" sz="1400">
                <a:latin typeface="Calibri"/>
                <a:ea typeface="Calibri"/>
                <a:cs typeface="Calibri"/>
                <a:sym typeface="Calibri"/>
              </a:rPr>
              <a:t> </a:t>
            </a:r>
            <a:endParaRPr sz="1100"/>
          </a:p>
        </p:txBody>
      </p:sp>
      <p:sp>
        <p:nvSpPr>
          <p:cNvPr id="497" name="Google Shape;497;p77"/>
          <p:cNvSpPr/>
          <p:nvPr/>
        </p:nvSpPr>
        <p:spPr>
          <a:xfrm>
            <a:off x="1048315" y="2187620"/>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8" name="Google Shape;498;p77"/>
          <p:cNvSpPr/>
          <p:nvPr/>
        </p:nvSpPr>
        <p:spPr>
          <a:xfrm>
            <a:off x="1423873" y="206243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9" name="Google Shape;499;p77"/>
          <p:cNvSpPr/>
          <p:nvPr/>
        </p:nvSpPr>
        <p:spPr>
          <a:xfrm>
            <a:off x="1374886" y="2427106"/>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0" name="Google Shape;500;p77"/>
          <p:cNvSpPr/>
          <p:nvPr/>
        </p:nvSpPr>
        <p:spPr>
          <a:xfrm>
            <a:off x="1674242" y="3314292"/>
            <a:ext cx="141600" cy="141600"/>
          </a:xfrm>
          <a:prstGeom prst="ellipse">
            <a:avLst/>
          </a:prstGeom>
          <a:solidFill>
            <a:srgbClr val="FF0000"/>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1" name="Google Shape;501;p77"/>
          <p:cNvSpPr/>
          <p:nvPr/>
        </p:nvSpPr>
        <p:spPr>
          <a:xfrm>
            <a:off x="1842970" y="3036707"/>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2" name="Google Shape;502;p77"/>
          <p:cNvSpPr/>
          <p:nvPr/>
        </p:nvSpPr>
        <p:spPr>
          <a:xfrm>
            <a:off x="1380329" y="3194549"/>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3" name="Google Shape;503;p77"/>
          <p:cNvSpPr/>
          <p:nvPr/>
        </p:nvSpPr>
        <p:spPr>
          <a:xfrm>
            <a:off x="1538171" y="2829878"/>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4" name="Google Shape;504;p77"/>
          <p:cNvSpPr/>
          <p:nvPr/>
        </p:nvSpPr>
        <p:spPr>
          <a:xfrm>
            <a:off x="1086414" y="3303407"/>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5" name="Google Shape;505;p77"/>
          <p:cNvSpPr/>
          <p:nvPr/>
        </p:nvSpPr>
        <p:spPr>
          <a:xfrm>
            <a:off x="650986" y="3205435"/>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6" name="Google Shape;506;p77"/>
          <p:cNvSpPr/>
          <p:nvPr/>
        </p:nvSpPr>
        <p:spPr>
          <a:xfrm>
            <a:off x="199228" y="3112907"/>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7" name="Google Shape;507;p77"/>
          <p:cNvSpPr/>
          <p:nvPr/>
        </p:nvSpPr>
        <p:spPr>
          <a:xfrm>
            <a:off x="1364000" y="3820477"/>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8" name="Google Shape;508;p77"/>
          <p:cNvSpPr/>
          <p:nvPr/>
        </p:nvSpPr>
        <p:spPr>
          <a:xfrm>
            <a:off x="1641587" y="4054521"/>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9" name="Google Shape;509;p77"/>
          <p:cNvSpPr/>
          <p:nvPr/>
        </p:nvSpPr>
        <p:spPr>
          <a:xfrm>
            <a:off x="1396657" y="4397421"/>
            <a:ext cx="141600" cy="141600"/>
          </a:xfrm>
          <a:prstGeom prst="ellipse">
            <a:avLst/>
          </a:prstGeom>
          <a:solidFill>
            <a:schemeClr val="lt1"/>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0" name="Google Shape;510;p77"/>
          <p:cNvSpPr/>
          <p:nvPr/>
        </p:nvSpPr>
        <p:spPr>
          <a:xfrm>
            <a:off x="1184387" y="4152492"/>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1" name="Google Shape;511;p77"/>
          <p:cNvSpPr/>
          <p:nvPr/>
        </p:nvSpPr>
        <p:spPr>
          <a:xfrm>
            <a:off x="754400" y="4059964"/>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2" name="Google Shape;512;p77"/>
          <p:cNvSpPr/>
          <p:nvPr/>
        </p:nvSpPr>
        <p:spPr>
          <a:xfrm>
            <a:off x="868700" y="3738836"/>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3" name="Google Shape;513;p77"/>
          <p:cNvSpPr/>
          <p:nvPr/>
        </p:nvSpPr>
        <p:spPr>
          <a:xfrm>
            <a:off x="895914" y="4658678"/>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4" name="Google Shape;514;p77"/>
          <p:cNvSpPr/>
          <p:nvPr/>
        </p:nvSpPr>
        <p:spPr>
          <a:xfrm>
            <a:off x="1195272" y="4783864"/>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5" name="Google Shape;515;p77"/>
          <p:cNvSpPr/>
          <p:nvPr/>
        </p:nvSpPr>
        <p:spPr>
          <a:xfrm>
            <a:off x="1647029" y="4800194"/>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6" name="Google Shape;516;p77"/>
          <p:cNvSpPr/>
          <p:nvPr/>
        </p:nvSpPr>
        <p:spPr>
          <a:xfrm>
            <a:off x="2490670" y="2955063"/>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7" name="Google Shape;517;p77"/>
          <p:cNvSpPr/>
          <p:nvPr/>
        </p:nvSpPr>
        <p:spPr>
          <a:xfrm>
            <a:off x="2202199" y="3308849"/>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8" name="Google Shape;518;p77"/>
          <p:cNvSpPr/>
          <p:nvPr/>
        </p:nvSpPr>
        <p:spPr>
          <a:xfrm>
            <a:off x="2849899" y="3314292"/>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9" name="Google Shape;519;p77"/>
          <p:cNvSpPr/>
          <p:nvPr/>
        </p:nvSpPr>
        <p:spPr>
          <a:xfrm>
            <a:off x="1951828" y="3537449"/>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0" name="Google Shape;520;p77"/>
          <p:cNvSpPr/>
          <p:nvPr/>
        </p:nvSpPr>
        <p:spPr>
          <a:xfrm>
            <a:off x="2458013" y="3684407"/>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1" name="Google Shape;521;p77"/>
          <p:cNvSpPr/>
          <p:nvPr/>
        </p:nvSpPr>
        <p:spPr>
          <a:xfrm>
            <a:off x="2757371" y="3668078"/>
            <a:ext cx="141600" cy="141600"/>
          </a:xfrm>
          <a:prstGeom prst="ellipse">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2" name="Google Shape;522;p77"/>
          <p:cNvSpPr/>
          <p:nvPr/>
        </p:nvSpPr>
        <p:spPr>
          <a:xfrm>
            <a:off x="3252671" y="3063920"/>
            <a:ext cx="141600" cy="141600"/>
          </a:xfrm>
          <a:prstGeom prst="ellipse">
            <a:avLst/>
          </a:prstGeom>
          <a:solidFill>
            <a:schemeClr val="lt1"/>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3" name="Google Shape;523;p77"/>
          <p:cNvSpPr/>
          <p:nvPr/>
        </p:nvSpPr>
        <p:spPr>
          <a:xfrm>
            <a:off x="3867713" y="2601278"/>
            <a:ext cx="141600" cy="141600"/>
          </a:xfrm>
          <a:prstGeom prst="ellipse">
            <a:avLst/>
          </a:prstGeom>
          <a:no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4" name="Google Shape;524;p77"/>
          <p:cNvSpPr/>
          <p:nvPr/>
        </p:nvSpPr>
        <p:spPr>
          <a:xfrm>
            <a:off x="3709871" y="3009493"/>
            <a:ext cx="141600" cy="141600"/>
          </a:xfrm>
          <a:prstGeom prst="ellipse">
            <a:avLst/>
          </a:prstGeom>
          <a:no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5" name="Google Shape;525;p77"/>
          <p:cNvSpPr/>
          <p:nvPr/>
        </p:nvSpPr>
        <p:spPr>
          <a:xfrm>
            <a:off x="4199727" y="2247493"/>
            <a:ext cx="141600" cy="141600"/>
          </a:xfrm>
          <a:prstGeom prst="ellipse">
            <a:avLst/>
          </a:prstGeom>
          <a:no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6" name="Google Shape;526;p77"/>
          <p:cNvSpPr/>
          <p:nvPr/>
        </p:nvSpPr>
        <p:spPr>
          <a:xfrm>
            <a:off x="4172513" y="3047592"/>
            <a:ext cx="141600" cy="141600"/>
          </a:xfrm>
          <a:prstGeom prst="ellipse">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7" name="Google Shape;527;p77"/>
          <p:cNvSpPr/>
          <p:nvPr/>
        </p:nvSpPr>
        <p:spPr>
          <a:xfrm>
            <a:off x="4145299" y="3466692"/>
            <a:ext cx="141600" cy="141600"/>
          </a:xfrm>
          <a:prstGeom prst="ellipse">
            <a:avLst/>
          </a:prstGeom>
          <a:no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28" name="Google Shape;528;p77"/>
          <p:cNvCxnSpPr/>
          <p:nvPr/>
        </p:nvCxnSpPr>
        <p:spPr>
          <a:xfrm>
            <a:off x="1169105" y="2308411"/>
            <a:ext cx="226500" cy="139500"/>
          </a:xfrm>
          <a:prstGeom prst="straightConnector1">
            <a:avLst/>
          </a:prstGeom>
          <a:noFill/>
          <a:ln cap="flat" cmpd="sng" w="9525">
            <a:solidFill>
              <a:schemeClr val="dk1"/>
            </a:solidFill>
            <a:prstDash val="solid"/>
            <a:miter lim="800000"/>
            <a:headEnd len="sm" w="sm" type="none"/>
            <a:tailEnd len="sm" w="sm" type="none"/>
          </a:ln>
        </p:spPr>
      </p:cxnSp>
      <p:cxnSp>
        <p:nvCxnSpPr>
          <p:cNvPr id="529" name="Google Shape;529;p77"/>
          <p:cNvCxnSpPr/>
          <p:nvPr/>
        </p:nvCxnSpPr>
        <p:spPr>
          <a:xfrm flipH="1">
            <a:off x="1445730" y="2203949"/>
            <a:ext cx="48900" cy="223200"/>
          </a:xfrm>
          <a:prstGeom prst="straightConnector1">
            <a:avLst/>
          </a:prstGeom>
          <a:noFill/>
          <a:ln cap="flat" cmpd="sng" w="9525">
            <a:solidFill>
              <a:schemeClr val="dk1"/>
            </a:solidFill>
            <a:prstDash val="solid"/>
            <a:miter lim="800000"/>
            <a:headEnd len="sm" w="sm" type="none"/>
            <a:tailEnd len="sm" w="sm" type="none"/>
          </a:ln>
        </p:spPr>
      </p:cxnSp>
      <p:cxnSp>
        <p:nvCxnSpPr>
          <p:cNvPr id="530" name="Google Shape;530;p77"/>
          <p:cNvCxnSpPr/>
          <p:nvPr/>
        </p:nvCxnSpPr>
        <p:spPr>
          <a:xfrm>
            <a:off x="1495676" y="2547897"/>
            <a:ext cx="113100" cy="282000"/>
          </a:xfrm>
          <a:prstGeom prst="straightConnector1">
            <a:avLst/>
          </a:prstGeom>
          <a:noFill/>
          <a:ln cap="flat" cmpd="sng" w="9525">
            <a:solidFill>
              <a:srgbClr val="FF0000"/>
            </a:solidFill>
            <a:prstDash val="solid"/>
            <a:miter lim="800000"/>
            <a:headEnd len="sm" w="sm" type="none"/>
            <a:tailEnd len="sm" w="sm" type="none"/>
          </a:ln>
        </p:spPr>
      </p:cxnSp>
      <p:cxnSp>
        <p:nvCxnSpPr>
          <p:cNvPr id="531" name="Google Shape;531;p77"/>
          <p:cNvCxnSpPr/>
          <p:nvPr/>
        </p:nvCxnSpPr>
        <p:spPr>
          <a:xfrm>
            <a:off x="1658962" y="2950669"/>
            <a:ext cx="85800" cy="363600"/>
          </a:xfrm>
          <a:prstGeom prst="straightConnector1">
            <a:avLst/>
          </a:prstGeom>
          <a:noFill/>
          <a:ln cap="flat" cmpd="sng" w="9525">
            <a:solidFill>
              <a:schemeClr val="dk1"/>
            </a:solidFill>
            <a:prstDash val="solid"/>
            <a:miter lim="800000"/>
            <a:headEnd len="sm" w="sm" type="none"/>
            <a:tailEnd len="sm" w="sm" type="none"/>
          </a:ln>
        </p:spPr>
      </p:cxnSp>
      <p:cxnSp>
        <p:nvCxnSpPr>
          <p:cNvPr id="532" name="Google Shape;532;p77"/>
          <p:cNvCxnSpPr/>
          <p:nvPr/>
        </p:nvCxnSpPr>
        <p:spPr>
          <a:xfrm>
            <a:off x="1501119" y="3315340"/>
            <a:ext cx="173100" cy="69600"/>
          </a:xfrm>
          <a:prstGeom prst="straightConnector1">
            <a:avLst/>
          </a:prstGeom>
          <a:noFill/>
          <a:ln cap="flat" cmpd="sng" w="9525">
            <a:solidFill>
              <a:schemeClr val="dk1"/>
            </a:solidFill>
            <a:prstDash val="solid"/>
            <a:miter lim="800000"/>
            <a:headEnd len="sm" w="sm" type="none"/>
            <a:tailEnd len="sm" w="sm" type="none"/>
          </a:ln>
        </p:spPr>
      </p:cxnSp>
      <p:cxnSp>
        <p:nvCxnSpPr>
          <p:cNvPr id="533" name="Google Shape;533;p77"/>
          <p:cNvCxnSpPr/>
          <p:nvPr/>
        </p:nvCxnSpPr>
        <p:spPr>
          <a:xfrm flipH="1">
            <a:off x="1794994" y="3157497"/>
            <a:ext cx="68700" cy="177600"/>
          </a:xfrm>
          <a:prstGeom prst="straightConnector1">
            <a:avLst/>
          </a:prstGeom>
          <a:noFill/>
          <a:ln cap="flat" cmpd="sng" w="9525">
            <a:solidFill>
              <a:schemeClr val="dk1"/>
            </a:solidFill>
            <a:prstDash val="solid"/>
            <a:miter lim="800000"/>
            <a:headEnd len="sm" w="sm" type="none"/>
            <a:tailEnd len="sm" w="sm" type="none"/>
          </a:ln>
        </p:spPr>
      </p:cxnSp>
      <p:cxnSp>
        <p:nvCxnSpPr>
          <p:cNvPr id="534" name="Google Shape;534;p77"/>
          <p:cNvCxnSpPr/>
          <p:nvPr/>
        </p:nvCxnSpPr>
        <p:spPr>
          <a:xfrm rot="10800000">
            <a:off x="1227842" y="3374249"/>
            <a:ext cx="446400" cy="10800"/>
          </a:xfrm>
          <a:prstGeom prst="straightConnector1">
            <a:avLst/>
          </a:prstGeom>
          <a:noFill/>
          <a:ln cap="flat" cmpd="sng" w="9525">
            <a:solidFill>
              <a:schemeClr val="dk1"/>
            </a:solidFill>
            <a:prstDash val="solid"/>
            <a:miter lim="800000"/>
            <a:headEnd len="sm" w="sm" type="none"/>
            <a:tailEnd len="sm" w="sm" type="none"/>
          </a:ln>
        </p:spPr>
      </p:cxnSp>
      <p:cxnSp>
        <p:nvCxnSpPr>
          <p:cNvPr id="535" name="Google Shape;535;p77"/>
          <p:cNvCxnSpPr/>
          <p:nvPr/>
        </p:nvCxnSpPr>
        <p:spPr>
          <a:xfrm>
            <a:off x="1795033" y="3435083"/>
            <a:ext cx="177600" cy="123000"/>
          </a:xfrm>
          <a:prstGeom prst="straightConnector1">
            <a:avLst/>
          </a:prstGeom>
          <a:noFill/>
          <a:ln cap="flat" cmpd="sng" w="9525">
            <a:solidFill>
              <a:schemeClr val="dk1"/>
            </a:solidFill>
            <a:prstDash val="solid"/>
            <a:miter lim="800000"/>
            <a:headEnd len="sm" w="sm" type="none"/>
            <a:tailEnd len="sm" w="sm" type="none"/>
          </a:ln>
        </p:spPr>
      </p:cxnSp>
      <p:cxnSp>
        <p:nvCxnSpPr>
          <p:cNvPr id="536" name="Google Shape;536;p77"/>
          <p:cNvCxnSpPr/>
          <p:nvPr/>
        </p:nvCxnSpPr>
        <p:spPr>
          <a:xfrm flipH="1" rot="10800000">
            <a:off x="1815757" y="3379649"/>
            <a:ext cx="386700" cy="5400"/>
          </a:xfrm>
          <a:prstGeom prst="straightConnector1">
            <a:avLst/>
          </a:prstGeom>
          <a:noFill/>
          <a:ln cap="flat" cmpd="sng" w="9525">
            <a:solidFill>
              <a:schemeClr val="dk1"/>
            </a:solidFill>
            <a:prstDash val="solid"/>
            <a:miter lim="800000"/>
            <a:headEnd len="sm" w="sm" type="none"/>
            <a:tailEnd len="sm" w="sm" type="none"/>
          </a:ln>
        </p:spPr>
      </p:cxnSp>
      <p:cxnSp>
        <p:nvCxnSpPr>
          <p:cNvPr id="537" name="Google Shape;537;p77"/>
          <p:cNvCxnSpPr/>
          <p:nvPr/>
        </p:nvCxnSpPr>
        <p:spPr>
          <a:xfrm rot="10800000">
            <a:off x="772014" y="3326164"/>
            <a:ext cx="314400" cy="48000"/>
          </a:xfrm>
          <a:prstGeom prst="straightConnector1">
            <a:avLst/>
          </a:prstGeom>
          <a:noFill/>
          <a:ln cap="flat" cmpd="sng" w="9525">
            <a:solidFill>
              <a:schemeClr val="dk1"/>
            </a:solidFill>
            <a:prstDash val="solid"/>
            <a:miter lim="800000"/>
            <a:headEnd len="sm" w="sm" type="none"/>
            <a:tailEnd len="sm" w="sm" type="none"/>
          </a:ln>
        </p:spPr>
      </p:cxnSp>
      <p:cxnSp>
        <p:nvCxnSpPr>
          <p:cNvPr id="538" name="Google Shape;538;p77"/>
          <p:cNvCxnSpPr/>
          <p:nvPr/>
        </p:nvCxnSpPr>
        <p:spPr>
          <a:xfrm rot="10800000">
            <a:off x="340786" y="3183792"/>
            <a:ext cx="310200" cy="92400"/>
          </a:xfrm>
          <a:prstGeom prst="straightConnector1">
            <a:avLst/>
          </a:prstGeom>
          <a:noFill/>
          <a:ln cap="flat" cmpd="sng" w="9525">
            <a:solidFill>
              <a:schemeClr val="dk1"/>
            </a:solidFill>
            <a:prstDash val="solid"/>
            <a:miter lim="800000"/>
            <a:headEnd len="sm" w="sm" type="none"/>
            <a:tailEnd len="sm" w="sm" type="none"/>
          </a:ln>
        </p:spPr>
      </p:cxnSp>
      <p:cxnSp>
        <p:nvCxnSpPr>
          <p:cNvPr id="539" name="Google Shape;539;p77"/>
          <p:cNvCxnSpPr/>
          <p:nvPr/>
        </p:nvCxnSpPr>
        <p:spPr>
          <a:xfrm flipH="1">
            <a:off x="1484666" y="3435083"/>
            <a:ext cx="210300" cy="406200"/>
          </a:xfrm>
          <a:prstGeom prst="straightConnector1">
            <a:avLst/>
          </a:prstGeom>
          <a:noFill/>
          <a:ln cap="flat" cmpd="sng" w="9525">
            <a:solidFill>
              <a:schemeClr val="dk1"/>
            </a:solidFill>
            <a:prstDash val="solid"/>
            <a:miter lim="800000"/>
            <a:headEnd len="sm" w="sm" type="none"/>
            <a:tailEnd len="sm" w="sm" type="none"/>
          </a:ln>
        </p:spPr>
      </p:cxnSp>
      <p:cxnSp>
        <p:nvCxnSpPr>
          <p:cNvPr id="540" name="Google Shape;540;p77"/>
          <p:cNvCxnSpPr/>
          <p:nvPr/>
        </p:nvCxnSpPr>
        <p:spPr>
          <a:xfrm>
            <a:off x="1484790" y="3941268"/>
            <a:ext cx="177600" cy="133800"/>
          </a:xfrm>
          <a:prstGeom prst="straightConnector1">
            <a:avLst/>
          </a:prstGeom>
          <a:noFill/>
          <a:ln cap="flat" cmpd="sng" w="9525">
            <a:solidFill>
              <a:schemeClr val="dk1"/>
            </a:solidFill>
            <a:prstDash val="solid"/>
            <a:miter lim="800000"/>
            <a:headEnd len="sm" w="sm" type="none"/>
            <a:tailEnd len="sm" w="sm" type="none"/>
          </a:ln>
        </p:spPr>
      </p:cxnSp>
      <p:cxnSp>
        <p:nvCxnSpPr>
          <p:cNvPr id="541" name="Google Shape;541;p77"/>
          <p:cNvCxnSpPr/>
          <p:nvPr/>
        </p:nvCxnSpPr>
        <p:spPr>
          <a:xfrm rot="10800000">
            <a:off x="989600" y="3859735"/>
            <a:ext cx="374400" cy="31500"/>
          </a:xfrm>
          <a:prstGeom prst="straightConnector1">
            <a:avLst/>
          </a:prstGeom>
          <a:noFill/>
          <a:ln cap="flat" cmpd="sng" w="9525">
            <a:solidFill>
              <a:schemeClr val="dk1"/>
            </a:solidFill>
            <a:prstDash val="solid"/>
            <a:miter lim="800000"/>
            <a:headEnd len="sm" w="sm" type="none"/>
            <a:tailEnd len="sm" w="sm" type="none"/>
          </a:ln>
        </p:spPr>
      </p:cxnSp>
      <p:cxnSp>
        <p:nvCxnSpPr>
          <p:cNvPr id="542" name="Google Shape;542;p77"/>
          <p:cNvCxnSpPr/>
          <p:nvPr/>
        </p:nvCxnSpPr>
        <p:spPr>
          <a:xfrm flipH="1">
            <a:off x="1304924" y="3941268"/>
            <a:ext cx="79800" cy="231900"/>
          </a:xfrm>
          <a:prstGeom prst="straightConnector1">
            <a:avLst/>
          </a:prstGeom>
          <a:noFill/>
          <a:ln cap="flat" cmpd="sng" w="9525">
            <a:solidFill>
              <a:schemeClr val="dk1"/>
            </a:solidFill>
            <a:prstDash val="solid"/>
            <a:miter lim="800000"/>
            <a:headEnd len="sm" w="sm" type="none"/>
            <a:tailEnd len="sm" w="sm" type="none"/>
          </a:ln>
        </p:spPr>
      </p:cxnSp>
      <p:cxnSp>
        <p:nvCxnSpPr>
          <p:cNvPr id="543" name="Google Shape;543;p77"/>
          <p:cNvCxnSpPr/>
          <p:nvPr/>
        </p:nvCxnSpPr>
        <p:spPr>
          <a:xfrm>
            <a:off x="1434757" y="3961992"/>
            <a:ext cx="32700" cy="435300"/>
          </a:xfrm>
          <a:prstGeom prst="straightConnector1">
            <a:avLst/>
          </a:prstGeom>
          <a:noFill/>
          <a:ln cap="flat" cmpd="sng" w="9525">
            <a:solidFill>
              <a:schemeClr val="dk1"/>
            </a:solidFill>
            <a:prstDash val="solid"/>
            <a:miter lim="800000"/>
            <a:headEnd len="sm" w="sm" type="none"/>
            <a:tailEnd len="sm" w="sm" type="none"/>
          </a:ln>
        </p:spPr>
      </p:cxnSp>
      <p:cxnSp>
        <p:nvCxnSpPr>
          <p:cNvPr id="544" name="Google Shape;544;p77"/>
          <p:cNvCxnSpPr/>
          <p:nvPr/>
        </p:nvCxnSpPr>
        <p:spPr>
          <a:xfrm flipH="1">
            <a:off x="875024" y="3941268"/>
            <a:ext cx="509700" cy="139500"/>
          </a:xfrm>
          <a:prstGeom prst="straightConnector1">
            <a:avLst/>
          </a:prstGeom>
          <a:noFill/>
          <a:ln cap="flat" cmpd="sng" w="9525">
            <a:solidFill>
              <a:schemeClr val="dk1"/>
            </a:solidFill>
            <a:prstDash val="solid"/>
            <a:miter lim="800000"/>
            <a:headEnd len="sm" w="sm" type="none"/>
            <a:tailEnd len="sm" w="sm" type="none"/>
          </a:ln>
        </p:spPr>
      </p:cxnSp>
      <p:cxnSp>
        <p:nvCxnSpPr>
          <p:cNvPr id="545" name="Google Shape;545;p77"/>
          <p:cNvCxnSpPr/>
          <p:nvPr/>
        </p:nvCxnSpPr>
        <p:spPr>
          <a:xfrm flipH="1">
            <a:off x="1315981" y="4518212"/>
            <a:ext cx="101400" cy="286500"/>
          </a:xfrm>
          <a:prstGeom prst="straightConnector1">
            <a:avLst/>
          </a:prstGeom>
          <a:noFill/>
          <a:ln cap="flat" cmpd="sng" w="9525">
            <a:solidFill>
              <a:schemeClr val="dk1"/>
            </a:solidFill>
            <a:prstDash val="solid"/>
            <a:miter lim="800000"/>
            <a:headEnd len="sm" w="sm" type="none"/>
            <a:tailEnd len="sm" w="sm" type="none"/>
          </a:ln>
        </p:spPr>
      </p:cxnSp>
      <p:cxnSp>
        <p:nvCxnSpPr>
          <p:cNvPr id="546" name="Google Shape;546;p77"/>
          <p:cNvCxnSpPr/>
          <p:nvPr/>
        </p:nvCxnSpPr>
        <p:spPr>
          <a:xfrm>
            <a:off x="1517448" y="4518212"/>
            <a:ext cx="150300" cy="302700"/>
          </a:xfrm>
          <a:prstGeom prst="straightConnector1">
            <a:avLst/>
          </a:prstGeom>
          <a:noFill/>
          <a:ln cap="flat" cmpd="sng" w="9525">
            <a:solidFill>
              <a:schemeClr val="dk1"/>
            </a:solidFill>
            <a:prstDash val="solid"/>
            <a:miter lim="800000"/>
            <a:headEnd len="sm" w="sm" type="none"/>
            <a:tailEnd len="sm" w="sm" type="none"/>
          </a:ln>
        </p:spPr>
      </p:cxnSp>
      <p:cxnSp>
        <p:nvCxnSpPr>
          <p:cNvPr id="547" name="Google Shape;547;p77"/>
          <p:cNvCxnSpPr/>
          <p:nvPr/>
        </p:nvCxnSpPr>
        <p:spPr>
          <a:xfrm flipH="1" rot="10800000">
            <a:off x="2322989" y="3075773"/>
            <a:ext cx="188400" cy="253800"/>
          </a:xfrm>
          <a:prstGeom prst="straightConnector1">
            <a:avLst/>
          </a:prstGeom>
          <a:noFill/>
          <a:ln cap="flat" cmpd="sng" w="9525">
            <a:solidFill>
              <a:schemeClr val="dk1"/>
            </a:solidFill>
            <a:prstDash val="solid"/>
            <a:miter lim="800000"/>
            <a:headEnd len="sm" w="sm" type="none"/>
            <a:tailEnd len="sm" w="sm" type="none"/>
          </a:ln>
        </p:spPr>
      </p:cxnSp>
      <p:cxnSp>
        <p:nvCxnSpPr>
          <p:cNvPr id="548" name="Google Shape;548;p77"/>
          <p:cNvCxnSpPr/>
          <p:nvPr/>
        </p:nvCxnSpPr>
        <p:spPr>
          <a:xfrm>
            <a:off x="2343713" y="3379607"/>
            <a:ext cx="506400" cy="5400"/>
          </a:xfrm>
          <a:prstGeom prst="straightConnector1">
            <a:avLst/>
          </a:prstGeom>
          <a:noFill/>
          <a:ln cap="flat" cmpd="sng" w="9525">
            <a:solidFill>
              <a:schemeClr val="dk1"/>
            </a:solidFill>
            <a:prstDash val="solid"/>
            <a:miter lim="800000"/>
            <a:headEnd len="sm" w="sm" type="none"/>
            <a:tailEnd len="sm" w="sm" type="none"/>
          </a:ln>
        </p:spPr>
      </p:cxnSp>
      <p:cxnSp>
        <p:nvCxnSpPr>
          <p:cNvPr id="549" name="Google Shape;549;p77"/>
          <p:cNvCxnSpPr/>
          <p:nvPr/>
        </p:nvCxnSpPr>
        <p:spPr>
          <a:xfrm>
            <a:off x="2272956" y="3450364"/>
            <a:ext cx="205800" cy="254700"/>
          </a:xfrm>
          <a:prstGeom prst="straightConnector1">
            <a:avLst/>
          </a:prstGeom>
          <a:noFill/>
          <a:ln cap="flat" cmpd="sng" w="9525">
            <a:solidFill>
              <a:schemeClr val="dk1"/>
            </a:solidFill>
            <a:prstDash val="solid"/>
            <a:miter lim="800000"/>
            <a:headEnd len="sm" w="sm" type="none"/>
            <a:tailEnd len="sm" w="sm" type="none"/>
          </a:ln>
        </p:spPr>
      </p:cxnSp>
      <p:cxnSp>
        <p:nvCxnSpPr>
          <p:cNvPr id="550" name="Google Shape;550;p77"/>
          <p:cNvCxnSpPr/>
          <p:nvPr/>
        </p:nvCxnSpPr>
        <p:spPr>
          <a:xfrm>
            <a:off x="2322989" y="3429640"/>
            <a:ext cx="455100" cy="259200"/>
          </a:xfrm>
          <a:prstGeom prst="straightConnector1">
            <a:avLst/>
          </a:prstGeom>
          <a:noFill/>
          <a:ln cap="flat" cmpd="sng" w="9525">
            <a:solidFill>
              <a:schemeClr val="dk1"/>
            </a:solidFill>
            <a:prstDash val="solid"/>
            <a:miter lim="800000"/>
            <a:headEnd len="sm" w="sm" type="none"/>
            <a:tailEnd len="sm" w="sm" type="none"/>
          </a:ln>
        </p:spPr>
      </p:cxnSp>
      <p:cxnSp>
        <p:nvCxnSpPr>
          <p:cNvPr id="551" name="Google Shape;551;p77"/>
          <p:cNvCxnSpPr/>
          <p:nvPr/>
        </p:nvCxnSpPr>
        <p:spPr>
          <a:xfrm flipH="1" rot="10800000">
            <a:off x="2322989" y="3134873"/>
            <a:ext cx="929700" cy="194700"/>
          </a:xfrm>
          <a:prstGeom prst="straightConnector1">
            <a:avLst/>
          </a:prstGeom>
          <a:noFill/>
          <a:ln cap="flat" cmpd="sng" w="9525">
            <a:solidFill>
              <a:schemeClr val="dk1"/>
            </a:solidFill>
            <a:prstDash val="solid"/>
            <a:miter lim="800000"/>
            <a:headEnd len="sm" w="sm" type="none"/>
            <a:tailEnd len="sm" w="sm" type="none"/>
          </a:ln>
        </p:spPr>
      </p:cxnSp>
      <p:cxnSp>
        <p:nvCxnSpPr>
          <p:cNvPr id="552" name="Google Shape;552;p77"/>
          <p:cNvCxnSpPr/>
          <p:nvPr/>
        </p:nvCxnSpPr>
        <p:spPr>
          <a:xfrm flipH="1" rot="10800000">
            <a:off x="3394185" y="3080377"/>
            <a:ext cx="315600" cy="54300"/>
          </a:xfrm>
          <a:prstGeom prst="straightConnector1">
            <a:avLst/>
          </a:prstGeom>
          <a:noFill/>
          <a:ln cap="flat" cmpd="sng" w="9525">
            <a:solidFill>
              <a:schemeClr val="dk1"/>
            </a:solidFill>
            <a:prstDash val="solid"/>
            <a:miter lim="800000"/>
            <a:headEnd len="sm" w="sm" type="none"/>
            <a:tailEnd len="sm" w="sm" type="none"/>
          </a:ln>
        </p:spPr>
      </p:cxnSp>
      <p:cxnSp>
        <p:nvCxnSpPr>
          <p:cNvPr id="553" name="Google Shape;553;p77"/>
          <p:cNvCxnSpPr/>
          <p:nvPr/>
        </p:nvCxnSpPr>
        <p:spPr>
          <a:xfrm flipH="1" rot="10800000">
            <a:off x="3780628" y="2722093"/>
            <a:ext cx="107700" cy="287400"/>
          </a:xfrm>
          <a:prstGeom prst="straightConnector1">
            <a:avLst/>
          </a:prstGeom>
          <a:noFill/>
          <a:ln cap="flat" cmpd="sng" w="9525">
            <a:solidFill>
              <a:schemeClr val="dk1"/>
            </a:solidFill>
            <a:prstDash val="solid"/>
            <a:miter lim="800000"/>
            <a:headEnd len="sm" w="sm" type="none"/>
            <a:tailEnd len="sm" w="sm" type="none"/>
          </a:ln>
        </p:spPr>
      </p:cxnSp>
      <p:cxnSp>
        <p:nvCxnSpPr>
          <p:cNvPr id="554" name="Google Shape;554;p77"/>
          <p:cNvCxnSpPr/>
          <p:nvPr/>
        </p:nvCxnSpPr>
        <p:spPr>
          <a:xfrm flipH="1" rot="10800000">
            <a:off x="3988504" y="2368202"/>
            <a:ext cx="231900" cy="253800"/>
          </a:xfrm>
          <a:prstGeom prst="straightConnector1">
            <a:avLst/>
          </a:prstGeom>
          <a:noFill/>
          <a:ln cap="flat" cmpd="sng" w="9525">
            <a:solidFill>
              <a:schemeClr val="dk1"/>
            </a:solidFill>
            <a:prstDash val="solid"/>
            <a:miter lim="800000"/>
            <a:headEnd len="sm" w="sm" type="none"/>
            <a:tailEnd len="sm" w="sm" type="none"/>
          </a:ln>
        </p:spPr>
      </p:cxnSp>
      <p:cxnSp>
        <p:nvCxnSpPr>
          <p:cNvPr id="555" name="Google Shape;555;p77"/>
          <p:cNvCxnSpPr/>
          <p:nvPr/>
        </p:nvCxnSpPr>
        <p:spPr>
          <a:xfrm>
            <a:off x="3988504" y="2722069"/>
            <a:ext cx="254700" cy="325500"/>
          </a:xfrm>
          <a:prstGeom prst="straightConnector1">
            <a:avLst/>
          </a:prstGeom>
          <a:noFill/>
          <a:ln cap="flat" cmpd="sng" w="9525">
            <a:solidFill>
              <a:schemeClr val="dk1"/>
            </a:solidFill>
            <a:prstDash val="solid"/>
            <a:miter lim="800000"/>
            <a:headEnd len="sm" w="sm" type="none"/>
            <a:tailEnd len="sm" w="sm" type="none"/>
          </a:ln>
        </p:spPr>
      </p:cxnSp>
      <p:cxnSp>
        <p:nvCxnSpPr>
          <p:cNvPr id="556" name="Google Shape;556;p77"/>
          <p:cNvCxnSpPr/>
          <p:nvPr/>
        </p:nvCxnSpPr>
        <p:spPr>
          <a:xfrm>
            <a:off x="3851385" y="3080250"/>
            <a:ext cx="321000" cy="38100"/>
          </a:xfrm>
          <a:prstGeom prst="straightConnector1">
            <a:avLst/>
          </a:prstGeom>
          <a:noFill/>
          <a:ln cap="flat" cmpd="sng" w="9525">
            <a:solidFill>
              <a:schemeClr val="dk1"/>
            </a:solidFill>
            <a:prstDash val="solid"/>
            <a:miter lim="800000"/>
            <a:headEnd len="sm" w="sm" type="none"/>
            <a:tailEnd len="sm" w="sm" type="none"/>
          </a:ln>
        </p:spPr>
      </p:cxnSp>
      <p:cxnSp>
        <p:nvCxnSpPr>
          <p:cNvPr id="557" name="Google Shape;557;p77"/>
          <p:cNvCxnSpPr/>
          <p:nvPr/>
        </p:nvCxnSpPr>
        <p:spPr>
          <a:xfrm>
            <a:off x="3780628" y="3151007"/>
            <a:ext cx="385500" cy="336300"/>
          </a:xfrm>
          <a:prstGeom prst="straightConnector1">
            <a:avLst/>
          </a:prstGeom>
          <a:noFill/>
          <a:ln cap="flat" cmpd="sng" w="9525">
            <a:solidFill>
              <a:schemeClr val="dk1"/>
            </a:solidFill>
            <a:prstDash val="solid"/>
            <a:miter lim="800000"/>
            <a:headEnd len="sm" w="sm" type="none"/>
            <a:tailEnd len="sm" w="sm" type="none"/>
          </a:ln>
        </p:spPr>
      </p:cxnSp>
      <p:cxnSp>
        <p:nvCxnSpPr>
          <p:cNvPr id="558" name="Google Shape;558;p77"/>
          <p:cNvCxnSpPr/>
          <p:nvPr/>
        </p:nvCxnSpPr>
        <p:spPr>
          <a:xfrm flipH="1">
            <a:off x="4215971" y="3189107"/>
            <a:ext cx="27300" cy="277500"/>
          </a:xfrm>
          <a:prstGeom prst="straightConnector1">
            <a:avLst/>
          </a:prstGeom>
          <a:noFill/>
          <a:ln cap="flat" cmpd="sng" w="9525">
            <a:solidFill>
              <a:schemeClr val="dk1"/>
            </a:solidFill>
            <a:prstDash val="solid"/>
            <a:miter lim="800000"/>
            <a:headEnd len="sm" w="sm" type="none"/>
            <a:tailEnd len="sm" w="sm" type="none"/>
          </a:ln>
        </p:spPr>
      </p:cxnSp>
      <p:cxnSp>
        <p:nvCxnSpPr>
          <p:cNvPr id="559" name="Google Shape;559;p77"/>
          <p:cNvCxnSpPr/>
          <p:nvPr/>
        </p:nvCxnSpPr>
        <p:spPr>
          <a:xfrm flipH="1">
            <a:off x="4243184" y="2389007"/>
            <a:ext cx="27300" cy="658500"/>
          </a:xfrm>
          <a:prstGeom prst="straightConnector1">
            <a:avLst/>
          </a:prstGeom>
          <a:noFill/>
          <a:ln cap="flat" cmpd="sng" w="9525">
            <a:solidFill>
              <a:schemeClr val="dk1"/>
            </a:solidFill>
            <a:prstDash val="solid"/>
            <a:miter lim="800000"/>
            <a:headEnd len="sm" w="sm" type="none"/>
            <a:tailEnd len="sm" w="sm" type="none"/>
          </a:ln>
        </p:spPr>
      </p:cxnSp>
      <p:sp>
        <p:nvSpPr>
          <p:cNvPr id="560" name="Google Shape;560;p77"/>
          <p:cNvSpPr/>
          <p:nvPr/>
        </p:nvSpPr>
        <p:spPr>
          <a:xfrm>
            <a:off x="2564920" y="4256725"/>
            <a:ext cx="141600" cy="141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1" name="Google Shape;561;p77"/>
          <p:cNvSpPr/>
          <p:nvPr/>
        </p:nvSpPr>
        <p:spPr>
          <a:xfrm>
            <a:off x="3221968" y="3040809"/>
            <a:ext cx="194100" cy="194100"/>
          </a:xfrm>
          <a:prstGeom prst="ellipse">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2" name="Google Shape;562;p77"/>
          <p:cNvSpPr txBox="1"/>
          <p:nvPr/>
        </p:nvSpPr>
        <p:spPr>
          <a:xfrm>
            <a:off x="2794961" y="4192438"/>
            <a:ext cx="646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419" sz="1400">
                <a:solidFill>
                  <a:schemeClr val="dk1"/>
                </a:solidFill>
                <a:latin typeface="Calibri"/>
                <a:ea typeface="Calibri"/>
                <a:cs typeface="Calibri"/>
                <a:sym typeface="Calibri"/>
              </a:rPr>
              <a:t>CI = 40 </a:t>
            </a:r>
            <a:endParaRPr sz="1400">
              <a:solidFill>
                <a:schemeClr val="dk1"/>
              </a:solidFill>
              <a:latin typeface="Calibri"/>
              <a:ea typeface="Calibri"/>
              <a:cs typeface="Calibri"/>
              <a:sym typeface="Calibri"/>
            </a:endParaRPr>
          </a:p>
        </p:txBody>
      </p:sp>
      <p:sp>
        <p:nvSpPr>
          <p:cNvPr id="563" name="Google Shape;563;p77"/>
          <p:cNvSpPr/>
          <p:nvPr/>
        </p:nvSpPr>
        <p:spPr>
          <a:xfrm>
            <a:off x="2562762" y="4539241"/>
            <a:ext cx="141600" cy="141600"/>
          </a:xfrm>
          <a:prstGeom prst="ellipse">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4" name="Google Shape;564;p77"/>
          <p:cNvSpPr txBox="1"/>
          <p:nvPr/>
        </p:nvSpPr>
        <p:spPr>
          <a:xfrm>
            <a:off x="2818683" y="4474954"/>
            <a:ext cx="646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419" sz="1400">
                <a:solidFill>
                  <a:schemeClr val="dk1"/>
                </a:solidFill>
                <a:latin typeface="Calibri"/>
                <a:ea typeface="Calibri"/>
                <a:cs typeface="Calibri"/>
                <a:sym typeface="Calibri"/>
              </a:rPr>
              <a:t>CI = 21 </a:t>
            </a:r>
            <a:endParaRPr sz="1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78"/>
          <p:cNvSpPr txBox="1"/>
          <p:nvPr/>
        </p:nvSpPr>
        <p:spPr>
          <a:xfrm>
            <a:off x="358003" y="247650"/>
            <a:ext cx="84555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s-419" sz="1800">
                <a:solidFill>
                  <a:schemeClr val="dk1"/>
                </a:solidFill>
                <a:latin typeface="Calibri"/>
                <a:ea typeface="Calibri"/>
                <a:cs typeface="Calibri"/>
                <a:sym typeface="Calibri"/>
              </a:rPr>
              <a:t>Collective Influence:</a:t>
            </a:r>
            <a:endParaRPr sz="1100"/>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419" sz="1800">
                <a:solidFill>
                  <a:schemeClr val="dk1"/>
                </a:solidFill>
                <a:latin typeface="Calibri"/>
                <a:ea typeface="Calibri"/>
                <a:cs typeface="Calibri"/>
                <a:sym typeface="Calibri"/>
              </a:rPr>
              <a:t>Cuales son los nodos que provocan mayores cambios en el grafo al sacarlos?</a:t>
            </a:r>
            <a:endParaRPr sz="1800">
              <a:solidFill>
                <a:schemeClr val="dk1"/>
              </a:solidFill>
              <a:latin typeface="Calibri"/>
              <a:ea typeface="Calibri"/>
              <a:cs typeface="Calibri"/>
              <a:sym typeface="Calibri"/>
            </a:endParaRPr>
          </a:p>
        </p:txBody>
      </p:sp>
      <p:sp>
        <p:nvSpPr>
          <p:cNvPr id="570" name="Google Shape;570;p78"/>
          <p:cNvSpPr/>
          <p:nvPr/>
        </p:nvSpPr>
        <p:spPr>
          <a:xfrm>
            <a:off x="1048315" y="1864127"/>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1" name="Google Shape;571;p78"/>
          <p:cNvSpPr/>
          <p:nvPr/>
        </p:nvSpPr>
        <p:spPr>
          <a:xfrm>
            <a:off x="1423873" y="1738942"/>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2" name="Google Shape;572;p78"/>
          <p:cNvSpPr/>
          <p:nvPr/>
        </p:nvSpPr>
        <p:spPr>
          <a:xfrm>
            <a:off x="1374886" y="2103613"/>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3" name="Google Shape;573;p78"/>
          <p:cNvSpPr/>
          <p:nvPr/>
        </p:nvSpPr>
        <p:spPr>
          <a:xfrm>
            <a:off x="1674242" y="2990799"/>
            <a:ext cx="141600" cy="141600"/>
          </a:xfrm>
          <a:prstGeom prst="ellipse">
            <a:avLst/>
          </a:prstGeom>
          <a:solidFill>
            <a:srgbClr val="FF0000"/>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4" name="Google Shape;574;p78"/>
          <p:cNvSpPr/>
          <p:nvPr/>
        </p:nvSpPr>
        <p:spPr>
          <a:xfrm>
            <a:off x="1842970" y="2713213"/>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5" name="Google Shape;575;p78"/>
          <p:cNvSpPr/>
          <p:nvPr/>
        </p:nvSpPr>
        <p:spPr>
          <a:xfrm>
            <a:off x="1380329" y="2871056"/>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6" name="Google Shape;576;p78"/>
          <p:cNvSpPr/>
          <p:nvPr/>
        </p:nvSpPr>
        <p:spPr>
          <a:xfrm>
            <a:off x="1538171" y="25063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7" name="Google Shape;577;p78"/>
          <p:cNvSpPr/>
          <p:nvPr/>
        </p:nvSpPr>
        <p:spPr>
          <a:xfrm>
            <a:off x="1086414" y="2979914"/>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8" name="Google Shape;578;p78"/>
          <p:cNvSpPr/>
          <p:nvPr/>
        </p:nvSpPr>
        <p:spPr>
          <a:xfrm>
            <a:off x="650986" y="2881942"/>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9" name="Google Shape;579;p78"/>
          <p:cNvSpPr/>
          <p:nvPr/>
        </p:nvSpPr>
        <p:spPr>
          <a:xfrm>
            <a:off x="199228" y="2789414"/>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0" name="Google Shape;580;p78"/>
          <p:cNvSpPr/>
          <p:nvPr/>
        </p:nvSpPr>
        <p:spPr>
          <a:xfrm>
            <a:off x="1364000" y="34969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1" name="Google Shape;581;p78"/>
          <p:cNvSpPr/>
          <p:nvPr/>
        </p:nvSpPr>
        <p:spPr>
          <a:xfrm>
            <a:off x="1641587" y="3731028"/>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2" name="Google Shape;582;p78"/>
          <p:cNvSpPr/>
          <p:nvPr/>
        </p:nvSpPr>
        <p:spPr>
          <a:xfrm>
            <a:off x="1396657" y="4073928"/>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3" name="Google Shape;583;p78"/>
          <p:cNvSpPr/>
          <p:nvPr/>
        </p:nvSpPr>
        <p:spPr>
          <a:xfrm>
            <a:off x="1184387" y="38289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4" name="Google Shape;584;p78"/>
          <p:cNvSpPr/>
          <p:nvPr/>
        </p:nvSpPr>
        <p:spPr>
          <a:xfrm>
            <a:off x="754400" y="3736471"/>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5" name="Google Shape;585;p78"/>
          <p:cNvSpPr/>
          <p:nvPr/>
        </p:nvSpPr>
        <p:spPr>
          <a:xfrm>
            <a:off x="868700" y="3415342"/>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6" name="Google Shape;586;p78"/>
          <p:cNvSpPr/>
          <p:nvPr/>
        </p:nvSpPr>
        <p:spPr>
          <a:xfrm>
            <a:off x="895914" y="43351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7" name="Google Shape;587;p78"/>
          <p:cNvSpPr/>
          <p:nvPr/>
        </p:nvSpPr>
        <p:spPr>
          <a:xfrm>
            <a:off x="1195272" y="4460371"/>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8" name="Google Shape;588;p78"/>
          <p:cNvSpPr/>
          <p:nvPr/>
        </p:nvSpPr>
        <p:spPr>
          <a:xfrm>
            <a:off x="1647029" y="4476701"/>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9" name="Google Shape;589;p78"/>
          <p:cNvSpPr/>
          <p:nvPr/>
        </p:nvSpPr>
        <p:spPr>
          <a:xfrm>
            <a:off x="2490670" y="2631570"/>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0" name="Google Shape;590;p78"/>
          <p:cNvSpPr/>
          <p:nvPr/>
        </p:nvSpPr>
        <p:spPr>
          <a:xfrm>
            <a:off x="2202199" y="2985356"/>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1" name="Google Shape;591;p78"/>
          <p:cNvSpPr/>
          <p:nvPr/>
        </p:nvSpPr>
        <p:spPr>
          <a:xfrm>
            <a:off x="2849899" y="29907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2" name="Google Shape;592;p78"/>
          <p:cNvSpPr/>
          <p:nvPr/>
        </p:nvSpPr>
        <p:spPr>
          <a:xfrm>
            <a:off x="1951828" y="3213956"/>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3" name="Google Shape;593;p78"/>
          <p:cNvSpPr/>
          <p:nvPr/>
        </p:nvSpPr>
        <p:spPr>
          <a:xfrm>
            <a:off x="2458013" y="3360913"/>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4" name="Google Shape;594;p78"/>
          <p:cNvSpPr/>
          <p:nvPr/>
        </p:nvSpPr>
        <p:spPr>
          <a:xfrm>
            <a:off x="2757371" y="33445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5" name="Google Shape;595;p78"/>
          <p:cNvSpPr/>
          <p:nvPr/>
        </p:nvSpPr>
        <p:spPr>
          <a:xfrm>
            <a:off x="3252671" y="2740427"/>
            <a:ext cx="141600" cy="141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6" name="Google Shape;596;p78"/>
          <p:cNvSpPr/>
          <p:nvPr/>
        </p:nvSpPr>
        <p:spPr>
          <a:xfrm>
            <a:off x="3867713" y="22777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7" name="Google Shape;597;p78"/>
          <p:cNvSpPr/>
          <p:nvPr/>
        </p:nvSpPr>
        <p:spPr>
          <a:xfrm>
            <a:off x="3709871" y="2686000"/>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8" name="Google Shape;598;p78"/>
          <p:cNvSpPr/>
          <p:nvPr/>
        </p:nvSpPr>
        <p:spPr>
          <a:xfrm>
            <a:off x="4199727" y="1924000"/>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9" name="Google Shape;599;p78"/>
          <p:cNvSpPr/>
          <p:nvPr/>
        </p:nvSpPr>
        <p:spPr>
          <a:xfrm>
            <a:off x="4172513" y="27240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0" name="Google Shape;600;p78"/>
          <p:cNvSpPr/>
          <p:nvPr/>
        </p:nvSpPr>
        <p:spPr>
          <a:xfrm>
            <a:off x="4145299" y="31431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601" name="Google Shape;601;p78"/>
          <p:cNvCxnSpPr/>
          <p:nvPr/>
        </p:nvCxnSpPr>
        <p:spPr>
          <a:xfrm>
            <a:off x="1169105" y="1984918"/>
            <a:ext cx="226500" cy="139500"/>
          </a:xfrm>
          <a:prstGeom prst="straightConnector1">
            <a:avLst/>
          </a:prstGeom>
          <a:noFill/>
          <a:ln cap="flat" cmpd="sng" w="9525">
            <a:solidFill>
              <a:schemeClr val="dk1"/>
            </a:solidFill>
            <a:prstDash val="solid"/>
            <a:miter lim="800000"/>
            <a:headEnd len="sm" w="sm" type="none"/>
            <a:tailEnd len="sm" w="sm" type="none"/>
          </a:ln>
        </p:spPr>
      </p:cxnSp>
      <p:cxnSp>
        <p:nvCxnSpPr>
          <p:cNvPr id="602" name="Google Shape;602;p78"/>
          <p:cNvCxnSpPr/>
          <p:nvPr/>
        </p:nvCxnSpPr>
        <p:spPr>
          <a:xfrm flipH="1">
            <a:off x="1445730" y="1880456"/>
            <a:ext cx="48900" cy="223200"/>
          </a:xfrm>
          <a:prstGeom prst="straightConnector1">
            <a:avLst/>
          </a:prstGeom>
          <a:noFill/>
          <a:ln cap="flat" cmpd="sng" w="9525">
            <a:solidFill>
              <a:schemeClr val="dk1"/>
            </a:solidFill>
            <a:prstDash val="solid"/>
            <a:miter lim="800000"/>
            <a:headEnd len="sm" w="sm" type="none"/>
            <a:tailEnd len="sm" w="sm" type="none"/>
          </a:ln>
        </p:spPr>
      </p:cxnSp>
      <p:cxnSp>
        <p:nvCxnSpPr>
          <p:cNvPr id="603" name="Google Shape;603;p78"/>
          <p:cNvCxnSpPr/>
          <p:nvPr/>
        </p:nvCxnSpPr>
        <p:spPr>
          <a:xfrm>
            <a:off x="1495676" y="2224404"/>
            <a:ext cx="113100" cy="282000"/>
          </a:xfrm>
          <a:prstGeom prst="straightConnector1">
            <a:avLst/>
          </a:prstGeom>
          <a:noFill/>
          <a:ln cap="flat" cmpd="sng" w="9525">
            <a:solidFill>
              <a:schemeClr val="dk1"/>
            </a:solidFill>
            <a:prstDash val="solid"/>
            <a:miter lim="800000"/>
            <a:headEnd len="sm" w="sm" type="none"/>
            <a:tailEnd len="sm" w="sm" type="none"/>
          </a:ln>
        </p:spPr>
      </p:cxnSp>
      <p:cxnSp>
        <p:nvCxnSpPr>
          <p:cNvPr id="604" name="Google Shape;604;p78"/>
          <p:cNvCxnSpPr/>
          <p:nvPr/>
        </p:nvCxnSpPr>
        <p:spPr>
          <a:xfrm>
            <a:off x="1658962" y="2627176"/>
            <a:ext cx="85800" cy="363600"/>
          </a:xfrm>
          <a:prstGeom prst="straightConnector1">
            <a:avLst/>
          </a:prstGeom>
          <a:noFill/>
          <a:ln cap="flat" cmpd="sng" w="9525">
            <a:solidFill>
              <a:schemeClr val="dk1"/>
            </a:solidFill>
            <a:prstDash val="solid"/>
            <a:miter lim="800000"/>
            <a:headEnd len="sm" w="sm" type="none"/>
            <a:tailEnd len="sm" w="sm" type="none"/>
          </a:ln>
        </p:spPr>
      </p:cxnSp>
      <p:cxnSp>
        <p:nvCxnSpPr>
          <p:cNvPr id="605" name="Google Shape;605;p78"/>
          <p:cNvCxnSpPr/>
          <p:nvPr/>
        </p:nvCxnSpPr>
        <p:spPr>
          <a:xfrm>
            <a:off x="1501119" y="2991847"/>
            <a:ext cx="173100" cy="69600"/>
          </a:xfrm>
          <a:prstGeom prst="straightConnector1">
            <a:avLst/>
          </a:prstGeom>
          <a:noFill/>
          <a:ln cap="flat" cmpd="sng" w="9525">
            <a:solidFill>
              <a:schemeClr val="dk1"/>
            </a:solidFill>
            <a:prstDash val="solid"/>
            <a:miter lim="800000"/>
            <a:headEnd len="sm" w="sm" type="none"/>
            <a:tailEnd len="sm" w="sm" type="none"/>
          </a:ln>
        </p:spPr>
      </p:cxnSp>
      <p:cxnSp>
        <p:nvCxnSpPr>
          <p:cNvPr id="606" name="Google Shape;606;p78"/>
          <p:cNvCxnSpPr/>
          <p:nvPr/>
        </p:nvCxnSpPr>
        <p:spPr>
          <a:xfrm flipH="1">
            <a:off x="1794994" y="2834004"/>
            <a:ext cx="68700" cy="177600"/>
          </a:xfrm>
          <a:prstGeom prst="straightConnector1">
            <a:avLst/>
          </a:prstGeom>
          <a:noFill/>
          <a:ln cap="flat" cmpd="sng" w="9525">
            <a:solidFill>
              <a:schemeClr val="dk1"/>
            </a:solidFill>
            <a:prstDash val="solid"/>
            <a:miter lim="800000"/>
            <a:headEnd len="sm" w="sm" type="none"/>
            <a:tailEnd len="sm" w="sm" type="none"/>
          </a:ln>
        </p:spPr>
      </p:cxnSp>
      <p:cxnSp>
        <p:nvCxnSpPr>
          <p:cNvPr id="607" name="Google Shape;607;p78"/>
          <p:cNvCxnSpPr/>
          <p:nvPr/>
        </p:nvCxnSpPr>
        <p:spPr>
          <a:xfrm rot="10800000">
            <a:off x="1227842" y="3050756"/>
            <a:ext cx="446400" cy="10800"/>
          </a:xfrm>
          <a:prstGeom prst="straightConnector1">
            <a:avLst/>
          </a:prstGeom>
          <a:noFill/>
          <a:ln cap="flat" cmpd="sng" w="9525">
            <a:solidFill>
              <a:schemeClr val="dk1"/>
            </a:solidFill>
            <a:prstDash val="solid"/>
            <a:miter lim="800000"/>
            <a:headEnd len="sm" w="sm" type="none"/>
            <a:tailEnd len="sm" w="sm" type="none"/>
          </a:ln>
        </p:spPr>
      </p:cxnSp>
      <p:cxnSp>
        <p:nvCxnSpPr>
          <p:cNvPr id="608" name="Google Shape;608;p78"/>
          <p:cNvCxnSpPr/>
          <p:nvPr/>
        </p:nvCxnSpPr>
        <p:spPr>
          <a:xfrm>
            <a:off x="1795033" y="3111589"/>
            <a:ext cx="177600" cy="123000"/>
          </a:xfrm>
          <a:prstGeom prst="straightConnector1">
            <a:avLst/>
          </a:prstGeom>
          <a:noFill/>
          <a:ln cap="flat" cmpd="sng" w="9525">
            <a:solidFill>
              <a:schemeClr val="dk1"/>
            </a:solidFill>
            <a:prstDash val="solid"/>
            <a:miter lim="800000"/>
            <a:headEnd len="sm" w="sm" type="none"/>
            <a:tailEnd len="sm" w="sm" type="none"/>
          </a:ln>
        </p:spPr>
      </p:cxnSp>
      <p:cxnSp>
        <p:nvCxnSpPr>
          <p:cNvPr id="609" name="Google Shape;609;p78"/>
          <p:cNvCxnSpPr/>
          <p:nvPr/>
        </p:nvCxnSpPr>
        <p:spPr>
          <a:xfrm flipH="1" rot="10800000">
            <a:off x="1815757" y="3056156"/>
            <a:ext cx="386700" cy="5400"/>
          </a:xfrm>
          <a:prstGeom prst="straightConnector1">
            <a:avLst/>
          </a:prstGeom>
          <a:noFill/>
          <a:ln cap="flat" cmpd="sng" w="9525">
            <a:solidFill>
              <a:schemeClr val="dk1"/>
            </a:solidFill>
            <a:prstDash val="solid"/>
            <a:miter lim="800000"/>
            <a:headEnd len="sm" w="sm" type="none"/>
            <a:tailEnd len="sm" w="sm" type="none"/>
          </a:ln>
        </p:spPr>
      </p:cxnSp>
      <p:cxnSp>
        <p:nvCxnSpPr>
          <p:cNvPr id="610" name="Google Shape;610;p78"/>
          <p:cNvCxnSpPr/>
          <p:nvPr/>
        </p:nvCxnSpPr>
        <p:spPr>
          <a:xfrm rot="10800000">
            <a:off x="772014" y="3002672"/>
            <a:ext cx="314400" cy="48000"/>
          </a:xfrm>
          <a:prstGeom prst="straightConnector1">
            <a:avLst/>
          </a:prstGeom>
          <a:noFill/>
          <a:ln cap="flat" cmpd="sng" w="9525">
            <a:solidFill>
              <a:schemeClr val="dk1"/>
            </a:solidFill>
            <a:prstDash val="solid"/>
            <a:miter lim="800000"/>
            <a:headEnd len="sm" w="sm" type="none"/>
            <a:tailEnd len="sm" w="sm" type="none"/>
          </a:ln>
        </p:spPr>
      </p:cxnSp>
      <p:cxnSp>
        <p:nvCxnSpPr>
          <p:cNvPr id="611" name="Google Shape;611;p78"/>
          <p:cNvCxnSpPr/>
          <p:nvPr/>
        </p:nvCxnSpPr>
        <p:spPr>
          <a:xfrm rot="10800000">
            <a:off x="340786" y="2860299"/>
            <a:ext cx="310200" cy="92400"/>
          </a:xfrm>
          <a:prstGeom prst="straightConnector1">
            <a:avLst/>
          </a:prstGeom>
          <a:noFill/>
          <a:ln cap="flat" cmpd="sng" w="9525">
            <a:solidFill>
              <a:schemeClr val="dk1"/>
            </a:solidFill>
            <a:prstDash val="solid"/>
            <a:miter lim="800000"/>
            <a:headEnd len="sm" w="sm" type="none"/>
            <a:tailEnd len="sm" w="sm" type="none"/>
          </a:ln>
        </p:spPr>
      </p:cxnSp>
      <p:cxnSp>
        <p:nvCxnSpPr>
          <p:cNvPr id="612" name="Google Shape;612;p78"/>
          <p:cNvCxnSpPr/>
          <p:nvPr/>
        </p:nvCxnSpPr>
        <p:spPr>
          <a:xfrm flipH="1">
            <a:off x="1484666" y="3111589"/>
            <a:ext cx="210300" cy="406200"/>
          </a:xfrm>
          <a:prstGeom prst="straightConnector1">
            <a:avLst/>
          </a:prstGeom>
          <a:noFill/>
          <a:ln cap="flat" cmpd="sng" w="9525">
            <a:solidFill>
              <a:schemeClr val="dk1"/>
            </a:solidFill>
            <a:prstDash val="solid"/>
            <a:miter lim="800000"/>
            <a:headEnd len="sm" w="sm" type="none"/>
            <a:tailEnd len="sm" w="sm" type="none"/>
          </a:ln>
        </p:spPr>
      </p:cxnSp>
      <p:cxnSp>
        <p:nvCxnSpPr>
          <p:cNvPr id="613" name="Google Shape;613;p78"/>
          <p:cNvCxnSpPr/>
          <p:nvPr/>
        </p:nvCxnSpPr>
        <p:spPr>
          <a:xfrm>
            <a:off x="1484790" y="3617775"/>
            <a:ext cx="177600" cy="133800"/>
          </a:xfrm>
          <a:prstGeom prst="straightConnector1">
            <a:avLst/>
          </a:prstGeom>
          <a:noFill/>
          <a:ln cap="flat" cmpd="sng" w="9525">
            <a:solidFill>
              <a:schemeClr val="dk1"/>
            </a:solidFill>
            <a:prstDash val="solid"/>
            <a:miter lim="800000"/>
            <a:headEnd len="sm" w="sm" type="none"/>
            <a:tailEnd len="sm" w="sm" type="none"/>
          </a:ln>
        </p:spPr>
      </p:cxnSp>
      <p:cxnSp>
        <p:nvCxnSpPr>
          <p:cNvPr id="614" name="Google Shape;614;p78"/>
          <p:cNvCxnSpPr/>
          <p:nvPr/>
        </p:nvCxnSpPr>
        <p:spPr>
          <a:xfrm rot="10800000">
            <a:off x="989600" y="3536242"/>
            <a:ext cx="374400" cy="31500"/>
          </a:xfrm>
          <a:prstGeom prst="straightConnector1">
            <a:avLst/>
          </a:prstGeom>
          <a:noFill/>
          <a:ln cap="flat" cmpd="sng" w="9525">
            <a:solidFill>
              <a:schemeClr val="dk1"/>
            </a:solidFill>
            <a:prstDash val="solid"/>
            <a:miter lim="800000"/>
            <a:headEnd len="sm" w="sm" type="none"/>
            <a:tailEnd len="sm" w="sm" type="none"/>
          </a:ln>
        </p:spPr>
      </p:cxnSp>
      <p:cxnSp>
        <p:nvCxnSpPr>
          <p:cNvPr id="615" name="Google Shape;615;p78"/>
          <p:cNvCxnSpPr/>
          <p:nvPr/>
        </p:nvCxnSpPr>
        <p:spPr>
          <a:xfrm flipH="1">
            <a:off x="1304924" y="3617775"/>
            <a:ext cx="79800" cy="231900"/>
          </a:xfrm>
          <a:prstGeom prst="straightConnector1">
            <a:avLst/>
          </a:prstGeom>
          <a:noFill/>
          <a:ln cap="flat" cmpd="sng" w="9525">
            <a:solidFill>
              <a:schemeClr val="dk1"/>
            </a:solidFill>
            <a:prstDash val="solid"/>
            <a:miter lim="800000"/>
            <a:headEnd len="sm" w="sm" type="none"/>
            <a:tailEnd len="sm" w="sm" type="none"/>
          </a:ln>
        </p:spPr>
      </p:cxnSp>
      <p:cxnSp>
        <p:nvCxnSpPr>
          <p:cNvPr id="616" name="Google Shape;616;p78"/>
          <p:cNvCxnSpPr/>
          <p:nvPr/>
        </p:nvCxnSpPr>
        <p:spPr>
          <a:xfrm>
            <a:off x="1434757" y="3638499"/>
            <a:ext cx="32700" cy="435300"/>
          </a:xfrm>
          <a:prstGeom prst="straightConnector1">
            <a:avLst/>
          </a:prstGeom>
          <a:noFill/>
          <a:ln cap="flat" cmpd="sng" w="9525">
            <a:solidFill>
              <a:schemeClr val="dk1"/>
            </a:solidFill>
            <a:prstDash val="solid"/>
            <a:miter lim="800000"/>
            <a:headEnd len="sm" w="sm" type="none"/>
            <a:tailEnd len="sm" w="sm" type="none"/>
          </a:ln>
        </p:spPr>
      </p:cxnSp>
      <p:cxnSp>
        <p:nvCxnSpPr>
          <p:cNvPr id="617" name="Google Shape;617;p78"/>
          <p:cNvCxnSpPr/>
          <p:nvPr/>
        </p:nvCxnSpPr>
        <p:spPr>
          <a:xfrm flipH="1">
            <a:off x="875024" y="3617775"/>
            <a:ext cx="509700" cy="139500"/>
          </a:xfrm>
          <a:prstGeom prst="straightConnector1">
            <a:avLst/>
          </a:prstGeom>
          <a:noFill/>
          <a:ln cap="flat" cmpd="sng" w="9525">
            <a:solidFill>
              <a:schemeClr val="dk1"/>
            </a:solidFill>
            <a:prstDash val="solid"/>
            <a:miter lim="800000"/>
            <a:headEnd len="sm" w="sm" type="none"/>
            <a:tailEnd len="sm" w="sm" type="none"/>
          </a:ln>
        </p:spPr>
      </p:cxnSp>
      <p:cxnSp>
        <p:nvCxnSpPr>
          <p:cNvPr id="618" name="Google Shape;618;p78"/>
          <p:cNvCxnSpPr/>
          <p:nvPr/>
        </p:nvCxnSpPr>
        <p:spPr>
          <a:xfrm flipH="1">
            <a:off x="1315981" y="4194718"/>
            <a:ext cx="101400" cy="286500"/>
          </a:xfrm>
          <a:prstGeom prst="straightConnector1">
            <a:avLst/>
          </a:prstGeom>
          <a:noFill/>
          <a:ln cap="flat" cmpd="sng" w="9525">
            <a:solidFill>
              <a:schemeClr val="dk1"/>
            </a:solidFill>
            <a:prstDash val="solid"/>
            <a:miter lim="800000"/>
            <a:headEnd len="sm" w="sm" type="none"/>
            <a:tailEnd len="sm" w="sm" type="none"/>
          </a:ln>
        </p:spPr>
      </p:cxnSp>
      <p:cxnSp>
        <p:nvCxnSpPr>
          <p:cNvPr id="619" name="Google Shape;619;p78"/>
          <p:cNvCxnSpPr/>
          <p:nvPr/>
        </p:nvCxnSpPr>
        <p:spPr>
          <a:xfrm>
            <a:off x="1517448" y="4194718"/>
            <a:ext cx="150300" cy="302700"/>
          </a:xfrm>
          <a:prstGeom prst="straightConnector1">
            <a:avLst/>
          </a:prstGeom>
          <a:noFill/>
          <a:ln cap="flat" cmpd="sng" w="9525">
            <a:solidFill>
              <a:schemeClr val="dk1"/>
            </a:solidFill>
            <a:prstDash val="solid"/>
            <a:miter lim="800000"/>
            <a:headEnd len="sm" w="sm" type="none"/>
            <a:tailEnd len="sm" w="sm" type="none"/>
          </a:ln>
        </p:spPr>
      </p:cxnSp>
      <p:cxnSp>
        <p:nvCxnSpPr>
          <p:cNvPr id="620" name="Google Shape;620;p78"/>
          <p:cNvCxnSpPr/>
          <p:nvPr/>
        </p:nvCxnSpPr>
        <p:spPr>
          <a:xfrm flipH="1" rot="10800000">
            <a:off x="2322989" y="2752280"/>
            <a:ext cx="188400" cy="253800"/>
          </a:xfrm>
          <a:prstGeom prst="straightConnector1">
            <a:avLst/>
          </a:prstGeom>
          <a:noFill/>
          <a:ln cap="flat" cmpd="sng" w="9525">
            <a:solidFill>
              <a:schemeClr val="dk1"/>
            </a:solidFill>
            <a:prstDash val="solid"/>
            <a:miter lim="800000"/>
            <a:headEnd len="sm" w="sm" type="none"/>
            <a:tailEnd len="sm" w="sm" type="none"/>
          </a:ln>
        </p:spPr>
      </p:cxnSp>
      <p:cxnSp>
        <p:nvCxnSpPr>
          <p:cNvPr id="621" name="Google Shape;621;p78"/>
          <p:cNvCxnSpPr/>
          <p:nvPr/>
        </p:nvCxnSpPr>
        <p:spPr>
          <a:xfrm>
            <a:off x="2343713" y="3056113"/>
            <a:ext cx="506400" cy="5400"/>
          </a:xfrm>
          <a:prstGeom prst="straightConnector1">
            <a:avLst/>
          </a:prstGeom>
          <a:noFill/>
          <a:ln cap="flat" cmpd="sng" w="9525">
            <a:solidFill>
              <a:schemeClr val="dk1"/>
            </a:solidFill>
            <a:prstDash val="solid"/>
            <a:miter lim="800000"/>
            <a:headEnd len="sm" w="sm" type="none"/>
            <a:tailEnd len="sm" w="sm" type="none"/>
          </a:ln>
        </p:spPr>
      </p:cxnSp>
      <p:cxnSp>
        <p:nvCxnSpPr>
          <p:cNvPr id="622" name="Google Shape;622;p78"/>
          <p:cNvCxnSpPr/>
          <p:nvPr/>
        </p:nvCxnSpPr>
        <p:spPr>
          <a:xfrm>
            <a:off x="2272956" y="3126871"/>
            <a:ext cx="205800" cy="254700"/>
          </a:xfrm>
          <a:prstGeom prst="straightConnector1">
            <a:avLst/>
          </a:prstGeom>
          <a:noFill/>
          <a:ln cap="flat" cmpd="sng" w="9525">
            <a:solidFill>
              <a:schemeClr val="dk1"/>
            </a:solidFill>
            <a:prstDash val="solid"/>
            <a:miter lim="800000"/>
            <a:headEnd len="sm" w="sm" type="none"/>
            <a:tailEnd len="sm" w="sm" type="none"/>
          </a:ln>
        </p:spPr>
      </p:cxnSp>
      <p:cxnSp>
        <p:nvCxnSpPr>
          <p:cNvPr id="623" name="Google Shape;623;p78"/>
          <p:cNvCxnSpPr/>
          <p:nvPr/>
        </p:nvCxnSpPr>
        <p:spPr>
          <a:xfrm>
            <a:off x="2322989" y="3106147"/>
            <a:ext cx="455100" cy="259200"/>
          </a:xfrm>
          <a:prstGeom prst="straightConnector1">
            <a:avLst/>
          </a:prstGeom>
          <a:noFill/>
          <a:ln cap="flat" cmpd="sng" w="9525">
            <a:solidFill>
              <a:schemeClr val="dk1"/>
            </a:solidFill>
            <a:prstDash val="solid"/>
            <a:miter lim="800000"/>
            <a:headEnd len="sm" w="sm" type="none"/>
            <a:tailEnd len="sm" w="sm" type="none"/>
          </a:ln>
        </p:spPr>
      </p:cxnSp>
      <p:cxnSp>
        <p:nvCxnSpPr>
          <p:cNvPr id="624" name="Google Shape;624;p78"/>
          <p:cNvCxnSpPr/>
          <p:nvPr/>
        </p:nvCxnSpPr>
        <p:spPr>
          <a:xfrm flipH="1" rot="10800000">
            <a:off x="2322989" y="2811380"/>
            <a:ext cx="929700" cy="194700"/>
          </a:xfrm>
          <a:prstGeom prst="straightConnector1">
            <a:avLst/>
          </a:prstGeom>
          <a:noFill/>
          <a:ln cap="flat" cmpd="sng" w="9525">
            <a:solidFill>
              <a:schemeClr val="dk1"/>
            </a:solidFill>
            <a:prstDash val="solid"/>
            <a:miter lim="800000"/>
            <a:headEnd len="sm" w="sm" type="none"/>
            <a:tailEnd len="sm" w="sm" type="none"/>
          </a:ln>
        </p:spPr>
      </p:cxnSp>
      <p:cxnSp>
        <p:nvCxnSpPr>
          <p:cNvPr id="625" name="Google Shape;625;p78"/>
          <p:cNvCxnSpPr/>
          <p:nvPr/>
        </p:nvCxnSpPr>
        <p:spPr>
          <a:xfrm flipH="1" rot="10800000">
            <a:off x="3394185" y="2756885"/>
            <a:ext cx="315600" cy="54300"/>
          </a:xfrm>
          <a:prstGeom prst="straightConnector1">
            <a:avLst/>
          </a:prstGeom>
          <a:noFill/>
          <a:ln cap="flat" cmpd="sng" w="9525">
            <a:solidFill>
              <a:schemeClr val="dk1"/>
            </a:solidFill>
            <a:prstDash val="solid"/>
            <a:miter lim="800000"/>
            <a:headEnd len="sm" w="sm" type="none"/>
            <a:tailEnd len="sm" w="sm" type="none"/>
          </a:ln>
        </p:spPr>
      </p:cxnSp>
      <p:cxnSp>
        <p:nvCxnSpPr>
          <p:cNvPr id="626" name="Google Shape;626;p78"/>
          <p:cNvCxnSpPr/>
          <p:nvPr/>
        </p:nvCxnSpPr>
        <p:spPr>
          <a:xfrm flipH="1" rot="10800000">
            <a:off x="3780628" y="2398600"/>
            <a:ext cx="107700" cy="287400"/>
          </a:xfrm>
          <a:prstGeom prst="straightConnector1">
            <a:avLst/>
          </a:prstGeom>
          <a:noFill/>
          <a:ln cap="flat" cmpd="sng" w="9525">
            <a:solidFill>
              <a:schemeClr val="dk1"/>
            </a:solidFill>
            <a:prstDash val="solid"/>
            <a:miter lim="800000"/>
            <a:headEnd len="sm" w="sm" type="none"/>
            <a:tailEnd len="sm" w="sm" type="none"/>
          </a:ln>
        </p:spPr>
      </p:cxnSp>
      <p:cxnSp>
        <p:nvCxnSpPr>
          <p:cNvPr id="627" name="Google Shape;627;p78"/>
          <p:cNvCxnSpPr/>
          <p:nvPr/>
        </p:nvCxnSpPr>
        <p:spPr>
          <a:xfrm flipH="1" rot="10800000">
            <a:off x="3988504" y="2044709"/>
            <a:ext cx="231900" cy="253800"/>
          </a:xfrm>
          <a:prstGeom prst="straightConnector1">
            <a:avLst/>
          </a:prstGeom>
          <a:noFill/>
          <a:ln cap="flat" cmpd="sng" w="9525">
            <a:solidFill>
              <a:schemeClr val="dk1"/>
            </a:solidFill>
            <a:prstDash val="solid"/>
            <a:miter lim="800000"/>
            <a:headEnd len="sm" w="sm" type="none"/>
            <a:tailEnd len="sm" w="sm" type="none"/>
          </a:ln>
        </p:spPr>
      </p:cxnSp>
      <p:cxnSp>
        <p:nvCxnSpPr>
          <p:cNvPr id="628" name="Google Shape;628;p78"/>
          <p:cNvCxnSpPr/>
          <p:nvPr/>
        </p:nvCxnSpPr>
        <p:spPr>
          <a:xfrm>
            <a:off x="3988504" y="2398576"/>
            <a:ext cx="254700" cy="325500"/>
          </a:xfrm>
          <a:prstGeom prst="straightConnector1">
            <a:avLst/>
          </a:prstGeom>
          <a:noFill/>
          <a:ln cap="flat" cmpd="sng" w="9525">
            <a:solidFill>
              <a:schemeClr val="dk1"/>
            </a:solidFill>
            <a:prstDash val="solid"/>
            <a:miter lim="800000"/>
            <a:headEnd len="sm" w="sm" type="none"/>
            <a:tailEnd len="sm" w="sm" type="none"/>
          </a:ln>
        </p:spPr>
      </p:cxnSp>
      <p:cxnSp>
        <p:nvCxnSpPr>
          <p:cNvPr id="629" name="Google Shape;629;p78"/>
          <p:cNvCxnSpPr/>
          <p:nvPr/>
        </p:nvCxnSpPr>
        <p:spPr>
          <a:xfrm>
            <a:off x="3851385" y="2756757"/>
            <a:ext cx="321000" cy="38100"/>
          </a:xfrm>
          <a:prstGeom prst="straightConnector1">
            <a:avLst/>
          </a:prstGeom>
          <a:noFill/>
          <a:ln cap="flat" cmpd="sng" w="9525">
            <a:solidFill>
              <a:schemeClr val="accent1"/>
            </a:solidFill>
            <a:prstDash val="solid"/>
            <a:miter lim="800000"/>
            <a:headEnd len="sm" w="sm" type="none"/>
            <a:tailEnd len="sm" w="sm" type="none"/>
          </a:ln>
        </p:spPr>
      </p:cxnSp>
      <p:cxnSp>
        <p:nvCxnSpPr>
          <p:cNvPr id="630" name="Google Shape;630;p78"/>
          <p:cNvCxnSpPr/>
          <p:nvPr/>
        </p:nvCxnSpPr>
        <p:spPr>
          <a:xfrm>
            <a:off x="3780628" y="2827514"/>
            <a:ext cx="385500" cy="336300"/>
          </a:xfrm>
          <a:prstGeom prst="straightConnector1">
            <a:avLst/>
          </a:prstGeom>
          <a:noFill/>
          <a:ln cap="flat" cmpd="sng" w="9525">
            <a:solidFill>
              <a:schemeClr val="dk1"/>
            </a:solidFill>
            <a:prstDash val="solid"/>
            <a:miter lim="800000"/>
            <a:headEnd len="sm" w="sm" type="none"/>
            <a:tailEnd len="sm" w="sm" type="none"/>
          </a:ln>
        </p:spPr>
      </p:cxnSp>
      <p:cxnSp>
        <p:nvCxnSpPr>
          <p:cNvPr id="631" name="Google Shape;631;p78"/>
          <p:cNvCxnSpPr/>
          <p:nvPr/>
        </p:nvCxnSpPr>
        <p:spPr>
          <a:xfrm flipH="1">
            <a:off x="4215971" y="2865613"/>
            <a:ext cx="27300" cy="277500"/>
          </a:xfrm>
          <a:prstGeom prst="straightConnector1">
            <a:avLst/>
          </a:prstGeom>
          <a:noFill/>
          <a:ln cap="flat" cmpd="sng" w="9525">
            <a:solidFill>
              <a:schemeClr val="dk1"/>
            </a:solidFill>
            <a:prstDash val="solid"/>
            <a:miter lim="800000"/>
            <a:headEnd len="sm" w="sm" type="none"/>
            <a:tailEnd len="sm" w="sm" type="none"/>
          </a:ln>
        </p:spPr>
      </p:cxnSp>
      <p:cxnSp>
        <p:nvCxnSpPr>
          <p:cNvPr id="632" name="Google Shape;632;p78"/>
          <p:cNvCxnSpPr/>
          <p:nvPr/>
        </p:nvCxnSpPr>
        <p:spPr>
          <a:xfrm flipH="1">
            <a:off x="4243184" y="2065514"/>
            <a:ext cx="27300" cy="658500"/>
          </a:xfrm>
          <a:prstGeom prst="straightConnector1">
            <a:avLst/>
          </a:prstGeom>
          <a:noFill/>
          <a:ln cap="flat" cmpd="sng" w="9525">
            <a:solidFill>
              <a:schemeClr val="dk1"/>
            </a:solidFill>
            <a:prstDash val="solid"/>
            <a:miter lim="800000"/>
            <a:headEnd len="sm" w="sm" type="none"/>
            <a:tailEnd len="sm" w="sm" type="none"/>
          </a:ln>
        </p:spPr>
      </p:cxnSp>
      <p:sp>
        <p:nvSpPr>
          <p:cNvPr id="633" name="Google Shape;633;p78"/>
          <p:cNvSpPr/>
          <p:nvPr/>
        </p:nvSpPr>
        <p:spPr>
          <a:xfrm>
            <a:off x="5562085" y="1978427"/>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4" name="Google Shape;634;p78"/>
          <p:cNvSpPr/>
          <p:nvPr/>
        </p:nvSpPr>
        <p:spPr>
          <a:xfrm>
            <a:off x="5937643" y="1853242"/>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5" name="Google Shape;635;p78"/>
          <p:cNvSpPr/>
          <p:nvPr/>
        </p:nvSpPr>
        <p:spPr>
          <a:xfrm>
            <a:off x="5888655" y="2217913"/>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6" name="Google Shape;636;p78"/>
          <p:cNvSpPr/>
          <p:nvPr/>
        </p:nvSpPr>
        <p:spPr>
          <a:xfrm>
            <a:off x="6356740" y="2827513"/>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7" name="Google Shape;637;p78"/>
          <p:cNvSpPr/>
          <p:nvPr/>
        </p:nvSpPr>
        <p:spPr>
          <a:xfrm>
            <a:off x="5894098" y="2985356"/>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8" name="Google Shape;638;p78"/>
          <p:cNvSpPr/>
          <p:nvPr/>
        </p:nvSpPr>
        <p:spPr>
          <a:xfrm>
            <a:off x="6051941" y="26206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9" name="Google Shape;639;p78"/>
          <p:cNvSpPr/>
          <p:nvPr/>
        </p:nvSpPr>
        <p:spPr>
          <a:xfrm>
            <a:off x="5600184" y="3094214"/>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0" name="Google Shape;640;p78"/>
          <p:cNvSpPr/>
          <p:nvPr/>
        </p:nvSpPr>
        <p:spPr>
          <a:xfrm>
            <a:off x="5164755" y="2996242"/>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1" name="Google Shape;641;p78"/>
          <p:cNvSpPr/>
          <p:nvPr/>
        </p:nvSpPr>
        <p:spPr>
          <a:xfrm>
            <a:off x="4712999" y="2903714"/>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2" name="Google Shape;642;p78"/>
          <p:cNvSpPr/>
          <p:nvPr/>
        </p:nvSpPr>
        <p:spPr>
          <a:xfrm>
            <a:off x="5877769" y="36112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3" name="Google Shape;643;p78"/>
          <p:cNvSpPr/>
          <p:nvPr/>
        </p:nvSpPr>
        <p:spPr>
          <a:xfrm>
            <a:off x="6155357" y="3845328"/>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4" name="Google Shape;644;p78"/>
          <p:cNvSpPr/>
          <p:nvPr/>
        </p:nvSpPr>
        <p:spPr>
          <a:xfrm>
            <a:off x="5910428" y="4188228"/>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5" name="Google Shape;645;p78"/>
          <p:cNvSpPr/>
          <p:nvPr/>
        </p:nvSpPr>
        <p:spPr>
          <a:xfrm>
            <a:off x="5698157" y="39432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6" name="Google Shape;646;p78"/>
          <p:cNvSpPr/>
          <p:nvPr/>
        </p:nvSpPr>
        <p:spPr>
          <a:xfrm>
            <a:off x="5268171" y="3850771"/>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7" name="Google Shape;647;p78"/>
          <p:cNvSpPr/>
          <p:nvPr/>
        </p:nvSpPr>
        <p:spPr>
          <a:xfrm>
            <a:off x="5382471" y="3529642"/>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8" name="Google Shape;648;p78"/>
          <p:cNvSpPr/>
          <p:nvPr/>
        </p:nvSpPr>
        <p:spPr>
          <a:xfrm>
            <a:off x="5409684" y="44494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9" name="Google Shape;649;p78"/>
          <p:cNvSpPr/>
          <p:nvPr/>
        </p:nvSpPr>
        <p:spPr>
          <a:xfrm>
            <a:off x="5709042" y="4574671"/>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0" name="Google Shape;650;p78"/>
          <p:cNvSpPr/>
          <p:nvPr/>
        </p:nvSpPr>
        <p:spPr>
          <a:xfrm>
            <a:off x="6160799" y="4591001"/>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1" name="Google Shape;651;p78"/>
          <p:cNvSpPr/>
          <p:nvPr/>
        </p:nvSpPr>
        <p:spPr>
          <a:xfrm>
            <a:off x="7004440" y="2745870"/>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2" name="Google Shape;652;p78"/>
          <p:cNvSpPr/>
          <p:nvPr/>
        </p:nvSpPr>
        <p:spPr>
          <a:xfrm>
            <a:off x="6715969" y="3099656"/>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3" name="Google Shape;653;p78"/>
          <p:cNvSpPr/>
          <p:nvPr/>
        </p:nvSpPr>
        <p:spPr>
          <a:xfrm>
            <a:off x="7363669" y="31050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4" name="Google Shape;654;p78"/>
          <p:cNvSpPr/>
          <p:nvPr/>
        </p:nvSpPr>
        <p:spPr>
          <a:xfrm>
            <a:off x="6465598" y="3328256"/>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5" name="Google Shape;655;p78"/>
          <p:cNvSpPr/>
          <p:nvPr/>
        </p:nvSpPr>
        <p:spPr>
          <a:xfrm>
            <a:off x="6971783" y="3475213"/>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6" name="Google Shape;656;p78"/>
          <p:cNvSpPr/>
          <p:nvPr/>
        </p:nvSpPr>
        <p:spPr>
          <a:xfrm>
            <a:off x="7271140" y="34588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7" name="Google Shape;657;p78"/>
          <p:cNvSpPr/>
          <p:nvPr/>
        </p:nvSpPr>
        <p:spPr>
          <a:xfrm>
            <a:off x="8381483" y="2392085"/>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8" name="Google Shape;658;p78"/>
          <p:cNvSpPr/>
          <p:nvPr/>
        </p:nvSpPr>
        <p:spPr>
          <a:xfrm>
            <a:off x="8223640" y="2800300"/>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9" name="Google Shape;659;p78"/>
          <p:cNvSpPr/>
          <p:nvPr/>
        </p:nvSpPr>
        <p:spPr>
          <a:xfrm>
            <a:off x="8713497" y="2038300"/>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0" name="Google Shape;660;p78"/>
          <p:cNvSpPr/>
          <p:nvPr/>
        </p:nvSpPr>
        <p:spPr>
          <a:xfrm>
            <a:off x="8686283" y="28383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1" name="Google Shape;661;p78"/>
          <p:cNvSpPr/>
          <p:nvPr/>
        </p:nvSpPr>
        <p:spPr>
          <a:xfrm>
            <a:off x="8659069" y="3257499"/>
            <a:ext cx="141600" cy="141600"/>
          </a:xfrm>
          <a:prstGeom prst="ellipse">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662" name="Google Shape;662;p78"/>
          <p:cNvCxnSpPr/>
          <p:nvPr/>
        </p:nvCxnSpPr>
        <p:spPr>
          <a:xfrm>
            <a:off x="5682875" y="2099218"/>
            <a:ext cx="226500" cy="139500"/>
          </a:xfrm>
          <a:prstGeom prst="straightConnector1">
            <a:avLst/>
          </a:prstGeom>
          <a:noFill/>
          <a:ln cap="flat" cmpd="sng" w="9525">
            <a:solidFill>
              <a:schemeClr val="dk1"/>
            </a:solidFill>
            <a:prstDash val="solid"/>
            <a:miter lim="800000"/>
            <a:headEnd len="sm" w="sm" type="none"/>
            <a:tailEnd len="sm" w="sm" type="none"/>
          </a:ln>
        </p:spPr>
      </p:cxnSp>
      <p:cxnSp>
        <p:nvCxnSpPr>
          <p:cNvPr id="663" name="Google Shape;663;p78"/>
          <p:cNvCxnSpPr/>
          <p:nvPr/>
        </p:nvCxnSpPr>
        <p:spPr>
          <a:xfrm flipH="1">
            <a:off x="5959500" y="1994756"/>
            <a:ext cx="48900" cy="223200"/>
          </a:xfrm>
          <a:prstGeom prst="straightConnector1">
            <a:avLst/>
          </a:prstGeom>
          <a:noFill/>
          <a:ln cap="flat" cmpd="sng" w="9525">
            <a:solidFill>
              <a:schemeClr val="dk1"/>
            </a:solidFill>
            <a:prstDash val="solid"/>
            <a:miter lim="800000"/>
            <a:headEnd len="sm" w="sm" type="none"/>
            <a:tailEnd len="sm" w="sm" type="none"/>
          </a:ln>
        </p:spPr>
      </p:cxnSp>
      <p:cxnSp>
        <p:nvCxnSpPr>
          <p:cNvPr id="664" name="Google Shape;664;p78"/>
          <p:cNvCxnSpPr/>
          <p:nvPr/>
        </p:nvCxnSpPr>
        <p:spPr>
          <a:xfrm>
            <a:off x="6009446" y="2338704"/>
            <a:ext cx="113100" cy="282000"/>
          </a:xfrm>
          <a:prstGeom prst="straightConnector1">
            <a:avLst/>
          </a:prstGeom>
          <a:noFill/>
          <a:ln cap="flat" cmpd="sng" w="9525">
            <a:solidFill>
              <a:schemeClr val="dk1"/>
            </a:solidFill>
            <a:prstDash val="solid"/>
            <a:miter lim="800000"/>
            <a:headEnd len="sm" w="sm" type="none"/>
            <a:tailEnd len="sm" w="sm" type="none"/>
          </a:ln>
        </p:spPr>
      </p:cxnSp>
      <p:cxnSp>
        <p:nvCxnSpPr>
          <p:cNvPr id="665" name="Google Shape;665;p78"/>
          <p:cNvCxnSpPr/>
          <p:nvPr/>
        </p:nvCxnSpPr>
        <p:spPr>
          <a:xfrm rot="10800000">
            <a:off x="5285784" y="3116972"/>
            <a:ext cx="314400" cy="48000"/>
          </a:xfrm>
          <a:prstGeom prst="straightConnector1">
            <a:avLst/>
          </a:prstGeom>
          <a:noFill/>
          <a:ln cap="flat" cmpd="sng" w="9525">
            <a:solidFill>
              <a:schemeClr val="dk1"/>
            </a:solidFill>
            <a:prstDash val="solid"/>
            <a:miter lim="800000"/>
            <a:headEnd len="sm" w="sm" type="none"/>
            <a:tailEnd len="sm" w="sm" type="none"/>
          </a:ln>
        </p:spPr>
      </p:cxnSp>
      <p:cxnSp>
        <p:nvCxnSpPr>
          <p:cNvPr id="666" name="Google Shape;666;p78"/>
          <p:cNvCxnSpPr/>
          <p:nvPr/>
        </p:nvCxnSpPr>
        <p:spPr>
          <a:xfrm rot="10800000">
            <a:off x="4854555" y="2974599"/>
            <a:ext cx="310200" cy="92400"/>
          </a:xfrm>
          <a:prstGeom prst="straightConnector1">
            <a:avLst/>
          </a:prstGeom>
          <a:noFill/>
          <a:ln cap="flat" cmpd="sng" w="9525">
            <a:solidFill>
              <a:schemeClr val="dk1"/>
            </a:solidFill>
            <a:prstDash val="solid"/>
            <a:miter lim="800000"/>
            <a:headEnd len="sm" w="sm" type="none"/>
            <a:tailEnd len="sm" w="sm" type="none"/>
          </a:ln>
        </p:spPr>
      </p:cxnSp>
      <p:cxnSp>
        <p:nvCxnSpPr>
          <p:cNvPr id="667" name="Google Shape;667;p78"/>
          <p:cNvCxnSpPr/>
          <p:nvPr/>
        </p:nvCxnSpPr>
        <p:spPr>
          <a:xfrm>
            <a:off x="5998560" y="3732075"/>
            <a:ext cx="177600" cy="133800"/>
          </a:xfrm>
          <a:prstGeom prst="straightConnector1">
            <a:avLst/>
          </a:prstGeom>
          <a:noFill/>
          <a:ln cap="flat" cmpd="sng" w="9525">
            <a:solidFill>
              <a:schemeClr val="dk1"/>
            </a:solidFill>
            <a:prstDash val="solid"/>
            <a:miter lim="800000"/>
            <a:headEnd len="sm" w="sm" type="none"/>
            <a:tailEnd len="sm" w="sm" type="none"/>
          </a:ln>
        </p:spPr>
      </p:cxnSp>
      <p:cxnSp>
        <p:nvCxnSpPr>
          <p:cNvPr id="668" name="Google Shape;668;p78"/>
          <p:cNvCxnSpPr/>
          <p:nvPr/>
        </p:nvCxnSpPr>
        <p:spPr>
          <a:xfrm rot="10800000">
            <a:off x="5503369" y="3650542"/>
            <a:ext cx="374400" cy="31500"/>
          </a:xfrm>
          <a:prstGeom prst="straightConnector1">
            <a:avLst/>
          </a:prstGeom>
          <a:noFill/>
          <a:ln cap="flat" cmpd="sng" w="9525">
            <a:solidFill>
              <a:schemeClr val="dk1"/>
            </a:solidFill>
            <a:prstDash val="solid"/>
            <a:miter lim="800000"/>
            <a:headEnd len="sm" w="sm" type="none"/>
            <a:tailEnd len="sm" w="sm" type="none"/>
          </a:ln>
        </p:spPr>
      </p:cxnSp>
      <p:cxnSp>
        <p:nvCxnSpPr>
          <p:cNvPr id="669" name="Google Shape;669;p78"/>
          <p:cNvCxnSpPr/>
          <p:nvPr/>
        </p:nvCxnSpPr>
        <p:spPr>
          <a:xfrm flipH="1">
            <a:off x="5818693" y="3732075"/>
            <a:ext cx="79800" cy="231900"/>
          </a:xfrm>
          <a:prstGeom prst="straightConnector1">
            <a:avLst/>
          </a:prstGeom>
          <a:noFill/>
          <a:ln cap="flat" cmpd="sng" w="9525">
            <a:solidFill>
              <a:schemeClr val="dk1"/>
            </a:solidFill>
            <a:prstDash val="solid"/>
            <a:miter lim="800000"/>
            <a:headEnd len="sm" w="sm" type="none"/>
            <a:tailEnd len="sm" w="sm" type="none"/>
          </a:ln>
        </p:spPr>
      </p:cxnSp>
      <p:cxnSp>
        <p:nvCxnSpPr>
          <p:cNvPr id="670" name="Google Shape;670;p78"/>
          <p:cNvCxnSpPr/>
          <p:nvPr/>
        </p:nvCxnSpPr>
        <p:spPr>
          <a:xfrm>
            <a:off x="5948527" y="3752799"/>
            <a:ext cx="32700" cy="435300"/>
          </a:xfrm>
          <a:prstGeom prst="straightConnector1">
            <a:avLst/>
          </a:prstGeom>
          <a:noFill/>
          <a:ln cap="flat" cmpd="sng" w="9525">
            <a:solidFill>
              <a:schemeClr val="dk1"/>
            </a:solidFill>
            <a:prstDash val="solid"/>
            <a:miter lim="800000"/>
            <a:headEnd len="sm" w="sm" type="none"/>
            <a:tailEnd len="sm" w="sm" type="none"/>
          </a:ln>
        </p:spPr>
      </p:cxnSp>
      <p:cxnSp>
        <p:nvCxnSpPr>
          <p:cNvPr id="671" name="Google Shape;671;p78"/>
          <p:cNvCxnSpPr/>
          <p:nvPr/>
        </p:nvCxnSpPr>
        <p:spPr>
          <a:xfrm flipH="1">
            <a:off x="5388793" y="3732075"/>
            <a:ext cx="509700" cy="139500"/>
          </a:xfrm>
          <a:prstGeom prst="straightConnector1">
            <a:avLst/>
          </a:prstGeom>
          <a:noFill/>
          <a:ln cap="flat" cmpd="sng" w="9525">
            <a:solidFill>
              <a:schemeClr val="dk1"/>
            </a:solidFill>
            <a:prstDash val="solid"/>
            <a:miter lim="800000"/>
            <a:headEnd len="sm" w="sm" type="none"/>
            <a:tailEnd len="sm" w="sm" type="none"/>
          </a:ln>
        </p:spPr>
      </p:cxnSp>
      <p:cxnSp>
        <p:nvCxnSpPr>
          <p:cNvPr id="672" name="Google Shape;672;p78"/>
          <p:cNvCxnSpPr/>
          <p:nvPr/>
        </p:nvCxnSpPr>
        <p:spPr>
          <a:xfrm flipH="1">
            <a:off x="5829752" y="4309018"/>
            <a:ext cx="101400" cy="286500"/>
          </a:xfrm>
          <a:prstGeom prst="straightConnector1">
            <a:avLst/>
          </a:prstGeom>
          <a:noFill/>
          <a:ln cap="flat" cmpd="sng" w="9525">
            <a:solidFill>
              <a:schemeClr val="dk1"/>
            </a:solidFill>
            <a:prstDash val="solid"/>
            <a:miter lim="800000"/>
            <a:headEnd len="sm" w="sm" type="none"/>
            <a:tailEnd len="sm" w="sm" type="none"/>
          </a:ln>
        </p:spPr>
      </p:cxnSp>
      <p:cxnSp>
        <p:nvCxnSpPr>
          <p:cNvPr id="673" name="Google Shape;673;p78"/>
          <p:cNvCxnSpPr/>
          <p:nvPr/>
        </p:nvCxnSpPr>
        <p:spPr>
          <a:xfrm>
            <a:off x="6031218" y="4309018"/>
            <a:ext cx="150300" cy="302700"/>
          </a:xfrm>
          <a:prstGeom prst="straightConnector1">
            <a:avLst/>
          </a:prstGeom>
          <a:noFill/>
          <a:ln cap="flat" cmpd="sng" w="9525">
            <a:solidFill>
              <a:schemeClr val="dk1"/>
            </a:solidFill>
            <a:prstDash val="solid"/>
            <a:miter lim="800000"/>
            <a:headEnd len="sm" w="sm" type="none"/>
            <a:tailEnd len="sm" w="sm" type="none"/>
          </a:ln>
        </p:spPr>
      </p:cxnSp>
      <p:cxnSp>
        <p:nvCxnSpPr>
          <p:cNvPr id="674" name="Google Shape;674;p78"/>
          <p:cNvCxnSpPr/>
          <p:nvPr/>
        </p:nvCxnSpPr>
        <p:spPr>
          <a:xfrm flipH="1" rot="10800000">
            <a:off x="6836759" y="2866580"/>
            <a:ext cx="188400" cy="253800"/>
          </a:xfrm>
          <a:prstGeom prst="straightConnector1">
            <a:avLst/>
          </a:prstGeom>
          <a:noFill/>
          <a:ln cap="flat" cmpd="sng" w="9525">
            <a:solidFill>
              <a:schemeClr val="dk1"/>
            </a:solidFill>
            <a:prstDash val="solid"/>
            <a:miter lim="800000"/>
            <a:headEnd len="sm" w="sm" type="none"/>
            <a:tailEnd len="sm" w="sm" type="none"/>
          </a:ln>
        </p:spPr>
      </p:cxnSp>
      <p:cxnSp>
        <p:nvCxnSpPr>
          <p:cNvPr id="675" name="Google Shape;675;p78"/>
          <p:cNvCxnSpPr/>
          <p:nvPr/>
        </p:nvCxnSpPr>
        <p:spPr>
          <a:xfrm>
            <a:off x="6857483" y="3170413"/>
            <a:ext cx="506400" cy="5400"/>
          </a:xfrm>
          <a:prstGeom prst="straightConnector1">
            <a:avLst/>
          </a:prstGeom>
          <a:noFill/>
          <a:ln cap="flat" cmpd="sng" w="9525">
            <a:solidFill>
              <a:schemeClr val="dk1"/>
            </a:solidFill>
            <a:prstDash val="solid"/>
            <a:miter lim="800000"/>
            <a:headEnd len="sm" w="sm" type="none"/>
            <a:tailEnd len="sm" w="sm" type="none"/>
          </a:ln>
        </p:spPr>
      </p:cxnSp>
      <p:cxnSp>
        <p:nvCxnSpPr>
          <p:cNvPr id="676" name="Google Shape;676;p78"/>
          <p:cNvCxnSpPr/>
          <p:nvPr/>
        </p:nvCxnSpPr>
        <p:spPr>
          <a:xfrm>
            <a:off x="6786726" y="3241171"/>
            <a:ext cx="205800" cy="254700"/>
          </a:xfrm>
          <a:prstGeom prst="straightConnector1">
            <a:avLst/>
          </a:prstGeom>
          <a:noFill/>
          <a:ln cap="flat" cmpd="sng" w="9525">
            <a:solidFill>
              <a:schemeClr val="dk1"/>
            </a:solidFill>
            <a:prstDash val="solid"/>
            <a:miter lim="800000"/>
            <a:headEnd len="sm" w="sm" type="none"/>
            <a:tailEnd len="sm" w="sm" type="none"/>
          </a:ln>
        </p:spPr>
      </p:cxnSp>
      <p:cxnSp>
        <p:nvCxnSpPr>
          <p:cNvPr id="677" name="Google Shape;677;p78"/>
          <p:cNvCxnSpPr/>
          <p:nvPr/>
        </p:nvCxnSpPr>
        <p:spPr>
          <a:xfrm>
            <a:off x="6836759" y="3220447"/>
            <a:ext cx="455100" cy="259200"/>
          </a:xfrm>
          <a:prstGeom prst="straightConnector1">
            <a:avLst/>
          </a:prstGeom>
          <a:noFill/>
          <a:ln cap="flat" cmpd="sng" w="9525">
            <a:solidFill>
              <a:schemeClr val="dk1"/>
            </a:solidFill>
            <a:prstDash val="solid"/>
            <a:miter lim="800000"/>
            <a:headEnd len="sm" w="sm" type="none"/>
            <a:tailEnd len="sm" w="sm" type="none"/>
          </a:ln>
        </p:spPr>
      </p:cxnSp>
      <p:cxnSp>
        <p:nvCxnSpPr>
          <p:cNvPr id="678" name="Google Shape;678;p78"/>
          <p:cNvCxnSpPr/>
          <p:nvPr/>
        </p:nvCxnSpPr>
        <p:spPr>
          <a:xfrm flipH="1" rot="10800000">
            <a:off x="8294398" y="2512900"/>
            <a:ext cx="107700" cy="287400"/>
          </a:xfrm>
          <a:prstGeom prst="straightConnector1">
            <a:avLst/>
          </a:prstGeom>
          <a:noFill/>
          <a:ln cap="flat" cmpd="sng" w="9525">
            <a:solidFill>
              <a:schemeClr val="dk1"/>
            </a:solidFill>
            <a:prstDash val="solid"/>
            <a:miter lim="800000"/>
            <a:headEnd len="sm" w="sm" type="none"/>
            <a:tailEnd len="sm" w="sm" type="none"/>
          </a:ln>
        </p:spPr>
      </p:cxnSp>
      <p:cxnSp>
        <p:nvCxnSpPr>
          <p:cNvPr id="679" name="Google Shape;679;p78"/>
          <p:cNvCxnSpPr/>
          <p:nvPr/>
        </p:nvCxnSpPr>
        <p:spPr>
          <a:xfrm flipH="1" rot="10800000">
            <a:off x="8502274" y="2159009"/>
            <a:ext cx="231900" cy="253800"/>
          </a:xfrm>
          <a:prstGeom prst="straightConnector1">
            <a:avLst/>
          </a:prstGeom>
          <a:noFill/>
          <a:ln cap="flat" cmpd="sng" w="9525">
            <a:solidFill>
              <a:schemeClr val="dk1"/>
            </a:solidFill>
            <a:prstDash val="solid"/>
            <a:miter lim="800000"/>
            <a:headEnd len="sm" w="sm" type="none"/>
            <a:tailEnd len="sm" w="sm" type="none"/>
          </a:ln>
        </p:spPr>
      </p:cxnSp>
      <p:cxnSp>
        <p:nvCxnSpPr>
          <p:cNvPr id="680" name="Google Shape;680;p78"/>
          <p:cNvCxnSpPr/>
          <p:nvPr/>
        </p:nvCxnSpPr>
        <p:spPr>
          <a:xfrm>
            <a:off x="8502274" y="2512876"/>
            <a:ext cx="254700" cy="325500"/>
          </a:xfrm>
          <a:prstGeom prst="straightConnector1">
            <a:avLst/>
          </a:prstGeom>
          <a:noFill/>
          <a:ln cap="flat" cmpd="sng" w="9525">
            <a:solidFill>
              <a:schemeClr val="dk1"/>
            </a:solidFill>
            <a:prstDash val="solid"/>
            <a:miter lim="800000"/>
            <a:headEnd len="sm" w="sm" type="none"/>
            <a:tailEnd len="sm" w="sm" type="none"/>
          </a:ln>
        </p:spPr>
      </p:cxnSp>
      <p:cxnSp>
        <p:nvCxnSpPr>
          <p:cNvPr id="681" name="Google Shape;681;p78"/>
          <p:cNvCxnSpPr/>
          <p:nvPr/>
        </p:nvCxnSpPr>
        <p:spPr>
          <a:xfrm>
            <a:off x="8365155" y="2871057"/>
            <a:ext cx="321000" cy="38100"/>
          </a:xfrm>
          <a:prstGeom prst="straightConnector1">
            <a:avLst/>
          </a:prstGeom>
          <a:noFill/>
          <a:ln cap="flat" cmpd="sng" w="9525">
            <a:solidFill>
              <a:schemeClr val="accent1"/>
            </a:solidFill>
            <a:prstDash val="solid"/>
            <a:miter lim="800000"/>
            <a:headEnd len="sm" w="sm" type="none"/>
            <a:tailEnd len="sm" w="sm" type="none"/>
          </a:ln>
        </p:spPr>
      </p:cxnSp>
      <p:cxnSp>
        <p:nvCxnSpPr>
          <p:cNvPr id="682" name="Google Shape;682;p78"/>
          <p:cNvCxnSpPr/>
          <p:nvPr/>
        </p:nvCxnSpPr>
        <p:spPr>
          <a:xfrm>
            <a:off x="8294398" y="2941814"/>
            <a:ext cx="385500" cy="336300"/>
          </a:xfrm>
          <a:prstGeom prst="straightConnector1">
            <a:avLst/>
          </a:prstGeom>
          <a:noFill/>
          <a:ln cap="flat" cmpd="sng" w="9525">
            <a:solidFill>
              <a:schemeClr val="dk1"/>
            </a:solidFill>
            <a:prstDash val="solid"/>
            <a:miter lim="800000"/>
            <a:headEnd len="sm" w="sm" type="none"/>
            <a:tailEnd len="sm" w="sm" type="none"/>
          </a:ln>
        </p:spPr>
      </p:cxnSp>
      <p:cxnSp>
        <p:nvCxnSpPr>
          <p:cNvPr id="683" name="Google Shape;683;p78"/>
          <p:cNvCxnSpPr/>
          <p:nvPr/>
        </p:nvCxnSpPr>
        <p:spPr>
          <a:xfrm flipH="1">
            <a:off x="8729740" y="2979913"/>
            <a:ext cx="27300" cy="277500"/>
          </a:xfrm>
          <a:prstGeom prst="straightConnector1">
            <a:avLst/>
          </a:prstGeom>
          <a:noFill/>
          <a:ln cap="flat" cmpd="sng" w="9525">
            <a:solidFill>
              <a:schemeClr val="dk1"/>
            </a:solidFill>
            <a:prstDash val="solid"/>
            <a:miter lim="800000"/>
            <a:headEnd len="sm" w="sm" type="none"/>
            <a:tailEnd len="sm" w="sm" type="none"/>
          </a:ln>
        </p:spPr>
      </p:cxnSp>
      <p:cxnSp>
        <p:nvCxnSpPr>
          <p:cNvPr id="684" name="Google Shape;684;p78"/>
          <p:cNvCxnSpPr/>
          <p:nvPr/>
        </p:nvCxnSpPr>
        <p:spPr>
          <a:xfrm flipH="1">
            <a:off x="8756954" y="2179814"/>
            <a:ext cx="27300" cy="658500"/>
          </a:xfrm>
          <a:prstGeom prst="straightConnector1">
            <a:avLst/>
          </a:prstGeom>
          <a:noFill/>
          <a:ln cap="flat" cmpd="sng" w="9525">
            <a:solidFill>
              <a:schemeClr val="dk1"/>
            </a:solidFill>
            <a:prstDash val="solid"/>
            <a:miter lim="800000"/>
            <a:headEnd len="sm" w="sm" type="none"/>
            <a:tailEnd len="sm" w="sm" type="none"/>
          </a:ln>
        </p:spPr>
      </p:cxnSp>
      <p:cxnSp>
        <p:nvCxnSpPr>
          <p:cNvPr id="685" name="Google Shape;685;p78"/>
          <p:cNvCxnSpPr/>
          <p:nvPr/>
        </p:nvCxnSpPr>
        <p:spPr>
          <a:xfrm flipH="1">
            <a:off x="4528687" y="1397480"/>
            <a:ext cx="39000" cy="3390000"/>
          </a:xfrm>
          <a:prstGeom prst="straightConnector1">
            <a:avLst/>
          </a:prstGeom>
          <a:noFill/>
          <a:ln cap="flat" cmpd="sng" w="44450">
            <a:solidFill>
              <a:schemeClr val="accent1"/>
            </a:solidFill>
            <a:prstDash val="dash"/>
            <a:miter lim="800000"/>
            <a:headEnd len="sm" w="sm" type="none"/>
            <a:tailEnd len="sm" w="sm" type="none"/>
          </a:ln>
        </p:spPr>
      </p:cxnSp>
      <p:sp>
        <p:nvSpPr>
          <p:cNvPr id="686" name="Google Shape;686;p78"/>
          <p:cNvSpPr/>
          <p:nvPr/>
        </p:nvSpPr>
        <p:spPr>
          <a:xfrm>
            <a:off x="1773429" y="1740513"/>
            <a:ext cx="141600" cy="141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7" name="Google Shape;687;p78"/>
          <p:cNvSpPr txBox="1"/>
          <p:nvPr/>
        </p:nvSpPr>
        <p:spPr>
          <a:xfrm>
            <a:off x="1889468" y="1675681"/>
            <a:ext cx="2355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419" sz="1400">
                <a:solidFill>
                  <a:schemeClr val="dk1"/>
                </a:solidFill>
                <a:latin typeface="Calibri"/>
                <a:ea typeface="Calibri"/>
                <a:cs typeface="Calibri"/>
                <a:sym typeface="Calibri"/>
              </a:rPr>
              <a:t>Alto collective Influence</a:t>
            </a:r>
            <a:endParaRPr sz="1400">
              <a:solidFill>
                <a:schemeClr val="dk1"/>
              </a:solidFill>
              <a:latin typeface="Calibri"/>
              <a:ea typeface="Calibri"/>
              <a:cs typeface="Calibri"/>
              <a:sym typeface="Calibri"/>
            </a:endParaRPr>
          </a:p>
        </p:txBody>
      </p:sp>
      <p:sp>
        <p:nvSpPr>
          <p:cNvPr id="688" name="Google Shape;688;p78"/>
          <p:cNvSpPr txBox="1"/>
          <p:nvPr/>
        </p:nvSpPr>
        <p:spPr>
          <a:xfrm>
            <a:off x="6342012" y="1628988"/>
            <a:ext cx="3144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s-419" sz="1400">
                <a:solidFill>
                  <a:schemeClr val="dk1"/>
                </a:solidFill>
                <a:latin typeface="Calibri"/>
                <a:ea typeface="Calibri"/>
                <a:cs typeface="Calibri"/>
                <a:sym typeface="Calibri"/>
              </a:rPr>
              <a:t>Red cambia mucho al sacarlos</a:t>
            </a:r>
            <a:endParaRPr sz="1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79"/>
          <p:cNvSpPr txBox="1"/>
          <p:nvPr>
            <p:ph type="ctrTitle"/>
          </p:nvPr>
        </p:nvSpPr>
        <p:spPr>
          <a:xfrm>
            <a:off x="685800" y="1788552"/>
            <a:ext cx="7772400" cy="1521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419"/>
              <a:t>Práctica 3: </a:t>
            </a:r>
            <a:r>
              <a:rPr lang="es-419">
                <a:solidFill>
                  <a:srgbClr val="333333"/>
                </a:solidFill>
                <a:latin typeface="Arial"/>
                <a:ea typeface="Arial"/>
                <a:cs typeface="Arial"/>
                <a:sym typeface="Arial"/>
              </a:rPr>
              <a:t>Collective influence</a:t>
            </a:r>
            <a:endParaRPr>
              <a:solidFill>
                <a:srgbClr val="333333"/>
              </a:solidFill>
              <a:latin typeface="Arial"/>
              <a:ea typeface="Arial"/>
              <a:cs typeface="Arial"/>
              <a:sym typeface="Arial"/>
            </a:endParaRPr>
          </a:p>
          <a:p>
            <a:pPr indent="0" lvl="0" marL="0" rt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80"/>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00" name="Google Shape;700;p80"/>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701" name="Google Shape;701;p80"/>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lang="es-419" sz="2400">
                <a:solidFill>
                  <a:schemeClr val="dk1"/>
                </a:solidFill>
              </a:rPr>
              <a:t>Collective Influence - Ego network nodo: 2300</a:t>
            </a:r>
            <a:endParaRPr/>
          </a:p>
        </p:txBody>
      </p:sp>
      <p:pic>
        <p:nvPicPr>
          <p:cNvPr descr="Screen Shot 2017-09-05 at 11.53.29 AM.png" id="702" name="Google Shape;702;p80"/>
          <p:cNvPicPr preferRelativeResize="0"/>
          <p:nvPr/>
        </p:nvPicPr>
        <p:blipFill>
          <a:blip r:embed="rId3">
            <a:alphaModFix/>
          </a:blip>
          <a:stretch>
            <a:fillRect/>
          </a:stretch>
        </p:blipFill>
        <p:spPr>
          <a:xfrm>
            <a:off x="1692600" y="719075"/>
            <a:ext cx="4404000" cy="39684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81"/>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09" name="Google Shape;709;p81"/>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710" name="Google Shape;710;p81"/>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lang="es-419" sz="2400">
                <a:solidFill>
                  <a:schemeClr val="dk1"/>
                </a:solidFill>
              </a:rPr>
              <a:t>Collective Influence - Ego network nodo: 2622</a:t>
            </a:r>
            <a:endParaRPr/>
          </a:p>
        </p:txBody>
      </p:sp>
      <p:pic>
        <p:nvPicPr>
          <p:cNvPr descr="Screen Shot 2017-09-05 at 11.57.22 AM.png" id="711" name="Google Shape;711;p81"/>
          <p:cNvPicPr preferRelativeResize="0"/>
          <p:nvPr/>
        </p:nvPicPr>
        <p:blipFill>
          <a:blip r:embed="rId3">
            <a:alphaModFix/>
          </a:blip>
          <a:stretch>
            <a:fillRect/>
          </a:stretch>
        </p:blipFill>
        <p:spPr>
          <a:xfrm>
            <a:off x="1856925" y="719075"/>
            <a:ext cx="4305424" cy="39684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82"/>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18" name="Google Shape;718;p82"/>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719" name="Google Shape;719;p82"/>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lang="es-419" sz="2400">
                <a:solidFill>
                  <a:schemeClr val="dk1"/>
                </a:solidFill>
              </a:rPr>
              <a:t>Collective Influence - Ego network nodo</a:t>
            </a:r>
            <a:r>
              <a:rPr b="1" lang="es-419" sz="2400">
                <a:solidFill>
                  <a:schemeClr val="dk1"/>
                </a:solidFill>
              </a:rPr>
              <a:t>: 1876</a:t>
            </a:r>
            <a:endParaRPr/>
          </a:p>
        </p:txBody>
      </p:sp>
      <p:pic>
        <p:nvPicPr>
          <p:cNvPr descr="Screen Shot 2017-09-05 at 11.36.42 AM.png" id="720" name="Google Shape;720;p82"/>
          <p:cNvPicPr preferRelativeResize="0"/>
          <p:nvPr/>
        </p:nvPicPr>
        <p:blipFill>
          <a:blip r:embed="rId3">
            <a:alphaModFix/>
          </a:blip>
          <a:stretch>
            <a:fillRect/>
          </a:stretch>
        </p:blipFill>
        <p:spPr>
          <a:xfrm>
            <a:off x="1676400" y="719075"/>
            <a:ext cx="4831025" cy="4004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83"/>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27" name="Google Shape;727;p83"/>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728" name="Google Shape;728;p83"/>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lang="es-419" sz="2400">
                <a:solidFill>
                  <a:schemeClr val="dk1"/>
                </a:solidFill>
              </a:rPr>
              <a:t>Collective Influence - Ego network nodo:</a:t>
            </a:r>
            <a:r>
              <a:rPr b="1" lang="es-419" sz="2400">
                <a:solidFill>
                  <a:schemeClr val="dk1"/>
                </a:solidFill>
              </a:rPr>
              <a:t> 8306</a:t>
            </a:r>
            <a:endParaRPr/>
          </a:p>
        </p:txBody>
      </p:sp>
      <p:pic>
        <p:nvPicPr>
          <p:cNvPr descr="Screen Shot 2017-09-05 at 12.03.09 PM.png" id="729" name="Google Shape;729;p83"/>
          <p:cNvPicPr preferRelativeResize="0"/>
          <p:nvPr/>
        </p:nvPicPr>
        <p:blipFill>
          <a:blip r:embed="rId3">
            <a:alphaModFix/>
          </a:blip>
          <a:stretch>
            <a:fillRect/>
          </a:stretch>
        </p:blipFill>
        <p:spPr>
          <a:xfrm>
            <a:off x="1643300" y="719075"/>
            <a:ext cx="4666924" cy="39684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84"/>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35" name="Google Shape;735;p84"/>
          <p:cNvSpPr txBox="1"/>
          <p:nvPr/>
        </p:nvSpPr>
        <p:spPr>
          <a:xfrm>
            <a:off x="7010400" y="486965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2060"/>
              </a:buClr>
              <a:buFont typeface="Calibri"/>
              <a:buNone/>
            </a:pPr>
            <a:fld id="{00000000-1234-1234-1234-123412341234}" type="slidenum">
              <a:rPr b="0" i="0" lang="es-419" sz="1200" u="none">
                <a:solidFill>
                  <a:srgbClr val="002060"/>
                </a:solidFill>
                <a:latin typeface="Calibri"/>
                <a:ea typeface="Calibri"/>
                <a:cs typeface="Calibri"/>
                <a:sym typeface="Calibri"/>
              </a:rPr>
              <a:t>‹#›</a:t>
            </a:fld>
            <a:endParaRPr/>
          </a:p>
        </p:txBody>
      </p:sp>
      <p:sp>
        <p:nvSpPr>
          <p:cNvPr id="736" name="Google Shape;736;p84"/>
          <p:cNvSpPr txBox="1"/>
          <p:nvPr/>
        </p:nvSpPr>
        <p:spPr>
          <a:xfrm>
            <a:off x="684212" y="1329928"/>
            <a:ext cx="73200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1" lang="es-419" sz="5400" u="none">
                <a:solidFill>
                  <a:schemeClr val="dk1"/>
                </a:solidFill>
                <a:latin typeface="Arial"/>
                <a:ea typeface="Arial"/>
                <a:cs typeface="Arial"/>
                <a:sym typeface="Arial"/>
              </a:rPr>
              <a:t>Q&amp;A</a:t>
            </a:r>
            <a:endParaRPr/>
          </a:p>
        </p:txBody>
      </p:sp>
      <p:pic>
        <p:nvPicPr>
          <p:cNvPr id="737" name="Google Shape;737;p84"/>
          <p:cNvPicPr preferRelativeResize="0"/>
          <p:nvPr/>
        </p:nvPicPr>
        <p:blipFill rotWithShape="1">
          <a:blip r:embed="rId3">
            <a:alphaModFix/>
          </a:blip>
          <a:srcRect b="0" l="0" r="0" t="0"/>
          <a:stretch/>
        </p:blipFill>
        <p:spPr>
          <a:xfrm>
            <a:off x="2627312" y="3003947"/>
            <a:ext cx="3744900" cy="149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0"/>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2"/>
              </a:solidFill>
            </a:endParaRPr>
          </a:p>
        </p:txBody>
      </p:sp>
      <p:pic>
        <p:nvPicPr>
          <p:cNvPr id="271" name="Google Shape;271;p50"/>
          <p:cNvPicPr preferRelativeResize="0"/>
          <p:nvPr/>
        </p:nvPicPr>
        <p:blipFill>
          <a:blip r:embed="rId3">
            <a:alphaModFix/>
          </a:blip>
          <a:stretch>
            <a:fillRect/>
          </a:stretch>
        </p:blipFill>
        <p:spPr>
          <a:xfrm>
            <a:off x="53600" y="152400"/>
            <a:ext cx="4556443" cy="4838701"/>
          </a:xfrm>
          <a:prstGeom prst="rect">
            <a:avLst/>
          </a:prstGeom>
          <a:noFill/>
          <a:ln>
            <a:noFill/>
          </a:ln>
        </p:spPr>
      </p:pic>
      <p:pic>
        <p:nvPicPr>
          <p:cNvPr id="272" name="Google Shape;272;p50"/>
          <p:cNvPicPr preferRelativeResize="0"/>
          <p:nvPr/>
        </p:nvPicPr>
        <p:blipFill>
          <a:blip r:embed="rId4">
            <a:alphaModFix/>
          </a:blip>
          <a:stretch>
            <a:fillRect/>
          </a:stretch>
        </p:blipFill>
        <p:spPr>
          <a:xfrm>
            <a:off x="4505325" y="401450"/>
            <a:ext cx="4473574" cy="156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51"/>
          <p:cNvPicPr preferRelativeResize="0"/>
          <p:nvPr/>
        </p:nvPicPr>
        <p:blipFill>
          <a:blip r:embed="rId3">
            <a:alphaModFix/>
          </a:blip>
          <a:stretch>
            <a:fillRect/>
          </a:stretch>
        </p:blipFill>
        <p:spPr>
          <a:xfrm>
            <a:off x="175825" y="1648250"/>
            <a:ext cx="8402375" cy="166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2"/>
          <p:cNvSpPr/>
          <p:nvPr/>
        </p:nvSpPr>
        <p:spPr>
          <a:xfrm>
            <a:off x="359175" y="3920600"/>
            <a:ext cx="8329200" cy="8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Apache Spark</a:t>
            </a:r>
            <a:endParaRPr/>
          </a:p>
        </p:txBody>
      </p:sp>
      <p:sp>
        <p:nvSpPr>
          <p:cNvPr id="283" name="Google Shape;283;p52"/>
          <p:cNvSpPr/>
          <p:nvPr/>
        </p:nvSpPr>
        <p:spPr>
          <a:xfrm>
            <a:off x="359175"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SQL &amp; </a:t>
            </a:r>
            <a:r>
              <a:rPr b="1" lang="es-419"/>
              <a:t>DataFrames</a:t>
            </a:r>
            <a:endParaRPr b="1"/>
          </a:p>
        </p:txBody>
      </p:sp>
      <p:sp>
        <p:nvSpPr>
          <p:cNvPr id="284" name="Google Shape;284;p52"/>
          <p:cNvSpPr/>
          <p:nvPr/>
        </p:nvSpPr>
        <p:spPr>
          <a:xfrm>
            <a:off x="1783950"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Streaming</a:t>
            </a:r>
            <a:endParaRPr/>
          </a:p>
        </p:txBody>
      </p:sp>
      <p:sp>
        <p:nvSpPr>
          <p:cNvPr id="285" name="Google Shape;285;p52"/>
          <p:cNvSpPr/>
          <p:nvPr/>
        </p:nvSpPr>
        <p:spPr>
          <a:xfrm>
            <a:off x="3208725"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Language APIs</a:t>
            </a:r>
            <a:endParaRPr/>
          </a:p>
        </p:txBody>
      </p:sp>
      <p:sp>
        <p:nvSpPr>
          <p:cNvPr id="286" name="Google Shape;286;p52"/>
          <p:cNvSpPr/>
          <p:nvPr/>
        </p:nvSpPr>
        <p:spPr>
          <a:xfrm>
            <a:off x="4633500"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Graph Tools</a:t>
            </a:r>
            <a:endParaRPr/>
          </a:p>
        </p:txBody>
      </p:sp>
      <p:sp>
        <p:nvSpPr>
          <p:cNvPr id="287" name="Google Shape;287;p52"/>
          <p:cNvSpPr/>
          <p:nvPr/>
        </p:nvSpPr>
        <p:spPr>
          <a:xfrm>
            <a:off x="6039975"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MLLib</a:t>
            </a:r>
            <a:endParaRPr/>
          </a:p>
        </p:txBody>
      </p:sp>
      <p:sp>
        <p:nvSpPr>
          <p:cNvPr id="288" name="Google Shape;288;p52"/>
          <p:cNvSpPr/>
          <p:nvPr/>
        </p:nvSpPr>
        <p:spPr>
          <a:xfrm>
            <a:off x="7446450"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Community Packages</a:t>
            </a:r>
            <a:endParaRPr/>
          </a:p>
        </p:txBody>
      </p:sp>
      <p:sp>
        <p:nvSpPr>
          <p:cNvPr id="289" name="Google Shape;289;p52"/>
          <p:cNvSpPr/>
          <p:nvPr/>
        </p:nvSpPr>
        <p:spPr>
          <a:xfrm>
            <a:off x="3208725" y="1034950"/>
            <a:ext cx="1242000" cy="149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Scala, Java Python, and R</a:t>
            </a:r>
            <a:endParaRPr/>
          </a:p>
        </p:txBody>
      </p:sp>
      <p:sp>
        <p:nvSpPr>
          <p:cNvPr id="290" name="Google Shape;290;p52"/>
          <p:cNvSpPr/>
          <p:nvPr/>
        </p:nvSpPr>
        <p:spPr>
          <a:xfrm>
            <a:off x="4594350" y="1035000"/>
            <a:ext cx="1339500" cy="149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Graphx and </a:t>
            </a:r>
            <a:r>
              <a:rPr b="1" lang="es-419"/>
              <a:t>GraphFrames</a:t>
            </a:r>
            <a:endParaRPr b="1"/>
          </a:p>
        </p:txBody>
      </p:sp>
      <p:sp>
        <p:nvSpPr>
          <p:cNvPr id="291" name="Google Shape;291;p52"/>
          <p:cNvSpPr txBox="1"/>
          <p:nvPr/>
        </p:nvSpPr>
        <p:spPr>
          <a:xfrm>
            <a:off x="1576875" y="206200"/>
            <a:ext cx="5647500" cy="45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a:t>Spark: Ecosistema de propósito general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¿Cómo funciona Spark?</a:t>
            </a:r>
            <a:endParaRPr/>
          </a:p>
        </p:txBody>
      </p:sp>
      <p:sp>
        <p:nvSpPr>
          <p:cNvPr id="297" name="Google Shape;297;p53"/>
          <p:cNvSpPr txBox="1"/>
          <p:nvPr>
            <p:ph idx="1" type="body"/>
          </p:nvPr>
        </p:nvSpPr>
        <p:spPr>
          <a:xfrm>
            <a:off x="311700" y="1152475"/>
            <a:ext cx="8520600" cy="377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Las aplicaciones de Spark se ejecutan como un conjunto independiente de procesos en el cluster, coordinados por un objeto que se llama </a:t>
            </a:r>
            <a:r>
              <a:rPr i="1" lang="es-419"/>
              <a:t>SparkContext</a:t>
            </a:r>
            <a:r>
              <a:rPr lang="es-419"/>
              <a:t> y se encuentra en el programa principal, que es nuestro programa. </a:t>
            </a:r>
            <a:endParaRPr/>
          </a:p>
          <a:p>
            <a:pPr indent="-342900" lvl="0" marL="457200" rtl="0">
              <a:spcBef>
                <a:spcPts val="0"/>
              </a:spcBef>
              <a:spcAft>
                <a:spcPts val="0"/>
              </a:spcAft>
              <a:buSzPts val="1800"/>
              <a:buChar char="●"/>
            </a:pPr>
            <a:r>
              <a:rPr lang="es-419"/>
              <a:t>El programa principal se llama </a:t>
            </a:r>
            <a:r>
              <a:rPr i="1" lang="es-419"/>
              <a:t>Driver Program</a:t>
            </a:r>
            <a:r>
              <a:rPr lang="es-419"/>
              <a:t>.</a:t>
            </a:r>
            <a:endParaRPr/>
          </a:p>
          <a:p>
            <a:pPr indent="-342900" lvl="0" marL="457200" rtl="0">
              <a:spcBef>
                <a:spcPts val="0"/>
              </a:spcBef>
              <a:spcAft>
                <a:spcPts val="0"/>
              </a:spcAft>
              <a:buSzPts val="1800"/>
              <a:buChar char="●"/>
            </a:pPr>
            <a:r>
              <a:rPr lang="es-419"/>
              <a:t>Spark se conecta a un </a:t>
            </a:r>
            <a:r>
              <a:rPr i="1" lang="es-419"/>
              <a:t>cluster manager</a:t>
            </a:r>
            <a:r>
              <a:rPr lang="es-419"/>
              <a:t> que se encarga de asignar los recursos a las aplicaciones. Spark es agnóstico del </a:t>
            </a:r>
            <a:r>
              <a:rPr i="1" lang="es-419"/>
              <a:t>cluster manager</a:t>
            </a:r>
            <a:r>
              <a:rPr lang="es-419"/>
              <a:t>.</a:t>
            </a:r>
            <a:endParaRPr/>
          </a:p>
          <a:p>
            <a:pPr indent="-342900" lvl="0" marL="457200" rtl="0">
              <a:spcBef>
                <a:spcPts val="0"/>
              </a:spcBef>
              <a:spcAft>
                <a:spcPts val="0"/>
              </a:spcAft>
              <a:buSzPts val="1800"/>
              <a:buChar char="●"/>
            </a:pPr>
            <a:r>
              <a:rPr lang="es-419"/>
              <a:t>Spark obtiene </a:t>
            </a:r>
            <a:r>
              <a:rPr i="1" lang="es-419"/>
              <a:t>executors</a:t>
            </a:r>
            <a:r>
              <a:rPr lang="es-419"/>
              <a:t> (procesos encargados de hacer la computación) en los nodos del cluster y les envía el código de nuestro programa. </a:t>
            </a:r>
            <a:endParaRPr/>
          </a:p>
          <a:p>
            <a:pPr indent="-342900" lvl="0" marL="457200" rtl="0">
              <a:spcBef>
                <a:spcPts val="0"/>
              </a:spcBef>
              <a:spcAft>
                <a:spcPts val="0"/>
              </a:spcAft>
              <a:buSzPts val="1800"/>
              <a:buChar char="●"/>
            </a:pPr>
            <a:r>
              <a:rPr lang="es-419"/>
              <a:t>Finalmente, el </a:t>
            </a:r>
            <a:r>
              <a:rPr i="1" lang="es-419"/>
              <a:t>SparkContext</a:t>
            </a:r>
            <a:r>
              <a:rPr lang="es-419"/>
              <a:t> envía las tareas (</a:t>
            </a:r>
            <a:r>
              <a:rPr i="1" lang="es-419"/>
              <a:t>tasks</a:t>
            </a:r>
            <a:r>
              <a:rPr lang="es-419"/>
              <a:t>) a los executors para que corran ahí.</a:t>
            </a:r>
            <a:endParaRPr/>
          </a:p>
          <a:p>
            <a:pPr indent="-342900" lvl="0" marL="457200" rtl="0">
              <a:spcBef>
                <a:spcPts val="0"/>
              </a:spcBef>
              <a:spcAft>
                <a:spcPts val="0"/>
              </a:spcAft>
              <a:buSzPts val="1800"/>
              <a:buChar char="●"/>
            </a:pPr>
            <a:r>
              <a:rPr lang="es-419"/>
              <a:t>El resultado se devuelve al driver o se graba.</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54"/>
          <p:cNvPicPr preferRelativeResize="0"/>
          <p:nvPr/>
        </p:nvPicPr>
        <p:blipFill>
          <a:blip r:embed="rId3">
            <a:alphaModFix/>
          </a:blip>
          <a:stretch>
            <a:fillRect/>
          </a:stretch>
        </p:blipFill>
        <p:spPr>
          <a:xfrm>
            <a:off x="290075" y="515475"/>
            <a:ext cx="8259825" cy="396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RDD: Resilient Distributed Dataset</a:t>
            </a:r>
            <a:endParaRPr/>
          </a:p>
        </p:txBody>
      </p:sp>
      <p:sp>
        <p:nvSpPr>
          <p:cNvPr id="308" name="Google Shape;3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Spark gira en torno al concepto de r</a:t>
            </a:r>
            <a:r>
              <a:rPr i="1" lang="es-419"/>
              <a:t>esilient distributed dataset</a:t>
            </a:r>
            <a:r>
              <a:rPr lang="es-419"/>
              <a:t> (RDD), que no es más que una colección de elementos que pueden ser operados en forma paralela y es tolerante a fallas.</a:t>
            </a:r>
            <a:endParaRPr/>
          </a:p>
          <a:p>
            <a:pPr indent="-317500" lvl="1" marL="914400" rtl="0">
              <a:spcBef>
                <a:spcPts val="0"/>
              </a:spcBef>
              <a:spcAft>
                <a:spcPts val="0"/>
              </a:spcAft>
              <a:buSzPts val="1400"/>
              <a:buChar char="○"/>
            </a:pPr>
            <a:r>
              <a:rPr lang="es-419"/>
              <a:t>Es la estructura de datos principal de Spark</a:t>
            </a:r>
            <a:endParaRPr/>
          </a:p>
          <a:p>
            <a:pPr indent="-317500" lvl="1" marL="914400" rtl="0">
              <a:spcBef>
                <a:spcPts val="0"/>
              </a:spcBef>
              <a:spcAft>
                <a:spcPts val="0"/>
              </a:spcAft>
              <a:buSzPts val="1400"/>
              <a:buChar char="○"/>
            </a:pPr>
            <a:r>
              <a:rPr lang="es-419"/>
              <a:t>Es una colección de datos. Tiene los métodos clásicos de una colección de datos.</a:t>
            </a:r>
            <a:endParaRPr/>
          </a:p>
          <a:p>
            <a:pPr indent="-317500" lvl="1" marL="914400" rtl="0">
              <a:spcBef>
                <a:spcPts val="0"/>
              </a:spcBef>
              <a:spcAft>
                <a:spcPts val="0"/>
              </a:spcAft>
              <a:buSzPts val="1400"/>
              <a:buChar char="○"/>
            </a:pPr>
            <a:r>
              <a:rPr lang="es-419"/>
              <a:t>Es tolerante a fallas</a:t>
            </a:r>
            <a:endParaRPr/>
          </a:p>
          <a:p>
            <a:pPr indent="-317500" lvl="1" marL="914400" rtl="0">
              <a:spcBef>
                <a:spcPts val="0"/>
              </a:spcBef>
              <a:spcAft>
                <a:spcPts val="0"/>
              </a:spcAft>
              <a:buSzPts val="1400"/>
              <a:buChar char="○"/>
            </a:pPr>
            <a:r>
              <a:rPr lang="es-419"/>
              <a:t>Es </a:t>
            </a:r>
            <a:r>
              <a:rPr lang="es-419"/>
              <a:t>inmutable.</a:t>
            </a:r>
            <a:endParaRPr/>
          </a:p>
          <a:p>
            <a:pPr indent="-317500" lvl="1" marL="914400" rtl="0">
              <a:spcBef>
                <a:spcPts val="0"/>
              </a:spcBef>
              <a:spcAft>
                <a:spcPts val="0"/>
              </a:spcAft>
              <a:buSzPts val="1400"/>
              <a:buChar char="○"/>
            </a:pPr>
            <a:r>
              <a:rPr lang="es-419"/>
              <a:t>Transformaciones lazy.</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