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1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3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2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4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DEC2-AFC8-40A2-881D-B106C7B27B4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E6035-A3C0-432D-88B8-2F9B6BA82B7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1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Computeck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C" sz="1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Esteban Gavino</a:t>
            </a:r>
          </a:p>
          <a:p>
            <a:r>
              <a:rPr lang="es-EC" sz="1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Mario Chávez </a:t>
            </a:r>
          </a:p>
          <a:p>
            <a:r>
              <a:rPr lang="es-EC" sz="1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Alex Soria   </a:t>
            </a:r>
            <a:endParaRPr lang="en-US" sz="14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90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300907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 medio de cobro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643052"/>
            <a:ext cx="8954179" cy="1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257365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de rotación de inventarios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06600"/>
            <a:ext cx="6411276" cy="2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266073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 medio de inventarios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865121"/>
            <a:ext cx="8194507" cy="17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239948"/>
            <a:ext cx="9603275" cy="1049235"/>
          </a:xfrm>
        </p:spPr>
        <p:txBody>
          <a:bodyPr>
            <a:normAutofit/>
          </a:bodyPr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de rotación de cuentas por pagar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438400"/>
            <a:ext cx="7256199" cy="24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196404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 medio de pagos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516778"/>
            <a:ext cx="7990528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4229" y="1786367"/>
            <a:ext cx="10589623" cy="2541431"/>
          </a:xfrm>
        </p:spPr>
        <p:txBody>
          <a:bodyPr>
            <a:normAutofit/>
          </a:bodyPr>
          <a:lstStyle/>
          <a:p>
            <a:r>
              <a:rPr lang="es-EC" sz="4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RAZONES DE ENDEUDAMIENTO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797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266073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de endeudamiento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03565"/>
            <a:ext cx="6833908" cy="2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1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87418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 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Razón de pasivo a largo plazo con respecto al patrimonio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429691"/>
            <a:ext cx="7635970" cy="23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2606" y="1890870"/>
            <a:ext cx="9252178" cy="2541431"/>
          </a:xfrm>
        </p:spPr>
        <p:txBody>
          <a:bodyPr>
            <a:normAutofit/>
          </a:bodyPr>
          <a:lstStyle/>
          <a:p>
            <a:r>
              <a:rPr lang="es-EC" sz="4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RAZONES DE RENTABILIDAD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5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Rentabilidad sobre las ventas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73532"/>
            <a:ext cx="7594695" cy="20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" y="75202"/>
            <a:ext cx="7184570" cy="586404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84868" y="190782"/>
            <a:ext cx="435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 </a:t>
            </a:r>
            <a:r>
              <a:rPr lang="es-EC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horizontal 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667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292199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Rentabilidad sobre los activos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577737"/>
            <a:ext cx="7894839" cy="22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4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90031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C" dirty="0"/>
              <a:t> 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Rentabilidad sobre el patrimonio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899955"/>
            <a:ext cx="8278652" cy="17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 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Utilidad por acción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2229136"/>
            <a:ext cx="6054225" cy="11410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86" y="3971109"/>
            <a:ext cx="7248911" cy="8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318324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Dividendos por acción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717074"/>
            <a:ext cx="651578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283491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 en libros por acción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534194"/>
            <a:ext cx="8086513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266073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de cobertura de intereses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47406"/>
            <a:ext cx="6990607" cy="20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318325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de cobertura total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48051"/>
            <a:ext cx="8272259" cy="28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1742824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s-EC" sz="4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Comparación con la empresa  de venta y servicio de computadoras pci3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7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10299"/>
              </p:ext>
            </p:extLst>
          </p:nvPr>
        </p:nvGraphicFramePr>
        <p:xfrm>
          <a:off x="134469" y="98617"/>
          <a:ext cx="11905131" cy="5938861"/>
        </p:xfrm>
        <a:graphic>
          <a:graphicData uri="http://schemas.openxmlformats.org/drawingml/2006/table">
            <a:tbl>
              <a:tblPr firstRow="1" firstCol="1" bandRow="1"/>
              <a:tblGrid>
                <a:gridCol w="1903597">
                  <a:extLst>
                    <a:ext uri="{9D8B030D-6E8A-4147-A177-3AD203B41FA5}">
                      <a16:colId xmlns:a16="http://schemas.microsoft.com/office/drawing/2014/main" val="584415799"/>
                    </a:ext>
                  </a:extLst>
                </a:gridCol>
                <a:gridCol w="1443911">
                  <a:extLst>
                    <a:ext uri="{9D8B030D-6E8A-4147-A177-3AD203B41FA5}">
                      <a16:colId xmlns:a16="http://schemas.microsoft.com/office/drawing/2014/main" val="1491593223"/>
                    </a:ext>
                  </a:extLst>
                </a:gridCol>
                <a:gridCol w="1395275">
                  <a:extLst>
                    <a:ext uri="{9D8B030D-6E8A-4147-A177-3AD203B41FA5}">
                      <a16:colId xmlns:a16="http://schemas.microsoft.com/office/drawing/2014/main" val="4233289414"/>
                    </a:ext>
                  </a:extLst>
                </a:gridCol>
                <a:gridCol w="1216930">
                  <a:extLst>
                    <a:ext uri="{9D8B030D-6E8A-4147-A177-3AD203B41FA5}">
                      <a16:colId xmlns:a16="http://schemas.microsoft.com/office/drawing/2014/main" val="939746100"/>
                    </a:ext>
                  </a:extLst>
                </a:gridCol>
                <a:gridCol w="2972709">
                  <a:extLst>
                    <a:ext uri="{9D8B030D-6E8A-4147-A177-3AD203B41FA5}">
                      <a16:colId xmlns:a16="http://schemas.microsoft.com/office/drawing/2014/main" val="80252289"/>
                    </a:ext>
                  </a:extLst>
                </a:gridCol>
                <a:gridCol w="2972709">
                  <a:extLst>
                    <a:ext uri="{9D8B030D-6E8A-4147-A177-3AD203B41FA5}">
                      <a16:colId xmlns:a16="http://schemas.microsoft.com/office/drawing/2014/main" val="258214547"/>
                    </a:ext>
                  </a:extLst>
                </a:gridCol>
              </a:tblGrid>
              <a:tr h="8963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8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COMPUTECK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8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PCI3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800" b="1" cap="all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Análisis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208792"/>
                  </a:ext>
                </a:extLst>
              </a:tr>
              <a:tr h="896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51438"/>
                  </a:ext>
                </a:extLst>
              </a:tr>
              <a:tr h="320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Índice corriente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2,52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7,78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1,99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7,2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Podemos decir que </a:t>
                      </a: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 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está en una razón corriente ideal en los años 2010 y 2011 a diferencia de la empresa PCI3.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001184"/>
                  </a:ext>
                </a:extLst>
              </a:tr>
              <a:tr h="448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Prueba ácida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0,50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1,13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0,24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0,494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puede observar que en la empresa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COMPUTECK está en un rango aceptable en el 2011 lo que significa que la empresa no va a tener problemas para pagar sus obligaciones.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58740"/>
                  </a:ext>
                </a:extLst>
              </a:tr>
              <a:tr h="206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Capital de trabajo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2 684148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5899,718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1546065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40655,75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 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mucho más capital en los dos años en consideración con PCI3.  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740327"/>
                  </a:ext>
                </a:extLst>
              </a:tr>
              <a:tr h="358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Í. Rotación inventarios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4,72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3,07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2,91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1,17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observa que COMPUTECK tiene un mejor índice de rotación de inventarios lo que significa que tiene mayor rapidez en la transformación de inventario promedio.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53978"/>
                  </a:ext>
                </a:extLst>
              </a:tr>
              <a:tr h="206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Plazo medio de inventario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76,27 días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117,26 días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30,96 días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84,72  días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 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una baja rotación de sus productos con respecto a PCI3.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276528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Í. Rotación CxC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 3,17v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3,20v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7,82v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9,931v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 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menor rotación con respecto a, lo que implica que las CxC se hacen efectivas más pronto en PCI3.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68485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Plazo medio de cobro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99,72 días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157,89 días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120,70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160,85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un bajo número de días en recuperar las deudas de la empresa con respecto a PCI3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61806"/>
                  </a:ext>
                </a:extLst>
              </a:tr>
              <a:tr h="206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Í. Rotación CxP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15,02 v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15,15 v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20,72v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22,41v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más capacidad de pago de las deudas que la empresa analizada.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29714"/>
                  </a:ext>
                </a:extLst>
              </a:tr>
              <a:tr h="4123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Plazo medio de pagos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46,63 días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31,81 días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58,17días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60.56 días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Podemos observar que la empresa PCI3 se demora muchos más días en cancelar sus deudas con los proveedores que </a:t>
                      </a: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682930"/>
                  </a:ext>
                </a:extLst>
              </a:tr>
              <a:tr h="4123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Índice endeudamiento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64,61%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25,49%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41,73%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5,25%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Observamos que </a:t>
                      </a: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 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un índice de endeudamiento mucho más alto  que la empresa PCI3 por lo que no puede adquirir más obligaciones.(60%)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94496"/>
                  </a:ext>
                </a:extLst>
              </a:tr>
              <a:tr h="206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Rentabilidad sobre las ventas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13,14%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10,98%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4,89%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5,69%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Tiene una buena rentabilidad de ventas con respecto a PCI3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209477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Rentabilidad sobre los activos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21,86%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13.54%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5,21%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6,27%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Está aprovechando más los recursos de la empresa que PCI3 ya que existe mayor rentabilidad.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95581"/>
                  </a:ext>
                </a:extLst>
              </a:tr>
              <a:tr h="4123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Rentabilidad sobre el Patrim.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20,08%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35,77%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2,7%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8.06%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COMPUTECK </a:t>
                      </a: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aprecia una buena utilidad obtenida, caso diferente en </a:t>
                      </a:r>
                      <a:r>
                        <a:rPr lang="es-EC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PCI3</a:t>
                      </a: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que no ha obtenido muy elevado porcentaje de utilidades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23678"/>
                  </a:ext>
                </a:extLst>
              </a:tr>
              <a:tr h="320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Í. cobertura de intereses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2,5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38,98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1,43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4200" algn="l"/>
                        </a:tabLs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36.75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observa que en las 2 empresas no existe un índice razonable en la posibilidad de pago de préstamos e inversiones.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56370"/>
                  </a:ext>
                </a:extLst>
              </a:tr>
              <a:tr h="448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 b="1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 de cobertura total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1,011</a:t>
                      </a:r>
                      <a:endParaRPr lang="en-US" sz="9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3,91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0,67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900">
                          <a:solidFill>
                            <a:srgbClr val="00000A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FrankRuehl"/>
                        </a:rPr>
                        <a:t>2,65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 COMPUTECK y PCI3 se observa que no existe la disponibilidad de fondos suficiente para cubrir los compromisos de la empresa, claro que la empresa COMPUTECK tiene una mejor solvencia,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4" marR="15354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224816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9787273" y="1837035"/>
            <a:ext cx="56374302" cy="69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" y="-1936479"/>
            <a:ext cx="7524206" cy="76179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016358" y="205043"/>
            <a:ext cx="36712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 Vertical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66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382945" y="1786367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RAZONES DE LIQUIDEZ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2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274782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corriente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57983"/>
            <a:ext cx="10834135" cy="21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1318325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a razón de prueba ácida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133599"/>
            <a:ext cx="7452655" cy="30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353159"/>
            <a:ext cx="9603275" cy="1049235"/>
          </a:xfrm>
        </p:spPr>
        <p:txBody>
          <a:bodyPr/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Capital de trabajo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73531"/>
            <a:ext cx="6085086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0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7772" y="1812493"/>
            <a:ext cx="8938669" cy="2541431"/>
          </a:xfrm>
        </p:spPr>
        <p:txBody>
          <a:bodyPr>
            <a:normAutofit fontScale="90000"/>
          </a:bodyPr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RAZONES DE ACTIVIDAD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7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344450"/>
            <a:ext cx="9603275" cy="1049235"/>
          </a:xfrm>
        </p:spPr>
        <p:txBody>
          <a:bodyPr>
            <a:normAutofit/>
          </a:bodyPr>
          <a:lstStyle/>
          <a:p>
            <a:r>
              <a:rPr lang="es-EC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 de rotación de cuentas por cobrar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29394"/>
            <a:ext cx="8095549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89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67</TotalTime>
  <Words>534</Words>
  <Application>Microsoft Office PowerPoint</Application>
  <PresentationFormat>Panorámica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FrankRuehl</vt:lpstr>
      <vt:lpstr>Gill Sans MT</vt:lpstr>
      <vt:lpstr>Gallery</vt:lpstr>
      <vt:lpstr>Computeck</vt:lpstr>
      <vt:lpstr>Presentación de PowerPoint</vt:lpstr>
      <vt:lpstr>Presentación de PowerPoint</vt:lpstr>
      <vt:lpstr>RAZONES DE LIQUIDEZ </vt:lpstr>
      <vt:lpstr>Índice corriente </vt:lpstr>
      <vt:lpstr>Índice a razón de prueba ácida   </vt:lpstr>
      <vt:lpstr>Capital de trabajo </vt:lpstr>
      <vt:lpstr>RAZONES DE ACTIVIDAD  </vt:lpstr>
      <vt:lpstr>Índice de rotación de cuentas por cobrar </vt:lpstr>
      <vt:lpstr>Plazo medio de cobro </vt:lpstr>
      <vt:lpstr>Índice de rotación de inventarios  </vt:lpstr>
      <vt:lpstr>Plazo medio de inventarios </vt:lpstr>
      <vt:lpstr>Índice de rotación de cuentas por pagar </vt:lpstr>
      <vt:lpstr>Plazo medio de pagos </vt:lpstr>
      <vt:lpstr>RAZONES DE ENDEUDAMIENTO </vt:lpstr>
      <vt:lpstr>Índice de endeudamiento </vt:lpstr>
      <vt:lpstr>  Razón de pasivo a largo plazo con respecto al patrimonio </vt:lpstr>
      <vt:lpstr>RAZONES DE RENTABILIDAD </vt:lpstr>
      <vt:lpstr> Rentabilidad sobre las ventas</vt:lpstr>
      <vt:lpstr>Rentabilidad sobre los activos </vt:lpstr>
      <vt:lpstr>  Rentabilidad sobre el patrimonio </vt:lpstr>
      <vt:lpstr>  Utilidad por acción </vt:lpstr>
      <vt:lpstr>Dividendos por acción </vt:lpstr>
      <vt:lpstr>Valor en libros por acción </vt:lpstr>
      <vt:lpstr>Índice de cobertura de intereses </vt:lpstr>
      <vt:lpstr>Índice de cobertura total </vt:lpstr>
      <vt:lpstr>Comparación con la empresa  de venta y servicio de computadoras pci3 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Computeck</dc:title>
  <dc:creator>fv</dc:creator>
  <cp:lastModifiedBy>fv</cp:lastModifiedBy>
  <cp:revision>19</cp:revision>
  <dcterms:created xsi:type="dcterms:W3CDTF">2017-01-25T02:22:29Z</dcterms:created>
  <dcterms:modified xsi:type="dcterms:W3CDTF">2017-01-25T03:30:23Z</dcterms:modified>
</cp:coreProperties>
</file>