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9"/>
  </p:notesMasterIdLst>
  <p:sldIdLst>
    <p:sldId id="256" r:id="rId5"/>
    <p:sldId id="273" r:id="rId6"/>
    <p:sldId id="259" r:id="rId7"/>
    <p:sldId id="277" r:id="rId8"/>
    <p:sldId id="276" r:id="rId9"/>
    <p:sldId id="275" r:id="rId10"/>
    <p:sldId id="279" r:id="rId11"/>
    <p:sldId id="280" r:id="rId12"/>
    <p:sldId id="281" r:id="rId13"/>
    <p:sldId id="297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8" r:id="rId25"/>
    <p:sldId id="292" r:id="rId26"/>
    <p:sldId id="293" r:id="rId27"/>
    <p:sldId id="294" r:id="rId28"/>
    <p:sldId id="295" r:id="rId29"/>
    <p:sldId id="299" r:id="rId30"/>
    <p:sldId id="296" r:id="rId31"/>
    <p:sldId id="300" r:id="rId32"/>
    <p:sldId id="301" r:id="rId33"/>
    <p:sldId id="302" r:id="rId34"/>
    <p:sldId id="303" r:id="rId35"/>
    <p:sldId id="306" r:id="rId36"/>
    <p:sldId id="304" r:id="rId37"/>
    <p:sldId id="274" r:id="rId38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8D4"/>
    <a:srgbClr val="0F4890"/>
    <a:srgbClr val="061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8" autoAdjust="0"/>
    <p:restoredTop sz="94593"/>
  </p:normalViewPr>
  <p:slideViewPr>
    <p:cSldViewPr>
      <p:cViewPr varScale="1">
        <p:scale>
          <a:sx n="100" d="100"/>
          <a:sy n="100" d="100"/>
        </p:scale>
        <p:origin x="8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CED-B8AE-4837-BABA-778116F76072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8F027-6C80-40F6-A698-A6399F8170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8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8F027-6C80-40F6-A698-A6399F8170B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68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=""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=""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06112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="" xmlns:a16="http://schemas.microsoft.com/office/drawing/2014/main" id="{54136B19-67A5-4D0F-A940-45A1A8A883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" y="6036192"/>
            <a:ext cx="9601220" cy="1459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=""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=""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=""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=""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=""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=""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7186796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=""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=""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=""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169721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=""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276" y="3558683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=""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76" y="494764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=""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075BB044-9EC0-6B4E-BA64-BB3B0D26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457" y="1446077"/>
            <a:ext cx="4788483" cy="615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=""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=""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=""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2110720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=""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=""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=""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=""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=""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2167605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="" xmlns:a16="http://schemas.microsoft.com/office/drawing/2014/main" id="{B6826D71-448F-AC4A-BE57-7C3541B89D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13452" y="2167605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=""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="" xmlns:a16="http://schemas.microsoft.com/office/drawing/2014/main" id="{44C608F0-F9BB-A546-8B7E-C8FB5F4EC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4787900"/>
            <a:ext cx="3352800" cy="844906"/>
          </a:xfrm>
          <a:prstGeom prst="rect">
            <a:avLst/>
          </a:prstGeo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="" xmlns:a16="http://schemas.microsoft.com/office/drawing/2014/main" id="{89D85ABA-E323-4364-BC96-CF31946C87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2"/>
          <a:stretch/>
        </p:blipFill>
        <p:spPr>
          <a:xfrm>
            <a:off x="1265654" y="2197100"/>
            <a:ext cx="8276392" cy="18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UZTgXtm6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WINyUWN7k&amp;t=795s&amp;ab_channel=MIDEyVENCER%C3%81S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83A4BF7-79C9-CA48-A8CE-D4A772FAE4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850" y="1587500"/>
            <a:ext cx="6756435" cy="2362200"/>
          </a:xfrm>
        </p:spPr>
        <p:txBody>
          <a:bodyPr/>
          <a:lstStyle/>
          <a:p>
            <a:r>
              <a:rPr lang="es-ES" dirty="0" smtClean="0"/>
              <a:t>Business </a:t>
            </a:r>
            <a:r>
              <a:rPr lang="es-ES" dirty="0" err="1" smtClean="0"/>
              <a:t>Intelligence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=""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2. Modelos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2.1 El Data </a:t>
            </a:r>
            <a:r>
              <a:rPr lang="es-ES" dirty="0" err="1" smtClean="0"/>
              <a:t>Warehouse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11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2202339"/>
            <a:ext cx="8915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la mayoría de ocasiones, el 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será el primer paso desde el punto de vista técnico para implantar una solución completa y fiable de BI.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Al organizar los datos en una ubicación, tus empleados pueden resolver problemas más rápido y cumplir con los plazos de manera constante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un data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 información fluye de manera constante mientras los analistas la revisan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 a temas: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Suelen tratar información similar y está unida entre sí. Por ejemplo, todas las transacciones bancarias en las que se incluya el importe, el origen, la fecha y hora, etc.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es variable en el tiempo: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 un histórico de datos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es volátil: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 se elimina ni modifica la información reciente. Esta información se mantiene intacta y en su estado original.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Integrado: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integrar distintas fuentes de datos (por ejemplo, áreas de la compañía) que se van a poder exportar a un mismo lugar.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2.2 El Data </a:t>
            </a:r>
            <a:r>
              <a:rPr lang="es-ES" dirty="0" err="1" smtClean="0"/>
              <a:t>Mart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12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almacenes de datos con información de interés particular para un determinado sector de la empresa.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ejemplo, podemos tener un 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estas áreas: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Ventas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DM de Ventas + DM de Recursos Humanos + DM de Producción</a:t>
            </a:r>
          </a:p>
        </p:txBody>
      </p:sp>
      <p:pic>
        <p:nvPicPr>
          <p:cNvPr id="7" name="Picture 2" descr="Tipos de Data Warehouse | Business Intelligence, Data Warehouse, Monterrey,  México : Grav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7" y="4708999"/>
            <a:ext cx="4953000" cy="23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2.3 OTLP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13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52543" y="2132751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necesitamos un 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 ¿No podemos seguir trabajando con bases de datos de la forma tradicional?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Hasta ahora hemos trabajado con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bases de datos transaccionales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que reúnen las siguientes características: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Optimizadas para transacciones cortas del tipo (INSERT, UPDATE, DELETE)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análisis, las estructuras tradicionales no son ágiles 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datos no están organizados para ser agrupados mediante relaciones que nos permitan dotarlos de significado. No tenemos información.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Suelen estar en formato 3FN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5702300"/>
            <a:ext cx="8644766" cy="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2.4 OLAP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4078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OLAP es una tecnología para la inteligencia de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que ejecuta análisis multidimensional de datos de una forma veloz e interactiva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 está optimizado para transacciones. Implican cargas pesadas en procesos (normalmente nocturnos) que involucran agregados.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Analizan las relaciones entre muchos tipos de datos y/o elementos empresariales.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 esquemas de tipo ‘Estrella’ o ‘Copo de nieve’ 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¿Cuánto dinero he ganado vendiendo el producto X en la región Y en el periodo de tiempo Z? </a:t>
            </a: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encrypted-tbn0.gstatic.com/images?q=tbn:ANd9GcT7pl2mE-8O-H-xzaj0vOYq4OhPXnGWMTmMr5QWxj4ohZ7XxXC603BAhBW1Q1Gi0tRJcx0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092700"/>
            <a:ext cx="3505200" cy="203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626193" y="5778500"/>
            <a:ext cx="321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CLICA PARA VER VÍDEO OLAP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2.4 OLAP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OLAP surgen varios conceptos que vamos a ver de ahora en adelante: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Hechos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ejemplo, el salario o la edad de un empleado.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Dimensiones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propiedades de tipo cualitativo. Por ejemplo la región o el tiempo.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Agregaciones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hechos pueden agregarse para facilitar cálculos a la herramienta BI. Por ejemplo, que el número de empleados sea una SUM() de todos los departamentos.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LAP: saber todo sobre esta potente organización de bases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684422"/>
            <a:ext cx="2621831" cy="245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4310128"/>
            <a:ext cx="4552180" cy="2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2.5 Esquema de estrella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0377" y="2092519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esquema de estrella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es un tipo de esquema de base de datos relacional que consta de una sola tabla de hechos central rodeada de tablas de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dimensiones.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tablas de hechos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pueden almacenar observaciones o eventos, y pueden ser pedidos de ventas, existencias, tasas de cambio, temperaturas, etc. Una tabla de hechos contiene columnas de clave de dimensiones relacionadas con las tablas de dimensiones y columnas de medida numéricas.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Este diagrama muestra el esquema de estrella con una sola tabla de hechos en el centro con enlaces a varias tablas de dimension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0" y="4102100"/>
            <a:ext cx="47529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715000" cy="430887"/>
          </a:xfrm>
        </p:spPr>
        <p:txBody>
          <a:bodyPr/>
          <a:lstStyle/>
          <a:p>
            <a:r>
              <a:rPr lang="es-ES" dirty="0" smtClean="0"/>
              <a:t>2.6 Esquema de copo de nieve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esquema de copo de nieve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consta de una tabla de hechos que está conectada a muchas tablas de dimensiones, que pueden estar conectadas a otras tablas de dimensiones a través de una relación de muchos a uno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tablas de un esquema de copo de nieve generalmente se normalizan en el tercer formulario de normalización. Cada tabla de dimensiones representa exactamente un nivel en una jerarquía.</a:t>
            </a: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efesto | Copo de Nieve | Dario Bernabeu e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6" y="3892662"/>
            <a:ext cx="8712643" cy="27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8153400" cy="430887"/>
          </a:xfrm>
        </p:spPr>
        <p:txBody>
          <a:bodyPr/>
          <a:lstStyle/>
          <a:p>
            <a:r>
              <a:rPr lang="es-ES" dirty="0" smtClean="0"/>
              <a:t>2.7 Jerarquía: Drill-</a:t>
            </a:r>
            <a:r>
              <a:rPr lang="es-ES" dirty="0" err="1" smtClean="0"/>
              <a:t>down</a:t>
            </a:r>
            <a:r>
              <a:rPr lang="es-ES" dirty="0" smtClean="0"/>
              <a:t>, roll-up y drill-</a:t>
            </a:r>
            <a:r>
              <a:rPr lang="es-ES" dirty="0" err="1" smtClean="0"/>
              <a:t>through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8050" y="1968500"/>
            <a:ext cx="738136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Drill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Navegamos de un nivel superior de una información a uno inferior para aumentar el nivel de granularidad de los datos.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Roll Up: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Partimos desde el nivel más bajo a uno más alto para recoger información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Drill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Navegamos de forma horizontal dentro de un mismo nivel de información.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oll up and Drill down operation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686114"/>
            <a:ext cx="6447968" cy="228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2.8 ETL	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19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ETL significa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extracción, transformación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Es un método de integración de datos que no están optimizados que consiste en extraer, transformar y cargar múltiples fuentes de información para almacenarlas en un solo destino o almacén de datos que simplifica su gestión y análisis.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EXTRACCIÓN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Obtención de la información de las distintas fuentes tanto internas como externas.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La velocidad y el orden de extracción de dicha información tienen un gran impacto en todo el proceso de integración.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TRANSFORMACIÓN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Filtrado, limpieza, depuración, homogeneización y agrupación de la información 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y actualización de los datos y los metadatos en el DW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Standard ETL Process | Information Resources and Technology | Rowan 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7" y="5477580"/>
            <a:ext cx="4419600" cy="19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757623-A120-C043-9499-82325EF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6923A72-D76C-584F-81C8-59E8FFDF99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343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="" xmlns:a16="http://schemas.microsoft.com/office/drawing/2014/main" id="{24E358DB-09CC-D54C-8384-35417DB2E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450" y="2197101"/>
            <a:ext cx="5105400" cy="5257799"/>
          </a:xfrm>
        </p:spPr>
        <p:txBody>
          <a:bodyPr/>
          <a:lstStyle/>
          <a:p>
            <a:r>
              <a:rPr lang="es-ES" sz="2000" spc="105" dirty="0" smtClean="0"/>
              <a:t>1. Datos y decisiones de negocio</a:t>
            </a:r>
            <a:br>
              <a:rPr lang="es-ES" sz="2000" spc="105" dirty="0" smtClean="0"/>
            </a:br>
            <a:r>
              <a:rPr lang="es-ES" sz="2000" spc="105" dirty="0" smtClean="0"/>
              <a:t>	</a:t>
            </a:r>
            <a:r>
              <a:rPr lang="es-ES" spc="105" dirty="0" smtClean="0"/>
              <a:t>1.1 Qué es Business </a:t>
            </a:r>
            <a:r>
              <a:rPr lang="es-ES" spc="105" dirty="0" err="1" smtClean="0"/>
              <a:t>Intelligence</a:t>
            </a:r>
            <a:r>
              <a:rPr lang="es-ES" spc="105" dirty="0" smtClean="0"/>
              <a:t/>
            </a:r>
            <a:br>
              <a:rPr lang="es-ES" spc="105" dirty="0" smtClean="0"/>
            </a:br>
            <a:r>
              <a:rPr lang="es-ES" spc="105" dirty="0" smtClean="0"/>
              <a:t>	1.2 Del dato a la decisión</a:t>
            </a:r>
          </a:p>
          <a:p>
            <a:r>
              <a:rPr lang="es-ES" spc="105" dirty="0"/>
              <a:t>	</a:t>
            </a:r>
            <a:r>
              <a:rPr lang="es-ES" spc="105" dirty="0" smtClean="0"/>
              <a:t>1.3 Estructura BI </a:t>
            </a:r>
            <a:br>
              <a:rPr lang="es-ES" spc="105" dirty="0" smtClean="0"/>
            </a:br>
            <a:r>
              <a:rPr lang="es-ES" spc="105" dirty="0"/>
              <a:t>	</a:t>
            </a:r>
            <a:r>
              <a:rPr lang="es-ES" spc="105" dirty="0" smtClean="0"/>
              <a:t>1.4 BO y BI </a:t>
            </a:r>
            <a:endParaRPr lang="es-ES" spc="105" dirty="0"/>
          </a:p>
          <a:p>
            <a:r>
              <a:rPr lang="es-ES" sz="2000" spc="105" dirty="0"/>
              <a:t>	</a:t>
            </a:r>
            <a:r>
              <a:rPr lang="es-ES" spc="105" dirty="0"/>
              <a:t>1.5 </a:t>
            </a:r>
            <a:r>
              <a:rPr lang="es-ES" spc="105" dirty="0" smtClean="0"/>
              <a:t>Ejemplos BI </a:t>
            </a:r>
            <a:r>
              <a:rPr lang="es-ES" spc="105" dirty="0"/>
              <a:t>	</a:t>
            </a:r>
          </a:p>
          <a:p>
            <a:r>
              <a:rPr lang="es-ES" sz="2000" spc="105" dirty="0"/>
              <a:t/>
            </a:r>
            <a:br>
              <a:rPr lang="es-ES" sz="2000" spc="105" dirty="0"/>
            </a:br>
            <a:r>
              <a:rPr lang="es-ES" sz="1800" spc="105" dirty="0"/>
              <a:t>2. </a:t>
            </a:r>
            <a:r>
              <a:rPr lang="es-ES" sz="1800" spc="105" dirty="0" smtClean="0"/>
              <a:t>Modelos de datos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2.1 Data </a:t>
            </a:r>
            <a:r>
              <a:rPr lang="es-ES" spc="105" dirty="0" err="1" smtClean="0"/>
              <a:t>Warehouse</a:t>
            </a:r>
            <a:endParaRPr lang="es-ES" spc="105" dirty="0"/>
          </a:p>
          <a:p>
            <a:r>
              <a:rPr lang="es-ES" spc="105" dirty="0"/>
              <a:t>	</a:t>
            </a:r>
            <a:r>
              <a:rPr lang="es-ES" spc="105" dirty="0" smtClean="0"/>
              <a:t>2.2 Data </a:t>
            </a:r>
            <a:r>
              <a:rPr lang="es-ES" spc="105" dirty="0" err="1" smtClean="0"/>
              <a:t>mart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2.3 OTLP</a:t>
            </a:r>
            <a:endParaRPr lang="es-ES" spc="105" dirty="0"/>
          </a:p>
          <a:p>
            <a:r>
              <a:rPr lang="es-ES" spc="105" dirty="0"/>
              <a:t>	</a:t>
            </a:r>
            <a:r>
              <a:rPr lang="es-ES" spc="105" dirty="0" smtClean="0"/>
              <a:t>2.4 OLAP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2.5 Modelo estrella </a:t>
            </a:r>
            <a:br>
              <a:rPr lang="es-ES" spc="105" dirty="0" smtClean="0"/>
            </a:br>
            <a:r>
              <a:rPr lang="es-ES" spc="105" dirty="0" smtClean="0"/>
              <a:t>	2.6 Modelo copo de nieve 	</a:t>
            </a:r>
          </a:p>
          <a:p>
            <a:r>
              <a:rPr lang="es-ES" spc="105" dirty="0"/>
              <a:t>	</a:t>
            </a:r>
            <a:r>
              <a:rPr lang="es-ES" spc="105" dirty="0" smtClean="0"/>
              <a:t>2.7 </a:t>
            </a:r>
            <a:r>
              <a:rPr lang="es-ES" spc="105" dirty="0" err="1" smtClean="0"/>
              <a:t>Drilldown</a:t>
            </a:r>
            <a:r>
              <a:rPr lang="es-ES" spc="105" dirty="0" smtClean="0"/>
              <a:t>, </a:t>
            </a:r>
            <a:r>
              <a:rPr lang="es-ES" spc="105" dirty="0" err="1" smtClean="0"/>
              <a:t>drillup</a:t>
            </a:r>
            <a:r>
              <a:rPr lang="es-ES" spc="105" dirty="0" smtClean="0"/>
              <a:t> y </a:t>
            </a:r>
            <a:r>
              <a:rPr lang="es-ES" spc="105" dirty="0" err="1" smtClean="0"/>
              <a:t>drillthrough</a:t>
            </a:r>
            <a:endParaRPr lang="es-ES" spc="105" dirty="0" smtClean="0"/>
          </a:p>
          <a:p>
            <a:r>
              <a:rPr lang="es-ES" spc="105" dirty="0" smtClean="0"/>
              <a:t>	2.8 ETL </a:t>
            </a:r>
          </a:p>
          <a:p>
            <a:r>
              <a:rPr lang="es-ES" spc="105" dirty="0"/>
              <a:t>	</a:t>
            </a:r>
            <a:endParaRPr lang="es-ES" dirty="0"/>
          </a:p>
        </p:txBody>
      </p:sp>
      <p:sp>
        <p:nvSpPr>
          <p:cNvPr id="19" name="Marcador de texto 2">
            <a:extLst>
              <a:ext uri="{FF2B5EF4-FFF2-40B4-BE49-F238E27FC236}">
                <a16:creationId xmlns="" xmlns:a16="http://schemas.microsoft.com/office/drawing/2014/main" id="{24E358DB-09CC-D54C-8384-35417DB2EE62}"/>
              </a:ext>
            </a:extLst>
          </p:cNvPr>
          <p:cNvSpPr txBox="1">
            <a:spLocks/>
          </p:cNvSpPr>
          <p:nvPr/>
        </p:nvSpPr>
        <p:spPr>
          <a:xfrm>
            <a:off x="5784850" y="2197101"/>
            <a:ext cx="5410200" cy="51815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2pPr>
            <a:lvl3pPr marL="9144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3pPr>
            <a:lvl4pPr marL="13716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4pPr>
            <a:lvl5pPr marL="18288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kern="0" spc="105" dirty="0"/>
              <a:t>3</a:t>
            </a:r>
            <a:r>
              <a:rPr lang="es-ES" sz="2000" kern="0" spc="105" dirty="0" smtClean="0"/>
              <a:t>. Soluciones BI</a:t>
            </a:r>
          </a:p>
          <a:p>
            <a:r>
              <a:rPr lang="es-ES" sz="2000" kern="0" spc="105" dirty="0" smtClean="0"/>
              <a:t>	</a:t>
            </a:r>
            <a:r>
              <a:rPr lang="es-ES" kern="0" spc="105" dirty="0"/>
              <a:t>3</a:t>
            </a:r>
            <a:r>
              <a:rPr lang="es-ES" kern="0" spc="105" dirty="0" smtClean="0"/>
              <a:t>.1 Vista atrás </a:t>
            </a:r>
            <a:br>
              <a:rPr lang="es-ES" kern="0" spc="105" dirty="0" smtClean="0"/>
            </a:br>
            <a:r>
              <a:rPr lang="es-ES" kern="0" spc="105" dirty="0" smtClean="0"/>
              <a:t>	3.2 </a:t>
            </a:r>
            <a:r>
              <a:rPr lang="es-ES" spc="105" dirty="0" smtClean="0"/>
              <a:t>Tipo de salidas</a:t>
            </a:r>
            <a:endParaRPr lang="es-ES" kern="0" spc="105" dirty="0" smtClean="0"/>
          </a:p>
          <a:p>
            <a:r>
              <a:rPr lang="es-ES" kern="0" spc="105" smtClean="0"/>
              <a:t>	3.3 </a:t>
            </a:r>
            <a:r>
              <a:rPr lang="es-ES" kern="0" spc="105" dirty="0" smtClean="0"/>
              <a:t>Beneficios de BI</a:t>
            </a:r>
            <a:br>
              <a:rPr lang="es-ES" kern="0" spc="105" dirty="0" smtClean="0"/>
            </a:br>
            <a:r>
              <a:rPr lang="es-ES" kern="0" spc="105" smtClean="0"/>
              <a:t>	3.4 </a:t>
            </a:r>
            <a:r>
              <a:rPr lang="es-ES" kern="0" spc="105" dirty="0" smtClean="0"/>
              <a:t>Herramientas de BI </a:t>
            </a:r>
            <a:br>
              <a:rPr lang="es-ES" kern="0" spc="105" dirty="0" smtClean="0"/>
            </a:br>
            <a:endParaRPr lang="es-ES" sz="2000" kern="0" spc="105" dirty="0" smtClean="0"/>
          </a:p>
          <a:p>
            <a:r>
              <a:rPr lang="es-ES" sz="2000" kern="0" spc="105" dirty="0"/>
              <a:t>4</a:t>
            </a:r>
            <a:r>
              <a:rPr lang="es-ES" sz="2000" kern="0" spc="105" dirty="0" smtClean="0"/>
              <a:t>. Minería de datos </a:t>
            </a:r>
          </a:p>
          <a:p>
            <a:r>
              <a:rPr lang="es-ES" sz="1800" kern="0" spc="105" dirty="0"/>
              <a:t>	</a:t>
            </a:r>
            <a:r>
              <a:rPr lang="es-ES" kern="0" spc="105" dirty="0" smtClean="0"/>
              <a:t>4.1 Qué es</a:t>
            </a:r>
            <a:r>
              <a:rPr lang="es-ES" kern="0" spc="105" dirty="0"/>
              <a:t/>
            </a:r>
            <a:br>
              <a:rPr lang="es-ES" kern="0" spc="105" dirty="0"/>
            </a:br>
            <a:r>
              <a:rPr lang="es-ES" kern="0" spc="105" dirty="0"/>
              <a:t>	</a:t>
            </a:r>
            <a:r>
              <a:rPr lang="es-ES" kern="0" spc="105" dirty="0" smtClean="0"/>
              <a:t>4.2 Ramas de la minería de datos</a:t>
            </a:r>
            <a:r>
              <a:rPr lang="es-ES" kern="0" spc="105" dirty="0"/>
              <a:t/>
            </a:r>
            <a:br>
              <a:rPr lang="es-ES" kern="0" spc="105" dirty="0"/>
            </a:br>
            <a:r>
              <a:rPr lang="es-ES" kern="0" spc="105" dirty="0"/>
              <a:t>	</a:t>
            </a:r>
            <a:r>
              <a:rPr lang="es-ES" kern="0" spc="105" dirty="0" smtClean="0"/>
              <a:t>4.3 </a:t>
            </a:r>
            <a:r>
              <a:rPr lang="es-ES" kern="0" spc="105" dirty="0"/>
              <a:t>Árbol de decisión </a:t>
            </a:r>
            <a:endParaRPr lang="es-ES" kern="0" spc="105" dirty="0" smtClean="0"/>
          </a:p>
          <a:p>
            <a:r>
              <a:rPr lang="es-ES" kern="0" spc="105" dirty="0"/>
              <a:t>	</a:t>
            </a:r>
            <a:r>
              <a:rPr lang="es-ES" kern="0" spc="105" dirty="0" smtClean="0"/>
              <a:t>4.4 </a:t>
            </a:r>
            <a:r>
              <a:rPr lang="es-ES" kern="0" spc="105" dirty="0" err="1"/>
              <a:t>Clusters</a:t>
            </a:r>
            <a:r>
              <a:rPr lang="es-ES" kern="0" spc="105" dirty="0"/>
              <a:t> </a:t>
            </a:r>
            <a:br>
              <a:rPr lang="es-ES" kern="0" spc="105" dirty="0"/>
            </a:br>
            <a:r>
              <a:rPr lang="es-ES" kern="0" spc="105" dirty="0"/>
              <a:t>	</a:t>
            </a:r>
            <a:r>
              <a:rPr lang="es-ES" kern="0" spc="105" dirty="0" smtClean="0"/>
              <a:t>4.5 </a:t>
            </a:r>
            <a:r>
              <a:rPr lang="es-ES" kern="0" spc="105" dirty="0"/>
              <a:t>Redes </a:t>
            </a:r>
            <a:r>
              <a:rPr lang="es-ES" kern="0" spc="105" dirty="0" smtClean="0"/>
              <a:t>neuronales</a:t>
            </a:r>
            <a:r>
              <a:rPr lang="es-ES" sz="2000" kern="0" spc="105" dirty="0"/>
              <a:t/>
            </a:r>
            <a:br>
              <a:rPr lang="es-ES" sz="2000" kern="0" spc="105" dirty="0"/>
            </a:br>
            <a:r>
              <a:rPr lang="es-ES" sz="2000" kern="0" spc="105" dirty="0" smtClean="0"/>
              <a:t>	</a:t>
            </a:r>
            <a:r>
              <a:rPr lang="es-ES" kern="0" spc="105" dirty="0"/>
              <a:t>	</a:t>
            </a:r>
            <a:endParaRPr lang="es-ES" sz="2000" kern="0" spc="105" dirty="0" smtClean="0"/>
          </a:p>
          <a:p>
            <a:r>
              <a:rPr lang="es-ES" sz="2000" kern="0" spc="105" dirty="0"/>
              <a:t>5</a:t>
            </a:r>
            <a:r>
              <a:rPr lang="es-ES" sz="2000" kern="0" spc="105" dirty="0" smtClean="0"/>
              <a:t>. Ejercicios</a:t>
            </a:r>
          </a:p>
          <a:p>
            <a:r>
              <a:rPr lang="es-ES" kern="0" spc="105" dirty="0" smtClean="0"/>
              <a:t/>
            </a:r>
            <a:br>
              <a:rPr lang="es-ES" kern="0" spc="105" dirty="0" smtClean="0"/>
            </a:br>
            <a:endParaRPr lang="es-ES" sz="1200" kern="0" dirty="0"/>
          </a:p>
        </p:txBody>
      </p:sp>
    </p:spTree>
    <p:extLst>
      <p:ext uri="{BB962C8B-B14F-4D97-AF65-F5344CB8AC3E}">
        <p14:creationId xmlns:p14="http://schemas.microsoft.com/office/powerpoint/2010/main" val="20812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2.8 ETL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20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Was ist ein ETL-Prozess? - datasolut Gm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827240"/>
            <a:ext cx="9355618" cy="526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=""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3. Soluciones 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4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3.1 Vista atrás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22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06007" y="2228652"/>
            <a:ext cx="8915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¿No se hacían informes inteligencia de negocio antes de la llegada de soluciones BI en las empresas?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eran estos informes?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Informes Estáticos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informes eran poco flexibles y no tenían capacidad de cambiarlos o manipularlos ágilmente. 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Dependencia del área de IT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Había muchas peticiones y falta de eficiencia por la alta dependencia de perfiles de carácter tecnológico para poder obtener los datos deseados, efectuar los cambios o modificaciones correspondientes y así tomar decisiones de negocio. 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entendimiento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distintos departamentos o áreas de las empresas no hablaban el mismo idioma, dado que cada uno utilizaba informes y herramientas distintas.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3.2 Salidas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23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35" y="5397830"/>
            <a:ext cx="3423315" cy="158230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06007" y="2039521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 herramientas de BI nacen para dotarnos de mayor flexibilidad y homogeneidad ante la manera antigua de construir esos informes y tomar decisiones. En este apartado, encontramos lo que conocemos como tipos de salidas en BI: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DSS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los llamados ‘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de soporte a la decisión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’. Comprenden informes dinámicos y no requieren conocimientos técnicos. La información está dirigida y adecuada a cada perfil. 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EIS</a:t>
            </a: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los llamados ‘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Sistemas de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ejecutiva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’. Ofrecen indicadores de negocio o KPI y permiten análisis de expectativas y por supuesto, apoyan la toma de decisiones empresariales. 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CMI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llamados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“Cuadro de mando integrales”.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Orientados a la toma de decisiones por altos puestos directivos y agrupan todos los departamentos de la compañía.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3.3 Beneficios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1850" y="1816100"/>
            <a:ext cx="8915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Seguimiento real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Será posible detectar a tiempo las decisiones del negocio conforme a la estrategia predefinida, adoptando las acciones oportunas para corregirlas. 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Aprender de errores pasados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acceder a análisis de datos históricos para detectar errores pero también nuevas oportunidades en la toma de decisiones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Mejorar la competitividad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del uso de un sistema BI, toda la información disponible y relevante de la empresa va a empujar en la dirección única de mejorar las decisiones tomadas. 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Abstracción de la tecnología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toma de decisiones por parte de cualquier persona que tenga que hacerlo no debe depender de que los usuarios conozcan la tecnología subyacente.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nteligencia empresaria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17" y="5707012"/>
            <a:ext cx="2542660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3.4 Herramientas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25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Qué es Pentaho y cuáles son sus beneficio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9" y="1980198"/>
            <a:ext cx="3809999" cy="13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lik Vector Logo | Free Download - (.SVG + .PNG) format - SeekVectorLogo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6" y="3652783"/>
            <a:ext cx="2209800" cy="12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WER BI - Microsoft Dynamics 365 Business Centr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20" y="2007601"/>
            <a:ext cx="4087686" cy="108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ableau Logo, symbol, meaning, history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70" y="3063573"/>
            <a:ext cx="4636912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ooker Partner | Edoso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13" y="5657651"/>
            <a:ext cx="3146073" cy="8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ntroducción a Google Data Studio, los dashboards de Google | SEO Mallor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54" y="5407327"/>
            <a:ext cx="4569652" cy="16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=""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4. Minería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4.1 Qué 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736204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minería de datos es una rama más ligada a la estadística y la matemática que a la informática. </a:t>
            </a: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Muchas herramientas de BI ya integran soluciones de minería de datos.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sacar información útil que simplemente con una análisis de BI no hemos conseguido sacar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 y son capaces de predecir tendencias de hechos futuros.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4011526"/>
            <a:ext cx="6669121" cy="29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4.2 Ramas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8399" y="1883289"/>
            <a:ext cx="635044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grandes rasgos, podríamos dividir la minería de datos en dos ramas: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Estadística clásica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 principalmente con un fin puramente predictivo y para ello podemos hacer uso de: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Árboles de decisión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de regresión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Minería de datos actual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Está basada en inteligencia artificial y aprendizaje automático y además de predecir, se usa para descubrir conocimiento.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Redes neuronales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Agrupamiento k-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Qué es el data mining? | OVH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74" y="3419461"/>
            <a:ext cx="3414507" cy="22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4.3 Árbol de decisión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29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753029"/>
            <a:ext cx="856024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 árbol de decisión es un mapa de los posibles resultados de una serie de decisiones relacionadas. Permite que un individuo o una organización comparen posibles acciones entre sí según sus costos, probabilidades y beneficios. 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pueden usar para dirigir un intercambio de ideas informal o trazar un algoritmo que anticipe matemáticamente la mejor opción.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534368"/>
            <a:ext cx="6705600" cy="37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=""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1. Datos y decisiones de negocio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4.4 </a:t>
            </a:r>
            <a:r>
              <a:rPr lang="es-ES" dirty="0" err="1" smtClean="0"/>
              <a:t>Clustering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30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64005"/>
            <a:ext cx="856024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 una técnica utilizada en minería de datos (dentro del área de la Inteligencia Artificial) para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identificar de forma automática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agrupaciones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(clústeres) de elementos de acuerdo a una medida de similitud entre ellos. Esta técnica también se conoce como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área del Business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la técnica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ser utilizada para organizar diferentes tipos de datos tales como productos, clientes o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tiendas.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www.analyticsvidhya.com/wp-content/uploads/2013/11/Dem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7" y="4255042"/>
            <a:ext cx="4368057" cy="28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ol Mastery | K-Centroids Diagnostics - Alteryx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14" y="3841442"/>
            <a:ext cx="4895077" cy="34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4.5 Redes neuronales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31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87400" y="2039663"/>
            <a:ext cx="85602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 redes neuronales artificiales son un modelo computacional que permite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simular el comportamiento del cerebro humano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es decir, dotar a las máquinas de la capacidad de aprender de una manera similar a como lo hace nuestro cerebro. 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Una red neuronal artificial está formada por neuronas artificiales, que son unidades o nodos que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reciben información del exterior o de otras neuronas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de manera similar a los impulsos nerviosos que reciben las neuronas del cerebro humano, las procesan y generan un valor de salida que alimenta a otras neuronas de la red o son la salida hacia el exterior de la red.</a:t>
            </a:r>
            <a:r>
              <a:rPr lang="es-ES" sz="1400" dirty="0" smtClean="0"/>
              <a:t/>
            </a:r>
            <a:br>
              <a:rPr lang="es-ES" sz="1400" dirty="0" smtClean="0"/>
            </a:b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edes Neuronales artificiales: Qué son y cómo se entrenan | [site:nam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178300"/>
            <a:ext cx="6532059" cy="279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ferencia Entre Siri Y Alexa Discount, 59% OFF | www.ngny.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40" y="3721100"/>
            <a:ext cx="4105275" cy="15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=""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=""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5. Ejercicios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6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5. Ejercicios prácticos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33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55650" y="1965210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E.1</a:t>
            </a:r>
          </a:p>
          <a:p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Diseña en una hoja con papel y boli un cuadro de mando para el proyecto del restaurante de ayer.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6810" y="3396656"/>
            <a:ext cx="6359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E.2</a:t>
            </a: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Descarga el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altLang="es-ES" sz="1400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es-ES" altLang="es-ES" sz="1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400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es-ES" altLang="es-ES" sz="1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TV </a:t>
            </a:r>
            <a:r>
              <a:rPr lang="es-ES" altLang="es-ES" sz="1400" b="1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Shows’. </a:t>
            </a:r>
            <a:r>
              <a:rPr lang="es-ES" altLang="es-ES" sz="1400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Cárgalo en Data Studio e intenta responder a las preguntas que plantea. </a:t>
            </a:r>
            <a:endParaRPr lang="es-ES" altLang="es-ES" sz="1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E.3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Descarga el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que tú prefieras y monta un cuadro de mando integral en Data Studio.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ANEXO: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Vídeo de tablas cruzadas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LEFT JOIN, RIGHT JOIN, INNER JOIN-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9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/>
              <a:t>1.1 </a:t>
            </a:r>
            <a:r>
              <a:rPr lang="es-ES" dirty="0" smtClean="0"/>
              <a:t>Qué 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=""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920475"/>
            <a:ext cx="8153400" cy="7657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es la habilidad para transformar los datos en información, y la información en conocimiento, de forma que se pueda optimizar el proceso de toma de decisiones en los negocios.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Picture 4" descr="Programa Executive de Business Intelligence en Excel: Power Query -  Formación para Empresarios, Managers y Direc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87" y="2973998"/>
            <a:ext cx="6825525" cy="42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1.2 Del dato a la decisión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7" name="Marcador de texto 13">
            <a:extLst>
              <a:ext uri="{FF2B5EF4-FFF2-40B4-BE49-F238E27FC236}">
                <a16:creationId xmlns=""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897610"/>
            <a:ext cx="5715000" cy="42993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El BI implica varios términos a tener en cuenta: 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BUENAS DECISIONES = INTELIGENCIA + INFORMACIÓN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MALAS DECISIONES = </a:t>
            </a:r>
            <a:r>
              <a:rPr lang="es-E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 INFORMACIÓN</a:t>
            </a:r>
          </a:p>
          <a:p>
            <a:pPr>
              <a:lnSpc>
                <a:spcPct val="150000"/>
              </a:lnSpc>
            </a:pP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MALAS DECISIONES = INTELIGENCIA + </a:t>
            </a:r>
            <a:r>
              <a:rPr lang="es-ES" sz="16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lang="es-ES" sz="16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8" name="Picture 4" descr="Artificial Intelligence – What It Is And How Is It Useful? | Laptrin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4390183"/>
            <a:ext cx="54356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1.3 Estructura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=""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968500"/>
            <a:ext cx="5343104" cy="47565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En la estructura de Business </a:t>
            </a:r>
            <a:r>
              <a:rPr lang="es-ES" sz="1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participan: 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Datos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cuales por sí solos no aportan ninguna información 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están dispersos por toda la organización y en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istintos formatos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Información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Reunión de todos los datos en un formato en el que pueda leerlo.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Conocimiento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deriva de las personas y es intangible y empírico. 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Decisiones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 el funcionamiento de un sistema de BI implementado que me permite tomar decisiones.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99" y="3003272"/>
            <a:ext cx="3961913" cy="30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1.4 Estructura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=""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28588" y="2076728"/>
            <a:ext cx="5343104" cy="47565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entendemos por información?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Toda la información que tengamos identificada, categorizada, etiquetada o calculada tras la recogida de datos.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y orden básico aplicado a los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Tablas, documentos, listas, carpetas, etc.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y orden aplicada a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DataMart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37" y="3111500"/>
            <a:ext cx="3961913" cy="30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1.5 Ejemplos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8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Fintonic ultima el lanzamiento de un servicio de tarjeta y cuenta bancaria  propia | Compañías | Cinco Dí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928684"/>
            <a:ext cx="9370428" cy="48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1.5 Ejemplos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9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Tarifa Luz Nocturna y discriminación horaria. Plan Noche - IBERDR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3" y="1968500"/>
            <a:ext cx="3886200" cy="53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Área Clientes | I-DE Grupo Iberdr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1968500"/>
            <a:ext cx="3016414" cy="4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arifa Luz Nocturna y discriminación horaria. Plan Noche - IBERDRO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64" y="1968500"/>
            <a:ext cx="3875479" cy="53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9" ma:contentTypeDescription="Crear nuevo documento." ma:contentTypeScope="" ma:versionID="c011828baa0279ab6739422c274b5564">
  <xsd:schema xmlns:xsd="http://www.w3.org/2001/XMLSchema" xmlns:xs="http://www.w3.org/2001/XMLSchema" xmlns:p="http://schemas.microsoft.com/office/2006/metadata/properties" xmlns:ns2="c9cba1bf-ad18-487f-b0a8-cc7dc3f65a2e" targetNamespace="http://schemas.microsoft.com/office/2006/metadata/properties" ma:root="true" ma:fieldsID="4cfa1a5b409fbe8244f8b211864872b6" ns2:_="">
    <xsd:import namespace="c9cba1bf-ad18-487f-b0a8-cc7dc3f65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8013A-07DA-4152-B51A-7841E31009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BD8EB-22AB-416D-8E7B-6DEE12F7E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56D60-0AD0-4E67-9D1C-1371275BECFA}">
  <ds:schemaRefs>
    <ds:schemaRef ds:uri="http://schemas.microsoft.com/office/2006/metadata/properties"/>
    <ds:schemaRef ds:uri="c9cba1bf-ad18-487f-b0a8-cc7dc3f65a2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1511</Words>
  <Application>Microsoft Office PowerPoint</Application>
  <PresentationFormat>Personalizado</PresentationFormat>
  <Paragraphs>394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 Neue</vt:lpstr>
      <vt:lpstr>Wingdings</vt:lpstr>
      <vt:lpstr>Office Theme</vt:lpstr>
      <vt:lpstr>Presentación de PowerPoint</vt:lpstr>
      <vt:lpstr>Índice</vt:lpstr>
      <vt:lpstr>Presentación de PowerPoint</vt:lpstr>
      <vt:lpstr>1.1 Qué es</vt:lpstr>
      <vt:lpstr>1.2 Del dato a la decisión</vt:lpstr>
      <vt:lpstr>1.3 Estructura BI</vt:lpstr>
      <vt:lpstr>1.4 Estructura BI</vt:lpstr>
      <vt:lpstr>1.5 Ejemplos BI</vt:lpstr>
      <vt:lpstr>1.5 Ejemplos BI</vt:lpstr>
      <vt:lpstr>Presentación de PowerPoint</vt:lpstr>
      <vt:lpstr>2.1 El Data Warehouse</vt:lpstr>
      <vt:lpstr>2.2 El Data Mart</vt:lpstr>
      <vt:lpstr>2.3 OTLP</vt:lpstr>
      <vt:lpstr>2.4 OLAP</vt:lpstr>
      <vt:lpstr>2.4 OLAP</vt:lpstr>
      <vt:lpstr>2.5 Esquema de estrella</vt:lpstr>
      <vt:lpstr>2.6 Esquema de copo de nieve</vt:lpstr>
      <vt:lpstr>2.7 Jerarquía: Drill-down, roll-up y drill-through</vt:lpstr>
      <vt:lpstr>2.8 ETL </vt:lpstr>
      <vt:lpstr>2.8 ETL</vt:lpstr>
      <vt:lpstr>Presentación de PowerPoint</vt:lpstr>
      <vt:lpstr>3.1 Vista atrás</vt:lpstr>
      <vt:lpstr>3.2 Salidas BI</vt:lpstr>
      <vt:lpstr>3.3 Beneficios BI</vt:lpstr>
      <vt:lpstr>3.4 Herramientas BI</vt:lpstr>
      <vt:lpstr>Presentación de PowerPoint</vt:lpstr>
      <vt:lpstr>4.1 Qué es</vt:lpstr>
      <vt:lpstr>4.2 Ramas</vt:lpstr>
      <vt:lpstr>4.3 Árbol de decisión</vt:lpstr>
      <vt:lpstr>4.4 Clustering</vt:lpstr>
      <vt:lpstr>4.5 Redes neuronales</vt:lpstr>
      <vt:lpstr>Presentación de PowerPoint</vt:lpstr>
      <vt:lpstr>5. Ejercicios prácticos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Antonio Galbis Fuentes</dc:creator>
  <cp:lastModifiedBy>Antonio Galbis Fuentes</cp:lastModifiedBy>
  <cp:revision>73</cp:revision>
  <dcterms:created xsi:type="dcterms:W3CDTF">2021-05-28T10:18:10Z</dcterms:created>
  <dcterms:modified xsi:type="dcterms:W3CDTF">2022-11-15T18:40:54Z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</Properties>
</file>