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9456" r:id="rId5"/>
    <p:sldId id="302" r:id="rId6"/>
    <p:sldId id="9494" r:id="rId7"/>
    <p:sldId id="9492" r:id="rId8"/>
    <p:sldId id="9465" r:id="rId9"/>
    <p:sldId id="9468" r:id="rId10"/>
    <p:sldId id="9457" r:id="rId11"/>
    <p:sldId id="9505" r:id="rId12"/>
    <p:sldId id="9504" r:id="rId13"/>
    <p:sldId id="9458" r:id="rId14"/>
    <p:sldId id="9502" r:id="rId15"/>
    <p:sldId id="9506" r:id="rId16"/>
    <p:sldId id="9511" r:id="rId17"/>
    <p:sldId id="9512" r:id="rId18"/>
    <p:sldId id="9513" r:id="rId19"/>
    <p:sldId id="9515" r:id="rId20"/>
    <p:sldId id="9516" r:id="rId21"/>
    <p:sldId id="9520" r:id="rId22"/>
    <p:sldId id="9518" r:id="rId23"/>
    <p:sldId id="9519" r:id="rId24"/>
    <p:sldId id="9481" r:id="rId25"/>
    <p:sldId id="9509" r:id="rId26"/>
    <p:sldId id="9521" r:id="rId27"/>
    <p:sldId id="9510" r:id="rId28"/>
    <p:sldId id="9522" r:id="rId29"/>
    <p:sldId id="9524" r:id="rId30"/>
    <p:sldId id="9525" r:id="rId31"/>
    <p:sldId id="9526" r:id="rId32"/>
    <p:sldId id="9527" r:id="rId33"/>
    <p:sldId id="9485" r:id="rId34"/>
    <p:sldId id="9486" r:id="rId35"/>
    <p:sldId id="9477" r:id="rId36"/>
    <p:sldId id="9528" r:id="rId37"/>
    <p:sldId id="9529" r:id="rId38"/>
    <p:sldId id="9530" r:id="rId39"/>
    <p:sldId id="9531" r:id="rId40"/>
    <p:sldId id="9487" r:id="rId41"/>
    <p:sldId id="274" r:id="rId42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3C6"/>
    <a:srgbClr val="FFEA4F"/>
    <a:srgbClr val="061121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558"/>
  </p:normalViewPr>
  <p:slideViewPr>
    <p:cSldViewPr>
      <p:cViewPr varScale="1">
        <p:scale>
          <a:sx n="70" d="100"/>
          <a:sy n="70" d="100"/>
        </p:scale>
        <p:origin x="1406" y="53"/>
      </p:cViewPr>
      <p:guideLst>
        <p:guide orient="horz" pos="2872"/>
        <p:guide pos="2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6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  <p:sldLayoutId id="2147483674" r:id="rId1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13F2E6-5DC1-5F4F-93A8-1B4EFCFF2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250" y="2238268"/>
            <a:ext cx="5867400" cy="1635232"/>
          </a:xfrm>
        </p:spPr>
        <p:txBody>
          <a:bodyPr/>
          <a:lstStyle/>
          <a:p>
            <a:pPr algn="ctr"/>
            <a:r>
              <a:rPr lang="es-ES" dirty="0"/>
              <a:t>Arquitecturas</a:t>
            </a:r>
            <a:r>
              <a:rPr lang="es-E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s-ES" dirty="0"/>
              <a:t>Cloud y Big Data </a:t>
            </a:r>
          </a:p>
        </p:txBody>
      </p:sp>
    </p:spTree>
    <p:extLst>
      <p:ext uri="{BB962C8B-B14F-4D97-AF65-F5344CB8AC3E}">
        <p14:creationId xmlns:p14="http://schemas.microsoft.com/office/powerpoint/2010/main" val="259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1732433"/>
            <a:ext cx="80772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1. RDDs: Transformaciones</a:t>
            </a:r>
          </a:p>
        </p:txBody>
      </p:sp>
    </p:spTree>
    <p:extLst>
      <p:ext uri="{BB962C8B-B14F-4D97-AF65-F5344CB8AC3E}">
        <p14:creationId xmlns:p14="http://schemas.microsoft.com/office/powerpoint/2010/main" val="18625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7">
            <a:extLst>
              <a:ext uri="{FF2B5EF4-FFF2-40B4-BE49-F238E27FC236}">
                <a16:creationId xmlns:a16="http://schemas.microsoft.com/office/drawing/2014/main" id="{5441C15D-9EBD-6977-350D-1E99D1DD734C}"/>
              </a:ext>
            </a:extLst>
          </p:cNvPr>
          <p:cNvSpPr/>
          <p:nvPr/>
        </p:nvSpPr>
        <p:spPr>
          <a:xfrm>
            <a:off x="550775" y="1865729"/>
            <a:ext cx="7586405" cy="1194850"/>
          </a:xfrm>
          <a:custGeom>
            <a:avLst/>
            <a:gdLst/>
            <a:ahLst/>
            <a:cxnLst/>
            <a:rect l="l" t="t" r="r" b="b"/>
            <a:pathLst>
              <a:path w="6418580" h="1010919">
                <a:moveTo>
                  <a:pt x="6418326" y="0"/>
                </a:moveTo>
                <a:lnTo>
                  <a:pt x="0" y="0"/>
                </a:lnTo>
                <a:lnTo>
                  <a:pt x="0" y="1010411"/>
                </a:lnTo>
                <a:lnTo>
                  <a:pt x="6418326" y="1010411"/>
                </a:lnTo>
                <a:lnTo>
                  <a:pt x="641832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2127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map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413250" cy="26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BEEDC6D-4C74-4DC3-8328-FA6CF4E25083}"/>
              </a:ext>
            </a:extLst>
          </p:cNvPr>
          <p:cNvSpPr txBox="1"/>
          <p:nvPr/>
        </p:nvSpPr>
        <p:spPr>
          <a:xfrm>
            <a:off x="219183" y="4424284"/>
            <a:ext cx="5896201" cy="322934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[1,2,3,4,5]</a:t>
            </a:r>
            <a:r>
              <a:rPr sz="20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-12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6" dirty="0">
                <a:latin typeface="Arial" panose="020B0604020202020204" pitchFamily="34" charset="0"/>
                <a:cs typeface="Arial" panose="020B0604020202020204" pitchFamily="34" charset="0"/>
              </a:rPr>
              <a:t>[3,6,9,12,15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CA7DA4C-9D15-AF95-2B58-F65413354B0C}"/>
              </a:ext>
            </a:extLst>
          </p:cNvPr>
          <p:cNvSpPr txBox="1"/>
          <p:nvPr/>
        </p:nvSpPr>
        <p:spPr>
          <a:xfrm>
            <a:off x="218959" y="5220119"/>
            <a:ext cx="9088225" cy="153190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debe: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6004" lvl="1" indent="-324219">
              <a:spcBef>
                <a:spcPts val="715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Recibir un único parámetro,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serán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individuales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000" spc="-60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0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partida</a:t>
            </a:r>
          </a:p>
          <a:p>
            <a:pPr marL="771521" lvl="1" indent="-324969">
              <a:spcBef>
                <a:spcPts val="709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Devolver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transformado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BEB7D84-AA0C-B447-A668-1905ACF2CFB2}"/>
              </a:ext>
            </a:extLst>
          </p:cNvPr>
          <p:cNvSpPr txBox="1"/>
          <p:nvPr/>
        </p:nvSpPr>
        <p:spPr>
          <a:xfrm>
            <a:off x="146050" y="1316401"/>
            <a:ext cx="9263100" cy="174640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transformación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elemento del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0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pPr marL="613164">
              <a:spcBef>
                <a:spcPts val="2423"/>
              </a:spcBef>
            </a:pPr>
            <a:r>
              <a:rPr sz="2000" b="1" spc="-6" dirty="0">
                <a:latin typeface="Courier New"/>
                <a:cs typeface="Courier New"/>
              </a:rPr>
              <a:t>numeros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sc.parallelize([1,2,3,4,5])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613164">
              <a:spcBef>
                <a:spcPts val="1519"/>
              </a:spcBef>
            </a:pPr>
            <a:r>
              <a:rPr sz="2000" b="1" spc="-6" dirty="0">
                <a:latin typeface="Courier New"/>
                <a:cs typeface="Courier New"/>
              </a:rPr>
              <a:t>num3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numeros.map(lambda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elemento: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3*elemento</a:t>
            </a:r>
            <a:r>
              <a:rPr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6A530FFB-AFDF-7AE8-551F-CD9765F43640}"/>
              </a:ext>
            </a:extLst>
          </p:cNvPr>
          <p:cNvSpPr txBox="1"/>
          <p:nvPr/>
        </p:nvSpPr>
        <p:spPr>
          <a:xfrm>
            <a:off x="7588062" y="3212488"/>
            <a:ext cx="3137235" cy="976820"/>
          </a:xfrm>
          <a:prstGeom prst="rect">
            <a:avLst/>
          </a:prstGeom>
        </p:spPr>
        <p:txBody>
          <a:bodyPr vert="horz" wrap="square" lIns="0" tIns="24017" rIns="0" bIns="0" rtlCol="0">
            <a:spAutoFit/>
          </a:bodyPr>
          <a:lstStyle/>
          <a:p>
            <a:pPr marL="102069" marR="174118">
              <a:lnSpc>
                <a:spcPct val="97100"/>
              </a:lnSpc>
              <a:spcBef>
                <a:spcPts val="189"/>
              </a:spcBef>
            </a:pPr>
            <a:r>
              <a:rPr sz="2127" spc="-6" dirty="0">
                <a:latin typeface="Arial MT"/>
                <a:cs typeface="Arial MT"/>
              </a:rPr>
              <a:t>Función que se aplica a </a:t>
            </a:r>
            <a:r>
              <a:rPr sz="2127" spc="-58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cada elemento del rdd 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números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158168A2-3A82-63FF-E919-0633EF4061DB}"/>
              </a:ext>
            </a:extLst>
          </p:cNvPr>
          <p:cNvSpPr/>
          <p:nvPr/>
        </p:nvSpPr>
        <p:spPr>
          <a:xfrm>
            <a:off x="6013451" y="3177420"/>
            <a:ext cx="1574612" cy="387235"/>
          </a:xfrm>
          <a:custGeom>
            <a:avLst/>
            <a:gdLst/>
            <a:ahLst/>
            <a:cxnLst/>
            <a:rect l="l" t="t" r="r" b="b"/>
            <a:pathLst>
              <a:path w="1271270" h="546100">
                <a:moveTo>
                  <a:pt x="1197346" y="519229"/>
                </a:moveTo>
                <a:lnTo>
                  <a:pt x="1186306" y="545592"/>
                </a:lnTo>
                <a:lnTo>
                  <a:pt x="1271269" y="539876"/>
                </a:lnTo>
                <a:lnTo>
                  <a:pt x="1257749" y="524129"/>
                </a:lnTo>
                <a:lnTo>
                  <a:pt x="1209039" y="524129"/>
                </a:lnTo>
                <a:lnTo>
                  <a:pt x="1197346" y="519229"/>
                </a:lnTo>
                <a:close/>
              </a:path>
              <a:path w="1271270" h="546100">
                <a:moveTo>
                  <a:pt x="1204690" y="501693"/>
                </a:moveTo>
                <a:lnTo>
                  <a:pt x="1197346" y="519229"/>
                </a:lnTo>
                <a:lnTo>
                  <a:pt x="1209039" y="524129"/>
                </a:lnTo>
                <a:lnTo>
                  <a:pt x="1216405" y="506603"/>
                </a:lnTo>
                <a:lnTo>
                  <a:pt x="1204690" y="501693"/>
                </a:lnTo>
                <a:close/>
              </a:path>
              <a:path w="1271270" h="546100">
                <a:moveTo>
                  <a:pt x="1215771" y="475234"/>
                </a:moveTo>
                <a:lnTo>
                  <a:pt x="1204690" y="501693"/>
                </a:lnTo>
                <a:lnTo>
                  <a:pt x="1216405" y="506603"/>
                </a:lnTo>
                <a:lnTo>
                  <a:pt x="1209039" y="524129"/>
                </a:lnTo>
                <a:lnTo>
                  <a:pt x="1257749" y="524129"/>
                </a:lnTo>
                <a:lnTo>
                  <a:pt x="1215771" y="475234"/>
                </a:lnTo>
                <a:close/>
              </a:path>
              <a:path w="1271270" h="546100">
                <a:moveTo>
                  <a:pt x="7365" y="0"/>
                </a:moveTo>
                <a:lnTo>
                  <a:pt x="0" y="17525"/>
                </a:lnTo>
                <a:lnTo>
                  <a:pt x="1197346" y="519229"/>
                </a:lnTo>
                <a:lnTo>
                  <a:pt x="1204690" y="501693"/>
                </a:lnTo>
                <a:lnTo>
                  <a:pt x="73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F2DEB0E-EC0D-441C-D484-9A0839716FE4}"/>
              </a:ext>
            </a:extLst>
          </p:cNvPr>
          <p:cNvSpPr/>
          <p:nvPr/>
        </p:nvSpPr>
        <p:spPr>
          <a:xfrm>
            <a:off x="3422661" y="2612974"/>
            <a:ext cx="4705178" cy="554919"/>
          </a:xfrm>
          <a:custGeom>
            <a:avLst/>
            <a:gdLst/>
            <a:ahLst/>
            <a:cxnLst/>
            <a:rect l="l" t="t" r="r" b="b"/>
            <a:pathLst>
              <a:path w="3543300" h="288289">
                <a:moveTo>
                  <a:pt x="0" y="144018"/>
                </a:moveTo>
                <a:lnTo>
                  <a:pt x="28545" y="118140"/>
                </a:lnTo>
                <a:lnTo>
                  <a:pt x="85503" y="99705"/>
                </a:lnTo>
                <a:lnTo>
                  <a:pt x="139231" y="87975"/>
                </a:lnTo>
                <a:lnTo>
                  <a:pt x="204834" y="76751"/>
                </a:lnTo>
                <a:lnTo>
                  <a:pt x="281685" y="66085"/>
                </a:lnTo>
                <a:lnTo>
                  <a:pt x="324133" y="60977"/>
                </a:lnTo>
                <a:lnTo>
                  <a:pt x="369159" y="56028"/>
                </a:lnTo>
                <a:lnTo>
                  <a:pt x="416685" y="51244"/>
                </a:lnTo>
                <a:lnTo>
                  <a:pt x="466632" y="46631"/>
                </a:lnTo>
                <a:lnTo>
                  <a:pt x="518922" y="42195"/>
                </a:lnTo>
                <a:lnTo>
                  <a:pt x="573476" y="37944"/>
                </a:lnTo>
                <a:lnTo>
                  <a:pt x="630217" y="33883"/>
                </a:lnTo>
                <a:lnTo>
                  <a:pt x="689067" y="30019"/>
                </a:lnTo>
                <a:lnTo>
                  <a:pt x="749947" y="26358"/>
                </a:lnTo>
                <a:lnTo>
                  <a:pt x="812779" y="22906"/>
                </a:lnTo>
                <a:lnTo>
                  <a:pt x="877485" y="19670"/>
                </a:lnTo>
                <a:lnTo>
                  <a:pt x="943986" y="16657"/>
                </a:lnTo>
                <a:lnTo>
                  <a:pt x="1012205" y="13872"/>
                </a:lnTo>
                <a:lnTo>
                  <a:pt x="1082063" y="11322"/>
                </a:lnTo>
                <a:lnTo>
                  <a:pt x="1153482" y="9014"/>
                </a:lnTo>
                <a:lnTo>
                  <a:pt x="1226385" y="6953"/>
                </a:lnTo>
                <a:lnTo>
                  <a:pt x="1300691" y="5147"/>
                </a:lnTo>
                <a:lnTo>
                  <a:pt x="1376324" y="3600"/>
                </a:lnTo>
                <a:lnTo>
                  <a:pt x="1453206" y="2321"/>
                </a:lnTo>
                <a:lnTo>
                  <a:pt x="1531257" y="1315"/>
                </a:lnTo>
                <a:lnTo>
                  <a:pt x="1610400" y="588"/>
                </a:lnTo>
                <a:lnTo>
                  <a:pt x="1690557" y="148"/>
                </a:lnTo>
                <a:lnTo>
                  <a:pt x="1771650" y="0"/>
                </a:lnTo>
                <a:lnTo>
                  <a:pt x="1852742" y="148"/>
                </a:lnTo>
                <a:lnTo>
                  <a:pt x="1932899" y="588"/>
                </a:lnTo>
                <a:lnTo>
                  <a:pt x="2012042" y="1315"/>
                </a:lnTo>
                <a:lnTo>
                  <a:pt x="2090093" y="2321"/>
                </a:lnTo>
                <a:lnTo>
                  <a:pt x="2166975" y="3600"/>
                </a:lnTo>
                <a:lnTo>
                  <a:pt x="2242608" y="5147"/>
                </a:lnTo>
                <a:lnTo>
                  <a:pt x="2316914" y="6953"/>
                </a:lnTo>
                <a:lnTo>
                  <a:pt x="2389817" y="9014"/>
                </a:lnTo>
                <a:lnTo>
                  <a:pt x="2461236" y="11322"/>
                </a:lnTo>
                <a:lnTo>
                  <a:pt x="2531094" y="13872"/>
                </a:lnTo>
                <a:lnTo>
                  <a:pt x="2599313" y="16657"/>
                </a:lnTo>
                <a:lnTo>
                  <a:pt x="2665814" y="19670"/>
                </a:lnTo>
                <a:lnTo>
                  <a:pt x="2730520" y="22906"/>
                </a:lnTo>
                <a:lnTo>
                  <a:pt x="2793352" y="26358"/>
                </a:lnTo>
                <a:lnTo>
                  <a:pt x="2854232" y="30019"/>
                </a:lnTo>
                <a:lnTo>
                  <a:pt x="2913082" y="33883"/>
                </a:lnTo>
                <a:lnTo>
                  <a:pt x="2969823" y="37944"/>
                </a:lnTo>
                <a:lnTo>
                  <a:pt x="3024378" y="42195"/>
                </a:lnTo>
                <a:lnTo>
                  <a:pt x="3076667" y="46631"/>
                </a:lnTo>
                <a:lnTo>
                  <a:pt x="3126614" y="51244"/>
                </a:lnTo>
                <a:lnTo>
                  <a:pt x="3174140" y="56028"/>
                </a:lnTo>
                <a:lnTo>
                  <a:pt x="3219166" y="60977"/>
                </a:lnTo>
                <a:lnTo>
                  <a:pt x="3261614" y="66085"/>
                </a:lnTo>
                <a:lnTo>
                  <a:pt x="3301407" y="71345"/>
                </a:lnTo>
                <a:lnTo>
                  <a:pt x="3372712" y="82296"/>
                </a:lnTo>
                <a:lnTo>
                  <a:pt x="3432455" y="93780"/>
                </a:lnTo>
                <a:lnTo>
                  <a:pt x="3480011" y="105745"/>
                </a:lnTo>
                <a:lnTo>
                  <a:pt x="3527126" y="124483"/>
                </a:lnTo>
                <a:lnTo>
                  <a:pt x="3543300" y="144018"/>
                </a:lnTo>
                <a:lnTo>
                  <a:pt x="3541476" y="150607"/>
                </a:lnTo>
                <a:lnTo>
                  <a:pt x="3499023" y="176143"/>
                </a:lnTo>
                <a:lnTo>
                  <a:pt x="3457796" y="188330"/>
                </a:lnTo>
                <a:lnTo>
                  <a:pt x="3404068" y="200060"/>
                </a:lnTo>
                <a:lnTo>
                  <a:pt x="3338465" y="211284"/>
                </a:lnTo>
                <a:lnTo>
                  <a:pt x="3261614" y="221950"/>
                </a:lnTo>
                <a:lnTo>
                  <a:pt x="3219166" y="227058"/>
                </a:lnTo>
                <a:lnTo>
                  <a:pt x="3174140" y="232007"/>
                </a:lnTo>
                <a:lnTo>
                  <a:pt x="3126614" y="236791"/>
                </a:lnTo>
                <a:lnTo>
                  <a:pt x="3076667" y="241404"/>
                </a:lnTo>
                <a:lnTo>
                  <a:pt x="3024378" y="245840"/>
                </a:lnTo>
                <a:lnTo>
                  <a:pt x="2969823" y="250091"/>
                </a:lnTo>
                <a:lnTo>
                  <a:pt x="2913082" y="254152"/>
                </a:lnTo>
                <a:lnTo>
                  <a:pt x="2854232" y="258016"/>
                </a:lnTo>
                <a:lnTo>
                  <a:pt x="2793352" y="261677"/>
                </a:lnTo>
                <a:lnTo>
                  <a:pt x="2730520" y="265129"/>
                </a:lnTo>
                <a:lnTo>
                  <a:pt x="2665814" y="268365"/>
                </a:lnTo>
                <a:lnTo>
                  <a:pt x="2599313" y="271378"/>
                </a:lnTo>
                <a:lnTo>
                  <a:pt x="2531094" y="274163"/>
                </a:lnTo>
                <a:lnTo>
                  <a:pt x="2461236" y="276713"/>
                </a:lnTo>
                <a:lnTo>
                  <a:pt x="2389817" y="279021"/>
                </a:lnTo>
                <a:lnTo>
                  <a:pt x="2316914" y="281082"/>
                </a:lnTo>
                <a:lnTo>
                  <a:pt x="2242608" y="282888"/>
                </a:lnTo>
                <a:lnTo>
                  <a:pt x="2166975" y="284435"/>
                </a:lnTo>
                <a:lnTo>
                  <a:pt x="2090093" y="285714"/>
                </a:lnTo>
                <a:lnTo>
                  <a:pt x="2012042" y="286720"/>
                </a:lnTo>
                <a:lnTo>
                  <a:pt x="1932899" y="287447"/>
                </a:lnTo>
                <a:lnTo>
                  <a:pt x="1852742" y="287887"/>
                </a:lnTo>
                <a:lnTo>
                  <a:pt x="1771650" y="288036"/>
                </a:lnTo>
                <a:lnTo>
                  <a:pt x="1690557" y="287887"/>
                </a:lnTo>
                <a:lnTo>
                  <a:pt x="1610400" y="287447"/>
                </a:lnTo>
                <a:lnTo>
                  <a:pt x="1531257" y="286720"/>
                </a:lnTo>
                <a:lnTo>
                  <a:pt x="1453206" y="285714"/>
                </a:lnTo>
                <a:lnTo>
                  <a:pt x="1376324" y="284435"/>
                </a:lnTo>
                <a:lnTo>
                  <a:pt x="1300691" y="282888"/>
                </a:lnTo>
                <a:lnTo>
                  <a:pt x="1226385" y="281082"/>
                </a:lnTo>
                <a:lnTo>
                  <a:pt x="1153482" y="279021"/>
                </a:lnTo>
                <a:lnTo>
                  <a:pt x="1082063" y="276713"/>
                </a:lnTo>
                <a:lnTo>
                  <a:pt x="1012205" y="274163"/>
                </a:lnTo>
                <a:lnTo>
                  <a:pt x="943986" y="271378"/>
                </a:lnTo>
                <a:lnTo>
                  <a:pt x="877485" y="268365"/>
                </a:lnTo>
                <a:lnTo>
                  <a:pt x="812779" y="265129"/>
                </a:lnTo>
                <a:lnTo>
                  <a:pt x="749947" y="261677"/>
                </a:lnTo>
                <a:lnTo>
                  <a:pt x="689067" y="258016"/>
                </a:lnTo>
                <a:lnTo>
                  <a:pt x="630217" y="254152"/>
                </a:lnTo>
                <a:lnTo>
                  <a:pt x="573476" y="250091"/>
                </a:lnTo>
                <a:lnTo>
                  <a:pt x="518921" y="245840"/>
                </a:lnTo>
                <a:lnTo>
                  <a:pt x="466632" y="241404"/>
                </a:lnTo>
                <a:lnTo>
                  <a:pt x="416685" y="236791"/>
                </a:lnTo>
                <a:lnTo>
                  <a:pt x="369159" y="232007"/>
                </a:lnTo>
                <a:lnTo>
                  <a:pt x="324133" y="227058"/>
                </a:lnTo>
                <a:lnTo>
                  <a:pt x="281685" y="221950"/>
                </a:lnTo>
                <a:lnTo>
                  <a:pt x="241892" y="216690"/>
                </a:lnTo>
                <a:lnTo>
                  <a:pt x="170587" y="205739"/>
                </a:lnTo>
                <a:lnTo>
                  <a:pt x="110844" y="194255"/>
                </a:lnTo>
                <a:lnTo>
                  <a:pt x="63288" y="182290"/>
                </a:lnTo>
                <a:lnTo>
                  <a:pt x="16173" y="163552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</p:spTree>
    <p:extLst>
      <p:ext uri="{BB962C8B-B14F-4D97-AF65-F5344CB8AC3E}">
        <p14:creationId xmlns:p14="http://schemas.microsoft.com/office/powerpoint/2010/main" val="313514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RDDs: Transformaciones más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02166"/>
            <a:ext cx="7080250" cy="144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DEAFDE79-88B3-8CAC-77D5-AAB469E635BB}"/>
              </a:ext>
            </a:extLst>
          </p:cNvPr>
          <p:cNvGraphicFramePr>
            <a:graphicFrameLocks noGrp="1"/>
          </p:cNvGraphicFramePr>
          <p:nvPr/>
        </p:nvGraphicFramePr>
        <p:xfrm>
          <a:off x="86749" y="1138404"/>
          <a:ext cx="10680108" cy="601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Transformación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39E39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map(func)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86804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Crea 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nuevo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partir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aplicando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transformación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 cada elemento original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8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filter(func)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4464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Crea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 nuevo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 partir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manteniendo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solo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 elementos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original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cumplan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condición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flatMap(func)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96646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map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pero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original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puede </a:t>
                      </a:r>
                      <a:r>
                        <a:rPr sz="2400" spc="-5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mapear 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0 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varios elementos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salida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72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distinct()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1223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Crea 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nuevo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partir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eliminando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duplicados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union(otroRDD)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dos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uno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164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sample()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89B83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Obtiene 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muestra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obtenida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5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89B8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reemplazamiento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sin) 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partir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 otro RDD.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539E39"/>
                      </a:solidFill>
                      <a:prstDash val="solid"/>
                    </a:lnL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39E39"/>
                      </a:solidFill>
                      <a:prstDash val="solid"/>
                    </a:lnR>
                    <a:lnB w="12700">
                      <a:solidFill>
                        <a:srgbClr val="539E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7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filter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413250" cy="26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0991318-C126-D05C-F139-0225B7D0E19C}"/>
              </a:ext>
            </a:extLst>
          </p:cNvPr>
          <p:cNvSpPr txBox="1"/>
          <p:nvPr/>
        </p:nvSpPr>
        <p:spPr>
          <a:xfrm>
            <a:off x="143220" y="4511185"/>
            <a:ext cx="8387659" cy="962515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[1,2,3,4,5]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12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[2,4]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2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b="1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1CD5E18-66D1-7518-FB69-6913FB16E345}"/>
              </a:ext>
            </a:extLst>
          </p:cNvPr>
          <p:cNvSpPr txBox="1"/>
          <p:nvPr/>
        </p:nvSpPr>
        <p:spPr>
          <a:xfrm>
            <a:off x="342317" y="5784779"/>
            <a:ext cx="10487038" cy="12129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38478" marR="96815" indent="-324219">
              <a:spcBef>
                <a:spcPts val="118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338478" algn="l"/>
                <a:tab pos="339229" algn="l"/>
                <a:tab pos="4012958" algn="l"/>
              </a:tabLst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Recib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serán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individuales del </a:t>
            </a:r>
            <a:r>
              <a:rPr sz="2400" spc="-6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partida</a:t>
            </a:r>
          </a:p>
          <a:p>
            <a:pPr marL="339229" indent="-324219">
              <a:spcBef>
                <a:spcPts val="709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338478" algn="l"/>
                <a:tab pos="339229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True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 False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 el elemento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 no 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6">
            <a:extLst>
              <a:ext uri="{FF2B5EF4-FFF2-40B4-BE49-F238E27FC236}">
                <a16:creationId xmlns:a16="http://schemas.microsoft.com/office/drawing/2014/main" id="{E680D17A-7309-062E-41F1-BDAA3069A20D}"/>
              </a:ext>
            </a:extLst>
          </p:cNvPr>
          <p:cNvGrpSpPr/>
          <p:nvPr/>
        </p:nvGrpSpPr>
        <p:grpSpPr>
          <a:xfrm>
            <a:off x="700130" y="2377968"/>
            <a:ext cx="8418496" cy="1210613"/>
            <a:chOff x="1109281" y="1465135"/>
            <a:chExt cx="6710045" cy="1024255"/>
          </a:xfrm>
        </p:grpSpPr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D1730648-11AE-6B58-D936-230E525E87F4}"/>
                </a:ext>
              </a:extLst>
            </p:cNvPr>
            <p:cNvSpPr/>
            <p:nvPr/>
          </p:nvSpPr>
          <p:spPr>
            <a:xfrm>
              <a:off x="1115949" y="1471802"/>
              <a:ext cx="6696709" cy="1010919"/>
            </a:xfrm>
            <a:custGeom>
              <a:avLst/>
              <a:gdLst/>
              <a:ahLst/>
              <a:cxnLst/>
              <a:rect l="l" t="t" r="r" b="b"/>
              <a:pathLst>
                <a:path w="6696709" h="1010919">
                  <a:moveTo>
                    <a:pt x="6696456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6696456" y="1010412"/>
                  </a:lnTo>
                  <a:lnTo>
                    <a:pt x="66964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192F220E-D558-C33A-AFE2-3433C66658DC}"/>
                </a:ext>
              </a:extLst>
            </p:cNvPr>
            <p:cNvSpPr/>
            <p:nvPr/>
          </p:nvSpPr>
          <p:spPr>
            <a:xfrm>
              <a:off x="1115949" y="1471802"/>
              <a:ext cx="6696709" cy="1010919"/>
            </a:xfrm>
            <a:custGeom>
              <a:avLst/>
              <a:gdLst/>
              <a:ahLst/>
              <a:cxnLst/>
              <a:rect l="l" t="t" r="r" b="b"/>
              <a:pathLst>
                <a:path w="6696709" h="1010919">
                  <a:moveTo>
                    <a:pt x="0" y="1010412"/>
                  </a:moveTo>
                  <a:lnTo>
                    <a:pt x="6696456" y="1010412"/>
                  </a:lnTo>
                  <a:lnTo>
                    <a:pt x="6696456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F6868BD1-F5B2-F372-0B7B-5349DB2CD951}"/>
              </a:ext>
            </a:extLst>
          </p:cNvPr>
          <p:cNvSpPr txBox="1"/>
          <p:nvPr/>
        </p:nvSpPr>
        <p:spPr>
          <a:xfrm>
            <a:off x="235719" y="1228482"/>
            <a:ext cx="9230076" cy="2340218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6004" indent="-378255">
              <a:spcBef>
                <a:spcPts val="118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Filtra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manteniendo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solo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cumplan </a:t>
            </a:r>
            <a:r>
              <a:rPr sz="2400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spcBef>
                <a:spcPts val="118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3164">
              <a:spcBef>
                <a:spcPts val="786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613164">
              <a:spcBef>
                <a:spcPts val="1519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pares_rdd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numeros.filter(lambda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elemento%2==0)</a:t>
            </a:r>
            <a:endParaRPr sz="1891" dirty="0">
              <a:latin typeface="Courier New"/>
              <a:cs typeface="Courier New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AB2DF8D0-1005-E761-373D-8F4581767663}"/>
              </a:ext>
            </a:extLst>
          </p:cNvPr>
          <p:cNvSpPr/>
          <p:nvPr/>
        </p:nvSpPr>
        <p:spPr>
          <a:xfrm>
            <a:off x="7544256" y="3638728"/>
            <a:ext cx="3149244" cy="1092028"/>
          </a:xfrm>
          <a:custGeom>
            <a:avLst/>
            <a:gdLst/>
            <a:ahLst/>
            <a:cxnLst/>
            <a:rect l="l" t="t" r="r" b="b"/>
            <a:pathLst>
              <a:path w="2664459" h="923925">
                <a:moveTo>
                  <a:pt x="0" y="923544"/>
                </a:moveTo>
                <a:lnTo>
                  <a:pt x="2663952" y="923544"/>
                </a:lnTo>
                <a:lnTo>
                  <a:pt x="266395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F75DA966-F910-2C5E-FA9C-4CD84EC7F31E}"/>
              </a:ext>
            </a:extLst>
          </p:cNvPr>
          <p:cNvSpPr txBox="1"/>
          <p:nvPr/>
        </p:nvSpPr>
        <p:spPr>
          <a:xfrm>
            <a:off x="7544256" y="3659186"/>
            <a:ext cx="3137235" cy="976820"/>
          </a:xfrm>
          <a:prstGeom prst="rect">
            <a:avLst/>
          </a:prstGeom>
        </p:spPr>
        <p:txBody>
          <a:bodyPr vert="horz" wrap="square" lIns="0" tIns="24017" rIns="0" bIns="0" rtlCol="0">
            <a:spAutoFit/>
          </a:bodyPr>
          <a:lstStyle/>
          <a:p>
            <a:pPr marL="102069" marR="174118">
              <a:lnSpc>
                <a:spcPct val="97100"/>
              </a:lnSpc>
              <a:spcBef>
                <a:spcPts val="189"/>
              </a:spcBef>
            </a:pPr>
            <a:r>
              <a:rPr sz="2127" spc="-6" dirty="0">
                <a:latin typeface="Arial MT"/>
                <a:cs typeface="Arial MT"/>
              </a:rPr>
              <a:t>Función que se aplica a </a:t>
            </a:r>
            <a:r>
              <a:rPr sz="2127" spc="-58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cada elemento para 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filtrarlo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FB23CD7E-0C12-851F-971E-840CBF02FE5C}"/>
              </a:ext>
            </a:extLst>
          </p:cNvPr>
          <p:cNvSpPr/>
          <p:nvPr/>
        </p:nvSpPr>
        <p:spPr>
          <a:xfrm>
            <a:off x="6318250" y="3690494"/>
            <a:ext cx="976446" cy="640206"/>
          </a:xfrm>
          <a:custGeom>
            <a:avLst/>
            <a:gdLst/>
            <a:ahLst/>
            <a:cxnLst/>
            <a:rect l="l" t="t" r="r" b="b"/>
            <a:pathLst>
              <a:path w="826135" h="541655">
                <a:moveTo>
                  <a:pt x="756816" y="508064"/>
                </a:moveTo>
                <a:lnTo>
                  <a:pt x="741172" y="532129"/>
                </a:lnTo>
                <a:lnTo>
                  <a:pt x="825881" y="541654"/>
                </a:lnTo>
                <a:lnTo>
                  <a:pt x="810192" y="514984"/>
                </a:lnTo>
                <a:lnTo>
                  <a:pt x="767461" y="514984"/>
                </a:lnTo>
                <a:lnTo>
                  <a:pt x="756816" y="508064"/>
                </a:lnTo>
                <a:close/>
              </a:path>
              <a:path w="826135" h="541655">
                <a:moveTo>
                  <a:pt x="767128" y="492202"/>
                </a:moveTo>
                <a:lnTo>
                  <a:pt x="756816" y="508064"/>
                </a:lnTo>
                <a:lnTo>
                  <a:pt x="767461" y="514984"/>
                </a:lnTo>
                <a:lnTo>
                  <a:pt x="777748" y="499109"/>
                </a:lnTo>
                <a:lnTo>
                  <a:pt x="767128" y="492202"/>
                </a:lnTo>
                <a:close/>
              </a:path>
              <a:path w="826135" h="541655">
                <a:moveTo>
                  <a:pt x="782701" y="468248"/>
                </a:moveTo>
                <a:lnTo>
                  <a:pt x="767128" y="492202"/>
                </a:lnTo>
                <a:lnTo>
                  <a:pt x="777748" y="499109"/>
                </a:lnTo>
                <a:lnTo>
                  <a:pt x="767461" y="514984"/>
                </a:lnTo>
                <a:lnTo>
                  <a:pt x="810192" y="514984"/>
                </a:lnTo>
                <a:lnTo>
                  <a:pt x="782701" y="468248"/>
                </a:lnTo>
                <a:close/>
              </a:path>
              <a:path w="826135" h="541655">
                <a:moveTo>
                  <a:pt x="10414" y="0"/>
                </a:moveTo>
                <a:lnTo>
                  <a:pt x="0" y="16001"/>
                </a:lnTo>
                <a:lnTo>
                  <a:pt x="756816" y="508064"/>
                </a:lnTo>
                <a:lnTo>
                  <a:pt x="767128" y="492202"/>
                </a:lnTo>
                <a:lnTo>
                  <a:pt x="10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9DC3B5CD-B855-7357-7F18-E14D03B59919}"/>
              </a:ext>
            </a:extLst>
          </p:cNvPr>
          <p:cNvSpPr/>
          <p:nvPr/>
        </p:nvSpPr>
        <p:spPr>
          <a:xfrm>
            <a:off x="4546594" y="3221765"/>
            <a:ext cx="4572032" cy="447981"/>
          </a:xfrm>
          <a:custGeom>
            <a:avLst/>
            <a:gdLst/>
            <a:ahLst/>
            <a:cxnLst/>
            <a:rect l="l" t="t" r="r" b="b"/>
            <a:pathLst>
              <a:path w="3543300" h="288289">
                <a:moveTo>
                  <a:pt x="0" y="144018"/>
                </a:moveTo>
                <a:lnTo>
                  <a:pt x="28545" y="118140"/>
                </a:lnTo>
                <a:lnTo>
                  <a:pt x="85503" y="99705"/>
                </a:lnTo>
                <a:lnTo>
                  <a:pt x="139231" y="87975"/>
                </a:lnTo>
                <a:lnTo>
                  <a:pt x="204834" y="76751"/>
                </a:lnTo>
                <a:lnTo>
                  <a:pt x="281685" y="66085"/>
                </a:lnTo>
                <a:lnTo>
                  <a:pt x="324133" y="60977"/>
                </a:lnTo>
                <a:lnTo>
                  <a:pt x="369159" y="56028"/>
                </a:lnTo>
                <a:lnTo>
                  <a:pt x="416685" y="51244"/>
                </a:lnTo>
                <a:lnTo>
                  <a:pt x="466632" y="46631"/>
                </a:lnTo>
                <a:lnTo>
                  <a:pt x="518922" y="42195"/>
                </a:lnTo>
                <a:lnTo>
                  <a:pt x="573476" y="37944"/>
                </a:lnTo>
                <a:lnTo>
                  <a:pt x="630217" y="33883"/>
                </a:lnTo>
                <a:lnTo>
                  <a:pt x="689067" y="30019"/>
                </a:lnTo>
                <a:lnTo>
                  <a:pt x="749947" y="26358"/>
                </a:lnTo>
                <a:lnTo>
                  <a:pt x="812779" y="22906"/>
                </a:lnTo>
                <a:lnTo>
                  <a:pt x="877485" y="19670"/>
                </a:lnTo>
                <a:lnTo>
                  <a:pt x="943986" y="16657"/>
                </a:lnTo>
                <a:lnTo>
                  <a:pt x="1012205" y="13872"/>
                </a:lnTo>
                <a:lnTo>
                  <a:pt x="1082063" y="11322"/>
                </a:lnTo>
                <a:lnTo>
                  <a:pt x="1153482" y="9014"/>
                </a:lnTo>
                <a:lnTo>
                  <a:pt x="1226385" y="6953"/>
                </a:lnTo>
                <a:lnTo>
                  <a:pt x="1300691" y="5147"/>
                </a:lnTo>
                <a:lnTo>
                  <a:pt x="1376324" y="3600"/>
                </a:lnTo>
                <a:lnTo>
                  <a:pt x="1453206" y="2321"/>
                </a:lnTo>
                <a:lnTo>
                  <a:pt x="1531257" y="1315"/>
                </a:lnTo>
                <a:lnTo>
                  <a:pt x="1610400" y="588"/>
                </a:lnTo>
                <a:lnTo>
                  <a:pt x="1690557" y="148"/>
                </a:lnTo>
                <a:lnTo>
                  <a:pt x="1771650" y="0"/>
                </a:lnTo>
                <a:lnTo>
                  <a:pt x="1852742" y="148"/>
                </a:lnTo>
                <a:lnTo>
                  <a:pt x="1932899" y="588"/>
                </a:lnTo>
                <a:lnTo>
                  <a:pt x="2012042" y="1315"/>
                </a:lnTo>
                <a:lnTo>
                  <a:pt x="2090093" y="2321"/>
                </a:lnTo>
                <a:lnTo>
                  <a:pt x="2166975" y="3600"/>
                </a:lnTo>
                <a:lnTo>
                  <a:pt x="2242608" y="5147"/>
                </a:lnTo>
                <a:lnTo>
                  <a:pt x="2316914" y="6953"/>
                </a:lnTo>
                <a:lnTo>
                  <a:pt x="2389817" y="9014"/>
                </a:lnTo>
                <a:lnTo>
                  <a:pt x="2461236" y="11322"/>
                </a:lnTo>
                <a:lnTo>
                  <a:pt x="2531094" y="13872"/>
                </a:lnTo>
                <a:lnTo>
                  <a:pt x="2599313" y="16657"/>
                </a:lnTo>
                <a:lnTo>
                  <a:pt x="2665814" y="19670"/>
                </a:lnTo>
                <a:lnTo>
                  <a:pt x="2730520" y="22906"/>
                </a:lnTo>
                <a:lnTo>
                  <a:pt x="2793352" y="26358"/>
                </a:lnTo>
                <a:lnTo>
                  <a:pt x="2854232" y="30019"/>
                </a:lnTo>
                <a:lnTo>
                  <a:pt x="2913082" y="33883"/>
                </a:lnTo>
                <a:lnTo>
                  <a:pt x="2969823" y="37944"/>
                </a:lnTo>
                <a:lnTo>
                  <a:pt x="3024378" y="42195"/>
                </a:lnTo>
                <a:lnTo>
                  <a:pt x="3076667" y="46631"/>
                </a:lnTo>
                <a:lnTo>
                  <a:pt x="3126614" y="51244"/>
                </a:lnTo>
                <a:lnTo>
                  <a:pt x="3174140" y="56028"/>
                </a:lnTo>
                <a:lnTo>
                  <a:pt x="3219166" y="60977"/>
                </a:lnTo>
                <a:lnTo>
                  <a:pt x="3261614" y="66085"/>
                </a:lnTo>
                <a:lnTo>
                  <a:pt x="3301407" y="71345"/>
                </a:lnTo>
                <a:lnTo>
                  <a:pt x="3372712" y="82296"/>
                </a:lnTo>
                <a:lnTo>
                  <a:pt x="3432455" y="93780"/>
                </a:lnTo>
                <a:lnTo>
                  <a:pt x="3480011" y="105745"/>
                </a:lnTo>
                <a:lnTo>
                  <a:pt x="3527126" y="124483"/>
                </a:lnTo>
                <a:lnTo>
                  <a:pt x="3543300" y="144018"/>
                </a:lnTo>
                <a:lnTo>
                  <a:pt x="3541476" y="150607"/>
                </a:lnTo>
                <a:lnTo>
                  <a:pt x="3499023" y="176143"/>
                </a:lnTo>
                <a:lnTo>
                  <a:pt x="3457796" y="188330"/>
                </a:lnTo>
                <a:lnTo>
                  <a:pt x="3404068" y="200060"/>
                </a:lnTo>
                <a:lnTo>
                  <a:pt x="3338465" y="211284"/>
                </a:lnTo>
                <a:lnTo>
                  <a:pt x="3261614" y="221950"/>
                </a:lnTo>
                <a:lnTo>
                  <a:pt x="3219166" y="227058"/>
                </a:lnTo>
                <a:lnTo>
                  <a:pt x="3174140" y="232007"/>
                </a:lnTo>
                <a:lnTo>
                  <a:pt x="3126614" y="236791"/>
                </a:lnTo>
                <a:lnTo>
                  <a:pt x="3076667" y="241404"/>
                </a:lnTo>
                <a:lnTo>
                  <a:pt x="3024378" y="245840"/>
                </a:lnTo>
                <a:lnTo>
                  <a:pt x="2969823" y="250091"/>
                </a:lnTo>
                <a:lnTo>
                  <a:pt x="2913082" y="254152"/>
                </a:lnTo>
                <a:lnTo>
                  <a:pt x="2854232" y="258016"/>
                </a:lnTo>
                <a:lnTo>
                  <a:pt x="2793352" y="261677"/>
                </a:lnTo>
                <a:lnTo>
                  <a:pt x="2730520" y="265129"/>
                </a:lnTo>
                <a:lnTo>
                  <a:pt x="2665814" y="268365"/>
                </a:lnTo>
                <a:lnTo>
                  <a:pt x="2599313" y="271378"/>
                </a:lnTo>
                <a:lnTo>
                  <a:pt x="2531094" y="274163"/>
                </a:lnTo>
                <a:lnTo>
                  <a:pt x="2461236" y="276713"/>
                </a:lnTo>
                <a:lnTo>
                  <a:pt x="2389817" y="279021"/>
                </a:lnTo>
                <a:lnTo>
                  <a:pt x="2316914" y="281082"/>
                </a:lnTo>
                <a:lnTo>
                  <a:pt x="2242608" y="282888"/>
                </a:lnTo>
                <a:lnTo>
                  <a:pt x="2166975" y="284435"/>
                </a:lnTo>
                <a:lnTo>
                  <a:pt x="2090093" y="285714"/>
                </a:lnTo>
                <a:lnTo>
                  <a:pt x="2012042" y="286720"/>
                </a:lnTo>
                <a:lnTo>
                  <a:pt x="1932899" y="287447"/>
                </a:lnTo>
                <a:lnTo>
                  <a:pt x="1852742" y="287887"/>
                </a:lnTo>
                <a:lnTo>
                  <a:pt x="1771650" y="288036"/>
                </a:lnTo>
                <a:lnTo>
                  <a:pt x="1690557" y="287887"/>
                </a:lnTo>
                <a:lnTo>
                  <a:pt x="1610400" y="287447"/>
                </a:lnTo>
                <a:lnTo>
                  <a:pt x="1531257" y="286720"/>
                </a:lnTo>
                <a:lnTo>
                  <a:pt x="1453206" y="285714"/>
                </a:lnTo>
                <a:lnTo>
                  <a:pt x="1376324" y="284435"/>
                </a:lnTo>
                <a:lnTo>
                  <a:pt x="1300691" y="282888"/>
                </a:lnTo>
                <a:lnTo>
                  <a:pt x="1226385" y="281082"/>
                </a:lnTo>
                <a:lnTo>
                  <a:pt x="1153482" y="279021"/>
                </a:lnTo>
                <a:lnTo>
                  <a:pt x="1082063" y="276713"/>
                </a:lnTo>
                <a:lnTo>
                  <a:pt x="1012205" y="274163"/>
                </a:lnTo>
                <a:lnTo>
                  <a:pt x="943986" y="271378"/>
                </a:lnTo>
                <a:lnTo>
                  <a:pt x="877485" y="268365"/>
                </a:lnTo>
                <a:lnTo>
                  <a:pt x="812779" y="265129"/>
                </a:lnTo>
                <a:lnTo>
                  <a:pt x="749947" y="261677"/>
                </a:lnTo>
                <a:lnTo>
                  <a:pt x="689067" y="258016"/>
                </a:lnTo>
                <a:lnTo>
                  <a:pt x="630217" y="254152"/>
                </a:lnTo>
                <a:lnTo>
                  <a:pt x="573476" y="250091"/>
                </a:lnTo>
                <a:lnTo>
                  <a:pt x="518921" y="245840"/>
                </a:lnTo>
                <a:lnTo>
                  <a:pt x="466632" y="241404"/>
                </a:lnTo>
                <a:lnTo>
                  <a:pt x="416685" y="236791"/>
                </a:lnTo>
                <a:lnTo>
                  <a:pt x="369159" y="232007"/>
                </a:lnTo>
                <a:lnTo>
                  <a:pt x="324133" y="227058"/>
                </a:lnTo>
                <a:lnTo>
                  <a:pt x="281685" y="221950"/>
                </a:lnTo>
                <a:lnTo>
                  <a:pt x="241892" y="216690"/>
                </a:lnTo>
                <a:lnTo>
                  <a:pt x="170587" y="205739"/>
                </a:lnTo>
                <a:lnTo>
                  <a:pt x="110844" y="194255"/>
                </a:lnTo>
                <a:lnTo>
                  <a:pt x="63288" y="182290"/>
                </a:lnTo>
                <a:lnTo>
                  <a:pt x="16173" y="163552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</p:spTree>
    <p:extLst>
      <p:ext uri="{BB962C8B-B14F-4D97-AF65-F5344CB8AC3E}">
        <p14:creationId xmlns:p14="http://schemas.microsoft.com/office/powerpoint/2010/main" val="38157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cuestiones sobre “</a:t>
            </a:r>
            <a:r>
              <a:rPr lang="es-ES" dirty="0" err="1"/>
              <a:t>filter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44287"/>
            <a:ext cx="7588062" cy="181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75DD0A50-8AA2-E2E9-E3CA-924F19453BB6}"/>
              </a:ext>
            </a:extLst>
          </p:cNvPr>
          <p:cNvGrpSpPr/>
          <p:nvPr/>
        </p:nvGrpSpPr>
        <p:grpSpPr>
          <a:xfrm>
            <a:off x="2127250" y="5697725"/>
            <a:ext cx="4660220" cy="1200855"/>
            <a:chOff x="2340482" y="3724275"/>
            <a:chExt cx="3942842" cy="1016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DEFB9EFC-EC01-81B8-A456-BD312110F8F1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5DB286EA-4F2D-7CF1-F0DC-94ACF48FB703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15D57B96-8A3D-F390-C3C3-1C11CAE73BEF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B9B034-EFF6-3B6A-1985-F58AB1CBAEDF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73D38F46-359C-2677-7C18-0C18B51EA6B4}"/>
                </a:ext>
              </a:extLst>
            </p:cNvPr>
            <p:cNvSpPr/>
            <p:nvPr/>
          </p:nvSpPr>
          <p:spPr>
            <a:xfrm>
              <a:off x="4224909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5"/>
                  </a:lnTo>
                  <a:lnTo>
                    <a:pt x="1055751" y="1008125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8BCD970A-D899-86CF-7721-3119CA10E1BC}"/>
                </a:ext>
              </a:extLst>
            </p:cNvPr>
            <p:cNvSpPr/>
            <p:nvPr/>
          </p:nvSpPr>
          <p:spPr>
            <a:xfrm>
              <a:off x="4224909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5"/>
                  </a:lnTo>
                  <a:lnTo>
                    <a:pt x="168020" y="1008125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73F57F5A-EA54-B978-662E-63E6178264CD}"/>
                </a:ext>
              </a:extLst>
            </p:cNvPr>
            <p:cNvSpPr/>
            <p:nvPr/>
          </p:nvSpPr>
          <p:spPr>
            <a:xfrm>
              <a:off x="5640704" y="4262247"/>
              <a:ext cx="642620" cy="76200"/>
            </a:xfrm>
            <a:custGeom>
              <a:avLst/>
              <a:gdLst/>
              <a:ahLst/>
              <a:cxnLst/>
              <a:rect l="l" t="t" r="r" b="b"/>
              <a:pathLst>
                <a:path w="642620" h="76200">
                  <a:moveTo>
                    <a:pt x="565912" y="0"/>
                  </a:moveTo>
                  <a:lnTo>
                    <a:pt x="565912" y="76199"/>
                  </a:lnTo>
                  <a:lnTo>
                    <a:pt x="629412" y="44449"/>
                  </a:lnTo>
                  <a:lnTo>
                    <a:pt x="578612" y="44449"/>
                  </a:lnTo>
                  <a:lnTo>
                    <a:pt x="578612" y="31749"/>
                  </a:lnTo>
                  <a:lnTo>
                    <a:pt x="629412" y="31749"/>
                  </a:lnTo>
                  <a:lnTo>
                    <a:pt x="565912" y="0"/>
                  </a:lnTo>
                  <a:close/>
                </a:path>
                <a:path w="642620" h="76200">
                  <a:moveTo>
                    <a:pt x="56591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565912" y="44449"/>
                  </a:lnTo>
                  <a:lnTo>
                    <a:pt x="565912" y="31749"/>
                  </a:lnTo>
                  <a:close/>
                </a:path>
                <a:path w="642620" h="76200">
                  <a:moveTo>
                    <a:pt x="629412" y="31749"/>
                  </a:moveTo>
                  <a:lnTo>
                    <a:pt x="578612" y="31749"/>
                  </a:lnTo>
                  <a:lnTo>
                    <a:pt x="578612" y="44449"/>
                  </a:lnTo>
                  <a:lnTo>
                    <a:pt x="629412" y="44449"/>
                  </a:lnTo>
                  <a:lnTo>
                    <a:pt x="642112" y="38099"/>
                  </a:lnTo>
                  <a:lnTo>
                    <a:pt x="629412" y="31749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40" name="object 12">
            <a:extLst>
              <a:ext uri="{FF2B5EF4-FFF2-40B4-BE49-F238E27FC236}">
                <a16:creationId xmlns:a16="http://schemas.microsoft.com/office/drawing/2014/main" id="{0DB16F60-E3C9-2119-BE0E-C16C02798AB7}"/>
              </a:ext>
            </a:extLst>
          </p:cNvPr>
          <p:cNvSpPr txBox="1"/>
          <p:nvPr/>
        </p:nvSpPr>
        <p:spPr>
          <a:xfrm>
            <a:off x="180936" y="1101201"/>
            <a:ext cx="8728114" cy="528483"/>
          </a:xfrm>
          <a:prstGeom prst="rect">
            <a:avLst/>
          </a:prstGeom>
        </p:spPr>
        <p:txBody>
          <a:bodyPr vert="horz" wrap="square" lIns="0" tIns="157612" rIns="0" bIns="0" rtlCol="0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¿Cuál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1EA02186-7151-5DE2-D2A2-EFF70F8E2E84}"/>
              </a:ext>
            </a:extLst>
          </p:cNvPr>
          <p:cNvSpPr txBox="1"/>
          <p:nvPr/>
        </p:nvSpPr>
        <p:spPr>
          <a:xfrm>
            <a:off x="720963" y="2808171"/>
            <a:ext cx="9874785" cy="19055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log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sc.parallelize(['E: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e21',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'W: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w12',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'W: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w13',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'E: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e45'])</a:t>
            </a:r>
            <a:endParaRPr sz="1891" dirty="0">
              <a:latin typeface="Courier New"/>
              <a:cs typeface="Courier New"/>
            </a:endParaRPr>
          </a:p>
          <a:p>
            <a:pPr marL="107322" marR="1955069">
              <a:lnSpc>
                <a:spcPct val="272800"/>
              </a:lnSpc>
              <a:spcBef>
                <a:spcPts val="6"/>
              </a:spcBef>
            </a:pPr>
            <a:r>
              <a:rPr sz="1891" b="1" spc="-6" dirty="0">
                <a:latin typeface="Courier New"/>
                <a:cs typeface="Courier New"/>
              </a:rPr>
              <a:t>errors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log.filter(lambda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elemento[0]=='E</a:t>
            </a:r>
            <a:r>
              <a:rPr sz="1891" b="1" spc="-6">
                <a:latin typeface="Courier New"/>
                <a:cs typeface="Courier New"/>
              </a:rPr>
              <a:t>') </a:t>
            </a:r>
            <a:r>
              <a:rPr sz="1891" b="1" spc="-1116">
                <a:latin typeface="Courier New"/>
                <a:cs typeface="Courier New"/>
              </a:rPr>
              <a:t> </a:t>
            </a:r>
            <a:r>
              <a:rPr sz="1891" b="1" spc="-6">
                <a:latin typeface="Courier New"/>
                <a:cs typeface="Courier New"/>
              </a:rPr>
              <a:t>errors.collect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endParaRPr sz="1891" dirty="0">
              <a:latin typeface="Courier New"/>
              <a:cs typeface="Courier New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67A6C5ED-5FA6-5774-B6F8-7FDBE5701CC4}"/>
              </a:ext>
            </a:extLst>
          </p:cNvPr>
          <p:cNvSpPr txBox="1"/>
          <p:nvPr/>
        </p:nvSpPr>
        <p:spPr>
          <a:xfrm>
            <a:off x="7071322" y="6201334"/>
            <a:ext cx="2095493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['E:</a:t>
            </a:r>
            <a:r>
              <a:rPr sz="2127" spc="-53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e21',</a:t>
            </a:r>
            <a:r>
              <a:rPr sz="2127" spc="-53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'E:</a:t>
            </a:r>
            <a:r>
              <a:rPr sz="2127" spc="-47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e45']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70704B6-3229-3B71-507F-81B07A7E9DBA}"/>
              </a:ext>
            </a:extLst>
          </p:cNvPr>
          <p:cNvSpPr txBox="1"/>
          <p:nvPr/>
        </p:nvSpPr>
        <p:spPr>
          <a:xfrm>
            <a:off x="2256793" y="5168900"/>
            <a:ext cx="1127302" cy="1439204"/>
          </a:xfrm>
          <a:prstGeom prst="rect">
            <a:avLst/>
          </a:prstGeom>
        </p:spPr>
        <p:txBody>
          <a:bodyPr vert="horz" wrap="square" lIns="0" tIns="147855" rIns="0" bIns="0" rtlCol="0">
            <a:spAutoFit/>
          </a:bodyPr>
          <a:lstStyle/>
          <a:p>
            <a:pPr marL="15010">
              <a:spcBef>
                <a:spcPts val="1164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100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log</a:t>
            </a:r>
            <a:endParaRPr sz="2127" dirty="0">
              <a:latin typeface="Arial MT"/>
              <a:cs typeface="Arial MT"/>
            </a:endParaRPr>
          </a:p>
          <a:p>
            <a:pPr marL="16511">
              <a:spcBef>
                <a:spcPts val="703"/>
              </a:spcBef>
            </a:pPr>
            <a:r>
              <a:rPr sz="1418" b="1" dirty="0">
                <a:latin typeface="Courier New"/>
                <a:cs typeface="Courier New"/>
              </a:rPr>
              <a:t>['E:</a:t>
            </a:r>
            <a:r>
              <a:rPr sz="1418" b="1" spc="-112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e21',</a:t>
            </a:r>
            <a:endParaRPr sz="1418" dirty="0">
              <a:latin typeface="Courier New"/>
              <a:cs typeface="Courier New"/>
            </a:endParaRPr>
          </a:p>
          <a:p>
            <a:pPr marL="70548"/>
            <a:r>
              <a:rPr sz="1418" b="1" dirty="0">
                <a:latin typeface="Courier New"/>
                <a:cs typeface="Courier New"/>
              </a:rPr>
              <a:t>'W:</a:t>
            </a:r>
            <a:r>
              <a:rPr sz="1418" b="1" spc="-118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w12',</a:t>
            </a:r>
            <a:endParaRPr sz="1418" dirty="0">
              <a:latin typeface="Courier New"/>
              <a:cs typeface="Courier New"/>
            </a:endParaRPr>
          </a:p>
          <a:p>
            <a:pPr marL="70548"/>
            <a:r>
              <a:rPr sz="1418" b="1" dirty="0">
                <a:latin typeface="Courier New"/>
                <a:cs typeface="Courier New"/>
              </a:rPr>
              <a:t>'W:</a:t>
            </a:r>
            <a:r>
              <a:rPr sz="1418" b="1" spc="-118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w13',</a:t>
            </a:r>
            <a:endParaRPr sz="1418" dirty="0">
              <a:latin typeface="Courier New"/>
              <a:cs typeface="Courier New"/>
            </a:endParaRPr>
          </a:p>
          <a:p>
            <a:pPr marL="70548"/>
            <a:r>
              <a:rPr sz="1418" b="1" dirty="0">
                <a:latin typeface="Courier New"/>
                <a:cs typeface="Courier New"/>
              </a:rPr>
              <a:t>'E: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e45']</a:t>
            </a:r>
            <a:endParaRPr sz="1418" dirty="0">
              <a:latin typeface="Courier New"/>
              <a:cs typeface="Courier New"/>
            </a:endParaRPr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6E2A4DE1-DD1D-5ADE-4966-6133C0176CA0}"/>
              </a:ext>
            </a:extLst>
          </p:cNvPr>
          <p:cNvSpPr txBox="1"/>
          <p:nvPr/>
        </p:nvSpPr>
        <p:spPr>
          <a:xfrm>
            <a:off x="4291342" y="5191415"/>
            <a:ext cx="1472549" cy="976336"/>
          </a:xfrm>
          <a:prstGeom prst="rect">
            <a:avLst/>
          </a:prstGeom>
        </p:spPr>
        <p:txBody>
          <a:bodyPr vert="horz" wrap="square" lIns="0" tIns="134345" rIns="0" bIns="0" rtlCol="0">
            <a:spAutoFit/>
          </a:bodyPr>
          <a:lstStyle/>
          <a:p>
            <a:pPr algn="ctr">
              <a:spcBef>
                <a:spcPts val="1057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6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errors</a:t>
            </a:r>
            <a:endParaRPr sz="2127">
              <a:latin typeface="Arial MT"/>
              <a:cs typeface="Arial MT"/>
            </a:endParaRPr>
          </a:p>
          <a:p>
            <a:pPr marL="25517" algn="ctr">
              <a:spcBef>
                <a:spcPts val="632"/>
              </a:spcBef>
            </a:pPr>
            <a:r>
              <a:rPr sz="1418" b="1" spc="-6" dirty="0">
                <a:latin typeface="Courier New"/>
                <a:cs typeface="Courier New"/>
              </a:rPr>
              <a:t>['E:</a:t>
            </a:r>
            <a:r>
              <a:rPr sz="1418" b="1" spc="-59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e21',</a:t>
            </a:r>
            <a:endParaRPr sz="1418">
              <a:latin typeface="Courier New"/>
              <a:cs typeface="Courier New"/>
            </a:endParaRPr>
          </a:p>
          <a:p>
            <a:pPr marL="24767" algn="ctr"/>
            <a:r>
              <a:rPr sz="1418" b="1" dirty="0">
                <a:latin typeface="Courier New"/>
                <a:cs typeface="Courier New"/>
              </a:rPr>
              <a:t>'E:</a:t>
            </a:r>
            <a:r>
              <a:rPr sz="1418" b="1" spc="-7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e45']</a:t>
            </a:r>
            <a:endParaRPr sz="1418">
              <a:latin typeface="Courier New"/>
              <a:cs typeface="Courier New"/>
            </a:endParaRPr>
          </a:p>
        </p:txBody>
      </p:sp>
      <p:grpSp>
        <p:nvGrpSpPr>
          <p:cNvPr id="45" name="object 17">
            <a:extLst>
              <a:ext uri="{FF2B5EF4-FFF2-40B4-BE49-F238E27FC236}">
                <a16:creationId xmlns:a16="http://schemas.microsoft.com/office/drawing/2014/main" id="{EEC858D8-3A09-4525-796D-13FDF8D02E06}"/>
              </a:ext>
            </a:extLst>
          </p:cNvPr>
          <p:cNvGrpSpPr/>
          <p:nvPr/>
        </p:nvGrpSpPr>
        <p:grpSpPr>
          <a:xfrm>
            <a:off x="243174" y="3509033"/>
            <a:ext cx="448069" cy="364760"/>
            <a:chOff x="205740" y="1645920"/>
            <a:chExt cx="379095" cy="308610"/>
          </a:xfrm>
        </p:grpSpPr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2610B92B-C198-17BF-06E1-9A0B28546C1C}"/>
                </a:ext>
              </a:extLst>
            </p:cNvPr>
            <p:cNvSpPr/>
            <p:nvPr/>
          </p:nvSpPr>
          <p:spPr>
            <a:xfrm>
              <a:off x="215265" y="165544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214883" y="0"/>
                  </a:moveTo>
                  <a:lnTo>
                    <a:pt x="214883" y="72389"/>
                  </a:lnTo>
                  <a:lnTo>
                    <a:pt x="0" y="72389"/>
                  </a:lnTo>
                  <a:lnTo>
                    <a:pt x="0" y="217169"/>
                  </a:lnTo>
                  <a:lnTo>
                    <a:pt x="214883" y="217169"/>
                  </a:lnTo>
                  <a:lnTo>
                    <a:pt x="214883" y="289559"/>
                  </a:lnTo>
                  <a:lnTo>
                    <a:pt x="359664" y="144779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456D7137-0F68-D4A1-48F8-AF3C439A7E93}"/>
                </a:ext>
              </a:extLst>
            </p:cNvPr>
            <p:cNvSpPr/>
            <p:nvPr/>
          </p:nvSpPr>
          <p:spPr>
            <a:xfrm>
              <a:off x="215265" y="165544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0" y="72389"/>
                  </a:moveTo>
                  <a:lnTo>
                    <a:pt x="214883" y="72389"/>
                  </a:lnTo>
                  <a:lnTo>
                    <a:pt x="214883" y="0"/>
                  </a:lnTo>
                  <a:lnTo>
                    <a:pt x="359664" y="144779"/>
                  </a:lnTo>
                  <a:lnTo>
                    <a:pt x="214883" y="289559"/>
                  </a:lnTo>
                  <a:lnTo>
                    <a:pt x="214883" y="217169"/>
                  </a:lnTo>
                  <a:lnTo>
                    <a:pt x="0" y="217169"/>
                  </a:lnTo>
                  <a:lnTo>
                    <a:pt x="0" y="72389"/>
                  </a:lnTo>
                  <a:close/>
                </a:path>
              </a:pathLst>
            </a:custGeom>
            <a:ln w="19049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48" name="object 20">
            <a:extLst>
              <a:ext uri="{FF2B5EF4-FFF2-40B4-BE49-F238E27FC236}">
                <a16:creationId xmlns:a16="http://schemas.microsoft.com/office/drawing/2014/main" id="{50B221A7-B41C-9F30-3BBF-D0BFAE1377C7}"/>
              </a:ext>
            </a:extLst>
          </p:cNvPr>
          <p:cNvSpPr txBox="1"/>
          <p:nvPr/>
        </p:nvSpPr>
        <p:spPr>
          <a:xfrm>
            <a:off x="6162124" y="5350078"/>
            <a:ext cx="3794704" cy="701654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46533" rIns="0" bIns="0" rtlCol="0">
            <a:spAutoFit/>
          </a:bodyPr>
          <a:lstStyle/>
          <a:p>
            <a:pPr marL="155355" marR="147099" indent="315213">
              <a:spcBef>
                <a:spcPts val="366"/>
              </a:spcBef>
            </a:pPr>
            <a:r>
              <a:rPr sz="2127" spc="-6" dirty="0">
                <a:latin typeface="Arial MT"/>
                <a:cs typeface="Arial MT"/>
              </a:rPr>
              <a:t>El RDD de salida es del 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mismo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tipo</a:t>
            </a:r>
            <a:r>
              <a:rPr sz="2127" spc="-12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que</a:t>
            </a:r>
            <a:r>
              <a:rPr sz="2127" spc="6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el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de</a:t>
            </a:r>
            <a:r>
              <a:rPr sz="2127" spc="6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entrada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CD69CB03-1CE5-A5A7-2BDC-54543171D156}"/>
              </a:ext>
            </a:extLst>
          </p:cNvPr>
          <p:cNvSpPr txBox="1"/>
          <p:nvPr/>
        </p:nvSpPr>
        <p:spPr>
          <a:xfrm>
            <a:off x="546066" y="1801798"/>
            <a:ext cx="8728114" cy="528483"/>
          </a:xfrm>
          <a:prstGeom prst="rect">
            <a:avLst/>
          </a:prstGeom>
        </p:spPr>
        <p:txBody>
          <a:bodyPr vert="horz" wrap="square" lIns="0" tIns="157612" rIns="0" bIns="0" rtlCol="0">
            <a:spAutoFit/>
          </a:bodyPr>
          <a:lstStyle/>
          <a:p>
            <a:pPr marL="717484" lvl="1" indent="-379006">
              <a:spcBef>
                <a:spcPts val="845"/>
              </a:spcBef>
              <a:buClr>
                <a:srgbClr val="89B833"/>
              </a:buClr>
              <a:buSzPct val="58333"/>
              <a:buFont typeface="Wingdings"/>
              <a:buChar char=""/>
              <a:tabLst>
                <a:tab pos="716734" algn="l"/>
                <a:tab pos="717484" algn="l"/>
              </a:tabLst>
            </a:pPr>
            <a:r>
              <a:rPr sz="2400" spc="-6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flatMap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8704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DBB036F0-D254-8B9D-2135-7FDB65D8F9F6}"/>
              </a:ext>
            </a:extLst>
          </p:cNvPr>
          <p:cNvSpPr txBox="1"/>
          <p:nvPr/>
        </p:nvSpPr>
        <p:spPr>
          <a:xfrm>
            <a:off x="185161" y="1228043"/>
            <a:ext cx="10719415" cy="432596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1AF96A5-CF41-FACA-65CF-0F75830E6F14}"/>
              </a:ext>
            </a:extLst>
          </p:cNvPr>
          <p:cNvSpPr txBox="1"/>
          <p:nvPr/>
        </p:nvSpPr>
        <p:spPr>
          <a:xfrm>
            <a:off x="188876" y="4559300"/>
            <a:ext cx="10665005" cy="2516430"/>
          </a:xfrm>
          <a:prstGeom prst="rect">
            <a:avLst/>
          </a:prstGeom>
        </p:spPr>
        <p:txBody>
          <a:bodyPr vert="horz" wrap="square" lIns="0" tIns="76553" rIns="0" bIns="0" rtlCol="0">
            <a:spAutoFit/>
          </a:bodyPr>
          <a:lstStyle/>
          <a:p>
            <a:pPr marL="393265" indent="-378255">
              <a:spcBef>
                <a:spcPts val="6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10,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20,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3,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30,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40,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5,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50]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602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48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6004" lvl="1" indent="-324219">
              <a:lnSpc>
                <a:spcPts val="2553"/>
              </a:lnSpc>
              <a:spcBef>
                <a:spcPts val="756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  <a:tab pos="4622370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serán elementos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individuales </a:t>
            </a:r>
            <a:r>
              <a:rPr sz="2400" spc="-6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 partida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390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Devolver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 lista de elementos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CA52D01-0F68-32F0-96E3-894A8A9F284D}"/>
              </a:ext>
            </a:extLst>
          </p:cNvPr>
          <p:cNvSpPr txBox="1"/>
          <p:nvPr/>
        </p:nvSpPr>
        <p:spPr>
          <a:xfrm>
            <a:off x="185161" y="2136158"/>
            <a:ext cx="10444006" cy="200247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2800" b="1" spc="-6" dirty="0">
                <a:latin typeface="Courier New"/>
                <a:cs typeface="Courier New"/>
              </a:rPr>
              <a:t>numeros</a:t>
            </a:r>
            <a:r>
              <a:rPr sz="2800" b="1" spc="6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6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sc.parallelize([1,2,3,4,5])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sz="2800" b="1" spc="-6" dirty="0">
                <a:latin typeface="Courier New"/>
                <a:cs typeface="Courier New"/>
              </a:rPr>
              <a:t>rdd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30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numeros.flatMap(lambda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elemento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: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[elemento,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10*elemento])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30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Diferencias entre “</a:t>
            </a:r>
            <a:r>
              <a:rPr lang="es-ES" dirty="0" err="1"/>
              <a:t>flatMap</a:t>
            </a:r>
            <a:r>
              <a:rPr lang="es-ES" dirty="0"/>
              <a:t>()” y “</a:t>
            </a:r>
            <a:r>
              <a:rPr lang="es-ES" dirty="0" err="1"/>
              <a:t>map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851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A131F6F0-302A-EE1C-6439-0674AD2A7799}"/>
              </a:ext>
            </a:extLst>
          </p:cNvPr>
          <p:cNvSpPr txBox="1"/>
          <p:nvPr/>
        </p:nvSpPr>
        <p:spPr>
          <a:xfrm>
            <a:off x="298450" y="4889129"/>
            <a:ext cx="9994120" cy="1919956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['a',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'a',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'b', 'a',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'c']</a:t>
            </a:r>
          </a:p>
          <a:p>
            <a:pPr marL="393265" indent="-378255">
              <a:lnSpc>
                <a:spcPct val="150000"/>
              </a:lnSpc>
              <a:spcBef>
                <a:spcPts val="83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[[],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['a'],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['a',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'b'], ['a',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'b',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'c']]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aquí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viene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dirty="0">
                <a:latin typeface="Arial" panose="020B0604020202020204" pitchFamily="34" charset="0"/>
                <a:cs typeface="Arial" panose="020B0604020202020204" pitchFamily="34" charset="0"/>
              </a:rPr>
              <a:t>flat,</a:t>
            </a:r>
            <a:r>
              <a:rPr sz="2400" i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aplana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4D04E784-746E-A459-05A7-82DDCF481188}"/>
              </a:ext>
            </a:extLst>
          </p:cNvPr>
          <p:cNvSpPr txBox="1"/>
          <p:nvPr/>
        </p:nvSpPr>
        <p:spPr>
          <a:xfrm>
            <a:off x="149432" y="1511300"/>
            <a:ext cx="10508836" cy="289605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lineas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6" dirty="0">
                <a:latin typeface="Courier New"/>
                <a:cs typeface="Courier New"/>
              </a:rPr>
              <a:t>sc.parallelize(['',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'a', 'a </a:t>
            </a:r>
            <a:r>
              <a:rPr sz="2400" b="1" spc="-6" dirty="0">
                <a:latin typeface="Courier New"/>
                <a:cs typeface="Courier New"/>
              </a:rPr>
              <a:t>b',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'a b </a:t>
            </a:r>
            <a:r>
              <a:rPr sz="2400" b="1" spc="-6" dirty="0">
                <a:latin typeface="Courier New"/>
                <a:cs typeface="Courier New"/>
              </a:rPr>
              <a:t>c'])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3200" dirty="0">
              <a:latin typeface="Courier New"/>
              <a:cs typeface="Courier New"/>
            </a:endParaRPr>
          </a:p>
          <a:p>
            <a:pPr marL="107322" marR="362495">
              <a:lnSpc>
                <a:spcPct val="136300"/>
              </a:lnSpc>
            </a:pPr>
            <a:r>
              <a:rPr sz="2400" b="1" spc="-6" dirty="0">
                <a:latin typeface="Courier New"/>
                <a:cs typeface="Courier New"/>
              </a:rPr>
              <a:t>palabras_flat</a:t>
            </a:r>
            <a:r>
              <a:rPr sz="2400" b="1" spc="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24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lineas.flatMap(lambda</a:t>
            </a:r>
            <a:r>
              <a:rPr sz="2400" b="1" spc="24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elemento:</a:t>
            </a:r>
            <a:r>
              <a:rPr sz="2400" b="1" spc="47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elemento.split()) </a:t>
            </a:r>
            <a:r>
              <a:rPr sz="2400" b="1" spc="-1116" dirty="0">
                <a:latin typeface="Courier New"/>
                <a:cs typeface="Courier New"/>
              </a:rPr>
              <a:t> </a:t>
            </a:r>
            <a:endParaRPr lang="es-ES" sz="2400" b="1" spc="-1116" dirty="0">
              <a:latin typeface="Courier New"/>
              <a:cs typeface="Courier New"/>
            </a:endParaRPr>
          </a:p>
          <a:p>
            <a:pPr marL="107322" marR="362495">
              <a:lnSpc>
                <a:spcPct val="136300"/>
              </a:lnSpc>
            </a:pPr>
            <a:r>
              <a:rPr sz="2400" b="1" spc="-6" dirty="0" err="1">
                <a:latin typeface="Courier New"/>
                <a:cs typeface="Courier New"/>
              </a:rPr>
              <a:t>palabras_map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lineas.map(lambda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elemento: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elemento.split())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00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distinct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9466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89239145-7DA7-94AB-A141-4BA90EF4D154}"/>
              </a:ext>
            </a:extLst>
          </p:cNvPr>
          <p:cNvSpPr txBox="1"/>
          <p:nvPr/>
        </p:nvSpPr>
        <p:spPr>
          <a:xfrm>
            <a:off x="450850" y="1658922"/>
            <a:ext cx="7322967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eliminando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duplicados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FA28214-3E4D-AFDC-8863-2CD9DDC4F804}"/>
              </a:ext>
            </a:extLst>
          </p:cNvPr>
          <p:cNvSpPr txBox="1"/>
          <p:nvPr/>
        </p:nvSpPr>
        <p:spPr>
          <a:xfrm>
            <a:off x="1142959" y="5622611"/>
            <a:ext cx="8019270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[1,1,2,2,5]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D619C5FD-1E63-7CD0-58D6-D15D38CDB6E7}"/>
              </a:ext>
            </a:extLst>
          </p:cNvPr>
          <p:cNvSpPr txBox="1"/>
          <p:nvPr/>
        </p:nvSpPr>
        <p:spPr>
          <a:xfrm>
            <a:off x="835682" y="2659054"/>
            <a:ext cx="9190260" cy="194937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2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sc.parallelize([1,1,2,2,5])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sz="2400" b="1" spc="-6" dirty="0">
                <a:latin typeface="Courier New"/>
                <a:cs typeface="Courier New"/>
              </a:rPr>
              <a:t>unicos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2" dirty="0">
                <a:latin typeface="Courier New"/>
                <a:cs typeface="Courier New"/>
              </a:rPr>
              <a:t> </a:t>
            </a:r>
            <a:r>
              <a:rPr sz="2400" b="1" spc="-6" dirty="0" err="1">
                <a:latin typeface="Courier New"/>
                <a:cs typeface="Courier New"/>
              </a:rPr>
              <a:t>numeros.distinct</a:t>
            </a:r>
            <a:r>
              <a:rPr sz="2400" b="1" spc="-6" dirty="0">
                <a:latin typeface="Courier New"/>
                <a:cs typeface="Courier New"/>
              </a:rPr>
              <a:t>()</a:t>
            </a:r>
            <a:endParaRPr lang="es-ES" sz="2400" b="1" spc="-6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lang="es-ES" sz="2400" b="1" spc="-6" dirty="0" err="1">
                <a:latin typeface="Courier New"/>
                <a:cs typeface="Courier New"/>
              </a:rPr>
              <a:t>unicos.collect</a:t>
            </a:r>
            <a:r>
              <a:rPr lang="es-ES" sz="2400" b="1" spc="-6" dirty="0">
                <a:latin typeface="Courier New"/>
                <a:cs typeface="Courier New"/>
              </a:rPr>
              <a:t>()</a:t>
            </a:r>
            <a:endParaRPr sz="2400" b="1" spc="-6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3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sample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5656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7FFC89B-AC34-6789-8302-F8DDC457F582}"/>
              </a:ext>
            </a:extLst>
          </p:cNvPr>
          <p:cNvSpPr txBox="1"/>
          <p:nvPr/>
        </p:nvSpPr>
        <p:spPr>
          <a:xfrm>
            <a:off x="260314" y="1015980"/>
            <a:ext cx="10744200" cy="2232205"/>
          </a:xfrm>
          <a:prstGeom prst="rect">
            <a:avLst/>
          </a:prstGeom>
        </p:spPr>
        <p:txBody>
          <a:bodyPr vert="horz" wrap="square" lIns="0" tIns="79557" rIns="0" bIns="0" rtlCol="0">
            <a:spAutoFit/>
          </a:bodyPr>
          <a:lstStyle/>
          <a:p>
            <a:pPr marL="393265" indent="-378255">
              <a:spcBef>
                <a:spcPts val="626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Remuestrea el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reemplazamiento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93265" marR="1422210" indent="-378255">
              <a:lnSpc>
                <a:spcPts val="2813"/>
              </a:lnSpc>
              <a:spcBef>
                <a:spcPts val="863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primer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indica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hay reemplazamiento</a:t>
            </a:r>
          </a:p>
          <a:p>
            <a:pPr marL="393265" marR="1422210" indent="-378255">
              <a:lnSpc>
                <a:spcPts val="2813"/>
              </a:lnSpc>
              <a:spcBef>
                <a:spcPts val="863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segundo parámetro indica la fracción de datos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aproximados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se seleccionan.</a:t>
            </a:r>
          </a:p>
          <a:p>
            <a:pPr marL="393265" marR="1422210" indent="-378255">
              <a:lnSpc>
                <a:spcPts val="2813"/>
              </a:lnSpc>
              <a:spcBef>
                <a:spcPts val="863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589C608-7024-4331-D0AE-E182254415FD}"/>
              </a:ext>
            </a:extLst>
          </p:cNvPr>
          <p:cNvSpPr txBox="1"/>
          <p:nvPr/>
        </p:nvSpPr>
        <p:spPr>
          <a:xfrm>
            <a:off x="813580" y="5185663"/>
            <a:ext cx="9100983" cy="1791981"/>
          </a:xfrm>
          <a:prstGeom prst="rect">
            <a:avLst/>
          </a:prstGeom>
        </p:spPr>
        <p:txBody>
          <a:bodyPr vert="horz" wrap="square" lIns="0" tIns="94567" rIns="0" bIns="0" rtlCol="0">
            <a:spAutoFit/>
          </a:bodyPr>
          <a:lstStyle/>
          <a:p>
            <a:pPr marL="393265" indent="-378255">
              <a:spcBef>
                <a:spcPts val="745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1,4,6,9</a:t>
            </a:r>
            <a:r>
              <a:rPr sz="2400" b="1" spc="-6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(aleatorio)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632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distinto</a:t>
            </a:r>
          </a:p>
          <a:p>
            <a:pPr marL="393265" marR="6004" indent="-378255">
              <a:lnSpc>
                <a:spcPct val="88300"/>
              </a:lnSpc>
              <a:spcBef>
                <a:spcPts val="875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b="1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hay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número de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demasiado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elevado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400" b="1" spc="-70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88300"/>
              </a:lnSpc>
              <a:spcBef>
                <a:spcPts val="875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 menos en 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depuración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D571725-9EB1-9790-C00F-62BCFDCB5DF9}"/>
              </a:ext>
            </a:extLst>
          </p:cNvPr>
          <p:cNvSpPr txBox="1"/>
          <p:nvPr/>
        </p:nvSpPr>
        <p:spPr>
          <a:xfrm>
            <a:off x="302244" y="3187700"/>
            <a:ext cx="10054605" cy="138767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sc.parallelize([1,2,3,4,5,6,7,8,9,10])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lang="es-ES" sz="2400" b="1" spc="-6" dirty="0">
                <a:latin typeface="Courier New"/>
                <a:cs typeface="Courier New"/>
              </a:rPr>
              <a:t>muestra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2" dirty="0">
                <a:latin typeface="Courier New"/>
                <a:cs typeface="Courier New"/>
              </a:rPr>
              <a:t> </a:t>
            </a:r>
            <a:r>
              <a:rPr sz="2400" b="1" spc="-6" dirty="0" err="1">
                <a:latin typeface="Courier New"/>
                <a:cs typeface="Courier New"/>
              </a:rPr>
              <a:t>numeros.sample</a:t>
            </a:r>
            <a:r>
              <a:rPr sz="2400" b="1" spc="-6" dirty="0">
                <a:latin typeface="Courier New"/>
                <a:cs typeface="Courier New"/>
              </a:rPr>
              <a:t>(</a:t>
            </a:r>
            <a:r>
              <a:rPr lang="es-ES" sz="2400" b="1" spc="-6" dirty="0">
                <a:latin typeface="Courier New"/>
                <a:cs typeface="Courier New"/>
              </a:rPr>
              <a:t>False</a:t>
            </a:r>
            <a:r>
              <a:rPr sz="2400" b="1" spc="-6" dirty="0">
                <a:latin typeface="Courier New"/>
                <a:cs typeface="Courier New"/>
              </a:rPr>
              <a:t>,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lang="es-ES" sz="2400" b="1" spc="-6" dirty="0">
                <a:latin typeface="Courier New"/>
                <a:cs typeface="Courier New"/>
              </a:rPr>
              <a:t>0.5</a:t>
            </a:r>
            <a:r>
              <a:rPr sz="2400" b="1" spc="-6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93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union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5656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6525A58-F010-A523-2344-E7664C88A80A}"/>
              </a:ext>
            </a:extLst>
          </p:cNvPr>
          <p:cNvSpPr txBox="1"/>
          <p:nvPr/>
        </p:nvSpPr>
        <p:spPr>
          <a:xfrm>
            <a:off x="321917" y="1672290"/>
            <a:ext cx="4015361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Une dos RDDs en uno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DA35975-6E17-21E9-7B51-616F89ED2287}"/>
              </a:ext>
            </a:extLst>
          </p:cNvPr>
          <p:cNvSpPr txBox="1"/>
          <p:nvPr/>
        </p:nvSpPr>
        <p:spPr>
          <a:xfrm>
            <a:off x="623080" y="5661799"/>
            <a:ext cx="8628869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12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[2,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6,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10, 1,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5,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7,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9]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8409BE7-1A52-757C-4081-792DC94CF855}"/>
              </a:ext>
            </a:extLst>
          </p:cNvPr>
          <p:cNvSpPr txBox="1"/>
          <p:nvPr/>
        </p:nvSpPr>
        <p:spPr>
          <a:xfrm>
            <a:off x="813580" y="2612353"/>
            <a:ext cx="8247870" cy="210582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800" b="1" spc="-6" dirty="0">
                <a:latin typeface="Courier New"/>
                <a:cs typeface="Courier New"/>
              </a:rPr>
              <a:t>pares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6" dirty="0">
                <a:latin typeface="Courier New"/>
                <a:cs typeface="Courier New"/>
              </a:rPr>
              <a:t> sc.parallelize([2,4,6,8,10])</a:t>
            </a:r>
            <a:endParaRPr sz="2800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r>
              <a:rPr sz="2800" b="1" spc="-6" dirty="0">
                <a:latin typeface="Courier New"/>
                <a:cs typeface="Courier New"/>
              </a:rPr>
              <a:t>impares</a:t>
            </a:r>
            <a:r>
              <a:rPr sz="2800" b="1" spc="6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sc.parallelize([1,3,5,7,9])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sz="2800" b="1" spc="-6" dirty="0">
                <a:latin typeface="Courier New"/>
                <a:cs typeface="Courier New"/>
              </a:rPr>
              <a:t>numeros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6" dirty="0">
                <a:latin typeface="Courier New"/>
                <a:cs typeface="Courier New"/>
              </a:rPr>
              <a:t> pares.union(impares)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10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58;p15">
            <a:extLst>
              <a:ext uri="{FF2B5EF4-FFF2-40B4-BE49-F238E27FC236}">
                <a16:creationId xmlns:a16="http://schemas.microsoft.com/office/drawing/2014/main" id="{D02B2194-864E-B5BB-7865-40514472B2C2}"/>
              </a:ext>
            </a:extLst>
          </p:cNvPr>
          <p:cNvGrpSpPr/>
          <p:nvPr/>
        </p:nvGrpSpPr>
        <p:grpSpPr>
          <a:xfrm>
            <a:off x="5243149" y="1428798"/>
            <a:ext cx="5564551" cy="5134421"/>
            <a:chOff x="1230400" y="410075"/>
            <a:chExt cx="5124625" cy="4728500"/>
          </a:xfrm>
        </p:grpSpPr>
        <p:sp>
          <p:nvSpPr>
            <p:cNvPr id="8" name="Google Shape;359;p15">
              <a:extLst>
                <a:ext uri="{FF2B5EF4-FFF2-40B4-BE49-F238E27FC236}">
                  <a16:creationId xmlns:a16="http://schemas.microsoft.com/office/drawing/2014/main" id="{C95ADFB1-3CF3-2C1F-FB7F-3ED29EEE18DE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60;p15">
              <a:extLst>
                <a:ext uri="{FF2B5EF4-FFF2-40B4-BE49-F238E27FC236}">
                  <a16:creationId xmlns:a16="http://schemas.microsoft.com/office/drawing/2014/main" id="{5AC80A2B-7DDA-2402-BAB3-D2DD7EEEA20B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61;p15">
              <a:extLst>
                <a:ext uri="{FF2B5EF4-FFF2-40B4-BE49-F238E27FC236}">
                  <a16:creationId xmlns:a16="http://schemas.microsoft.com/office/drawing/2014/main" id="{478CD7EB-FD0A-96CB-492A-7CD068853A00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62;p15">
              <a:extLst>
                <a:ext uri="{FF2B5EF4-FFF2-40B4-BE49-F238E27FC236}">
                  <a16:creationId xmlns:a16="http://schemas.microsoft.com/office/drawing/2014/main" id="{0FD1F7B1-6F6D-4C8F-7768-AEA81798DA1E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63;p15">
              <a:extLst>
                <a:ext uri="{FF2B5EF4-FFF2-40B4-BE49-F238E27FC236}">
                  <a16:creationId xmlns:a16="http://schemas.microsoft.com/office/drawing/2014/main" id="{0DDC9E28-3399-CB61-AE14-241FB18345BF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64;p15">
              <a:extLst>
                <a:ext uri="{FF2B5EF4-FFF2-40B4-BE49-F238E27FC236}">
                  <a16:creationId xmlns:a16="http://schemas.microsoft.com/office/drawing/2014/main" id="{06691FFF-B60A-8891-C211-F38CCE6D50B0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65;p15">
              <a:extLst>
                <a:ext uri="{FF2B5EF4-FFF2-40B4-BE49-F238E27FC236}">
                  <a16:creationId xmlns:a16="http://schemas.microsoft.com/office/drawing/2014/main" id="{C5C82DAB-7D09-CCE9-EF22-A792BE741AB9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66;p15">
              <a:extLst>
                <a:ext uri="{FF2B5EF4-FFF2-40B4-BE49-F238E27FC236}">
                  <a16:creationId xmlns:a16="http://schemas.microsoft.com/office/drawing/2014/main" id="{9BBBB23B-89D1-4026-354A-762E124FDDAD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67;p15">
              <a:extLst>
                <a:ext uri="{FF2B5EF4-FFF2-40B4-BE49-F238E27FC236}">
                  <a16:creationId xmlns:a16="http://schemas.microsoft.com/office/drawing/2014/main" id="{48995BDA-1ECC-2C50-7387-7CDBADBE1C67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68;p15">
              <a:extLst>
                <a:ext uri="{FF2B5EF4-FFF2-40B4-BE49-F238E27FC236}">
                  <a16:creationId xmlns:a16="http://schemas.microsoft.com/office/drawing/2014/main" id="{A653E196-461C-1081-0C59-073798FBF440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69;p15">
              <a:extLst>
                <a:ext uri="{FF2B5EF4-FFF2-40B4-BE49-F238E27FC236}">
                  <a16:creationId xmlns:a16="http://schemas.microsoft.com/office/drawing/2014/main" id="{113051E2-8FAD-79FF-AD56-AFAC445FFDA1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70;p15">
              <a:extLst>
                <a:ext uri="{FF2B5EF4-FFF2-40B4-BE49-F238E27FC236}">
                  <a16:creationId xmlns:a16="http://schemas.microsoft.com/office/drawing/2014/main" id="{DDB6BDA0-2753-0BD4-6F0F-6524533AA8C6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71;p15">
              <a:extLst>
                <a:ext uri="{FF2B5EF4-FFF2-40B4-BE49-F238E27FC236}">
                  <a16:creationId xmlns:a16="http://schemas.microsoft.com/office/drawing/2014/main" id="{6212BB8C-475A-63E7-F249-2A969734BEB2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72;p15">
              <a:extLst>
                <a:ext uri="{FF2B5EF4-FFF2-40B4-BE49-F238E27FC236}">
                  <a16:creationId xmlns:a16="http://schemas.microsoft.com/office/drawing/2014/main" id="{F2101413-BD5C-5513-888F-656DB8112B57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73;p15">
              <a:extLst>
                <a:ext uri="{FF2B5EF4-FFF2-40B4-BE49-F238E27FC236}">
                  <a16:creationId xmlns:a16="http://schemas.microsoft.com/office/drawing/2014/main" id="{85CA7563-8262-A098-E1FC-A884B1964700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74;p15">
              <a:extLst>
                <a:ext uri="{FF2B5EF4-FFF2-40B4-BE49-F238E27FC236}">
                  <a16:creationId xmlns:a16="http://schemas.microsoft.com/office/drawing/2014/main" id="{F82BD8DD-1D88-11DD-DC53-77704896A0F0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75;p15">
              <a:extLst>
                <a:ext uri="{FF2B5EF4-FFF2-40B4-BE49-F238E27FC236}">
                  <a16:creationId xmlns:a16="http://schemas.microsoft.com/office/drawing/2014/main" id="{E899DAB9-06F6-AB20-F101-1CF80AF3DD1E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76;p15">
              <a:extLst>
                <a:ext uri="{FF2B5EF4-FFF2-40B4-BE49-F238E27FC236}">
                  <a16:creationId xmlns:a16="http://schemas.microsoft.com/office/drawing/2014/main" id="{957AD189-54CB-FBE5-53AA-3D1D358B3441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77;p15">
              <a:extLst>
                <a:ext uri="{FF2B5EF4-FFF2-40B4-BE49-F238E27FC236}">
                  <a16:creationId xmlns:a16="http://schemas.microsoft.com/office/drawing/2014/main" id="{FF643325-DB87-EB2B-95E1-37E29281F1D5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78;p15">
              <a:extLst>
                <a:ext uri="{FF2B5EF4-FFF2-40B4-BE49-F238E27FC236}">
                  <a16:creationId xmlns:a16="http://schemas.microsoft.com/office/drawing/2014/main" id="{66D56D2C-6309-D20B-61C5-447622BE22B7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79;p15">
              <a:extLst>
                <a:ext uri="{FF2B5EF4-FFF2-40B4-BE49-F238E27FC236}">
                  <a16:creationId xmlns:a16="http://schemas.microsoft.com/office/drawing/2014/main" id="{6CC78577-8593-DD55-602E-829BA91B5C6C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80;p15">
              <a:extLst>
                <a:ext uri="{FF2B5EF4-FFF2-40B4-BE49-F238E27FC236}">
                  <a16:creationId xmlns:a16="http://schemas.microsoft.com/office/drawing/2014/main" id="{B7CC76F4-919E-EF19-C2E8-9A8F1239C4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1;p15">
              <a:extLst>
                <a:ext uri="{FF2B5EF4-FFF2-40B4-BE49-F238E27FC236}">
                  <a16:creationId xmlns:a16="http://schemas.microsoft.com/office/drawing/2014/main" id="{B598179C-5807-C184-5176-D515A7CFF345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2;p15">
              <a:extLst>
                <a:ext uri="{FF2B5EF4-FFF2-40B4-BE49-F238E27FC236}">
                  <a16:creationId xmlns:a16="http://schemas.microsoft.com/office/drawing/2014/main" id="{7FC5C094-9A93-B2FC-0BEF-E930B7B6607F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3;p15">
              <a:extLst>
                <a:ext uri="{FF2B5EF4-FFF2-40B4-BE49-F238E27FC236}">
                  <a16:creationId xmlns:a16="http://schemas.microsoft.com/office/drawing/2014/main" id="{21260CAE-279F-45BF-9104-83E8F2079D9D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4;p15">
              <a:extLst>
                <a:ext uri="{FF2B5EF4-FFF2-40B4-BE49-F238E27FC236}">
                  <a16:creationId xmlns:a16="http://schemas.microsoft.com/office/drawing/2014/main" id="{25927D47-7E09-2577-B92E-38EB195951DA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5;p15">
              <a:extLst>
                <a:ext uri="{FF2B5EF4-FFF2-40B4-BE49-F238E27FC236}">
                  <a16:creationId xmlns:a16="http://schemas.microsoft.com/office/drawing/2014/main" id="{8BE36824-BF04-4828-EB35-1ADA40D6C762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6;p15">
              <a:extLst>
                <a:ext uri="{FF2B5EF4-FFF2-40B4-BE49-F238E27FC236}">
                  <a16:creationId xmlns:a16="http://schemas.microsoft.com/office/drawing/2014/main" id="{A9304346-7CD4-1A99-D514-77FB8DA07B33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7;p15">
              <a:extLst>
                <a:ext uri="{FF2B5EF4-FFF2-40B4-BE49-F238E27FC236}">
                  <a16:creationId xmlns:a16="http://schemas.microsoft.com/office/drawing/2014/main" id="{B0C945B1-921D-556D-D29C-B84E3FCF521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8;p15">
              <a:extLst>
                <a:ext uri="{FF2B5EF4-FFF2-40B4-BE49-F238E27FC236}">
                  <a16:creationId xmlns:a16="http://schemas.microsoft.com/office/drawing/2014/main" id="{37378BD5-207B-C3D0-97ED-7A6E23837761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9;p15">
              <a:extLst>
                <a:ext uri="{FF2B5EF4-FFF2-40B4-BE49-F238E27FC236}">
                  <a16:creationId xmlns:a16="http://schemas.microsoft.com/office/drawing/2014/main" id="{7D590CDB-2147-C61E-1804-16C2E951D4E7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0;p15">
              <a:extLst>
                <a:ext uri="{FF2B5EF4-FFF2-40B4-BE49-F238E27FC236}">
                  <a16:creationId xmlns:a16="http://schemas.microsoft.com/office/drawing/2014/main" id="{A15336B9-CEAB-7166-2C0B-1E64FC335F19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91;p15">
              <a:extLst>
                <a:ext uri="{FF2B5EF4-FFF2-40B4-BE49-F238E27FC236}">
                  <a16:creationId xmlns:a16="http://schemas.microsoft.com/office/drawing/2014/main" id="{577AB8B1-D23A-A790-C299-071070CFEDCB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92;p15">
              <a:extLst>
                <a:ext uri="{FF2B5EF4-FFF2-40B4-BE49-F238E27FC236}">
                  <a16:creationId xmlns:a16="http://schemas.microsoft.com/office/drawing/2014/main" id="{5785277C-CEE2-2F7F-C77C-AEBBBD8DBB09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93;p15">
              <a:extLst>
                <a:ext uri="{FF2B5EF4-FFF2-40B4-BE49-F238E27FC236}">
                  <a16:creationId xmlns:a16="http://schemas.microsoft.com/office/drawing/2014/main" id="{D1304E0A-5911-982E-6244-7A650B163A58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94;p15">
              <a:extLst>
                <a:ext uri="{FF2B5EF4-FFF2-40B4-BE49-F238E27FC236}">
                  <a16:creationId xmlns:a16="http://schemas.microsoft.com/office/drawing/2014/main" id="{1ADB857A-B686-961E-EC47-65856FF0CF2D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95;p15">
              <a:extLst>
                <a:ext uri="{FF2B5EF4-FFF2-40B4-BE49-F238E27FC236}">
                  <a16:creationId xmlns:a16="http://schemas.microsoft.com/office/drawing/2014/main" id="{F85197F4-C431-3B61-314C-0C8F0761B57C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96;p15">
              <a:extLst>
                <a:ext uri="{FF2B5EF4-FFF2-40B4-BE49-F238E27FC236}">
                  <a16:creationId xmlns:a16="http://schemas.microsoft.com/office/drawing/2014/main" id="{EAEDD084-9A7B-5B7A-49C0-2471CDA2E45D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97;p15">
              <a:extLst>
                <a:ext uri="{FF2B5EF4-FFF2-40B4-BE49-F238E27FC236}">
                  <a16:creationId xmlns:a16="http://schemas.microsoft.com/office/drawing/2014/main" id="{B18E8876-FC88-FDCD-5A15-B1FC4ABA240B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98;p15">
              <a:extLst>
                <a:ext uri="{FF2B5EF4-FFF2-40B4-BE49-F238E27FC236}">
                  <a16:creationId xmlns:a16="http://schemas.microsoft.com/office/drawing/2014/main" id="{9E02BF10-3990-56D8-CA00-B8ED73BCB383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99;p15">
              <a:extLst>
                <a:ext uri="{FF2B5EF4-FFF2-40B4-BE49-F238E27FC236}">
                  <a16:creationId xmlns:a16="http://schemas.microsoft.com/office/drawing/2014/main" id="{EA12CC48-4CA3-E399-042F-118643513970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0;p15">
              <a:extLst>
                <a:ext uri="{FF2B5EF4-FFF2-40B4-BE49-F238E27FC236}">
                  <a16:creationId xmlns:a16="http://schemas.microsoft.com/office/drawing/2014/main" id="{EB6ABADA-3BF5-E605-B1A4-CF52192469C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1;p15">
              <a:extLst>
                <a:ext uri="{FF2B5EF4-FFF2-40B4-BE49-F238E27FC236}">
                  <a16:creationId xmlns:a16="http://schemas.microsoft.com/office/drawing/2014/main" id="{00E3DFBA-09EF-DB9D-1F09-8C5E9DDB043D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2;p15">
              <a:extLst>
                <a:ext uri="{FF2B5EF4-FFF2-40B4-BE49-F238E27FC236}">
                  <a16:creationId xmlns:a16="http://schemas.microsoft.com/office/drawing/2014/main" id="{014EEFA4-F891-6608-7C84-2816F9616740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3;p15">
              <a:extLst>
                <a:ext uri="{FF2B5EF4-FFF2-40B4-BE49-F238E27FC236}">
                  <a16:creationId xmlns:a16="http://schemas.microsoft.com/office/drawing/2014/main" id="{B4E83B23-FFC9-A798-12ED-83649F5A2A53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4;p15">
              <a:extLst>
                <a:ext uri="{FF2B5EF4-FFF2-40B4-BE49-F238E27FC236}">
                  <a16:creationId xmlns:a16="http://schemas.microsoft.com/office/drawing/2014/main" id="{0EC06A65-1F87-86A1-04A2-22277664CF1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;p15">
              <a:extLst>
                <a:ext uri="{FF2B5EF4-FFF2-40B4-BE49-F238E27FC236}">
                  <a16:creationId xmlns:a16="http://schemas.microsoft.com/office/drawing/2014/main" id="{4995C791-662A-644C-7E48-C5CE0C41C3BD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6;p15">
              <a:extLst>
                <a:ext uri="{FF2B5EF4-FFF2-40B4-BE49-F238E27FC236}">
                  <a16:creationId xmlns:a16="http://schemas.microsoft.com/office/drawing/2014/main" id="{6DCFF1B2-FEE3-F78F-0DB2-1342D872FB9B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7;p15">
              <a:extLst>
                <a:ext uri="{FF2B5EF4-FFF2-40B4-BE49-F238E27FC236}">
                  <a16:creationId xmlns:a16="http://schemas.microsoft.com/office/drawing/2014/main" id="{6EBF0520-A363-27FB-3CF0-51D86EC4BAA4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8;p15">
              <a:extLst>
                <a:ext uri="{FF2B5EF4-FFF2-40B4-BE49-F238E27FC236}">
                  <a16:creationId xmlns:a16="http://schemas.microsoft.com/office/drawing/2014/main" id="{431C5C34-CF06-7A4E-28C0-6EF5E25ADED9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09;p15">
              <a:extLst>
                <a:ext uri="{FF2B5EF4-FFF2-40B4-BE49-F238E27FC236}">
                  <a16:creationId xmlns:a16="http://schemas.microsoft.com/office/drawing/2014/main" id="{47143350-CA34-0658-B993-9E881EE01CB2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10;p15">
              <a:extLst>
                <a:ext uri="{FF2B5EF4-FFF2-40B4-BE49-F238E27FC236}">
                  <a16:creationId xmlns:a16="http://schemas.microsoft.com/office/drawing/2014/main" id="{10025DAC-6E5A-4F04-8C0D-0C61CA6D7740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11;p15">
              <a:extLst>
                <a:ext uri="{FF2B5EF4-FFF2-40B4-BE49-F238E27FC236}">
                  <a16:creationId xmlns:a16="http://schemas.microsoft.com/office/drawing/2014/main" id="{3B03EFF6-F901-8BAB-BF7F-E1EC5EAA2EF8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12;p15">
              <a:extLst>
                <a:ext uri="{FF2B5EF4-FFF2-40B4-BE49-F238E27FC236}">
                  <a16:creationId xmlns:a16="http://schemas.microsoft.com/office/drawing/2014/main" id="{FBDCBC00-547C-5635-2AA4-6EB3663BD5C0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13;p15">
              <a:extLst>
                <a:ext uri="{FF2B5EF4-FFF2-40B4-BE49-F238E27FC236}">
                  <a16:creationId xmlns:a16="http://schemas.microsoft.com/office/drawing/2014/main" id="{A6CBD1DD-F76E-3D5B-290D-6F53AF159F27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14;p15">
              <a:extLst>
                <a:ext uri="{FF2B5EF4-FFF2-40B4-BE49-F238E27FC236}">
                  <a16:creationId xmlns:a16="http://schemas.microsoft.com/office/drawing/2014/main" id="{A3FB048A-3F22-1C33-E9B2-CFCC6309E524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15;p15">
              <a:extLst>
                <a:ext uri="{FF2B5EF4-FFF2-40B4-BE49-F238E27FC236}">
                  <a16:creationId xmlns:a16="http://schemas.microsoft.com/office/drawing/2014/main" id="{9C4669B6-1BC1-53E2-E0F2-81736F10A564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16;p15">
              <a:extLst>
                <a:ext uri="{FF2B5EF4-FFF2-40B4-BE49-F238E27FC236}">
                  <a16:creationId xmlns:a16="http://schemas.microsoft.com/office/drawing/2014/main" id="{B19E9B8C-EED8-E7D3-CA9B-FE6E38E8C86C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17;p15">
              <a:extLst>
                <a:ext uri="{FF2B5EF4-FFF2-40B4-BE49-F238E27FC236}">
                  <a16:creationId xmlns:a16="http://schemas.microsoft.com/office/drawing/2014/main" id="{8AD6D008-2310-F97A-ADBB-4712FF11C7FE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18;p15">
              <a:extLst>
                <a:ext uri="{FF2B5EF4-FFF2-40B4-BE49-F238E27FC236}">
                  <a16:creationId xmlns:a16="http://schemas.microsoft.com/office/drawing/2014/main" id="{D306B9F2-B79A-15BA-C537-A4E3986A72A1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19;p15">
              <a:extLst>
                <a:ext uri="{FF2B5EF4-FFF2-40B4-BE49-F238E27FC236}">
                  <a16:creationId xmlns:a16="http://schemas.microsoft.com/office/drawing/2014/main" id="{F739F721-635D-B1F3-0F06-18749CA699DE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20;p15">
              <a:extLst>
                <a:ext uri="{FF2B5EF4-FFF2-40B4-BE49-F238E27FC236}">
                  <a16:creationId xmlns:a16="http://schemas.microsoft.com/office/drawing/2014/main" id="{483D9AC7-FEF8-2B5B-A222-AE2776FFCE24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21;p15">
              <a:extLst>
                <a:ext uri="{FF2B5EF4-FFF2-40B4-BE49-F238E27FC236}">
                  <a16:creationId xmlns:a16="http://schemas.microsoft.com/office/drawing/2014/main" id="{3A104A18-C1C4-9BE7-C675-CDB2BACF5288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22;p15">
              <a:extLst>
                <a:ext uri="{FF2B5EF4-FFF2-40B4-BE49-F238E27FC236}">
                  <a16:creationId xmlns:a16="http://schemas.microsoft.com/office/drawing/2014/main" id="{4718FBCC-3F27-20D8-1D42-13F120F5C78B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23;p15">
              <a:extLst>
                <a:ext uri="{FF2B5EF4-FFF2-40B4-BE49-F238E27FC236}">
                  <a16:creationId xmlns:a16="http://schemas.microsoft.com/office/drawing/2014/main" id="{7CDBEF87-7132-4A6C-414D-B9F649C8C433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24;p15">
              <a:extLst>
                <a:ext uri="{FF2B5EF4-FFF2-40B4-BE49-F238E27FC236}">
                  <a16:creationId xmlns:a16="http://schemas.microsoft.com/office/drawing/2014/main" id="{73E5FA77-B641-1060-9371-517C7FE4B37F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25;p15">
              <a:extLst>
                <a:ext uri="{FF2B5EF4-FFF2-40B4-BE49-F238E27FC236}">
                  <a16:creationId xmlns:a16="http://schemas.microsoft.com/office/drawing/2014/main" id="{34DC3DE1-6E3F-041E-7BF5-BC50A0FC4BBE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26;p15">
              <a:extLst>
                <a:ext uri="{FF2B5EF4-FFF2-40B4-BE49-F238E27FC236}">
                  <a16:creationId xmlns:a16="http://schemas.microsoft.com/office/drawing/2014/main" id="{5B22E52D-F198-BFBB-6DBD-DDD21B660480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27;p15">
              <a:extLst>
                <a:ext uri="{FF2B5EF4-FFF2-40B4-BE49-F238E27FC236}">
                  <a16:creationId xmlns:a16="http://schemas.microsoft.com/office/drawing/2014/main" id="{71264E02-1216-4C7C-CACA-2FD2FBBC0574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28;p15">
              <a:extLst>
                <a:ext uri="{FF2B5EF4-FFF2-40B4-BE49-F238E27FC236}">
                  <a16:creationId xmlns:a16="http://schemas.microsoft.com/office/drawing/2014/main" id="{0F341FA6-6DDD-E73A-18EF-FECEF827E16F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29;p15">
              <a:extLst>
                <a:ext uri="{FF2B5EF4-FFF2-40B4-BE49-F238E27FC236}">
                  <a16:creationId xmlns:a16="http://schemas.microsoft.com/office/drawing/2014/main" id="{219CE713-4208-C991-2858-64DD4694358B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30;p15">
              <a:extLst>
                <a:ext uri="{FF2B5EF4-FFF2-40B4-BE49-F238E27FC236}">
                  <a16:creationId xmlns:a16="http://schemas.microsoft.com/office/drawing/2014/main" id="{571DA158-4AF9-2AEF-01C5-4537884A15C6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31;p15">
              <a:extLst>
                <a:ext uri="{FF2B5EF4-FFF2-40B4-BE49-F238E27FC236}">
                  <a16:creationId xmlns:a16="http://schemas.microsoft.com/office/drawing/2014/main" id="{0E458814-6F16-6110-D2AE-DDBF29F028E0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32;p15">
              <a:extLst>
                <a:ext uri="{FF2B5EF4-FFF2-40B4-BE49-F238E27FC236}">
                  <a16:creationId xmlns:a16="http://schemas.microsoft.com/office/drawing/2014/main" id="{8E7355C0-0F60-0C25-05BE-89B3A2032576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33;p15">
              <a:extLst>
                <a:ext uri="{FF2B5EF4-FFF2-40B4-BE49-F238E27FC236}">
                  <a16:creationId xmlns:a16="http://schemas.microsoft.com/office/drawing/2014/main" id="{AAC60799-5187-E5AD-36DA-7E4196760A57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34;p15">
              <a:extLst>
                <a:ext uri="{FF2B5EF4-FFF2-40B4-BE49-F238E27FC236}">
                  <a16:creationId xmlns:a16="http://schemas.microsoft.com/office/drawing/2014/main" id="{BB359381-C423-9FD6-A8F9-940E7D8F14C8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35;p15">
              <a:extLst>
                <a:ext uri="{FF2B5EF4-FFF2-40B4-BE49-F238E27FC236}">
                  <a16:creationId xmlns:a16="http://schemas.microsoft.com/office/drawing/2014/main" id="{7B9D1D13-0928-DD8E-9041-4EFCCE82491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36;p15">
              <a:extLst>
                <a:ext uri="{FF2B5EF4-FFF2-40B4-BE49-F238E27FC236}">
                  <a16:creationId xmlns:a16="http://schemas.microsoft.com/office/drawing/2014/main" id="{CB69E0A3-5C29-8738-36B7-044D219EDA9C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37;p15">
              <a:extLst>
                <a:ext uri="{FF2B5EF4-FFF2-40B4-BE49-F238E27FC236}">
                  <a16:creationId xmlns:a16="http://schemas.microsoft.com/office/drawing/2014/main" id="{D5C516F6-2F34-2CE1-1ABA-9DBEEAAF8645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438;p15">
              <a:extLst>
                <a:ext uri="{FF2B5EF4-FFF2-40B4-BE49-F238E27FC236}">
                  <a16:creationId xmlns:a16="http://schemas.microsoft.com/office/drawing/2014/main" id="{EEA57781-8C19-71FC-B803-ACE48F9D2D9D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439;p15">
              <a:extLst>
                <a:ext uri="{FF2B5EF4-FFF2-40B4-BE49-F238E27FC236}">
                  <a16:creationId xmlns:a16="http://schemas.microsoft.com/office/drawing/2014/main" id="{48A7450E-9A7C-FA5F-33FF-C6FC3F403D56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440;p15">
              <a:extLst>
                <a:ext uri="{FF2B5EF4-FFF2-40B4-BE49-F238E27FC236}">
                  <a16:creationId xmlns:a16="http://schemas.microsoft.com/office/drawing/2014/main" id="{5E9872BF-CCFE-DC1F-9DC7-034A94228F0D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441;p15">
              <a:extLst>
                <a:ext uri="{FF2B5EF4-FFF2-40B4-BE49-F238E27FC236}">
                  <a16:creationId xmlns:a16="http://schemas.microsoft.com/office/drawing/2014/main" id="{AEF44782-2990-AA29-FC5E-4FFA0CA0B8CF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442;p15">
              <a:extLst>
                <a:ext uri="{FF2B5EF4-FFF2-40B4-BE49-F238E27FC236}">
                  <a16:creationId xmlns:a16="http://schemas.microsoft.com/office/drawing/2014/main" id="{D4F74122-610C-33D5-3C9B-1EBA74809B5B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1044" tIns="81044" rIns="81044" bIns="81044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59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242" y="804069"/>
            <a:ext cx="15005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210" dirty="0"/>
              <a:t>GitHub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00075" y="689598"/>
            <a:ext cx="14382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D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AT</a:t>
            </a:r>
            <a:r>
              <a:rPr sz="1000" b="1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22D3C6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FUNDAMEN</a:t>
            </a:r>
            <a:r>
              <a:rPr sz="1000" b="1" spc="-75" dirty="0">
                <a:solidFill>
                  <a:srgbClr val="22D3C6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22D3C6"/>
                </a:solidFill>
                <a:latin typeface="Arial"/>
                <a:cs typeface="Arial"/>
              </a:rPr>
              <a:t>A</a:t>
            </a:r>
            <a:r>
              <a:rPr sz="1000" b="1" spc="5" dirty="0">
                <a:solidFill>
                  <a:srgbClr val="22D3C6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22D3C6"/>
                </a:solidFill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Google Shape;357;p15">
            <a:extLst>
              <a:ext uri="{FF2B5EF4-FFF2-40B4-BE49-F238E27FC236}">
                <a16:creationId xmlns:a16="http://schemas.microsoft.com/office/drawing/2014/main" id="{ED645B3C-EDE1-5C0C-3969-7E5069AC0103}"/>
              </a:ext>
            </a:extLst>
          </p:cNvPr>
          <p:cNvSpPr txBox="1"/>
          <p:nvPr/>
        </p:nvSpPr>
        <p:spPr>
          <a:xfrm>
            <a:off x="221326" y="2189981"/>
            <a:ext cx="5319399" cy="407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58" rIns="0" bIns="0" anchor="t" anchorCtr="0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repositorio en GitHub llamado </a:t>
            </a:r>
            <a:r>
              <a:rPr lang="es-MX" sz="2400" b="1" dirty="0">
                <a:solidFill>
                  <a:srgbClr val="22D3C6"/>
                </a:solidFill>
                <a:latin typeface="Calibri"/>
                <a:ea typeface="Calibri"/>
                <a:cs typeface="Calibri"/>
                <a:sym typeface="Calibri"/>
              </a:rPr>
              <a:t>curso Big Data</a:t>
            </a:r>
            <a:r>
              <a:rPr lang="es-MX" sz="24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sube todos los ejercicios resueltos separados por carpetas con un nombre descriptivo del ejercicio.</a:t>
            </a:r>
            <a:endParaRPr sz="1600" dirty="0"/>
          </a:p>
          <a:p>
            <a:pPr algn="just"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Además, crea un archivo </a:t>
            </a:r>
            <a:r>
              <a:rPr lang="es-MX" sz="2400" b="1" dirty="0">
                <a:solidFill>
                  <a:srgbClr val="22D3C6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r>
              <a:rPr lang="es-MX" sz="2400" dirty="0">
                <a:solidFill>
                  <a:srgbClr val="22D3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deberás escribir:</a:t>
            </a:r>
            <a:endParaRPr sz="1600" dirty="0"/>
          </a:p>
          <a:p>
            <a:pPr algn="just"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6566" indent="-303981" algn="just">
              <a:buClr>
                <a:srgbClr val="CD25B0"/>
              </a:buClr>
              <a:buSzPts val="2400"/>
              <a:buFont typeface="Arial"/>
              <a:buChar char="•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utilizado.</a:t>
            </a:r>
            <a:endParaRPr sz="1600" dirty="0"/>
          </a:p>
          <a:p>
            <a:pPr marL="416566" indent="-303981" algn="just">
              <a:buClr>
                <a:srgbClr val="CD25B0"/>
              </a:buClr>
              <a:buSzPts val="2400"/>
              <a:buFont typeface="Arial"/>
              <a:buChar char="•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ejercicios con una descripción acotada.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5877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92202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union</a:t>
            </a:r>
            <a:r>
              <a:rPr lang="es-ES" dirty="0"/>
              <a:t>()”: ejemplo de uso sencillo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8985250" cy="119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105491D2-657A-EF1B-72B9-1FE29215E8DB}"/>
              </a:ext>
            </a:extLst>
          </p:cNvPr>
          <p:cNvGrpSpPr/>
          <p:nvPr/>
        </p:nvGrpSpPr>
        <p:grpSpPr>
          <a:xfrm>
            <a:off x="272762" y="4645503"/>
            <a:ext cx="3573446" cy="1490862"/>
            <a:chOff x="200025" y="3292221"/>
            <a:chExt cx="3023362" cy="1261364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286E6D9-CF3F-F874-D12F-B1A307C0FBBB}"/>
                </a:ext>
              </a:extLst>
            </p:cNvPr>
            <p:cNvSpPr/>
            <p:nvPr/>
          </p:nvSpPr>
          <p:spPr>
            <a:xfrm>
              <a:off x="200025" y="3545205"/>
              <a:ext cx="1224915" cy="1008380"/>
            </a:xfrm>
            <a:custGeom>
              <a:avLst/>
              <a:gdLst/>
              <a:ahLst/>
              <a:cxnLst/>
              <a:rect l="l" t="t" r="r" b="b"/>
              <a:pathLst>
                <a:path w="1224915" h="1008379">
                  <a:moveTo>
                    <a:pt x="1056513" y="0"/>
                  </a:moveTo>
                  <a:lnTo>
                    <a:pt x="168021" y="0"/>
                  </a:lnTo>
                  <a:lnTo>
                    <a:pt x="123353" y="5998"/>
                  </a:lnTo>
                  <a:lnTo>
                    <a:pt x="83216" y="22930"/>
                  </a:lnTo>
                  <a:lnTo>
                    <a:pt x="49210" y="49196"/>
                  </a:lnTo>
                  <a:lnTo>
                    <a:pt x="22939" y="83199"/>
                  </a:lnTo>
                  <a:lnTo>
                    <a:pt x="6001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6001" y="884772"/>
                  </a:lnTo>
                  <a:lnTo>
                    <a:pt x="22939" y="924909"/>
                  </a:lnTo>
                  <a:lnTo>
                    <a:pt x="49210" y="958915"/>
                  </a:lnTo>
                  <a:lnTo>
                    <a:pt x="83216" y="985186"/>
                  </a:lnTo>
                  <a:lnTo>
                    <a:pt x="123353" y="1002124"/>
                  </a:lnTo>
                  <a:lnTo>
                    <a:pt x="168021" y="1008126"/>
                  </a:lnTo>
                  <a:lnTo>
                    <a:pt x="1056513" y="1008126"/>
                  </a:lnTo>
                  <a:lnTo>
                    <a:pt x="1101194" y="1002124"/>
                  </a:lnTo>
                  <a:lnTo>
                    <a:pt x="1141334" y="985186"/>
                  </a:lnTo>
                  <a:lnTo>
                    <a:pt x="1175337" y="958915"/>
                  </a:lnTo>
                  <a:lnTo>
                    <a:pt x="1201603" y="924909"/>
                  </a:lnTo>
                  <a:lnTo>
                    <a:pt x="1218535" y="884772"/>
                  </a:lnTo>
                  <a:lnTo>
                    <a:pt x="1224534" y="840105"/>
                  </a:lnTo>
                  <a:lnTo>
                    <a:pt x="1224534" y="168021"/>
                  </a:lnTo>
                  <a:lnTo>
                    <a:pt x="1218535" y="123339"/>
                  </a:lnTo>
                  <a:lnTo>
                    <a:pt x="1201603" y="83199"/>
                  </a:lnTo>
                  <a:lnTo>
                    <a:pt x="1175337" y="49196"/>
                  </a:lnTo>
                  <a:lnTo>
                    <a:pt x="1141334" y="22930"/>
                  </a:lnTo>
                  <a:lnTo>
                    <a:pt x="1101194" y="5998"/>
                  </a:lnTo>
                  <a:lnTo>
                    <a:pt x="105651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A3DC3347-A385-BAB1-1C40-ED01CB4973AC}"/>
                </a:ext>
              </a:extLst>
            </p:cNvPr>
            <p:cNvSpPr/>
            <p:nvPr/>
          </p:nvSpPr>
          <p:spPr>
            <a:xfrm>
              <a:off x="200025" y="3545205"/>
              <a:ext cx="1224915" cy="1008380"/>
            </a:xfrm>
            <a:custGeom>
              <a:avLst/>
              <a:gdLst/>
              <a:ahLst/>
              <a:cxnLst/>
              <a:rect l="l" t="t" r="r" b="b"/>
              <a:pathLst>
                <a:path w="1224915" h="1008379">
                  <a:moveTo>
                    <a:pt x="0" y="168021"/>
                  </a:moveTo>
                  <a:lnTo>
                    <a:pt x="6001" y="123339"/>
                  </a:lnTo>
                  <a:lnTo>
                    <a:pt x="22939" y="83199"/>
                  </a:lnTo>
                  <a:lnTo>
                    <a:pt x="49210" y="49196"/>
                  </a:lnTo>
                  <a:lnTo>
                    <a:pt x="83216" y="22930"/>
                  </a:lnTo>
                  <a:lnTo>
                    <a:pt x="123353" y="5998"/>
                  </a:lnTo>
                  <a:lnTo>
                    <a:pt x="168021" y="0"/>
                  </a:lnTo>
                  <a:lnTo>
                    <a:pt x="1056513" y="0"/>
                  </a:lnTo>
                  <a:lnTo>
                    <a:pt x="1101194" y="5998"/>
                  </a:lnTo>
                  <a:lnTo>
                    <a:pt x="1141334" y="22930"/>
                  </a:lnTo>
                  <a:lnTo>
                    <a:pt x="1175337" y="49196"/>
                  </a:lnTo>
                  <a:lnTo>
                    <a:pt x="1201603" y="83199"/>
                  </a:lnTo>
                  <a:lnTo>
                    <a:pt x="1218535" y="123339"/>
                  </a:lnTo>
                  <a:lnTo>
                    <a:pt x="1224534" y="168021"/>
                  </a:lnTo>
                  <a:lnTo>
                    <a:pt x="1224534" y="840105"/>
                  </a:lnTo>
                  <a:lnTo>
                    <a:pt x="1218535" y="884772"/>
                  </a:lnTo>
                  <a:lnTo>
                    <a:pt x="1201603" y="924909"/>
                  </a:lnTo>
                  <a:lnTo>
                    <a:pt x="1175337" y="958915"/>
                  </a:lnTo>
                  <a:lnTo>
                    <a:pt x="1141334" y="985186"/>
                  </a:lnTo>
                  <a:lnTo>
                    <a:pt x="1101194" y="1002124"/>
                  </a:lnTo>
                  <a:lnTo>
                    <a:pt x="1056513" y="1008126"/>
                  </a:lnTo>
                  <a:lnTo>
                    <a:pt x="168021" y="1008126"/>
                  </a:lnTo>
                  <a:lnTo>
                    <a:pt x="123353" y="1002124"/>
                  </a:lnTo>
                  <a:lnTo>
                    <a:pt x="83216" y="985186"/>
                  </a:lnTo>
                  <a:lnTo>
                    <a:pt x="49210" y="958915"/>
                  </a:lnTo>
                  <a:lnTo>
                    <a:pt x="22939" y="924909"/>
                  </a:lnTo>
                  <a:lnTo>
                    <a:pt x="6001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5AD7BE3F-F601-C968-B301-7BEFCA2DC3FB}"/>
                </a:ext>
              </a:extLst>
            </p:cNvPr>
            <p:cNvSpPr/>
            <p:nvPr/>
          </p:nvSpPr>
          <p:spPr>
            <a:xfrm>
              <a:off x="1450213" y="3404489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5" h="342900">
                  <a:moveTo>
                    <a:pt x="300481" y="0"/>
                  </a:moveTo>
                  <a:lnTo>
                    <a:pt x="329438" y="65912"/>
                  </a:lnTo>
                  <a:lnTo>
                    <a:pt x="0" y="211074"/>
                  </a:lnTo>
                  <a:lnTo>
                    <a:pt x="58039" y="342900"/>
                  </a:lnTo>
                  <a:lnTo>
                    <a:pt x="387476" y="197739"/>
                  </a:lnTo>
                  <a:lnTo>
                    <a:pt x="416560" y="263652"/>
                  </a:lnTo>
                  <a:lnTo>
                    <a:pt x="490347" y="73787"/>
                  </a:lnTo>
                  <a:lnTo>
                    <a:pt x="30048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798169F-FB8F-EC6C-CE7D-06605927B7FA}"/>
                </a:ext>
              </a:extLst>
            </p:cNvPr>
            <p:cNvSpPr/>
            <p:nvPr/>
          </p:nvSpPr>
          <p:spPr>
            <a:xfrm>
              <a:off x="1450213" y="3404489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5" h="342900">
                  <a:moveTo>
                    <a:pt x="0" y="211074"/>
                  </a:moveTo>
                  <a:lnTo>
                    <a:pt x="329438" y="65912"/>
                  </a:lnTo>
                  <a:lnTo>
                    <a:pt x="300481" y="0"/>
                  </a:lnTo>
                  <a:lnTo>
                    <a:pt x="490347" y="73787"/>
                  </a:lnTo>
                  <a:lnTo>
                    <a:pt x="416560" y="263652"/>
                  </a:lnTo>
                  <a:lnTo>
                    <a:pt x="387476" y="197739"/>
                  </a:lnTo>
                  <a:lnTo>
                    <a:pt x="58039" y="342900"/>
                  </a:lnTo>
                  <a:lnTo>
                    <a:pt x="0" y="21107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4E88D5C-C40C-7309-1950-6832D4C5F5F8}"/>
                </a:ext>
              </a:extLst>
            </p:cNvPr>
            <p:cNvSpPr/>
            <p:nvPr/>
          </p:nvSpPr>
          <p:spPr>
            <a:xfrm>
              <a:off x="1999107" y="32922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80" h="547370">
                  <a:moveTo>
                    <a:pt x="1132586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6" y="547115"/>
                  </a:lnTo>
                  <a:lnTo>
                    <a:pt x="1132586" y="547115"/>
                  </a:lnTo>
                  <a:lnTo>
                    <a:pt x="1168104" y="539958"/>
                  </a:lnTo>
                  <a:lnTo>
                    <a:pt x="1197086" y="520430"/>
                  </a:lnTo>
                  <a:lnTo>
                    <a:pt x="1216614" y="491448"/>
                  </a:lnTo>
                  <a:lnTo>
                    <a:pt x="1223772" y="455929"/>
                  </a:lnTo>
                  <a:lnTo>
                    <a:pt x="1223772" y="91185"/>
                  </a:lnTo>
                  <a:lnTo>
                    <a:pt x="1216614" y="55667"/>
                  </a:lnTo>
                  <a:lnTo>
                    <a:pt x="1197086" y="26685"/>
                  </a:lnTo>
                  <a:lnTo>
                    <a:pt x="1168104" y="7157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6582F90-DDD0-6D35-B163-E7C93A77AFED}"/>
                </a:ext>
              </a:extLst>
            </p:cNvPr>
            <p:cNvSpPr/>
            <p:nvPr/>
          </p:nvSpPr>
          <p:spPr>
            <a:xfrm>
              <a:off x="1999107" y="32922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80" h="547370">
                  <a:moveTo>
                    <a:pt x="0" y="91185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6" y="0"/>
                  </a:lnTo>
                  <a:lnTo>
                    <a:pt x="1132586" y="0"/>
                  </a:lnTo>
                  <a:lnTo>
                    <a:pt x="1168104" y="7157"/>
                  </a:lnTo>
                  <a:lnTo>
                    <a:pt x="1197086" y="26685"/>
                  </a:lnTo>
                  <a:lnTo>
                    <a:pt x="1216614" y="55667"/>
                  </a:lnTo>
                  <a:lnTo>
                    <a:pt x="1223772" y="91185"/>
                  </a:lnTo>
                  <a:lnTo>
                    <a:pt x="1223772" y="455929"/>
                  </a:lnTo>
                  <a:lnTo>
                    <a:pt x="1216614" y="491448"/>
                  </a:lnTo>
                  <a:lnTo>
                    <a:pt x="1197086" y="520430"/>
                  </a:lnTo>
                  <a:lnTo>
                    <a:pt x="1168104" y="539958"/>
                  </a:lnTo>
                  <a:lnTo>
                    <a:pt x="1132586" y="547115"/>
                  </a:lnTo>
                  <a:lnTo>
                    <a:pt x="91186" y="547115"/>
                  </a:lnTo>
                  <a:lnTo>
                    <a:pt x="55667" y="539958"/>
                  </a:lnTo>
                  <a:lnTo>
                    <a:pt x="26685" y="520430"/>
                  </a:lnTo>
                  <a:lnTo>
                    <a:pt x="7157" y="491448"/>
                  </a:lnTo>
                  <a:lnTo>
                    <a:pt x="0" y="455929"/>
                  </a:lnTo>
                  <a:lnTo>
                    <a:pt x="0" y="91185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F5BDCD93-9E3B-D741-1369-A1F556E55F59}"/>
              </a:ext>
            </a:extLst>
          </p:cNvPr>
          <p:cNvGrpSpPr/>
          <p:nvPr/>
        </p:nvGrpSpPr>
        <p:grpSpPr>
          <a:xfrm>
            <a:off x="119785" y="1329938"/>
            <a:ext cx="10569030" cy="2543562"/>
            <a:chOff x="101346" y="765048"/>
            <a:chExt cx="8942070" cy="215201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1640260-5E89-1421-F7FA-83ABA721C6BD}"/>
                </a:ext>
              </a:extLst>
            </p:cNvPr>
            <p:cNvSpPr/>
            <p:nvPr/>
          </p:nvSpPr>
          <p:spPr>
            <a:xfrm>
              <a:off x="107823" y="771525"/>
              <a:ext cx="8929370" cy="2139315"/>
            </a:xfrm>
            <a:custGeom>
              <a:avLst/>
              <a:gdLst/>
              <a:ahLst/>
              <a:cxnLst/>
              <a:rect l="l" t="t" r="r" b="b"/>
              <a:pathLst>
                <a:path w="8929370" h="2139315">
                  <a:moveTo>
                    <a:pt x="8929116" y="0"/>
                  </a:moveTo>
                  <a:lnTo>
                    <a:pt x="0" y="0"/>
                  </a:lnTo>
                  <a:lnTo>
                    <a:pt x="0" y="2138934"/>
                  </a:lnTo>
                  <a:lnTo>
                    <a:pt x="8929116" y="2138934"/>
                  </a:lnTo>
                  <a:lnTo>
                    <a:pt x="89291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F5E3D875-4ED0-FBC0-23EE-30F5C72AE432}"/>
                </a:ext>
              </a:extLst>
            </p:cNvPr>
            <p:cNvSpPr/>
            <p:nvPr/>
          </p:nvSpPr>
          <p:spPr>
            <a:xfrm>
              <a:off x="107823" y="771525"/>
              <a:ext cx="8929370" cy="2139315"/>
            </a:xfrm>
            <a:custGeom>
              <a:avLst/>
              <a:gdLst/>
              <a:ahLst/>
              <a:cxnLst/>
              <a:rect l="l" t="t" r="r" b="b"/>
              <a:pathLst>
                <a:path w="8929370" h="2139315">
                  <a:moveTo>
                    <a:pt x="0" y="2138934"/>
                  </a:moveTo>
                  <a:lnTo>
                    <a:pt x="8929116" y="2138934"/>
                  </a:lnTo>
                  <a:lnTo>
                    <a:pt x="8929116" y="0"/>
                  </a:lnTo>
                  <a:lnTo>
                    <a:pt x="0" y="0"/>
                  </a:lnTo>
                  <a:lnTo>
                    <a:pt x="0" y="213893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9A1C7C8-17B6-507F-9704-7D4B6890116B}"/>
              </a:ext>
            </a:extLst>
          </p:cNvPr>
          <p:cNvSpPr/>
          <p:nvPr/>
        </p:nvSpPr>
        <p:spPr>
          <a:xfrm>
            <a:off x="6209324" y="5401738"/>
            <a:ext cx="379771" cy="90815"/>
          </a:xfrm>
          <a:custGeom>
            <a:avLst/>
            <a:gdLst/>
            <a:ahLst/>
            <a:cxnLst/>
            <a:rect l="l" t="t" r="r" b="b"/>
            <a:pathLst>
              <a:path w="321310" h="76835">
                <a:moveTo>
                  <a:pt x="310913" y="31483"/>
                </a:moveTo>
                <a:lnTo>
                  <a:pt x="257555" y="31483"/>
                </a:lnTo>
                <a:lnTo>
                  <a:pt x="257809" y="44183"/>
                </a:lnTo>
                <a:lnTo>
                  <a:pt x="245131" y="44485"/>
                </a:lnTo>
                <a:lnTo>
                  <a:pt x="245871" y="76225"/>
                </a:lnTo>
                <a:lnTo>
                  <a:pt x="321182" y="36321"/>
                </a:lnTo>
                <a:lnTo>
                  <a:pt x="310913" y="31483"/>
                </a:lnTo>
                <a:close/>
              </a:path>
              <a:path w="321310" h="76835">
                <a:moveTo>
                  <a:pt x="244835" y="31786"/>
                </a:moveTo>
                <a:lnTo>
                  <a:pt x="0" y="37630"/>
                </a:lnTo>
                <a:lnTo>
                  <a:pt x="253" y="50317"/>
                </a:lnTo>
                <a:lnTo>
                  <a:pt x="245131" y="44485"/>
                </a:lnTo>
                <a:lnTo>
                  <a:pt x="244835" y="31786"/>
                </a:lnTo>
                <a:close/>
              </a:path>
              <a:path w="321310" h="76835">
                <a:moveTo>
                  <a:pt x="257555" y="31483"/>
                </a:moveTo>
                <a:lnTo>
                  <a:pt x="244835" y="31786"/>
                </a:lnTo>
                <a:lnTo>
                  <a:pt x="245131" y="44485"/>
                </a:lnTo>
                <a:lnTo>
                  <a:pt x="257809" y="44183"/>
                </a:lnTo>
                <a:lnTo>
                  <a:pt x="257555" y="31483"/>
                </a:lnTo>
                <a:close/>
              </a:path>
              <a:path w="321310" h="76835">
                <a:moveTo>
                  <a:pt x="244093" y="0"/>
                </a:moveTo>
                <a:lnTo>
                  <a:pt x="244835" y="31786"/>
                </a:lnTo>
                <a:lnTo>
                  <a:pt x="257555" y="31483"/>
                </a:lnTo>
                <a:lnTo>
                  <a:pt x="310913" y="31483"/>
                </a:lnTo>
                <a:lnTo>
                  <a:pt x="244093" y="0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58DAF39-FEBF-2F34-3161-B0A7AE873071}"/>
              </a:ext>
            </a:extLst>
          </p:cNvPr>
          <p:cNvSpPr txBox="1"/>
          <p:nvPr/>
        </p:nvSpPr>
        <p:spPr>
          <a:xfrm>
            <a:off x="6872795" y="5267693"/>
            <a:ext cx="3728657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spc="-6" dirty="0">
                <a:latin typeface="Arial MT"/>
                <a:cs typeface="Arial MT"/>
              </a:rPr>
              <a:t>['I:</a:t>
            </a:r>
            <a:r>
              <a:rPr sz="2127" spc="-12" dirty="0">
                <a:latin typeface="Arial MT"/>
                <a:cs typeface="Arial MT"/>
              </a:rPr>
              <a:t> </a:t>
            </a:r>
            <a:r>
              <a:rPr sz="2127" spc="-35" dirty="0">
                <a:latin typeface="Arial MT"/>
                <a:cs typeface="Arial MT"/>
              </a:rPr>
              <a:t>i11',</a:t>
            </a:r>
            <a:r>
              <a:rPr sz="2127" spc="-30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'I:</a:t>
            </a:r>
            <a:r>
              <a:rPr sz="2127" spc="-24" dirty="0">
                <a:latin typeface="Arial MT"/>
                <a:cs typeface="Arial MT"/>
              </a:rPr>
              <a:t> </a:t>
            </a:r>
            <a:r>
              <a:rPr sz="2127" spc="-35" dirty="0">
                <a:latin typeface="Arial MT"/>
                <a:cs typeface="Arial MT"/>
              </a:rPr>
              <a:t>i11',</a:t>
            </a:r>
            <a:r>
              <a:rPr sz="2127" spc="-30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'E:</a:t>
            </a:r>
            <a:r>
              <a:rPr sz="2127" spc="-24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e21',</a:t>
            </a:r>
            <a:r>
              <a:rPr sz="2127" spc="-18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'E:</a:t>
            </a:r>
            <a:r>
              <a:rPr sz="2127" spc="-24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e45']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34E787F-F6BC-14E0-8399-6C553DF0DCEF}"/>
              </a:ext>
            </a:extLst>
          </p:cNvPr>
          <p:cNvSpPr txBox="1"/>
          <p:nvPr/>
        </p:nvSpPr>
        <p:spPr>
          <a:xfrm>
            <a:off x="390278" y="4516638"/>
            <a:ext cx="1168581" cy="1245195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65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log</a:t>
            </a:r>
          </a:p>
          <a:p>
            <a:pPr marL="51034" algn="ctr">
              <a:spcBef>
                <a:spcPts val="751"/>
              </a:spcBef>
            </a:pPr>
            <a:r>
              <a:rPr sz="1418" b="1" spc="-6" dirty="0">
                <a:latin typeface="Courier New"/>
                <a:cs typeface="Courier New"/>
              </a:rPr>
              <a:t>['E:</a:t>
            </a:r>
            <a:r>
              <a:rPr sz="1418" b="1" spc="-7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e21',</a:t>
            </a:r>
            <a:endParaRPr sz="1418" dirty="0">
              <a:latin typeface="Courier New"/>
              <a:cs typeface="Courier New"/>
            </a:endParaRPr>
          </a:p>
          <a:p>
            <a:pPr marL="50284" algn="ctr"/>
            <a:r>
              <a:rPr sz="1418" b="1" dirty="0">
                <a:latin typeface="Courier New"/>
                <a:cs typeface="Courier New"/>
              </a:rPr>
              <a:t>'I:</a:t>
            </a:r>
            <a:r>
              <a:rPr sz="1418" b="1" spc="-7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i11',</a:t>
            </a:r>
            <a:endParaRPr sz="1418" dirty="0">
              <a:latin typeface="Courier New"/>
              <a:cs typeface="Courier New"/>
            </a:endParaRPr>
          </a:p>
          <a:p>
            <a:pPr marL="51785" algn="ctr"/>
            <a:r>
              <a:rPr sz="1418" b="1" spc="-6" dirty="0">
                <a:latin typeface="Courier New"/>
                <a:cs typeface="Courier New"/>
              </a:rPr>
              <a:t>...]</a:t>
            </a:r>
            <a:endParaRPr sz="1418" dirty="0">
              <a:latin typeface="Courier New"/>
              <a:cs typeface="Courier New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FDAAA5D-F681-1E6F-B288-FB876C56607F}"/>
              </a:ext>
            </a:extLst>
          </p:cNvPr>
          <p:cNvSpPr txBox="1"/>
          <p:nvPr/>
        </p:nvSpPr>
        <p:spPr>
          <a:xfrm>
            <a:off x="2479466" y="4200733"/>
            <a:ext cx="1201606" cy="1000529"/>
          </a:xfrm>
          <a:prstGeom prst="rect">
            <a:avLst/>
          </a:prstGeom>
        </p:spPr>
        <p:txBody>
          <a:bodyPr vert="horz" wrap="square" lIns="0" tIns="145604" rIns="0" bIns="0" rtlCol="0">
            <a:spAutoFit/>
          </a:bodyPr>
          <a:lstStyle/>
          <a:p>
            <a:pPr marL="15010">
              <a:spcBef>
                <a:spcPts val="1146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100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info</a:t>
            </a:r>
            <a:endParaRPr sz="2127" dirty="0">
              <a:latin typeface="Arial MT"/>
              <a:cs typeface="Arial MT"/>
            </a:endParaRPr>
          </a:p>
          <a:p>
            <a:pPr marL="189878" marR="21765" indent="271683">
              <a:spcBef>
                <a:spcPts val="686"/>
              </a:spcBef>
            </a:pPr>
            <a:r>
              <a:rPr sz="1418" b="1" spc="-6" dirty="0">
                <a:latin typeface="Courier New"/>
                <a:cs typeface="Courier New"/>
              </a:rPr>
              <a:t>['I: </a:t>
            </a:r>
            <a:r>
              <a:rPr sz="1418" b="1" dirty="0">
                <a:latin typeface="Courier New"/>
                <a:cs typeface="Courier New"/>
              </a:rPr>
              <a:t> </a:t>
            </a:r>
            <a:r>
              <a:rPr sz="1418" b="1" spc="6" dirty="0">
                <a:latin typeface="Courier New"/>
                <a:cs typeface="Courier New"/>
              </a:rPr>
              <a:t>i1</a:t>
            </a:r>
            <a:r>
              <a:rPr sz="1418" b="1" spc="-6" dirty="0">
                <a:latin typeface="Courier New"/>
                <a:cs typeface="Courier New"/>
              </a:rPr>
              <a:t>1</a:t>
            </a:r>
            <a:r>
              <a:rPr sz="1418" b="1" spc="6" dirty="0">
                <a:latin typeface="Courier New"/>
                <a:cs typeface="Courier New"/>
              </a:rPr>
              <a:t>',...]</a:t>
            </a:r>
            <a:endParaRPr sz="1418" dirty="0">
              <a:latin typeface="Courier New"/>
              <a:cs typeface="Courier New"/>
            </a:endParaRPr>
          </a:p>
        </p:txBody>
      </p:sp>
      <p:grpSp>
        <p:nvGrpSpPr>
          <p:cNvPr id="23" name="object 27">
            <a:extLst>
              <a:ext uri="{FF2B5EF4-FFF2-40B4-BE49-F238E27FC236}">
                <a16:creationId xmlns:a16="http://schemas.microsoft.com/office/drawing/2014/main" id="{66F8D9A8-6C89-054B-82F2-26DE7D23E21D}"/>
              </a:ext>
            </a:extLst>
          </p:cNvPr>
          <p:cNvGrpSpPr/>
          <p:nvPr/>
        </p:nvGrpSpPr>
        <p:grpSpPr>
          <a:xfrm>
            <a:off x="3902781" y="5209152"/>
            <a:ext cx="2193813" cy="895388"/>
            <a:chOff x="3302000" y="3701796"/>
            <a:chExt cx="1856105" cy="757555"/>
          </a:xfrm>
        </p:grpSpPr>
        <p:sp>
          <p:nvSpPr>
            <p:cNvPr id="24" name="object 28">
              <a:extLst>
                <a:ext uri="{FF2B5EF4-FFF2-40B4-BE49-F238E27FC236}">
                  <a16:creationId xmlns:a16="http://schemas.microsoft.com/office/drawing/2014/main" id="{24AC55AD-071B-8687-A39C-F69F9507CD82}"/>
                </a:ext>
              </a:extLst>
            </p:cNvPr>
            <p:cNvSpPr/>
            <p:nvPr/>
          </p:nvSpPr>
          <p:spPr>
            <a:xfrm>
              <a:off x="3311525" y="4106837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4" h="342900">
                  <a:moveTo>
                    <a:pt x="300482" y="0"/>
                  </a:moveTo>
                  <a:lnTo>
                    <a:pt x="329564" y="65900"/>
                  </a:lnTo>
                  <a:lnTo>
                    <a:pt x="0" y="211023"/>
                  </a:lnTo>
                  <a:lnTo>
                    <a:pt x="58038" y="342823"/>
                  </a:lnTo>
                  <a:lnTo>
                    <a:pt x="387603" y="197700"/>
                  </a:lnTo>
                  <a:lnTo>
                    <a:pt x="416560" y="263588"/>
                  </a:lnTo>
                  <a:lnTo>
                    <a:pt x="490347" y="73748"/>
                  </a:lnTo>
                  <a:lnTo>
                    <a:pt x="300482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5" name="object 29">
              <a:extLst>
                <a:ext uri="{FF2B5EF4-FFF2-40B4-BE49-F238E27FC236}">
                  <a16:creationId xmlns:a16="http://schemas.microsoft.com/office/drawing/2014/main" id="{1B978809-F18E-9D3C-84AD-BBF5CD69FBDA}"/>
                </a:ext>
              </a:extLst>
            </p:cNvPr>
            <p:cNvSpPr/>
            <p:nvPr/>
          </p:nvSpPr>
          <p:spPr>
            <a:xfrm>
              <a:off x="3311525" y="4106837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4" h="342900">
                  <a:moveTo>
                    <a:pt x="0" y="211023"/>
                  </a:moveTo>
                  <a:lnTo>
                    <a:pt x="329564" y="65900"/>
                  </a:lnTo>
                  <a:lnTo>
                    <a:pt x="300482" y="0"/>
                  </a:lnTo>
                  <a:lnTo>
                    <a:pt x="490347" y="73748"/>
                  </a:lnTo>
                  <a:lnTo>
                    <a:pt x="416560" y="263588"/>
                  </a:lnTo>
                  <a:lnTo>
                    <a:pt x="387603" y="197700"/>
                  </a:lnTo>
                  <a:lnTo>
                    <a:pt x="58038" y="342823"/>
                  </a:lnTo>
                  <a:lnTo>
                    <a:pt x="0" y="211023"/>
                  </a:lnTo>
                  <a:close/>
                </a:path>
              </a:pathLst>
            </a:custGeom>
            <a:ln w="19049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F420FB33-AFC5-E63C-1E0F-4EFFDF844257}"/>
                </a:ext>
              </a:extLst>
            </p:cNvPr>
            <p:cNvSpPr/>
            <p:nvPr/>
          </p:nvSpPr>
          <p:spPr>
            <a:xfrm>
              <a:off x="3924680" y="37113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79" h="547370">
                  <a:moveTo>
                    <a:pt x="1132586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21"/>
                  </a:lnTo>
                  <a:lnTo>
                    <a:pt x="26685" y="520406"/>
                  </a:lnTo>
                  <a:lnTo>
                    <a:pt x="55667" y="539949"/>
                  </a:lnTo>
                  <a:lnTo>
                    <a:pt x="91186" y="547115"/>
                  </a:lnTo>
                  <a:lnTo>
                    <a:pt x="1132586" y="547115"/>
                  </a:lnTo>
                  <a:lnTo>
                    <a:pt x="1168104" y="539949"/>
                  </a:lnTo>
                  <a:lnTo>
                    <a:pt x="1197086" y="520406"/>
                  </a:lnTo>
                  <a:lnTo>
                    <a:pt x="1216614" y="491421"/>
                  </a:lnTo>
                  <a:lnTo>
                    <a:pt x="1223772" y="455929"/>
                  </a:lnTo>
                  <a:lnTo>
                    <a:pt x="1223772" y="91185"/>
                  </a:lnTo>
                  <a:lnTo>
                    <a:pt x="1216614" y="55667"/>
                  </a:lnTo>
                  <a:lnTo>
                    <a:pt x="1197086" y="26685"/>
                  </a:lnTo>
                  <a:lnTo>
                    <a:pt x="1168104" y="7157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7" name="object 31">
              <a:extLst>
                <a:ext uri="{FF2B5EF4-FFF2-40B4-BE49-F238E27FC236}">
                  <a16:creationId xmlns:a16="http://schemas.microsoft.com/office/drawing/2014/main" id="{B8D36883-354C-C485-3444-10DE9402AC1A}"/>
                </a:ext>
              </a:extLst>
            </p:cNvPr>
            <p:cNvSpPr/>
            <p:nvPr/>
          </p:nvSpPr>
          <p:spPr>
            <a:xfrm>
              <a:off x="3924680" y="37113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79" h="547370">
                  <a:moveTo>
                    <a:pt x="0" y="91185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6" y="0"/>
                  </a:lnTo>
                  <a:lnTo>
                    <a:pt x="1132586" y="0"/>
                  </a:lnTo>
                  <a:lnTo>
                    <a:pt x="1168104" y="7157"/>
                  </a:lnTo>
                  <a:lnTo>
                    <a:pt x="1197086" y="26685"/>
                  </a:lnTo>
                  <a:lnTo>
                    <a:pt x="1216614" y="55667"/>
                  </a:lnTo>
                  <a:lnTo>
                    <a:pt x="1223772" y="91185"/>
                  </a:lnTo>
                  <a:lnTo>
                    <a:pt x="1223772" y="455929"/>
                  </a:lnTo>
                  <a:lnTo>
                    <a:pt x="1216614" y="491421"/>
                  </a:lnTo>
                  <a:lnTo>
                    <a:pt x="1197086" y="520406"/>
                  </a:lnTo>
                  <a:lnTo>
                    <a:pt x="1168104" y="539949"/>
                  </a:lnTo>
                  <a:lnTo>
                    <a:pt x="1132586" y="547115"/>
                  </a:lnTo>
                  <a:lnTo>
                    <a:pt x="91186" y="547115"/>
                  </a:lnTo>
                  <a:lnTo>
                    <a:pt x="55667" y="539949"/>
                  </a:lnTo>
                  <a:lnTo>
                    <a:pt x="26685" y="520406"/>
                  </a:lnTo>
                  <a:lnTo>
                    <a:pt x="7157" y="491421"/>
                  </a:lnTo>
                  <a:lnTo>
                    <a:pt x="0" y="455929"/>
                  </a:lnTo>
                  <a:lnTo>
                    <a:pt x="0" y="91185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8" name="object 33">
            <a:extLst>
              <a:ext uri="{FF2B5EF4-FFF2-40B4-BE49-F238E27FC236}">
                <a16:creationId xmlns:a16="http://schemas.microsoft.com/office/drawing/2014/main" id="{84199B80-4291-4AEF-E8CD-DBB3A0CAFB08}"/>
              </a:ext>
            </a:extLst>
          </p:cNvPr>
          <p:cNvGrpSpPr/>
          <p:nvPr/>
        </p:nvGrpSpPr>
        <p:grpSpPr>
          <a:xfrm>
            <a:off x="3900828" y="4852797"/>
            <a:ext cx="610935" cy="410542"/>
            <a:chOff x="3300348" y="3400297"/>
            <a:chExt cx="516890" cy="347345"/>
          </a:xfrm>
        </p:grpSpPr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7EB14D55-A09A-A59C-0FD3-D3F02BD7D25C}"/>
                </a:ext>
              </a:extLst>
            </p:cNvPr>
            <p:cNvSpPr/>
            <p:nvPr/>
          </p:nvSpPr>
          <p:spPr>
            <a:xfrm>
              <a:off x="3309873" y="3409822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0" y="135000"/>
                  </a:lnTo>
                  <a:lnTo>
                    <a:pt x="337438" y="260603"/>
                  </a:lnTo>
                  <a:lnTo>
                    <a:pt x="312292" y="328040"/>
                  </a:lnTo>
                  <a:lnTo>
                    <a:pt x="497459" y="243331"/>
                  </a:lnTo>
                  <a:lnTo>
                    <a:pt x="412750" y="58165"/>
                  </a:lnTo>
                  <a:lnTo>
                    <a:pt x="387730" y="125602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6E5D5417-C1F7-CC5C-DDBB-1FBEB8D65B63}"/>
                </a:ext>
              </a:extLst>
            </p:cNvPr>
            <p:cNvSpPr/>
            <p:nvPr/>
          </p:nvSpPr>
          <p:spPr>
            <a:xfrm>
              <a:off x="3309873" y="3409822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387730" y="125602"/>
                  </a:lnTo>
                  <a:lnTo>
                    <a:pt x="412750" y="58165"/>
                  </a:lnTo>
                  <a:lnTo>
                    <a:pt x="497459" y="243331"/>
                  </a:lnTo>
                  <a:lnTo>
                    <a:pt x="312292" y="328040"/>
                  </a:lnTo>
                  <a:lnTo>
                    <a:pt x="337438" y="260603"/>
                  </a:lnTo>
                  <a:lnTo>
                    <a:pt x="0" y="135000"/>
                  </a:lnTo>
                  <a:lnTo>
                    <a:pt x="50291" y="0"/>
                  </a:lnTo>
                </a:path>
              </a:pathLst>
            </a:custGeom>
            <a:ln w="19049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1" name="object 14">
            <a:extLst>
              <a:ext uri="{FF2B5EF4-FFF2-40B4-BE49-F238E27FC236}">
                <a16:creationId xmlns:a16="http://schemas.microsoft.com/office/drawing/2014/main" id="{B50148B6-592F-B19C-D219-6EBA169CB0B2}"/>
              </a:ext>
            </a:extLst>
          </p:cNvPr>
          <p:cNvSpPr txBox="1"/>
          <p:nvPr/>
        </p:nvSpPr>
        <p:spPr>
          <a:xfrm>
            <a:off x="220056" y="1329938"/>
            <a:ext cx="10340867" cy="269084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15010">
              <a:spcBef>
                <a:spcPts val="112"/>
              </a:spcBef>
            </a:pPr>
            <a:r>
              <a:rPr sz="1655" b="1" spc="-6" dirty="0">
                <a:latin typeface="Courier New"/>
                <a:cs typeface="Courier New"/>
              </a:rPr>
              <a:t>log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=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sc.parallelize(['E: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e21',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'I: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i11',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'W: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w12',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'I: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i11',</a:t>
            </a:r>
            <a:r>
              <a:rPr sz="1655" b="1" spc="-6" dirty="0">
                <a:latin typeface="Courier New"/>
                <a:cs typeface="Courier New"/>
              </a:rPr>
              <a:t> 'W: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w13',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'E: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e45'])</a:t>
            </a:r>
            <a:endParaRPr sz="1655" dirty="0">
              <a:latin typeface="Courier New"/>
              <a:cs typeface="Courier New"/>
            </a:endParaRPr>
          </a:p>
        </p:txBody>
      </p:sp>
      <p:graphicFrame>
        <p:nvGraphicFramePr>
          <p:cNvPr id="32" name="object 15">
            <a:extLst>
              <a:ext uri="{FF2B5EF4-FFF2-40B4-BE49-F238E27FC236}">
                <a16:creationId xmlns:a16="http://schemas.microsoft.com/office/drawing/2014/main" id="{0FDFDF09-A556-8333-45AE-BBD642FA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49336"/>
              </p:ext>
            </p:extLst>
          </p:nvPr>
        </p:nvGraphicFramePr>
        <p:xfrm>
          <a:off x="197540" y="2094053"/>
          <a:ext cx="7111310" cy="952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082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info</a:t>
                      </a:r>
                      <a:r>
                        <a:rPr sz="17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sz="1700" b="1" spc="-10" dirty="0">
                          <a:latin typeface="Courier New"/>
                          <a:cs typeface="Courier New"/>
                        </a:rPr>
                        <a:t>log.filter(lambda</a:t>
                      </a:r>
                      <a:r>
                        <a:rPr lang="es-ES" sz="17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: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[0]=='I')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errs</a:t>
                      </a:r>
                      <a:r>
                        <a:rPr sz="17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log.filter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(lambda </a:t>
                      </a: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: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[0]=='E')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10" dirty="0">
                          <a:latin typeface="Courier New"/>
                          <a:cs typeface="Courier New"/>
                        </a:rPr>
                        <a:t>inferr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info.union(errs)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16">
            <a:extLst>
              <a:ext uri="{FF2B5EF4-FFF2-40B4-BE49-F238E27FC236}">
                <a16:creationId xmlns:a16="http://schemas.microsoft.com/office/drawing/2014/main" id="{36409FF7-A6FC-AE4B-3C24-CC593426FA56}"/>
              </a:ext>
            </a:extLst>
          </p:cNvPr>
          <p:cNvSpPr txBox="1"/>
          <p:nvPr/>
        </p:nvSpPr>
        <p:spPr>
          <a:xfrm>
            <a:off x="220056" y="3473765"/>
            <a:ext cx="3183530" cy="269084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15010">
              <a:spcBef>
                <a:spcPts val="112"/>
              </a:spcBef>
            </a:pPr>
            <a:r>
              <a:rPr sz="1655" b="1" spc="-12" dirty="0" err="1">
                <a:latin typeface="Courier New"/>
                <a:cs typeface="Courier New"/>
              </a:rPr>
              <a:t>inferr.collect</a:t>
            </a:r>
            <a:r>
              <a:rPr sz="1655" b="1" spc="-12" dirty="0">
                <a:latin typeface="Courier New"/>
                <a:cs typeface="Courier New"/>
              </a:rPr>
              <a:t>()</a:t>
            </a:r>
            <a:endParaRPr sz="1655" dirty="0">
              <a:latin typeface="Courier New"/>
              <a:cs typeface="Courier New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A371151B-19CF-B3A0-C42A-0B7A479981B9}"/>
              </a:ext>
            </a:extLst>
          </p:cNvPr>
          <p:cNvGrpSpPr/>
          <p:nvPr/>
        </p:nvGrpSpPr>
        <p:grpSpPr>
          <a:xfrm>
            <a:off x="1677446" y="5729302"/>
            <a:ext cx="2121762" cy="709255"/>
            <a:chOff x="1419225" y="4141876"/>
            <a:chExt cx="1795145" cy="600075"/>
          </a:xfrm>
        </p:grpSpPr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9142AA1C-AE53-588C-E7B1-4C42BD804D6D}"/>
                </a:ext>
              </a:extLst>
            </p:cNvPr>
            <p:cNvSpPr/>
            <p:nvPr/>
          </p:nvSpPr>
          <p:spPr>
            <a:xfrm>
              <a:off x="1428750" y="4151401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0" y="134962"/>
                  </a:lnTo>
                  <a:lnTo>
                    <a:pt x="337438" y="260591"/>
                  </a:lnTo>
                  <a:lnTo>
                    <a:pt x="312293" y="328079"/>
                  </a:lnTo>
                  <a:lnTo>
                    <a:pt x="497586" y="243357"/>
                  </a:lnTo>
                  <a:lnTo>
                    <a:pt x="412750" y="58140"/>
                  </a:lnTo>
                  <a:lnTo>
                    <a:pt x="387731" y="125628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27B97080-2CC6-297A-2CA5-DF7124147506}"/>
                </a:ext>
              </a:extLst>
            </p:cNvPr>
            <p:cNvSpPr/>
            <p:nvPr/>
          </p:nvSpPr>
          <p:spPr>
            <a:xfrm>
              <a:off x="1428750" y="4151401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387731" y="125628"/>
                  </a:lnTo>
                  <a:lnTo>
                    <a:pt x="412750" y="58140"/>
                  </a:lnTo>
                  <a:lnTo>
                    <a:pt x="497586" y="243357"/>
                  </a:lnTo>
                  <a:lnTo>
                    <a:pt x="312293" y="328079"/>
                  </a:lnTo>
                  <a:lnTo>
                    <a:pt x="337438" y="260591"/>
                  </a:lnTo>
                  <a:lnTo>
                    <a:pt x="0" y="134962"/>
                  </a:lnTo>
                  <a:lnTo>
                    <a:pt x="50291" y="0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50E8B174-0539-55F4-66BD-3941F2070F5E}"/>
                </a:ext>
              </a:extLst>
            </p:cNvPr>
            <p:cNvSpPr/>
            <p:nvPr/>
          </p:nvSpPr>
          <p:spPr>
            <a:xfrm>
              <a:off x="1980056" y="4185284"/>
              <a:ext cx="1224915" cy="547370"/>
            </a:xfrm>
            <a:custGeom>
              <a:avLst/>
              <a:gdLst/>
              <a:ahLst/>
              <a:cxnLst/>
              <a:rect l="l" t="t" r="r" b="b"/>
              <a:pathLst>
                <a:path w="1224914" h="547370">
                  <a:moveTo>
                    <a:pt x="1133348" y="0"/>
                  </a:moveTo>
                  <a:lnTo>
                    <a:pt x="91186" y="0"/>
                  </a:lnTo>
                  <a:lnTo>
                    <a:pt x="55667" y="7166"/>
                  </a:lnTo>
                  <a:lnTo>
                    <a:pt x="26685" y="26709"/>
                  </a:lnTo>
                  <a:lnTo>
                    <a:pt x="7157" y="55694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21"/>
                  </a:lnTo>
                  <a:lnTo>
                    <a:pt x="26685" y="520406"/>
                  </a:lnTo>
                  <a:lnTo>
                    <a:pt x="55667" y="539949"/>
                  </a:lnTo>
                  <a:lnTo>
                    <a:pt x="91186" y="547115"/>
                  </a:lnTo>
                  <a:lnTo>
                    <a:pt x="1133348" y="547115"/>
                  </a:lnTo>
                  <a:lnTo>
                    <a:pt x="1168866" y="539949"/>
                  </a:lnTo>
                  <a:lnTo>
                    <a:pt x="1197848" y="520406"/>
                  </a:lnTo>
                  <a:lnTo>
                    <a:pt x="1217376" y="491421"/>
                  </a:lnTo>
                  <a:lnTo>
                    <a:pt x="1224534" y="455929"/>
                  </a:lnTo>
                  <a:lnTo>
                    <a:pt x="1224534" y="91185"/>
                  </a:lnTo>
                  <a:lnTo>
                    <a:pt x="1217376" y="55694"/>
                  </a:lnTo>
                  <a:lnTo>
                    <a:pt x="1197848" y="26709"/>
                  </a:lnTo>
                  <a:lnTo>
                    <a:pt x="1168866" y="7166"/>
                  </a:lnTo>
                  <a:lnTo>
                    <a:pt x="1133348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EBA88835-C222-7351-9E03-BB06E14D8192}"/>
                </a:ext>
              </a:extLst>
            </p:cNvPr>
            <p:cNvSpPr/>
            <p:nvPr/>
          </p:nvSpPr>
          <p:spPr>
            <a:xfrm>
              <a:off x="1980056" y="4185284"/>
              <a:ext cx="1224915" cy="547370"/>
            </a:xfrm>
            <a:custGeom>
              <a:avLst/>
              <a:gdLst/>
              <a:ahLst/>
              <a:cxnLst/>
              <a:rect l="l" t="t" r="r" b="b"/>
              <a:pathLst>
                <a:path w="1224914" h="547370">
                  <a:moveTo>
                    <a:pt x="0" y="91185"/>
                  </a:moveTo>
                  <a:lnTo>
                    <a:pt x="7157" y="55694"/>
                  </a:lnTo>
                  <a:lnTo>
                    <a:pt x="26685" y="26709"/>
                  </a:lnTo>
                  <a:lnTo>
                    <a:pt x="55667" y="7166"/>
                  </a:lnTo>
                  <a:lnTo>
                    <a:pt x="91186" y="0"/>
                  </a:lnTo>
                  <a:lnTo>
                    <a:pt x="1133348" y="0"/>
                  </a:lnTo>
                  <a:lnTo>
                    <a:pt x="1168866" y="7166"/>
                  </a:lnTo>
                  <a:lnTo>
                    <a:pt x="1197848" y="26709"/>
                  </a:lnTo>
                  <a:lnTo>
                    <a:pt x="1217376" y="55694"/>
                  </a:lnTo>
                  <a:lnTo>
                    <a:pt x="1224534" y="91185"/>
                  </a:lnTo>
                  <a:lnTo>
                    <a:pt x="1224534" y="455929"/>
                  </a:lnTo>
                  <a:lnTo>
                    <a:pt x="1217376" y="491421"/>
                  </a:lnTo>
                  <a:lnTo>
                    <a:pt x="1197848" y="520406"/>
                  </a:lnTo>
                  <a:lnTo>
                    <a:pt x="1168866" y="539949"/>
                  </a:lnTo>
                  <a:lnTo>
                    <a:pt x="1133348" y="547115"/>
                  </a:lnTo>
                  <a:lnTo>
                    <a:pt x="91186" y="547115"/>
                  </a:lnTo>
                  <a:lnTo>
                    <a:pt x="55667" y="539949"/>
                  </a:lnTo>
                  <a:lnTo>
                    <a:pt x="26685" y="520406"/>
                  </a:lnTo>
                  <a:lnTo>
                    <a:pt x="7157" y="491421"/>
                  </a:lnTo>
                  <a:lnTo>
                    <a:pt x="0" y="455929"/>
                  </a:lnTo>
                  <a:lnTo>
                    <a:pt x="0" y="91185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9" name="object 32">
            <a:extLst>
              <a:ext uri="{FF2B5EF4-FFF2-40B4-BE49-F238E27FC236}">
                <a16:creationId xmlns:a16="http://schemas.microsoft.com/office/drawing/2014/main" id="{13A305CE-1B3E-C646-7268-CF9FC0BE3F47}"/>
              </a:ext>
            </a:extLst>
          </p:cNvPr>
          <p:cNvSpPr txBox="1"/>
          <p:nvPr/>
        </p:nvSpPr>
        <p:spPr>
          <a:xfrm>
            <a:off x="4646110" y="4696387"/>
            <a:ext cx="1381734" cy="1000528"/>
          </a:xfrm>
          <a:prstGeom prst="rect">
            <a:avLst/>
          </a:prstGeom>
        </p:spPr>
        <p:txBody>
          <a:bodyPr vert="horz" wrap="square" lIns="0" tIns="145603" rIns="0" bIns="0" rtlCol="0">
            <a:spAutoFit/>
          </a:bodyPr>
          <a:lstStyle/>
          <a:p>
            <a:pPr marL="15010">
              <a:spcBef>
                <a:spcPts val="1145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inferr</a:t>
            </a:r>
            <a:endParaRPr sz="2127">
              <a:latin typeface="Arial MT"/>
              <a:cs typeface="Arial MT"/>
            </a:endParaRPr>
          </a:p>
          <a:p>
            <a:pPr marL="299452" marR="92312" indent="271683">
              <a:spcBef>
                <a:spcPts val="686"/>
              </a:spcBef>
            </a:pPr>
            <a:r>
              <a:rPr sz="1418" b="1" spc="-6" dirty="0">
                <a:latin typeface="Courier New"/>
                <a:cs typeface="Courier New"/>
              </a:rPr>
              <a:t>['I: </a:t>
            </a:r>
            <a:r>
              <a:rPr sz="1418" b="1" dirty="0">
                <a:latin typeface="Courier New"/>
                <a:cs typeface="Courier New"/>
              </a:rPr>
              <a:t> </a:t>
            </a:r>
            <a:r>
              <a:rPr sz="1418" b="1" spc="6" dirty="0">
                <a:latin typeface="Courier New"/>
                <a:cs typeface="Courier New"/>
              </a:rPr>
              <a:t>i1</a:t>
            </a:r>
            <a:r>
              <a:rPr sz="1418" b="1" spc="-6" dirty="0">
                <a:latin typeface="Courier New"/>
                <a:cs typeface="Courier New"/>
              </a:rPr>
              <a:t>1</a:t>
            </a:r>
            <a:r>
              <a:rPr sz="1418" b="1" spc="6" dirty="0">
                <a:latin typeface="Courier New"/>
                <a:cs typeface="Courier New"/>
              </a:rPr>
              <a:t>','E.]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C91DC3AC-00C5-9571-9BC7-F90463FCF570}"/>
              </a:ext>
            </a:extLst>
          </p:cNvPr>
          <p:cNvSpPr txBox="1"/>
          <p:nvPr/>
        </p:nvSpPr>
        <p:spPr>
          <a:xfrm>
            <a:off x="2457250" y="5256585"/>
            <a:ext cx="1232377" cy="1000528"/>
          </a:xfrm>
          <a:prstGeom prst="rect">
            <a:avLst/>
          </a:prstGeom>
        </p:spPr>
        <p:txBody>
          <a:bodyPr vert="horz" wrap="square" lIns="0" tIns="145603" rIns="0" bIns="0" rtlCol="0">
            <a:spAutoFit/>
          </a:bodyPr>
          <a:lstStyle/>
          <a:p>
            <a:pPr marL="15010">
              <a:spcBef>
                <a:spcPts val="1145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100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errs</a:t>
            </a:r>
          </a:p>
          <a:p>
            <a:pPr marL="189878" marR="54036" indent="271683">
              <a:spcBef>
                <a:spcPts val="686"/>
              </a:spcBef>
            </a:pPr>
            <a:r>
              <a:rPr sz="1418" b="1" spc="-6" dirty="0">
                <a:latin typeface="Courier New"/>
                <a:cs typeface="Courier New"/>
              </a:rPr>
              <a:t>['E: </a:t>
            </a:r>
            <a:r>
              <a:rPr sz="1418" b="1" dirty="0">
                <a:latin typeface="Courier New"/>
                <a:cs typeface="Courier New"/>
              </a:rPr>
              <a:t> e1</a:t>
            </a:r>
            <a:r>
              <a:rPr sz="1418" b="1" spc="-6" dirty="0">
                <a:latin typeface="Courier New"/>
                <a:cs typeface="Courier New"/>
              </a:rPr>
              <a:t>2</a:t>
            </a:r>
            <a:r>
              <a:rPr sz="1418" b="1" dirty="0">
                <a:latin typeface="Courier New"/>
                <a:cs typeface="Courier New"/>
              </a:rPr>
              <a:t>',...]</a:t>
            </a:r>
            <a:endParaRPr sz="141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294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1656233"/>
            <a:ext cx="73914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2. RDDs: Acciones</a:t>
            </a:r>
          </a:p>
        </p:txBody>
      </p:sp>
    </p:spTree>
    <p:extLst>
      <p:ext uri="{BB962C8B-B14F-4D97-AF65-F5344CB8AC3E}">
        <p14:creationId xmlns:p14="http://schemas.microsoft.com/office/powerpoint/2010/main" val="7721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1178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B3EEC6C-53D1-77DF-6A18-4500F78D23C3}"/>
              </a:ext>
            </a:extLst>
          </p:cNvPr>
          <p:cNvSpPr txBox="1"/>
          <p:nvPr/>
        </p:nvSpPr>
        <p:spPr>
          <a:xfrm>
            <a:off x="374650" y="1411508"/>
            <a:ext cx="9428968" cy="247395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un resultado</a:t>
            </a:r>
          </a:p>
          <a:p>
            <a:pPr marL="393265" marR="6004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Desencadena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necesarios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requerido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Ejecuta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receta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2E22211-0E1A-EBC1-E38A-566BC8E9C2A7}"/>
              </a:ext>
            </a:extLst>
          </p:cNvPr>
          <p:cNvSpPr txBox="1"/>
          <p:nvPr/>
        </p:nvSpPr>
        <p:spPr>
          <a:xfrm>
            <a:off x="611311" y="5092700"/>
            <a:ext cx="9585078" cy="94999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>
                <a:latin typeface="Courier New"/>
                <a:cs typeface="Courier New"/>
              </a:rPr>
              <a:t>rdd</a:t>
            </a:r>
            <a:r>
              <a:rPr lang="es-ES" sz="1891" b="1" spc="-6" dirty="0">
                <a:latin typeface="Courier New"/>
                <a:cs typeface="Courier New"/>
              </a:rPr>
              <a:t>2</a:t>
            </a:r>
            <a:r>
              <a:rPr sz="1891" b="1" spc="53">
                <a:latin typeface="Courier New"/>
                <a:cs typeface="Courier New"/>
              </a:rPr>
              <a:t> </a:t>
            </a:r>
            <a:r>
              <a:rPr sz="1891" b="1">
                <a:latin typeface="Courier New"/>
                <a:cs typeface="Courier New"/>
              </a:rPr>
              <a:t>=</a:t>
            </a:r>
            <a:r>
              <a:rPr sz="1891" b="1" spc="65">
                <a:latin typeface="Courier New"/>
                <a:cs typeface="Courier New"/>
              </a:rPr>
              <a:t> </a:t>
            </a:r>
            <a:r>
              <a:rPr lang="es-ES" sz="1891" b="1" spc="-6" dirty="0">
                <a:latin typeface="Courier New"/>
                <a:cs typeface="Courier New"/>
              </a:rPr>
              <a:t>rdd1</a:t>
            </a:r>
            <a:r>
              <a:rPr sz="1891" b="1" spc="-6">
                <a:latin typeface="Courier New"/>
                <a:cs typeface="Courier New"/>
              </a:rPr>
              <a:t>.flatMap</a:t>
            </a:r>
            <a:r>
              <a:rPr sz="1891" b="1" spc="-6" dirty="0">
                <a:latin typeface="Courier New"/>
                <a:cs typeface="Courier New"/>
              </a:rPr>
              <a:t>(...).</a:t>
            </a:r>
            <a:r>
              <a:rPr sz="1891" b="1" spc="-6">
                <a:latin typeface="Courier New"/>
                <a:cs typeface="Courier New"/>
              </a:rPr>
              <a:t>filter(...)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>
                <a:latin typeface="Courier New"/>
                <a:cs typeface="Courier New"/>
              </a:rPr>
              <a:t>rint</a:t>
            </a:r>
            <a:r>
              <a:rPr lang="es-ES" sz="1891" b="1" spc="-35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rdd.count()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33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 más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556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C00561-C4D3-31DD-E2F1-4A2BCC0F5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07422"/>
              </p:ext>
            </p:extLst>
          </p:nvPr>
        </p:nvGraphicFramePr>
        <p:xfrm>
          <a:off x="121154" y="1832275"/>
          <a:ext cx="10554020" cy="42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Acción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count()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número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Agrega 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func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take(n)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95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primeros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5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collect()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7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todos los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takeOrdered(n[,key=func])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 elementos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 ascendente.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Opcionalmente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puede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especificar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ordenación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count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035A28BA-49DB-EE1A-87C1-252D35147FF3}"/>
              </a:ext>
            </a:extLst>
          </p:cNvPr>
          <p:cNvGrpSpPr/>
          <p:nvPr/>
        </p:nvGrpSpPr>
        <p:grpSpPr>
          <a:xfrm>
            <a:off x="720963" y="2349500"/>
            <a:ext cx="9874787" cy="1988917"/>
            <a:chOff x="609980" y="1609724"/>
            <a:chExt cx="8354696" cy="16827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303102F-B4DC-4B01-6073-902E86DFE6EF}"/>
                </a:ext>
              </a:extLst>
            </p:cNvPr>
            <p:cNvSpPr/>
            <p:nvPr/>
          </p:nvSpPr>
          <p:spPr>
            <a:xfrm>
              <a:off x="609981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8354568" y="0"/>
                  </a:moveTo>
                  <a:lnTo>
                    <a:pt x="0" y="0"/>
                  </a:lnTo>
                  <a:lnTo>
                    <a:pt x="0" y="1466088"/>
                  </a:lnTo>
                  <a:lnTo>
                    <a:pt x="0" y="1682496"/>
                  </a:lnTo>
                  <a:lnTo>
                    <a:pt x="8354568" y="1682496"/>
                  </a:lnTo>
                  <a:lnTo>
                    <a:pt x="8354568" y="1466088"/>
                  </a:lnTo>
                  <a:lnTo>
                    <a:pt x="83545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326D98A-B23A-BA48-5B5F-58304D09BF87}"/>
                </a:ext>
              </a:extLst>
            </p:cNvPr>
            <p:cNvSpPr/>
            <p:nvPr/>
          </p:nvSpPr>
          <p:spPr>
            <a:xfrm>
              <a:off x="609980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0" y="1682495"/>
                  </a:moveTo>
                  <a:lnTo>
                    <a:pt x="8354568" y="1682495"/>
                  </a:lnTo>
                  <a:lnTo>
                    <a:pt x="8354568" y="0"/>
                  </a:lnTo>
                  <a:lnTo>
                    <a:pt x="0" y="0"/>
                  </a:lnTo>
                  <a:lnTo>
                    <a:pt x="0" y="168249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78076370-FD1E-1B0A-7AE2-AEEEED57C114}"/>
              </a:ext>
            </a:extLst>
          </p:cNvPr>
          <p:cNvSpPr txBox="1"/>
          <p:nvPr/>
        </p:nvSpPr>
        <p:spPr>
          <a:xfrm>
            <a:off x="688942" y="1516046"/>
            <a:ext cx="8990353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3697277-8D90-BFFD-53DD-25903F451F72}"/>
              </a:ext>
            </a:extLst>
          </p:cNvPr>
          <p:cNvSpPr txBox="1"/>
          <p:nvPr/>
        </p:nvSpPr>
        <p:spPr>
          <a:xfrm>
            <a:off x="813580" y="2359559"/>
            <a:ext cx="7833331" cy="1116806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sc.parallelize([1,2,3,4,5,6,7,8,9,10])</a:t>
            </a:r>
            <a:endParaRPr sz="189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>
              <a:latin typeface="Courier New"/>
              <a:cs typeface="Courier New"/>
            </a:endParaRPr>
          </a:p>
          <a:p>
            <a:pPr marL="15010">
              <a:spcBef>
                <a:spcPts val="1519"/>
              </a:spcBef>
            </a:pPr>
            <a:r>
              <a:rPr sz="1891" b="1" spc="-6" dirty="0">
                <a:latin typeface="Courier New"/>
                <a:cs typeface="Courier New"/>
              </a:rPr>
              <a:t>pares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numeros.filter(lambda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elemento%2==0)</a:t>
            </a:r>
            <a:endParaRPr sz="1891">
              <a:latin typeface="Courier New"/>
              <a:cs typeface="Courier New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42D9D46-D911-3492-0D03-8EE52629ACDE}"/>
              </a:ext>
            </a:extLst>
          </p:cNvPr>
          <p:cNvSpPr txBox="1"/>
          <p:nvPr/>
        </p:nvSpPr>
        <p:spPr>
          <a:xfrm>
            <a:off x="813580" y="3932979"/>
            <a:ext cx="2777729" cy="30613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891" b="1" spc="-6">
                <a:latin typeface="Courier New"/>
                <a:cs typeface="Courier New"/>
              </a:rPr>
              <a:t>pares.count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endParaRPr sz="1891">
              <a:latin typeface="Courier New"/>
              <a:cs typeface="Courier New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F737915D-E957-0421-FAB1-E9F6A82A805C}"/>
              </a:ext>
            </a:extLst>
          </p:cNvPr>
          <p:cNvGrpSpPr/>
          <p:nvPr/>
        </p:nvGrpSpPr>
        <p:grpSpPr>
          <a:xfrm>
            <a:off x="2755062" y="5224462"/>
            <a:ext cx="3696384" cy="1223372"/>
            <a:chOff x="2330957" y="3714750"/>
            <a:chExt cx="3127375" cy="103505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AB31E16-3C2F-A403-072A-4F7AD0D89F35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5"/>
                  </a:lnTo>
                  <a:lnTo>
                    <a:pt x="168020" y="1008125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CB571C1-46AB-1A7C-B111-0932B0374BC7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DB185AF-6122-336B-E33C-CE4682A9A161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6443A07-0CCA-92DB-5504-E8653BCFB3F0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C01522BB-7251-4F2E-0A28-B87F8C720983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AF862FC-116C-1115-E067-2C67888A800B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5"/>
                  </a:lnTo>
                  <a:lnTo>
                    <a:pt x="1055751" y="1008125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5A381A18-7E21-0D53-F5DC-B623B4EBB1A0}"/>
              </a:ext>
            </a:extLst>
          </p:cNvPr>
          <p:cNvSpPr txBox="1"/>
          <p:nvPr/>
        </p:nvSpPr>
        <p:spPr>
          <a:xfrm>
            <a:off x="4960734" y="4849195"/>
            <a:ext cx="1442528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pares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7CBCE53-963E-D392-84FC-ECB3EC862470}"/>
              </a:ext>
            </a:extLst>
          </p:cNvPr>
          <p:cNvSpPr/>
          <p:nvPr/>
        </p:nvSpPr>
        <p:spPr>
          <a:xfrm>
            <a:off x="260314" y="3915190"/>
            <a:ext cx="425553" cy="342244"/>
          </a:xfrm>
          <a:custGeom>
            <a:avLst/>
            <a:gdLst/>
            <a:ahLst/>
            <a:cxnLst/>
            <a:rect l="l" t="t" r="r" b="b"/>
            <a:pathLst>
              <a:path w="360045" h="289560">
                <a:moveTo>
                  <a:pt x="0" y="72389"/>
                </a:moveTo>
                <a:lnTo>
                  <a:pt x="214883" y="72389"/>
                </a:lnTo>
                <a:lnTo>
                  <a:pt x="214883" y="0"/>
                </a:lnTo>
                <a:lnTo>
                  <a:pt x="359664" y="144779"/>
                </a:lnTo>
                <a:lnTo>
                  <a:pt x="214883" y="289559"/>
                </a:lnTo>
                <a:lnTo>
                  <a:pt x="214883" y="217169"/>
                </a:lnTo>
                <a:lnTo>
                  <a:pt x="0" y="217169"/>
                </a:lnTo>
                <a:lnTo>
                  <a:pt x="0" y="72389"/>
                </a:lnTo>
                <a:close/>
              </a:path>
            </a:pathLst>
          </a:custGeom>
          <a:solidFill>
            <a:srgbClr val="00B050"/>
          </a:solidFill>
          <a:ln w="19049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7156614-28DE-172E-C70A-BDF44625D5C0}"/>
              </a:ext>
            </a:extLst>
          </p:cNvPr>
          <p:cNvSpPr txBox="1"/>
          <p:nvPr/>
        </p:nvSpPr>
        <p:spPr>
          <a:xfrm>
            <a:off x="2453948" y="4840188"/>
            <a:ext cx="1818546" cy="90713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numeros</a:t>
            </a:r>
            <a:endParaRPr sz="2127">
              <a:latin typeface="Arial MT"/>
              <a:cs typeface="Arial MT"/>
            </a:endParaRPr>
          </a:p>
          <a:p>
            <a:pPr marL="586144">
              <a:spcBef>
                <a:spcPts val="1005"/>
              </a:spcBef>
            </a:pPr>
            <a:r>
              <a:rPr sz="1418" b="1" dirty="0">
                <a:latin typeface="Courier New"/>
                <a:cs typeface="Courier New"/>
              </a:rPr>
              <a:t>[1,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2,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3,</a:t>
            </a:r>
            <a:endParaRPr sz="1418">
              <a:latin typeface="Courier New"/>
              <a:cs typeface="Courier New"/>
            </a:endParaRPr>
          </a:p>
          <a:p>
            <a:pPr marL="640933"/>
            <a:r>
              <a:rPr sz="1418" b="1" dirty="0">
                <a:latin typeface="Courier New"/>
                <a:cs typeface="Courier New"/>
              </a:rPr>
              <a:t>4,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5,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6,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C75F418-CD1F-EE2A-CFE1-252169C92778}"/>
              </a:ext>
            </a:extLst>
          </p:cNvPr>
          <p:cNvSpPr txBox="1"/>
          <p:nvPr/>
        </p:nvSpPr>
        <p:spPr>
          <a:xfrm>
            <a:off x="3080193" y="5724619"/>
            <a:ext cx="899141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7,</a:t>
            </a:r>
            <a:r>
              <a:rPr sz="1418" b="1" spc="-53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9,</a:t>
            </a:r>
            <a:endParaRPr sz="1418">
              <a:latin typeface="Courier New"/>
              <a:cs typeface="Courier New"/>
            </a:endParaRPr>
          </a:p>
          <a:p>
            <a:pPr marL="1501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0A88F5D7-B6F0-9A20-E440-1877DAFB0DA8}"/>
              </a:ext>
            </a:extLst>
          </p:cNvPr>
          <p:cNvSpPr txBox="1"/>
          <p:nvPr/>
        </p:nvSpPr>
        <p:spPr>
          <a:xfrm>
            <a:off x="5447982" y="5641759"/>
            <a:ext cx="572658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6,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endParaRPr sz="1418">
              <a:latin typeface="Courier New"/>
              <a:cs typeface="Courier New"/>
            </a:endParaRPr>
          </a:p>
          <a:p>
            <a:pPr marL="2252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EC44FE80-3CDD-39B5-03D5-6F6E5A221D63}"/>
              </a:ext>
            </a:extLst>
          </p:cNvPr>
          <p:cNvSpPr txBox="1"/>
          <p:nvPr/>
        </p:nvSpPr>
        <p:spPr>
          <a:xfrm>
            <a:off x="5393942" y="5425605"/>
            <a:ext cx="681486" cy="2333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[2,</a:t>
            </a:r>
            <a:r>
              <a:rPr sz="1418" b="1" spc="-106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4,</a:t>
            </a:r>
            <a:endParaRPr sz="141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36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E69D4A-BED1-E7CC-4C67-0ABA8E286740}"/>
              </a:ext>
            </a:extLst>
          </p:cNvPr>
          <p:cNvSpPr txBox="1"/>
          <p:nvPr/>
        </p:nvSpPr>
        <p:spPr>
          <a:xfrm>
            <a:off x="527050" y="1206500"/>
            <a:ext cx="823636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del RDD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b="1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sz="2400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(expresión 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07B237E-5292-0B80-9E77-60778B53C122}"/>
              </a:ext>
            </a:extLst>
          </p:cNvPr>
          <p:cNvSpPr txBox="1"/>
          <p:nvPr/>
        </p:nvSpPr>
        <p:spPr>
          <a:xfrm>
            <a:off x="374650" y="4254500"/>
            <a:ext cx="9432720" cy="3000608"/>
          </a:xfrm>
          <a:prstGeom prst="rect">
            <a:avLst/>
          </a:prstGeom>
        </p:spPr>
        <p:txBody>
          <a:bodyPr vert="horz" wrap="square" lIns="0" tIns="80307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632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520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</a:p>
          <a:p>
            <a:pPr marL="771521" lvl="1" indent="-324969">
              <a:lnSpc>
                <a:spcPct val="150000"/>
              </a:lnSpc>
              <a:spcBef>
                <a:spcPts val="443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argumentos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devolver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tipo compatible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6004" lvl="1" indent="-324219">
              <a:lnSpc>
                <a:spcPct val="150000"/>
              </a:lnSpc>
              <a:spcBef>
                <a:spcPts val="751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Operación debe 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forma que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bien 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400" spc="-60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paralelo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B1ABB86-53FF-E85C-5C64-ED1C66902D87}"/>
              </a:ext>
            </a:extLst>
          </p:cNvPr>
          <p:cNvSpPr txBox="1"/>
          <p:nvPr/>
        </p:nvSpPr>
        <p:spPr>
          <a:xfrm>
            <a:off x="927435" y="2462479"/>
            <a:ext cx="8171072" cy="11274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</a:t>
            </a:r>
            <a:r>
              <a:rPr sz="1891" b="1" spc="-6" dirty="0" err="1">
                <a:latin typeface="Courier New"/>
                <a:cs typeface="Courier New"/>
              </a:rPr>
              <a:t>numeros.reduce</a:t>
            </a:r>
            <a:r>
              <a:rPr sz="1891" b="1" spc="-6" dirty="0">
                <a:latin typeface="Courier New"/>
                <a:cs typeface="Courier New"/>
              </a:rPr>
              <a:t>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elem1+elem2</a:t>
            </a:r>
            <a:r>
              <a:rPr lang="es-ES" sz="1891" b="1" spc="-6" dirty="0">
                <a:latin typeface="Courier New"/>
                <a:cs typeface="Courier New"/>
              </a:rPr>
              <a:t>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56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5918653-9CB4-3A80-AFC3-1B3FD2B11538}"/>
              </a:ext>
            </a:extLst>
          </p:cNvPr>
          <p:cNvSpPr txBox="1"/>
          <p:nvPr/>
        </p:nvSpPr>
        <p:spPr>
          <a:xfrm>
            <a:off x="222254" y="1527578"/>
            <a:ext cx="10286995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BD745D3-D28B-890D-061E-2CEB8143C275}"/>
              </a:ext>
            </a:extLst>
          </p:cNvPr>
          <p:cNvSpPr txBox="1"/>
          <p:nvPr/>
        </p:nvSpPr>
        <p:spPr>
          <a:xfrm>
            <a:off x="2355850" y="4794660"/>
            <a:ext cx="4571999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[5,3,2]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EAA49BF-3FD4-1708-CDB6-AAECDD37DDB8}"/>
              </a:ext>
            </a:extLst>
          </p:cNvPr>
          <p:cNvSpPr txBox="1"/>
          <p:nvPr/>
        </p:nvSpPr>
        <p:spPr>
          <a:xfrm>
            <a:off x="1136650" y="2614973"/>
            <a:ext cx="7585654" cy="12022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000" b="1" spc="-6" dirty="0">
                <a:latin typeface="Courier New"/>
                <a:cs typeface="Courier New"/>
              </a:rPr>
              <a:t>numeros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sc.parallelize([5,3,2,1,4])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>
                <a:latin typeface="Courier New"/>
                <a:cs typeface="Courier New"/>
              </a:rPr>
              <a:t>rint</a:t>
            </a:r>
            <a:r>
              <a:rPr lang="es-ES" sz="2000" b="1" spc="-24" dirty="0">
                <a:latin typeface="Courier New"/>
                <a:cs typeface="Courier New"/>
              </a:rPr>
              <a:t>(</a:t>
            </a:r>
            <a:r>
              <a:rPr sz="2000" b="1" spc="-6">
                <a:latin typeface="Courier New"/>
                <a:cs typeface="Courier New"/>
              </a:rPr>
              <a:t>numeros.take(3)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4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collect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041650" cy="8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411F40A-9E2D-5064-3DC8-4EC663C770DB}"/>
              </a:ext>
            </a:extLst>
          </p:cNvPr>
          <p:cNvSpPr txBox="1"/>
          <p:nvPr/>
        </p:nvSpPr>
        <p:spPr>
          <a:xfrm>
            <a:off x="624145" y="1436258"/>
            <a:ext cx="8806024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D0A97CA-8AC2-5796-92A5-01DCA4B69C9A}"/>
              </a:ext>
            </a:extLst>
          </p:cNvPr>
          <p:cNvSpPr txBox="1"/>
          <p:nvPr/>
        </p:nvSpPr>
        <p:spPr>
          <a:xfrm>
            <a:off x="617504" y="4688559"/>
            <a:ext cx="5786478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[5,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2,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717B9D0-BFE9-1E1F-CD15-78F32B9BE4B7}"/>
              </a:ext>
            </a:extLst>
          </p:cNvPr>
          <p:cNvSpPr txBox="1"/>
          <p:nvPr/>
        </p:nvSpPr>
        <p:spPr>
          <a:xfrm>
            <a:off x="908050" y="2504659"/>
            <a:ext cx="7585654" cy="112665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sc.parallelize([5,3,2,1,4])</a:t>
            </a:r>
            <a:endParaRPr sz="189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>
                <a:latin typeface="Courier New"/>
                <a:cs typeface="Courier New"/>
              </a:rPr>
              <a:t>rint</a:t>
            </a:r>
            <a:r>
              <a:rPr lang="es-ES" sz="1891" b="1" spc="-18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numeros.collect()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89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956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4B5773A-442B-A33F-813B-630CED022509}"/>
              </a:ext>
            </a:extLst>
          </p:cNvPr>
          <p:cNvSpPr txBox="1"/>
          <p:nvPr/>
        </p:nvSpPr>
        <p:spPr>
          <a:xfrm>
            <a:off x="298453" y="1343843"/>
            <a:ext cx="10509248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ascendente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77132F3-B034-29FC-780E-1682206C56A4}"/>
              </a:ext>
            </a:extLst>
          </p:cNvPr>
          <p:cNvSpPr txBox="1"/>
          <p:nvPr/>
        </p:nvSpPr>
        <p:spPr>
          <a:xfrm>
            <a:off x="831818" y="5854700"/>
            <a:ext cx="9072626" cy="76664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[1,2,3]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8290AF1-D08D-9D44-4343-FD6CCE74711B}"/>
              </a:ext>
            </a:extLst>
          </p:cNvPr>
          <p:cNvSpPr txBox="1"/>
          <p:nvPr/>
        </p:nvSpPr>
        <p:spPr>
          <a:xfrm>
            <a:off x="831818" y="2763087"/>
            <a:ext cx="9082874" cy="19486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sc.parallelize([3,2,1,4,5])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400" b="1" spc="-6" dirty="0">
                <a:latin typeface="Courier New"/>
                <a:cs typeface="Courier New"/>
              </a:rPr>
              <a:t>p</a:t>
            </a:r>
            <a:r>
              <a:rPr sz="2400" b="1" spc="-6">
                <a:latin typeface="Courier New"/>
                <a:cs typeface="Courier New"/>
              </a:rPr>
              <a:t>rint</a:t>
            </a:r>
            <a:r>
              <a:rPr lang="es-ES" sz="2400" b="1" dirty="0">
                <a:latin typeface="Courier New"/>
                <a:cs typeface="Courier New"/>
              </a:rPr>
              <a:t>(</a:t>
            </a:r>
            <a:r>
              <a:rPr sz="2400" b="1" spc="-6">
                <a:latin typeface="Courier New"/>
                <a:cs typeface="Courier New"/>
              </a:rPr>
              <a:t>numeros.takeOrdered(3)</a:t>
            </a:r>
            <a:r>
              <a:rPr lang="es-ES" sz="2400" b="1" spc="-6" dirty="0">
                <a:latin typeface="Courier New"/>
                <a:cs typeface="Courier New"/>
              </a:rPr>
              <a:t>)</a:t>
            </a:r>
          </a:p>
          <a:p>
            <a:pPr marL="106572">
              <a:spcBef>
                <a:spcPts val="1519"/>
              </a:spcBef>
            </a:pP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01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94488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”: cambiar criterio ordenación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8985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55D7D34-FC5C-25BD-3D56-CA4BE9DC9C77}"/>
              </a:ext>
            </a:extLst>
          </p:cNvPr>
          <p:cNvSpPr txBox="1"/>
          <p:nvPr/>
        </p:nvSpPr>
        <p:spPr>
          <a:xfrm>
            <a:off x="160376" y="1301732"/>
            <a:ext cx="10744200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7" dirty="0" err="1">
                <a:latin typeface="Arial" panose="020B0604020202020204" pitchFamily="34" charset="0"/>
                <a:cs typeface="Arial" panose="020B0604020202020204" pitchFamily="34" charset="0"/>
              </a:rPr>
              <a:t>También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ordenar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queramos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F543AB4-4281-BEC2-20B8-6E5A94BF5388}"/>
              </a:ext>
            </a:extLst>
          </p:cNvPr>
          <p:cNvSpPr txBox="1"/>
          <p:nvPr/>
        </p:nvSpPr>
        <p:spPr>
          <a:xfrm>
            <a:off x="813580" y="4626641"/>
            <a:ext cx="8604130" cy="1816606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[5,4,3]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150000"/>
              </a:lnSpc>
              <a:spcBef>
                <a:spcPts val="82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¿Cómo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ordenarías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aparezcan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ordenados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impares?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F10817-F630-CC5F-CD95-C829C4B4C275}"/>
              </a:ext>
            </a:extLst>
          </p:cNvPr>
          <p:cNvSpPr txBox="1"/>
          <p:nvPr/>
        </p:nvSpPr>
        <p:spPr>
          <a:xfrm>
            <a:off x="353145" y="2180771"/>
            <a:ext cx="9525000" cy="138692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sc.parallelize([3,2,1,4,5])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400" b="1" spc="-6" dirty="0">
                <a:latin typeface="Courier New"/>
                <a:cs typeface="Courier New"/>
              </a:rPr>
              <a:t>p</a:t>
            </a:r>
            <a:r>
              <a:rPr sz="2400" b="1" spc="-6">
                <a:latin typeface="Courier New"/>
                <a:cs typeface="Courier New"/>
              </a:rPr>
              <a:t>rint</a:t>
            </a:r>
            <a:r>
              <a:rPr lang="es-ES" sz="2400" b="1" spc="18" dirty="0">
                <a:latin typeface="Courier New"/>
                <a:cs typeface="Courier New"/>
              </a:rPr>
              <a:t>(</a:t>
            </a:r>
            <a:r>
              <a:rPr sz="2400" b="1" spc="-6">
                <a:latin typeface="Courier New"/>
                <a:cs typeface="Courier New"/>
              </a:rPr>
              <a:t>numeros.takeOrdered(3</a:t>
            </a:r>
            <a:r>
              <a:rPr sz="2400" b="1" spc="-6" dirty="0">
                <a:latin typeface="Courier New"/>
                <a:cs typeface="Courier New"/>
              </a:rPr>
              <a:t>,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lambda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elem:</a:t>
            </a:r>
            <a:r>
              <a:rPr sz="2400" b="1" spc="24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-</a:t>
            </a:r>
            <a:r>
              <a:rPr sz="2400" b="1" spc="-6">
                <a:latin typeface="Courier New"/>
                <a:cs typeface="Courier New"/>
              </a:rPr>
              <a:t>elem)</a:t>
            </a:r>
            <a:r>
              <a:rPr lang="es-ES" sz="2400" b="1" spc="-6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08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RECORDATORIO: funciones lambda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3996"/>
            <a:ext cx="6623050" cy="281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6EA2A5E-B0A5-59F7-C1AA-7FE068DB0E19}"/>
              </a:ext>
            </a:extLst>
          </p:cNvPr>
          <p:cNvSpPr txBox="1">
            <a:spLocks/>
          </p:cNvSpPr>
          <p:nvPr/>
        </p:nvSpPr>
        <p:spPr>
          <a:xfrm>
            <a:off x="397587" y="1435100"/>
            <a:ext cx="7828077" cy="44604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5010">
              <a:spcBef>
                <a:spcPts val="118"/>
              </a:spcBef>
            </a:pPr>
            <a:r>
              <a:rPr lang="es-ES" kern="0" dirty="0"/>
              <a:t>Funciones lambda</a:t>
            </a:r>
            <a:r>
              <a:rPr lang="es-ES" kern="0" spc="-12" dirty="0"/>
              <a:t> (o anónimas) </a:t>
            </a:r>
            <a:r>
              <a:rPr lang="es-ES" kern="0" dirty="0"/>
              <a:t>de</a:t>
            </a:r>
            <a:r>
              <a:rPr lang="es-ES" kern="0" spc="24" dirty="0"/>
              <a:t> </a:t>
            </a:r>
            <a:r>
              <a:rPr lang="es-ES" kern="0" dirty="0"/>
              <a:t>Python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E5ED2A8-3858-9345-7394-21E725F37AF6}"/>
              </a:ext>
            </a:extLst>
          </p:cNvPr>
          <p:cNvSpPr txBox="1"/>
          <p:nvPr/>
        </p:nvSpPr>
        <p:spPr>
          <a:xfrm>
            <a:off x="146050" y="2157827"/>
            <a:ext cx="918354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6004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anónimas.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ejemplo,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sumar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12EA77E9-D6DD-654D-6CED-933A6D1E9EBB}"/>
              </a:ext>
            </a:extLst>
          </p:cNvPr>
          <p:cNvSpPr txBox="1"/>
          <p:nvPr/>
        </p:nvSpPr>
        <p:spPr>
          <a:xfrm>
            <a:off x="151168" y="4817569"/>
            <a:ext cx="10076670" cy="134193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433042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haya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que pasar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 parámetro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150000"/>
              </a:lnSpc>
              <a:spcBef>
                <a:spcPts val="83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Tienen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única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instrucción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cuyo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corresponde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 devuelto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2930561-6343-33BD-76A8-8D5929758F96}"/>
              </a:ext>
            </a:extLst>
          </p:cNvPr>
          <p:cNvSpPr txBox="1"/>
          <p:nvPr/>
        </p:nvSpPr>
        <p:spPr>
          <a:xfrm>
            <a:off x="2458884" y="3403328"/>
            <a:ext cx="4773765" cy="45286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1766" rIns="0" bIns="0" rtlCol="0">
            <a:spAutoFit/>
          </a:bodyPr>
          <a:lstStyle/>
          <a:p>
            <a:pPr marL="107322">
              <a:spcBef>
                <a:spcPts val="171"/>
              </a:spcBef>
            </a:pPr>
            <a:r>
              <a:rPr sz="2800" b="1" spc="-12" dirty="0">
                <a:latin typeface="Courier New"/>
                <a:cs typeface="Courier New"/>
              </a:rPr>
              <a:t>lambda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a,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b: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a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+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b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4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3. EJERCICIO PRÁCTICO: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044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A46E3612-E194-8A91-6B7C-B389DF9BAFD7}"/>
              </a:ext>
            </a:extLst>
          </p:cNvPr>
          <p:cNvSpPr/>
          <p:nvPr/>
        </p:nvSpPr>
        <p:spPr>
          <a:xfrm>
            <a:off x="0" y="673100"/>
            <a:ext cx="1289050" cy="270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5BF9199-8DE8-D7D6-CB2B-44455C97F47F}"/>
              </a:ext>
            </a:extLst>
          </p:cNvPr>
          <p:cNvSpPr txBox="1"/>
          <p:nvPr/>
        </p:nvSpPr>
        <p:spPr>
          <a:xfrm>
            <a:off x="222250" y="1435100"/>
            <a:ext cx="10363200" cy="446045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15240" marR="99314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800" spc="6" dirty="0">
                <a:solidFill>
                  <a:srgbClr val="22D3C6"/>
                </a:solidFill>
                <a:latin typeface="Arial"/>
                <a:cs typeface="Arial MT"/>
              </a:rPr>
              <a:t>EJERCICIO 1: contar caracteres de un fichero</a:t>
            </a:r>
            <a:endParaRPr sz="2800" dirty="0">
              <a:solidFill>
                <a:srgbClr val="22D3C6"/>
              </a:solidFill>
              <a:latin typeface="Arial"/>
              <a:cs typeface="Arial MT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F421C9A-15F3-3061-B410-02D6A152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99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AD2A740-E4EE-BEA3-C128-4D32BF5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49" y="1979212"/>
            <a:ext cx="9757775" cy="538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A5FEA3E4-C8D5-AE65-BE60-198555F98A17}"/>
              </a:ext>
            </a:extLst>
          </p:cNvPr>
          <p:cNvSpPr txBox="1"/>
          <p:nvPr/>
        </p:nvSpPr>
        <p:spPr>
          <a:xfrm>
            <a:off x="222250" y="1054100"/>
            <a:ext cx="101346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el notebook nos vamos en el menú de arriba a “File”, desplegamos y picamos en “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Data”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E80633E-BA4C-670D-8C49-66ADB017719F}"/>
              </a:ext>
            </a:extLst>
          </p:cNvPr>
          <p:cNvSpPr txBox="1"/>
          <p:nvPr/>
        </p:nvSpPr>
        <p:spPr>
          <a:xfrm>
            <a:off x="546066" y="1087418"/>
            <a:ext cx="935837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la nueva ventana podemos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para buscar el archivo, o directamente arrastrar al recuadro de fondo gris 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B1CBC6-DA84-84B1-3098-E61D2148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08" y="1968500"/>
            <a:ext cx="8215370" cy="543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06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450F413-8EC4-C901-5823-376E73B1E5A4}"/>
              </a:ext>
            </a:extLst>
          </p:cNvPr>
          <p:cNvSpPr txBox="1"/>
          <p:nvPr/>
        </p:nvSpPr>
        <p:spPr>
          <a:xfrm>
            <a:off x="298450" y="850739"/>
            <a:ext cx="99822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Una vez subido (tarda según el tamaño del archivo, conexión) le damos al botón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4462B0B-EADC-F07A-EEC8-F5E5D29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46" y="1816100"/>
            <a:ext cx="86010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53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0E1F03A-30B8-C209-2C2A-2ABF28E916E1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esta nueva ventana solo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clickamos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en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 en la esquina inferior derecha (resto opciones por defecto las dejamos) y finalmente a “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B24E3D-CA04-CE7B-F929-5CFB8A75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2" y="2033200"/>
            <a:ext cx="83343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32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C323E1E-0DB9-8F5A-5924-B537B79037F2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Volvemos al notebook y en una de las celdas copiamos el contenido. Ya tenemos la ruta del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238A88B-0CD1-94C3-58D7-82E48E8F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6074"/>
          <a:stretch>
            <a:fillRect/>
          </a:stretch>
        </p:blipFill>
        <p:spPr bwMode="auto">
          <a:xfrm>
            <a:off x="0" y="2301864"/>
            <a:ext cx="4202113" cy="462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00C0100B-767C-D3F9-FE12-AB525B32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661" y="2158988"/>
            <a:ext cx="6150039" cy="483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83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contar caracteres de un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9946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76150BB-A60B-DC44-E129-A05A14A95073}"/>
              </a:ext>
            </a:extLst>
          </p:cNvPr>
          <p:cNvSpPr txBox="1"/>
          <p:nvPr/>
        </p:nvSpPr>
        <p:spPr>
          <a:xfrm>
            <a:off x="260314" y="1373170"/>
            <a:ext cx="10358510" cy="282898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lang="es-ES" sz="1891" b="1" spc="-6" dirty="0">
                <a:latin typeface="Courier New"/>
                <a:cs typeface="Courier New"/>
              </a:rPr>
              <a:t>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/edurf.cld@gmail.com/quijote-1.txt'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sc.textFile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sz="1891" b="1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sz="1891" b="1" spc="-6" dirty="0">
                <a:latin typeface="Courier New"/>
                <a:cs typeface="Courier New"/>
              </a:rPr>
              <a:t>long_lineas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lineas.map(lambda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len(elemento)) </a:t>
            </a:r>
            <a:r>
              <a:rPr sz="1891" b="1" dirty="0">
                <a:latin typeface="Courier New"/>
                <a:cs typeface="Courier New"/>
              </a:rPr>
              <a:t> </a:t>
            </a:r>
            <a:endParaRPr lang="es-ES" sz="1891" b="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24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long_lineas.reduce</a:t>
            </a:r>
            <a:r>
              <a:rPr sz="1891" b="1" spc="-6" dirty="0">
                <a:latin typeface="Courier New"/>
                <a:cs typeface="Courier New"/>
              </a:rPr>
              <a:t>(lambda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+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elem2)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  <p:grpSp>
        <p:nvGrpSpPr>
          <p:cNvPr id="14" name="object 5">
            <a:extLst>
              <a:ext uri="{FF2B5EF4-FFF2-40B4-BE49-F238E27FC236}">
                <a16:creationId xmlns:a16="http://schemas.microsoft.com/office/drawing/2014/main" id="{B1957971-4901-362F-EAEF-C7ED0C63A2C2}"/>
              </a:ext>
            </a:extLst>
          </p:cNvPr>
          <p:cNvGrpSpPr/>
          <p:nvPr/>
        </p:nvGrpSpPr>
        <p:grpSpPr>
          <a:xfrm>
            <a:off x="694585" y="5316228"/>
            <a:ext cx="1362221" cy="1214365"/>
            <a:chOff x="458723" y="3354323"/>
            <a:chExt cx="1152525" cy="1027430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04062DFE-BFD2-2FBB-9F00-291FD68EA044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44208DF5-0580-5B97-7067-9D937E1AEE32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7113B0C1-D2B3-6E9C-949F-0220AF6E5477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8" name="object 10">
            <a:extLst>
              <a:ext uri="{FF2B5EF4-FFF2-40B4-BE49-F238E27FC236}">
                <a16:creationId xmlns:a16="http://schemas.microsoft.com/office/drawing/2014/main" id="{F6280608-877D-A9AC-7F4E-E0C8BBF865D7}"/>
              </a:ext>
            </a:extLst>
          </p:cNvPr>
          <p:cNvGrpSpPr/>
          <p:nvPr/>
        </p:nvGrpSpPr>
        <p:grpSpPr>
          <a:xfrm>
            <a:off x="2347009" y="5826893"/>
            <a:ext cx="618441" cy="363259"/>
            <a:chOff x="1754885" y="3786378"/>
            <a:chExt cx="523240" cy="307340"/>
          </a:xfrm>
        </p:grpSpPr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4F1BC01E-6DEB-857F-BC61-F69D2789611E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C958E53A-5FBC-7E6B-0687-459000F5E486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1" name="object 13">
            <a:extLst>
              <a:ext uri="{FF2B5EF4-FFF2-40B4-BE49-F238E27FC236}">
                <a16:creationId xmlns:a16="http://schemas.microsoft.com/office/drawing/2014/main" id="{00ECB2F3-AA40-F0AE-EE14-0CABCBB041E4}"/>
              </a:ext>
            </a:extLst>
          </p:cNvPr>
          <p:cNvGrpSpPr/>
          <p:nvPr/>
        </p:nvGrpSpPr>
        <p:grpSpPr>
          <a:xfrm>
            <a:off x="3302725" y="5316228"/>
            <a:ext cx="1469547" cy="1214365"/>
            <a:chOff x="2330957" y="3354323"/>
            <a:chExt cx="1243330" cy="1027430"/>
          </a:xfrm>
        </p:grpSpPr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32735CDF-7DB7-8DD2-4218-5D591880BBC3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43B480F3-9954-4737-63D1-F3135142FE35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5" name="object 16">
            <a:extLst>
              <a:ext uri="{FF2B5EF4-FFF2-40B4-BE49-F238E27FC236}">
                <a16:creationId xmlns:a16="http://schemas.microsoft.com/office/drawing/2014/main" id="{C076790C-3F4A-CEFD-96FC-6EFC9E152039}"/>
              </a:ext>
            </a:extLst>
          </p:cNvPr>
          <p:cNvSpPr txBox="1"/>
          <p:nvPr/>
        </p:nvSpPr>
        <p:spPr>
          <a:xfrm>
            <a:off x="3293118" y="4774642"/>
            <a:ext cx="1472549" cy="1477038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6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lineas</a:t>
            </a:r>
            <a:endParaRPr sz="2127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r>
              <a:rPr sz="1418" dirty="0">
                <a:latin typeface="Arial MT"/>
                <a:cs typeface="Arial MT"/>
              </a:rPr>
              <a:t>“En </a:t>
            </a:r>
            <a:r>
              <a:rPr sz="1418" spc="-6" dirty="0">
                <a:latin typeface="Arial MT"/>
                <a:cs typeface="Arial MT"/>
              </a:rPr>
              <a:t>un lugar” </a:t>
            </a:r>
            <a:r>
              <a:rPr sz="1418" dirty="0">
                <a:latin typeface="Arial MT"/>
                <a:cs typeface="Arial MT"/>
              </a:rPr>
              <a:t> “de</a:t>
            </a:r>
            <a:r>
              <a:rPr sz="1418" spc="-47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Mancha” </a:t>
            </a:r>
            <a:r>
              <a:rPr sz="1418" spc="-378" dirty="0">
                <a:latin typeface="Arial MT"/>
                <a:cs typeface="Arial MT"/>
              </a:rPr>
              <a:t> </a:t>
            </a:r>
            <a:r>
              <a:rPr sz="1418" dirty="0">
                <a:latin typeface="Arial MT"/>
                <a:cs typeface="Arial MT"/>
              </a:rPr>
              <a:t>“de</a:t>
            </a:r>
            <a:r>
              <a:rPr sz="1418" spc="-24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cuyo</a:t>
            </a:r>
            <a:r>
              <a:rPr sz="1418" spc="-30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no-”</a:t>
            </a:r>
            <a:endParaRPr sz="1418" dirty="0">
              <a:latin typeface="Arial MT"/>
              <a:cs typeface="Arial MT"/>
            </a:endParaRPr>
          </a:p>
          <a:p>
            <a:pPr marR="40527" algn="ctr"/>
            <a:r>
              <a:rPr sz="1418" dirty="0">
                <a:latin typeface="Arial MT"/>
                <a:cs typeface="Arial MT"/>
              </a:rPr>
              <a:t>…</a:t>
            </a:r>
          </a:p>
        </p:txBody>
      </p:sp>
      <p:grpSp>
        <p:nvGrpSpPr>
          <p:cNvPr id="26" name="object 17">
            <a:extLst>
              <a:ext uri="{FF2B5EF4-FFF2-40B4-BE49-F238E27FC236}">
                <a16:creationId xmlns:a16="http://schemas.microsoft.com/office/drawing/2014/main" id="{E8E79793-7FB6-3048-4E33-AE599D954B00}"/>
              </a:ext>
            </a:extLst>
          </p:cNvPr>
          <p:cNvGrpSpPr/>
          <p:nvPr/>
        </p:nvGrpSpPr>
        <p:grpSpPr>
          <a:xfrm>
            <a:off x="4946650" y="5762870"/>
            <a:ext cx="618441" cy="363259"/>
            <a:chOff x="3639311" y="3794759"/>
            <a:chExt cx="523240" cy="307340"/>
          </a:xfrm>
        </p:grpSpPr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E5525485-505E-20AC-FCAC-5E2E06FDF862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06510769-3CA4-899C-6928-4F8F85206FF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9" name="object 20">
            <a:extLst>
              <a:ext uri="{FF2B5EF4-FFF2-40B4-BE49-F238E27FC236}">
                <a16:creationId xmlns:a16="http://schemas.microsoft.com/office/drawing/2014/main" id="{40EB76F6-33A8-6BD4-2E6B-D3D404D18061}"/>
              </a:ext>
            </a:extLst>
          </p:cNvPr>
          <p:cNvGrpSpPr/>
          <p:nvPr/>
        </p:nvGrpSpPr>
        <p:grpSpPr>
          <a:xfrm>
            <a:off x="5834813" y="5326135"/>
            <a:ext cx="1469547" cy="1214365"/>
            <a:chOff x="4215384" y="3362705"/>
            <a:chExt cx="1243330" cy="1027430"/>
          </a:xfrm>
        </p:grpSpPr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3A18CA25-51F3-2C8B-406F-2E5783A6CB6E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54F572DF-85F7-5505-721C-F0A871A2E2D0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0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2" name="object 23">
            <a:extLst>
              <a:ext uri="{FF2B5EF4-FFF2-40B4-BE49-F238E27FC236}">
                <a16:creationId xmlns:a16="http://schemas.microsoft.com/office/drawing/2014/main" id="{A00C633F-13EA-92B9-BE5C-6C3FA6F43A22}"/>
              </a:ext>
            </a:extLst>
          </p:cNvPr>
          <p:cNvSpPr/>
          <p:nvPr/>
        </p:nvSpPr>
        <p:spPr>
          <a:xfrm>
            <a:off x="7519462" y="5963340"/>
            <a:ext cx="759541" cy="90064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77C15962-F784-2974-F968-C9E771B417FF}"/>
              </a:ext>
            </a:extLst>
          </p:cNvPr>
          <p:cNvSpPr txBox="1"/>
          <p:nvPr/>
        </p:nvSpPr>
        <p:spPr>
          <a:xfrm>
            <a:off x="5498573" y="4797158"/>
            <a:ext cx="2133770" cy="1463396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53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long_lineas</a:t>
            </a:r>
            <a:endParaRPr sz="2127">
              <a:latin typeface="Arial MT"/>
              <a:cs typeface="Arial MT"/>
            </a:endParaRPr>
          </a:p>
          <a:p>
            <a:pPr marR="68296" algn="ctr">
              <a:spcBef>
                <a:spcPts val="756"/>
              </a:spcBef>
            </a:pPr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spc="-12" dirty="0">
                <a:latin typeface="Arial MT"/>
                <a:cs typeface="Arial MT"/>
              </a:rPr>
              <a:t>12</a:t>
            </a:r>
            <a:endParaRPr sz="1418">
              <a:latin typeface="Arial MT"/>
              <a:cs typeface="Arial MT"/>
            </a:endParaRPr>
          </a:p>
          <a:p>
            <a:pPr marR="68296" algn="ctr"/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454542C1-0072-09B2-BD44-8A15957BE456}"/>
              </a:ext>
            </a:extLst>
          </p:cNvPr>
          <p:cNvSpPr txBox="1"/>
          <p:nvPr/>
        </p:nvSpPr>
        <p:spPr>
          <a:xfrm>
            <a:off x="8562855" y="5831396"/>
            <a:ext cx="1336795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2079636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72ED2FD9-7777-1543-EC3B-38235F738C17}"/>
              </a:ext>
            </a:extLst>
          </p:cNvPr>
          <p:cNvSpPr txBox="1"/>
          <p:nvPr/>
        </p:nvSpPr>
        <p:spPr>
          <a:xfrm>
            <a:off x="798160" y="5479845"/>
            <a:ext cx="1110791" cy="66976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</a:pPr>
            <a:r>
              <a:rPr sz="1418" spc="-6" dirty="0">
                <a:latin typeface="Arial MT"/>
                <a:cs typeface="Arial MT"/>
              </a:rPr>
              <a:t>En un lugar </a:t>
            </a:r>
            <a:r>
              <a:rPr sz="1418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de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35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</a:t>
            </a:r>
            <a:endParaRPr sz="1418" dirty="0">
              <a:latin typeface="Arial MT"/>
              <a:cs typeface="Arial MT"/>
            </a:endParaRPr>
          </a:p>
          <a:p>
            <a:pPr marL="15010"/>
            <a:r>
              <a:rPr sz="1418" dirty="0">
                <a:latin typeface="Arial MT"/>
                <a:cs typeface="Arial M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84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663700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Introducción a </a:t>
            </a:r>
            <a:r>
              <a:rPr lang="es-ES" dirty="0" err="1">
                <a:solidFill>
                  <a:srgbClr val="22D3C6"/>
                </a:solidFill>
              </a:rPr>
              <a:t>PySpark</a:t>
            </a:r>
            <a:r>
              <a:rPr lang="es-ES" dirty="0">
                <a:solidFill>
                  <a:srgbClr val="22D3C6"/>
                </a:solidFill>
              </a:rPr>
              <a:t>: </a:t>
            </a:r>
            <a:r>
              <a:rPr lang="es-ES" dirty="0" err="1">
                <a:solidFill>
                  <a:srgbClr val="22D3C6"/>
                </a:solidFill>
              </a:rPr>
              <a:t>RDDs</a:t>
            </a:r>
            <a:endParaRPr lang="es-ES" dirty="0">
              <a:solidFill>
                <a:srgbClr val="22D3C6"/>
              </a:solidFill>
            </a:endParaRPr>
          </a:p>
          <a:p>
            <a:pPr algn="ctr"/>
            <a:r>
              <a:rPr lang="es-ES" dirty="0">
                <a:solidFill>
                  <a:srgbClr val="22D3C6"/>
                </a:solidFill>
              </a:rPr>
              <a:t>Master-</a:t>
            </a:r>
            <a:r>
              <a:rPr lang="es-ES" dirty="0" err="1">
                <a:solidFill>
                  <a:srgbClr val="22D3C6"/>
                </a:solidFill>
              </a:rPr>
              <a:t>Worker</a:t>
            </a:r>
            <a:endParaRPr lang="es-ES" dirty="0">
              <a:solidFill>
                <a:srgbClr val="22D3C6"/>
              </a:solidFill>
            </a:endParaRPr>
          </a:p>
          <a:p>
            <a:pPr algn="ctr"/>
            <a:r>
              <a:rPr lang="es-ES" dirty="0">
                <a:solidFill>
                  <a:srgbClr val="22D3C6"/>
                </a:solidFill>
              </a:rPr>
              <a:t>RDD</a:t>
            </a:r>
          </a:p>
          <a:p>
            <a:pPr algn="ctr"/>
            <a:r>
              <a:rPr lang="es-ES" dirty="0" err="1">
                <a:solidFill>
                  <a:srgbClr val="22D3C6"/>
                </a:solidFill>
              </a:rPr>
              <a:t>Closure</a:t>
            </a:r>
            <a:endParaRPr lang="es-ES" dirty="0">
              <a:solidFill>
                <a:srgbClr val="22D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SPARK: aportaciones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3996"/>
            <a:ext cx="6242050" cy="281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BFB5D0F-C597-C100-6BA4-12DC42579377}"/>
              </a:ext>
            </a:extLst>
          </p:cNvPr>
          <p:cNvSpPr txBox="1"/>
          <p:nvPr/>
        </p:nvSpPr>
        <p:spPr>
          <a:xfrm>
            <a:off x="467978" y="1634804"/>
            <a:ext cx="5306093" cy="48916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6004" indent="-378255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plataforma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computación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clústers</a:t>
            </a: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propósito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general.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simplificado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3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Trabaja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148600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trabajo interactivo,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streaming…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object 5">
            <a:extLst>
              <a:ext uri="{FF2B5EF4-FFF2-40B4-BE49-F238E27FC236}">
                <a16:creationId xmlns:a16="http://schemas.microsoft.com/office/drawing/2014/main" id="{B1D949FA-9B4E-B4B3-499C-555DDA4999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650" y="2901702"/>
            <a:ext cx="3785613" cy="19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SPARK: Java, Scala, Python, 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3996"/>
            <a:ext cx="5556250" cy="281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7ED1D66B-AB0D-602A-1211-AD5CE1E062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56" y="1353558"/>
            <a:ext cx="4672166" cy="5856895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322AA20-8C20-66B9-AD8C-B346A6F94D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3781" y="3299291"/>
            <a:ext cx="5412395" cy="2438400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7ED3AC4E-37FE-4AAF-7A4D-222351B1B5E1}"/>
              </a:ext>
            </a:extLst>
          </p:cNvPr>
          <p:cNvSpPr txBox="1"/>
          <p:nvPr/>
        </p:nvSpPr>
        <p:spPr>
          <a:xfrm>
            <a:off x="3732726" y="4732962"/>
            <a:ext cx="1147570" cy="16604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 anchor="t">
            <a:spAutoFit/>
          </a:bodyPr>
          <a:lstStyle/>
          <a:p>
            <a:pPr marL="14605" marR="5715" algn="ctr">
              <a:spcBef>
                <a:spcPts val="118"/>
              </a:spcBef>
            </a:pPr>
            <a:r>
              <a:rPr sz="2127" b="1" spc="-6" dirty="0">
                <a:latin typeface="Arial MT"/>
                <a:cs typeface="Arial MT"/>
              </a:rPr>
              <a:t>Contar </a:t>
            </a:r>
            <a:r>
              <a:rPr sz="2127" b="1" dirty="0">
                <a:latin typeface="Arial MT"/>
                <a:cs typeface="Arial MT"/>
              </a:rPr>
              <a:t> </a:t>
            </a:r>
            <a:r>
              <a:rPr sz="2127" b="1" spc="-6" dirty="0">
                <a:latin typeface="Arial MT"/>
                <a:cs typeface="Arial MT"/>
              </a:rPr>
              <a:t>palabras  en </a:t>
            </a:r>
            <a:r>
              <a:rPr sz="2127" b="1" dirty="0">
                <a:latin typeface="Arial MT"/>
                <a:cs typeface="Arial MT"/>
              </a:rPr>
              <a:t> </a:t>
            </a:r>
            <a:r>
              <a:rPr sz="2127" b="1" spc="-6" dirty="0">
                <a:latin typeface="Arial MT"/>
                <a:cs typeface="Arial MT"/>
              </a:rPr>
              <a:t>Hadoop</a:t>
            </a:r>
            <a:endParaRPr lang="es-ES" sz="2127" b="1" dirty="0">
              <a:latin typeface="Arial MT"/>
              <a:cs typeface="Arial MT"/>
            </a:endParaRPr>
          </a:p>
          <a:p>
            <a:pPr marL="14605" marR="5715" algn="ctr">
              <a:spcBef>
                <a:spcPts val="118"/>
              </a:spcBef>
            </a:pPr>
            <a:r>
              <a:rPr lang="es-ES" sz="2100" b="1" spc="-6" dirty="0">
                <a:latin typeface="Arial MT"/>
                <a:cs typeface="Arial MT"/>
              </a:rPr>
              <a:t>(Java)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25B19DD-7BEF-5B4B-EB6D-FA1F73E84AE1}"/>
              </a:ext>
            </a:extLst>
          </p:cNvPr>
          <p:cNvSpPr txBox="1"/>
          <p:nvPr/>
        </p:nvSpPr>
        <p:spPr>
          <a:xfrm>
            <a:off x="5168865" y="2446516"/>
            <a:ext cx="3291043" cy="67431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 anchor="t">
            <a:spAutoFit/>
          </a:bodyPr>
          <a:lstStyle/>
          <a:p>
            <a:pPr marL="14605">
              <a:spcBef>
                <a:spcPts val="118"/>
              </a:spcBef>
            </a:pPr>
            <a:r>
              <a:rPr sz="2100" spc="-6" dirty="0">
                <a:latin typeface="Arial MT"/>
                <a:cs typeface="Arial MT"/>
              </a:rPr>
              <a:t>Contar</a:t>
            </a:r>
            <a:r>
              <a:rPr sz="2100" spc="6" dirty="0">
                <a:latin typeface="Arial MT"/>
                <a:cs typeface="Arial MT"/>
              </a:rPr>
              <a:t> </a:t>
            </a:r>
            <a:r>
              <a:rPr sz="2100" spc="-6" dirty="0">
                <a:latin typeface="Arial MT"/>
                <a:cs typeface="Arial MT"/>
              </a:rPr>
              <a:t>palabras</a:t>
            </a:r>
            <a:r>
              <a:rPr sz="2100" spc="12" dirty="0">
                <a:latin typeface="Arial MT"/>
                <a:cs typeface="Arial MT"/>
              </a:rPr>
              <a:t> </a:t>
            </a:r>
            <a:r>
              <a:rPr sz="2100" spc="-6" dirty="0">
                <a:latin typeface="Arial MT"/>
                <a:cs typeface="Arial MT"/>
              </a:rPr>
              <a:t>en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6" dirty="0" err="1">
                <a:latin typeface="Arial MT"/>
                <a:cs typeface="Arial MT"/>
              </a:rPr>
              <a:t>Spark</a:t>
            </a:r>
            <a:endParaRPr lang="es-ES" sz="2100" dirty="0" err="1">
              <a:latin typeface="Arial MT"/>
              <a:cs typeface="Arial MT"/>
            </a:endParaRPr>
          </a:p>
          <a:p>
            <a:pPr marL="14605">
              <a:spcBef>
                <a:spcPts val="118"/>
              </a:spcBef>
            </a:pPr>
            <a:r>
              <a:rPr sz="2100" spc="-6" dirty="0">
                <a:latin typeface="Arial MT"/>
                <a:cs typeface="Arial MT"/>
              </a:rPr>
              <a:t>(</a:t>
            </a:r>
            <a:r>
              <a:rPr lang="es-ES" sz="2100" spc="-6" dirty="0">
                <a:latin typeface="Arial MT"/>
                <a:cs typeface="Arial MT"/>
              </a:rPr>
              <a:t>Python API</a:t>
            </a:r>
            <a:r>
              <a:rPr sz="2100" spc="-6" dirty="0">
                <a:latin typeface="Arial MT"/>
                <a:cs typeface="Arial MT"/>
              </a:rPr>
              <a:t>)</a:t>
            </a:r>
            <a:endParaRPr lang="es-ES" sz="21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160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DD5C9852-FFFE-B3B4-A930-6DCC59DC14AA}"/>
              </a:ext>
            </a:extLst>
          </p:cNvPr>
          <p:cNvSpPr txBox="1">
            <a:spLocks/>
          </p:cNvSpPr>
          <p:nvPr/>
        </p:nvSpPr>
        <p:spPr>
          <a:xfrm>
            <a:off x="903256" y="730228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-5" normalizeH="0" baseline="0" noProof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Índice</a:t>
            </a:r>
            <a:endParaRPr kumimoji="0" lang="es-ES" sz="4800" b="1" i="0" u="none" strike="noStrike" kern="0" cap="none" spc="0" normalizeH="0" baseline="0" noProof="0" dirty="0">
              <a:ln>
                <a:noFill/>
              </a:ln>
              <a:solidFill>
                <a:srgbClr val="22D3C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1C85F04-F4C8-8ECF-1CC2-00382241C82E}"/>
              </a:ext>
            </a:extLst>
          </p:cNvPr>
          <p:cNvSpPr txBox="1"/>
          <p:nvPr/>
        </p:nvSpPr>
        <p:spPr>
          <a:xfrm>
            <a:off x="839093" y="2376239"/>
            <a:ext cx="9441557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RDDs: Transformaciones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alibri"/>
              <a:buAutoNum type="arabicPeriod"/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RDDs: Acciones</a:t>
            </a:r>
            <a:endParaRPr lang="es-E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 práctico: archivo de texto</a:t>
            </a:r>
            <a:r>
              <a:rPr lang="es-MX" sz="3200" b="1" i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9220200" cy="609562"/>
          </a:xfrm>
        </p:spPr>
        <p:txBody>
          <a:bodyPr/>
          <a:lstStyle/>
          <a:p>
            <a:r>
              <a:rPr lang="es-ES" dirty="0"/>
              <a:t>Crear un RDD a partir de una lista con sus elementos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9290050" cy="281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00C7EA-B352-FC9E-451E-5D2FC582853C}"/>
              </a:ext>
            </a:extLst>
          </p:cNvPr>
          <p:cNvSpPr txBox="1"/>
          <p:nvPr/>
        </p:nvSpPr>
        <p:spPr>
          <a:xfrm>
            <a:off x="295139" y="1689534"/>
            <a:ext cx="8686799" cy="384489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393065" indent="-37782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56D14ADC-3C6A-B976-F264-A8BAB7CACE47}"/>
              </a:ext>
            </a:extLst>
          </p:cNvPr>
          <p:cNvGrpSpPr/>
          <p:nvPr/>
        </p:nvGrpSpPr>
        <p:grpSpPr>
          <a:xfrm>
            <a:off x="416445" y="3040749"/>
            <a:ext cx="9552806" cy="451751"/>
            <a:chOff x="700849" y="1341691"/>
            <a:chExt cx="8082280" cy="351790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7F100179-05DD-8275-3555-189A8020377B}"/>
                </a:ext>
              </a:extLst>
            </p:cNvPr>
            <p:cNvSpPr/>
            <p:nvPr/>
          </p:nvSpPr>
          <p:spPr>
            <a:xfrm>
              <a:off x="707517" y="1348358"/>
              <a:ext cx="8068945" cy="338455"/>
            </a:xfrm>
            <a:custGeom>
              <a:avLst/>
              <a:gdLst/>
              <a:ahLst/>
              <a:cxnLst/>
              <a:rect l="l" t="t" r="r" b="b"/>
              <a:pathLst>
                <a:path w="8068945" h="338455">
                  <a:moveTo>
                    <a:pt x="8068818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8068818" y="338327"/>
                  </a:lnTo>
                  <a:lnTo>
                    <a:pt x="80688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1C9DB8B-CB64-D614-39D6-85A3DFB5CC01}"/>
                </a:ext>
              </a:extLst>
            </p:cNvPr>
            <p:cNvSpPr/>
            <p:nvPr/>
          </p:nvSpPr>
          <p:spPr>
            <a:xfrm>
              <a:off x="707517" y="1348358"/>
              <a:ext cx="8068945" cy="338455"/>
            </a:xfrm>
            <a:custGeom>
              <a:avLst/>
              <a:gdLst/>
              <a:ahLst/>
              <a:cxnLst/>
              <a:rect l="l" t="t" r="r" b="b"/>
              <a:pathLst>
                <a:path w="8068945" h="338455">
                  <a:moveTo>
                    <a:pt x="0" y="338327"/>
                  </a:moveTo>
                  <a:lnTo>
                    <a:pt x="8068818" y="338327"/>
                  </a:lnTo>
                  <a:lnTo>
                    <a:pt x="8068818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DE382AA-2529-1320-A4AB-6553D7F7D566}"/>
              </a:ext>
            </a:extLst>
          </p:cNvPr>
          <p:cNvGrpSpPr/>
          <p:nvPr/>
        </p:nvGrpSpPr>
        <p:grpSpPr>
          <a:xfrm>
            <a:off x="1542799" y="3111500"/>
            <a:ext cx="8830489" cy="2791989"/>
            <a:chOff x="1542799" y="3357563"/>
            <a:chExt cx="8830489" cy="2791989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66984E9-0BFB-2E04-2B12-EC98BD919CAF}"/>
                </a:ext>
              </a:extLst>
            </p:cNvPr>
            <p:cNvSpPr txBox="1"/>
            <p:nvPr/>
          </p:nvSpPr>
          <p:spPr>
            <a:xfrm>
              <a:off x="7819969" y="4813330"/>
              <a:ext cx="2553319" cy="1336222"/>
            </a:xfrm>
            <a:prstGeom prst="rect">
              <a:avLst/>
            </a:prstGeom>
            <a:ln w="9905">
              <a:solidFill>
                <a:srgbClr val="000000"/>
              </a:solidFill>
            </a:ln>
          </p:spPr>
          <p:txBody>
            <a:bodyPr vert="horz" wrap="square" lIns="0" tIns="52537" rIns="0" bIns="0" rtlCol="0">
              <a:spAutoFit/>
            </a:bodyPr>
            <a:lstStyle/>
            <a:p>
              <a:pPr marL="107322" marR="229655">
                <a:lnSpc>
                  <a:spcPct val="98100"/>
                </a:lnSpc>
                <a:spcBef>
                  <a:spcPts val="414"/>
                </a:spcBef>
              </a:pPr>
              <a:r>
                <a:rPr sz="2127" spc="-6" dirty="0">
                  <a:latin typeface="Arial MT"/>
                  <a:cs typeface="Arial MT"/>
                </a:rPr>
                <a:t>Número de </a:t>
              </a:r>
              <a:r>
                <a:rPr sz="2127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particiones</a:t>
              </a:r>
              <a:r>
                <a:rPr sz="2127" spc="-35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en</a:t>
              </a:r>
              <a:r>
                <a:rPr sz="2127" spc="-12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que </a:t>
              </a:r>
              <a:r>
                <a:rPr sz="2127" spc="-572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se dividirá la lista </a:t>
              </a:r>
              <a:r>
                <a:rPr sz="2127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(opcional)</a:t>
              </a:r>
              <a:endParaRPr sz="2127">
                <a:latin typeface="Arial MT"/>
                <a:cs typeface="Arial MT"/>
              </a:endParaRPr>
            </a:p>
          </p:txBody>
        </p:sp>
        <p:grpSp>
          <p:nvGrpSpPr>
            <p:cNvPr id="12" name="object 11">
              <a:extLst>
                <a:ext uri="{FF2B5EF4-FFF2-40B4-BE49-F238E27FC236}">
                  <a16:creationId xmlns:a16="http://schemas.microsoft.com/office/drawing/2014/main" id="{C5A2E32E-3FDB-1F26-C993-FEDC5FE65418}"/>
                </a:ext>
              </a:extLst>
            </p:cNvPr>
            <p:cNvGrpSpPr/>
            <p:nvPr/>
          </p:nvGrpSpPr>
          <p:grpSpPr>
            <a:xfrm>
              <a:off x="7865296" y="3375854"/>
              <a:ext cx="1197853" cy="1364472"/>
              <a:chOff x="6682740" y="1370838"/>
              <a:chExt cx="1013460" cy="1154430"/>
            </a:xfrm>
          </p:grpSpPr>
          <p:sp>
            <p:nvSpPr>
              <p:cNvPr id="13" name="object 12">
                <a:extLst>
                  <a:ext uri="{FF2B5EF4-FFF2-40B4-BE49-F238E27FC236}">
                    <a16:creationId xmlns:a16="http://schemas.microsoft.com/office/drawing/2014/main" id="{764D2787-573A-9901-1B53-A06D00F5D2F2}"/>
                  </a:ext>
                </a:extLst>
              </p:cNvPr>
              <p:cNvSpPr/>
              <p:nvPr/>
            </p:nvSpPr>
            <p:spPr>
              <a:xfrm>
                <a:off x="6931152" y="1620393"/>
                <a:ext cx="765175" cy="904875"/>
              </a:xfrm>
              <a:custGeom>
                <a:avLst/>
                <a:gdLst/>
                <a:ahLst/>
                <a:cxnLst/>
                <a:rect l="l" t="t" r="r" b="b"/>
                <a:pathLst>
                  <a:path w="765175" h="904875">
                    <a:moveTo>
                      <a:pt x="708190" y="852328"/>
                    </a:moveTo>
                    <a:lnTo>
                      <a:pt x="686434" y="870712"/>
                    </a:lnTo>
                    <a:lnTo>
                      <a:pt x="764667" y="904494"/>
                    </a:lnTo>
                    <a:lnTo>
                      <a:pt x="754403" y="862076"/>
                    </a:lnTo>
                    <a:lnTo>
                      <a:pt x="716406" y="862076"/>
                    </a:lnTo>
                    <a:lnTo>
                      <a:pt x="708190" y="852328"/>
                    </a:lnTo>
                    <a:close/>
                  </a:path>
                  <a:path w="765175" h="904875">
                    <a:moveTo>
                      <a:pt x="722783" y="839998"/>
                    </a:moveTo>
                    <a:lnTo>
                      <a:pt x="708190" y="852328"/>
                    </a:lnTo>
                    <a:lnTo>
                      <a:pt x="716406" y="862076"/>
                    </a:lnTo>
                    <a:lnTo>
                      <a:pt x="731012" y="849757"/>
                    </a:lnTo>
                    <a:lnTo>
                      <a:pt x="722783" y="839998"/>
                    </a:lnTo>
                    <a:close/>
                  </a:path>
                  <a:path w="765175" h="904875">
                    <a:moveTo>
                      <a:pt x="744601" y="821563"/>
                    </a:moveTo>
                    <a:lnTo>
                      <a:pt x="722783" y="839998"/>
                    </a:lnTo>
                    <a:lnTo>
                      <a:pt x="731012" y="849757"/>
                    </a:lnTo>
                    <a:lnTo>
                      <a:pt x="716406" y="862076"/>
                    </a:lnTo>
                    <a:lnTo>
                      <a:pt x="754403" y="862076"/>
                    </a:lnTo>
                    <a:lnTo>
                      <a:pt x="744601" y="821563"/>
                    </a:lnTo>
                    <a:close/>
                  </a:path>
                  <a:path w="765175" h="904875">
                    <a:moveTo>
                      <a:pt x="14477" y="0"/>
                    </a:moveTo>
                    <a:lnTo>
                      <a:pt x="0" y="12192"/>
                    </a:lnTo>
                    <a:lnTo>
                      <a:pt x="708190" y="852328"/>
                    </a:lnTo>
                    <a:lnTo>
                      <a:pt x="722783" y="839998"/>
                    </a:lnTo>
                    <a:lnTo>
                      <a:pt x="1447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127" dirty="0"/>
              </a:p>
            </p:txBody>
          </p:sp>
          <p:sp>
            <p:nvSpPr>
              <p:cNvPr id="14" name="object 13">
                <a:extLst>
                  <a:ext uri="{FF2B5EF4-FFF2-40B4-BE49-F238E27FC236}">
                    <a16:creationId xmlns:a16="http://schemas.microsoft.com/office/drawing/2014/main" id="{3B6FBE28-254F-FC0E-0A70-DB1D42B6F2A9}"/>
                  </a:ext>
                </a:extLst>
              </p:cNvPr>
              <p:cNvSpPr/>
              <p:nvPr/>
            </p:nvSpPr>
            <p:spPr>
              <a:xfrm>
                <a:off x="6692265" y="1380363"/>
                <a:ext cx="2882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288290" h="288289">
                    <a:moveTo>
                      <a:pt x="0" y="144017"/>
                    </a:moveTo>
                    <a:lnTo>
                      <a:pt x="7345" y="98511"/>
                    </a:lnTo>
                    <a:lnTo>
                      <a:pt x="27797" y="58978"/>
                    </a:lnTo>
                    <a:lnTo>
                      <a:pt x="58978" y="27797"/>
                    </a:lnTo>
                    <a:lnTo>
                      <a:pt x="98511" y="7345"/>
                    </a:lnTo>
                    <a:lnTo>
                      <a:pt x="144017" y="0"/>
                    </a:lnTo>
                    <a:lnTo>
                      <a:pt x="189524" y="7345"/>
                    </a:lnTo>
                    <a:lnTo>
                      <a:pt x="229057" y="27797"/>
                    </a:lnTo>
                    <a:lnTo>
                      <a:pt x="260238" y="58978"/>
                    </a:lnTo>
                    <a:lnTo>
                      <a:pt x="280690" y="98511"/>
                    </a:lnTo>
                    <a:lnTo>
                      <a:pt x="288035" y="144017"/>
                    </a:lnTo>
                    <a:lnTo>
                      <a:pt x="280690" y="189524"/>
                    </a:lnTo>
                    <a:lnTo>
                      <a:pt x="260238" y="229057"/>
                    </a:lnTo>
                    <a:lnTo>
                      <a:pt x="229057" y="260238"/>
                    </a:lnTo>
                    <a:lnTo>
                      <a:pt x="189524" y="280690"/>
                    </a:lnTo>
                    <a:lnTo>
                      <a:pt x="144017" y="288036"/>
                    </a:lnTo>
                    <a:lnTo>
                      <a:pt x="98511" y="280690"/>
                    </a:lnTo>
                    <a:lnTo>
                      <a:pt x="58978" y="260238"/>
                    </a:lnTo>
                    <a:lnTo>
                      <a:pt x="27797" y="229057"/>
                    </a:lnTo>
                    <a:lnTo>
                      <a:pt x="7345" y="189524"/>
                    </a:lnTo>
                    <a:lnTo>
                      <a:pt x="0" y="144017"/>
                    </a:lnTo>
                    <a:close/>
                  </a:path>
                </a:pathLst>
              </a:custGeom>
              <a:ln w="190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9CE8BD3C-89ED-3CF7-5516-A4CD86AF04B1}"/>
                </a:ext>
              </a:extLst>
            </p:cNvPr>
            <p:cNvSpPr txBox="1"/>
            <p:nvPr/>
          </p:nvSpPr>
          <p:spPr>
            <a:xfrm>
              <a:off x="1542799" y="4719176"/>
              <a:ext cx="2553319" cy="1336980"/>
            </a:xfrm>
            <a:prstGeom prst="rect">
              <a:avLst/>
            </a:prstGeom>
            <a:ln w="9905">
              <a:solidFill>
                <a:srgbClr val="000000"/>
              </a:solidFill>
            </a:ln>
          </p:spPr>
          <p:txBody>
            <a:bodyPr vert="horz" wrap="square" lIns="0" tIns="53288" rIns="0" bIns="0" rtlCol="0">
              <a:spAutoFit/>
            </a:bodyPr>
            <a:lstStyle/>
            <a:p>
              <a:pPr marL="107322" marR="529107">
                <a:lnSpc>
                  <a:spcPct val="98100"/>
                </a:lnSpc>
                <a:spcBef>
                  <a:spcPts val="420"/>
                </a:spcBef>
              </a:pPr>
              <a:r>
                <a:rPr sz="2127" spc="-6" dirty="0">
                  <a:latin typeface="Arial MT"/>
                  <a:cs typeface="Arial MT"/>
                </a:rPr>
                <a:t>Lista</a:t>
              </a:r>
              <a:r>
                <a:rPr sz="2127" spc="-24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de</a:t>
              </a:r>
              <a:r>
                <a:rPr sz="2127" spc="-30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python. </a:t>
              </a:r>
              <a:r>
                <a:rPr sz="2127" spc="-572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Puede ser de </a:t>
              </a:r>
              <a:r>
                <a:rPr sz="2127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números, </a:t>
              </a:r>
              <a:r>
                <a:rPr sz="2127" dirty="0">
                  <a:latin typeface="Arial MT"/>
                  <a:cs typeface="Arial MT"/>
                </a:rPr>
                <a:t> cadenas…</a:t>
              </a:r>
              <a:endParaRPr sz="2127">
                <a:latin typeface="Arial MT"/>
                <a:cs typeface="Arial MT"/>
              </a:endParaRPr>
            </a:p>
          </p:txBody>
        </p:sp>
        <p:grpSp>
          <p:nvGrpSpPr>
            <p:cNvPr id="16" name="object 15">
              <a:extLst>
                <a:ext uri="{FF2B5EF4-FFF2-40B4-BE49-F238E27FC236}">
                  <a16:creationId xmlns:a16="http://schemas.microsoft.com/office/drawing/2014/main" id="{2319FDB3-1768-4830-F54B-E28E1ED3F872}"/>
                </a:ext>
              </a:extLst>
            </p:cNvPr>
            <p:cNvGrpSpPr/>
            <p:nvPr/>
          </p:nvGrpSpPr>
          <p:grpSpPr>
            <a:xfrm>
              <a:off x="3159074" y="3357563"/>
              <a:ext cx="4383873" cy="1321692"/>
              <a:chOff x="2916554" y="1363980"/>
              <a:chExt cx="3709035" cy="1118235"/>
            </a:xfrm>
          </p:grpSpPr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C1C36E26-C7D7-131F-4320-2DC4178E9E31}"/>
                  </a:ext>
                </a:extLst>
              </p:cNvPr>
              <p:cNvSpPr/>
              <p:nvPr/>
            </p:nvSpPr>
            <p:spPr>
              <a:xfrm>
                <a:off x="2916554" y="1652905"/>
                <a:ext cx="1774825" cy="829310"/>
              </a:xfrm>
              <a:custGeom>
                <a:avLst/>
                <a:gdLst/>
                <a:ahLst/>
                <a:cxnLst/>
                <a:rect l="l" t="t" r="r" b="b"/>
                <a:pathLst>
                  <a:path w="1774825" h="829310">
                    <a:moveTo>
                      <a:pt x="53212" y="760095"/>
                    </a:moveTo>
                    <a:lnTo>
                      <a:pt x="0" y="826643"/>
                    </a:lnTo>
                    <a:lnTo>
                      <a:pt x="85217" y="829310"/>
                    </a:lnTo>
                    <a:lnTo>
                      <a:pt x="75703" y="808736"/>
                    </a:lnTo>
                    <a:lnTo>
                      <a:pt x="61594" y="808736"/>
                    </a:lnTo>
                    <a:lnTo>
                      <a:pt x="53593" y="791337"/>
                    </a:lnTo>
                    <a:lnTo>
                      <a:pt x="65183" y="785982"/>
                    </a:lnTo>
                    <a:lnTo>
                      <a:pt x="53212" y="760095"/>
                    </a:lnTo>
                    <a:close/>
                  </a:path>
                  <a:path w="1774825" h="829310">
                    <a:moveTo>
                      <a:pt x="65183" y="785982"/>
                    </a:moveTo>
                    <a:lnTo>
                      <a:pt x="53593" y="791337"/>
                    </a:lnTo>
                    <a:lnTo>
                      <a:pt x="61594" y="808736"/>
                    </a:lnTo>
                    <a:lnTo>
                      <a:pt x="73220" y="803364"/>
                    </a:lnTo>
                    <a:lnTo>
                      <a:pt x="65183" y="785982"/>
                    </a:lnTo>
                    <a:close/>
                  </a:path>
                  <a:path w="1774825" h="829310">
                    <a:moveTo>
                      <a:pt x="73220" y="803364"/>
                    </a:moveTo>
                    <a:lnTo>
                      <a:pt x="61594" y="808736"/>
                    </a:lnTo>
                    <a:lnTo>
                      <a:pt x="75703" y="808736"/>
                    </a:lnTo>
                    <a:lnTo>
                      <a:pt x="73220" y="803364"/>
                    </a:lnTo>
                    <a:close/>
                  </a:path>
                  <a:path w="1774825" h="829310">
                    <a:moveTo>
                      <a:pt x="1766443" y="0"/>
                    </a:moveTo>
                    <a:lnTo>
                      <a:pt x="65183" y="785982"/>
                    </a:lnTo>
                    <a:lnTo>
                      <a:pt x="73220" y="803364"/>
                    </a:lnTo>
                    <a:lnTo>
                      <a:pt x="1774444" y="17272"/>
                    </a:lnTo>
                    <a:lnTo>
                      <a:pt x="1766443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A4CF022F-5056-BD6F-E4D4-4A4B9894E11B}"/>
                  </a:ext>
                </a:extLst>
              </p:cNvPr>
              <p:cNvSpPr/>
              <p:nvPr/>
            </p:nvSpPr>
            <p:spPr>
              <a:xfrm>
                <a:off x="3852290" y="1373505"/>
                <a:ext cx="2764155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2764154" h="288289">
                    <a:moveTo>
                      <a:pt x="0" y="144018"/>
                    </a:moveTo>
                    <a:lnTo>
                      <a:pt x="34070" y="112105"/>
                    </a:lnTo>
                    <a:lnTo>
                      <a:pt x="75257" y="97035"/>
                    </a:lnTo>
                    <a:lnTo>
                      <a:pt x="131301" y="82684"/>
                    </a:lnTo>
                    <a:lnTo>
                      <a:pt x="201268" y="69151"/>
                    </a:lnTo>
                    <a:lnTo>
                      <a:pt x="241181" y="62721"/>
                    </a:lnTo>
                    <a:lnTo>
                      <a:pt x="284224" y="56533"/>
                    </a:lnTo>
                    <a:lnTo>
                      <a:pt x="330282" y="50597"/>
                    </a:lnTo>
                    <a:lnTo>
                      <a:pt x="379237" y="44927"/>
                    </a:lnTo>
                    <a:lnTo>
                      <a:pt x="430972" y="39534"/>
                    </a:lnTo>
                    <a:lnTo>
                      <a:pt x="485372" y="34431"/>
                    </a:lnTo>
                    <a:lnTo>
                      <a:pt x="542319" y="29630"/>
                    </a:lnTo>
                    <a:lnTo>
                      <a:pt x="601696" y="25143"/>
                    </a:lnTo>
                    <a:lnTo>
                      <a:pt x="663387" y="20983"/>
                    </a:lnTo>
                    <a:lnTo>
                      <a:pt x="727275" y="17160"/>
                    </a:lnTo>
                    <a:lnTo>
                      <a:pt x="793244" y="13689"/>
                    </a:lnTo>
                    <a:lnTo>
                      <a:pt x="861177" y="10580"/>
                    </a:lnTo>
                    <a:lnTo>
                      <a:pt x="930956" y="7846"/>
                    </a:lnTo>
                    <a:lnTo>
                      <a:pt x="1002466" y="5499"/>
                    </a:lnTo>
                    <a:lnTo>
                      <a:pt x="1075589" y="3552"/>
                    </a:lnTo>
                    <a:lnTo>
                      <a:pt x="1150210" y="2016"/>
                    </a:lnTo>
                    <a:lnTo>
                      <a:pt x="1226211" y="904"/>
                    </a:lnTo>
                    <a:lnTo>
                      <a:pt x="1303475" y="228"/>
                    </a:lnTo>
                    <a:lnTo>
                      <a:pt x="1381887" y="0"/>
                    </a:lnTo>
                    <a:lnTo>
                      <a:pt x="1460298" y="228"/>
                    </a:lnTo>
                    <a:lnTo>
                      <a:pt x="1537562" y="904"/>
                    </a:lnTo>
                    <a:lnTo>
                      <a:pt x="1613563" y="2016"/>
                    </a:lnTo>
                    <a:lnTo>
                      <a:pt x="1688184" y="3552"/>
                    </a:lnTo>
                    <a:lnTo>
                      <a:pt x="1761307" y="5499"/>
                    </a:lnTo>
                    <a:lnTo>
                      <a:pt x="1832817" y="7846"/>
                    </a:lnTo>
                    <a:lnTo>
                      <a:pt x="1902596" y="10580"/>
                    </a:lnTo>
                    <a:lnTo>
                      <a:pt x="1970529" y="13689"/>
                    </a:lnTo>
                    <a:lnTo>
                      <a:pt x="2036498" y="17160"/>
                    </a:lnTo>
                    <a:lnTo>
                      <a:pt x="2100386" y="20983"/>
                    </a:lnTo>
                    <a:lnTo>
                      <a:pt x="2162077" y="25143"/>
                    </a:lnTo>
                    <a:lnTo>
                      <a:pt x="2221454" y="29630"/>
                    </a:lnTo>
                    <a:lnTo>
                      <a:pt x="2278401" y="34431"/>
                    </a:lnTo>
                    <a:lnTo>
                      <a:pt x="2332801" y="39534"/>
                    </a:lnTo>
                    <a:lnTo>
                      <a:pt x="2384536" y="44927"/>
                    </a:lnTo>
                    <a:lnTo>
                      <a:pt x="2433491" y="50597"/>
                    </a:lnTo>
                    <a:lnTo>
                      <a:pt x="2479549" y="56533"/>
                    </a:lnTo>
                    <a:lnTo>
                      <a:pt x="2522592" y="62721"/>
                    </a:lnTo>
                    <a:lnTo>
                      <a:pt x="2562505" y="69151"/>
                    </a:lnTo>
                    <a:lnTo>
                      <a:pt x="2632472" y="82684"/>
                    </a:lnTo>
                    <a:lnTo>
                      <a:pt x="2688516" y="97035"/>
                    </a:lnTo>
                    <a:lnTo>
                      <a:pt x="2729703" y="112105"/>
                    </a:lnTo>
                    <a:lnTo>
                      <a:pt x="2761586" y="135849"/>
                    </a:lnTo>
                    <a:lnTo>
                      <a:pt x="2763774" y="144018"/>
                    </a:lnTo>
                    <a:lnTo>
                      <a:pt x="2761586" y="152186"/>
                    </a:lnTo>
                    <a:lnTo>
                      <a:pt x="2729703" y="175930"/>
                    </a:lnTo>
                    <a:lnTo>
                      <a:pt x="2688516" y="191000"/>
                    </a:lnTo>
                    <a:lnTo>
                      <a:pt x="2632472" y="205351"/>
                    </a:lnTo>
                    <a:lnTo>
                      <a:pt x="2562505" y="218884"/>
                    </a:lnTo>
                    <a:lnTo>
                      <a:pt x="2522592" y="225314"/>
                    </a:lnTo>
                    <a:lnTo>
                      <a:pt x="2479549" y="231502"/>
                    </a:lnTo>
                    <a:lnTo>
                      <a:pt x="2433491" y="237438"/>
                    </a:lnTo>
                    <a:lnTo>
                      <a:pt x="2384536" y="243108"/>
                    </a:lnTo>
                    <a:lnTo>
                      <a:pt x="2332801" y="248501"/>
                    </a:lnTo>
                    <a:lnTo>
                      <a:pt x="2278401" y="253604"/>
                    </a:lnTo>
                    <a:lnTo>
                      <a:pt x="2221454" y="258405"/>
                    </a:lnTo>
                    <a:lnTo>
                      <a:pt x="2162077" y="262892"/>
                    </a:lnTo>
                    <a:lnTo>
                      <a:pt x="2100386" y="267052"/>
                    </a:lnTo>
                    <a:lnTo>
                      <a:pt x="2036498" y="270875"/>
                    </a:lnTo>
                    <a:lnTo>
                      <a:pt x="1970529" y="274346"/>
                    </a:lnTo>
                    <a:lnTo>
                      <a:pt x="1902596" y="277455"/>
                    </a:lnTo>
                    <a:lnTo>
                      <a:pt x="1832817" y="280189"/>
                    </a:lnTo>
                    <a:lnTo>
                      <a:pt x="1761307" y="282536"/>
                    </a:lnTo>
                    <a:lnTo>
                      <a:pt x="1688184" y="284483"/>
                    </a:lnTo>
                    <a:lnTo>
                      <a:pt x="1613563" y="286019"/>
                    </a:lnTo>
                    <a:lnTo>
                      <a:pt x="1537562" y="287131"/>
                    </a:lnTo>
                    <a:lnTo>
                      <a:pt x="1460298" y="287807"/>
                    </a:lnTo>
                    <a:lnTo>
                      <a:pt x="1381887" y="288036"/>
                    </a:lnTo>
                    <a:lnTo>
                      <a:pt x="1303475" y="287807"/>
                    </a:lnTo>
                    <a:lnTo>
                      <a:pt x="1226211" y="287131"/>
                    </a:lnTo>
                    <a:lnTo>
                      <a:pt x="1150210" y="286019"/>
                    </a:lnTo>
                    <a:lnTo>
                      <a:pt x="1075589" y="284483"/>
                    </a:lnTo>
                    <a:lnTo>
                      <a:pt x="1002466" y="282536"/>
                    </a:lnTo>
                    <a:lnTo>
                      <a:pt x="930956" y="280189"/>
                    </a:lnTo>
                    <a:lnTo>
                      <a:pt x="861177" y="277455"/>
                    </a:lnTo>
                    <a:lnTo>
                      <a:pt x="793244" y="274346"/>
                    </a:lnTo>
                    <a:lnTo>
                      <a:pt x="727275" y="270875"/>
                    </a:lnTo>
                    <a:lnTo>
                      <a:pt x="663387" y="267052"/>
                    </a:lnTo>
                    <a:lnTo>
                      <a:pt x="601696" y="262892"/>
                    </a:lnTo>
                    <a:lnTo>
                      <a:pt x="542319" y="258405"/>
                    </a:lnTo>
                    <a:lnTo>
                      <a:pt x="485372" y="253604"/>
                    </a:lnTo>
                    <a:lnTo>
                      <a:pt x="430972" y="248501"/>
                    </a:lnTo>
                    <a:lnTo>
                      <a:pt x="379237" y="243108"/>
                    </a:lnTo>
                    <a:lnTo>
                      <a:pt x="330282" y="237438"/>
                    </a:lnTo>
                    <a:lnTo>
                      <a:pt x="284224" y="231502"/>
                    </a:lnTo>
                    <a:lnTo>
                      <a:pt x="241181" y="225314"/>
                    </a:lnTo>
                    <a:lnTo>
                      <a:pt x="201268" y="218884"/>
                    </a:lnTo>
                    <a:lnTo>
                      <a:pt x="131301" y="205351"/>
                    </a:lnTo>
                    <a:lnTo>
                      <a:pt x="75257" y="191000"/>
                    </a:lnTo>
                    <a:lnTo>
                      <a:pt x="34070" y="175930"/>
                    </a:lnTo>
                    <a:lnTo>
                      <a:pt x="2187" y="152186"/>
                    </a:lnTo>
                    <a:lnTo>
                      <a:pt x="0" y="144018"/>
                    </a:lnTo>
                    <a:close/>
                  </a:path>
                </a:pathLst>
              </a:custGeom>
              <a:ln w="190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128F1858-6BBB-D5E6-C920-E09D4ED2040B}"/>
              </a:ext>
            </a:extLst>
          </p:cNvPr>
          <p:cNvSpPr txBox="1"/>
          <p:nvPr/>
        </p:nvSpPr>
        <p:spPr>
          <a:xfrm>
            <a:off x="450850" y="3145742"/>
            <a:ext cx="8645779" cy="322934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000" b="1" spc="-6" dirty="0">
                <a:latin typeface="Courier New"/>
                <a:cs typeface="Courier New"/>
              </a:rPr>
              <a:t>numeros</a:t>
            </a:r>
            <a:r>
              <a:rPr sz="2000" b="1" spc="18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18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sc.parallelize([1,2,3,4,5,6,7,8,9,10]</a:t>
            </a:r>
            <a:r>
              <a:rPr lang="es-ES" sz="2000" b="1" spc="-6" dirty="0">
                <a:latin typeface="Courier New"/>
                <a:cs typeface="Courier New"/>
              </a:rPr>
              <a:t>,</a:t>
            </a:r>
            <a:r>
              <a:rPr lang="es-ES" sz="2000" b="1" spc="24" dirty="0">
                <a:latin typeface="Courier New"/>
                <a:cs typeface="Courier New"/>
              </a:rPr>
              <a:t> </a:t>
            </a:r>
            <a:r>
              <a:rPr lang="es-ES" sz="2000" b="1" spc="-6" dirty="0">
                <a:latin typeface="Courier New"/>
                <a:cs typeface="Courier New"/>
              </a:rPr>
              <a:t>2</a:t>
            </a:r>
            <a:r>
              <a:rPr sz="2000" b="1" spc="-6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99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SPARK: ejemplo de Evaluación Perezosa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385050" cy="281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E1FE6D28-777E-0AAB-2B2A-D0A9699F126E}"/>
              </a:ext>
            </a:extLst>
          </p:cNvPr>
          <p:cNvGrpSpPr/>
          <p:nvPr/>
        </p:nvGrpSpPr>
        <p:grpSpPr>
          <a:xfrm>
            <a:off x="532458" y="5952352"/>
            <a:ext cx="2447345" cy="1207459"/>
            <a:chOff x="2340482" y="3724275"/>
            <a:chExt cx="2070609" cy="1021587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E97BDA4-CF73-60FA-4D35-7B79433B7E75}"/>
                </a:ext>
              </a:extLst>
            </p:cNvPr>
            <p:cNvSpPr/>
            <p:nvPr/>
          </p:nvSpPr>
          <p:spPr>
            <a:xfrm>
              <a:off x="2340482" y="373748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 dirty="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1730C4F-885E-0F0A-09AB-5296FF251665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A2BC2E8-A233-107D-D7A9-D329FFD237BD}"/>
                </a:ext>
              </a:extLst>
            </p:cNvPr>
            <p:cNvSpPr/>
            <p:nvPr/>
          </p:nvSpPr>
          <p:spPr>
            <a:xfrm>
              <a:off x="3768471" y="4165473"/>
              <a:ext cx="642620" cy="76200"/>
            </a:xfrm>
            <a:custGeom>
              <a:avLst/>
              <a:gdLst/>
              <a:ahLst/>
              <a:cxnLst/>
              <a:rect l="l" t="t" r="r" b="b"/>
              <a:pathLst>
                <a:path w="642620" h="76200">
                  <a:moveTo>
                    <a:pt x="565912" y="0"/>
                  </a:moveTo>
                  <a:lnTo>
                    <a:pt x="565912" y="76199"/>
                  </a:lnTo>
                  <a:lnTo>
                    <a:pt x="629412" y="44449"/>
                  </a:lnTo>
                  <a:lnTo>
                    <a:pt x="578612" y="44449"/>
                  </a:lnTo>
                  <a:lnTo>
                    <a:pt x="578612" y="31749"/>
                  </a:lnTo>
                  <a:lnTo>
                    <a:pt x="629412" y="31749"/>
                  </a:lnTo>
                  <a:lnTo>
                    <a:pt x="565912" y="0"/>
                  </a:lnTo>
                  <a:close/>
                </a:path>
                <a:path w="642620" h="76200">
                  <a:moveTo>
                    <a:pt x="56591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565912" y="44449"/>
                  </a:lnTo>
                  <a:lnTo>
                    <a:pt x="565912" y="31749"/>
                  </a:lnTo>
                  <a:close/>
                </a:path>
                <a:path w="642620" h="76200">
                  <a:moveTo>
                    <a:pt x="629412" y="31749"/>
                  </a:moveTo>
                  <a:lnTo>
                    <a:pt x="578612" y="31749"/>
                  </a:lnTo>
                  <a:lnTo>
                    <a:pt x="578612" y="44449"/>
                  </a:lnTo>
                  <a:lnTo>
                    <a:pt x="629412" y="44449"/>
                  </a:lnTo>
                  <a:lnTo>
                    <a:pt x="642112" y="38099"/>
                  </a:lnTo>
                  <a:lnTo>
                    <a:pt x="629412" y="31749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9E80D57-42A7-62C2-0B87-54690B5D6105}"/>
              </a:ext>
            </a:extLst>
          </p:cNvPr>
          <p:cNvSpPr txBox="1"/>
          <p:nvPr/>
        </p:nvSpPr>
        <p:spPr>
          <a:xfrm>
            <a:off x="298452" y="1510088"/>
            <a:ext cx="10363183" cy="378886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 anchor="t">
            <a:spAutoFit/>
          </a:bodyPr>
          <a:lstStyle/>
          <a:p>
            <a:pPr marL="107315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nu</a:t>
            </a:r>
            <a:r>
              <a:rPr sz="1891" b="1" spc="-6" dirty="0" err="1">
                <a:latin typeface="Courier New"/>
                <a:cs typeface="Courier New"/>
              </a:rPr>
              <a:t>meros</a:t>
            </a:r>
            <a:r>
              <a:rPr lang="es-ES" sz="1891" b="1" spc="-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sc.parallelize([1,2,3,4,5,6,7,8,9,10</a:t>
            </a:r>
            <a:r>
              <a:rPr lang="es-ES" sz="1891" b="1" spc="-6" dirty="0">
                <a:latin typeface="Courier New"/>
                <a:cs typeface="Courier New"/>
              </a:rPr>
              <a:t>,11,24</a:t>
            </a:r>
            <a:r>
              <a:rPr sz="1891" b="1" spc="-6" dirty="0">
                <a:latin typeface="Courier New"/>
                <a:cs typeface="Courier New"/>
              </a:rPr>
              <a:t>])</a:t>
            </a:r>
            <a:endParaRPr lang="es-ES" sz="1891" dirty="0">
              <a:latin typeface="Courier New"/>
              <a:cs typeface="Courier New"/>
            </a:endParaRPr>
          </a:p>
          <a:p>
            <a:pPr marL="107315">
              <a:spcBef>
                <a:spcPts val="1519"/>
              </a:spcBef>
            </a:pPr>
            <a:r>
              <a:rPr lang="es-ES" sz="2127" dirty="0">
                <a:latin typeface="Courier New"/>
                <a:cs typeface="Courier New"/>
              </a:rPr>
              <a:t>  EVALUACIÓN PEREZOSA / DEMORADA </a:t>
            </a:r>
          </a:p>
          <a:p>
            <a:pPr marL="107315">
              <a:spcBef>
                <a:spcPts val="1519"/>
              </a:spcBef>
            </a:pPr>
            <a:r>
              <a:rPr lang="es-ES" sz="2127" b="1" spc="-6" dirty="0">
                <a:latin typeface="Courier New"/>
                <a:cs typeface="Courier New"/>
              </a:rPr>
              <a:t>  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15">
              <a:spcBef>
                <a:spcPts val="1519"/>
              </a:spcBef>
            </a:pPr>
            <a:r>
              <a:rPr lang="es-ES" sz="1850" b="1" spc="-6" dirty="0" err="1">
                <a:latin typeface="Courier New"/>
                <a:cs typeface="Courier New"/>
              </a:rPr>
              <a:t>numeros</a:t>
            </a:r>
            <a:r>
              <a:rPr lang="es-ES" sz="1850" b="1" spc="-6" dirty="0">
                <a:latin typeface="Courier New"/>
                <a:cs typeface="Courier New"/>
              </a:rPr>
              <a:t> </a:t>
            </a:r>
            <a:r>
              <a:rPr lang="es-ES" sz="1850" b="1" dirty="0">
                <a:latin typeface="Courier New"/>
                <a:cs typeface="Courier New"/>
              </a:rPr>
              <a:t>=</a:t>
            </a:r>
            <a:r>
              <a:rPr lang="es-ES" sz="1850" b="1" spc="12" dirty="0">
                <a:latin typeface="Courier New"/>
                <a:cs typeface="Courier New"/>
              </a:rPr>
              <a:t> </a:t>
            </a:r>
            <a:r>
              <a:rPr lang="es-ES" sz="1850" b="1" spc="-6" dirty="0" err="1">
                <a:latin typeface="Courier New"/>
                <a:cs typeface="Courier New"/>
              </a:rPr>
              <a:t>sc.parallelize</a:t>
            </a:r>
            <a:r>
              <a:rPr lang="es-ES" sz="1850" b="1" spc="-6" dirty="0">
                <a:latin typeface="Courier New"/>
                <a:cs typeface="Courier New"/>
              </a:rPr>
              <a:t>([1,2,3,4,5,6,7,8,9,10,11])</a:t>
            </a:r>
            <a:endParaRPr lang="es-ES" sz="1850" dirty="0">
              <a:latin typeface="Courier New"/>
              <a:cs typeface="Courier New"/>
            </a:endParaRPr>
          </a:p>
          <a:p>
            <a:pPr marL="107315">
              <a:spcBef>
                <a:spcPts val="1519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15">
              <a:spcBef>
                <a:spcPts val="1519"/>
              </a:spcBef>
            </a:pPr>
            <a:r>
              <a:rPr lang="es-ES" sz="2000" dirty="0">
                <a:latin typeface="Courier New"/>
                <a:cs typeface="Courier New"/>
              </a:rPr>
              <a:t>EVALUACIÓN PEREZOSA / DEMORADA </a:t>
            </a:r>
          </a:p>
          <a:p>
            <a:pPr marL="107315">
              <a:spcBef>
                <a:spcPts val="1519"/>
              </a:spcBef>
            </a:pPr>
            <a:r>
              <a:rPr lang="es-ES" sz="1850" b="1" spc="-6" dirty="0" err="1">
                <a:latin typeface="Courier New"/>
                <a:cs typeface="Courier New"/>
              </a:rPr>
              <a:t>print</a:t>
            </a:r>
            <a:r>
              <a:rPr lang="es-ES" sz="1850" b="1" spc="-6" dirty="0">
                <a:latin typeface="Courier New"/>
                <a:cs typeface="Courier New"/>
              </a:rPr>
              <a:t>(</a:t>
            </a:r>
            <a:r>
              <a:rPr lang="es-ES" sz="1850" b="1" spc="-6" dirty="0" err="1">
                <a:latin typeface="Courier New"/>
                <a:cs typeface="Courier New"/>
              </a:rPr>
              <a:t>numeros.count</a:t>
            </a:r>
            <a:r>
              <a:rPr lang="es-ES" sz="1850" b="1" spc="-6" dirty="0">
                <a:latin typeface="Courier New"/>
                <a:cs typeface="Courier New"/>
              </a:rPr>
              <a:t>())</a:t>
            </a:r>
          </a:p>
          <a:p>
            <a:pPr marL="107315">
              <a:spcBef>
                <a:spcPts val="1519"/>
              </a:spcBef>
            </a:pPr>
            <a:endParaRPr lang="es-ES" sz="1891" dirty="0">
              <a:latin typeface="Courier New"/>
              <a:cs typeface="Courier New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FDF92AA-45E0-CFEF-8A70-ED05D431B92D}"/>
              </a:ext>
            </a:extLst>
          </p:cNvPr>
          <p:cNvSpPr txBox="1"/>
          <p:nvPr/>
        </p:nvSpPr>
        <p:spPr>
          <a:xfrm>
            <a:off x="3270250" y="5861334"/>
            <a:ext cx="7388140" cy="1096280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837" spc="-6" dirty="0">
                <a:latin typeface="Arial MT"/>
                <a:cs typeface="Arial MT"/>
              </a:rPr>
              <a:t>Spark</a:t>
            </a:r>
            <a:r>
              <a:rPr sz="2837" spc="-12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“apunta”</a:t>
            </a:r>
            <a:r>
              <a:rPr sz="2837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qué </a:t>
            </a:r>
            <a:r>
              <a:rPr sz="2837" dirty="0">
                <a:latin typeface="Arial MT"/>
                <a:cs typeface="Arial MT"/>
              </a:rPr>
              <a:t>va</a:t>
            </a:r>
            <a:r>
              <a:rPr sz="2837" spc="-12" dirty="0">
                <a:latin typeface="Arial MT"/>
                <a:cs typeface="Arial MT"/>
              </a:rPr>
              <a:t> </a:t>
            </a:r>
            <a:r>
              <a:rPr sz="2837" dirty="0">
                <a:latin typeface="Arial MT"/>
                <a:cs typeface="Arial MT"/>
              </a:rPr>
              <a:t>a</a:t>
            </a:r>
            <a:r>
              <a:rPr sz="2837" spc="-18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pasar</a:t>
            </a:r>
            <a:endParaRPr sz="2837" dirty="0">
              <a:latin typeface="Arial MT"/>
              <a:cs typeface="Arial MT"/>
            </a:endParaRPr>
          </a:p>
          <a:p>
            <a:pPr marL="393265" indent="-378255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837" spc="-6" dirty="0">
                <a:latin typeface="Arial MT"/>
                <a:cs typeface="Arial MT"/>
              </a:rPr>
              <a:t>No</a:t>
            </a:r>
            <a:r>
              <a:rPr sz="2837" spc="6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se</a:t>
            </a:r>
            <a:r>
              <a:rPr sz="2837" spc="6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calcula</a:t>
            </a:r>
            <a:r>
              <a:rPr sz="2837" spc="18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nada</a:t>
            </a:r>
            <a:r>
              <a:rPr sz="2837" spc="18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hasta que</a:t>
            </a:r>
            <a:r>
              <a:rPr sz="2837" spc="12" dirty="0">
                <a:latin typeface="Arial MT"/>
                <a:cs typeface="Arial MT"/>
              </a:rPr>
              <a:t> </a:t>
            </a:r>
            <a:r>
              <a:rPr sz="2837" spc="-6" dirty="0">
                <a:latin typeface="Arial MT"/>
                <a:cs typeface="Arial MT"/>
              </a:rPr>
              <a:t>es</a:t>
            </a:r>
            <a:r>
              <a:rPr sz="2837" spc="12" dirty="0">
                <a:latin typeface="Arial MT"/>
                <a:cs typeface="Arial MT"/>
              </a:rPr>
              <a:t> </a:t>
            </a:r>
            <a:r>
              <a:rPr sz="2837" spc="-6" dirty="0" err="1">
                <a:latin typeface="Arial MT"/>
                <a:cs typeface="Arial MT"/>
              </a:rPr>
              <a:t>necesario</a:t>
            </a:r>
            <a:endParaRPr sz="2837" dirty="0">
              <a:latin typeface="Arial MT"/>
              <a:cs typeface="Arial MT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4E3E52A-CC55-2B5E-1848-FE87EB2AB2A0}"/>
              </a:ext>
            </a:extLst>
          </p:cNvPr>
          <p:cNvSpPr txBox="1"/>
          <p:nvPr/>
        </p:nvSpPr>
        <p:spPr>
          <a:xfrm>
            <a:off x="623450" y="6177219"/>
            <a:ext cx="1265045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lang="es-ES" sz="1600" b="1" spc="-6" dirty="0">
                <a:latin typeface="Courier New"/>
                <a:cs typeface="Courier New"/>
              </a:rPr>
              <a:t>([1,2,3,4,5,6,7,8,9,10,11,])</a:t>
            </a:r>
            <a:endParaRPr sz="141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4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1985</Words>
  <Application>Microsoft Office PowerPoint</Application>
  <PresentationFormat>Personalizado</PresentationFormat>
  <Paragraphs>300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Arial MT</vt:lpstr>
      <vt:lpstr>Calibri</vt:lpstr>
      <vt:lpstr>Courier New</vt:lpstr>
      <vt:lpstr>Helvetica Neue</vt:lpstr>
      <vt:lpstr>Montserrat</vt:lpstr>
      <vt:lpstr>Times New Roman</vt:lpstr>
      <vt:lpstr>Wingdings</vt:lpstr>
      <vt:lpstr>Office Theme</vt:lpstr>
      <vt:lpstr>Presentación de PowerPoint</vt:lpstr>
      <vt:lpstr>GitHub</vt:lpstr>
      <vt:lpstr>RECORDATORIO: funciones lambda</vt:lpstr>
      <vt:lpstr>Presentación de PowerPoint</vt:lpstr>
      <vt:lpstr>SPARK: aportaciones</vt:lpstr>
      <vt:lpstr>SPARK: Java, Scala, Python, R</vt:lpstr>
      <vt:lpstr>Presentación de PowerPoint</vt:lpstr>
      <vt:lpstr>Crear un RDD a partir de una lista con sus elementos</vt:lpstr>
      <vt:lpstr>SPARK: ejemplo de Evaluación Perezosa</vt:lpstr>
      <vt:lpstr>Presentación de PowerPoint</vt:lpstr>
      <vt:lpstr>Transformación “map()”</vt:lpstr>
      <vt:lpstr>RDDs: Transformaciones más comunes</vt:lpstr>
      <vt:lpstr>Transformación “filter()”</vt:lpstr>
      <vt:lpstr>Transformación: cuestiones sobre “filter()”</vt:lpstr>
      <vt:lpstr>Transformación “flatMap()”</vt:lpstr>
      <vt:lpstr>Diferencias entre “flatMap()” y “map()”</vt:lpstr>
      <vt:lpstr>Transformación “distinct()”</vt:lpstr>
      <vt:lpstr>Transformación “sample()”</vt:lpstr>
      <vt:lpstr>Transformación “union()”</vt:lpstr>
      <vt:lpstr>Transformación “union()”: ejemplo de uso sencillo</vt:lpstr>
      <vt:lpstr>Presentación de PowerPoint</vt:lpstr>
      <vt:lpstr>RDDs: Acciones</vt:lpstr>
      <vt:lpstr>RDDs: Acciones más comunes</vt:lpstr>
      <vt:lpstr>Acción “count”</vt:lpstr>
      <vt:lpstr>Acción “reduce”</vt:lpstr>
      <vt:lpstr>Acción “take”</vt:lpstr>
      <vt:lpstr>Acción “collect”</vt:lpstr>
      <vt:lpstr>Acción “takeOrdered”</vt:lpstr>
      <vt:lpstr>Acción “takeOrdered”: cambiar criterio ordenación</vt:lpstr>
      <vt:lpstr>Presentación de PowerPoint</vt:lpstr>
      <vt:lpstr>RDDs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EJERCICIO 1: contar caracteres de un fichero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Sastre Roca Luis</cp:lastModifiedBy>
  <cp:revision>63</cp:revision>
  <dcterms:created xsi:type="dcterms:W3CDTF">2021-05-28T10:18:10Z</dcterms:created>
  <dcterms:modified xsi:type="dcterms:W3CDTF">2023-03-09T10:55:48Z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