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2"/>
  </p:notesMasterIdLst>
  <p:sldIdLst>
    <p:sldId id="256" r:id="rId5"/>
    <p:sldId id="273" r:id="rId6"/>
    <p:sldId id="259" r:id="rId7"/>
    <p:sldId id="277" r:id="rId8"/>
    <p:sldId id="307" r:id="rId9"/>
    <p:sldId id="308" r:id="rId10"/>
    <p:sldId id="309" r:id="rId11"/>
    <p:sldId id="310" r:id="rId12"/>
    <p:sldId id="311" r:id="rId13"/>
    <p:sldId id="312" r:id="rId14"/>
    <p:sldId id="313" r:id="rId15"/>
    <p:sldId id="314" r:id="rId16"/>
    <p:sldId id="322" r:id="rId17"/>
    <p:sldId id="315" r:id="rId18"/>
    <p:sldId id="316" r:id="rId19"/>
    <p:sldId id="317" r:id="rId20"/>
    <p:sldId id="323" r:id="rId21"/>
    <p:sldId id="318" r:id="rId22"/>
    <p:sldId id="319" r:id="rId23"/>
    <p:sldId id="320" r:id="rId24"/>
    <p:sldId id="321" r:id="rId25"/>
    <p:sldId id="324" r:id="rId26"/>
    <p:sldId id="325" r:id="rId27"/>
    <p:sldId id="326" r:id="rId28"/>
    <p:sldId id="327" r:id="rId29"/>
    <p:sldId id="328" r:id="rId30"/>
    <p:sldId id="329" r:id="rId31"/>
    <p:sldId id="330" r:id="rId32"/>
    <p:sldId id="331" r:id="rId33"/>
    <p:sldId id="334" r:id="rId34"/>
    <p:sldId id="332" r:id="rId35"/>
    <p:sldId id="335" r:id="rId36"/>
    <p:sldId id="333" r:id="rId37"/>
    <p:sldId id="336" r:id="rId38"/>
    <p:sldId id="337" r:id="rId39"/>
    <p:sldId id="338" r:id="rId40"/>
    <p:sldId id="274" r:id="rId41"/>
  </p:sldIdLst>
  <p:sldSz cx="10807700" cy="7747000"/>
  <p:notesSz cx="10807700" cy="7747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8D4"/>
    <a:srgbClr val="0F4890"/>
    <a:srgbClr val="061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5" autoAdjust="0"/>
    <p:restoredTop sz="94593"/>
  </p:normalViewPr>
  <p:slideViewPr>
    <p:cSldViewPr>
      <p:cViewPr varScale="1">
        <p:scale>
          <a:sx n="100" d="100"/>
          <a:sy n="100" d="100"/>
        </p:scale>
        <p:origin x="87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83125" cy="38893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121400" y="0"/>
            <a:ext cx="4683125" cy="388938"/>
          </a:xfrm>
          <a:prstGeom prst="rect">
            <a:avLst/>
          </a:prstGeom>
        </p:spPr>
        <p:txBody>
          <a:bodyPr vert="horz" lIns="91440" tIns="45720" rIns="91440" bIns="45720" rtlCol="0"/>
          <a:lstStyle>
            <a:lvl1pPr algn="r">
              <a:defRPr sz="1200"/>
            </a:lvl1pPr>
          </a:lstStyle>
          <a:p>
            <a:fld id="{9517ECED-B8AE-4837-BABA-778116F76072}" type="datetimeFigureOut">
              <a:rPr lang="es-ES" smtClean="0"/>
              <a:t>15/11/2022</a:t>
            </a:fld>
            <a:endParaRPr lang="es-ES"/>
          </a:p>
        </p:txBody>
      </p:sp>
      <p:sp>
        <p:nvSpPr>
          <p:cNvPr id="4" name="Marcador de imagen de diapositiva 3"/>
          <p:cNvSpPr>
            <a:spLocks noGrp="1" noRot="1" noChangeAspect="1"/>
          </p:cNvSpPr>
          <p:nvPr>
            <p:ph type="sldImg" idx="2"/>
          </p:nvPr>
        </p:nvSpPr>
        <p:spPr>
          <a:xfrm>
            <a:off x="3579813" y="968375"/>
            <a:ext cx="3648075" cy="2614613"/>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81088" y="3729038"/>
            <a:ext cx="8645525" cy="304958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7358063"/>
            <a:ext cx="4683125" cy="38893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121400" y="7358063"/>
            <a:ext cx="4683125" cy="388937"/>
          </a:xfrm>
          <a:prstGeom prst="rect">
            <a:avLst/>
          </a:prstGeom>
        </p:spPr>
        <p:txBody>
          <a:bodyPr vert="horz" lIns="91440" tIns="45720" rIns="91440" bIns="45720" rtlCol="0" anchor="b"/>
          <a:lstStyle>
            <a:lvl1pPr algn="r">
              <a:defRPr sz="1200"/>
            </a:lvl1pPr>
          </a:lstStyle>
          <a:p>
            <a:fld id="{D378F027-6C80-40F6-A698-A6399F8170BA}" type="slidenum">
              <a:rPr lang="es-ES" smtClean="0"/>
              <a:t>‹Nº›</a:t>
            </a:fld>
            <a:endParaRPr lang="es-ES"/>
          </a:p>
        </p:txBody>
      </p:sp>
    </p:spTree>
    <p:extLst>
      <p:ext uri="{BB962C8B-B14F-4D97-AF65-F5344CB8AC3E}">
        <p14:creationId xmlns:p14="http://schemas.microsoft.com/office/powerpoint/2010/main" val="344908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78F027-6C80-40F6-A698-A6399F8170BA}" type="slidenum">
              <a:rPr lang="es-ES" smtClean="0"/>
              <a:t>2</a:t>
            </a:fld>
            <a:endParaRPr lang="es-ES"/>
          </a:p>
        </p:txBody>
      </p:sp>
    </p:spTree>
    <p:extLst>
      <p:ext uri="{BB962C8B-B14F-4D97-AF65-F5344CB8AC3E}">
        <p14:creationId xmlns:p14="http://schemas.microsoft.com/office/powerpoint/2010/main" val="3891687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0D2C9F88-C8E1-6347-BF36-B6B5C7AC5D2D}"/>
              </a:ext>
            </a:extLst>
          </p:cNvPr>
          <p:cNvSpPr/>
          <p:nvPr userDrawn="1"/>
        </p:nvSpPr>
        <p:spPr>
          <a:xfrm>
            <a:off x="0" y="1"/>
            <a:ext cx="10807700" cy="6159500"/>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Marcador de texto 3">
            <a:extLst>
              <a:ext uri="{FF2B5EF4-FFF2-40B4-BE49-F238E27FC236}">
                <a16:creationId xmlns="" xmlns:a16="http://schemas.microsoft.com/office/drawing/2014/main" id="{263B72D3-C93A-154B-8509-84FF05BD8B1A}"/>
              </a:ext>
            </a:extLst>
          </p:cNvPr>
          <p:cNvSpPr>
            <a:spLocks noGrp="1"/>
          </p:cNvSpPr>
          <p:nvPr>
            <p:ph type="body" sz="quarter" idx="16" hasCustomPrompt="1"/>
          </p:nvPr>
        </p:nvSpPr>
        <p:spPr>
          <a:xfrm>
            <a:off x="552415" y="2425700"/>
            <a:ext cx="5115602" cy="1635232"/>
          </a:xfrm>
          <a:prstGeom prst="rect">
            <a:avLst/>
          </a:prstGeom>
        </p:spPr>
        <p:txBody>
          <a:bodyPr anchor="t">
            <a:noAutofit/>
          </a:bodyPr>
          <a:lstStyle>
            <a:lvl1pPr marL="0" indent="0" algn="l">
              <a:lnSpc>
                <a:spcPts val="6000"/>
              </a:lnSpc>
              <a:buNone/>
              <a:defRPr sz="5500" b="1"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a:t>
            </a:r>
          </a:p>
          <a:p>
            <a:pPr lvl="0"/>
            <a:r>
              <a:rPr lang="es-ES_tradnl" dirty="0"/>
              <a:t>presentación</a:t>
            </a:r>
          </a:p>
        </p:txBody>
      </p:sp>
      <p:sp>
        <p:nvSpPr>
          <p:cNvPr id="15" name="Marcador de texto 3">
            <a:extLst>
              <a:ext uri="{FF2B5EF4-FFF2-40B4-BE49-F238E27FC236}">
                <a16:creationId xmlns="" xmlns:a16="http://schemas.microsoft.com/office/drawing/2014/main" id="{0D8F4C33-606A-5749-8D75-ACE4C079CB99}"/>
              </a:ext>
            </a:extLst>
          </p:cNvPr>
          <p:cNvSpPr>
            <a:spLocks noGrp="1"/>
          </p:cNvSpPr>
          <p:nvPr>
            <p:ph type="body" sz="quarter" idx="17" hasCustomPrompt="1"/>
          </p:nvPr>
        </p:nvSpPr>
        <p:spPr>
          <a:xfrm>
            <a:off x="552415" y="4060932"/>
            <a:ext cx="6106202" cy="849160"/>
          </a:xfrm>
          <a:prstGeom prst="rect">
            <a:avLst/>
          </a:prstGeom>
        </p:spPr>
        <p:txBody>
          <a:bodyPr anchor="t">
            <a:noAutofit/>
          </a:bodyPr>
          <a:lstStyle>
            <a:lvl1pPr marL="0" indent="0" algn="l">
              <a:lnSpc>
                <a:spcPts val="6000"/>
              </a:lnSpc>
              <a:buNone/>
              <a:defRPr sz="2400" b="1" i="0" spc="0" baseline="0">
                <a:solidFill>
                  <a:srgbClr val="06112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Fecha de la presentación</a:t>
            </a:r>
          </a:p>
        </p:txBody>
      </p:sp>
      <p:pic>
        <p:nvPicPr>
          <p:cNvPr id="13" name="Gráfico 12">
            <a:extLst>
              <a:ext uri="{FF2B5EF4-FFF2-40B4-BE49-F238E27FC236}">
                <a16:creationId xmlns="" xmlns:a16="http://schemas.microsoft.com/office/drawing/2014/main" id="{56079A70-4CDC-BE44-BF7E-DD31FDAC24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606524" y="222250"/>
            <a:ext cx="8253269" cy="6042132"/>
          </a:xfrm>
          <a:prstGeom prst="rect">
            <a:avLst/>
          </a:prstGeom>
        </p:spPr>
      </p:pic>
      <p:pic>
        <p:nvPicPr>
          <p:cNvPr id="3" name="Imagen 2" descr="Interfaz de usuario gráfica&#10;&#10;Descripción generada automáticamente">
            <a:extLst>
              <a:ext uri="{FF2B5EF4-FFF2-40B4-BE49-F238E27FC236}">
                <a16:creationId xmlns="" xmlns:a16="http://schemas.microsoft.com/office/drawing/2014/main" id="{54136B19-67A5-4D0F-A940-45A1A8A8832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3240" y="6036192"/>
            <a:ext cx="9601220" cy="14599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ÍNDICE">
    <p:bg>
      <p:bgPr>
        <a:solidFill>
          <a:srgbClr val="3288D4"/>
        </a:solidFill>
        <a:effectLst/>
      </p:bgPr>
    </p:bg>
    <p:spTree>
      <p:nvGrpSpPr>
        <p:cNvPr id="1" name=""/>
        <p:cNvGrpSpPr/>
        <p:nvPr/>
      </p:nvGrpSpPr>
      <p:grpSpPr>
        <a:xfrm>
          <a:off x="0" y="0"/>
          <a:ext cx="0" cy="0"/>
          <a:chOff x="0" y="0"/>
          <a:chExt cx="0" cy="0"/>
        </a:xfrm>
      </p:grpSpPr>
      <p:sp>
        <p:nvSpPr>
          <p:cNvPr id="16" name="bg object 16"/>
          <p:cNvSpPr/>
          <p:nvPr/>
        </p:nvSpPr>
        <p:spPr>
          <a:xfrm>
            <a:off x="6350" y="6350"/>
            <a:ext cx="10800080" cy="7731125"/>
          </a:xfrm>
          <a:custGeom>
            <a:avLst/>
            <a:gdLst/>
            <a:ahLst/>
            <a:cxnLst/>
            <a:rect l="l" t="t" r="r" b="b"/>
            <a:pathLst>
              <a:path w="10800080" h="7731125">
                <a:moveTo>
                  <a:pt x="10800003" y="7730858"/>
                </a:moveTo>
                <a:lnTo>
                  <a:pt x="0" y="7730858"/>
                </a:lnTo>
                <a:lnTo>
                  <a:pt x="0" y="0"/>
                </a:lnTo>
                <a:lnTo>
                  <a:pt x="10800003" y="0"/>
                </a:lnTo>
                <a:lnTo>
                  <a:pt x="10800003" y="7730858"/>
                </a:lnTo>
                <a:close/>
              </a:path>
            </a:pathLst>
          </a:custGeom>
          <a:ln w="12700">
            <a:solidFill>
              <a:srgbClr val="1D1D1B"/>
            </a:solidFill>
          </a:ln>
        </p:spPr>
        <p:txBody>
          <a:bodyPr wrap="square" lIns="0" tIns="0" rIns="0" bIns="0" rtlCol="0"/>
          <a:lstStyle/>
          <a:p>
            <a:endParaRPr b="0" i="0" dirty="0">
              <a:latin typeface="Arial" panose="020B0604020202020204" pitchFamily="34" charset="0"/>
            </a:endParaRPr>
          </a:p>
        </p:txBody>
      </p:sp>
      <p:sp>
        <p:nvSpPr>
          <p:cNvPr id="11" name="Título 10">
            <a:extLst>
              <a:ext uri="{FF2B5EF4-FFF2-40B4-BE49-F238E27FC236}">
                <a16:creationId xmlns="" xmlns:a16="http://schemas.microsoft.com/office/drawing/2014/main" id="{40DE14B0-F75D-774C-B0F4-9D51579D67B0}"/>
              </a:ext>
            </a:extLst>
          </p:cNvPr>
          <p:cNvSpPr>
            <a:spLocks noGrp="1"/>
          </p:cNvSpPr>
          <p:nvPr>
            <p:ph type="title" hasCustomPrompt="1"/>
          </p:nvPr>
        </p:nvSpPr>
        <p:spPr>
          <a:xfrm>
            <a:off x="831850" y="1501158"/>
            <a:ext cx="1828800" cy="430887"/>
          </a:xfrm>
          <a:prstGeom prst="rect">
            <a:avLst/>
          </a:prstGeom>
        </p:spPr>
        <p:txBody>
          <a:bodyPr/>
          <a:lstStyle>
            <a:lvl1pPr>
              <a:defRPr sz="2800" b="0" i="0">
                <a:solidFill>
                  <a:schemeClr val="bg1"/>
                </a:solidFill>
                <a:latin typeface="Arial" panose="020B0604020202020204" pitchFamily="34" charset="0"/>
              </a:defRPr>
            </a:lvl1pPr>
          </a:lstStyle>
          <a:p>
            <a:r>
              <a:rPr lang="es-ES" dirty="0"/>
              <a:t>Índice</a:t>
            </a:r>
          </a:p>
        </p:txBody>
      </p:sp>
      <p:sp>
        <p:nvSpPr>
          <p:cNvPr id="17" name="Holder 3">
            <a:extLst>
              <a:ext uri="{FF2B5EF4-FFF2-40B4-BE49-F238E27FC236}">
                <a16:creationId xmlns="" xmlns:a16="http://schemas.microsoft.com/office/drawing/2014/main" id="{E324D655-9C5E-C749-9537-BD9643DC5176}"/>
              </a:ext>
            </a:extLst>
          </p:cNvPr>
          <p:cNvSpPr txBox="1">
            <a:spLocks/>
          </p:cNvSpPr>
          <p:nvPr userDrawn="1"/>
        </p:nvSpPr>
        <p:spPr>
          <a:xfrm>
            <a:off x="3877921" y="1014586"/>
            <a:ext cx="3460496" cy="276999"/>
          </a:xfrm>
          <a:prstGeom prst="rect">
            <a:avLst/>
          </a:prstGeom>
        </p:spPr>
        <p:txBody>
          <a:bodyPr wrap="square" lIns="0" tIns="0" rIns="0" bIns="0">
            <a:spAutoFit/>
          </a:bodyPr>
          <a:lstStyle>
            <a:defPPr>
              <a:defRPr lang="es-ES"/>
            </a:defPPr>
            <a:lvl1pPr marL="0" algn="ctr" defTabSz="914400" rtl="0" eaLnBrk="1" latinLnBrk="0" hangingPunct="1">
              <a:defRPr sz="1800" b="0" i="0" kern="1200">
                <a:solidFill>
                  <a:schemeClr val="tx1">
                    <a:tint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p>
        </p:txBody>
      </p:sp>
      <p:sp>
        <p:nvSpPr>
          <p:cNvPr id="20" name="Marcador de texto 3">
            <a:extLst>
              <a:ext uri="{FF2B5EF4-FFF2-40B4-BE49-F238E27FC236}">
                <a16:creationId xmlns="" xmlns:a16="http://schemas.microsoft.com/office/drawing/2014/main" id="{5ABDE9E6-F7A1-D941-8499-C5842FA9ED17}"/>
              </a:ext>
            </a:extLst>
          </p:cNvPr>
          <p:cNvSpPr>
            <a:spLocks noGrp="1"/>
          </p:cNvSpPr>
          <p:nvPr>
            <p:ph type="body" sz="quarter" idx="16" hasCustomPrompt="1"/>
          </p:nvPr>
        </p:nvSpPr>
        <p:spPr>
          <a:xfrm>
            <a:off x="831850" y="2299821"/>
            <a:ext cx="3581400" cy="2340803"/>
          </a:xfrm>
          <a:prstGeom prst="rect">
            <a:avLst/>
          </a:prstGeom>
        </p:spPr>
        <p:txBody>
          <a:bodyPr anchor="t">
            <a:noAutofit/>
          </a:bodyPr>
          <a:lstStyle>
            <a:lvl1pPr marL="0" indent="0" algn="l">
              <a:lnSpc>
                <a:spcPct val="100000"/>
              </a:lnSpc>
              <a:buNone/>
              <a:defRPr sz="1600"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1.1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1.2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1.3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2000" b="0" spc="105"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2.1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2.2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2.3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2800" b="0" spc="105"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3.1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3.2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3.3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1600" b="0" kern="0" dirty="0"/>
          </a:p>
        </p:txBody>
      </p:sp>
      <p:sp>
        <p:nvSpPr>
          <p:cNvPr id="23" name="Marcador de texto 3">
            <a:extLst>
              <a:ext uri="{FF2B5EF4-FFF2-40B4-BE49-F238E27FC236}">
                <a16:creationId xmlns="" xmlns:a16="http://schemas.microsoft.com/office/drawing/2014/main" id="{046BC9E1-CF5F-BC4C-8C29-19BF1FF7B3C6}"/>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CIÓN">
    <p:bg>
      <p:bgPr>
        <a:solidFill>
          <a:srgbClr val="3288D4"/>
        </a:solidFill>
        <a:effectLst/>
      </p:bgPr>
    </p:bg>
    <p:spTree>
      <p:nvGrpSpPr>
        <p:cNvPr id="1" name=""/>
        <p:cNvGrpSpPr/>
        <p:nvPr/>
      </p:nvGrpSpPr>
      <p:grpSpPr>
        <a:xfrm>
          <a:off x="0" y="0"/>
          <a:ext cx="0" cy="0"/>
          <a:chOff x="0" y="0"/>
          <a:chExt cx="0" cy="0"/>
        </a:xfrm>
      </p:grpSpPr>
      <p:sp>
        <p:nvSpPr>
          <p:cNvPr id="10" name="Marcador de texto 3">
            <a:extLst>
              <a:ext uri="{FF2B5EF4-FFF2-40B4-BE49-F238E27FC236}">
                <a16:creationId xmlns="" xmlns:a16="http://schemas.microsoft.com/office/drawing/2014/main" id="{B09E400B-F08F-F345-8733-19DC05708EDE}"/>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11" name="Marcador de texto 3">
            <a:extLst>
              <a:ext uri="{FF2B5EF4-FFF2-40B4-BE49-F238E27FC236}">
                <a16:creationId xmlns="" xmlns:a16="http://schemas.microsoft.com/office/drawing/2014/main" id="{B027D0E3-398C-9244-8F21-9F1D97F6FA35}"/>
              </a:ext>
            </a:extLst>
          </p:cNvPr>
          <p:cNvSpPr>
            <a:spLocks noGrp="1"/>
          </p:cNvSpPr>
          <p:nvPr>
            <p:ph type="body" sz="quarter" idx="15" hasCustomPrompt="1"/>
          </p:nvPr>
        </p:nvSpPr>
        <p:spPr>
          <a:xfrm>
            <a:off x="922936" y="2871038"/>
            <a:ext cx="7186796" cy="693267"/>
          </a:xfrm>
          <a:prstGeom prst="rect">
            <a:avLst/>
          </a:prstGeom>
        </p:spPr>
        <p:txBody>
          <a:bodyPr anchor="t">
            <a:noAutofit/>
          </a:bodyPr>
          <a:lstStyle>
            <a:lvl1pPr marL="0" indent="0" algn="l">
              <a:lnSpc>
                <a:spcPct val="110000"/>
              </a:lnSpc>
              <a:buNone/>
              <a:defRPr sz="6600" b="1"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Titulo sección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1">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cs typeface="Arial" panose="020B0604020202020204" pitchFamily="34" charset="0"/>
            </a:endParaRPr>
          </a:p>
        </p:txBody>
      </p:sp>
      <p:sp>
        <p:nvSpPr>
          <p:cNvPr id="14" name="Título 10">
            <a:extLst>
              <a:ext uri="{FF2B5EF4-FFF2-40B4-BE49-F238E27FC236}">
                <a16:creationId xmlns=""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1" name="Marcador de texto 3">
            <a:extLst>
              <a:ext uri="{FF2B5EF4-FFF2-40B4-BE49-F238E27FC236}">
                <a16:creationId xmlns="" xmlns:a16="http://schemas.microsoft.com/office/drawing/2014/main" id="{9F30D7C2-FA9E-484E-BB4C-43DA4E2D86A7}"/>
              </a:ext>
            </a:extLst>
          </p:cNvPr>
          <p:cNvSpPr>
            <a:spLocks noGrp="1"/>
          </p:cNvSpPr>
          <p:nvPr>
            <p:ph type="body" sz="quarter" idx="16" hasCustomPrompt="1"/>
          </p:nvPr>
        </p:nvSpPr>
        <p:spPr>
          <a:xfrm>
            <a:off x="831850" y="2169721"/>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3" name="Marcador de texto 3">
            <a:extLst>
              <a:ext uri="{FF2B5EF4-FFF2-40B4-BE49-F238E27FC236}">
                <a16:creationId xmlns="" xmlns:a16="http://schemas.microsoft.com/office/drawing/2014/main" id="{9475EC73-3568-F841-B01F-085215B630FC}"/>
              </a:ext>
            </a:extLst>
          </p:cNvPr>
          <p:cNvSpPr>
            <a:spLocks noGrp="1"/>
          </p:cNvSpPr>
          <p:nvPr>
            <p:ph type="body" sz="quarter" idx="18" hasCustomPrompt="1"/>
          </p:nvPr>
        </p:nvSpPr>
        <p:spPr>
          <a:xfrm>
            <a:off x="820276" y="3558683"/>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4" name="Marcador de texto 3">
            <a:extLst>
              <a:ext uri="{FF2B5EF4-FFF2-40B4-BE49-F238E27FC236}">
                <a16:creationId xmlns="" xmlns:a16="http://schemas.microsoft.com/office/drawing/2014/main" id="{6A266DCD-8B74-1D4C-8039-1EA045CC6FB7}"/>
              </a:ext>
            </a:extLst>
          </p:cNvPr>
          <p:cNvSpPr>
            <a:spLocks noGrp="1"/>
          </p:cNvSpPr>
          <p:nvPr>
            <p:ph type="body" sz="quarter" idx="19" hasCustomPrompt="1"/>
          </p:nvPr>
        </p:nvSpPr>
        <p:spPr>
          <a:xfrm>
            <a:off x="820276" y="4947645"/>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latin typeface="Arial" panose="020B0604020202020204" pitchFamily="34" charset="0"/>
                <a:cs typeface="Arial" panose="020B0604020202020204" pitchFamily="34" charset="0"/>
              </a:rPr>
              <a:pPr/>
              <a:t>‹Nº›</a:t>
            </a:fld>
            <a:endParaRPr lang="en-US" sz="900" dirty="0">
              <a:solidFill>
                <a:srgbClr val="3288D4"/>
              </a:solidFill>
              <a:latin typeface="Arial" panose="020B0604020202020204" pitchFamily="34" charset="0"/>
              <a:cs typeface="Arial" panose="020B0604020202020204" pitchFamily="34" charset="0"/>
            </a:endParaRPr>
          </a:p>
        </p:txBody>
      </p:sp>
      <p:pic>
        <p:nvPicPr>
          <p:cNvPr id="12" name="Gráfico 11">
            <a:extLst>
              <a:ext uri="{FF2B5EF4-FFF2-40B4-BE49-F238E27FC236}">
                <a16:creationId xmlns="" xmlns:a16="http://schemas.microsoft.com/office/drawing/2014/main" id="{075BB044-9EC0-6B4E-BA64-BB3B0D26B5A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724457" y="1446077"/>
            <a:ext cx="4788483" cy="61595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LIDE 2">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Título 10">
            <a:extLst>
              <a:ext uri="{FF2B5EF4-FFF2-40B4-BE49-F238E27FC236}">
                <a16:creationId xmlns=""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1" name="Marcador de texto 3">
            <a:extLst>
              <a:ext uri="{FF2B5EF4-FFF2-40B4-BE49-F238E27FC236}">
                <a16:creationId xmlns="" xmlns:a16="http://schemas.microsoft.com/office/drawing/2014/main" id="{9F30D7C2-FA9E-484E-BB4C-43DA4E2D86A7}"/>
              </a:ext>
            </a:extLst>
          </p:cNvPr>
          <p:cNvSpPr>
            <a:spLocks noGrp="1"/>
          </p:cNvSpPr>
          <p:nvPr>
            <p:ph type="body" sz="quarter" idx="16" hasCustomPrompt="1"/>
          </p:nvPr>
        </p:nvSpPr>
        <p:spPr>
          <a:xfrm>
            <a:off x="755650" y="2110720"/>
            <a:ext cx="8763000" cy="117037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‹Nº›</a:t>
            </a:fld>
            <a:endParaRPr lang="en-US" sz="900" dirty="0">
              <a:solidFill>
                <a:srgbClr val="3288D4"/>
              </a:solidFill>
            </a:endParaRPr>
          </a:p>
        </p:txBody>
      </p:sp>
    </p:spTree>
    <p:extLst>
      <p:ext uri="{BB962C8B-B14F-4D97-AF65-F5344CB8AC3E}">
        <p14:creationId xmlns:p14="http://schemas.microsoft.com/office/powerpoint/2010/main" val="349974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LIDE 3">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Título 10">
            <a:extLst>
              <a:ext uri="{FF2B5EF4-FFF2-40B4-BE49-F238E27FC236}">
                <a16:creationId xmlns=""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latin typeface="Arial" panose="020B0604020202020204" pitchFamily="34" charset="0"/>
                <a:cs typeface="Arial" panose="020B0604020202020204" pitchFamily="34" charset="0"/>
              </a:rPr>
              <a:pPr/>
              <a:t>‹Nº›</a:t>
            </a:fld>
            <a:endParaRPr lang="en-US" sz="900" dirty="0">
              <a:solidFill>
                <a:srgbClr val="3288D4"/>
              </a:solidFill>
              <a:latin typeface="Arial" panose="020B0604020202020204" pitchFamily="34" charset="0"/>
              <a:cs typeface="Arial" panose="020B0604020202020204" pitchFamily="34" charset="0"/>
            </a:endParaRPr>
          </a:p>
        </p:txBody>
      </p:sp>
      <p:sp>
        <p:nvSpPr>
          <p:cNvPr id="9" name="Marcador de texto 3">
            <a:extLst>
              <a:ext uri="{FF2B5EF4-FFF2-40B4-BE49-F238E27FC236}">
                <a16:creationId xmlns="" xmlns:a16="http://schemas.microsoft.com/office/drawing/2014/main" id="{51C6CC97-6C5F-B04A-AEDB-41DC76333B20}"/>
              </a:ext>
            </a:extLst>
          </p:cNvPr>
          <p:cNvSpPr>
            <a:spLocks noGrp="1"/>
          </p:cNvSpPr>
          <p:nvPr>
            <p:ph type="body" sz="quarter" idx="16" hasCustomPrompt="1"/>
          </p:nvPr>
        </p:nvSpPr>
        <p:spPr>
          <a:xfrm>
            <a:off x="755650" y="2167605"/>
            <a:ext cx="4038600" cy="1170379"/>
          </a:xfrm>
          <a:prstGeom prst="rect">
            <a:avLst/>
          </a:prstGeom>
        </p:spPr>
        <p:txBody>
          <a:bodyPr anchor="t">
            <a:noAutofit/>
          </a:bodyPr>
          <a:lstStyle>
            <a:lvl1pPr marL="11113" indent="1588" algn="l">
              <a:lnSpc>
                <a:spcPct val="100000"/>
              </a:lnSpc>
              <a:buNone/>
              <a:tabLst/>
              <a:defRPr lang="es-ES" sz="1400" b="0" smtClean="0">
                <a:effectLst/>
                <a:latin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
        <p:nvSpPr>
          <p:cNvPr id="11" name="Marcador de texto 3">
            <a:extLst>
              <a:ext uri="{FF2B5EF4-FFF2-40B4-BE49-F238E27FC236}">
                <a16:creationId xmlns="" xmlns:a16="http://schemas.microsoft.com/office/drawing/2014/main" id="{B6826D71-448F-AC4A-BE57-7C3541B89D73}"/>
              </a:ext>
            </a:extLst>
          </p:cNvPr>
          <p:cNvSpPr>
            <a:spLocks noGrp="1"/>
          </p:cNvSpPr>
          <p:nvPr>
            <p:ph type="body" sz="quarter" idx="18" hasCustomPrompt="1"/>
          </p:nvPr>
        </p:nvSpPr>
        <p:spPr>
          <a:xfrm>
            <a:off x="6013452" y="2167605"/>
            <a:ext cx="4038600" cy="1170379"/>
          </a:xfrm>
          <a:prstGeom prst="rect">
            <a:avLst/>
          </a:prstGeom>
        </p:spPr>
        <p:txBody>
          <a:bodyPr anchor="t">
            <a:noAutofit/>
          </a:bodyPr>
          <a:lstStyle>
            <a:lvl1pPr marL="11113" indent="1588" algn="l">
              <a:lnSpc>
                <a:spcPct val="100000"/>
              </a:lnSpc>
              <a:buNone/>
              <a:tabLst/>
              <a:defRPr lang="es-ES" sz="1400" b="0" smtClean="0">
                <a:effectLst/>
                <a:latin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3489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PORTADA">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25" name="Slide Number Placeholder 5">
            <a:extLst>
              <a:ext uri="{FF2B5EF4-FFF2-40B4-BE49-F238E27FC236}">
                <a16:creationId xmlns=""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3288D4"/>
              </a:solidFill>
            </a:endParaRPr>
          </a:p>
        </p:txBody>
      </p:sp>
      <p:pic>
        <p:nvPicPr>
          <p:cNvPr id="6" name="Imagen 5" descr="Un dibujo de una cara feliz&#10;&#10;Descripción generada automáticamente con confianza baja">
            <a:extLst>
              <a:ext uri="{FF2B5EF4-FFF2-40B4-BE49-F238E27FC236}">
                <a16:creationId xmlns="" xmlns:a16="http://schemas.microsoft.com/office/drawing/2014/main" id="{44C608F0-F9BB-A546-8B7E-C8FB5F4EC1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79850" y="4787900"/>
            <a:ext cx="3352800" cy="844906"/>
          </a:xfrm>
          <a:prstGeom prst="rect">
            <a:avLst/>
          </a:prstGeom>
        </p:spPr>
      </p:pic>
      <p:pic>
        <p:nvPicPr>
          <p:cNvPr id="4" name="Imagen 3" descr="Interfaz de usuario gráfica&#10;&#10;Descripción generada automáticamente">
            <a:extLst>
              <a:ext uri="{FF2B5EF4-FFF2-40B4-BE49-F238E27FC236}">
                <a16:creationId xmlns="" xmlns:a16="http://schemas.microsoft.com/office/drawing/2014/main" id="{89D85ABA-E323-4364-BC96-CF31946C87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492"/>
          <a:stretch/>
        </p:blipFill>
        <p:spPr>
          <a:xfrm>
            <a:off x="1265654" y="2197100"/>
            <a:ext cx="8276392" cy="1864278"/>
          </a:xfrm>
          <a:prstGeom prst="rect">
            <a:avLst/>
          </a:prstGeom>
        </p:spPr>
      </p:pic>
    </p:spTree>
    <p:extLst>
      <p:ext uri="{BB962C8B-B14F-4D97-AF65-F5344CB8AC3E}">
        <p14:creationId xmlns:p14="http://schemas.microsoft.com/office/powerpoint/2010/main" val="80668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6"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support.google.com/looker-studio/answer/6299685?hl=es#how-calculated-fields-work&amp;zippy=%2Csecciones-de-este-art%C3%ADculo" TargetMode="External"/><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support.google.com/looker-studio/table/6379764" TargetMode="External"/><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 xmlns:a16="http://schemas.microsoft.com/office/drawing/2014/main" id="{F83A4BF7-79C9-CA48-A8CE-D4A772FAE493}"/>
              </a:ext>
            </a:extLst>
          </p:cNvPr>
          <p:cNvSpPr>
            <a:spLocks noGrp="1"/>
          </p:cNvSpPr>
          <p:nvPr>
            <p:ph type="body" sz="quarter" idx="16"/>
          </p:nvPr>
        </p:nvSpPr>
        <p:spPr>
          <a:xfrm>
            <a:off x="450850" y="1587500"/>
            <a:ext cx="6756435" cy="2362200"/>
          </a:xfrm>
        </p:spPr>
        <p:txBody>
          <a:bodyPr/>
          <a:lstStyle/>
          <a:p>
            <a:r>
              <a:rPr lang="es-ES" dirty="0" smtClean="0"/>
              <a:t>Tecnología II:</a:t>
            </a:r>
          </a:p>
          <a:p>
            <a:r>
              <a:rPr lang="es-ES" dirty="0" smtClean="0"/>
              <a:t>Manipulación de datos</a:t>
            </a:r>
            <a:endParaRPr lang="es-E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1.7 Bucles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10</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783949"/>
            <a:ext cx="8763000"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Los bucles o ciclos de programación se utilizan en los programas de código para establecer sentencias o trozos de código que se repiten o se iteran. Este se repita hasta que una condición deja de cumplirse y da lugar al siguiente trozo de código</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EJEMPLOS MÁS UTILIZADOS: </a:t>
            </a:r>
            <a:r>
              <a:rPr lang="es-ES" sz="1400" dirty="0" smtClean="0">
                <a:latin typeface="Arial" panose="020B0604020202020204" pitchFamily="34" charset="0"/>
                <a:cs typeface="Arial" panose="020B0604020202020204" pitchFamily="34" charset="0"/>
              </a:rPr>
              <a:t>WHILE, FOR, FOREACH</a:t>
            </a: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SQL WHILE loop with simple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3757169"/>
            <a:ext cx="3974258" cy="335020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stretch>
            <a:fillRect/>
          </a:stretch>
        </p:blipFill>
        <p:spPr>
          <a:xfrm>
            <a:off x="5175250" y="4711700"/>
            <a:ext cx="4871169" cy="1772854"/>
          </a:xfrm>
          <a:prstGeom prst="rect">
            <a:avLst/>
          </a:prstGeom>
        </p:spPr>
      </p:pic>
    </p:spTree>
    <p:extLst>
      <p:ext uri="{BB962C8B-B14F-4D97-AF65-F5344CB8AC3E}">
        <p14:creationId xmlns:p14="http://schemas.microsoft.com/office/powerpoint/2010/main" val="2459882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1.8 Expresiones regulares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11</a:t>
            </a:fld>
            <a:endParaRPr lang="en-US" sz="900" dirty="0">
              <a:solidFill>
                <a:srgbClr val="3288D4"/>
              </a:solidFill>
            </a:endParaRPr>
          </a:p>
        </p:txBody>
      </p:sp>
      <p:sp>
        <p:nvSpPr>
          <p:cNvPr id="9" name="Marcador de texto 3">
            <a:extLst>
              <a:ext uri="{FF2B5EF4-FFF2-40B4-BE49-F238E27FC236}">
                <a16:creationId xmlns:a16="http://schemas.microsoft.com/office/drawing/2014/main" xmlns="" id="{AAEFC0C8-2157-8A42-B9E4-DD9CFFAD7D87}"/>
              </a:ext>
            </a:extLst>
          </p:cNvPr>
          <p:cNvSpPr>
            <a:spLocks noGrp="1"/>
          </p:cNvSpPr>
          <p:nvPr>
            <p:ph type="body" sz="quarter" idx="16"/>
          </p:nvPr>
        </p:nvSpPr>
        <p:spPr>
          <a:xfrm>
            <a:off x="755650" y="1843680"/>
            <a:ext cx="8763000" cy="536740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dirty="0">
                <a:solidFill>
                  <a:schemeClr val="tx1"/>
                </a:solidFill>
                <a:latin typeface="Arial" panose="020B0604020202020204" pitchFamily="34" charset="0"/>
                <a:cs typeface="Arial" panose="020B0604020202020204" pitchFamily="34" charset="0"/>
              </a:rPr>
              <a:t>Una expresión regular es una cadena de caracteres </a:t>
            </a:r>
            <a:r>
              <a:rPr lang="es-ES" dirty="0" smtClean="0">
                <a:solidFill>
                  <a:schemeClr val="tx1"/>
                </a:solidFill>
                <a:latin typeface="Arial" panose="020B0604020202020204" pitchFamily="34" charset="0"/>
                <a:cs typeface="Arial" panose="020B0604020202020204" pitchFamily="34" charset="0"/>
              </a:rPr>
              <a:t>utilizada </a:t>
            </a:r>
            <a:r>
              <a:rPr lang="es-ES" dirty="0">
                <a:solidFill>
                  <a:schemeClr val="tx1"/>
                </a:solidFill>
                <a:latin typeface="Arial" panose="020B0604020202020204" pitchFamily="34" charset="0"/>
                <a:cs typeface="Arial" panose="020B0604020202020204" pitchFamily="34" charset="0"/>
              </a:rPr>
              <a:t>para describir o encontrar patrones dentro de </a:t>
            </a:r>
            <a:r>
              <a:rPr lang="es-ES" dirty="0" smtClean="0">
                <a:solidFill>
                  <a:schemeClr val="tx1"/>
                </a:solidFill>
                <a:latin typeface="Arial" panose="020B0604020202020204" pitchFamily="34" charset="0"/>
                <a:cs typeface="Arial" panose="020B0604020202020204" pitchFamily="34" charset="0"/>
              </a:rPr>
              <a:t>otras cadenas o campos, </a:t>
            </a:r>
            <a:r>
              <a:rPr lang="es-ES" dirty="0">
                <a:solidFill>
                  <a:schemeClr val="tx1"/>
                </a:solidFill>
                <a:latin typeface="Arial" panose="020B0604020202020204" pitchFamily="34" charset="0"/>
                <a:cs typeface="Arial" panose="020B0604020202020204" pitchFamily="34" charset="0"/>
              </a:rPr>
              <a:t>en base al uso de delimitadores y ciertas reglas de sintaxis. </a:t>
            </a:r>
            <a:endParaRPr lang="es-ES" dirty="0" smtClean="0">
              <a:solidFill>
                <a:schemeClr val="tx1"/>
              </a:solidFill>
              <a:latin typeface="Arial" panose="020B0604020202020204" pitchFamily="34" charset="0"/>
              <a:cs typeface="Arial" panose="020B0604020202020204" pitchFamily="34" charset="0"/>
            </a:endParaRPr>
          </a:p>
          <a:p>
            <a:pPr marL="12700">
              <a:spcBef>
                <a:spcPts val="100"/>
              </a:spcBef>
            </a:pPr>
            <a:endParaRPr lang="es-ES" dirty="0">
              <a:solidFill>
                <a:schemeClr val="tx1"/>
              </a:solidFill>
              <a:latin typeface="Arial" panose="020B0604020202020204" pitchFamily="34" charset="0"/>
              <a:cs typeface="Arial" panose="020B0604020202020204" pitchFamily="34" charset="0"/>
            </a:endParaRPr>
          </a:p>
          <a:p>
            <a:pPr marL="12700">
              <a:spcBef>
                <a:spcPts val="100"/>
              </a:spcBef>
            </a:pPr>
            <a:r>
              <a:rPr lang="es-ES" dirty="0" smtClean="0">
                <a:solidFill>
                  <a:schemeClr val="tx1"/>
                </a:solidFill>
                <a:latin typeface="Arial" panose="020B0604020202020204" pitchFamily="34" charset="0"/>
                <a:cs typeface="Arial" panose="020B0604020202020204" pitchFamily="34" charset="0"/>
              </a:rPr>
              <a:t>Hay muchas expresiones regulares. Es imposible saberlas todas, ni mucho menos. Sin embargo, para optimizar y facilitar el trabajo de analítica, es bueno conocer algunos ejemplos muy utilizados a la hora de crear patrones en la extracción de datos. </a:t>
            </a:r>
          </a:p>
        </p:txBody>
      </p:sp>
      <p:sp>
        <p:nvSpPr>
          <p:cNvPr id="16" name="Rectangle 4"/>
          <p:cNvSpPr>
            <a:spLocks noChangeArrowheads="1"/>
          </p:cNvSpPr>
          <p:nvPr/>
        </p:nvSpPr>
        <p:spPr bwMode="auto">
          <a:xfrm>
            <a:off x="729422" y="3353980"/>
            <a:ext cx="3811790" cy="1225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23805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Cualquier carácter (menos salto de línea).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7" name="Rectangle 5"/>
          <p:cNvSpPr>
            <a:spLocks noChangeArrowheads="1"/>
          </p:cNvSpPr>
          <p:nvPr/>
        </p:nvSpPr>
        <p:spPr bwMode="auto">
          <a:xfrm>
            <a:off x="679450" y="4082937"/>
            <a:ext cx="4813730" cy="1409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23805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p>
          <a:p>
            <a:pPr lvl="1" indent="-457200" eaLnBrk="0" fontAlgn="base" hangingPunct="0">
              <a:spcBef>
                <a:spcPct val="0"/>
              </a:spcBef>
              <a:spcAft>
                <a:spcPct val="0"/>
              </a:spcAft>
            </a:pP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Que empiece por. Ej. </a:t>
            </a:r>
            <a:r>
              <a:rPr kumimoji="0" lang="es-ES" altLang="es-ES" sz="1400" b="0" i="1" u="none" strike="noStrike" cap="none" normalizeH="0" baseline="0" dirty="0" smtClean="0">
                <a:ln>
                  <a:noFill/>
                </a:ln>
                <a:effectLst/>
                <a:latin typeface="Arial" panose="020B0604020202020204" pitchFamily="34" charset="0"/>
                <a:cs typeface="Arial" panose="020B0604020202020204" pitchFamily="34" charset="0"/>
              </a:rPr>
              <a:t>^</a:t>
            </a:r>
            <a:r>
              <a:rPr lang="es-ES" altLang="es-ES" sz="1400" i="1" dirty="0" err="1">
                <a:latin typeface="Arial" panose="020B0604020202020204" pitchFamily="34" charset="0"/>
                <a:cs typeface="Arial" panose="020B0604020202020204" pitchFamily="34" charset="0"/>
              </a:rPr>
              <a:t>wwGA</a:t>
            </a:r>
            <a:r>
              <a:rPr lang="es-ES" altLang="es-ES" sz="1400" i="1" dirty="0">
                <a:latin typeface="Arial" panose="020B0604020202020204" pitchFamily="34" charset="0"/>
                <a:cs typeface="Arial" panose="020B0604020202020204" pitchFamily="34" charset="0"/>
              </a:rPr>
              <a:t>: ANALÍTICA </a:t>
            </a:r>
            <a:r>
              <a:rPr lang="es-ES" altLang="es-ES" sz="1400" i="1" dirty="0" smtClean="0">
                <a:latin typeface="Arial" panose="020B0604020202020204" pitchFamily="34" charset="0"/>
                <a:cs typeface="Arial" panose="020B0604020202020204" pitchFamily="34" charset="0"/>
              </a:rPr>
              <a:t>AVANZADA</a:t>
            </a:r>
          </a:p>
          <a:p>
            <a:pPr lvl="1" indent="-457200" eaLnBrk="0" fontAlgn="base" hangingPunct="0">
              <a:spcBef>
                <a:spcPct val="0"/>
              </a:spcBef>
              <a:spcAft>
                <a:spcPct val="0"/>
              </a:spcAft>
            </a:pPr>
            <a:r>
              <a:rPr kumimoji="0" lang="es-ES" altLang="es-ES" sz="1200" b="0" i="1"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w.</a:t>
            </a:r>
            <a:r>
              <a:rPr kumimoji="0" lang="es-ES" altLang="es-ES"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(que empiece por “www.”).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8" name="Rectangle 6"/>
          <p:cNvSpPr>
            <a:spLocks noChangeArrowheads="1"/>
          </p:cNvSpPr>
          <p:nvPr/>
        </p:nvSpPr>
        <p:spPr bwMode="auto">
          <a:xfrm>
            <a:off x="679450" y="4784870"/>
            <a:ext cx="5411330" cy="1225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23805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Que termine por. Ej. </a:t>
            </a:r>
            <a:r>
              <a:rPr kumimoji="0" lang="es-ES" altLang="es-ES" sz="1400" b="0" i="1" u="none" strike="noStrike" cap="none" normalizeH="0" baseline="0" dirty="0" smtClean="0">
                <a:ln>
                  <a:noFill/>
                </a:ln>
                <a:effectLst/>
                <a:latin typeface="Arial" panose="020B0604020202020204" pitchFamily="34" charset="0"/>
                <a:cs typeface="Arial" panose="020B0604020202020204" pitchFamily="34" charset="0"/>
              </a:rPr>
              <a:t>/$</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(que termine con la barra de directorio)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9" name="Rectangle 7"/>
          <p:cNvSpPr>
            <a:spLocks noChangeArrowheads="1"/>
          </p:cNvSpPr>
          <p:nvPr/>
        </p:nvSpPr>
        <p:spPr bwMode="auto">
          <a:xfrm>
            <a:off x="679450" y="5455282"/>
            <a:ext cx="6318886" cy="1256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23805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[a-z]</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Cualquier letra de la a </a:t>
            </a:r>
            <a:r>
              <a:rPr kumimoji="0" lang="es-ES" altLang="es-ES" sz="1400" b="0" i="0" u="none" strike="noStrike" cap="none" normalizeH="0" baseline="0" dirty="0" err="1" smtClean="0">
                <a:ln>
                  <a:noFill/>
                </a:ln>
                <a:effectLst/>
                <a:latin typeface="Arial" panose="020B0604020202020204" pitchFamily="34" charset="0"/>
                <a:cs typeface="Arial" panose="020B0604020202020204" pitchFamily="34" charset="0"/>
              </a:rPr>
              <a:t>a</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la z (minúsculas). Otros </a:t>
            </a:r>
            <a:r>
              <a:rPr kumimoji="0" lang="es-ES" altLang="es-ES" sz="1400" b="0" i="0" u="none" strike="noStrike" cap="none" normalizeH="0" baseline="0" dirty="0" err="1" smtClean="0">
                <a:ln>
                  <a:noFill/>
                </a:ln>
                <a:effectLst/>
                <a:latin typeface="Arial" panose="020B0604020202020204" pitchFamily="34" charset="0"/>
                <a:cs typeface="Arial" panose="020B0604020202020204" pitchFamily="34" charset="0"/>
              </a:rPr>
              <a:t>ejs</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s-ES" altLang="es-ES" sz="1400" b="0" i="1" u="none" strike="noStrike" cap="none" normalizeH="0" baseline="0" dirty="0" smtClean="0">
                <a:ln>
                  <a:noFill/>
                </a:ln>
                <a:effectLst/>
                <a:latin typeface="Arial" panose="020B0604020202020204" pitchFamily="34" charset="0"/>
                <a:cs typeface="Arial" panose="020B0604020202020204" pitchFamily="34" charset="0"/>
              </a:rPr>
              <a:t>[a-m]</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de la a </a:t>
            </a:r>
            <a:r>
              <a:rPr kumimoji="0" lang="es-ES" altLang="es-ES" sz="1400" b="0" i="0" u="none" strike="noStrike" cap="none" normalizeH="0" baseline="0" dirty="0" err="1" smtClean="0">
                <a:ln>
                  <a:noFill/>
                </a:ln>
                <a:effectLst/>
                <a:latin typeface="Arial" panose="020B0604020202020204" pitchFamily="34" charset="0"/>
                <a:cs typeface="Arial" panose="020B0604020202020204" pitchFamily="34" charset="0"/>
              </a:rPr>
              <a:t>a</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la 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0" name="Rectangle 8"/>
          <p:cNvSpPr>
            <a:spLocks noChangeArrowheads="1"/>
          </p:cNvSpPr>
          <p:nvPr/>
        </p:nvSpPr>
        <p:spPr bwMode="auto">
          <a:xfrm>
            <a:off x="679450" y="6412062"/>
            <a:ext cx="9601200" cy="886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23805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[0-9]</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Cualquier número del 0 al 9. Otro </a:t>
            </a:r>
            <a:r>
              <a:rPr kumimoji="0" lang="es-ES" altLang="es-ES" sz="1400" b="0" i="0" u="none" strike="noStrike" cap="none" normalizeH="0" baseline="0" dirty="0" err="1" smtClean="0">
                <a:ln>
                  <a:noFill/>
                </a:ln>
                <a:effectLst/>
                <a:latin typeface="Arial" panose="020B0604020202020204" pitchFamily="34" charset="0"/>
                <a:cs typeface="Arial" panose="020B0604020202020204" pitchFamily="34" charset="0"/>
              </a:rPr>
              <a:t>ej</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s-ES" altLang="es-ES" sz="1400" b="0" i="1" u="none" strike="noStrike" cap="none" normalizeH="0" baseline="0" dirty="0" smtClean="0">
                <a:ln>
                  <a:noFill/>
                </a:ln>
                <a:effectLst/>
                <a:latin typeface="Arial" panose="020B0604020202020204" pitchFamily="34" charset="0"/>
                <a:cs typeface="Arial" panose="020B0604020202020204" pitchFamily="34" charset="0"/>
              </a:rPr>
              <a:t>[1-3]</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No confundir con </a:t>
            </a:r>
            <a:r>
              <a:rPr kumimoji="0" lang="es-ES" altLang="es-ES" sz="1400" b="0" i="1" u="none" strike="noStrike" cap="none" normalizeH="0" baseline="0" dirty="0" smtClean="0">
                <a:ln>
                  <a:noFill/>
                </a:ln>
                <a:effectLst/>
                <a:latin typeface="Arial" panose="020B0604020202020204" pitchFamily="34" charset="0"/>
                <a:cs typeface="Arial" panose="020B0604020202020204" pitchFamily="34" charset="0"/>
              </a:rPr>
              <a:t>{1,3}</a:t>
            </a: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 que es el número de repeticiones de otro carácter,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effectLst/>
                <a:latin typeface="Arial" panose="020B0604020202020204" pitchFamily="34" charset="0"/>
                <a:cs typeface="Arial" panose="020B0604020202020204" pitchFamily="34" charset="0"/>
              </a:rPr>
              <a:t>no el carácter numérico en sí mismo.</a:t>
            </a:r>
          </a:p>
        </p:txBody>
      </p:sp>
    </p:spTree>
    <p:extLst>
      <p:ext uri="{BB962C8B-B14F-4D97-AF65-F5344CB8AC3E}">
        <p14:creationId xmlns:p14="http://schemas.microsoft.com/office/powerpoint/2010/main" val="108366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1.9 Comentarios </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12</a:t>
            </a:fld>
            <a:endParaRPr lang="en-US" sz="900" dirty="0">
              <a:solidFill>
                <a:srgbClr val="3288D4"/>
              </a:solidFill>
            </a:endParaRPr>
          </a:p>
        </p:txBody>
      </p:sp>
      <p:sp>
        <p:nvSpPr>
          <p:cNvPr id="6" name="Marcador de texto 3">
            <a:extLst>
              <a:ext uri="{FF2B5EF4-FFF2-40B4-BE49-F238E27FC236}">
                <a16:creationId xmlns="" xmlns:a16="http://schemas.microsoft.com/office/drawing/2014/main" id="{AAEFC0C8-2157-8A42-B9E4-DD9CFFAD7D87}"/>
              </a:ext>
            </a:extLst>
          </p:cNvPr>
          <p:cNvSpPr>
            <a:spLocks noGrp="1"/>
          </p:cNvSpPr>
          <p:nvPr>
            <p:ph type="body" sz="quarter" idx="16"/>
          </p:nvPr>
        </p:nvSpPr>
        <p:spPr>
          <a:xfrm>
            <a:off x="755650" y="1843680"/>
            <a:ext cx="8763000" cy="536740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lnSpc>
                <a:spcPct val="150000"/>
              </a:lnSpc>
              <a:spcBef>
                <a:spcPts val="100"/>
              </a:spcBef>
            </a:pPr>
            <a:r>
              <a:rPr lang="es-ES" dirty="0" smtClean="0">
                <a:solidFill>
                  <a:schemeClr val="tx1"/>
                </a:solidFill>
              </a:rPr>
              <a:t>De la misma forma que habíamos hablado de la importancia de la documentación en todos los lenguajes y los programas, también es imprescindible incorporar comentarios a nuestro código a la hora de escribirlo. </a:t>
            </a:r>
          </a:p>
          <a:p>
            <a:pPr marL="12700">
              <a:lnSpc>
                <a:spcPct val="150000"/>
              </a:lnSpc>
              <a:spcBef>
                <a:spcPts val="100"/>
              </a:spcBef>
            </a:pPr>
            <a:endParaRPr lang="es-ES" dirty="0">
              <a:solidFill>
                <a:schemeClr val="tx1"/>
              </a:solidFill>
            </a:endParaRPr>
          </a:p>
          <a:p>
            <a:pPr marL="12700">
              <a:lnSpc>
                <a:spcPct val="150000"/>
              </a:lnSpc>
              <a:spcBef>
                <a:spcPts val="100"/>
              </a:spcBef>
            </a:pPr>
            <a:r>
              <a:rPr lang="es-ES" dirty="0" smtClean="0">
                <a:solidFill>
                  <a:schemeClr val="tx1"/>
                </a:solidFill>
              </a:rPr>
              <a:t>Unos buenos comentarios van a permitir que todo el equipo de profesionales pueda leer y entender el código con mayor rapidez y agilidad. Asimismo, incluir comentarios permite y facilita la comprensión del código después de mucho tiempo sin consultarlo. </a:t>
            </a:r>
          </a:p>
          <a:p>
            <a:pPr marL="12700">
              <a:spcBef>
                <a:spcPts val="100"/>
              </a:spcBef>
            </a:pPr>
            <a:endParaRPr lang="es-ES" dirty="0"/>
          </a:p>
          <a:p>
            <a:pPr marL="12700">
              <a:spcBef>
                <a:spcPts val="100"/>
              </a:spcBef>
            </a:pPr>
            <a:endParaRPr lang="es-ES" dirty="0"/>
          </a:p>
        </p:txBody>
      </p:sp>
      <p:pic>
        <p:nvPicPr>
          <p:cNvPr id="7" name="Picture 2" descr="An overview of SQL Com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4273795"/>
            <a:ext cx="3894440" cy="25542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ingle and multiline comment in python - DataScience Made Si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003" y="4178300"/>
            <a:ext cx="4453447" cy="231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93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TECNOLOGÍA II: MANIPULACIÓN DE DATOS</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2. Objetos JSON y API </a:t>
            </a:r>
            <a:r>
              <a:rPr lang="es-ES" dirty="0" err="1" smtClean="0"/>
              <a:t>Rest</a:t>
            </a:r>
            <a:endParaRPr lang="es-ES" dirty="0"/>
          </a:p>
        </p:txBody>
      </p:sp>
    </p:spTree>
    <p:extLst>
      <p:ext uri="{BB962C8B-B14F-4D97-AF65-F5344CB8AC3E}">
        <p14:creationId xmlns:p14="http://schemas.microsoft.com/office/powerpoint/2010/main" val="562857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 JS y manipulación de datos </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14</a:t>
            </a:fld>
            <a:endParaRPr lang="en-US" sz="900" dirty="0">
              <a:solidFill>
                <a:srgbClr val="3288D4"/>
              </a:solidFill>
            </a:endParaRPr>
          </a:p>
        </p:txBody>
      </p:sp>
      <p:sp>
        <p:nvSpPr>
          <p:cNvPr id="6" name="Marcador de texto 3">
            <a:extLst>
              <a:ext uri="{FF2B5EF4-FFF2-40B4-BE49-F238E27FC236}">
                <a16:creationId xmlns="" xmlns:a16="http://schemas.microsoft.com/office/drawing/2014/main" id="{AAEFC0C8-2157-8A42-B9E4-DD9CFFAD7D87}"/>
              </a:ext>
            </a:extLst>
          </p:cNvPr>
          <p:cNvSpPr>
            <a:spLocks noGrp="1"/>
          </p:cNvSpPr>
          <p:nvPr>
            <p:ph type="body" sz="quarter" idx="16"/>
          </p:nvPr>
        </p:nvSpPr>
        <p:spPr>
          <a:xfrm>
            <a:off x="755650" y="1843680"/>
            <a:ext cx="8763000" cy="536740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lnSpc>
                <a:spcPct val="150000"/>
              </a:lnSpc>
              <a:spcBef>
                <a:spcPts val="100"/>
              </a:spcBef>
            </a:pPr>
            <a:r>
              <a:rPr lang="es-ES" dirty="0">
                <a:solidFill>
                  <a:schemeClr val="tx1"/>
                </a:solidFill>
              </a:rPr>
              <a:t>JavaScript </a:t>
            </a:r>
            <a:r>
              <a:rPr lang="es-ES" dirty="0" err="1">
                <a:solidFill>
                  <a:schemeClr val="tx1"/>
                </a:solidFill>
              </a:rPr>
              <a:t>Object</a:t>
            </a:r>
            <a:r>
              <a:rPr lang="es-ES" dirty="0">
                <a:solidFill>
                  <a:schemeClr val="tx1"/>
                </a:solidFill>
              </a:rPr>
              <a:t> </a:t>
            </a:r>
            <a:r>
              <a:rPr lang="es-ES" dirty="0" err="1">
                <a:solidFill>
                  <a:schemeClr val="tx1"/>
                </a:solidFill>
              </a:rPr>
              <a:t>Notation</a:t>
            </a:r>
            <a:r>
              <a:rPr lang="es-ES" dirty="0">
                <a:solidFill>
                  <a:schemeClr val="tx1"/>
                </a:solidFill>
              </a:rPr>
              <a:t> (JSON) es un formato basado en texto estándar para representar datos estructurados en la sintaxis de objetos de JavaScript. </a:t>
            </a:r>
            <a:endParaRPr lang="es-ES" dirty="0" smtClean="0">
              <a:solidFill>
                <a:schemeClr val="tx1"/>
              </a:solidFill>
            </a:endParaRPr>
          </a:p>
          <a:p>
            <a:pPr marL="12700">
              <a:lnSpc>
                <a:spcPct val="150000"/>
              </a:lnSpc>
              <a:spcBef>
                <a:spcPts val="100"/>
              </a:spcBef>
            </a:pPr>
            <a:endParaRPr lang="es-ES" dirty="0">
              <a:solidFill>
                <a:schemeClr val="tx1"/>
              </a:solidFill>
            </a:endParaRPr>
          </a:p>
          <a:p>
            <a:pPr marL="12700">
              <a:lnSpc>
                <a:spcPct val="150000"/>
              </a:lnSpc>
              <a:spcBef>
                <a:spcPts val="100"/>
              </a:spcBef>
            </a:pPr>
            <a:r>
              <a:rPr lang="es-ES" dirty="0" smtClean="0">
                <a:solidFill>
                  <a:schemeClr val="tx1"/>
                </a:solidFill>
              </a:rPr>
              <a:t>Es </a:t>
            </a:r>
            <a:r>
              <a:rPr lang="es-ES" dirty="0">
                <a:solidFill>
                  <a:schemeClr val="tx1"/>
                </a:solidFill>
              </a:rPr>
              <a:t>comúnmente utilizado para transmitir datos en aplicaciones web (por ejemplo: enviar algunos datos desde el servidor al cliente, así estos datos pueden ser mostrados en páginas web, o vice versa). </a:t>
            </a:r>
          </a:p>
          <a:p>
            <a:pPr marL="12700">
              <a:spcBef>
                <a:spcPts val="100"/>
              </a:spcBef>
            </a:pPr>
            <a:endParaRPr lang="es-ES" dirty="0"/>
          </a:p>
        </p:txBody>
      </p:sp>
      <p:pic>
        <p:nvPicPr>
          <p:cNvPr id="7" name="Picture 2" descr="JSON Manipulation With SQL — With Code Snippet &amp; Walk-Through | by Maxime  Godfroid | The Startup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0" y="3677313"/>
            <a:ext cx="4506740" cy="342623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stretch>
            <a:fillRect/>
          </a:stretch>
        </p:blipFill>
        <p:spPr>
          <a:xfrm>
            <a:off x="5404365" y="3674712"/>
            <a:ext cx="3733800" cy="1157708"/>
          </a:xfrm>
          <a:prstGeom prst="rect">
            <a:avLst/>
          </a:prstGeom>
        </p:spPr>
      </p:pic>
      <p:pic>
        <p:nvPicPr>
          <p:cNvPr id="9" name="Imagen 8"/>
          <p:cNvPicPr>
            <a:picLocks noChangeAspect="1"/>
          </p:cNvPicPr>
          <p:nvPr/>
        </p:nvPicPr>
        <p:blipFill>
          <a:blip r:embed="rId4"/>
          <a:stretch>
            <a:fillRect/>
          </a:stretch>
        </p:blipFill>
        <p:spPr>
          <a:xfrm>
            <a:off x="5404365" y="4940301"/>
            <a:ext cx="4952486" cy="1010901"/>
          </a:xfrm>
          <a:prstGeom prst="rect">
            <a:avLst/>
          </a:prstGeom>
        </p:spPr>
      </p:pic>
    </p:spTree>
    <p:extLst>
      <p:ext uri="{BB962C8B-B14F-4D97-AF65-F5344CB8AC3E}">
        <p14:creationId xmlns:p14="http://schemas.microsoft.com/office/powerpoint/2010/main" val="2654554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2.2 Eventos y capas de datos </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15</a:t>
            </a:fld>
            <a:endParaRPr lang="en-US" sz="900" dirty="0">
              <a:solidFill>
                <a:srgbClr val="3288D4"/>
              </a:solidFill>
            </a:endParaRPr>
          </a:p>
        </p:txBody>
      </p:sp>
      <p:sp>
        <p:nvSpPr>
          <p:cNvPr id="6" name="Marcador de texto 3">
            <a:extLst>
              <a:ext uri="{FF2B5EF4-FFF2-40B4-BE49-F238E27FC236}">
                <a16:creationId xmlns="" xmlns:a16="http://schemas.microsoft.com/office/drawing/2014/main" id="{AAEFC0C8-2157-8A42-B9E4-DD9CFFAD7D87}"/>
              </a:ext>
            </a:extLst>
          </p:cNvPr>
          <p:cNvSpPr>
            <a:spLocks noGrp="1"/>
          </p:cNvSpPr>
          <p:nvPr>
            <p:ph type="body" sz="quarter" idx="16"/>
          </p:nvPr>
        </p:nvSpPr>
        <p:spPr>
          <a:xfrm>
            <a:off x="755650" y="1928684"/>
            <a:ext cx="8763000" cy="536740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lnSpc>
                <a:spcPct val="150000"/>
              </a:lnSpc>
              <a:spcBef>
                <a:spcPts val="100"/>
              </a:spcBef>
            </a:pPr>
            <a:r>
              <a:rPr lang="es-ES" dirty="0" smtClean="0">
                <a:solidFill>
                  <a:schemeClr val="tx1"/>
                </a:solidFill>
              </a:rPr>
              <a:t>Es muy común encontrarse en herramientas de analítica de datos de páginas webs y apps objetos JSON que lanzan eventos en cada acción que se quiera recoger.</a:t>
            </a:r>
          </a:p>
          <a:p>
            <a:pPr marL="12700">
              <a:lnSpc>
                <a:spcPct val="150000"/>
              </a:lnSpc>
              <a:spcBef>
                <a:spcPts val="100"/>
              </a:spcBef>
            </a:pPr>
            <a:endParaRPr lang="es-ES" dirty="0">
              <a:solidFill>
                <a:schemeClr val="tx1"/>
              </a:solidFill>
            </a:endParaRPr>
          </a:p>
          <a:p>
            <a:pPr marL="12700">
              <a:lnSpc>
                <a:spcPct val="150000"/>
              </a:lnSpc>
              <a:spcBef>
                <a:spcPts val="100"/>
              </a:spcBef>
            </a:pPr>
            <a:r>
              <a:rPr lang="es-ES" dirty="0" smtClean="0">
                <a:solidFill>
                  <a:schemeClr val="tx1"/>
                </a:solidFill>
              </a:rPr>
              <a:t>Estas acciones o eventos llevan incorporados muchos valores, llaves o parámetros adicionales a los que podemos acceder y extraer </a:t>
            </a:r>
            <a:r>
              <a:rPr lang="es-ES" dirty="0">
                <a:solidFill>
                  <a:schemeClr val="tx1"/>
                </a:solidFill>
              </a:rPr>
              <a:t>fácilmente </a:t>
            </a:r>
            <a:r>
              <a:rPr lang="es-ES" dirty="0" smtClean="0">
                <a:solidFill>
                  <a:schemeClr val="tx1"/>
                </a:solidFill>
              </a:rPr>
              <a:t>para nuestro objetivo final. </a:t>
            </a:r>
            <a:endParaRPr lang="es-ES" dirty="0">
              <a:solidFill>
                <a:schemeClr val="tx1"/>
              </a:solidFill>
            </a:endParaRPr>
          </a:p>
          <a:p>
            <a:pPr marL="12700">
              <a:spcBef>
                <a:spcPts val="100"/>
              </a:spcBef>
            </a:pPr>
            <a:endParaRPr lang="es-ES" dirty="0"/>
          </a:p>
        </p:txBody>
      </p:sp>
      <p:pic>
        <p:nvPicPr>
          <p:cNvPr id="7" name="Picture 4" descr="How to Sum Multiple GTM Data Layer Variables into One | Ele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838037"/>
            <a:ext cx="3962400" cy="35182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Unlock the Data Layer: A Non-Developer's Guide to GTM | Bounteo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550" y="3874913"/>
            <a:ext cx="4762500" cy="34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09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2.3 JS y API REST</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16</a:t>
            </a:fld>
            <a:endParaRPr lang="en-US" sz="900" dirty="0">
              <a:solidFill>
                <a:srgbClr val="3288D4"/>
              </a:solidFill>
            </a:endParaRPr>
          </a:p>
        </p:txBody>
      </p:sp>
      <p:sp>
        <p:nvSpPr>
          <p:cNvPr id="6" name="Marcador de texto 3">
            <a:extLst>
              <a:ext uri="{FF2B5EF4-FFF2-40B4-BE49-F238E27FC236}">
                <a16:creationId xmlns="" xmlns:a16="http://schemas.microsoft.com/office/drawing/2014/main" id="{AAEFC0C8-2157-8A42-B9E4-DD9CFFAD7D87}"/>
              </a:ext>
            </a:extLst>
          </p:cNvPr>
          <p:cNvSpPr>
            <a:spLocks noGrp="1"/>
          </p:cNvSpPr>
          <p:nvPr>
            <p:ph type="body" sz="quarter" idx="16"/>
          </p:nvPr>
        </p:nvSpPr>
        <p:spPr>
          <a:xfrm>
            <a:off x="709126" y="1907608"/>
            <a:ext cx="8763000" cy="536740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lnSpc>
                <a:spcPct val="150000"/>
              </a:lnSpc>
              <a:spcBef>
                <a:spcPts val="100"/>
              </a:spcBef>
            </a:pPr>
            <a:r>
              <a:rPr lang="es-ES" dirty="0">
                <a:solidFill>
                  <a:schemeClr val="tx1"/>
                </a:solidFill>
              </a:rPr>
              <a:t>Una API, o </a:t>
            </a:r>
            <a:r>
              <a:rPr lang="es-ES" i="1" dirty="0">
                <a:solidFill>
                  <a:schemeClr val="tx1"/>
                </a:solidFill>
              </a:rPr>
              <a:t>interfaz de programación de aplicaciones</a:t>
            </a:r>
            <a:r>
              <a:rPr lang="es-ES" dirty="0">
                <a:solidFill>
                  <a:schemeClr val="tx1"/>
                </a:solidFill>
              </a:rPr>
              <a:t>, es un conjunto de reglas que definen cómo pueden las aplicaciones o los dispositivos conectarse y comunicarse entre sí. </a:t>
            </a:r>
            <a:endParaRPr lang="es-ES" dirty="0" smtClean="0">
              <a:solidFill>
                <a:schemeClr val="tx1"/>
              </a:solidFill>
            </a:endParaRPr>
          </a:p>
          <a:p>
            <a:pPr marL="12700">
              <a:lnSpc>
                <a:spcPct val="150000"/>
              </a:lnSpc>
              <a:spcBef>
                <a:spcPts val="100"/>
              </a:spcBef>
            </a:pPr>
            <a:endParaRPr lang="es-ES" dirty="0">
              <a:solidFill>
                <a:schemeClr val="tx1"/>
              </a:solidFill>
            </a:endParaRPr>
          </a:p>
          <a:p>
            <a:pPr marL="12700">
              <a:lnSpc>
                <a:spcPct val="150000"/>
              </a:lnSpc>
              <a:spcBef>
                <a:spcPts val="100"/>
              </a:spcBef>
            </a:pPr>
            <a:r>
              <a:rPr lang="es-ES" dirty="0" smtClean="0">
                <a:solidFill>
                  <a:schemeClr val="tx1"/>
                </a:solidFill>
              </a:rPr>
              <a:t>Una </a:t>
            </a:r>
            <a:r>
              <a:rPr lang="es-ES" dirty="0">
                <a:solidFill>
                  <a:schemeClr val="tx1"/>
                </a:solidFill>
              </a:rPr>
              <a:t>API REST es una API que cumple los principios de diseño del estilo de arquitectura REST o </a:t>
            </a:r>
            <a:r>
              <a:rPr lang="es-ES" i="1" dirty="0">
                <a:solidFill>
                  <a:schemeClr val="tx1"/>
                </a:solidFill>
              </a:rPr>
              <a:t>transferencia de estado representacional</a:t>
            </a:r>
            <a:r>
              <a:rPr lang="es-ES" dirty="0">
                <a:solidFill>
                  <a:schemeClr val="tx1"/>
                </a:solidFill>
              </a:rPr>
              <a:t>. Por este motivo, las API REST a veces se conocen como API </a:t>
            </a:r>
            <a:r>
              <a:rPr lang="es-ES" dirty="0" err="1">
                <a:solidFill>
                  <a:schemeClr val="tx1"/>
                </a:solidFill>
              </a:rPr>
              <a:t>RESTful</a:t>
            </a:r>
            <a:r>
              <a:rPr lang="es-ES" i="1" dirty="0">
                <a:solidFill>
                  <a:schemeClr val="tx1"/>
                </a:solidFill>
              </a:rPr>
              <a:t>.</a:t>
            </a:r>
            <a:endParaRPr lang="es-ES" dirty="0">
              <a:solidFill>
                <a:schemeClr val="tx1"/>
              </a:solidFill>
            </a:endParaRPr>
          </a:p>
        </p:txBody>
      </p:sp>
      <p:pic>
        <p:nvPicPr>
          <p:cNvPr id="7" name="Picture 2" descr="Qué es una api rest? ¿Cómo funciona? ¿En que tipo de web utilizarl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423750"/>
            <a:ext cx="8678376" cy="216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32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TECNOLOGÍA II: MANIPULACIÓN DE DATOS</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3. Bases de datos SQL</a:t>
            </a:r>
            <a:endParaRPr lang="es-ES" dirty="0"/>
          </a:p>
        </p:txBody>
      </p:sp>
    </p:spTree>
    <p:extLst>
      <p:ext uri="{BB962C8B-B14F-4D97-AF65-F5344CB8AC3E}">
        <p14:creationId xmlns:p14="http://schemas.microsoft.com/office/powerpoint/2010/main" val="575744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3.1 SQL vs </a:t>
            </a:r>
            <a:r>
              <a:rPr lang="es-ES" dirty="0" err="1" smtClean="0"/>
              <a:t>NoSQL</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18</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75760" y="1897610"/>
            <a:ext cx="8763000"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 gestión de las bases de datos es por lo tanto fundamental para todos los trabajos de estas áreas. Un sistema de gestión de bases de datos (SGBD) es un programa que permite a uno o varios usuarios acceder a una base de datos. Permite manejar los accesos diferenciados (identificación, seguridad) y permite interpretar las búsquedas para ingresar, modificar, invertir o suprimir datos. Se pueden diferenciar 2 grandes familias de SGBD : los SGBD SQL y los SGBD </a:t>
            </a:r>
            <a:r>
              <a:rPr lang="es-ES" sz="1400" dirty="0" err="1">
                <a:latin typeface="Arial" panose="020B0604020202020204" pitchFamily="34" charset="0"/>
                <a:cs typeface="Arial" panose="020B0604020202020204" pitchFamily="34" charset="0"/>
              </a:rPr>
              <a:t>NoSQL</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SQL</a:t>
            </a:r>
            <a:r>
              <a:rPr lang="es-ES" sz="1400" dirty="0" smtClean="0">
                <a:latin typeface="Arial" panose="020B0604020202020204" pitchFamily="34" charset="0"/>
                <a:cs typeface="Arial" panose="020B0604020202020204" pitchFamily="34" charset="0"/>
              </a:rPr>
              <a:t>: Relacionales. Esquema fijo y datos clasificados.</a:t>
            </a: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
        <p:nvSpPr>
          <p:cNvPr id="7" name="Rectángulo 6"/>
          <p:cNvSpPr/>
          <p:nvPr/>
        </p:nvSpPr>
        <p:spPr>
          <a:xfrm>
            <a:off x="875760" y="4252724"/>
            <a:ext cx="9372600" cy="3000821"/>
          </a:xfrm>
          <a:prstGeom prst="rect">
            <a:avLst/>
          </a:prstGeom>
        </p:spPr>
        <p:txBody>
          <a:bodyPr wrap="square">
            <a:spAutoFit/>
          </a:bodyPr>
          <a:lstStyle/>
          <a:p>
            <a:pPr fontAlgn="base">
              <a:lnSpc>
                <a:spcPct val="150000"/>
              </a:lnSpc>
              <a:buFont typeface="Arial" panose="020B0604020202020204" pitchFamily="34" charset="0"/>
              <a:buChar char="•"/>
            </a:pPr>
            <a:r>
              <a:rPr lang="es-ES" sz="1400" dirty="0" smtClean="0">
                <a:solidFill>
                  <a:srgbClr val="000000"/>
                </a:solidFill>
                <a:latin typeface="Arial" panose="020B0604020202020204" pitchFamily="34" charset="0"/>
                <a:cs typeface="Arial" panose="020B0604020202020204" pitchFamily="34" charset="0"/>
              </a:rPr>
              <a:t>Tipo </a:t>
            </a:r>
            <a:r>
              <a:rPr lang="es-ES" sz="1400" dirty="0">
                <a:solidFill>
                  <a:srgbClr val="000000"/>
                </a:solidFill>
                <a:latin typeface="Arial" panose="020B0604020202020204" pitchFamily="34" charset="0"/>
                <a:cs typeface="Arial" panose="020B0604020202020204" pitchFamily="34" charset="0"/>
              </a:rPr>
              <a:t>y validez de datos muy importante</a:t>
            </a:r>
          </a:p>
          <a:p>
            <a:pPr fontAlgn="base">
              <a:lnSpc>
                <a:spcPct val="150000"/>
              </a:lnSpc>
              <a:buFont typeface="Arial" panose="020B0604020202020204" pitchFamily="34" charset="0"/>
              <a:buChar char="•"/>
            </a:pPr>
            <a:r>
              <a:rPr lang="es-ES" sz="1400" dirty="0">
                <a:solidFill>
                  <a:srgbClr val="000000"/>
                </a:solidFill>
                <a:latin typeface="Arial" panose="020B0604020202020204" pitchFamily="34" charset="0"/>
                <a:cs typeface="Arial" panose="020B0604020202020204" pitchFamily="34" charset="0"/>
              </a:rPr>
              <a:t>Necesidad recurrente de escritura y modificaciones de datos sobre elementos específicos (SQL permite modificar fácilmente </a:t>
            </a:r>
            <a:r>
              <a:rPr lang="es-ES" sz="1400" dirty="0" err="1">
                <a:solidFill>
                  <a:srgbClr val="000000"/>
                </a:solidFill>
                <a:latin typeface="Arial" panose="020B0604020202020204" pitchFamily="34" charset="0"/>
                <a:cs typeface="Arial" panose="020B0604020202020204" pitchFamily="34" charset="0"/>
              </a:rPr>
              <a:t>lineas</a:t>
            </a:r>
            <a:r>
              <a:rPr lang="es-ES" sz="1400" dirty="0">
                <a:solidFill>
                  <a:srgbClr val="000000"/>
                </a:solidFill>
                <a:latin typeface="Arial" panose="020B0604020202020204" pitchFamily="34" charset="0"/>
                <a:cs typeface="Arial" panose="020B0604020202020204" pitchFamily="34" charset="0"/>
              </a:rPr>
              <a:t> especificas)</a:t>
            </a:r>
          </a:p>
          <a:p>
            <a:pPr fontAlgn="base">
              <a:lnSpc>
                <a:spcPct val="150000"/>
              </a:lnSpc>
              <a:buFont typeface="Arial" panose="020B0604020202020204" pitchFamily="34" charset="0"/>
              <a:buChar char="•"/>
            </a:pPr>
            <a:r>
              <a:rPr lang="es-ES" sz="1400" dirty="0">
                <a:solidFill>
                  <a:srgbClr val="000000"/>
                </a:solidFill>
                <a:latin typeface="Arial" panose="020B0604020202020204" pitchFamily="34" charset="0"/>
                <a:cs typeface="Arial" panose="020B0604020202020204" pitchFamily="34" charset="0"/>
              </a:rPr>
              <a:t>Necesidad de búsquedas complejas</a:t>
            </a:r>
          </a:p>
          <a:p>
            <a:pPr>
              <a:lnSpc>
                <a:spcPct val="150000"/>
              </a:lnSpc>
            </a:pPr>
            <a:endParaRPr lang="es-ES" sz="1400" dirty="0">
              <a:solidFill>
                <a:srgbClr val="000000"/>
              </a:solidFill>
              <a:latin typeface="Arial" panose="020B0604020202020204" pitchFamily="34" charset="0"/>
              <a:cs typeface="Arial" panose="020B0604020202020204" pitchFamily="34" charset="0"/>
            </a:endParaRPr>
          </a:p>
          <a:p>
            <a:pPr>
              <a:lnSpc>
                <a:spcPct val="150000"/>
              </a:lnSpc>
            </a:pPr>
            <a:r>
              <a:rPr lang="es-ES" sz="1400" b="1" dirty="0" err="1">
                <a:latin typeface="Arial" panose="020B0604020202020204" pitchFamily="34" charset="0"/>
                <a:cs typeface="Arial" panose="020B0604020202020204" pitchFamily="34" charset="0"/>
              </a:rPr>
              <a:t>NoSQL</a:t>
            </a:r>
            <a:r>
              <a:rPr lang="es-ES" sz="1400" dirty="0">
                <a:latin typeface="Arial" panose="020B0604020202020204" pitchFamily="34" charset="0"/>
                <a:cs typeface="Arial" panose="020B0604020202020204" pitchFamily="34" charset="0"/>
              </a:rPr>
              <a:t>: No relacionales. Modulares. No necesitan esquema fijo. </a:t>
            </a:r>
          </a:p>
          <a:p>
            <a:pPr fontAlgn="base">
              <a:lnSpc>
                <a:spcPct val="150000"/>
              </a:lnSpc>
              <a:buFont typeface="Arial" panose="020B0604020202020204" pitchFamily="34" charset="0"/>
              <a:buChar char="•"/>
            </a:pPr>
            <a:r>
              <a:rPr lang="es-ES" sz="1400" dirty="0" smtClean="0">
                <a:solidFill>
                  <a:srgbClr val="000000"/>
                </a:solidFill>
                <a:latin typeface="Arial" panose="020B0604020202020204" pitchFamily="34" charset="0"/>
                <a:cs typeface="Arial" panose="020B0604020202020204" pitchFamily="34" charset="0"/>
              </a:rPr>
              <a:t>Necesidad </a:t>
            </a:r>
            <a:r>
              <a:rPr lang="es-ES" sz="1400" dirty="0">
                <a:solidFill>
                  <a:srgbClr val="000000"/>
                </a:solidFill>
                <a:latin typeface="Arial" panose="020B0604020202020204" pitchFamily="34" charset="0"/>
                <a:cs typeface="Arial" panose="020B0604020202020204" pitchFamily="34" charset="0"/>
              </a:rPr>
              <a:t>de múltiples búsquedas de </a:t>
            </a:r>
            <a:r>
              <a:rPr lang="es-ES" sz="1400" dirty="0" smtClean="0">
                <a:solidFill>
                  <a:srgbClr val="000000"/>
                </a:solidFill>
                <a:latin typeface="Arial" panose="020B0604020202020204" pitchFamily="34" charset="0"/>
                <a:cs typeface="Arial" panose="020B0604020202020204" pitchFamily="34" charset="0"/>
              </a:rPr>
              <a:t>lectura.</a:t>
            </a:r>
            <a:endParaRPr lang="es-ES" sz="1400" dirty="0">
              <a:solidFill>
                <a:srgbClr val="000000"/>
              </a:solidFill>
              <a:latin typeface="Arial" panose="020B0604020202020204" pitchFamily="34" charset="0"/>
              <a:cs typeface="Arial" panose="020B0604020202020204" pitchFamily="34" charset="0"/>
            </a:endParaRPr>
          </a:p>
          <a:p>
            <a:pPr fontAlgn="base">
              <a:lnSpc>
                <a:spcPct val="150000"/>
              </a:lnSpc>
              <a:buFont typeface="Arial" panose="020B0604020202020204" pitchFamily="34" charset="0"/>
              <a:buChar char="•"/>
            </a:pPr>
            <a:r>
              <a:rPr lang="es-ES" sz="1400" dirty="0">
                <a:solidFill>
                  <a:srgbClr val="000000"/>
                </a:solidFill>
                <a:latin typeface="Arial" panose="020B0604020202020204" pitchFamily="34" charset="0"/>
                <a:cs typeface="Arial" panose="020B0604020202020204" pitchFamily="34" charset="0"/>
              </a:rPr>
              <a:t>Grandes conjuntos de datos (Big Data)</a:t>
            </a:r>
          </a:p>
          <a:p>
            <a:pPr fontAlgn="base">
              <a:lnSpc>
                <a:spcPct val="150000"/>
              </a:lnSpc>
              <a:buFont typeface="Arial" panose="020B0604020202020204" pitchFamily="34" charset="0"/>
              <a:buChar char="•"/>
            </a:pPr>
            <a:r>
              <a:rPr lang="es-ES" sz="1400" dirty="0">
                <a:solidFill>
                  <a:srgbClr val="000000"/>
                </a:solidFill>
                <a:latin typeface="Arial" panose="020B0604020202020204" pitchFamily="34" charset="0"/>
                <a:cs typeface="Arial" panose="020B0604020202020204" pitchFamily="34" charset="0"/>
              </a:rPr>
              <a:t>Datos distribuidos (varias fuentes)</a:t>
            </a:r>
            <a:endParaRPr lang="es-ES" sz="1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22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3.1 SQL vs </a:t>
            </a:r>
            <a:r>
              <a:rPr lang="es-ES" dirty="0" err="1"/>
              <a:t>NoSQL</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19</a:t>
            </a:fld>
            <a:endParaRPr lang="en-US" sz="900" dirty="0">
              <a:solidFill>
                <a:srgbClr val="3288D4"/>
              </a:solidFill>
            </a:endParaRPr>
          </a:p>
        </p:txBody>
      </p:sp>
      <p:pic>
        <p:nvPicPr>
          <p:cNvPr id="6" name="Picture 2" descr="ScyllaDB | NoSQL vs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97610"/>
            <a:ext cx="9144000" cy="553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394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0757623-A120-C043-9499-82325EFB827A}"/>
              </a:ext>
            </a:extLst>
          </p:cNvPr>
          <p:cNvSpPr>
            <a:spLocks noGrp="1"/>
          </p:cNvSpPr>
          <p:nvPr>
            <p:ph type="title"/>
          </p:nvPr>
        </p:nvSpPr>
        <p:spPr/>
        <p:txBody>
          <a:bodyPr/>
          <a:lstStyle/>
          <a:p>
            <a:r>
              <a:rPr lang="es-ES" dirty="0"/>
              <a:t>Índice</a:t>
            </a:r>
          </a:p>
        </p:txBody>
      </p:sp>
      <p:sp>
        <p:nvSpPr>
          <p:cNvPr id="4" name="Marcador de texto 3">
            <a:extLst>
              <a:ext uri="{FF2B5EF4-FFF2-40B4-BE49-F238E27FC236}">
                <a16:creationId xmlns="" xmlns:a16="http://schemas.microsoft.com/office/drawing/2014/main" id="{06923A72-D76C-584F-81C8-59E8FFDF9959}"/>
              </a:ext>
            </a:extLst>
          </p:cNvPr>
          <p:cNvSpPr>
            <a:spLocks noGrp="1"/>
          </p:cNvSpPr>
          <p:nvPr>
            <p:ph type="body" sz="quarter" idx="17"/>
          </p:nvPr>
        </p:nvSpPr>
        <p:spPr>
          <a:xfrm>
            <a:off x="755650" y="669278"/>
            <a:ext cx="4343400" cy="276999"/>
          </a:xfrm>
        </p:spPr>
        <p:txBody>
          <a:bodyPr/>
          <a:lstStyle/>
          <a:p>
            <a:pPr lvl="0"/>
            <a:r>
              <a:rPr lang="es-ES_tradnl" dirty="0" smtClean="0"/>
              <a:t>TECNOLOGÍA II: MANIPULACIÓN DE DATOS</a:t>
            </a:r>
            <a:endParaRPr lang="es-ES_tradnl" dirty="0"/>
          </a:p>
          <a:p>
            <a:endParaRPr lang="es-ES" dirty="0"/>
          </a:p>
          <a:p>
            <a:endParaRPr lang="es-ES" dirty="0"/>
          </a:p>
        </p:txBody>
      </p:sp>
      <p:sp>
        <p:nvSpPr>
          <p:cNvPr id="21" name="Marcador de texto 2">
            <a:extLst>
              <a:ext uri="{FF2B5EF4-FFF2-40B4-BE49-F238E27FC236}">
                <a16:creationId xmlns="" xmlns:a16="http://schemas.microsoft.com/office/drawing/2014/main" id="{24E358DB-09CC-D54C-8384-35417DB2EE62}"/>
              </a:ext>
            </a:extLst>
          </p:cNvPr>
          <p:cNvSpPr>
            <a:spLocks noGrp="1"/>
          </p:cNvSpPr>
          <p:nvPr>
            <p:ph type="body" sz="quarter" idx="16"/>
          </p:nvPr>
        </p:nvSpPr>
        <p:spPr>
          <a:xfrm>
            <a:off x="679450" y="2197101"/>
            <a:ext cx="5105400" cy="5257799"/>
          </a:xfrm>
        </p:spPr>
        <p:txBody>
          <a:bodyPr/>
          <a:lstStyle/>
          <a:p>
            <a:r>
              <a:rPr lang="es-ES" sz="2000" spc="105" dirty="0" smtClean="0"/>
              <a:t>1. Conceptos básicos</a:t>
            </a:r>
            <a:br>
              <a:rPr lang="es-ES" sz="2000" spc="105" dirty="0" smtClean="0"/>
            </a:br>
            <a:r>
              <a:rPr lang="es-ES" sz="2000" spc="105" dirty="0" smtClean="0"/>
              <a:t>	</a:t>
            </a:r>
            <a:r>
              <a:rPr lang="es-ES" spc="105" dirty="0" smtClean="0"/>
              <a:t>1.1 La importancia de documentarse</a:t>
            </a:r>
            <a:br>
              <a:rPr lang="es-ES" spc="105" dirty="0" smtClean="0"/>
            </a:br>
            <a:r>
              <a:rPr lang="es-ES" spc="105" dirty="0" smtClean="0"/>
              <a:t>	1.2 Tipos de datos: </a:t>
            </a:r>
            <a:r>
              <a:rPr lang="es-ES" spc="105" dirty="0" err="1" smtClean="0"/>
              <a:t>string</a:t>
            </a:r>
            <a:r>
              <a:rPr lang="es-ES" spc="105" dirty="0" smtClean="0"/>
              <a:t>, </a:t>
            </a:r>
            <a:r>
              <a:rPr lang="es-ES" spc="105" dirty="0" err="1" smtClean="0"/>
              <a:t>integer</a:t>
            </a:r>
            <a:r>
              <a:rPr lang="es-ES" spc="105" dirty="0" smtClean="0"/>
              <a:t> y 	</a:t>
            </a:r>
            <a:r>
              <a:rPr lang="es-ES" spc="105" dirty="0" err="1" smtClean="0"/>
              <a:t>float</a:t>
            </a:r>
            <a:endParaRPr lang="es-ES" spc="105" dirty="0" smtClean="0"/>
          </a:p>
          <a:p>
            <a:r>
              <a:rPr lang="es-ES" spc="105" dirty="0"/>
              <a:t>	</a:t>
            </a:r>
            <a:r>
              <a:rPr lang="es-ES" spc="105" dirty="0" smtClean="0"/>
              <a:t>1.3 Booleanos </a:t>
            </a:r>
            <a:br>
              <a:rPr lang="es-ES" spc="105" dirty="0" smtClean="0"/>
            </a:br>
            <a:r>
              <a:rPr lang="es-ES" spc="105" dirty="0"/>
              <a:t>	</a:t>
            </a:r>
            <a:r>
              <a:rPr lang="es-ES" spc="105" dirty="0" smtClean="0"/>
              <a:t>1.4 Variables</a:t>
            </a:r>
            <a:endParaRPr lang="es-ES" spc="105" dirty="0"/>
          </a:p>
          <a:p>
            <a:r>
              <a:rPr lang="es-ES" sz="2000" spc="105" dirty="0"/>
              <a:t>	</a:t>
            </a:r>
            <a:r>
              <a:rPr lang="es-ES" spc="105" dirty="0" smtClean="0"/>
              <a:t>1.5 Funciones</a:t>
            </a:r>
          </a:p>
          <a:p>
            <a:r>
              <a:rPr lang="es-ES" spc="105" dirty="0" smtClean="0"/>
              <a:t>	1.6 Condicionales</a:t>
            </a:r>
          </a:p>
          <a:p>
            <a:r>
              <a:rPr lang="es-ES" spc="105" dirty="0"/>
              <a:t>	</a:t>
            </a:r>
            <a:r>
              <a:rPr lang="es-ES" spc="105" dirty="0" smtClean="0"/>
              <a:t>1.7 Bucles</a:t>
            </a:r>
          </a:p>
          <a:p>
            <a:r>
              <a:rPr lang="es-ES" spc="105" dirty="0"/>
              <a:t>	</a:t>
            </a:r>
            <a:r>
              <a:rPr lang="es-ES" spc="105" dirty="0" smtClean="0"/>
              <a:t>1.8 Comentarios</a:t>
            </a:r>
          </a:p>
          <a:p>
            <a:r>
              <a:rPr lang="es-ES" spc="105" dirty="0" smtClean="0"/>
              <a:t>	1.9 Expresiones regulares</a:t>
            </a:r>
            <a:r>
              <a:rPr lang="es-ES" spc="105" dirty="0"/>
              <a:t>	</a:t>
            </a:r>
          </a:p>
          <a:p>
            <a:r>
              <a:rPr lang="es-ES" sz="2000" spc="105" dirty="0"/>
              <a:t/>
            </a:r>
            <a:br>
              <a:rPr lang="es-ES" sz="2000" spc="105" dirty="0"/>
            </a:br>
            <a:r>
              <a:rPr lang="es-ES" sz="1800" spc="105" dirty="0"/>
              <a:t>2. </a:t>
            </a:r>
            <a:r>
              <a:rPr lang="es-ES" sz="1800" spc="105" dirty="0" smtClean="0"/>
              <a:t>JS: Objetos JSON y API</a:t>
            </a:r>
            <a:r>
              <a:rPr lang="es-ES" spc="105" dirty="0"/>
              <a:t/>
            </a:r>
            <a:br>
              <a:rPr lang="es-ES" spc="105" dirty="0"/>
            </a:br>
            <a:r>
              <a:rPr lang="es-ES" spc="105" dirty="0"/>
              <a:t>	</a:t>
            </a:r>
            <a:r>
              <a:rPr lang="es-ES" spc="105" dirty="0" smtClean="0"/>
              <a:t>2.1 </a:t>
            </a:r>
            <a:r>
              <a:rPr lang="es-ES" spc="105" dirty="0"/>
              <a:t>JS: Manipulación de objetos </a:t>
            </a:r>
            <a:endParaRPr lang="es-ES" spc="105" dirty="0" smtClean="0"/>
          </a:p>
          <a:p>
            <a:r>
              <a:rPr lang="es-ES" spc="105" dirty="0"/>
              <a:t>	</a:t>
            </a:r>
            <a:r>
              <a:rPr lang="es-ES" spc="105" dirty="0" smtClean="0"/>
              <a:t>2.2 JS: Eventos y capas de datos</a:t>
            </a:r>
            <a:r>
              <a:rPr lang="es-ES" spc="105" dirty="0"/>
              <a:t/>
            </a:r>
            <a:br>
              <a:rPr lang="es-ES" spc="105" dirty="0"/>
            </a:br>
            <a:r>
              <a:rPr lang="es-ES" spc="105" dirty="0"/>
              <a:t>	</a:t>
            </a:r>
            <a:r>
              <a:rPr lang="es-ES" spc="105" dirty="0" smtClean="0"/>
              <a:t>2.3 API REST</a:t>
            </a:r>
            <a:endParaRPr lang="es-ES" spc="105" dirty="0"/>
          </a:p>
          <a:p>
            <a:r>
              <a:rPr lang="es-ES" spc="105" dirty="0"/>
              <a:t>		</a:t>
            </a:r>
            <a:endParaRPr lang="es-ES" dirty="0"/>
          </a:p>
        </p:txBody>
      </p:sp>
      <p:sp>
        <p:nvSpPr>
          <p:cNvPr id="22" name="Marcador de texto 2">
            <a:extLst>
              <a:ext uri="{FF2B5EF4-FFF2-40B4-BE49-F238E27FC236}">
                <a16:creationId xmlns="" xmlns:a16="http://schemas.microsoft.com/office/drawing/2014/main" id="{24E358DB-09CC-D54C-8384-35417DB2EE62}"/>
              </a:ext>
            </a:extLst>
          </p:cNvPr>
          <p:cNvSpPr txBox="1">
            <a:spLocks/>
          </p:cNvSpPr>
          <p:nvPr/>
        </p:nvSpPr>
        <p:spPr>
          <a:xfrm>
            <a:off x="5423234" y="2197101"/>
            <a:ext cx="5410200" cy="5181599"/>
          </a:xfrm>
          <a:prstGeom prst="rect">
            <a:avLst/>
          </a:prstGeom>
        </p:spPr>
        <p:txBody>
          <a:bodyPr anchor="t">
            <a:noAutofit/>
          </a:bodyPr>
          <a:lstStyle>
            <a:lvl1pPr marL="0" indent="0" algn="l">
              <a:lnSpc>
                <a:spcPct val="100000"/>
              </a:lnSpc>
              <a:buNone/>
              <a:defRPr sz="1600"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a:lnSpc>
                <a:spcPts val="4880"/>
              </a:lnSpc>
              <a:defRPr sz="4250">
                <a:latin typeface="+mn-lt"/>
                <a:ea typeface="+mn-ea"/>
                <a:cs typeface="+mn-cs"/>
              </a:defRPr>
            </a:lvl2pPr>
            <a:lvl3pPr marL="914400">
              <a:lnSpc>
                <a:spcPts val="4880"/>
              </a:lnSpc>
              <a:defRPr sz="4250">
                <a:latin typeface="+mn-lt"/>
                <a:ea typeface="+mn-ea"/>
                <a:cs typeface="+mn-cs"/>
              </a:defRPr>
            </a:lvl3pPr>
            <a:lvl4pPr marL="1371600">
              <a:lnSpc>
                <a:spcPts val="4880"/>
              </a:lnSpc>
              <a:defRPr sz="4250">
                <a:latin typeface="+mn-lt"/>
                <a:ea typeface="+mn-ea"/>
                <a:cs typeface="+mn-cs"/>
              </a:defRPr>
            </a:lvl4pPr>
            <a:lvl5pPr marL="1828800">
              <a:lnSpc>
                <a:spcPts val="4880"/>
              </a:lnSpc>
              <a:defRPr sz="4250">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2000" kern="0" spc="105" dirty="0"/>
              <a:t>3</a:t>
            </a:r>
            <a:r>
              <a:rPr lang="es-ES" sz="2000" kern="0" spc="105" dirty="0" smtClean="0"/>
              <a:t>. Bases de datos SQL</a:t>
            </a:r>
          </a:p>
          <a:p>
            <a:r>
              <a:rPr lang="es-ES" sz="2000" kern="0" spc="105" dirty="0" smtClean="0"/>
              <a:t>	</a:t>
            </a:r>
            <a:r>
              <a:rPr lang="es-ES" kern="0" spc="105" dirty="0" smtClean="0"/>
              <a:t>3.1 SQL vs </a:t>
            </a:r>
            <a:r>
              <a:rPr lang="es-ES" kern="0" spc="105" dirty="0" err="1" smtClean="0"/>
              <a:t>NoSQL</a:t>
            </a:r>
            <a:r>
              <a:rPr lang="es-ES" kern="0" spc="105" dirty="0" smtClean="0"/>
              <a:t/>
            </a:r>
            <a:br>
              <a:rPr lang="es-ES" kern="0" spc="105" dirty="0" smtClean="0"/>
            </a:br>
            <a:r>
              <a:rPr lang="es-ES" kern="0" spc="105" dirty="0" smtClean="0"/>
              <a:t>	3.2 SGBD</a:t>
            </a:r>
            <a:br>
              <a:rPr lang="es-ES" kern="0" spc="105" dirty="0" smtClean="0"/>
            </a:br>
            <a:r>
              <a:rPr lang="es-ES" kern="0" spc="105" dirty="0" smtClean="0"/>
              <a:t>	3.3 CRUD</a:t>
            </a:r>
          </a:p>
          <a:p>
            <a:r>
              <a:rPr lang="es-ES" kern="0" spc="105" dirty="0"/>
              <a:t>	</a:t>
            </a:r>
            <a:r>
              <a:rPr lang="es-ES" kern="0" spc="105" dirty="0" smtClean="0"/>
              <a:t>3.4 </a:t>
            </a:r>
            <a:r>
              <a:rPr lang="es-ES" kern="0" spc="105" dirty="0" err="1" smtClean="0"/>
              <a:t>Primary</a:t>
            </a:r>
            <a:r>
              <a:rPr lang="es-ES" kern="0" spc="105" dirty="0" smtClean="0"/>
              <a:t> </a:t>
            </a:r>
            <a:r>
              <a:rPr lang="es-ES" kern="0" spc="105" dirty="0" err="1" smtClean="0"/>
              <a:t>key</a:t>
            </a:r>
            <a:r>
              <a:rPr lang="es-ES" kern="0" spc="105" dirty="0" smtClean="0"/>
              <a:t> y </a:t>
            </a:r>
            <a:r>
              <a:rPr lang="es-ES" kern="0" spc="105" dirty="0" err="1" smtClean="0"/>
              <a:t>foreign</a:t>
            </a:r>
            <a:r>
              <a:rPr lang="es-ES" kern="0" spc="105" dirty="0" smtClean="0"/>
              <a:t> </a:t>
            </a:r>
            <a:r>
              <a:rPr lang="es-ES" kern="0" spc="105" dirty="0" err="1" smtClean="0"/>
              <a:t>key</a:t>
            </a:r>
            <a:endParaRPr lang="es-ES" kern="0" spc="105" dirty="0" smtClean="0"/>
          </a:p>
          <a:p>
            <a:r>
              <a:rPr lang="es-ES" kern="0" spc="105" dirty="0"/>
              <a:t>	</a:t>
            </a:r>
            <a:r>
              <a:rPr lang="es-ES" kern="0" spc="105" dirty="0" smtClean="0"/>
              <a:t>3.5 CREATE TABLE</a:t>
            </a:r>
          </a:p>
          <a:p>
            <a:r>
              <a:rPr lang="es-ES" kern="0" spc="105" dirty="0"/>
              <a:t>	</a:t>
            </a:r>
            <a:r>
              <a:rPr lang="es-ES" kern="0" spc="105" dirty="0" smtClean="0"/>
              <a:t>3.6 INSERT, SELECT, UPDATE,DELETE</a:t>
            </a:r>
          </a:p>
          <a:p>
            <a:r>
              <a:rPr lang="es-ES" kern="0" spc="105" dirty="0"/>
              <a:t>	</a:t>
            </a:r>
            <a:r>
              <a:rPr lang="es-ES" kern="0" spc="105" dirty="0" smtClean="0"/>
              <a:t>3.7 Operadores: AND, OR</a:t>
            </a:r>
          </a:p>
          <a:p>
            <a:r>
              <a:rPr lang="es-ES" kern="0" spc="105" dirty="0"/>
              <a:t>	</a:t>
            </a:r>
            <a:r>
              <a:rPr lang="es-ES" kern="0" spc="105" dirty="0" smtClean="0"/>
              <a:t>3.8 Condicionales: </a:t>
            </a:r>
            <a:r>
              <a:rPr lang="es-ES" kern="0" spc="105" dirty="0" err="1" smtClean="0"/>
              <a:t>Where</a:t>
            </a:r>
            <a:r>
              <a:rPr lang="es-ES" kern="0" spc="105" dirty="0" smtClean="0"/>
              <a:t>, </a:t>
            </a:r>
            <a:r>
              <a:rPr lang="es-ES" kern="0" spc="105" dirty="0" err="1" smtClean="0"/>
              <a:t>between</a:t>
            </a:r>
            <a:endParaRPr lang="es-ES" kern="0" spc="105" dirty="0" smtClean="0"/>
          </a:p>
          <a:p>
            <a:r>
              <a:rPr lang="es-ES" kern="0" spc="105" dirty="0"/>
              <a:t>	</a:t>
            </a:r>
            <a:r>
              <a:rPr lang="es-ES" kern="0" spc="105" dirty="0" err="1" smtClean="0"/>
              <a:t>like</a:t>
            </a:r>
            <a:r>
              <a:rPr lang="es-ES" kern="0" spc="105" dirty="0"/>
              <a:t> </a:t>
            </a:r>
            <a:r>
              <a:rPr lang="es-ES" kern="0" spc="105" dirty="0" smtClean="0"/>
              <a:t>y negación</a:t>
            </a:r>
          </a:p>
          <a:p>
            <a:r>
              <a:rPr lang="es-ES" kern="0" spc="105" dirty="0"/>
              <a:t>	</a:t>
            </a:r>
            <a:r>
              <a:rPr lang="es-ES" kern="0" spc="105" dirty="0" smtClean="0"/>
              <a:t>3.9 CASE</a:t>
            </a:r>
          </a:p>
          <a:p>
            <a:r>
              <a:rPr lang="es-ES" kern="0" spc="105" dirty="0"/>
              <a:t>	</a:t>
            </a:r>
            <a:r>
              <a:rPr lang="es-ES" kern="0" spc="105" dirty="0" smtClean="0"/>
              <a:t>3.10 Tablas Cruzadas</a:t>
            </a:r>
            <a:br>
              <a:rPr lang="es-ES" kern="0" spc="105" dirty="0" smtClean="0"/>
            </a:br>
            <a:endParaRPr lang="es-ES" sz="2000" kern="0" spc="105" dirty="0" smtClean="0"/>
          </a:p>
          <a:p>
            <a:r>
              <a:rPr lang="es-ES" sz="2000" kern="0" spc="105" dirty="0"/>
              <a:t>4</a:t>
            </a:r>
            <a:r>
              <a:rPr lang="es-ES" sz="2000" kern="0" spc="105" dirty="0" smtClean="0"/>
              <a:t>. SQL y </a:t>
            </a:r>
            <a:r>
              <a:rPr lang="es-ES" sz="2000" kern="0" spc="105" dirty="0" err="1" smtClean="0"/>
              <a:t>Reporting</a:t>
            </a:r>
            <a:endParaRPr lang="es-ES" sz="2000" kern="0" spc="105" dirty="0" smtClean="0"/>
          </a:p>
          <a:p>
            <a:r>
              <a:rPr lang="es-ES" sz="2000" kern="0" spc="105" dirty="0"/>
              <a:t>	</a:t>
            </a:r>
            <a:r>
              <a:rPr lang="es-ES" kern="0" spc="105" dirty="0" smtClean="0"/>
              <a:t>4.1 Campos calculados</a:t>
            </a:r>
          </a:p>
          <a:p>
            <a:r>
              <a:rPr lang="es-ES" kern="0" spc="105" dirty="0"/>
              <a:t>	</a:t>
            </a:r>
            <a:r>
              <a:rPr lang="es-ES" kern="0" spc="105" dirty="0" smtClean="0"/>
              <a:t>4.2 Funciones GDS</a:t>
            </a:r>
          </a:p>
          <a:p>
            <a:endParaRPr lang="es-ES" sz="2000" kern="0" spc="105" dirty="0"/>
          </a:p>
          <a:p>
            <a:r>
              <a:rPr lang="es-ES" sz="2000" kern="0" spc="105" dirty="0" smtClean="0"/>
              <a:t>5. Ejercicios</a:t>
            </a:r>
            <a:endParaRPr lang="es-ES" sz="1200" kern="0" dirty="0"/>
          </a:p>
        </p:txBody>
      </p:sp>
    </p:spTree>
    <p:extLst>
      <p:ext uri="{BB962C8B-B14F-4D97-AF65-F5344CB8AC3E}">
        <p14:creationId xmlns:p14="http://schemas.microsoft.com/office/powerpoint/2010/main" val="2081253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3.2 SGBD</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20</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31850" y="2109252"/>
            <a:ext cx="8763000"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Un sistema </a:t>
            </a:r>
            <a:r>
              <a:rPr lang="es-ES" sz="1400" dirty="0" smtClean="0">
                <a:latin typeface="Arial" panose="020B0604020202020204" pitchFamily="34" charset="0"/>
                <a:cs typeface="Arial" panose="020B0604020202020204" pitchFamily="34" charset="0"/>
              </a:rPr>
              <a:t>de gestión de </a:t>
            </a:r>
            <a:r>
              <a:rPr lang="es-ES" sz="1400" dirty="0">
                <a:latin typeface="Arial" panose="020B0604020202020204" pitchFamily="34" charset="0"/>
                <a:cs typeface="Arial" panose="020B0604020202020204" pitchFamily="34" charset="0"/>
              </a:rPr>
              <a:t>bases de datos (SGBD, por sus siglas en inglés) o </a:t>
            </a:r>
            <a:r>
              <a:rPr lang="es-ES" sz="1400" b="1" dirty="0" err="1">
                <a:latin typeface="Arial" panose="020B0604020202020204" pitchFamily="34" charset="0"/>
                <a:cs typeface="Arial" panose="020B0604020202020204" pitchFamily="34" charset="0"/>
              </a:rPr>
              <a:t>DataBase</a:t>
            </a:r>
            <a:r>
              <a:rPr lang="es-ES" sz="1400" b="1" dirty="0">
                <a:latin typeface="Arial" panose="020B0604020202020204" pitchFamily="34" charset="0"/>
                <a:cs typeface="Arial" panose="020B0604020202020204" pitchFamily="34" charset="0"/>
              </a:rPr>
              <a:t> Management </a:t>
            </a:r>
            <a:r>
              <a:rPr lang="es-ES" sz="1400" b="1" dirty="0" err="1">
                <a:latin typeface="Arial" panose="020B0604020202020204" pitchFamily="34" charset="0"/>
                <a:cs typeface="Arial" panose="020B0604020202020204" pitchFamily="34" charset="0"/>
              </a:rPr>
              <a:t>System</a:t>
            </a:r>
            <a:r>
              <a:rPr lang="es-ES" sz="1400" dirty="0">
                <a:latin typeface="Arial" panose="020B0604020202020204" pitchFamily="34" charset="0"/>
                <a:cs typeface="Arial" panose="020B0604020202020204" pitchFamily="34" charset="0"/>
              </a:rPr>
              <a:t> (DBMS) es una colección de</a:t>
            </a:r>
            <a:r>
              <a:rPr lang="es-ES" sz="1400" b="1" dirty="0">
                <a:latin typeface="Arial" panose="020B0604020202020204" pitchFamily="34" charset="0"/>
                <a:cs typeface="Arial" panose="020B0604020202020204" pitchFamily="34" charset="0"/>
              </a:rPr>
              <a:t> software muy específico, </a:t>
            </a:r>
            <a:r>
              <a:rPr lang="es-ES" sz="1400" b="1" dirty="0">
                <a:solidFill>
                  <a:schemeClr val="tx1"/>
                </a:solidFill>
                <a:latin typeface="Arial" panose="020B0604020202020204" pitchFamily="34" charset="0"/>
                <a:cs typeface="Arial" panose="020B0604020202020204" pitchFamily="34" charset="0"/>
              </a:rPr>
              <a:t>orientado al manejo de base de datos</a:t>
            </a:r>
            <a:r>
              <a:rPr lang="es-ES" sz="1400" dirty="0">
                <a:solidFill>
                  <a:schemeClr val="tx1"/>
                </a:solidFill>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cuya función es servir de </a:t>
            </a:r>
            <a:r>
              <a:rPr lang="es-ES" sz="1400" b="1" dirty="0">
                <a:latin typeface="Arial" panose="020B0604020202020204" pitchFamily="34" charset="0"/>
                <a:cs typeface="Arial" panose="020B0604020202020204" pitchFamily="34" charset="0"/>
              </a:rPr>
              <a:t>interfaz</a:t>
            </a:r>
            <a:r>
              <a:rPr lang="es-ES" sz="1400" dirty="0">
                <a:latin typeface="Arial" panose="020B0604020202020204" pitchFamily="34" charset="0"/>
                <a:cs typeface="Arial" panose="020B0604020202020204" pitchFamily="34" charset="0"/>
              </a:rPr>
              <a:t> entre la base de datos, el usuario y las distintas aplicaciones utilizadas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Su uso permite realizar un mejor control a los administradores de sistemas y, por otro lado, también obtener mejores resultados a la hora de realizar consultas que ayuden a la gestión empresarial mediante la generación de la tan perseguida ventaja competitiva. </a:t>
            </a:r>
          </a:p>
          <a:p>
            <a:r>
              <a:rPr lang="es-ES" sz="1400" dirty="0"/>
              <a:t/>
            </a:r>
            <a:br>
              <a:rPr lang="es-ES" sz="1400" dirty="0"/>
            </a:b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Découvrez le système de gestion de base de données (SGBD) - Implémentez vos  bases de données relationnelles avec SQL - OpenClassroo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37" y="5041055"/>
            <a:ext cx="5044958" cy="2378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Los gestores de bases de datos (SGBD) más usad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212" y="4888655"/>
            <a:ext cx="3248025" cy="216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39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3.3 CRUD</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21</a:t>
            </a:fld>
            <a:endParaRPr lang="en-US" sz="900" dirty="0">
              <a:solidFill>
                <a:srgbClr val="3288D4"/>
              </a:solidFill>
            </a:endParaRPr>
          </a:p>
        </p:txBody>
      </p:sp>
      <p:pic>
        <p:nvPicPr>
          <p:cNvPr id="6" name="Picture 6" descr="Direto ao ponto: O que é CRUD?. A alguns anos quando eu ainda não tinha… |  by Igor Giamoniano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050" y="5920529"/>
            <a:ext cx="2746784" cy="1453325"/>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97263" y="1816100"/>
            <a:ext cx="8763000"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En programación solemos usar el término CRUD para referirnos a las operaciones básicas que puedes realizar sobre un conjunto de datos y por sus siglas son</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Crearlos</a:t>
            </a:r>
            <a:r>
              <a:rPr lang="es-ES" sz="1400" dirty="0">
                <a:latin typeface="Arial" panose="020B0604020202020204" pitchFamily="34" charset="0"/>
                <a:cs typeface="Arial" panose="020B0604020202020204" pitchFamily="34" charset="0"/>
              </a:rPr>
              <a:t>, ya sabes, nuevos registros, cuando hablamos de bases de datos esto quiere decir insertar información</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Leerlos, r por </a:t>
            </a:r>
            <a:r>
              <a:rPr lang="es-ES" sz="1400" dirty="0" err="1">
                <a:latin typeface="Arial" panose="020B0604020202020204" pitchFamily="34" charset="0"/>
                <a:cs typeface="Arial" panose="020B0604020202020204" pitchFamily="34" charset="0"/>
              </a:rPr>
              <a:t>Read</a:t>
            </a:r>
            <a:r>
              <a:rPr lang="es-ES" sz="1400" dirty="0">
                <a:latin typeface="Arial" panose="020B0604020202020204" pitchFamily="34" charset="0"/>
                <a:cs typeface="Arial" panose="020B0604020202020204" pitchFamily="34" charset="0"/>
              </a:rPr>
              <a:t>, esto quiere decir consultar esa información, ya sea un registro o una colección de estos registros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Actualizarlos, u por </a:t>
            </a:r>
            <a:r>
              <a:rPr lang="es-ES" sz="1400" dirty="0" err="1">
                <a:latin typeface="Arial" panose="020B0604020202020204" pitchFamily="34" charset="0"/>
                <a:cs typeface="Arial" panose="020B0604020202020204" pitchFamily="34" charset="0"/>
              </a:rPr>
              <a:t>Update</a:t>
            </a:r>
            <a:r>
              <a:rPr lang="es-ES" sz="1400" dirty="0">
                <a:latin typeface="Arial" panose="020B0604020202020204" pitchFamily="34" charset="0"/>
                <a:cs typeface="Arial" panose="020B0604020202020204" pitchFamily="34" charset="0"/>
              </a:rPr>
              <a:t>, que significa tomar un registro que ya existe en la base de datos y modificar alguna de las columnas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Por último eliminar registros, d por </a:t>
            </a:r>
            <a:r>
              <a:rPr lang="es-ES" sz="1400" dirty="0" err="1">
                <a:latin typeface="Arial" panose="020B0604020202020204" pitchFamily="34" charset="0"/>
                <a:cs typeface="Arial" panose="020B0604020202020204" pitchFamily="34" charset="0"/>
              </a:rPr>
              <a:t>Delete</a:t>
            </a:r>
            <a:r>
              <a:rPr lang="es-ES" sz="1400" dirty="0">
                <a:latin typeface="Arial" panose="020B0604020202020204" pitchFamily="34" charset="0"/>
                <a:cs typeface="Arial" panose="020B0604020202020204" pitchFamily="34" charset="0"/>
              </a:rPr>
              <a:t>, que significa tomar un registro y quitarlo del almacén.</a:t>
            </a:r>
          </a:p>
          <a:p>
            <a:r>
              <a:rPr lang="es-ES" sz="1400" dirty="0"/>
              <a:t/>
            </a:r>
            <a:br>
              <a:rPr lang="es-ES" sz="1400" dirty="0"/>
            </a:b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904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3.4 </a:t>
            </a:r>
            <a:r>
              <a:rPr lang="es-ES" dirty="0" err="1" smtClean="0"/>
              <a:t>Primary</a:t>
            </a:r>
            <a:r>
              <a:rPr lang="es-ES" dirty="0" smtClean="0"/>
              <a:t> </a:t>
            </a:r>
            <a:r>
              <a:rPr lang="es-ES" dirty="0" err="1" smtClean="0"/>
              <a:t>key</a:t>
            </a:r>
            <a:r>
              <a:rPr lang="es-ES" dirty="0" smtClean="0"/>
              <a:t> y </a:t>
            </a:r>
            <a:r>
              <a:rPr lang="es-ES" dirty="0" err="1" smtClean="0"/>
              <a:t>foreign</a:t>
            </a:r>
            <a:r>
              <a:rPr lang="es-ES" dirty="0" smtClean="0"/>
              <a:t> </a:t>
            </a:r>
            <a:r>
              <a:rPr lang="es-ES" dirty="0" err="1" smtClean="0"/>
              <a:t>key</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22</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44700"/>
            <a:ext cx="7935587" cy="1211233"/>
          </a:xfrm>
          <a:prstGeom prst="rect">
            <a:avLst/>
          </a:prstGeom>
        </p:spPr>
        <p:txBody>
          <a:bodyPr/>
          <a:lstStyle/>
          <a:p>
            <a:pPr fontAlgn="base">
              <a:lnSpc>
                <a:spcPct val="150000"/>
              </a:lnSpc>
            </a:pPr>
            <a:r>
              <a:rPr lang="es-ES" sz="1400" dirty="0">
                <a:latin typeface="Arial" panose="020B0604020202020204" pitchFamily="34" charset="0"/>
                <a:cs typeface="Arial" panose="020B0604020202020204" pitchFamily="34" charset="0"/>
              </a:rPr>
              <a:t>La restricción </a:t>
            </a:r>
            <a:r>
              <a:rPr lang="es-ES" sz="1400" b="1" dirty="0">
                <a:latin typeface="Arial" panose="020B0604020202020204" pitchFamily="34" charset="0"/>
                <a:cs typeface="Arial" panose="020B0604020202020204" pitchFamily="34" charset="0"/>
              </a:rPr>
              <a:t>PRIMARY KEY</a:t>
            </a:r>
            <a:r>
              <a:rPr lang="es-ES" sz="1400" dirty="0">
                <a:latin typeface="Arial" panose="020B0604020202020204" pitchFamily="34" charset="0"/>
                <a:cs typeface="Arial" panose="020B0604020202020204" pitchFamily="34" charset="0"/>
              </a:rPr>
              <a:t> identifica de forma única cada registro en una tabla.</a:t>
            </a:r>
          </a:p>
          <a:p>
            <a:pPr fontAlgn="base">
              <a:lnSpc>
                <a:spcPct val="150000"/>
              </a:lnSpc>
            </a:pPr>
            <a:r>
              <a:rPr lang="es-ES" sz="1400" dirty="0">
                <a:latin typeface="Arial" panose="020B0604020202020204" pitchFamily="34" charset="0"/>
                <a:cs typeface="Arial" panose="020B0604020202020204" pitchFamily="34" charset="0"/>
              </a:rPr>
              <a:t>Las claves primarias deben contener valores únicos y no pueden contener valores </a:t>
            </a:r>
            <a:r>
              <a:rPr lang="es-ES" sz="1400" b="1" dirty="0">
                <a:latin typeface="Arial" panose="020B0604020202020204" pitchFamily="34" charset="0"/>
                <a:cs typeface="Arial" panose="020B0604020202020204" pitchFamily="34" charset="0"/>
              </a:rPr>
              <a:t>NULL</a:t>
            </a:r>
            <a:r>
              <a:rPr lang="es-ES" sz="1400" dirty="0">
                <a:latin typeface="Arial" panose="020B0604020202020204" pitchFamily="34" charset="0"/>
                <a:cs typeface="Arial" panose="020B0604020202020204" pitchFamily="34" charset="0"/>
              </a:rPr>
              <a:t>.</a:t>
            </a:r>
          </a:p>
          <a:p>
            <a:pPr fontAlgn="base">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Una </a:t>
            </a:r>
            <a:r>
              <a:rPr lang="es-ES" sz="1400" dirty="0">
                <a:latin typeface="Arial" panose="020B0604020202020204" pitchFamily="34" charset="0"/>
                <a:cs typeface="Arial" panose="020B0604020202020204" pitchFamily="34" charset="0"/>
              </a:rPr>
              <a:t>tabla solo puede tener una clave principal, que puede consistir en campos simples o múltiples</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cap="all" dirty="0">
                <a:latin typeface="Arial" panose="020B0604020202020204" pitchFamily="34" charset="0"/>
                <a:cs typeface="Arial" panose="020B0604020202020204" pitchFamily="34" charset="0"/>
              </a:rPr>
              <a:t>SQL PRIMARY KEY EN CREATE TABLE</a:t>
            </a:r>
          </a:p>
          <a:p>
            <a:pPr fontAlgn="base">
              <a:lnSpc>
                <a:spcPct val="150000"/>
              </a:lnSpc>
            </a:pPr>
            <a:r>
              <a:rPr lang="es-ES" sz="1400" dirty="0">
                <a:latin typeface="Arial" panose="020B0604020202020204" pitchFamily="34" charset="0"/>
                <a:cs typeface="Arial" panose="020B0604020202020204" pitchFamily="34" charset="0"/>
              </a:rPr>
              <a:t>El siguiente SQL crea una </a:t>
            </a:r>
            <a:r>
              <a:rPr lang="es-ES" sz="1400" b="1" dirty="0">
                <a:latin typeface="Arial" panose="020B0604020202020204" pitchFamily="34" charset="0"/>
                <a:cs typeface="Arial" panose="020B0604020202020204" pitchFamily="34" charset="0"/>
              </a:rPr>
              <a:t>PRIMARY KEY</a:t>
            </a:r>
            <a:r>
              <a:rPr lang="es-ES" sz="1400" dirty="0">
                <a:latin typeface="Arial" panose="020B0604020202020204" pitchFamily="34" charset="0"/>
                <a:cs typeface="Arial" panose="020B0604020202020204" pitchFamily="34" charset="0"/>
              </a:rPr>
              <a:t> en la columna «</a:t>
            </a:r>
            <a:r>
              <a:rPr lang="es-ES" sz="1400" b="1" dirty="0">
                <a:latin typeface="Arial" panose="020B0604020202020204" pitchFamily="34" charset="0"/>
                <a:cs typeface="Arial" panose="020B0604020202020204" pitchFamily="34" charset="0"/>
              </a:rPr>
              <a:t>ID</a:t>
            </a:r>
            <a:r>
              <a:rPr lang="es-ES" sz="1400" dirty="0">
                <a:latin typeface="Arial" panose="020B0604020202020204" pitchFamily="34" charset="0"/>
                <a:cs typeface="Arial" panose="020B0604020202020204" pitchFamily="34" charset="0"/>
              </a:rPr>
              <a:t>» cuando se crea la tabla </a:t>
            </a:r>
            <a:r>
              <a:rPr lang="es-ES" sz="1400" dirty="0" smtClean="0">
                <a:latin typeface="Arial" panose="020B0604020202020204" pitchFamily="34" charset="0"/>
                <a:cs typeface="Arial" panose="020B0604020202020204" pitchFamily="34" charset="0"/>
              </a:rPr>
              <a:t>“Personas”</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n-US" sz="1400" dirty="0">
                <a:latin typeface="Arial" panose="020B0604020202020204" pitchFamily="34" charset="0"/>
                <a:cs typeface="Arial" panose="020B0604020202020204" pitchFamily="34" charset="0"/>
              </a:rPr>
              <a:t>CREATE TABLE Personas ( ID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NOT NULL PRIMARY KEY, </a:t>
            </a:r>
            <a:r>
              <a:rPr lang="en-US" sz="1400" dirty="0" err="1">
                <a:latin typeface="Arial" panose="020B0604020202020204" pitchFamily="34" charset="0"/>
                <a:cs typeface="Arial" panose="020B0604020202020204" pitchFamily="34" charset="0"/>
              </a:rPr>
              <a:t>Apellidos</a:t>
            </a:r>
            <a:r>
              <a:rPr lang="en-US" sz="1400" dirty="0">
                <a:latin typeface="Arial" panose="020B0604020202020204" pitchFamily="34" charset="0"/>
                <a:cs typeface="Arial" panose="020B0604020202020204" pitchFamily="34" charset="0"/>
              </a:rPr>
              <a:t> varchar(255) NOT NULL, </a:t>
            </a:r>
            <a:r>
              <a:rPr lang="en-US" sz="1400" dirty="0" err="1">
                <a:latin typeface="Arial" panose="020B0604020202020204" pitchFamily="34" charset="0"/>
                <a:cs typeface="Arial" panose="020B0604020202020204" pitchFamily="34" charset="0"/>
              </a:rPr>
              <a:t>Nombre</a:t>
            </a:r>
            <a:r>
              <a:rPr lang="en-US" sz="1400" dirty="0">
                <a:latin typeface="Arial" panose="020B0604020202020204" pitchFamily="34" charset="0"/>
                <a:cs typeface="Arial" panose="020B0604020202020204" pitchFamily="34" charset="0"/>
              </a:rPr>
              <a:t> varchar(255), </a:t>
            </a:r>
            <a:r>
              <a:rPr lang="en-US" sz="1400" dirty="0" err="1">
                <a:latin typeface="Arial" panose="020B0604020202020204" pitchFamily="34" charset="0"/>
                <a:cs typeface="Arial" panose="020B0604020202020204" pitchFamily="34" charset="0"/>
              </a:rPr>
              <a:t>Edad</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a:t>
            </a: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4034326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3.4 </a:t>
            </a:r>
            <a:r>
              <a:rPr lang="es-ES" dirty="0" err="1"/>
              <a:t>Primary</a:t>
            </a:r>
            <a:r>
              <a:rPr lang="es-ES" dirty="0"/>
              <a:t> </a:t>
            </a:r>
            <a:r>
              <a:rPr lang="es-ES" dirty="0" err="1"/>
              <a:t>key</a:t>
            </a:r>
            <a:r>
              <a:rPr lang="es-ES" dirty="0"/>
              <a:t> y </a:t>
            </a:r>
            <a:r>
              <a:rPr lang="es-ES" dirty="0" err="1"/>
              <a:t>foreign</a:t>
            </a:r>
            <a:r>
              <a:rPr lang="es-ES" dirty="0"/>
              <a:t> </a:t>
            </a:r>
            <a:r>
              <a:rPr lang="es-ES" dirty="0" err="1"/>
              <a:t>key</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23</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44700"/>
            <a:ext cx="7935587" cy="1211233"/>
          </a:xfrm>
          <a:prstGeom prst="rect">
            <a:avLst/>
          </a:prstGeom>
        </p:spPr>
        <p:txBody>
          <a:bodyPr/>
          <a:lstStyle/>
          <a:p>
            <a:pPr fontAlgn="base">
              <a:lnSpc>
                <a:spcPct val="150000"/>
              </a:lnSpc>
            </a:pPr>
            <a:r>
              <a:rPr lang="es-ES" sz="1400" dirty="0">
                <a:latin typeface="Arial" panose="020B0604020202020204" pitchFamily="34" charset="0"/>
                <a:cs typeface="Arial" panose="020B0604020202020204" pitchFamily="34" charset="0"/>
              </a:rPr>
              <a:t>Una </a:t>
            </a:r>
            <a:r>
              <a:rPr lang="es-ES" sz="1400" b="1" dirty="0">
                <a:latin typeface="Arial" panose="020B0604020202020204" pitchFamily="34" charset="0"/>
                <a:cs typeface="Arial" panose="020B0604020202020204" pitchFamily="34" charset="0"/>
              </a:rPr>
              <a:t>FOREIGN KEY</a:t>
            </a:r>
            <a:r>
              <a:rPr lang="es-ES" sz="1400" dirty="0">
                <a:latin typeface="Arial" panose="020B0604020202020204" pitchFamily="34" charset="0"/>
                <a:cs typeface="Arial" panose="020B0604020202020204" pitchFamily="34" charset="0"/>
              </a:rPr>
              <a:t> es una clave (campo de una columna) que sirve para relacionar dos tablas. El campo </a:t>
            </a:r>
            <a:r>
              <a:rPr lang="es-ES" sz="1400" b="1" dirty="0">
                <a:latin typeface="Arial" panose="020B0604020202020204" pitchFamily="34" charset="0"/>
                <a:cs typeface="Arial" panose="020B0604020202020204" pitchFamily="34" charset="0"/>
              </a:rPr>
              <a:t>FOREIGN KEY</a:t>
            </a:r>
            <a:r>
              <a:rPr lang="es-ES" sz="1400" dirty="0">
                <a:latin typeface="Arial" panose="020B0604020202020204" pitchFamily="34" charset="0"/>
                <a:cs typeface="Arial" panose="020B0604020202020204" pitchFamily="34" charset="0"/>
              </a:rPr>
              <a:t> se relaciona o vincula con la </a:t>
            </a:r>
            <a:r>
              <a:rPr lang="es-ES" sz="1400" b="1" dirty="0">
                <a:latin typeface="Arial" panose="020B0604020202020204" pitchFamily="34" charset="0"/>
                <a:cs typeface="Arial" panose="020B0604020202020204" pitchFamily="34" charset="0"/>
              </a:rPr>
              <a:t>PRIMARY KEY</a:t>
            </a:r>
            <a:r>
              <a:rPr lang="es-ES" sz="1400" dirty="0">
                <a:latin typeface="Arial" panose="020B0604020202020204" pitchFamily="34" charset="0"/>
                <a:cs typeface="Arial" panose="020B0604020202020204" pitchFamily="34" charset="0"/>
              </a:rPr>
              <a:t> de otra tabla de la </a:t>
            </a:r>
            <a:r>
              <a:rPr lang="es-ES" sz="1400" dirty="0" err="1" smtClean="0">
                <a:latin typeface="Arial" panose="020B0604020202020204" pitchFamily="34" charset="0"/>
                <a:cs typeface="Arial" panose="020B0604020202020204" pitchFamily="34" charset="0"/>
              </a:rPr>
              <a:t>bbdd</a:t>
            </a: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a:latin typeface="Arial" panose="020B0604020202020204" pitchFamily="34" charset="0"/>
                <a:cs typeface="Arial" panose="020B0604020202020204" pitchFamily="34" charset="0"/>
              </a:rPr>
              <a:t>La tabla secundaria es la que contiene la </a:t>
            </a:r>
            <a:r>
              <a:rPr lang="es-ES" sz="1400" b="1" dirty="0">
                <a:latin typeface="Arial" panose="020B0604020202020204" pitchFamily="34" charset="0"/>
                <a:cs typeface="Arial" panose="020B0604020202020204" pitchFamily="34" charset="0"/>
              </a:rPr>
              <a:t>FOREIGN KEY</a:t>
            </a:r>
            <a:r>
              <a:rPr lang="es-ES" sz="1400" dirty="0">
                <a:latin typeface="Arial" panose="020B0604020202020204" pitchFamily="34" charset="0"/>
                <a:cs typeface="Arial" panose="020B0604020202020204" pitchFamily="34" charset="0"/>
              </a:rPr>
              <a:t> y la tabla principal contiene la </a:t>
            </a:r>
            <a:r>
              <a:rPr lang="es-ES" sz="1400" b="1" dirty="0">
                <a:latin typeface="Arial" panose="020B0604020202020204" pitchFamily="34" charset="0"/>
                <a:cs typeface="Arial" panose="020B0604020202020204" pitchFamily="34" charset="0"/>
              </a:rPr>
              <a:t>PRIMARY KEY</a:t>
            </a:r>
            <a:r>
              <a:rPr lang="es-ES" sz="1400" b="1"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a:latin typeface="Arial" panose="020B0604020202020204" pitchFamily="34" charset="0"/>
                <a:cs typeface="Arial" panose="020B0604020202020204" pitchFamily="34" charset="0"/>
              </a:rPr>
              <a:t>La </a:t>
            </a:r>
            <a:r>
              <a:rPr lang="es-ES" sz="1400" b="1" dirty="0">
                <a:latin typeface="Arial" panose="020B0604020202020204" pitchFamily="34" charset="0"/>
                <a:cs typeface="Arial" panose="020B0604020202020204" pitchFamily="34" charset="0"/>
              </a:rPr>
              <a:t>FOREIGN KEY</a:t>
            </a:r>
            <a:r>
              <a:rPr lang="es-ES" sz="1400" dirty="0">
                <a:latin typeface="Arial" panose="020B0604020202020204" pitchFamily="34" charset="0"/>
                <a:cs typeface="Arial" panose="020B0604020202020204" pitchFamily="34" charset="0"/>
              </a:rPr>
              <a:t> es una restricción que no permite que se agreguen o inserten datos que no válidos en la columna de </a:t>
            </a:r>
            <a:r>
              <a:rPr lang="es-ES" sz="1400" dirty="0" err="1">
                <a:latin typeface="Arial" panose="020B0604020202020204" pitchFamily="34" charset="0"/>
                <a:cs typeface="Arial" panose="020B0604020202020204" pitchFamily="34" charset="0"/>
              </a:rPr>
              <a:t>foreign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key</a:t>
            </a:r>
            <a:r>
              <a:rPr lang="es-ES" sz="1400" dirty="0">
                <a:latin typeface="Arial" panose="020B0604020202020204" pitchFamily="34" charset="0"/>
                <a:cs typeface="Arial" panose="020B0604020202020204" pitchFamily="34" charset="0"/>
              </a:rPr>
              <a:t>, ya que los valores que se van a insertar deben ser valores que se encuentren o ya estén en la tabla con la que se quiere relacionar</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El siguiente comando crea una FOREIGN KEY en la columna “ID PERSONA” cuando se crea la tabla pedidos.</a:t>
            </a:r>
          </a:p>
          <a:p>
            <a:pPr fontAlgn="base">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r>
              <a:rPr lang="en-US" sz="1400" dirty="0"/>
              <a:t>CREATE TABLE </a:t>
            </a:r>
            <a:r>
              <a:rPr lang="en-US" sz="1400" dirty="0" err="1"/>
              <a:t>Pedidos</a:t>
            </a:r>
            <a:r>
              <a:rPr lang="en-US" sz="1400" dirty="0"/>
              <a:t> ( </a:t>
            </a:r>
            <a:r>
              <a:rPr lang="en-US" sz="1400" dirty="0" err="1"/>
              <a:t>PedidoID</a:t>
            </a:r>
            <a:r>
              <a:rPr lang="en-US" sz="1400" dirty="0"/>
              <a:t> </a:t>
            </a:r>
            <a:r>
              <a:rPr lang="en-US" sz="1400" dirty="0" err="1"/>
              <a:t>int</a:t>
            </a:r>
            <a:r>
              <a:rPr lang="en-US" sz="1400" dirty="0"/>
              <a:t> NOT NULL PRIMARY KEY, </a:t>
            </a:r>
            <a:r>
              <a:rPr lang="en-US" sz="1400" dirty="0" err="1"/>
              <a:t>NumeroPedido</a:t>
            </a:r>
            <a:r>
              <a:rPr lang="en-US" sz="1400" dirty="0"/>
              <a:t> </a:t>
            </a:r>
            <a:r>
              <a:rPr lang="en-US" sz="1400" dirty="0" err="1"/>
              <a:t>int</a:t>
            </a:r>
            <a:r>
              <a:rPr lang="en-US" sz="1400" dirty="0"/>
              <a:t> NOT NULL, </a:t>
            </a:r>
            <a:r>
              <a:rPr lang="en-US" sz="1400" dirty="0" err="1"/>
              <a:t>PersonaID</a:t>
            </a:r>
            <a:r>
              <a:rPr lang="en-US" sz="1400" dirty="0"/>
              <a:t> </a:t>
            </a:r>
            <a:r>
              <a:rPr lang="en-US" sz="1400" dirty="0" err="1"/>
              <a:t>int</a:t>
            </a:r>
            <a:r>
              <a:rPr lang="en-US" sz="1400" dirty="0"/>
              <a:t> FOREIGN KEY REFERENCES Personas(</a:t>
            </a:r>
            <a:r>
              <a:rPr lang="en-US" sz="1400" dirty="0" err="1"/>
              <a:t>PersonaID</a:t>
            </a:r>
            <a:r>
              <a:rPr lang="en-US" sz="1400" dirty="0"/>
              <a:t>) );</a:t>
            </a: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2553719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3.5 CREATE TABLE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24</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0641" y="1968500"/>
            <a:ext cx="8621387"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Las </a:t>
            </a:r>
            <a:r>
              <a:rPr lang="es-ES" sz="1400" b="1" dirty="0">
                <a:latin typeface="Arial" panose="020B0604020202020204" pitchFamily="34" charset="0"/>
                <a:cs typeface="Arial" panose="020B0604020202020204" pitchFamily="34" charset="0"/>
              </a:rPr>
              <a:t>tablas se utilizan para almacenar datos en la base de datos</a:t>
            </a:r>
            <a:r>
              <a:rPr lang="es-ES" sz="1400" dirty="0">
                <a:latin typeface="Arial" panose="020B0604020202020204" pitchFamily="34" charset="0"/>
                <a:cs typeface="Arial" panose="020B0604020202020204" pitchFamily="34" charset="0"/>
              </a:rPr>
              <a:t>. Las tablas tienen nombres únicos dentro de una base de datos y un esquema. </a:t>
            </a: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Cada </a:t>
            </a:r>
            <a:r>
              <a:rPr lang="es-ES" sz="1400" dirty="0">
                <a:latin typeface="Arial" panose="020B0604020202020204" pitchFamily="34" charset="0"/>
                <a:cs typeface="Arial" panose="020B0604020202020204" pitchFamily="34" charset="0"/>
              </a:rPr>
              <a:t>tabla contiene una o más columnas y cada columna tiene un tipo de datos asociado que define el tipo de datos que puede almacenar, por ejemplo, números, cadenas o datos temporales.</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759028" y="4290703"/>
            <a:ext cx="3134987" cy="1996210"/>
          </a:xfrm>
          <a:prstGeom prst="rect">
            <a:avLst/>
          </a:prstGeom>
        </p:spPr>
      </p:pic>
      <p:pic>
        <p:nvPicPr>
          <p:cNvPr id="8" name="Imagen 7"/>
          <p:cNvPicPr>
            <a:picLocks noChangeAspect="1"/>
          </p:cNvPicPr>
          <p:nvPr/>
        </p:nvPicPr>
        <p:blipFill>
          <a:blip r:embed="rId3"/>
          <a:stretch>
            <a:fillRect/>
          </a:stretch>
        </p:blipFill>
        <p:spPr>
          <a:xfrm>
            <a:off x="4188028" y="4290703"/>
            <a:ext cx="5007813" cy="2092718"/>
          </a:xfrm>
          <a:prstGeom prst="rect">
            <a:avLst/>
          </a:prstGeom>
        </p:spPr>
      </p:pic>
    </p:spTree>
    <p:extLst>
      <p:ext uri="{BB962C8B-B14F-4D97-AF65-F5344CB8AC3E}">
        <p14:creationId xmlns:p14="http://schemas.microsoft.com/office/powerpoint/2010/main" val="3674801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127645"/>
            <a:ext cx="7315200" cy="430887"/>
          </a:xfrm>
        </p:spPr>
        <p:txBody>
          <a:bodyPr/>
          <a:lstStyle/>
          <a:p>
            <a:r>
              <a:rPr lang="es-ES" dirty="0" smtClean="0"/>
              <a:t>3.6 INSERT, SELECT, UPDATE Y DELETE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25</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739900"/>
            <a:ext cx="9002387" cy="1211233"/>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INSERT</a:t>
            </a:r>
          </a:p>
          <a:p>
            <a:pPr>
              <a:lnSpc>
                <a:spcPct val="150000"/>
              </a:lnSpc>
            </a:pPr>
            <a:r>
              <a:rPr lang="es-ES" sz="1400" dirty="0" smtClean="0">
                <a:latin typeface="Arial" panose="020B0604020202020204" pitchFamily="34" charset="0"/>
                <a:cs typeface="Arial" panose="020B0604020202020204" pitchFamily="34" charset="0"/>
              </a:rPr>
              <a:t>Nos permite insertar nuevos datos en nuestra tabla</a:t>
            </a:r>
            <a:endParaRPr lang="es-ES" sz="1400" dirty="0">
              <a:latin typeface="Arial" panose="020B0604020202020204" pitchFamily="34" charset="0"/>
              <a:cs typeface="Arial" panose="020B0604020202020204" pitchFamily="34" charset="0"/>
            </a:endParaRPr>
          </a:p>
          <a:p>
            <a:pPr>
              <a:lnSpc>
                <a:spcPct val="150000"/>
              </a:lnSpc>
            </a:pPr>
            <a:r>
              <a:rPr lang="es-ES" sz="1400" dirty="0"/>
              <a:t>INSERT INTO </a:t>
            </a:r>
            <a:r>
              <a:rPr lang="es-ES" sz="1400" dirty="0" err="1"/>
              <a:t>nombre_tabla</a:t>
            </a:r>
            <a:r>
              <a:rPr lang="es-ES" sz="1400" dirty="0"/>
              <a:t/>
            </a:r>
            <a:br>
              <a:rPr lang="es-ES" sz="1400" dirty="0"/>
            </a:br>
            <a:r>
              <a:rPr lang="es-ES" sz="1400" dirty="0"/>
              <a:t>VALUES (valor1, valor2, valor3, .)</a:t>
            </a: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SELECT</a:t>
            </a:r>
          </a:p>
          <a:p>
            <a:pPr>
              <a:lnSpc>
                <a:spcPct val="150000"/>
              </a:lnSpc>
            </a:pPr>
            <a:r>
              <a:rPr lang="es-ES" sz="1400" dirty="0" smtClean="0">
                <a:latin typeface="Arial" panose="020B0604020202020204" pitchFamily="34" charset="0"/>
                <a:cs typeface="Arial" panose="020B0604020202020204" pitchFamily="34" charset="0"/>
              </a:rPr>
              <a:t>Nos permite seleccionar ciertos datos de nuestra tabla. Especialmente útil en el análisis de datos</a:t>
            </a:r>
          </a:p>
          <a:p>
            <a:r>
              <a:rPr lang="es-ES" sz="1400" dirty="0"/>
              <a:t>SELECT * FROM </a:t>
            </a:r>
            <a:r>
              <a:rPr lang="es-ES" sz="1400" dirty="0" err="1" smtClean="0"/>
              <a:t>nombretabla</a:t>
            </a:r>
            <a:r>
              <a:rPr lang="es-ES" sz="1400" dirty="0"/>
              <a:t/>
            </a:r>
            <a:br>
              <a:rPr lang="es-ES" sz="1400" dirty="0"/>
            </a:b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UPDATE</a:t>
            </a:r>
          </a:p>
          <a:p>
            <a:pPr>
              <a:lnSpc>
                <a:spcPct val="150000"/>
              </a:lnSpc>
            </a:pPr>
            <a:r>
              <a:rPr lang="es-ES" sz="1400" dirty="0" smtClean="0">
                <a:latin typeface="Arial" panose="020B0604020202020204" pitchFamily="34" charset="0"/>
                <a:cs typeface="Arial" panose="020B0604020202020204" pitchFamily="34" charset="0"/>
              </a:rPr>
              <a:t>Permite actualizar valores presentes en la base de datos o tabla. </a:t>
            </a:r>
          </a:p>
          <a:p>
            <a:pPr>
              <a:lnSpc>
                <a:spcPct val="150000"/>
              </a:lnSpc>
            </a:pPr>
            <a:r>
              <a:rPr lang="es-ES" sz="1400" dirty="0"/>
              <a:t>UPDATE </a:t>
            </a:r>
            <a:r>
              <a:rPr lang="es-ES" sz="1400" dirty="0" err="1"/>
              <a:t>nombre_tabla</a:t>
            </a:r>
            <a:r>
              <a:rPr lang="es-ES" sz="1400" dirty="0"/>
              <a:t/>
            </a:r>
            <a:br>
              <a:rPr lang="es-ES" sz="1400" dirty="0"/>
            </a:br>
            <a:r>
              <a:rPr lang="es-ES" sz="1400" dirty="0"/>
              <a:t>SET columna1 = valor1, columna2 = valor2</a:t>
            </a:r>
            <a:br>
              <a:rPr lang="es-ES" sz="1400" dirty="0"/>
            </a:br>
            <a:r>
              <a:rPr lang="es-ES" sz="1400" dirty="0"/>
              <a:t>WHERE columna3 = valor3</a:t>
            </a: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DELETE</a:t>
            </a:r>
          </a:p>
          <a:p>
            <a:pPr>
              <a:lnSpc>
                <a:spcPct val="150000"/>
              </a:lnSpc>
            </a:pPr>
            <a:r>
              <a:rPr lang="es-ES" sz="1400" dirty="0" smtClean="0">
                <a:latin typeface="Arial" panose="020B0604020202020204" pitchFamily="34" charset="0"/>
                <a:cs typeface="Arial" panose="020B0604020202020204" pitchFamily="34" charset="0"/>
              </a:rPr>
              <a:t>Se utiliza para borrar cierto valor en la base de datos. </a:t>
            </a:r>
          </a:p>
          <a:p>
            <a:r>
              <a:rPr lang="es-ES" sz="1400" dirty="0"/>
              <a:t>DELETE * FROM </a:t>
            </a:r>
            <a:r>
              <a:rPr lang="es-ES" sz="1400" dirty="0" err="1"/>
              <a:t>nombre_tabla</a:t>
            </a:r>
            <a:r>
              <a:rPr lang="es-ES" sz="1400" dirty="0"/>
              <a:t>;</a:t>
            </a:r>
          </a:p>
          <a:p>
            <a:r>
              <a:rPr lang="es-ES" sz="1400" dirty="0"/>
              <a:t/>
            </a:r>
            <a:br>
              <a:rPr lang="es-ES" sz="1400" dirty="0"/>
            </a:b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1640072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127915"/>
            <a:ext cx="6477000" cy="430887"/>
          </a:xfrm>
        </p:spPr>
        <p:txBody>
          <a:bodyPr/>
          <a:lstStyle/>
          <a:p>
            <a:r>
              <a:rPr lang="es-ES" dirty="0" smtClean="0"/>
              <a:t>3.7 OPERADORES: AND y OR</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26</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739900"/>
            <a:ext cx="9002387"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Los </a:t>
            </a:r>
            <a:r>
              <a:rPr lang="es-ES" sz="1400" b="1" dirty="0">
                <a:latin typeface="Arial" panose="020B0604020202020204" pitchFamily="34" charset="0"/>
                <a:cs typeface="Arial" panose="020B0604020202020204" pitchFamily="34" charset="0"/>
              </a:rPr>
              <a:t>operadores AND y OR</a:t>
            </a:r>
            <a:r>
              <a:rPr lang="es-ES" sz="1400" dirty="0">
                <a:latin typeface="Arial" panose="020B0604020202020204" pitchFamily="34" charset="0"/>
                <a:cs typeface="Arial" panose="020B0604020202020204" pitchFamily="34" charset="0"/>
              </a:rPr>
              <a:t> se utilizan para filtrar resultados con 2 condiciones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El operador </a:t>
            </a:r>
            <a:r>
              <a:rPr lang="es-ES" sz="1400" b="1" dirty="0">
                <a:latin typeface="Arial" panose="020B0604020202020204" pitchFamily="34" charset="0"/>
                <a:cs typeface="Arial" panose="020B0604020202020204" pitchFamily="34" charset="0"/>
              </a:rPr>
              <a:t>AND</a:t>
            </a:r>
            <a:r>
              <a:rPr lang="es-ES" sz="1400" dirty="0">
                <a:latin typeface="Arial" panose="020B0604020202020204" pitchFamily="34" charset="0"/>
                <a:cs typeface="Arial" panose="020B0604020202020204" pitchFamily="34" charset="0"/>
              </a:rPr>
              <a:t> mostrará los resultados cuando se cumplan las 2 condiciones.</a:t>
            </a:r>
          </a:p>
          <a:p>
            <a:pPr>
              <a:lnSpc>
                <a:spcPct val="150000"/>
              </a:lnSpc>
            </a:pPr>
            <a:r>
              <a:rPr lang="es-ES" sz="1400" dirty="0">
                <a:latin typeface="Arial" panose="020B0604020202020204" pitchFamily="34" charset="0"/>
                <a:cs typeface="Arial" panose="020B0604020202020204" pitchFamily="34" charset="0"/>
              </a:rPr>
              <a:t>Condición1 AND </a:t>
            </a:r>
            <a:r>
              <a:rPr lang="es-ES" sz="1400" dirty="0" smtClean="0">
                <a:latin typeface="Arial" panose="020B0604020202020204" pitchFamily="34" charset="0"/>
                <a:cs typeface="Arial" panose="020B0604020202020204" pitchFamily="34" charset="0"/>
              </a:rPr>
              <a:t>condición2</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El operador </a:t>
            </a:r>
            <a:r>
              <a:rPr lang="es-ES" sz="1400" b="1" dirty="0">
                <a:latin typeface="Arial" panose="020B0604020202020204" pitchFamily="34" charset="0"/>
                <a:cs typeface="Arial" panose="020B0604020202020204" pitchFamily="34" charset="0"/>
              </a:rPr>
              <a:t>OR</a:t>
            </a:r>
            <a:r>
              <a:rPr lang="es-ES" sz="1400" dirty="0">
                <a:latin typeface="Arial" panose="020B0604020202020204" pitchFamily="34" charset="0"/>
                <a:cs typeface="Arial" panose="020B0604020202020204" pitchFamily="34" charset="0"/>
              </a:rPr>
              <a:t> mostrará los resultados cuando se cumpla alguna de las 2 condiciones.</a:t>
            </a:r>
          </a:p>
          <a:p>
            <a:pPr>
              <a:lnSpc>
                <a:spcPct val="150000"/>
              </a:lnSpc>
            </a:pPr>
            <a:r>
              <a:rPr lang="es-ES" sz="1400" dirty="0">
                <a:latin typeface="Arial" panose="020B0604020202020204" pitchFamily="34" charset="0"/>
                <a:cs typeface="Arial" panose="020B0604020202020204" pitchFamily="34" charset="0"/>
              </a:rPr>
              <a:t>Condicion1 OR </a:t>
            </a:r>
            <a:r>
              <a:rPr lang="es-ES" sz="1400" dirty="0" smtClean="0">
                <a:latin typeface="Arial" panose="020B0604020202020204" pitchFamily="34" charset="0"/>
                <a:cs typeface="Arial" panose="020B0604020202020204" pitchFamily="34" charset="0"/>
              </a:rPr>
              <a:t>condicion2</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SELECT * FROM personas</a:t>
            </a:r>
            <a:br>
              <a:rPr lang="es-ES" sz="1400" dirty="0"/>
            </a:br>
            <a:r>
              <a:rPr lang="es-ES" sz="1400" dirty="0"/>
              <a:t>WHERE nombre = 'ANTONIO'</a:t>
            </a:r>
            <a:br>
              <a:rPr lang="es-ES" sz="1400" dirty="0"/>
            </a:br>
            <a:r>
              <a:rPr lang="es-ES" sz="1400" dirty="0"/>
              <a:t>OR apellido1 = </a:t>
            </a:r>
            <a:r>
              <a:rPr lang="es-ES" sz="1400" dirty="0" smtClean="0"/>
              <a:t>'GARCIA‘</a:t>
            </a:r>
          </a:p>
          <a:p>
            <a:endParaRPr lang="es-ES" sz="1400" b="0" dirty="0">
              <a:latin typeface="Arial" panose="020B0604020202020204" pitchFamily="34" charset="0"/>
              <a:cs typeface="Arial" panose="020B0604020202020204" pitchFamily="34" charset="0"/>
            </a:endParaRPr>
          </a:p>
          <a:p>
            <a:r>
              <a:rPr lang="es-ES" sz="1400" dirty="0"/>
              <a:t>SELECT * FROM personas</a:t>
            </a:r>
            <a:br>
              <a:rPr lang="es-ES" sz="1400" dirty="0"/>
            </a:br>
            <a:r>
              <a:rPr lang="es-ES" sz="1400" dirty="0"/>
              <a:t>WHERE nombre = 'ANTONIO'</a:t>
            </a:r>
            <a:br>
              <a:rPr lang="es-ES" sz="1400" dirty="0"/>
            </a:br>
            <a:r>
              <a:rPr lang="es-ES" sz="1400" dirty="0"/>
              <a:t>AND (apellido1 = 'GARCIA' OR apellido1 = 'LOPEZ)</a:t>
            </a: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908050" y="4102138"/>
            <a:ext cx="7429500" cy="1390650"/>
          </a:xfrm>
          <a:prstGeom prst="rect">
            <a:avLst/>
          </a:prstGeom>
        </p:spPr>
      </p:pic>
    </p:spTree>
    <p:extLst>
      <p:ext uri="{BB962C8B-B14F-4D97-AF65-F5344CB8AC3E}">
        <p14:creationId xmlns:p14="http://schemas.microsoft.com/office/powerpoint/2010/main" val="1531787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3.8 Condicionales: WHERE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27</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31850" y="1897610"/>
            <a:ext cx="9002387" cy="1211233"/>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La cláusula WHERE se utiliza para hacer filtros en las consultas, es decir, seleccionar solamente algunas filas de la tabla que cumplan una determinada condición.</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El valor de la condición debe ir entre comillas simples ''.</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Por ejemplo:</a:t>
            </a:r>
          </a:p>
          <a:p>
            <a:pPr>
              <a:lnSpc>
                <a:spcPct val="150000"/>
              </a:lnSpc>
            </a:pPr>
            <a:r>
              <a:rPr lang="es-ES" sz="1400" dirty="0" smtClean="0">
                <a:latin typeface="Arial" panose="020B0604020202020204" pitchFamily="34" charset="0"/>
                <a:cs typeface="Arial" panose="020B0604020202020204" pitchFamily="34" charset="0"/>
              </a:rPr>
              <a:t>Seleccionar las personas cuyo nombre sea ANTONIO</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SELECT * FROM personas</a:t>
            </a:r>
            <a:br>
              <a:rPr lang="es-ES" sz="1400" dirty="0" smtClean="0">
                <a:latin typeface="Arial" panose="020B0604020202020204" pitchFamily="34" charset="0"/>
                <a:cs typeface="Arial" panose="020B0604020202020204" pitchFamily="34" charset="0"/>
              </a:rPr>
            </a:br>
            <a:r>
              <a:rPr lang="es-ES" sz="1400" dirty="0" smtClean="0">
                <a:latin typeface="Arial" panose="020B0604020202020204" pitchFamily="34" charset="0"/>
                <a:cs typeface="Arial" panose="020B0604020202020204" pitchFamily="34" charset="0"/>
              </a:rPr>
              <a:t>WHERE nombre = 'ANTONIO'</a:t>
            </a: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831850" y="4336048"/>
            <a:ext cx="7429500" cy="1390650"/>
          </a:xfrm>
          <a:prstGeom prst="rect">
            <a:avLst/>
          </a:prstGeom>
        </p:spPr>
      </p:pic>
    </p:spTree>
    <p:extLst>
      <p:ext uri="{BB962C8B-B14F-4D97-AF65-F5344CB8AC3E}">
        <p14:creationId xmlns:p14="http://schemas.microsoft.com/office/powerpoint/2010/main" val="3491432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3.8 Condicionales: </a:t>
            </a:r>
            <a:r>
              <a:rPr lang="es-ES" dirty="0" err="1" smtClean="0"/>
              <a:t>Between</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28</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78856" y="1897610"/>
            <a:ext cx="9002387"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El operador BETWEEN se utiliza en la cláusula WHERE para seleccionar valores entre un rango de datos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Sintaxis de SQL BETWEEN</a:t>
            </a:r>
          </a:p>
          <a:p>
            <a:pPr>
              <a:lnSpc>
                <a:spcPct val="150000"/>
              </a:lnSpc>
            </a:pPr>
            <a:r>
              <a:rPr lang="es-ES" sz="1400" dirty="0">
                <a:latin typeface="Arial" panose="020B0604020202020204" pitchFamily="34" charset="0"/>
                <a:cs typeface="Arial" panose="020B0604020202020204" pitchFamily="34" charset="0"/>
              </a:rPr>
              <a:t>SELECT columna</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FROM tabla WHERE columna</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BETWEEN valor1 AND </a:t>
            </a:r>
            <a:r>
              <a:rPr lang="es-ES" sz="1400" dirty="0" smtClean="0">
                <a:latin typeface="Arial" panose="020B0604020202020204" pitchFamily="34" charset="0"/>
                <a:cs typeface="Arial" panose="020B0604020202020204" pitchFamily="34" charset="0"/>
              </a:rPr>
              <a:t>valor2</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Ejemplo de SQL BETWEEN</a:t>
            </a:r>
          </a:p>
          <a:p>
            <a:pPr>
              <a:lnSpc>
                <a:spcPct val="150000"/>
              </a:lnSpc>
            </a:pPr>
            <a:r>
              <a:rPr lang="es-ES" sz="1400" dirty="0">
                <a:latin typeface="Arial" panose="020B0604020202020204" pitchFamily="34" charset="0"/>
                <a:cs typeface="Arial" panose="020B0604020202020204" pitchFamily="34" charset="0"/>
              </a:rPr>
              <a:t>Dada la siguiente tabla </a:t>
            </a:r>
            <a:r>
              <a:rPr lang="es-ES" sz="1400" dirty="0" smtClean="0">
                <a:latin typeface="Arial" panose="020B0604020202020204" pitchFamily="34" charset="0"/>
                <a:cs typeface="Arial" panose="020B0604020202020204" pitchFamily="34" charset="0"/>
              </a:rPr>
              <a:t>‘Products’</a:t>
            </a: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n-US" sz="1400" dirty="0"/>
              <a:t>SELECT * FROM Products</a:t>
            </a:r>
            <a:br>
              <a:rPr lang="en-US" sz="1400" dirty="0"/>
            </a:br>
            <a:r>
              <a:rPr lang="en-US" sz="1400" dirty="0"/>
              <a:t>WHERE Price BETWEEN </a:t>
            </a:r>
            <a:r>
              <a:rPr lang="en-US" sz="1400" dirty="0" smtClean="0"/>
              <a:t>18</a:t>
            </a:r>
            <a:r>
              <a:rPr lang="en-US" sz="1400" dirty="0"/>
              <a:t> AND </a:t>
            </a:r>
            <a:r>
              <a:rPr lang="en-US" sz="1400" dirty="0" smtClean="0"/>
              <a:t>22;</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smtClean="0">
                <a:latin typeface="Arial" panose="020B0604020202020204" pitchFamily="34" charset="0"/>
                <a:cs typeface="Arial" panose="020B0604020202020204" pitchFamily="34" charset="0"/>
              </a:rPr>
              <a:t>Nos </a:t>
            </a:r>
            <a:r>
              <a:rPr lang="en-US" sz="1400" dirty="0" err="1" smtClean="0">
                <a:latin typeface="Arial" panose="020B0604020202020204" pitchFamily="34" charset="0"/>
                <a:cs typeface="Arial" panose="020B0604020202020204" pitchFamily="34" charset="0"/>
              </a:rPr>
              <a:t>va</a:t>
            </a:r>
            <a:r>
              <a:rPr lang="en-US" sz="1400" dirty="0" smtClean="0">
                <a:latin typeface="Arial" panose="020B0604020202020204" pitchFamily="34" charset="0"/>
                <a:cs typeface="Arial" panose="020B0604020202020204" pitchFamily="34" charset="0"/>
              </a:rPr>
              <a:t> a </a:t>
            </a:r>
            <a:r>
              <a:rPr lang="en-US" sz="1400" dirty="0" err="1" smtClean="0">
                <a:latin typeface="Arial" panose="020B0604020202020204" pitchFamily="34" charset="0"/>
                <a:cs typeface="Arial" panose="020B0604020202020204" pitchFamily="34" charset="0"/>
              </a:rPr>
              <a:t>devolver</a:t>
            </a:r>
            <a:r>
              <a:rPr lang="en-US" sz="1400" dirty="0" smtClean="0">
                <a:latin typeface="Arial" panose="020B0604020202020204" pitchFamily="34" charset="0"/>
                <a:cs typeface="Arial" panose="020B0604020202020204" pitchFamily="34" charset="0"/>
              </a:rPr>
              <a:t> 3 </a:t>
            </a:r>
            <a:r>
              <a:rPr lang="en-US" sz="1400" dirty="0" err="1" smtClean="0">
                <a:latin typeface="Arial" panose="020B0604020202020204" pitchFamily="34" charset="0"/>
                <a:cs typeface="Arial" panose="020B0604020202020204" pitchFamily="34" charset="0"/>
              </a:rPr>
              <a:t>filas</a:t>
            </a:r>
            <a:r>
              <a:rPr lang="en-US" sz="1400" dirty="0" smtClean="0">
                <a:latin typeface="Arial" panose="020B0604020202020204" pitchFamily="34" charset="0"/>
                <a:cs typeface="Arial" panose="020B0604020202020204" pitchFamily="34" charset="0"/>
              </a:rPr>
              <a:t> (18, 19 y 22)</a:t>
            </a:r>
            <a:endParaRPr lang="es-ES" sz="140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4260850" y="3108843"/>
            <a:ext cx="5079050" cy="1510209"/>
          </a:xfrm>
          <a:prstGeom prst="rect">
            <a:avLst/>
          </a:prstGeom>
        </p:spPr>
      </p:pic>
    </p:spTree>
    <p:extLst>
      <p:ext uri="{BB962C8B-B14F-4D97-AF65-F5344CB8AC3E}">
        <p14:creationId xmlns:p14="http://schemas.microsoft.com/office/powerpoint/2010/main" val="4113529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3.8 Condicionales: </a:t>
            </a:r>
            <a:r>
              <a:rPr lang="es-ES" dirty="0" err="1" smtClean="0"/>
              <a:t>like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29</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6564" y="1805830"/>
            <a:ext cx="9002387"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El operador </a:t>
            </a:r>
            <a:r>
              <a:rPr lang="es-ES" sz="1400" b="1" dirty="0">
                <a:latin typeface="Arial" panose="020B0604020202020204" pitchFamily="34" charset="0"/>
                <a:cs typeface="Arial" panose="020B0604020202020204" pitchFamily="34" charset="0"/>
              </a:rPr>
              <a:t>LIKE</a:t>
            </a:r>
            <a:r>
              <a:rPr lang="es-ES" sz="1400" dirty="0">
                <a:latin typeface="Arial" panose="020B0604020202020204" pitchFamily="34" charset="0"/>
                <a:cs typeface="Arial" panose="020B0604020202020204" pitchFamily="34" charset="0"/>
              </a:rPr>
              <a:t> se utiliza en la cláusula WHERE para buscar por un patrón.</a:t>
            </a:r>
          </a:p>
          <a:p>
            <a:pPr>
              <a:lnSpc>
                <a:spcPct val="150000"/>
              </a:lnSpc>
            </a:pPr>
            <a:r>
              <a:rPr lang="es-ES" sz="1400" dirty="0">
                <a:latin typeface="Arial" panose="020B0604020202020204" pitchFamily="34" charset="0"/>
                <a:cs typeface="Arial" panose="020B0604020202020204" pitchFamily="34" charset="0"/>
              </a:rPr>
              <a:t>Sintaxis de SQL </a:t>
            </a:r>
            <a:r>
              <a:rPr lang="es-ES" sz="1400" dirty="0" smtClean="0">
                <a:latin typeface="Arial" panose="020B0604020202020204" pitchFamily="34" charset="0"/>
                <a:cs typeface="Arial" panose="020B0604020202020204" pitchFamily="34" charset="0"/>
              </a:rPr>
              <a:t>LIKE</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SELECT columna(s) FROM tabla WHERE columna LIKE '%</a:t>
            </a:r>
            <a:r>
              <a:rPr lang="es-ES" sz="1400" dirty="0" err="1">
                <a:latin typeface="Arial" panose="020B0604020202020204" pitchFamily="34" charset="0"/>
                <a:cs typeface="Arial" panose="020B0604020202020204" pitchFamily="34" charset="0"/>
              </a:rPr>
              <a:t>patron</a:t>
            </a:r>
            <a:r>
              <a:rPr lang="es-ES" sz="1400" dirty="0">
                <a:latin typeface="Arial" panose="020B0604020202020204" pitchFamily="34" charset="0"/>
                <a:cs typeface="Arial" panose="020B0604020202020204" pitchFamily="34" charset="0"/>
              </a:rPr>
              <a:t>%'</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Ejemplos </a:t>
            </a:r>
            <a:r>
              <a:rPr lang="es-ES" sz="1400" dirty="0">
                <a:latin typeface="Arial" panose="020B0604020202020204" pitchFamily="34" charset="0"/>
                <a:cs typeface="Arial" panose="020B0604020202020204" pitchFamily="34" charset="0"/>
              </a:rPr>
              <a:t>del uso de SQL LIKE</a:t>
            </a:r>
          </a:p>
          <a:p>
            <a:pPr>
              <a:lnSpc>
                <a:spcPct val="150000"/>
              </a:lnSpc>
            </a:pPr>
            <a:r>
              <a:rPr lang="es-ES" sz="1400" dirty="0">
                <a:latin typeface="Arial" panose="020B0604020202020204" pitchFamily="34" charset="0"/>
                <a:cs typeface="Arial" panose="020B0604020202020204" pitchFamily="34" charset="0"/>
              </a:rPr>
              <a:t>Dada la siguiente tabla 'personas</a:t>
            </a: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906564" y="4321608"/>
            <a:ext cx="5181600" cy="1165860"/>
          </a:xfrm>
          <a:prstGeom prst="rect">
            <a:avLst/>
          </a:prstGeom>
        </p:spPr>
      </p:pic>
      <p:sp>
        <p:nvSpPr>
          <p:cNvPr id="8" name="Rectángulo 7"/>
          <p:cNvSpPr/>
          <p:nvPr/>
        </p:nvSpPr>
        <p:spPr>
          <a:xfrm>
            <a:off x="908050" y="5607973"/>
            <a:ext cx="6629400" cy="1708160"/>
          </a:xfrm>
          <a:prstGeom prst="rect">
            <a:avLst/>
          </a:prstGeom>
        </p:spPr>
        <p:txBody>
          <a:bodyPr wrap="square">
            <a:spAutoFit/>
          </a:bodyPr>
          <a:lstStyle/>
          <a:p>
            <a:pPr>
              <a:lnSpc>
                <a:spcPct val="150000"/>
              </a:lnSpc>
            </a:pPr>
            <a:r>
              <a:rPr lang="es-ES" sz="1400" dirty="0">
                <a:latin typeface="Arial" panose="020B0604020202020204" pitchFamily="34" charset="0"/>
              </a:rPr>
              <a:t>Si quiero seleccionar los nombres que empiezan por 'AN' en la tabla 'personas', ejecutaría el comando siguiente</a:t>
            </a:r>
            <a:r>
              <a:rPr lang="es-ES" sz="1400" dirty="0" smtClean="0">
                <a:latin typeface="Arial" panose="020B0604020202020204" pitchFamily="34" charset="0"/>
              </a:rPr>
              <a:t>:</a:t>
            </a:r>
          </a:p>
          <a:p>
            <a:pPr>
              <a:lnSpc>
                <a:spcPct val="150000"/>
              </a:lnSpc>
            </a:pPr>
            <a:endParaRPr lang="es-ES" sz="1400" dirty="0">
              <a:latin typeface="Arial" panose="020B0604020202020204" pitchFamily="34" charset="0"/>
            </a:endParaRPr>
          </a:p>
          <a:p>
            <a:pPr>
              <a:lnSpc>
                <a:spcPct val="150000"/>
              </a:lnSpc>
            </a:pPr>
            <a:r>
              <a:rPr lang="es-ES" sz="1400" dirty="0">
                <a:latin typeface="Arial" panose="020B0604020202020204" pitchFamily="34" charset="0"/>
              </a:rPr>
              <a:t>SELECT * FROM personas</a:t>
            </a:r>
            <a:br>
              <a:rPr lang="es-ES" sz="1400" dirty="0">
                <a:latin typeface="Arial" panose="020B0604020202020204" pitchFamily="34" charset="0"/>
              </a:rPr>
            </a:br>
            <a:r>
              <a:rPr lang="es-ES" sz="1400" dirty="0">
                <a:latin typeface="Arial" panose="020B0604020202020204" pitchFamily="34" charset="0"/>
              </a:rPr>
              <a:t>WHERE nombre LIKE 'AN%'</a:t>
            </a:r>
            <a:endParaRPr lang="es-ES" sz="1400" b="0" i="0" dirty="0">
              <a:effectLst/>
              <a:latin typeface="Arial" panose="020B0604020202020204" pitchFamily="34" charset="0"/>
            </a:endParaRPr>
          </a:p>
        </p:txBody>
      </p:sp>
    </p:spTree>
    <p:extLst>
      <p:ext uri="{BB962C8B-B14F-4D97-AF65-F5344CB8AC3E}">
        <p14:creationId xmlns:p14="http://schemas.microsoft.com/office/powerpoint/2010/main" val="4156490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TECNOLOGÍA II: MANIPULACIÓN DE DATOS</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1. Conceptos básicos</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3.9 </a:t>
            </a:r>
            <a:r>
              <a:rPr lang="es-ES" dirty="0"/>
              <a:t>Condicionales: </a:t>
            </a:r>
            <a:r>
              <a:rPr lang="es-ES" dirty="0" smtClean="0"/>
              <a:t>CASE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30</a:t>
            </a:fld>
            <a:endParaRPr lang="en-US" sz="900" dirty="0">
              <a:solidFill>
                <a:srgbClr val="3288D4"/>
              </a:solidFill>
            </a:endParaRPr>
          </a:p>
        </p:txBody>
      </p:sp>
      <p:sp>
        <p:nvSpPr>
          <p:cNvPr id="9"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831850" y="1816100"/>
            <a:ext cx="9002387" cy="1211233"/>
          </a:xfrm>
          <a:prstGeom prst="rect">
            <a:avLst/>
          </a:prstGeom>
        </p:spPr>
        <p:txBody>
          <a:bodyPr/>
          <a:lstStyle/>
          <a:p>
            <a:pPr fontAlgn="base">
              <a:lnSpc>
                <a:spcPct val="150000"/>
              </a:lnSpc>
            </a:pPr>
            <a:r>
              <a:rPr lang="es-ES" sz="1400" dirty="0">
                <a:latin typeface="Arial" panose="020B0604020202020204" pitchFamily="34" charset="0"/>
                <a:cs typeface="Arial" panose="020B0604020202020204" pitchFamily="34" charset="0"/>
              </a:rPr>
              <a:t>La sentencia case en el SQL se utiliza principalmente en un caso con expresiones de igualdad. La sentencia de SQL CASE generalmente está dentro de una lista de selección para alterar la salida.  </a:t>
            </a:r>
            <a:r>
              <a:rPr lang="es-ES" sz="1400" dirty="0" smtClean="0">
                <a:latin typeface="Arial" panose="020B0604020202020204" pitchFamily="34" charset="0"/>
                <a:cs typeface="Arial" panose="020B0604020202020204" pitchFamily="34" charset="0"/>
              </a:rPr>
              <a:t>Lo </a:t>
            </a:r>
            <a:r>
              <a:rPr lang="es-ES" sz="1400" dirty="0">
                <a:latin typeface="Arial" panose="020B0604020202020204" pitchFamily="34" charset="0"/>
                <a:cs typeface="Arial" panose="020B0604020202020204" pitchFamily="34" charset="0"/>
              </a:rPr>
              <a:t>que realiza es evaluar una lista de condiciones y devuelve una de las múltiples expresiones de resultado posibles.</a:t>
            </a:r>
          </a:p>
          <a:p>
            <a:r>
              <a:rPr lang="es-ES" sz="1400" dirty="0"/>
              <a:t/>
            </a:r>
            <a:br>
              <a:rPr lang="es-ES" sz="1400" dirty="0"/>
            </a:br>
            <a:endParaRPr lang="es-ES" sz="1400" dirty="0"/>
          </a:p>
          <a:p>
            <a:r>
              <a:rPr lang="en-US" sz="1400" dirty="0"/>
              <a:t>CASE</a:t>
            </a:r>
            <a:br>
              <a:rPr lang="en-US" sz="1400" dirty="0"/>
            </a:br>
            <a:r>
              <a:rPr lang="en-US" sz="1400" dirty="0"/>
              <a:t>    WHEN </a:t>
            </a:r>
            <a:r>
              <a:rPr lang="en-US" sz="1400" i="1" dirty="0"/>
              <a:t>condition1</a:t>
            </a:r>
            <a:r>
              <a:rPr lang="en-US" sz="1400" dirty="0"/>
              <a:t> THEN </a:t>
            </a:r>
            <a:r>
              <a:rPr lang="en-US" sz="1400" i="1" dirty="0"/>
              <a:t>result1</a:t>
            </a:r>
            <a:r>
              <a:rPr lang="en-US" sz="1400" dirty="0"/>
              <a:t/>
            </a:r>
            <a:br>
              <a:rPr lang="en-US" sz="1400" dirty="0"/>
            </a:br>
            <a:r>
              <a:rPr lang="en-US" sz="1400" dirty="0"/>
              <a:t>    WHEN </a:t>
            </a:r>
            <a:r>
              <a:rPr lang="en-US" sz="1400" i="1" dirty="0"/>
              <a:t>condition2</a:t>
            </a:r>
            <a:r>
              <a:rPr lang="en-US" sz="1400" dirty="0"/>
              <a:t> THEN </a:t>
            </a:r>
            <a:r>
              <a:rPr lang="en-US" sz="1400" i="1" dirty="0"/>
              <a:t>result2</a:t>
            </a:r>
            <a:r>
              <a:rPr lang="en-US" sz="1400" dirty="0"/>
              <a:t/>
            </a:r>
            <a:br>
              <a:rPr lang="en-US" sz="1400" dirty="0"/>
            </a:br>
            <a:r>
              <a:rPr lang="en-US" sz="1400" dirty="0"/>
              <a:t>    WHEN </a:t>
            </a:r>
            <a:r>
              <a:rPr lang="en-US" sz="1400" i="1" dirty="0" err="1"/>
              <a:t>conditionN</a:t>
            </a:r>
            <a:r>
              <a:rPr lang="en-US" sz="1400" dirty="0"/>
              <a:t> THEN </a:t>
            </a:r>
            <a:r>
              <a:rPr lang="en-US" sz="1400" i="1" dirty="0" err="1"/>
              <a:t>resultN</a:t>
            </a:r>
            <a:r>
              <a:rPr lang="en-US" sz="1400" dirty="0"/>
              <a:t/>
            </a:r>
            <a:br>
              <a:rPr lang="en-US" sz="1400" dirty="0"/>
            </a:br>
            <a:r>
              <a:rPr lang="en-US" sz="1400" dirty="0"/>
              <a:t>    ELSE </a:t>
            </a:r>
            <a:r>
              <a:rPr lang="en-US" sz="1400" i="1" dirty="0"/>
              <a:t>result</a:t>
            </a:r>
            <a:r>
              <a:rPr lang="en-US" sz="1400" dirty="0"/>
              <a:t/>
            </a:r>
            <a:br>
              <a:rPr lang="en-US" sz="1400" dirty="0"/>
            </a:br>
            <a:r>
              <a:rPr lang="en-US" sz="1400" dirty="0"/>
              <a:t>END;</a:t>
            </a:r>
            <a:endParaRPr lang="es-ES" sz="1400" dirty="0"/>
          </a:p>
          <a:p>
            <a:endParaRPr lang="es-ES" dirty="0"/>
          </a:p>
        </p:txBody>
      </p:sp>
      <p:sp>
        <p:nvSpPr>
          <p:cNvPr id="10" name="Rectángulo 9"/>
          <p:cNvSpPr/>
          <p:nvPr/>
        </p:nvSpPr>
        <p:spPr>
          <a:xfrm>
            <a:off x="831850" y="5058228"/>
            <a:ext cx="6629400" cy="2319674"/>
          </a:xfrm>
          <a:prstGeom prst="rect">
            <a:avLst/>
          </a:prstGeom>
        </p:spPr>
        <p:txBody>
          <a:bodyPr wrap="square">
            <a:spAutoFit/>
          </a:bodyPr>
          <a:lstStyle/>
          <a:p>
            <a:pPr>
              <a:lnSpc>
                <a:spcPct val="150000"/>
              </a:lnSpc>
            </a:pPr>
            <a:r>
              <a:rPr lang="en-US" sz="1400" dirty="0"/>
              <a:t>SELECT </a:t>
            </a:r>
            <a:r>
              <a:rPr lang="en-US" sz="1400" dirty="0" err="1"/>
              <a:t>OrderID</a:t>
            </a:r>
            <a:r>
              <a:rPr lang="en-US" sz="1400" dirty="0"/>
              <a:t>, Quantity,</a:t>
            </a:r>
            <a:br>
              <a:rPr lang="en-US" sz="1400" dirty="0"/>
            </a:br>
            <a:r>
              <a:rPr lang="en-US" sz="1400" dirty="0"/>
              <a:t>CASE</a:t>
            </a:r>
            <a:br>
              <a:rPr lang="en-US" sz="1400" dirty="0"/>
            </a:br>
            <a:r>
              <a:rPr lang="en-US" sz="1400" dirty="0"/>
              <a:t>    WHEN Quantity &gt; 30 THEN 'The quantity is greater than 30'</a:t>
            </a:r>
            <a:br>
              <a:rPr lang="en-US" sz="1400" dirty="0"/>
            </a:br>
            <a:r>
              <a:rPr lang="en-US" sz="1400" dirty="0"/>
              <a:t>    WHEN Quantity = 30 THEN 'The quantity is 30'</a:t>
            </a:r>
            <a:br>
              <a:rPr lang="en-US" sz="1400" dirty="0"/>
            </a:br>
            <a:r>
              <a:rPr lang="en-US" sz="1400" dirty="0"/>
              <a:t>    ELSE 'The quantity is under 30'</a:t>
            </a:r>
            <a:br>
              <a:rPr lang="en-US" sz="1400" dirty="0"/>
            </a:br>
            <a:r>
              <a:rPr lang="en-US" sz="1400" dirty="0"/>
              <a:t>END AS </a:t>
            </a:r>
            <a:r>
              <a:rPr lang="en-US" sz="1400" dirty="0" err="1"/>
              <a:t>QuantityText</a:t>
            </a:r>
            <a:r>
              <a:rPr lang="en-US" sz="1400" dirty="0"/>
              <a:t/>
            </a:r>
            <a:br>
              <a:rPr lang="en-US" sz="1400" dirty="0"/>
            </a:br>
            <a:r>
              <a:rPr lang="en-US" sz="1400" dirty="0"/>
              <a:t>FROM </a:t>
            </a:r>
            <a:r>
              <a:rPr lang="en-US" sz="1400" dirty="0" err="1"/>
              <a:t>OrderDetails</a:t>
            </a:r>
            <a:r>
              <a:rPr lang="en-US" sz="1400" dirty="0"/>
              <a:t>;</a:t>
            </a:r>
            <a:endParaRPr lang="es-ES" sz="1400" b="0" i="0" dirty="0">
              <a:effectLst/>
              <a:latin typeface="Arial" panose="020B0604020202020204" pitchFamily="34" charset="0"/>
            </a:endParaRPr>
          </a:p>
        </p:txBody>
      </p:sp>
    </p:spTree>
    <p:extLst>
      <p:ext uri="{BB962C8B-B14F-4D97-AF65-F5344CB8AC3E}">
        <p14:creationId xmlns:p14="http://schemas.microsoft.com/office/powerpoint/2010/main" val="1905597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064364"/>
            <a:ext cx="6477000" cy="430887"/>
          </a:xfrm>
        </p:spPr>
        <p:txBody>
          <a:bodyPr/>
          <a:lstStyle/>
          <a:p>
            <a:r>
              <a:rPr lang="es-ES" dirty="0" smtClean="0"/>
              <a:t>3.10 Tablas cruzadas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31</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613338"/>
            <a:ext cx="9002387" cy="1211233"/>
          </a:xfrm>
          <a:prstGeom prst="rect">
            <a:avLst/>
          </a:prstGeom>
        </p:spPr>
        <p:txBody>
          <a:bodyPr/>
          <a:lstStyle/>
          <a:p>
            <a:pPr fontAlgn="base">
              <a:lnSpc>
                <a:spcPct val="150000"/>
              </a:lnSpc>
            </a:pPr>
            <a:r>
              <a:rPr lang="es-ES" sz="1400" b="1" dirty="0" smtClean="0">
                <a:latin typeface="Arial" panose="020B0604020202020204" pitchFamily="34" charset="0"/>
                <a:cs typeface="Arial" panose="020B0604020202020204" pitchFamily="34" charset="0"/>
              </a:rPr>
              <a:t>LEFT JOIN</a:t>
            </a:r>
          </a:p>
          <a:p>
            <a:pPr>
              <a:lnSpc>
                <a:spcPct val="150000"/>
              </a:lnSpc>
            </a:pPr>
            <a:r>
              <a:rPr lang="es-ES" sz="1400" dirty="0">
                <a:latin typeface="Arial" panose="020B0604020202020204" pitchFamily="34" charset="0"/>
                <a:cs typeface="Arial" panose="020B0604020202020204" pitchFamily="34" charset="0"/>
              </a:rPr>
              <a:t>La sentencia </a:t>
            </a:r>
            <a:r>
              <a:rPr lang="es-ES" sz="1400" b="1" dirty="0">
                <a:latin typeface="Arial" panose="020B0604020202020204" pitchFamily="34" charset="0"/>
                <a:cs typeface="Arial" panose="020B0604020202020204" pitchFamily="34" charset="0"/>
              </a:rPr>
              <a:t>LEFT JOIN</a:t>
            </a:r>
            <a:r>
              <a:rPr lang="es-ES" sz="1400" dirty="0">
                <a:latin typeface="Arial" panose="020B0604020202020204" pitchFamily="34" charset="0"/>
                <a:cs typeface="Arial" panose="020B0604020202020204" pitchFamily="34" charset="0"/>
              </a:rPr>
              <a:t> combina los valores de la primera tabla con los valores de la segunda tabla. Siempre devolverá las filas de la primera tabla, incluso aunque no cumplan la condición</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SELECT </a:t>
            </a:r>
            <a:r>
              <a:rPr lang="es-ES" sz="1400" dirty="0" smtClean="0">
                <a:latin typeface="Arial" panose="020B0604020202020204" pitchFamily="34" charset="0"/>
                <a:cs typeface="Arial" panose="020B0604020202020204" pitchFamily="34" charset="0"/>
              </a:rPr>
              <a:t>col1, col2 </a:t>
            </a:r>
            <a:r>
              <a:rPr lang="es-ES" sz="1400" dirty="0" err="1">
                <a:latin typeface="Arial" panose="020B0604020202020204" pitchFamily="34" charset="0"/>
                <a:cs typeface="Arial" panose="020B0604020202020204" pitchFamily="34" charset="0"/>
              </a:rPr>
              <a:t>from</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table1 t </a:t>
            </a:r>
            <a:r>
              <a:rPr lang="es-ES" sz="1400" u="sng" dirty="0" err="1">
                <a:latin typeface="Arial" panose="020B0604020202020204" pitchFamily="34" charset="0"/>
                <a:cs typeface="Arial" panose="020B0604020202020204" pitchFamily="34" charset="0"/>
              </a:rPr>
              <a:t>left</a:t>
            </a:r>
            <a:r>
              <a:rPr lang="es-ES" sz="1400" u="sng" dirty="0">
                <a:latin typeface="Arial" panose="020B0604020202020204" pitchFamily="34" charset="0"/>
                <a:cs typeface="Arial" panose="020B0604020202020204" pitchFamily="34" charset="0"/>
              </a:rPr>
              <a:t> </a:t>
            </a:r>
            <a:r>
              <a:rPr lang="es-ES" sz="1400" u="sng" dirty="0" err="1">
                <a:latin typeface="Arial" panose="020B0604020202020204" pitchFamily="34" charset="0"/>
                <a:cs typeface="Arial" panose="020B0604020202020204" pitchFamily="34" charset="0"/>
              </a:rPr>
              <a:t>join</a:t>
            </a:r>
            <a:r>
              <a:rPr lang="es-ES" sz="1400" u="sng"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table2 </a:t>
            </a:r>
            <a:r>
              <a:rPr lang="es-ES" sz="1400" dirty="0">
                <a:latin typeface="Arial" panose="020B0604020202020204" pitchFamily="34" charset="0"/>
                <a:cs typeface="Arial" panose="020B0604020202020204" pitchFamily="34" charset="0"/>
              </a:rPr>
              <a:t>a </a:t>
            </a:r>
            <a:r>
              <a:rPr lang="es-ES" sz="1400" dirty="0" err="1">
                <a:latin typeface="Arial" panose="020B0604020202020204" pitchFamily="34" charset="0"/>
                <a:cs typeface="Arial" panose="020B0604020202020204" pitchFamily="34" charset="0"/>
              </a:rPr>
              <a:t>on</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table1.id </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table2.id;</a:t>
            </a:r>
          </a:p>
          <a:p>
            <a:pPr>
              <a:lnSpc>
                <a:spcPct val="150000"/>
              </a:lnSpc>
            </a:pPr>
            <a:endParaRPr lang="es-ES" sz="1400" dirty="0" smtClean="0"/>
          </a:p>
          <a:p>
            <a:pPr fontAlgn="base">
              <a:lnSpc>
                <a:spcPct val="150000"/>
              </a:lnSpc>
            </a:pPr>
            <a:r>
              <a:rPr lang="es-ES" sz="1400" b="1" dirty="0" smtClean="0">
                <a:latin typeface="Arial" panose="020B0604020202020204" pitchFamily="34" charset="0"/>
                <a:cs typeface="Arial" panose="020B0604020202020204" pitchFamily="34" charset="0"/>
              </a:rPr>
              <a:t>RIGHT JOIN</a:t>
            </a:r>
          </a:p>
          <a:p>
            <a:pPr>
              <a:lnSpc>
                <a:spcPct val="150000"/>
              </a:lnSpc>
            </a:pPr>
            <a:r>
              <a:rPr lang="es-ES" sz="1400" dirty="0">
                <a:latin typeface="Arial" panose="020B0604020202020204" pitchFamily="34" charset="0"/>
                <a:cs typeface="Arial" panose="020B0604020202020204" pitchFamily="34" charset="0"/>
              </a:rPr>
              <a:t>La sentencia </a:t>
            </a:r>
            <a:r>
              <a:rPr lang="es-ES" sz="1400" b="1" dirty="0">
                <a:latin typeface="Arial" panose="020B0604020202020204" pitchFamily="34" charset="0"/>
                <a:cs typeface="Arial" panose="020B0604020202020204" pitchFamily="34" charset="0"/>
              </a:rPr>
              <a:t>RIGHT JOIN</a:t>
            </a:r>
            <a:r>
              <a:rPr lang="es-ES" sz="1400" dirty="0">
                <a:latin typeface="Arial" panose="020B0604020202020204" pitchFamily="34" charset="0"/>
                <a:cs typeface="Arial" panose="020B0604020202020204" pitchFamily="34" charset="0"/>
              </a:rPr>
              <a:t> combina los valores de la primera tabla con los valores de la segunda tabla. Siempre devolverá las filas de la segunda tabla, incluso aunque no cumplan la </a:t>
            </a:r>
            <a:r>
              <a:rPr lang="es-ES" sz="1400" dirty="0" smtClean="0">
                <a:latin typeface="Arial" panose="020B0604020202020204" pitchFamily="34" charset="0"/>
                <a:cs typeface="Arial" panose="020B0604020202020204" pitchFamily="34" charset="0"/>
              </a:rPr>
              <a:t>condición.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SELECT col1, col2 </a:t>
            </a:r>
            <a:r>
              <a:rPr lang="es-ES" sz="1400" dirty="0" err="1">
                <a:latin typeface="Arial" panose="020B0604020202020204" pitchFamily="34" charset="0"/>
                <a:cs typeface="Arial" panose="020B0604020202020204" pitchFamily="34" charset="0"/>
              </a:rPr>
              <a:t>from</a:t>
            </a:r>
            <a:r>
              <a:rPr lang="es-ES" sz="1400" dirty="0">
                <a:latin typeface="Arial" panose="020B0604020202020204" pitchFamily="34" charset="0"/>
                <a:cs typeface="Arial" panose="020B0604020202020204" pitchFamily="34" charset="0"/>
              </a:rPr>
              <a:t> table1 t </a:t>
            </a:r>
            <a:r>
              <a:rPr lang="es-ES" sz="1400" u="sng" dirty="0" smtClean="0">
                <a:latin typeface="Arial" panose="020B0604020202020204" pitchFamily="34" charset="0"/>
                <a:cs typeface="Arial" panose="020B0604020202020204" pitchFamily="34" charset="0"/>
              </a:rPr>
              <a:t>right </a:t>
            </a:r>
            <a:r>
              <a:rPr lang="es-ES" sz="1400" u="sng" dirty="0" err="1">
                <a:latin typeface="Arial" panose="020B0604020202020204" pitchFamily="34" charset="0"/>
                <a:cs typeface="Arial" panose="020B0604020202020204" pitchFamily="34" charset="0"/>
              </a:rPr>
              <a:t>join</a:t>
            </a:r>
            <a:r>
              <a:rPr lang="es-ES" sz="1400" u="sng"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table2 a </a:t>
            </a:r>
            <a:r>
              <a:rPr lang="es-ES" sz="1400" dirty="0" err="1">
                <a:latin typeface="Arial" panose="020B0604020202020204" pitchFamily="34" charset="0"/>
                <a:cs typeface="Arial" panose="020B0604020202020204" pitchFamily="34" charset="0"/>
              </a:rPr>
              <a:t>on</a:t>
            </a:r>
            <a:r>
              <a:rPr lang="es-ES" sz="1400" dirty="0">
                <a:latin typeface="Arial" panose="020B0604020202020204" pitchFamily="34" charset="0"/>
                <a:cs typeface="Arial" panose="020B0604020202020204" pitchFamily="34" charset="0"/>
              </a:rPr>
              <a:t> table1.id = table2.id;</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INNER JOIN</a:t>
            </a:r>
            <a:endParaRPr lang="es-ES" sz="1400" b="1"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La sentencia </a:t>
            </a:r>
            <a:r>
              <a:rPr lang="es-ES" sz="1400" b="1" dirty="0" smtClean="0">
                <a:latin typeface="Arial" panose="020B0604020202020204" pitchFamily="34" charset="0"/>
                <a:cs typeface="Arial" panose="020B0604020202020204" pitchFamily="34" charset="0"/>
              </a:rPr>
              <a:t>INNER JOIN</a:t>
            </a:r>
            <a:r>
              <a:rPr lang="es-ES" sz="1400" dirty="0" smtClean="0">
                <a:latin typeface="Arial" panose="020B0604020202020204" pitchFamily="34" charset="0"/>
                <a:cs typeface="Arial" panose="020B0604020202020204" pitchFamily="34" charset="0"/>
              </a:rPr>
              <a:t> es el sentencia JOIN por defecto, y consiste en combinar cada fila de una tabla con cada fila de la otra tabla, seleccionado aquellas filas que cumplan una determinada condición.</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SELECT col1, col2 </a:t>
            </a:r>
            <a:r>
              <a:rPr lang="es-ES" sz="1400" dirty="0" err="1">
                <a:latin typeface="Arial" panose="020B0604020202020204" pitchFamily="34" charset="0"/>
                <a:cs typeface="Arial" panose="020B0604020202020204" pitchFamily="34" charset="0"/>
              </a:rPr>
              <a:t>from</a:t>
            </a:r>
            <a:r>
              <a:rPr lang="es-ES" sz="1400" dirty="0">
                <a:latin typeface="Arial" panose="020B0604020202020204" pitchFamily="34" charset="0"/>
                <a:cs typeface="Arial" panose="020B0604020202020204" pitchFamily="34" charset="0"/>
              </a:rPr>
              <a:t> table1 </a:t>
            </a:r>
            <a:r>
              <a:rPr lang="es-ES" sz="1400" dirty="0" smtClean="0">
                <a:latin typeface="Arial" panose="020B0604020202020204" pitchFamily="34" charset="0"/>
                <a:cs typeface="Arial" panose="020B0604020202020204" pitchFamily="34" charset="0"/>
              </a:rPr>
              <a:t>t </a:t>
            </a:r>
            <a:r>
              <a:rPr lang="es-ES" sz="1400" u="sng" dirty="0" err="1" smtClean="0">
                <a:latin typeface="Arial" panose="020B0604020202020204" pitchFamily="34" charset="0"/>
                <a:cs typeface="Arial" panose="020B0604020202020204" pitchFamily="34" charset="0"/>
              </a:rPr>
              <a:t>inner</a:t>
            </a:r>
            <a:r>
              <a:rPr lang="es-ES" sz="1400" u="sng" dirty="0" smtClean="0">
                <a:latin typeface="Arial" panose="020B0604020202020204" pitchFamily="34" charset="0"/>
                <a:cs typeface="Arial" panose="020B0604020202020204" pitchFamily="34" charset="0"/>
              </a:rPr>
              <a:t> </a:t>
            </a:r>
            <a:r>
              <a:rPr lang="es-ES" sz="1400" u="sng" dirty="0" err="1">
                <a:latin typeface="Arial" panose="020B0604020202020204" pitchFamily="34" charset="0"/>
                <a:cs typeface="Arial" panose="020B0604020202020204" pitchFamily="34" charset="0"/>
              </a:rPr>
              <a:t>join</a:t>
            </a:r>
            <a:r>
              <a:rPr lang="es-ES" sz="1400" u="sng"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table2 a </a:t>
            </a:r>
            <a:r>
              <a:rPr lang="es-ES" sz="1400" dirty="0" err="1">
                <a:latin typeface="Arial" panose="020B0604020202020204" pitchFamily="34" charset="0"/>
                <a:cs typeface="Arial" panose="020B0604020202020204" pitchFamily="34" charset="0"/>
              </a:rPr>
              <a:t>on</a:t>
            </a:r>
            <a:r>
              <a:rPr lang="es-ES" sz="1400" dirty="0">
                <a:latin typeface="Arial" panose="020B0604020202020204" pitchFamily="34" charset="0"/>
                <a:cs typeface="Arial" panose="020B0604020202020204" pitchFamily="34" charset="0"/>
              </a:rPr>
              <a:t> table1.id = table2.id;</a:t>
            </a:r>
          </a:p>
          <a:p>
            <a:pPr>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b="1" dirty="0"/>
          </a:p>
          <a:p>
            <a:endParaRPr lang="es-ES" dirty="0"/>
          </a:p>
        </p:txBody>
      </p:sp>
    </p:spTree>
    <p:extLst>
      <p:ext uri="{BB962C8B-B14F-4D97-AF65-F5344CB8AC3E}">
        <p14:creationId xmlns:p14="http://schemas.microsoft.com/office/powerpoint/2010/main" val="3906121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TECNOLOGÍA II: MANIPULACIÓN DE DATOS</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4. SQL y </a:t>
            </a:r>
            <a:r>
              <a:rPr lang="es-ES" dirty="0" err="1" smtClean="0"/>
              <a:t>reporting</a:t>
            </a:r>
            <a:endParaRPr lang="es-ES" dirty="0"/>
          </a:p>
        </p:txBody>
      </p:sp>
    </p:spTree>
    <p:extLst>
      <p:ext uri="{BB962C8B-B14F-4D97-AF65-F5344CB8AC3E}">
        <p14:creationId xmlns:p14="http://schemas.microsoft.com/office/powerpoint/2010/main" val="166981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4.1 Campos calculados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33</a:t>
            </a:fld>
            <a:endParaRPr lang="en-US" sz="900" dirty="0">
              <a:solidFill>
                <a:srgbClr val="3288D4"/>
              </a:solidFill>
            </a:endParaRPr>
          </a:p>
        </p:txBody>
      </p:sp>
      <p:pic>
        <p:nvPicPr>
          <p:cNvPr id="6" name="Imagen 5"/>
          <p:cNvPicPr>
            <a:picLocks noChangeAspect="1"/>
          </p:cNvPicPr>
          <p:nvPr/>
        </p:nvPicPr>
        <p:blipFill>
          <a:blip r:embed="rId2"/>
          <a:stretch>
            <a:fillRect/>
          </a:stretch>
        </p:blipFill>
        <p:spPr>
          <a:xfrm>
            <a:off x="736330" y="1897610"/>
            <a:ext cx="7416276" cy="4682374"/>
          </a:xfrm>
          <a:prstGeom prst="rect">
            <a:avLst/>
          </a:prstGeom>
        </p:spPr>
      </p:pic>
      <p:sp>
        <p:nvSpPr>
          <p:cNvPr id="7"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3017" y="6795123"/>
            <a:ext cx="9002387" cy="1211233"/>
          </a:xfrm>
          <a:prstGeom prst="rect">
            <a:avLst/>
          </a:prstGeom>
        </p:spPr>
        <p:txBody>
          <a:bodyPr/>
          <a:lstStyle/>
          <a:p>
            <a:pPr fontAlgn="base">
              <a:lnSpc>
                <a:spcPct val="150000"/>
              </a:lnSpc>
            </a:pPr>
            <a:r>
              <a:rPr lang="es-ES" sz="1400" b="1" dirty="0" smtClean="0">
                <a:latin typeface="Arial" panose="020B0604020202020204" pitchFamily="34" charset="0"/>
                <a:cs typeface="Arial" panose="020B0604020202020204" pitchFamily="34" charset="0"/>
                <a:hlinkClick r:id="rId3"/>
              </a:rPr>
              <a:t>MÁS INFORMACIÓN SOBRE CAMPOS CALCULADOS EN LOOKER STUDIO</a:t>
            </a:r>
            <a:endParaRPr lang="es-ES" sz="1400" b="1" dirty="0" smtClean="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b="1" dirty="0"/>
          </a:p>
          <a:p>
            <a:endParaRPr lang="es-ES" dirty="0"/>
          </a:p>
        </p:txBody>
      </p:sp>
    </p:spTree>
    <p:extLst>
      <p:ext uri="{BB962C8B-B14F-4D97-AF65-F5344CB8AC3E}">
        <p14:creationId xmlns:p14="http://schemas.microsoft.com/office/powerpoint/2010/main" val="3077319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4.2 Funciones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34</a:t>
            </a:fld>
            <a:endParaRPr lang="en-US" sz="900" dirty="0">
              <a:solidFill>
                <a:srgbClr val="3288D4"/>
              </a:solidFill>
            </a:endParaRPr>
          </a:p>
        </p:txBody>
      </p:sp>
      <p:pic>
        <p:nvPicPr>
          <p:cNvPr id="8" name="Imagen 7"/>
          <p:cNvPicPr>
            <a:picLocks noChangeAspect="1"/>
          </p:cNvPicPr>
          <p:nvPr/>
        </p:nvPicPr>
        <p:blipFill>
          <a:blip r:embed="rId2"/>
          <a:stretch>
            <a:fillRect/>
          </a:stretch>
        </p:blipFill>
        <p:spPr>
          <a:xfrm>
            <a:off x="908050" y="1897610"/>
            <a:ext cx="6023451" cy="4766159"/>
          </a:xfrm>
          <a:prstGeom prst="rect">
            <a:avLst/>
          </a:prstGeom>
        </p:spPr>
      </p:pic>
      <p:sp>
        <p:nvSpPr>
          <p:cNvPr id="9"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6823866"/>
            <a:ext cx="9002387" cy="1211233"/>
          </a:xfrm>
          <a:prstGeom prst="rect">
            <a:avLst/>
          </a:prstGeom>
        </p:spPr>
        <p:txBody>
          <a:bodyPr/>
          <a:lstStyle/>
          <a:p>
            <a:pPr fontAlgn="base">
              <a:lnSpc>
                <a:spcPct val="150000"/>
              </a:lnSpc>
            </a:pPr>
            <a:r>
              <a:rPr lang="es-ES" sz="1400" b="1" dirty="0" smtClean="0">
                <a:latin typeface="Arial" panose="020B0604020202020204" pitchFamily="34" charset="0"/>
                <a:cs typeface="Arial" panose="020B0604020202020204" pitchFamily="34" charset="0"/>
                <a:hlinkClick r:id="rId3"/>
              </a:rPr>
              <a:t>CONSULTA TODAS LAS FUNCIONES EN LOOKER STUDIO</a:t>
            </a:r>
            <a:endParaRPr lang="es-ES" sz="1400" b="1" dirty="0" smtClean="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b="1" dirty="0"/>
          </a:p>
          <a:p>
            <a:endParaRPr lang="es-ES" dirty="0"/>
          </a:p>
        </p:txBody>
      </p:sp>
    </p:spTree>
    <p:extLst>
      <p:ext uri="{BB962C8B-B14F-4D97-AF65-F5344CB8AC3E}">
        <p14:creationId xmlns:p14="http://schemas.microsoft.com/office/powerpoint/2010/main" val="3208198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TECNOLOGÍA II: MANIPULACIÓN DE DATOS</a:t>
            </a:r>
          </a:p>
          <a:p>
            <a:endParaRPr lang="es-ES" dirty="0"/>
          </a:p>
        </p:txBody>
      </p:sp>
      <p:sp>
        <p:nvSpPr>
          <p:cNvPr id="10" name="Marcador de texto 9">
            <a:extLst>
              <a:ext uri="{FF2B5EF4-FFF2-40B4-BE49-F238E27FC236}">
                <a16:creationId xmlns=""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5. Ejercicios</a:t>
            </a:r>
            <a:endParaRPr lang="es-ES" dirty="0"/>
          </a:p>
        </p:txBody>
      </p:sp>
    </p:spTree>
    <p:extLst>
      <p:ext uri="{BB962C8B-B14F-4D97-AF65-F5344CB8AC3E}">
        <p14:creationId xmlns:p14="http://schemas.microsoft.com/office/powerpoint/2010/main" val="2219094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5. Ejercicios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36</a:t>
            </a:fld>
            <a:endParaRPr lang="en-US" sz="900" dirty="0">
              <a:solidFill>
                <a:srgbClr val="3288D4"/>
              </a:solidFill>
            </a:endParaRPr>
          </a:p>
        </p:txBody>
      </p:sp>
      <p:sp>
        <p:nvSpPr>
          <p:cNvPr id="7" name="Rectángulo 6"/>
          <p:cNvSpPr/>
          <p:nvPr/>
        </p:nvSpPr>
        <p:spPr>
          <a:xfrm>
            <a:off x="755650" y="1965210"/>
            <a:ext cx="6172200" cy="800219"/>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E.1</a:t>
            </a:r>
          </a:p>
          <a:p>
            <a:endParaRPr lang="es-ES" sz="1600" b="1" dirty="0" smtClean="0">
              <a:latin typeface="Arial" panose="020B0604020202020204" pitchFamily="34" charset="0"/>
              <a:cs typeface="Arial" panose="020B0604020202020204" pitchFamily="34" charset="0"/>
            </a:endParaRPr>
          </a:p>
          <a:p>
            <a:r>
              <a:rPr lang="es-ES" sz="1400" dirty="0" smtClean="0">
                <a:latin typeface="Arial" panose="020B0604020202020204" pitchFamily="34" charset="0"/>
                <a:cs typeface="Arial" panose="020B0604020202020204" pitchFamily="34" charset="0"/>
              </a:rPr>
              <a:t>Instalación de </a:t>
            </a:r>
            <a:r>
              <a:rPr lang="es-ES" sz="1400" dirty="0" err="1" smtClean="0">
                <a:latin typeface="Arial" panose="020B0604020202020204" pitchFamily="34" charset="0"/>
                <a:cs typeface="Arial" panose="020B0604020202020204" pitchFamily="34" charset="0"/>
              </a:rPr>
              <a:t>MySQL</a:t>
            </a:r>
            <a:r>
              <a:rPr lang="es-ES" sz="1400" dirty="0" smtClean="0">
                <a:latin typeface="Arial" panose="020B0604020202020204" pitchFamily="34" charset="0"/>
                <a:cs typeface="Arial" panose="020B0604020202020204" pitchFamily="34" charset="0"/>
              </a:rPr>
              <a:t> y creación de dos tablas: Usuarios y Productos. </a:t>
            </a:r>
            <a:endParaRPr lang="es-ES" sz="1400" dirty="0">
              <a:latin typeface="Arial" panose="020B0604020202020204" pitchFamily="34" charset="0"/>
              <a:cs typeface="Arial" panose="020B0604020202020204" pitchFamily="34" charset="0"/>
            </a:endParaRPr>
          </a:p>
        </p:txBody>
      </p:sp>
      <p:sp>
        <p:nvSpPr>
          <p:cNvPr id="10" name="Rectángulo 9"/>
          <p:cNvSpPr/>
          <p:nvPr/>
        </p:nvSpPr>
        <p:spPr>
          <a:xfrm>
            <a:off x="796810" y="3396656"/>
            <a:ext cx="6131040" cy="2831544"/>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E.2</a:t>
            </a:r>
          </a:p>
          <a:p>
            <a:endParaRPr lang="es-ES" sz="1600" b="1" dirty="0">
              <a:latin typeface="Arial" panose="020B0604020202020204" pitchFamily="34" charset="0"/>
              <a:cs typeface="Arial" panose="020B0604020202020204" pitchFamily="34" charset="0"/>
            </a:endParaRPr>
          </a:p>
          <a:p>
            <a:r>
              <a:rPr lang="es-ES" altLang="es-ES" sz="1400" dirty="0" smtClean="0">
                <a:latin typeface="Arial" panose="020B0604020202020204" pitchFamily="34" charset="0"/>
                <a:cs typeface="Arial" panose="020B0604020202020204" pitchFamily="34" charset="0"/>
              </a:rPr>
              <a:t>Ejecutar al menos dos cruzados de tablas para asignar los productos creados por cada uno de los usuarios teniendo en cuenta el ID.</a:t>
            </a:r>
            <a:endParaRPr lang="es-ES" altLang="es-ES" sz="1400" dirty="0">
              <a:solidFill>
                <a:srgbClr val="202124"/>
              </a:solidFill>
              <a:latin typeface="Arial" panose="020B0604020202020204" pitchFamily="34" charset="0"/>
              <a:cs typeface="Arial" panose="020B0604020202020204" pitchFamily="34" charset="0"/>
            </a:endParaRPr>
          </a:p>
          <a:p>
            <a:endParaRPr lang="es-ES" sz="1600" dirty="0" smtClean="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E.3</a:t>
            </a:r>
          </a:p>
          <a:p>
            <a:endParaRPr lang="es-ES" sz="1400" dirty="0" smtClean="0">
              <a:latin typeface="Arial" panose="020B0604020202020204" pitchFamily="34" charset="0"/>
              <a:cs typeface="Arial" panose="020B0604020202020204" pitchFamily="34" charset="0"/>
            </a:endParaRPr>
          </a:p>
          <a:p>
            <a:r>
              <a:rPr lang="es-ES" sz="1400" dirty="0" smtClean="0">
                <a:latin typeface="Arial" panose="020B0604020202020204" pitchFamily="34" charset="0"/>
                <a:cs typeface="Arial" panose="020B0604020202020204" pitchFamily="34" charset="0"/>
              </a:rPr>
              <a:t>Mejora el </a:t>
            </a:r>
            <a:r>
              <a:rPr lang="es-ES" sz="1400" dirty="0" err="1" smtClean="0">
                <a:latin typeface="Arial" panose="020B0604020202020204" pitchFamily="34" charset="0"/>
                <a:cs typeface="Arial" panose="020B0604020202020204" pitchFamily="34" charset="0"/>
              </a:rPr>
              <a:t>dashboard</a:t>
            </a:r>
            <a:r>
              <a:rPr lang="es-ES" sz="1400" dirty="0" smtClean="0">
                <a:latin typeface="Arial" panose="020B0604020202020204" pitchFamily="34" charset="0"/>
                <a:cs typeface="Arial" panose="020B0604020202020204" pitchFamily="34" charset="0"/>
              </a:rPr>
              <a:t> que hiciste ayer con expresiones regulares y campos calculados en </a:t>
            </a:r>
            <a:r>
              <a:rPr lang="es-ES" sz="1400" dirty="0" err="1" smtClean="0">
                <a:latin typeface="Arial" panose="020B0604020202020204" pitchFamily="34" charset="0"/>
                <a:cs typeface="Arial" panose="020B0604020202020204" pitchFamily="34" charset="0"/>
              </a:rPr>
              <a:t>Looker</a:t>
            </a:r>
            <a:r>
              <a:rPr lang="es-ES" sz="1400" dirty="0" smtClean="0">
                <a:latin typeface="Arial" panose="020B0604020202020204" pitchFamily="34" charset="0"/>
                <a:cs typeface="Arial" panose="020B0604020202020204" pitchFamily="34" charset="0"/>
              </a:rPr>
              <a:t> Studio</a:t>
            </a:r>
          </a:p>
          <a:p>
            <a:endParaRPr lang="es-ES" sz="1400" dirty="0">
              <a:latin typeface="Arial" panose="020B0604020202020204" pitchFamily="34" charset="0"/>
              <a:cs typeface="Arial" panose="020B0604020202020204" pitchFamily="34" charset="0"/>
            </a:endParaRPr>
          </a:p>
          <a:p>
            <a:endParaRPr lang="es-E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838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937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1.1 </a:t>
            </a:r>
            <a:r>
              <a:rPr lang="es-ES" dirty="0" smtClean="0"/>
              <a:t>La importancia de documentarse</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4</a:t>
            </a:fld>
            <a:endParaRPr lang="en-US" sz="900" dirty="0">
              <a:solidFill>
                <a:srgbClr val="3288D4"/>
              </a:solidFill>
            </a:endParaRPr>
          </a:p>
        </p:txBody>
      </p:sp>
      <p:sp>
        <p:nvSpPr>
          <p:cNvPr id="8"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64730"/>
            <a:ext cx="5486400" cy="765770"/>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 documentación de los programas es un aspecto sumamente importante, tanto en el desarrollo de la aplicación como en el mantenimiento de la misma. </a:t>
            </a:r>
            <a:r>
              <a:rPr lang="es-ES" sz="1400" dirty="0" smtClean="0">
                <a:latin typeface="Arial" panose="020B0604020202020204" pitchFamily="34" charset="0"/>
                <a:cs typeface="Arial" panose="020B0604020202020204" pitchFamily="34" charset="0"/>
              </a:rPr>
              <a:t>Es un error muy común no leer ni documentar programas y perder la </a:t>
            </a:r>
            <a:r>
              <a:rPr lang="es-ES" sz="1400" dirty="0">
                <a:latin typeface="Arial" panose="020B0604020202020204" pitchFamily="34" charset="0"/>
                <a:cs typeface="Arial" panose="020B0604020202020204" pitchFamily="34" charset="0"/>
              </a:rPr>
              <a:t>posibilidad de la reutilización de parte del programa en otras aplicaciones, sin necesidad de conocerse el código al dedillo.</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La documentación de un programa empieza a la vez que la construcción del mismo y finaliza justo antes de la entrega del programa o aplicación al cliente. </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La documentación de un programa puede ser interna y externa. La documentación interna es la contenida en líneas de comentarios. La documentación externa incluye análisis, diagramas de flujo y/o pseudocódigos, manuales de usuario con instrucciones para ejecutar el programa y para interpretar los resultados.</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9" name="Picture 2" descr="Documenting Code - ESP32 - — ESP-IDF Programming Guide v4.4.2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850" y="2827407"/>
            <a:ext cx="39256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120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1.2 Tipos de datos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5</a:t>
            </a:fld>
            <a:endParaRPr lang="en-US" sz="900" dirty="0">
              <a:solidFill>
                <a:srgbClr val="3288D4"/>
              </a:solidFill>
            </a:endParaRPr>
          </a:p>
        </p:txBody>
      </p:sp>
      <p:sp>
        <p:nvSpPr>
          <p:cNvPr id="7"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897610"/>
            <a:ext cx="87630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Casi todos los lenguajes de programación que vamos a usar como profesionales de los datos comparten unos tipos de datos básicos: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STRING</a:t>
            </a:r>
          </a:p>
          <a:p>
            <a:pPr>
              <a:lnSpc>
                <a:spcPct val="150000"/>
              </a:lnSpc>
            </a:pPr>
            <a:r>
              <a:rPr lang="es-ES" sz="1400" dirty="0" smtClean="0">
                <a:latin typeface="Arial" panose="020B0604020202020204" pitchFamily="34" charset="0"/>
                <a:cs typeface="Arial" panose="020B0604020202020204" pitchFamily="34" charset="0"/>
              </a:rPr>
              <a:t>Una </a:t>
            </a:r>
            <a:r>
              <a:rPr lang="es-ES" sz="1400" dirty="0" err="1" smtClean="0">
                <a:latin typeface="Arial" panose="020B0604020202020204" pitchFamily="34" charset="0"/>
                <a:cs typeface="Arial" panose="020B0604020202020204" pitchFamily="34" charset="0"/>
              </a:rPr>
              <a:t>string</a:t>
            </a:r>
            <a:r>
              <a:rPr lang="es-ES" sz="1400" dirty="0" smtClean="0">
                <a:latin typeface="Arial" panose="020B0604020202020204" pitchFamily="34" charset="0"/>
                <a:cs typeface="Arial" panose="020B0604020202020204" pitchFamily="34" charset="0"/>
              </a:rPr>
              <a:t> hace referencia a cadenas de texto. Sus valores se suelen representar siempre situados entre dobles comillas. </a:t>
            </a:r>
          </a:p>
          <a:p>
            <a:pPr>
              <a:lnSpc>
                <a:spcPct val="150000"/>
              </a:lnSpc>
            </a:pPr>
            <a:r>
              <a:rPr lang="es-ES" sz="1400" dirty="0" smtClean="0">
                <a:solidFill>
                  <a:srgbClr val="22D3C6"/>
                </a:solidFill>
                <a:latin typeface="Arial" panose="020B0604020202020204" pitchFamily="34" charset="0"/>
                <a:cs typeface="Arial" panose="020B0604020202020204" pitchFamily="34" charset="0"/>
              </a:rPr>
              <a:t>“una cadena de texto”</a:t>
            </a:r>
          </a:p>
          <a:p>
            <a:pPr>
              <a:lnSpc>
                <a:spcPct val="150000"/>
              </a:lnSpc>
            </a:pPr>
            <a:endParaRPr lang="es-ES" sz="1400" b="1"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NÚMEROS INT</a:t>
            </a:r>
          </a:p>
          <a:p>
            <a:pPr>
              <a:lnSpc>
                <a:spcPct val="150000"/>
              </a:lnSpc>
            </a:pPr>
            <a:r>
              <a:rPr lang="es-ES" sz="1400" dirty="0" smtClean="0">
                <a:latin typeface="Arial" panose="020B0604020202020204" pitchFamily="34" charset="0"/>
                <a:cs typeface="Arial" panose="020B0604020202020204" pitchFamily="34" charset="0"/>
              </a:rPr>
              <a:t>Hace referencia a números enteros (</a:t>
            </a:r>
            <a:r>
              <a:rPr lang="es-ES" sz="1400" dirty="0" err="1" smtClean="0">
                <a:latin typeface="Arial" panose="020B0604020202020204" pitchFamily="34" charset="0"/>
                <a:cs typeface="Arial" panose="020B0604020202020204" pitchFamily="34" charset="0"/>
              </a:rPr>
              <a:t>integer</a:t>
            </a:r>
            <a:r>
              <a:rPr lang="es-ES" sz="1400" dirty="0" smtClean="0">
                <a:latin typeface="Arial" panose="020B0604020202020204" pitchFamily="34" charset="0"/>
                <a:cs typeface="Arial" panose="020B0604020202020204" pitchFamily="34" charset="0"/>
              </a:rPr>
              <a:t>).</a:t>
            </a:r>
          </a:p>
          <a:p>
            <a:pPr>
              <a:lnSpc>
                <a:spcPct val="150000"/>
              </a:lnSpc>
            </a:pPr>
            <a:r>
              <a:rPr lang="es-ES" sz="1400" dirty="0" smtClean="0">
                <a:solidFill>
                  <a:srgbClr val="22D3C6"/>
                </a:solidFill>
                <a:latin typeface="Arial" panose="020B0604020202020204" pitchFamily="34" charset="0"/>
                <a:cs typeface="Arial" panose="020B0604020202020204" pitchFamily="34" charset="0"/>
              </a:rPr>
              <a:t>“745”</a:t>
            </a:r>
          </a:p>
          <a:p>
            <a:pPr>
              <a:lnSpc>
                <a:spcPct val="150000"/>
              </a:lnSpc>
            </a:pPr>
            <a:endParaRPr lang="es-ES" sz="1400" b="1"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NÚMEROS FLOAT</a:t>
            </a:r>
          </a:p>
          <a:p>
            <a:pPr>
              <a:lnSpc>
                <a:spcPct val="150000"/>
              </a:lnSpc>
            </a:pPr>
            <a:r>
              <a:rPr lang="es-ES" sz="1400" dirty="0" smtClean="0">
                <a:latin typeface="Arial" panose="020B0604020202020204" pitchFamily="34" charset="0"/>
                <a:cs typeface="Arial" panose="020B0604020202020204" pitchFamily="34" charset="0"/>
              </a:rPr>
              <a:t>Hace referencia a números decimales</a:t>
            </a:r>
          </a:p>
          <a:p>
            <a:pPr>
              <a:lnSpc>
                <a:spcPct val="150000"/>
              </a:lnSpc>
            </a:pPr>
            <a:r>
              <a:rPr lang="es-ES" sz="1400" dirty="0" smtClean="0">
                <a:solidFill>
                  <a:srgbClr val="22D3C6"/>
                </a:solidFill>
                <a:latin typeface="Arial" panose="020B0604020202020204" pitchFamily="34" charset="0"/>
                <a:cs typeface="Arial" panose="020B0604020202020204" pitchFamily="34" charset="0"/>
              </a:rPr>
              <a:t>“981.4”</a:t>
            </a:r>
          </a:p>
          <a:p>
            <a:pPr>
              <a:lnSpc>
                <a:spcPct val="150000"/>
              </a:lnSpc>
            </a:pPr>
            <a:r>
              <a:rPr lang="es-ES" sz="1400" b="1" dirty="0">
                <a:latin typeface="Arial" panose="020B0604020202020204" pitchFamily="34" charset="0"/>
                <a:cs typeface="Arial" panose="020B0604020202020204" pitchFamily="34" charset="0"/>
              </a:rPr>
              <a:t/>
            </a:r>
            <a:br>
              <a:rPr lang="es-ES" sz="1400" b="1" dirty="0">
                <a:latin typeface="Arial" panose="020B0604020202020204" pitchFamily="34" charset="0"/>
                <a:cs typeface="Arial" panose="020B0604020202020204" pitchFamily="34" charset="0"/>
              </a:rPr>
            </a:br>
            <a:endParaRPr lang="es-ES" sz="1400" b="1"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29241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1.3 Booleanos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6</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783949"/>
            <a:ext cx="8763000" cy="1708551"/>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También en muchos lenguajes de programación </a:t>
            </a:r>
            <a:r>
              <a:rPr lang="es-ES" sz="1400" dirty="0">
                <a:latin typeface="Arial" panose="020B0604020202020204" pitchFamily="34" charset="0"/>
                <a:cs typeface="Arial" panose="020B0604020202020204" pitchFamily="34" charset="0"/>
              </a:rPr>
              <a:t>existe el tipo de dato </a:t>
            </a:r>
            <a:r>
              <a:rPr lang="es-ES" sz="1400" b="1" dirty="0">
                <a:latin typeface="Arial" panose="020B0604020202020204" pitchFamily="34" charset="0"/>
                <a:cs typeface="Arial" panose="020B0604020202020204" pitchFamily="34" charset="0"/>
              </a:rPr>
              <a:t>booleano</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boolean</a:t>
            </a:r>
            <a:r>
              <a:rPr lang="es-ES" sz="1400" dirty="0">
                <a:latin typeface="Arial" panose="020B0604020202020204" pitchFamily="34" charset="0"/>
                <a:cs typeface="Arial" panose="020B0604020202020204" pitchFamily="34" charset="0"/>
              </a:rPr>
              <a:t> o </a:t>
            </a:r>
            <a:r>
              <a:rPr lang="es-ES" sz="1400" dirty="0" err="1">
                <a:latin typeface="Arial" panose="020B0604020202020204" pitchFamily="34" charset="0"/>
                <a:cs typeface="Arial" panose="020B0604020202020204" pitchFamily="34" charset="0"/>
              </a:rPr>
              <a:t>bool</a:t>
            </a:r>
            <a:r>
              <a:rPr lang="es-ES" sz="1400" dirty="0">
                <a:latin typeface="Arial" panose="020B0604020202020204" pitchFamily="34" charset="0"/>
                <a:cs typeface="Arial" panose="020B0604020202020204" pitchFamily="34" charset="0"/>
              </a:rPr>
              <a:t> que indican que una variable solo podrá tener dos valores: </a:t>
            </a:r>
            <a:r>
              <a:rPr lang="es-ES" sz="1400" b="1" dirty="0">
                <a:latin typeface="Arial" panose="020B0604020202020204" pitchFamily="34" charset="0"/>
                <a:cs typeface="Arial" panose="020B0604020202020204" pitchFamily="34" charset="0"/>
              </a:rPr>
              <a:t>verdadero y falso.</a:t>
            </a: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Son muy utilizados para construir funciones y consultas basadas en condiciones. </a:t>
            </a: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8" name="Picture 2" descr="Truthy and Falsy Values in Python: A Detailed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794209"/>
            <a:ext cx="44577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ypes - In javascript, why is the string &quot;true&quot;, after coercion, still not  equal to boolean true? - Stack Ov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50" y="4025900"/>
            <a:ext cx="327845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6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1.4 Variables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7</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32475"/>
            <a:ext cx="8763000"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Una variable </a:t>
            </a:r>
            <a:r>
              <a:rPr lang="es-ES" sz="1400" b="1" dirty="0">
                <a:latin typeface="Arial" panose="020B0604020202020204" pitchFamily="34" charset="0"/>
                <a:cs typeface="Arial" panose="020B0604020202020204" pitchFamily="34" charset="0"/>
              </a:rPr>
              <a:t>es donde se almacenan y se recuperan los datos de un programa</a:t>
            </a:r>
            <a:r>
              <a:rPr lang="es-ES" sz="1400" dirty="0">
                <a:latin typeface="Arial" panose="020B0604020202020204" pitchFamily="34" charset="0"/>
                <a:cs typeface="Arial" panose="020B0604020202020204" pitchFamily="34" charset="0"/>
              </a:rPr>
              <a:t>. Así de simple. En programación, la utilizamos para guardar datos y estados, asignar ciertos valores de variables a otras, representar valores de expresiones matemáticas y mostrar valores por pantallas.</a:t>
            </a:r>
          </a:p>
          <a:p>
            <a:r>
              <a:rPr lang="es-ES" sz="1400" dirty="0"/>
              <a:t/>
            </a:r>
            <a:br>
              <a:rPr lang="es-ES" sz="1400" dirty="0"/>
            </a:br>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Qué son las variables y operadores matemáticos en program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5648944"/>
            <a:ext cx="4648199" cy="16893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ntroduction to Computer Science using Python: Parte dos | by Fernando  Silva | Bia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3187700"/>
            <a:ext cx="4377292" cy="226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59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1.5 Funciones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8</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2052667"/>
            <a:ext cx="8763000" cy="1211233"/>
          </a:xfrm>
          <a:prstGeom prst="rect">
            <a:avLst/>
          </a:prstGeom>
        </p:spPr>
        <p:txBody>
          <a:bodyPr/>
          <a:lstStyle/>
          <a:p>
            <a:pPr fontAlgn="base">
              <a:lnSpc>
                <a:spcPct val="150000"/>
              </a:lnSpc>
            </a:pPr>
            <a:r>
              <a:rPr lang="es-ES" sz="1400" dirty="0">
                <a:latin typeface="Arial" panose="020B0604020202020204" pitchFamily="34" charset="0"/>
                <a:cs typeface="Arial" panose="020B0604020202020204" pitchFamily="34" charset="0"/>
              </a:rPr>
              <a:t>Las </a:t>
            </a:r>
            <a:r>
              <a:rPr lang="es-ES" sz="1400" b="1" dirty="0">
                <a:latin typeface="Arial" panose="020B0604020202020204" pitchFamily="34" charset="0"/>
                <a:cs typeface="Arial" panose="020B0604020202020204" pitchFamily="34" charset="0"/>
              </a:rPr>
              <a:t>funciones</a:t>
            </a:r>
            <a:r>
              <a:rPr lang="es-ES" sz="1400" dirty="0">
                <a:latin typeface="Arial" panose="020B0604020202020204" pitchFamily="34" charset="0"/>
                <a:cs typeface="Arial" panose="020B0604020202020204" pitchFamily="34" charset="0"/>
              </a:rPr>
              <a:t> son un elemento muy utilizado en la programación. Empaquetan y ‘aíslan’ del resto del programa una parte de código que realiza alguna tarea específica</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a:latin typeface="Arial" panose="020B0604020202020204" pitchFamily="34" charset="0"/>
                <a:cs typeface="Arial" panose="020B0604020202020204" pitchFamily="34" charset="0"/>
              </a:rPr>
              <a:t>Son por tanto un conjunto de instrucciones que ejecutan una tarea determinada y que hemos encapsulado en un formato estándar para que nos sea muy sencillo de manipular y reutilizar.</a:t>
            </a:r>
          </a:p>
          <a:p>
            <a:pPr>
              <a:lnSpc>
                <a:spcPct val="150000"/>
              </a:lnSpc>
            </a:pPr>
            <a:r>
              <a:rPr lang="es-ES" sz="1400" dirty="0"/>
              <a:t/>
            </a:r>
            <a:br>
              <a:rPr lang="es-ES" sz="1400" dirty="0"/>
            </a:br>
            <a:r>
              <a:rPr lang="es-ES" sz="1400" dirty="0"/>
              <a:t/>
            </a:r>
            <a:br>
              <a:rPr lang="es-ES" sz="1400" dirty="0"/>
            </a:br>
            <a:r>
              <a:rPr lang="es-ES" dirty="0">
                <a:latin typeface="Arial" panose="020B0604020202020204" pitchFamily="34" charset="0"/>
                <a:cs typeface="Arial" panose="020B0604020202020204" pitchFamily="34" charset="0"/>
              </a:rPr>
              <a:t>AVG() - La </a:t>
            </a:r>
            <a:r>
              <a:rPr lang="es-ES" b="1" dirty="0">
                <a:latin typeface="Arial" panose="020B0604020202020204" pitchFamily="34" charset="0"/>
                <a:cs typeface="Arial" panose="020B0604020202020204" pitchFamily="34" charset="0"/>
              </a:rPr>
              <a:t>media de los valores</a:t>
            </a:r>
            <a:endParaRPr lang="es-ES" dirty="0">
              <a:latin typeface="Arial" panose="020B0604020202020204" pitchFamily="34" charset="0"/>
              <a:cs typeface="Arial" panose="020B0604020202020204" pitchFamily="34" charset="0"/>
            </a:endParaRPr>
          </a:p>
          <a:p>
            <a:pPr>
              <a:lnSpc>
                <a:spcPct val="150000"/>
              </a:lnSpc>
            </a:pPr>
            <a:r>
              <a:rPr lang="es-ES" dirty="0">
                <a:latin typeface="Arial" panose="020B0604020202020204" pitchFamily="34" charset="0"/>
                <a:cs typeface="Arial" panose="020B0604020202020204" pitchFamily="34" charset="0"/>
              </a:rPr>
              <a:t>COUNT() - El </a:t>
            </a:r>
            <a:r>
              <a:rPr lang="es-ES" b="1" dirty="0">
                <a:latin typeface="Arial" panose="020B0604020202020204" pitchFamily="34" charset="0"/>
                <a:cs typeface="Arial" panose="020B0604020202020204" pitchFamily="34" charset="0"/>
              </a:rPr>
              <a:t>número de filas</a:t>
            </a:r>
            <a:endParaRPr lang="es-ES" dirty="0">
              <a:latin typeface="Arial" panose="020B0604020202020204" pitchFamily="34" charset="0"/>
              <a:cs typeface="Arial" panose="020B0604020202020204" pitchFamily="34" charset="0"/>
            </a:endParaRPr>
          </a:p>
          <a:p>
            <a:pPr>
              <a:lnSpc>
                <a:spcPct val="150000"/>
              </a:lnSpc>
            </a:pPr>
            <a:r>
              <a:rPr lang="es-ES" dirty="0">
                <a:latin typeface="Arial" panose="020B0604020202020204" pitchFamily="34" charset="0"/>
                <a:cs typeface="Arial" panose="020B0604020202020204" pitchFamily="34" charset="0"/>
              </a:rPr>
              <a:t>MAX() - El </a:t>
            </a:r>
            <a:r>
              <a:rPr lang="es-ES" b="1" dirty="0">
                <a:latin typeface="Arial" panose="020B0604020202020204" pitchFamily="34" charset="0"/>
                <a:cs typeface="Arial" panose="020B0604020202020204" pitchFamily="34" charset="0"/>
              </a:rPr>
              <a:t>valor más grande</a:t>
            </a:r>
            <a:endParaRPr lang="es-ES" dirty="0">
              <a:latin typeface="Arial" panose="020B0604020202020204" pitchFamily="34" charset="0"/>
              <a:cs typeface="Arial" panose="020B0604020202020204" pitchFamily="34" charset="0"/>
            </a:endParaRPr>
          </a:p>
          <a:p>
            <a:pPr>
              <a:lnSpc>
                <a:spcPct val="150000"/>
              </a:lnSpc>
            </a:pPr>
            <a:r>
              <a:rPr lang="es-ES" dirty="0">
                <a:latin typeface="Arial" panose="020B0604020202020204" pitchFamily="34" charset="0"/>
                <a:cs typeface="Arial" panose="020B0604020202020204" pitchFamily="34" charset="0"/>
              </a:rPr>
              <a:t>MIN() - El </a:t>
            </a:r>
            <a:r>
              <a:rPr lang="es-ES" b="1" dirty="0">
                <a:latin typeface="Arial" panose="020B0604020202020204" pitchFamily="34" charset="0"/>
                <a:cs typeface="Arial" panose="020B0604020202020204" pitchFamily="34" charset="0"/>
              </a:rPr>
              <a:t>valor más pequeño</a:t>
            </a:r>
            <a:endParaRPr lang="es-ES" dirty="0">
              <a:latin typeface="Arial" panose="020B0604020202020204" pitchFamily="34" charset="0"/>
              <a:cs typeface="Arial" panose="020B0604020202020204" pitchFamily="34" charset="0"/>
            </a:endParaRPr>
          </a:p>
          <a:p>
            <a:pPr>
              <a:lnSpc>
                <a:spcPct val="150000"/>
              </a:lnSpc>
            </a:pPr>
            <a:r>
              <a:rPr lang="es-ES" dirty="0">
                <a:latin typeface="Arial" panose="020B0604020202020204" pitchFamily="34" charset="0"/>
                <a:cs typeface="Arial" panose="020B0604020202020204" pitchFamily="34" charset="0"/>
              </a:rPr>
              <a:t>SUM() - La </a:t>
            </a:r>
            <a:r>
              <a:rPr lang="es-ES" b="1" dirty="0">
                <a:latin typeface="Arial" panose="020B0604020202020204" pitchFamily="34" charset="0"/>
                <a:cs typeface="Arial" panose="020B0604020202020204" pitchFamily="34" charset="0"/>
              </a:rPr>
              <a:t>suma de los valores</a:t>
            </a:r>
            <a:endParaRPr lang="es-ES"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857241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1.6 Condicionales</a:t>
            </a:r>
            <a:endParaRPr lang="es-ES" dirty="0"/>
          </a:p>
        </p:txBody>
      </p:sp>
      <p:sp>
        <p:nvSpPr>
          <p:cNvPr id="4" name="Marcador de texto 3">
            <a:extLst>
              <a:ext uri="{FF2B5EF4-FFF2-40B4-BE49-F238E27FC236}">
                <a16:creationId xmlns=""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TECNOLOGÍA II: MANIPULACIÓN DE DATOS</a:t>
            </a:r>
          </a:p>
          <a:p>
            <a:endParaRPr lang="es-ES" dirty="0"/>
          </a:p>
        </p:txBody>
      </p:sp>
      <p:sp>
        <p:nvSpPr>
          <p:cNvPr id="5" name="Slide Number Placeholder 5">
            <a:extLst>
              <a:ext uri="{FF2B5EF4-FFF2-40B4-BE49-F238E27FC236}">
                <a16:creationId xmlns=""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9</a:t>
            </a:fld>
            <a:endParaRPr lang="en-US" sz="900" dirty="0">
              <a:solidFill>
                <a:srgbClr val="3288D4"/>
              </a:solidFill>
            </a:endParaRPr>
          </a:p>
        </p:txBody>
      </p:sp>
      <p:sp>
        <p:nvSpPr>
          <p:cNvPr id="6" name="Marcador de texto 13">
            <a:extLst>
              <a:ext uri="{FF2B5EF4-FFF2-40B4-BE49-F238E27FC236}">
                <a16:creationId xmlns="" xmlns:a16="http://schemas.microsoft.com/office/drawing/2014/main" id="{9A94660F-24AB-6D4B-8F61-C2C12E8D184C}"/>
              </a:ext>
            </a:extLst>
          </p:cNvPr>
          <p:cNvSpPr>
            <a:spLocks noGrp="1"/>
          </p:cNvSpPr>
          <p:nvPr>
            <p:ph type="body" sz="quarter" idx="4294967295"/>
          </p:nvPr>
        </p:nvSpPr>
        <p:spPr>
          <a:xfrm>
            <a:off x="908050" y="1960326"/>
            <a:ext cx="8763000" cy="1211233"/>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Un condicional en la programación es una sentencia o grupo de sentencias que puede ejecutarse o no en función del valor de una condición. </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Los tipos más conocidos de condicionales son el SI (IF) y el SEGÚN (case o </a:t>
            </a:r>
            <a:r>
              <a:rPr lang="es-ES" sz="1400" dirty="0" err="1">
                <a:latin typeface="Arial" panose="020B0604020202020204" pitchFamily="34" charset="0"/>
                <a:cs typeface="Arial" panose="020B0604020202020204" pitchFamily="34" charset="0"/>
              </a:rPr>
              <a:t>switch</a:t>
            </a:r>
            <a:r>
              <a:rPr lang="es-ES" sz="1400" dirty="0">
                <a:latin typeface="Arial" panose="020B0604020202020204" pitchFamily="34" charset="0"/>
                <a:cs typeface="Arial" panose="020B0604020202020204" pitchFamily="34" charset="0"/>
              </a:rPr>
              <a:t>), aunque también podríamos mencionar al lanzamiento de errores como una alternativa más moderna para evitar el "anidamiento" de condicionales.</a:t>
            </a:r>
            <a:r>
              <a:rPr lang="es-ES" sz="1400" dirty="0"/>
              <a:t/>
            </a:r>
            <a:br>
              <a:rPr lang="es-ES" sz="1400" dirty="0"/>
            </a:b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p>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When to Use the SQL CASE Statement | 365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81" y="4270458"/>
            <a:ext cx="8379169" cy="279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11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0143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2400" b="1" spc="105" dirty="0" err="1">
            <a:solidFill>
              <a:srgbClr val="0F4890"/>
            </a:solidFill>
            <a:latin typeface="Montserrat" pitchFamily="2" charset="77"/>
            <a:cs typeface="Poppins" pitchFamily="2" charset="77"/>
          </a:defRPr>
        </a:defPPr>
      </a:lstStyle>
    </a:spDef>
    <a:txDef>
      <a:spPr/>
      <a:bodyPr vert="horz" wrap="square" lIns="0" tIns="12700" rIns="0" bIns="0" rtlCol="0">
        <a:spAutoFit/>
      </a:bodyPr>
      <a:lstStyle>
        <a:defPPr marL="12700" algn="l">
          <a:lnSpc>
            <a:spcPct val="100000"/>
          </a:lnSpc>
          <a:spcBef>
            <a:spcPts val="100"/>
          </a:spcBef>
          <a:defRPr sz="1000" b="1" spc="35" dirty="0">
            <a:solidFill>
              <a:srgbClr val="D0143D"/>
            </a:solidFill>
            <a:latin typeface="Montserrat" pitchFamily="2" charset="77"/>
            <a:cs typeface="Tahom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48F8B34F038034C9212CF433E252545" ma:contentTypeVersion="9" ma:contentTypeDescription="Crear nuevo documento." ma:contentTypeScope="" ma:versionID="c011828baa0279ab6739422c274b5564">
  <xsd:schema xmlns:xsd="http://www.w3.org/2001/XMLSchema" xmlns:xs="http://www.w3.org/2001/XMLSchema" xmlns:p="http://schemas.microsoft.com/office/2006/metadata/properties" xmlns:ns2="c9cba1bf-ad18-487f-b0a8-cc7dc3f65a2e" targetNamespace="http://schemas.microsoft.com/office/2006/metadata/properties" ma:root="true" ma:fieldsID="4cfa1a5b409fbe8244f8b211864872b6" ns2:_="">
    <xsd:import namespace="c9cba1bf-ad18-487f-b0a8-cc7dc3f65a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ba1bf-ad18-487f-b0a8-cc7dc3f65a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56D60-0AD0-4E67-9D1C-1371275BECF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9cba1bf-ad18-487f-b0a8-cc7dc3f65a2e"/>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5E8013A-07DA-4152-B51A-7841E3100983}">
  <ds:schemaRefs>
    <ds:schemaRef ds:uri="http://schemas.microsoft.com/sharepoint/v3/contenttype/forms"/>
  </ds:schemaRefs>
</ds:datastoreItem>
</file>

<file path=customXml/itemProps3.xml><?xml version="1.0" encoding="utf-8"?>
<ds:datastoreItem xmlns:ds="http://schemas.openxmlformats.org/officeDocument/2006/customXml" ds:itemID="{013BD8EB-22AB-416D-8E7B-6DEE12F7E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ba1bf-ad18-487f-b0a8-cc7dc3f65a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926</TotalTime>
  <Words>1442</Words>
  <Application>Microsoft Office PowerPoint</Application>
  <PresentationFormat>Personalizado</PresentationFormat>
  <Paragraphs>382</Paragraphs>
  <Slides>37</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Helvetica Neue</vt:lpstr>
      <vt:lpstr>Office Theme</vt:lpstr>
      <vt:lpstr>Presentación de PowerPoint</vt:lpstr>
      <vt:lpstr>Índice</vt:lpstr>
      <vt:lpstr>Presentación de PowerPoint</vt:lpstr>
      <vt:lpstr>1.1 La importancia de documentarse</vt:lpstr>
      <vt:lpstr>1.2 Tipos de datos</vt:lpstr>
      <vt:lpstr>1.3 Booleanos</vt:lpstr>
      <vt:lpstr>1.4 Variables</vt:lpstr>
      <vt:lpstr>1.5 Funciones</vt:lpstr>
      <vt:lpstr>1.6 Condicionales</vt:lpstr>
      <vt:lpstr>1.7 Bucles</vt:lpstr>
      <vt:lpstr>1.8 Expresiones regulares</vt:lpstr>
      <vt:lpstr>1.9 Comentarios </vt:lpstr>
      <vt:lpstr>Presentación de PowerPoint</vt:lpstr>
      <vt:lpstr>2.1 JS y manipulación de datos </vt:lpstr>
      <vt:lpstr>2.2 Eventos y capas de datos </vt:lpstr>
      <vt:lpstr>2.3 JS y API REST</vt:lpstr>
      <vt:lpstr>Presentación de PowerPoint</vt:lpstr>
      <vt:lpstr>3.1 SQL vs NoSQL</vt:lpstr>
      <vt:lpstr>3.1 SQL vs NoSQL</vt:lpstr>
      <vt:lpstr>3.2 SGBD</vt:lpstr>
      <vt:lpstr>3.3 CRUD</vt:lpstr>
      <vt:lpstr>3.4 Primary key y foreign key</vt:lpstr>
      <vt:lpstr>3.4 Primary key y foreign key</vt:lpstr>
      <vt:lpstr>3.5 CREATE TABLE</vt:lpstr>
      <vt:lpstr>3.6 INSERT, SELECT, UPDATE Y DELETE</vt:lpstr>
      <vt:lpstr>3.7 OPERADORES: AND y OR</vt:lpstr>
      <vt:lpstr>3.8 Condicionales: WHERE</vt:lpstr>
      <vt:lpstr>3.8 Condicionales: Between</vt:lpstr>
      <vt:lpstr>3.8 Condicionales: like</vt:lpstr>
      <vt:lpstr>3.9 Condicionales: CASE</vt:lpstr>
      <vt:lpstr>3.10 Tablas cruzadas</vt:lpstr>
      <vt:lpstr>Presentación de PowerPoint</vt:lpstr>
      <vt:lpstr>4.1 Campos calculados</vt:lpstr>
      <vt:lpstr>4.2 Funciones</vt:lpstr>
      <vt:lpstr>Presentación de PowerPoint</vt:lpstr>
      <vt:lpstr>5. Ejercicios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Acelera_pyme_manual</dc:title>
  <dc:creator>Antonio Galbis Fuentes</dc:creator>
  <cp:lastModifiedBy>Antonio Galbis Fuentes</cp:lastModifiedBy>
  <cp:revision>74</cp:revision>
  <dcterms:created xsi:type="dcterms:W3CDTF">2021-05-28T10:18:10Z</dcterms:created>
  <dcterms:modified xsi:type="dcterms:W3CDTF">2022-11-15T18:44:41Z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Adobe Illustrator 25.2 (Macintosh)</vt:lpwstr>
  </property>
  <property fmtid="{D5CDD505-2E9C-101B-9397-08002B2CF9AE}" pid="4" name="LastSaved">
    <vt:filetime>2021-05-28T00:00:00Z</vt:filetime>
  </property>
  <property fmtid="{D5CDD505-2E9C-101B-9397-08002B2CF9AE}" pid="5" name="ContentTypeId">
    <vt:lpwstr>0x010100A48F8B34F038034C9212CF433E252545</vt:lpwstr>
  </property>
</Properties>
</file>