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5" r:id="rId3"/>
    <p:sldMasterId id="2147483677" r:id="rId4"/>
    <p:sldMasterId id="2147483679" r:id="rId5"/>
  </p:sldMasterIdLst>
  <p:notesMasterIdLst>
    <p:notesMasterId r:id="rId28"/>
  </p:notesMasterIdLst>
  <p:sldIdLst>
    <p:sldId id="389" r:id="rId6"/>
    <p:sldId id="435" r:id="rId7"/>
    <p:sldId id="468" r:id="rId8"/>
    <p:sldId id="469" r:id="rId9"/>
    <p:sldId id="470" r:id="rId10"/>
    <p:sldId id="471" r:id="rId11"/>
    <p:sldId id="472" r:id="rId12"/>
    <p:sldId id="464" r:id="rId13"/>
    <p:sldId id="467" r:id="rId14"/>
    <p:sldId id="456" r:id="rId15"/>
    <p:sldId id="459" r:id="rId16"/>
    <p:sldId id="460" r:id="rId17"/>
    <p:sldId id="461" r:id="rId18"/>
    <p:sldId id="462" r:id="rId19"/>
    <p:sldId id="473" r:id="rId20"/>
    <p:sldId id="475" r:id="rId21"/>
    <p:sldId id="476" r:id="rId22"/>
    <p:sldId id="477" r:id="rId23"/>
    <p:sldId id="478" r:id="rId24"/>
    <p:sldId id="474" r:id="rId25"/>
    <p:sldId id="479" r:id="rId26"/>
    <p:sldId id="27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CC33"/>
    <a:srgbClr val="B2B2B2"/>
    <a:srgbClr val="0099FF"/>
    <a:srgbClr val="FF3300"/>
    <a:srgbClr val="FFFF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31" autoAdjust="0"/>
    <p:restoredTop sz="94624" autoAdjust="0"/>
  </p:normalViewPr>
  <p:slideViewPr>
    <p:cSldViewPr>
      <p:cViewPr>
        <p:scale>
          <a:sx n="70" d="100"/>
          <a:sy n="70" d="100"/>
        </p:scale>
        <p:origin x="-1638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9EF647-A5ED-4E2A-83FB-78A7663122F2}" type="datetimeFigureOut">
              <a:rPr lang="es-CO"/>
              <a:pPr>
                <a:defRPr/>
              </a:pPr>
              <a:t>14/01/2015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O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EA9A595-1E69-4F13-9CD3-5FC640D8BB8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7768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9C3447-D65D-45FB-907B-68A2DA83D35E}" type="slidenum">
              <a:rPr lang="es-CO" smtClean="0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CO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A6928E-EAF1-44B8-A45C-63F40D8A3EA7}" type="slidenum">
              <a:rPr lang="en-US" smtClean="0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62948"/>
            <a:ext cx="8370888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9906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990600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990600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103188"/>
            <a:ext cx="7543800" cy="4873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11163" y="914400"/>
            <a:ext cx="8428037" cy="4525963"/>
          </a:xfrm>
        </p:spPr>
        <p:txBody>
          <a:bodyPr/>
          <a:lstStyle/>
          <a:p>
            <a:pPr lvl="0"/>
            <a:endParaRPr lang="es-C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028700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028700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039812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768475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039812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768475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927100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927100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752599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5" cstate="print"/>
          <a:srcRect l="19376" t="20410" r="5469" b="9375"/>
          <a:stretch>
            <a:fillRect/>
          </a:stretch>
        </p:blipFill>
        <p:spPr bwMode="auto">
          <a:xfrm>
            <a:off x="-28575" y="0"/>
            <a:ext cx="917257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103188"/>
            <a:ext cx="7543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163" y="914400"/>
            <a:ext cx="84280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A94F1D-72EA-487F-8BA2-C1ECA9B7CCA4}" type="slidenum">
              <a:rPr lang="en-US" sz="1200" smtClean="0">
                <a:solidFill>
                  <a:schemeClr val="tx1"/>
                </a:solidFill>
                <a:latin typeface="Myriad Pro" pitchFamily="34" charset="0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r>
              <a:rPr lang="en-US" sz="1200" dirty="0" smtClean="0">
                <a:solidFill>
                  <a:schemeClr val="tx1"/>
                </a:solidFill>
                <a:latin typeface="Myriad Pro" pitchFamily="34" charset="0"/>
                <a:cs typeface="+mn-cs"/>
              </a:rPr>
              <a:t> </a:t>
            </a:r>
            <a:endParaRPr lang="en-US" sz="1200" dirty="0">
              <a:solidFill>
                <a:schemeClr val="tx1"/>
              </a:solidFill>
              <a:latin typeface="Myriad Pro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3" cstate="print"/>
          <a:srcRect l="19609" t="20410" r="5469" b="92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 l="19609" t="20410" r="5391" b="8757"/>
          <a:stretch>
            <a:fillRect/>
          </a:stretch>
        </p:blipFill>
        <p:spPr bwMode="auto">
          <a:xfrm>
            <a:off x="0" y="0"/>
            <a:ext cx="9144000" cy="6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 l="19531" t="20410" r="5391" b="9375"/>
          <a:stretch>
            <a:fillRect/>
          </a:stretch>
        </p:blipFill>
        <p:spPr bwMode="auto">
          <a:xfrm>
            <a:off x="-9525" y="0"/>
            <a:ext cx="9153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3" cstate="print"/>
          <a:srcRect l="19609" t="20410" r="5391" b="92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495300" y="2933700"/>
            <a:ext cx="8077200" cy="5540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3000" smtClean="0">
                <a:solidFill>
                  <a:schemeClr val="bg1"/>
                </a:solidFill>
                <a:latin typeface="Myriad Pro"/>
              </a:rPr>
              <a:t>Thank You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428596" y="5786454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+mn-lt"/>
              </a:rPr>
              <a:t>12/Enero/2015</a:t>
            </a:r>
            <a:endParaRPr lang="es-E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85784" y="4365104"/>
            <a:ext cx="2286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+mn-lt"/>
                <a:cs typeface="Miriam Fixed" pitchFamily="49" charset="-79"/>
              </a:rPr>
              <a:t>Arquitectura &amp; Investigación</a:t>
            </a:r>
            <a:r>
              <a:rPr lang="es-ES" dirty="0" smtClean="0">
                <a:latin typeface="+mn-lt"/>
              </a:rPr>
              <a:t>  </a:t>
            </a:r>
            <a:endParaRPr lang="es-ES" dirty="0">
              <a:latin typeface="+mn-lt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85720" y="3214686"/>
            <a:ext cx="6203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dirty="0" smtClean="0">
                <a:solidFill>
                  <a:schemeClr val="bg1"/>
                </a:solidFill>
                <a:latin typeface="+mj-lt"/>
              </a:rPr>
              <a:t>Capacitación Desarrolladores .NET</a:t>
            </a:r>
          </a:p>
          <a:p>
            <a:r>
              <a:rPr lang="es-ES" sz="3000" dirty="0" smtClean="0">
                <a:solidFill>
                  <a:schemeClr val="bg1"/>
                </a:solidFill>
                <a:latin typeface="+mj-lt"/>
              </a:rPr>
              <a:t>- Introducción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Diagrama de Arquitectura</a:t>
            </a:r>
          </a:p>
        </p:txBody>
      </p:sp>
      <p:pic>
        <p:nvPicPr>
          <p:cNvPr id="4" name="3 Imagen" descr="Diagrama Arquitectur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98" y="809626"/>
            <a:ext cx="6215074" cy="55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50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Presentación &amp; </a:t>
            </a:r>
            <a:r>
              <a:rPr lang="es-CL" dirty="0" err="1" smtClean="0">
                <a:latin typeface="+mj-lt"/>
              </a:rPr>
              <a:t>Service</a:t>
            </a:r>
            <a:r>
              <a:rPr lang="es-CL" dirty="0" smtClean="0">
                <a:latin typeface="+mj-lt"/>
              </a:rPr>
              <a:t> </a:t>
            </a:r>
            <a:r>
              <a:rPr lang="es-CL" dirty="0" err="1" smtClean="0">
                <a:latin typeface="+mj-lt"/>
              </a:rPr>
              <a:t>Layer</a:t>
            </a:r>
            <a:endParaRPr lang="es-CL" dirty="0" smtClean="0">
              <a:latin typeface="+mj-lt"/>
            </a:endParaRPr>
          </a:p>
        </p:txBody>
      </p:sp>
      <p:pic>
        <p:nvPicPr>
          <p:cNvPr id="4" name="3 Imagen" descr="Diagrama Arquitectur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99" y="809626"/>
            <a:ext cx="6215072" cy="55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50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Negocio</a:t>
            </a:r>
          </a:p>
        </p:txBody>
      </p:sp>
      <p:pic>
        <p:nvPicPr>
          <p:cNvPr id="4" name="3 Imagen" descr="Diagrama Arquitectur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99" y="809626"/>
            <a:ext cx="6215072" cy="55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50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Datos</a:t>
            </a:r>
          </a:p>
        </p:txBody>
      </p:sp>
      <p:pic>
        <p:nvPicPr>
          <p:cNvPr id="4" name="3 Imagen" descr="Diagrama Arquitectur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99" y="809626"/>
            <a:ext cx="6215072" cy="55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50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Cross </a:t>
            </a:r>
            <a:r>
              <a:rPr lang="es-CL" dirty="0" err="1" smtClean="0">
                <a:latin typeface="+mj-lt"/>
              </a:rPr>
              <a:t>Cutting</a:t>
            </a:r>
            <a:r>
              <a:rPr lang="es-CL" dirty="0" smtClean="0">
                <a:latin typeface="+mj-lt"/>
              </a:rPr>
              <a:t> </a:t>
            </a:r>
            <a:r>
              <a:rPr lang="es-CL" dirty="0" err="1" smtClean="0">
                <a:latin typeface="+mj-lt"/>
              </a:rPr>
              <a:t>Layer</a:t>
            </a:r>
            <a:endParaRPr lang="es-CL" dirty="0" smtClean="0">
              <a:latin typeface="+mj-lt"/>
            </a:endParaRPr>
          </a:p>
        </p:txBody>
      </p:sp>
      <p:pic>
        <p:nvPicPr>
          <p:cNvPr id="4" name="3 Imagen" descr="Diagrama Arquitectur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99" y="809626"/>
            <a:ext cx="6215072" cy="55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50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Metodología de Desarrollo</a:t>
            </a:r>
            <a:endParaRPr lang="es-CL" dirty="0" smtClean="0">
              <a:latin typeface="+mj-lt"/>
            </a:endParaRPr>
          </a:p>
        </p:txBody>
      </p:sp>
      <p:pic>
        <p:nvPicPr>
          <p:cNvPr id="1026" name="Diagrama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41" b="-3503"/>
          <a:stretch>
            <a:fillRect/>
          </a:stretch>
        </p:blipFill>
        <p:spPr bwMode="auto">
          <a:xfrm>
            <a:off x="1187624" y="1556792"/>
            <a:ext cx="6408712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077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Metodología de Desarrollo</a:t>
            </a:r>
            <a:endParaRPr lang="es-CL" dirty="0" smtClean="0">
              <a:latin typeface="+mj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669378"/>
              </p:ext>
            </p:extLst>
          </p:nvPr>
        </p:nvGraphicFramePr>
        <p:xfrm>
          <a:off x="533932" y="1700808"/>
          <a:ext cx="8076136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4" imgW="5974690" imgH="2556967" progId="Visio.Drawing.11">
                  <p:embed/>
                </p:oleObj>
              </mc:Choice>
              <mc:Fallback>
                <p:oleObj name="Visio" r:id="rId4" imgW="5974690" imgH="255696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932" y="1700808"/>
                        <a:ext cx="8076136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86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Metodología de Desarrollo</a:t>
            </a:r>
            <a:endParaRPr lang="es-CL" dirty="0" smtClean="0">
              <a:latin typeface="+mj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066288"/>
              </p:ext>
            </p:extLst>
          </p:nvPr>
        </p:nvGraphicFramePr>
        <p:xfrm>
          <a:off x="695569" y="1700808"/>
          <a:ext cx="7752861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4" imgW="5758586" imgH="2734666" progId="Visio.Drawing.11">
                  <p:embed/>
                </p:oleObj>
              </mc:Choice>
              <mc:Fallback>
                <p:oleObj name="Visio" r:id="rId4" imgW="5758586" imgH="27346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569" y="1700808"/>
                        <a:ext cx="7752861" cy="36724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31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Metodología de Desarrollo</a:t>
            </a:r>
            <a:endParaRPr lang="es-CL" dirty="0" smtClean="0">
              <a:latin typeface="+mj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87165"/>
              </p:ext>
            </p:extLst>
          </p:nvPr>
        </p:nvGraphicFramePr>
        <p:xfrm>
          <a:off x="221978" y="1628800"/>
          <a:ext cx="8700043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4" imgW="8335899" imgH="3310465" progId="Visio.Drawing.11">
                  <p:embed/>
                </p:oleObj>
              </mc:Choice>
              <mc:Fallback>
                <p:oleObj name="Visio" r:id="rId4" imgW="8335899" imgH="331046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78" y="1628800"/>
                        <a:ext cx="8700043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908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Metodología de Desarrollo</a:t>
            </a:r>
            <a:endParaRPr lang="es-CL" dirty="0" smtClean="0">
              <a:latin typeface="+mj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14387"/>
              </p:ext>
            </p:extLst>
          </p:nvPr>
        </p:nvGraphicFramePr>
        <p:xfrm>
          <a:off x="467544" y="836712"/>
          <a:ext cx="391477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4" imgW="3922679" imgH="2410544" progId="Visio.Drawing.11">
                  <p:embed/>
                </p:oleObj>
              </mc:Choice>
              <mc:Fallback>
                <p:oleObj name="Visio" r:id="rId4" imgW="3922679" imgH="241054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836712"/>
                        <a:ext cx="3914775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920810"/>
              </p:ext>
            </p:extLst>
          </p:nvPr>
        </p:nvGraphicFramePr>
        <p:xfrm>
          <a:off x="2054214" y="3356992"/>
          <a:ext cx="6308761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6" imgW="6730594" imgH="3065983" progId="Visio.Drawing.11">
                  <p:embed/>
                </p:oleObj>
              </mc:Choice>
              <mc:Fallback>
                <p:oleObj name="Visio" r:id="rId6" imgW="6730594" imgH="306598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14" y="3356992"/>
                        <a:ext cx="6308761" cy="2880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227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Tecnología .NET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2008" y="692696"/>
            <a:ext cx="9071992" cy="5904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b="1" dirty="0" err="1" smtClean="0"/>
              <a:t>Qué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.NET?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.NET es un completo </a:t>
            </a:r>
            <a:r>
              <a:rPr lang="es-CL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framework</a:t>
            </a: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de trabajo, una suite que ofrece tecnologías, herramientas, documentación y soporte (entre otras), para el desarrollo de aplicaciones con tecnologías Microsoft.</a:t>
            </a: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endParaRPr lang="en-US" dirty="0" smtClean="0"/>
          </a:p>
          <a:p>
            <a:r>
              <a:rPr lang="es-ES" b="1" dirty="0" smtClean="0"/>
              <a:t>Qué se puede desarrollar con .NET?:</a:t>
            </a:r>
            <a:endParaRPr lang="es-E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Desarrollo de aplicaciones de escritorio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Desarrollo de aplicaciones web 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Desarrollo de aplicativos para móviles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Desarrollo de videojuegos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Desarrollo de componentes de integración (</a:t>
            </a:r>
            <a:r>
              <a:rPr lang="es-ES" sz="1600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windows</a:t>
            </a:r>
            <a:r>
              <a:rPr lang="es-ES" sz="16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suite office)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Etc…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</a:pPr>
            <a:r>
              <a:rPr lang="es-ES" b="1" dirty="0" smtClean="0"/>
              <a:t>Tecnologías que revisaremos</a:t>
            </a:r>
            <a:endParaRPr lang="es-ES" b="1" dirty="0"/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ASP.NET MVC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Entity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Framework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Windows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Communication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Foundation</a:t>
            </a: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ASP.NET </a:t>
            </a:r>
            <a:r>
              <a:rPr lang="es-ES" sz="1600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Identity</a:t>
            </a:r>
            <a:endParaRPr lang="es-ES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/>
          </a:p>
          <a:p>
            <a:pPr marL="1200150" lvl="2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ES" sz="1600" dirty="0">
              <a:latin typeface="Myriad Pro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sz="1600" dirty="0">
              <a:latin typeface="Myriad Pro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</a:pPr>
            <a:endParaRPr lang="es-CL" sz="20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744650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Metodología de Desarrollo</a:t>
            </a:r>
            <a:endParaRPr lang="es-CL" dirty="0" smtClean="0">
              <a:latin typeface="+mj-lt"/>
            </a:endParaRPr>
          </a:p>
        </p:txBody>
      </p:sp>
      <p:pic>
        <p:nvPicPr>
          <p:cNvPr id="2050" name="Imagen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6" y="1412776"/>
            <a:ext cx="6854131" cy="4201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591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Metodología de Desarrollo</a:t>
            </a:r>
            <a:endParaRPr lang="es-CL" dirty="0" smtClean="0">
              <a:latin typeface="+mj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7170" name="Imagen 2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96" y="1124744"/>
            <a:ext cx="6651807" cy="437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357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79400" y="3914775"/>
            <a:ext cx="7772400" cy="5413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dirty="0" smtClean="0">
                <a:latin typeface="Myriad Pro"/>
              </a:rPr>
              <a:t>Gracias</a:t>
            </a:r>
            <a:endParaRPr lang="en-US" sz="2000" dirty="0" smtClean="0"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Tecnología .NET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2008" y="692696"/>
            <a:ext cx="9071992" cy="5904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b="1" dirty="0" err="1" smtClean="0"/>
              <a:t>Qué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ASP.NET?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ASP.NET es la tecnología para el desarrollo de aplicaciones web usando Microsoft Framework .NET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endParaRPr lang="es-CL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sz="1600" b="1" dirty="0" err="1"/>
              <a:t>Qué</a:t>
            </a:r>
            <a:r>
              <a:rPr lang="en-US" sz="1600" b="1" dirty="0"/>
              <a:t> </a:t>
            </a:r>
            <a:r>
              <a:rPr lang="en-US" sz="1600" b="1" dirty="0" err="1"/>
              <a:t>es</a:t>
            </a:r>
            <a:r>
              <a:rPr lang="en-US" sz="1600" b="1" dirty="0"/>
              <a:t> </a:t>
            </a:r>
            <a:r>
              <a:rPr lang="en-US" sz="1600" b="1" dirty="0" smtClean="0"/>
              <a:t>MVC?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sz="1600" dirty="0" smtClean="0"/>
              <a:t>MVC </a:t>
            </a:r>
            <a:r>
              <a:rPr lang="en-US" sz="1600" dirty="0" err="1" smtClean="0"/>
              <a:t>es</a:t>
            </a:r>
            <a:r>
              <a:rPr lang="en-US" sz="1600" dirty="0" smtClean="0"/>
              <a:t> un </a:t>
            </a:r>
            <a:r>
              <a:rPr lang="en-US" sz="1600" dirty="0" err="1" smtClean="0"/>
              <a:t>patrón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el </a:t>
            </a:r>
            <a:r>
              <a:rPr lang="en-US" sz="1600" dirty="0" err="1" smtClean="0"/>
              <a:t>desarrollo</a:t>
            </a:r>
            <a:r>
              <a:rPr lang="en-US" sz="1600" dirty="0" smtClean="0"/>
              <a:t> de </a:t>
            </a:r>
            <a:r>
              <a:rPr lang="en-US" sz="1600" dirty="0" err="1" smtClean="0"/>
              <a:t>aplicaciones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apunta</a:t>
            </a:r>
            <a:r>
              <a:rPr lang="en-US" sz="1600" dirty="0" smtClean="0"/>
              <a:t> a la </a:t>
            </a:r>
            <a:r>
              <a:rPr lang="en-US" sz="1600" dirty="0" err="1" smtClean="0"/>
              <a:t>separación</a:t>
            </a:r>
            <a:r>
              <a:rPr lang="en-US" sz="1600" dirty="0" smtClean="0"/>
              <a:t> de </a:t>
            </a:r>
            <a:r>
              <a:rPr lang="en-US" sz="1600" dirty="0" err="1" smtClean="0"/>
              <a:t>responsabilidad</a:t>
            </a:r>
            <a:r>
              <a:rPr lang="en-US" sz="1600" dirty="0"/>
              <a:t> </a:t>
            </a:r>
            <a:r>
              <a:rPr lang="en-US" sz="1600" dirty="0" smtClean="0"/>
              <a:t>entre un </a:t>
            </a:r>
            <a:r>
              <a:rPr lang="en-US" sz="1600" dirty="0" err="1" smtClean="0"/>
              <a:t>Modelo</a:t>
            </a:r>
            <a:r>
              <a:rPr lang="en-US" sz="1600" dirty="0" smtClean="0"/>
              <a:t> </a:t>
            </a:r>
            <a:r>
              <a:rPr lang="en-US" sz="1600" dirty="0" err="1" smtClean="0"/>
              <a:t>representado</a:t>
            </a:r>
            <a:r>
              <a:rPr lang="en-US" sz="1600" dirty="0" smtClean="0"/>
              <a:t>, un </a:t>
            </a:r>
            <a:r>
              <a:rPr lang="en-US" sz="1600" dirty="0" err="1" smtClean="0"/>
              <a:t>controlador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recibe</a:t>
            </a:r>
            <a:r>
              <a:rPr lang="en-US" sz="1600" dirty="0" smtClean="0"/>
              <a:t> y </a:t>
            </a:r>
            <a:r>
              <a:rPr lang="en-US" sz="1600" dirty="0" err="1" smtClean="0"/>
              <a:t>responde</a:t>
            </a:r>
            <a:r>
              <a:rPr lang="en-US" sz="1600" dirty="0" smtClean="0"/>
              <a:t> </a:t>
            </a:r>
            <a:r>
              <a:rPr lang="en-US" sz="1600" dirty="0" err="1" smtClean="0"/>
              <a:t>peticiones</a:t>
            </a:r>
            <a:r>
              <a:rPr lang="en-US" sz="1600" dirty="0" smtClean="0"/>
              <a:t> </a:t>
            </a:r>
            <a:r>
              <a:rPr lang="en-US" sz="1600" dirty="0" err="1" smtClean="0"/>
              <a:t>usando</a:t>
            </a:r>
            <a:r>
              <a:rPr lang="en-US" sz="1600" dirty="0" smtClean="0"/>
              <a:t> el </a:t>
            </a:r>
            <a:r>
              <a:rPr lang="en-US" sz="1600" dirty="0" err="1" smtClean="0"/>
              <a:t>Modelo</a:t>
            </a:r>
            <a:r>
              <a:rPr lang="en-US" sz="1600" dirty="0" smtClean="0"/>
              <a:t>, y </a:t>
            </a:r>
            <a:r>
              <a:rPr lang="en-US" sz="1600" dirty="0" err="1" smtClean="0"/>
              <a:t>una</a:t>
            </a:r>
            <a:r>
              <a:rPr lang="en-US" sz="1600" dirty="0" smtClean="0"/>
              <a:t> Vista </a:t>
            </a:r>
            <a:r>
              <a:rPr lang="en-US" sz="1600" dirty="0" err="1" smtClean="0"/>
              <a:t>encargada</a:t>
            </a:r>
            <a:r>
              <a:rPr lang="en-US" sz="1600" dirty="0" smtClean="0"/>
              <a:t> de </a:t>
            </a:r>
            <a:r>
              <a:rPr lang="en-US" sz="1600" dirty="0" err="1" smtClean="0"/>
              <a:t>desplegar</a:t>
            </a:r>
            <a:r>
              <a:rPr lang="en-US" sz="1600" dirty="0" smtClean="0"/>
              <a:t> los </a:t>
            </a:r>
            <a:r>
              <a:rPr lang="en-US" sz="1600" dirty="0" err="1" smtClean="0"/>
              <a:t>datos</a:t>
            </a:r>
            <a:r>
              <a:rPr lang="en-US" sz="1600" dirty="0" smtClean="0"/>
              <a:t> al </a:t>
            </a:r>
            <a:r>
              <a:rPr lang="en-US" sz="1600" dirty="0" err="1" smtClean="0"/>
              <a:t>usuario</a:t>
            </a:r>
            <a:r>
              <a:rPr lang="en-US" sz="1600" dirty="0" smtClean="0"/>
              <a:t> de la </a:t>
            </a:r>
            <a:r>
              <a:rPr lang="en-US" sz="1600" dirty="0" err="1" smtClean="0"/>
              <a:t>aplicación</a:t>
            </a:r>
            <a:endParaRPr lang="en-US" sz="1600" dirty="0"/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endParaRPr lang="es-CL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sz="1600" b="1" dirty="0" err="1"/>
              <a:t>Qué</a:t>
            </a:r>
            <a:r>
              <a:rPr lang="en-US" sz="1600" b="1" dirty="0"/>
              <a:t> </a:t>
            </a:r>
            <a:r>
              <a:rPr lang="en-US" sz="1600" b="1" dirty="0" err="1"/>
              <a:t>es</a:t>
            </a:r>
            <a:r>
              <a:rPr lang="en-US" sz="1600" b="1" dirty="0"/>
              <a:t> </a:t>
            </a:r>
            <a:r>
              <a:rPr lang="en-US" sz="1600" b="1" dirty="0" smtClean="0"/>
              <a:t>ASP.NET MVC?</a:t>
            </a:r>
            <a:endParaRPr lang="en-US" sz="1600" b="1" dirty="0"/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ASP.NET MVC es la implementación del patrón MVC (Modelo Vista Controlador) en ASP.NET. 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endParaRPr lang="en-US" dirty="0" smtClean="0"/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b="1" dirty="0" err="1" smtClean="0"/>
              <a:t>Ventajas</a:t>
            </a:r>
            <a:r>
              <a:rPr lang="en-US" b="1" dirty="0" smtClean="0"/>
              <a:t> de </a:t>
            </a:r>
            <a:r>
              <a:rPr lang="en-US" b="1" dirty="0" err="1" smtClean="0"/>
              <a:t>usar</a:t>
            </a:r>
            <a:r>
              <a:rPr lang="en-US" b="1" dirty="0" smtClean="0"/>
              <a:t> ASP.NET MVC</a:t>
            </a:r>
            <a:endParaRPr lang="en-US" b="1" dirty="0"/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Códigos más limpios y acordes a la naturaleza web </a:t>
            </a:r>
            <a:endParaRPr lang="es-ES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Separación de responsabilidad al momento de desarrollar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Facilidad para realizar test unitario</a:t>
            </a:r>
            <a:endParaRPr lang="es-ES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/>
          </a:p>
          <a:p>
            <a:pPr marL="1200150" lvl="2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ES" sz="1600" dirty="0">
              <a:latin typeface="Myriad Pro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sz="1600" dirty="0">
              <a:latin typeface="Myriad Pro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</a:pPr>
            <a:endParaRPr lang="es-CL" sz="20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993558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Tecnología .NET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2008" y="692696"/>
            <a:ext cx="9071992" cy="5904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b="1" dirty="0" err="1" smtClean="0"/>
              <a:t>Qué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Entity Framework?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s-CL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Entity</a:t>
            </a: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Framework es el ORM oficial para el desarrollo de aplicaciones con .NET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endParaRPr lang="es-CL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sz="1600" b="1" dirty="0" err="1"/>
              <a:t>Qué</a:t>
            </a:r>
            <a:r>
              <a:rPr lang="en-US" sz="1600" b="1" dirty="0"/>
              <a:t> </a:t>
            </a:r>
            <a:r>
              <a:rPr lang="en-US" sz="1600" b="1" dirty="0" err="1"/>
              <a:t>es</a:t>
            </a:r>
            <a:r>
              <a:rPr lang="en-US" sz="1600" b="1" dirty="0"/>
              <a:t> un ORM?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s-CL" sz="16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ORM significa </a:t>
            </a:r>
            <a:r>
              <a:rPr lang="es-CL" sz="1600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Object-Relational</a:t>
            </a:r>
            <a:r>
              <a:rPr lang="es-CL" sz="16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s-CL" sz="1600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Mapping</a:t>
            </a:r>
            <a:r>
              <a:rPr lang="es-CL" sz="16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y corresponde al </a:t>
            </a: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mapeo desde el mundo relacional al mundo orientado a objetos, y viceversa. Se obtiene una representación de las tablas y relaciones, como clases relacionadas en un modelo de orientación a objetos. A través de éste ORM y clases utilitarias, se realizará la operación contra la base de datos, ya sean de lectura o escritura</a:t>
            </a:r>
            <a:endParaRPr lang="es-CL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endParaRPr lang="es-CL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b="1" dirty="0" err="1" smtClean="0"/>
              <a:t>Ventajas</a:t>
            </a:r>
            <a:r>
              <a:rPr lang="en-US" b="1" dirty="0" smtClean="0"/>
              <a:t> de </a:t>
            </a:r>
            <a:r>
              <a:rPr lang="en-US" b="1" dirty="0" err="1" smtClean="0"/>
              <a:t>usar</a:t>
            </a:r>
            <a:r>
              <a:rPr lang="en-US" b="1" dirty="0" smtClean="0"/>
              <a:t> Entity Framework</a:t>
            </a:r>
            <a:endParaRPr lang="en-US" b="1" dirty="0"/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Encapsular la lógica de acceso a datos</a:t>
            </a:r>
            <a:endParaRPr lang="es-ES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Maneja la operación contra la base de datos utilizando </a:t>
            </a:r>
            <a:r>
              <a:rPr lang="es-ES" sz="1600" b="1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contextos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Se puede generar el modelo de datos a partir del modelo de clases (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CodeFirst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Se puede generar el modelo de clases a partir del modelo de datos (</a:t>
            </a:r>
            <a:r>
              <a:rPr lang="es-ES" sz="1600" i="1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DataModel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First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Las clases pueden ser extendidas tanto en propiedades como en comportamiento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Es posible utilizar expresiones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Linq</a:t>
            </a: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/>
          </a:p>
          <a:p>
            <a:pPr marL="1200150" lvl="2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ES" sz="1600" dirty="0">
              <a:latin typeface="Myriad Pro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sz="1600" dirty="0">
              <a:latin typeface="Myriad Pro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</a:pPr>
            <a:endParaRPr lang="es-CL" sz="20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336642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Tecnología .NET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2008" y="692696"/>
            <a:ext cx="9071992" cy="5904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b="1" dirty="0" err="1" smtClean="0"/>
              <a:t>Qué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WCF?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Windows </a:t>
            </a:r>
            <a:r>
              <a:rPr lang="es-CL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Communication</a:t>
            </a: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s-CL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Foundation</a:t>
            </a: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corresponde a las componentes del Framework .NET para el desarrollo de servicios y comunicaciones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endParaRPr lang="es-CL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sz="1600" b="1" dirty="0" err="1" smtClean="0"/>
              <a:t>Características</a:t>
            </a:r>
            <a:endParaRPr lang="en-US" sz="1600" b="1" dirty="0"/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WCF facilita y renueva dentro de las aplicaciones .NET lo correspondiente a servicios, ya sean servicios </a:t>
            </a:r>
            <a:r>
              <a:rPr lang="es-CL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remoting</a:t>
            </a: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servicios web, sus protocolos de transmisión y la forma de configurarlas, definiendo una forma estándar en materia de servicios. Además, a través de la definición de contratos y objetos de transporte, es posible implementar un servicio y exponerlo a través de múltiples formas</a:t>
            </a:r>
            <a:endParaRPr lang="es-CL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endParaRPr lang="es-CL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b="1" dirty="0" err="1" smtClean="0"/>
              <a:t>Ventajas</a:t>
            </a:r>
            <a:r>
              <a:rPr lang="en-US" b="1" dirty="0" smtClean="0"/>
              <a:t> de </a:t>
            </a:r>
            <a:r>
              <a:rPr lang="en-US" b="1" dirty="0" err="1" smtClean="0"/>
              <a:t>usar</a:t>
            </a:r>
            <a:r>
              <a:rPr lang="en-US" b="1" dirty="0" smtClean="0"/>
              <a:t> WCF</a:t>
            </a: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Estandiración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de los servicios y la comunicación en las aplicaciones .NET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Separación entre contrato y los objetos de transporte, y su implementación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Posibilidad de definir un servicio y exponerlo a través de múltiples mecanismos</a:t>
            </a:r>
            <a:endParaRPr lang="es-ES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Configuración de los servicios a través de archivo de configuración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Manejo de la seguridad, protocolos,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quotas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de transmisión, etc.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Herramientos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para el desarrollador (SDK) de utilidad para servicios (manejo del fichero de configuración,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profiling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de servicios,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monitoring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etc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/>
          </a:p>
          <a:p>
            <a:pPr marL="1200150" lvl="2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ES" sz="1600" dirty="0">
              <a:latin typeface="Myriad Pro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sz="1600" dirty="0">
              <a:latin typeface="Myriad Pro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</a:pPr>
            <a:endParaRPr lang="es-CL" sz="20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990759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Tecnología .NET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2008" y="692696"/>
            <a:ext cx="9071992" cy="5904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b="1" dirty="0" err="1" smtClean="0"/>
              <a:t>Qué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ASP.NET Identity?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Es la nueva tecnología para la autorización y autenticación de las aplicaciones .NET, en reemplazo al antiguo </a:t>
            </a:r>
            <a:r>
              <a:rPr lang="es-CL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Membership</a:t>
            </a: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s-CL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Provider</a:t>
            </a: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de .NET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endParaRPr lang="es-CL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sz="1600" b="1" dirty="0" err="1" smtClean="0"/>
              <a:t>Características</a:t>
            </a:r>
            <a:endParaRPr lang="en-US" sz="1600" b="1" dirty="0"/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ASP.NET </a:t>
            </a:r>
            <a:r>
              <a:rPr lang="es-CL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Identity</a:t>
            </a: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permite mediante unos simples pasos, contar con aplicaciones capaces de autenticar usuarios y autorizar contenido de acuerdo a los roles de los usuarios y los privilegios que estos roles tengan. La data se persiste en un modelo de datos estándar creado por la componente, el cual inicialmente es un archivo de base de datos </a:t>
            </a:r>
            <a:r>
              <a:rPr lang="es-CL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mdf</a:t>
            </a: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local en la carpeta </a:t>
            </a:r>
            <a:r>
              <a:rPr lang="es-CL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App_Data</a:t>
            </a: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pero también puede apuntar a una base de datos preestablecida, que tenga la estructura definida por la componente.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endParaRPr lang="es-CL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b="1" dirty="0" err="1" smtClean="0"/>
              <a:t>Ventajas</a:t>
            </a:r>
            <a:r>
              <a:rPr lang="en-US" b="1" dirty="0" smtClean="0"/>
              <a:t> de </a:t>
            </a:r>
            <a:r>
              <a:rPr lang="en-US" b="1" dirty="0" err="1" smtClean="0"/>
              <a:t>usar</a:t>
            </a:r>
            <a:r>
              <a:rPr lang="en-US" b="1" dirty="0" smtClean="0"/>
              <a:t> </a:t>
            </a:r>
            <a:r>
              <a:rPr lang="en-US" b="1" dirty="0" smtClean="0"/>
              <a:t>ASP.NET Identity</a:t>
            </a: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Manejo de cookie basado en el estándar OWIN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Posibilidad de autenticación integrándose con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oAuth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de terceros (Google, Facebook,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etc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Posibilidad de adoptar validación doble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token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usando Email y Teléfono móvil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Utilización de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Claims</a:t>
            </a:r>
            <a:endParaRPr lang="es-ES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/>
          </a:p>
          <a:p>
            <a:pPr marL="1200150" lvl="2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ES" sz="1600" dirty="0">
              <a:latin typeface="Myriad Pro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sz="1600" dirty="0">
              <a:latin typeface="Myriad Pro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</a:pPr>
            <a:endParaRPr lang="es-CL" sz="20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338589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Tecnología .NET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2008" y="692696"/>
            <a:ext cx="9071992" cy="5904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b="1" dirty="0" err="1" smtClean="0"/>
              <a:t>Otras</a:t>
            </a:r>
            <a:r>
              <a:rPr lang="en-US" b="1" dirty="0" smtClean="0"/>
              <a:t> </a:t>
            </a:r>
            <a:r>
              <a:rPr lang="en-US" b="1" dirty="0" err="1" smtClean="0"/>
              <a:t>tecnologías</a:t>
            </a:r>
            <a:r>
              <a:rPr lang="en-US" b="1" dirty="0" smtClean="0"/>
              <a:t> y </a:t>
            </a:r>
            <a:r>
              <a:rPr lang="en-US" b="1" dirty="0" err="1" smtClean="0"/>
              <a:t>características</a:t>
            </a:r>
            <a:r>
              <a:rPr lang="en-US" b="1" dirty="0" smtClean="0"/>
              <a:t>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veremos</a:t>
            </a:r>
            <a:r>
              <a:rPr lang="en-US" b="1" dirty="0" smtClean="0"/>
              <a:t> en la </a:t>
            </a:r>
            <a:r>
              <a:rPr lang="en-US" b="1" dirty="0" err="1" smtClean="0"/>
              <a:t>capacitación</a:t>
            </a:r>
            <a:r>
              <a:rPr lang="en-US" b="1" dirty="0" smtClean="0"/>
              <a:t>…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endParaRPr lang="en-US" b="1" dirty="0" smtClean="0"/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b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LINQ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lenguaje de expresiones lambda, permite operar colecciones de objetos de una manera similar a la que se opera en base de datos, relacionando, agrupando, filtrando objetos de una colección. Estos pueden ser objetos (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Linq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to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Object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), XML(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Linq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to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XML), y base de datos (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Linq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to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SQL). Muy usado en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Entity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Framework.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b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Data </a:t>
            </a:r>
            <a:r>
              <a:rPr lang="es-ES" sz="1600" b="1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Annotations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metadata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que nos facilita la validaciones de tipos, formatos, rangos, y largos de los objetos y sus propiedades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b="1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Nlog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como la herramienta de instrumentalización de aplicaciones .NET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b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ELMAH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como la herramienta para el manejo y control de errores en aplicaciones .NET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b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MVC </a:t>
            </a:r>
            <a:r>
              <a:rPr lang="es-ES" sz="1600" b="1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Paging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como la componente para manejar paginación en aplicaciones ASP.NET MVC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b="1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jQuery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como biblioteca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js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base, para operar contra el DOM y enriquecer aplicaciones por el lado cliente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b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JSON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como la convención de nombre y definición de objetos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javascript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útil para el transporte de datos desde y hacia cliente/servidor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b="1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Bootstrap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como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framework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de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desarrrollo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de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front-end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Es un conjunto de librerías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js</a:t>
            </a:r>
            <a:r>
              <a:rPr lang="es-ES" sz="16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 hojas de estilo, que facilita el desarrollo de las componentes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html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permitiendo definir controles y estructuras amigables, que además cumples estándares y soportan </a:t>
            </a:r>
            <a:r>
              <a:rPr lang="es-ES" sz="1600" b="1" i="1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Responsive</a:t>
            </a:r>
            <a:r>
              <a:rPr lang="es-ES" sz="1600" b="1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600" b="1" i="1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Design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/>
          </a:p>
          <a:p>
            <a:pPr marL="1200150" lvl="2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ES" sz="1600" dirty="0">
              <a:latin typeface="Myriad Pro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sz="1600" dirty="0">
              <a:latin typeface="Myriad Pro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</a:pPr>
            <a:endParaRPr lang="es-CL" sz="20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42974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7420004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Modulo de Autenticación y Perfilamiento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2008" y="692696"/>
            <a:ext cx="8929148" cy="53795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s-ES" b="1" dirty="0" smtClean="0"/>
              <a:t>ASP.NET </a:t>
            </a:r>
            <a:r>
              <a:rPr lang="es-ES" b="1" dirty="0" err="1" smtClean="0"/>
              <a:t>Identity</a:t>
            </a:r>
            <a:r>
              <a:rPr lang="es-ES" b="1" dirty="0" smtClean="0"/>
              <a:t> (identificación y autorización de usuarios)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endParaRPr lang="es-ES" b="1" dirty="0" smtClean="0"/>
          </a:p>
          <a:p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Sustituye a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Membership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(2005). 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r>
              <a:rPr lang="es-ES" sz="1600" b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Como novedades más destacadas tenemos:</a:t>
            </a:r>
          </a:p>
          <a:p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Aplicable a todo ASP.NET (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Webforms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MVC,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WebApi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SignalR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etc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Mucho menos acoplado (Por lo tanto, más fácil de testear.)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Soporte de roles, de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claims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etc.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OWIN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Basado en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NuGet</a:t>
            </a: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endParaRPr lang="es-ES" b="1" dirty="0" smtClean="0"/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s-ES" b="1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/>
          </a:p>
          <a:p>
            <a:pPr marL="1200150" lvl="2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ES" sz="1600" dirty="0">
              <a:latin typeface="Myriad Pro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sz="1600" dirty="0">
              <a:latin typeface="Myriad Pro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</a:pPr>
            <a:endParaRPr lang="es-CL" sz="20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744650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Manejo de errores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2008" y="692696"/>
            <a:ext cx="9071992" cy="5904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b="1" dirty="0" smtClean="0"/>
              <a:t>ELMAH</a:t>
            </a:r>
            <a:r>
              <a:rPr lang="en-US" dirty="0" smtClean="0"/>
              <a:t>(Error Logging Modules and Handlers) 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endParaRPr lang="en-US" dirty="0" smtClean="0"/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Es una forma sencilla de agregar capacidades de registro de errores a una aplicación Web ASP.NET. </a:t>
            </a:r>
            <a:endParaRPr lang="en-U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Es una solución fácilmente conectable; es decir, se puede agregar dinámicamente sin necesidad de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recompilación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ni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reimplementación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endParaRPr lang="en-US" dirty="0" smtClean="0"/>
          </a:p>
          <a:p>
            <a:r>
              <a:rPr lang="es-ES" b="1" dirty="0" smtClean="0"/>
              <a:t>Características:</a:t>
            </a:r>
            <a:endParaRPr lang="es-E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﻿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Registro de casi todas las excepciones no controladas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Una página web para ver de forma remota el registro completo de excepciones registradas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Una página web para ver de forma remota los detalles de cualquier excepción registrada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En muchos casos, puedes revisar la pantalla amarilla original de la muerte que ASP.NET genera para una excepción dada, incluso con el modo de errores personalizados desactivado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Una notificación de correo electrónico para cada error, en el momento en que se produzca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Una fuente RSS de los últimos 15 errores desde el registro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/>
          </a:p>
          <a:p>
            <a:pPr marL="1200150" lvl="2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ES" sz="1600" dirty="0">
              <a:latin typeface="Myriad Pro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sz="1600" dirty="0">
              <a:latin typeface="Myriad Pro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</a:pPr>
            <a:endParaRPr lang="es-CL" sz="20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562054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_Presentation 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TCS_Presentation Template</Template>
  <TotalTime>7329</TotalTime>
  <Words>1072</Words>
  <Application>Microsoft Office PowerPoint</Application>
  <PresentationFormat>Presentación en pantalla (4:3)</PresentationFormat>
  <Paragraphs>300</Paragraphs>
  <Slides>22</Slides>
  <Notes>22</Notes>
  <HiddenSlides>0</HiddenSlides>
  <MMClips>0</MMClips>
  <ScaleCrop>false</ScaleCrop>
  <HeadingPairs>
    <vt:vector size="6" baseType="variant">
      <vt:variant>
        <vt:lpstr>Tema</vt:lpstr>
      </vt:variant>
      <vt:variant>
        <vt:i4>5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TCS_Presentation Template</vt:lpstr>
      <vt:lpstr>Divider 1</vt:lpstr>
      <vt:lpstr>Divider 2</vt:lpstr>
      <vt:lpstr>Divider 3</vt:lpstr>
      <vt:lpstr>Thank You</vt:lpstr>
      <vt:lpstr>Dibujo de Microsoft Office Visio</vt:lpstr>
      <vt:lpstr>Presentación de PowerPoint</vt:lpstr>
      <vt:lpstr>Tecnología .NET</vt:lpstr>
      <vt:lpstr>Tecnología .NET</vt:lpstr>
      <vt:lpstr>Tecnología .NET</vt:lpstr>
      <vt:lpstr>Tecnología .NET</vt:lpstr>
      <vt:lpstr>Tecnología .NET</vt:lpstr>
      <vt:lpstr>Tecnología .NET</vt:lpstr>
      <vt:lpstr>Modulo de Autenticación y Perfilamiento</vt:lpstr>
      <vt:lpstr>Manejo de errores</vt:lpstr>
      <vt:lpstr>Diagrama de Arquitectura</vt:lpstr>
      <vt:lpstr>Presentación &amp; Service Layer</vt:lpstr>
      <vt:lpstr>Negocio</vt:lpstr>
      <vt:lpstr>Datos</vt:lpstr>
      <vt:lpstr>Cross Cutting Layer</vt:lpstr>
      <vt:lpstr>Metodología de Desarrollo</vt:lpstr>
      <vt:lpstr>Metodología de Desarrollo</vt:lpstr>
      <vt:lpstr>Metodología de Desarrollo</vt:lpstr>
      <vt:lpstr>Metodología de Desarrollo</vt:lpstr>
      <vt:lpstr>Metodología de Desarrollo</vt:lpstr>
      <vt:lpstr>Metodología de Desarrollo</vt:lpstr>
      <vt:lpstr>Metodología de Desarrollo</vt:lpstr>
      <vt:lpstr>Gracias</vt:lpstr>
    </vt:vector>
  </TitlesOfParts>
  <Company>Tata Consultancy Services Perú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Avance</dc:title>
  <dc:creator>Carlos Herreros</dc:creator>
  <cp:lastModifiedBy>DELL VOSTRO</cp:lastModifiedBy>
  <cp:revision>689</cp:revision>
  <dcterms:created xsi:type="dcterms:W3CDTF">2011-05-01T23:00:00Z</dcterms:created>
  <dcterms:modified xsi:type="dcterms:W3CDTF">2015-01-14T13:15:49Z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0x010100A16061EDE5F1654D90E20FA6E6C998B4</vt:lpwstr>
  </property>
</Properties>
</file>