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2"/>
  </p:notesMasterIdLst>
  <p:sldIdLst>
    <p:sldId id="389" r:id="rId6"/>
    <p:sldId id="456" r:id="rId7"/>
    <p:sldId id="471" r:id="rId8"/>
    <p:sldId id="470" r:id="rId9"/>
    <p:sldId id="469" r:id="rId10"/>
    <p:sldId id="27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B2B2B2"/>
    <a:srgbClr val="0099FF"/>
    <a:srgbClr val="FF3300"/>
    <a:srgbClr val="FFFF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44" autoAdjust="0"/>
    <p:restoredTop sz="94624" autoAdjust="0"/>
  </p:normalViewPr>
  <p:slideViewPr>
    <p:cSldViewPr>
      <p:cViewPr>
        <p:scale>
          <a:sx n="70" d="100"/>
          <a:sy n="70" d="100"/>
        </p:scale>
        <p:origin x="-155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9EF647-A5ED-4E2A-83FB-78A7663122F2}" type="datetimeFigureOut">
              <a:rPr lang="es-CO"/>
              <a:pPr>
                <a:defRPr/>
              </a:pPr>
              <a:t>30/01/2015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A9A595-1E69-4F13-9CD3-5FC640D8BB8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39776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9C3447-D65D-45FB-907B-68A2DA83D35E}" type="slidenum">
              <a:rPr lang="es-CO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O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A6928E-EAF1-44B8-A45C-63F40D8A3EA7}" type="slidenum">
              <a:rPr lang="en-US" smtClean="0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62948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9906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990600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990600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103188"/>
            <a:ext cx="7543800" cy="4873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11163" y="914400"/>
            <a:ext cx="8428037" cy="4525963"/>
          </a:xfrm>
        </p:spPr>
        <p:txBody>
          <a:bodyPr/>
          <a:lstStyle/>
          <a:p>
            <a:pPr lvl="0"/>
            <a:endParaRPr lang="es-C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039812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768475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039812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768475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927100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927100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752599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1031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914400"/>
            <a:ext cx="8428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A94F1D-72EA-487F-8BA2-C1ECA9B7CCA4}" type="slidenum">
              <a:rPr lang="en-US" sz="120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469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 l="19531" t="20410" r="5391" b="9375"/>
          <a:stretch>
            <a:fillRect/>
          </a:stretch>
        </p:blipFill>
        <p:spPr bwMode="auto">
          <a:xfrm>
            <a:off x="-9525" y="0"/>
            <a:ext cx="9153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smtClean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485784" y="4365104"/>
            <a:ext cx="2286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n-lt"/>
                <a:cs typeface="Miriam Fixed" pitchFamily="49" charset="-79"/>
              </a:rPr>
              <a:t>Arquitectura &amp; Investigación</a:t>
            </a:r>
            <a:r>
              <a:rPr lang="es-ES" dirty="0" smtClean="0">
                <a:latin typeface="+mn-lt"/>
              </a:rPr>
              <a:t>  </a:t>
            </a:r>
            <a:endParaRPr lang="es-ES" dirty="0">
              <a:latin typeface="+mn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85720" y="3214686"/>
            <a:ext cx="6203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>
                <a:solidFill>
                  <a:schemeClr val="bg1"/>
                </a:solidFill>
                <a:latin typeface="+mj-lt"/>
              </a:rPr>
              <a:t>Capacitación Desarrolladores .NET</a:t>
            </a:r>
          </a:p>
          <a:p>
            <a:r>
              <a:rPr lang="es-ES" sz="30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es-ES" sz="3000" dirty="0" smtClean="0">
                <a:solidFill>
                  <a:schemeClr val="bg1"/>
                </a:solidFill>
                <a:latin typeface="+mj-lt"/>
              </a:rPr>
              <a:t>Data Access </a:t>
            </a:r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Layer</a:t>
            </a:r>
            <a:endParaRPr lang="es-ES" sz="30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Diagrama de Arquitectura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42988"/>
            <a:ext cx="6248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Access </a:t>
            </a:r>
            <a:r>
              <a:rPr lang="es-ES" dirty="0" err="1" smtClean="0"/>
              <a:t>Layer</a:t>
            </a:r>
            <a:endParaRPr lang="es-CL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2219325"/>
            <a:ext cx="59340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Diagrama de Arquitectura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928662" y="1142984"/>
          <a:ext cx="7215238" cy="4308053"/>
        </p:xfrm>
        <a:graphic>
          <a:graphicData uri="http://schemas.openxmlformats.org/drawingml/2006/table">
            <a:tbl>
              <a:tblPr/>
              <a:tblGrid>
                <a:gridCol w="1453817"/>
                <a:gridCol w="5761421"/>
              </a:tblGrid>
              <a:tr h="238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Capacitación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Capa de Acceso a datos (DAL)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857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Contenidos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b="1" dirty="0" smtClean="0">
                          <a:latin typeface="Calibri"/>
                          <a:ea typeface="Calibri"/>
                          <a:cs typeface="Times New Roman"/>
                        </a:rPr>
                        <a:t>Arquitectura </a:t>
                      </a:r>
                      <a:r>
                        <a:rPr lang="es-ES" sz="1400" dirty="0" smtClean="0">
                          <a:latin typeface="Calibri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la capa de datos, sus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componentes 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y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responsabilidades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b="1" dirty="0" err="1">
                          <a:latin typeface="Calibri"/>
                          <a:ea typeface="Calibri"/>
                          <a:cs typeface="Times New Roman"/>
                        </a:rPr>
                        <a:t>Core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DAOs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 &amp; 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DataServices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b="1" dirty="0" err="1">
                          <a:latin typeface="Calibri"/>
                          <a:ea typeface="Calibri"/>
                          <a:cs typeface="Times New Roman"/>
                        </a:rPr>
                        <a:t>Entities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Clase </a:t>
                      </a:r>
                      <a:r>
                        <a:rPr lang="es-ES" sz="1400" b="1" dirty="0" err="1">
                          <a:latin typeface="Calibri"/>
                          <a:ea typeface="Calibri"/>
                          <a:cs typeface="Times New Roman"/>
                        </a:rPr>
                        <a:t>DataAccess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Entity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Framework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, sus características y capacidades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Generación de </a:t>
                      </a: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edmx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Templates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CL" sz="1400" dirty="0" err="1">
                          <a:latin typeface="Calibri"/>
                          <a:ea typeface="Calibri"/>
                          <a:cs typeface="Times New Roman"/>
                        </a:rPr>
                        <a:t>tt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para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contexto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y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entidades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Contexto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, significado e interacción con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entidades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Relaciones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de clases (uno a uno, uno a muchos, muchos a muchos)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Implementación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la capa de datos a partir de un modelo establecido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Pruebas de funcionamiento,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desde proyecto consola hacia la DAL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Objetivos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Poder diferenciar entre la capa arquitectónica y la tecnología que se usa en su implementación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los desarrolladores sean capaces de diseñar y desarrollar componentes en base al conocimiento que tienen de cómo funciona la DAL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Tecnología .NET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008" y="692696"/>
            <a:ext cx="9071992" cy="5904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Entity Framework?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Entity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Framework es el ORM oficial para el desarrollo de aplicaciones con .NET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600" b="1" dirty="0" err="1"/>
              <a:t>Qué</a:t>
            </a:r>
            <a:r>
              <a:rPr lang="en-US" sz="1600" b="1" dirty="0"/>
              <a:t> </a:t>
            </a:r>
            <a:r>
              <a:rPr lang="en-US" sz="1600" b="1" dirty="0" err="1"/>
              <a:t>es</a:t>
            </a:r>
            <a:r>
              <a:rPr lang="en-US" sz="1600" b="1" dirty="0"/>
              <a:t> un ORM?</a:t>
            </a: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CL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ORM significa </a:t>
            </a:r>
            <a:r>
              <a:rPr lang="es-CL" sz="16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Object-Relational</a:t>
            </a:r>
            <a:r>
              <a:rPr lang="es-CL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CL" sz="1600" dirty="0" err="1">
                <a:solidFill>
                  <a:schemeClr val="bg2">
                    <a:lumMod val="85000"/>
                    <a:lumOff val="15000"/>
                  </a:schemeClr>
                </a:solidFill>
              </a:rPr>
              <a:t>Mapping</a:t>
            </a:r>
            <a:r>
              <a:rPr lang="es-CL" sz="16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y corresponde al </a:t>
            </a:r>
            <a:r>
              <a:rPr lang="es-CL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mapeo desde el mundo relacional al mundo orientado a objetos, y viceversa. Se obtiene una representación de las tablas y relaciones, como clases relacionadas en un modelo de orientación a objetos. A través de éste ORM y clases utilitarias, se realizará la operación contra la base de datos, ya sean de lectura o escritura</a:t>
            </a: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endParaRPr lang="es-CL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b="1" dirty="0" err="1" smtClean="0"/>
              <a:t>Ventajas</a:t>
            </a:r>
            <a:r>
              <a:rPr lang="en-US" b="1" dirty="0" smtClean="0"/>
              <a:t> de </a:t>
            </a:r>
            <a:r>
              <a:rPr lang="en-US" b="1" dirty="0" err="1" smtClean="0"/>
              <a:t>usar</a:t>
            </a:r>
            <a:r>
              <a:rPr lang="en-US" b="1" dirty="0" smtClean="0"/>
              <a:t> Entity Framework</a:t>
            </a:r>
            <a:endParaRPr lang="en-US" b="1" dirty="0"/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Encapsular la lógica de acceso a datos</a:t>
            </a: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Maneja la operación contra la base de datos utilizando </a:t>
            </a:r>
            <a:r>
              <a:rPr lang="es-ES" sz="1600" b="1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contextos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 puede generar el modelo de datos a partir del modelo de clases (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CodeFirst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 puede generar el modelo de clases a partir del modelo de datos (</a:t>
            </a:r>
            <a:r>
              <a:rPr lang="es-ES" sz="1600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DataModel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First</a:t>
            </a: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Las clases pueden ser extendidas tanto en propiedades como en comportamiento</a:t>
            </a: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Es posible utilizar expresiones </a:t>
            </a:r>
            <a:r>
              <a:rPr lang="es-ES" sz="16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Linq</a:t>
            </a: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4E84C4"/>
              </a:buClr>
              <a:buFont typeface="Wingdings" pitchFamily="2" charset="2"/>
              <a:buChar char="§"/>
            </a:pPr>
            <a:endParaRPr lang="es-ES" sz="16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 smtClean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285750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ES" dirty="0"/>
          </a:p>
          <a:p>
            <a:pPr marL="1200150" lvl="2" indent="-285750" eaLnBrk="0" hangingPunct="0">
              <a:spcBef>
                <a:spcPct val="20000"/>
              </a:spcBef>
              <a:buClr>
                <a:srgbClr val="4E84C4"/>
              </a:buClr>
            </a:pPr>
            <a:endParaRPr lang="es-ES" sz="1600" dirty="0">
              <a:latin typeface="Myriad Pro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s-CL" sz="1600" dirty="0">
              <a:latin typeface="Myriad Pr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</a:pPr>
            <a:endParaRPr lang="es-CL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642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79400" y="3914775"/>
            <a:ext cx="7772400" cy="541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>
                <a:latin typeface="Myriad Pro"/>
              </a:rPr>
              <a:t>Gracias</a:t>
            </a:r>
            <a:endParaRPr lang="en-US" sz="2000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_Presentation 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TCS_Presentation Template</Template>
  <TotalTime>8270</TotalTime>
  <Words>318</Words>
  <Application>Microsoft Office PowerPoint</Application>
  <PresentationFormat>Presentación en pantalla (4:3)</PresentationFormat>
  <Paragraphs>60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TCS_Presentation Template</vt:lpstr>
      <vt:lpstr>Divider 1</vt:lpstr>
      <vt:lpstr>Divider 2</vt:lpstr>
      <vt:lpstr>Divider 3</vt:lpstr>
      <vt:lpstr>Thank You</vt:lpstr>
      <vt:lpstr>Diapositiva 1</vt:lpstr>
      <vt:lpstr>Diagrama de Arquitectura</vt:lpstr>
      <vt:lpstr>Data Access Layer</vt:lpstr>
      <vt:lpstr>Diagrama de Arquitectura</vt:lpstr>
      <vt:lpstr>Tecnología .NET</vt:lpstr>
      <vt:lpstr>Gracias</vt:lpstr>
    </vt:vector>
  </TitlesOfParts>
  <Company>Tata Consultancy Services Perú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</dc:title>
  <dc:creator>Carlos Herreros</dc:creator>
  <cp:lastModifiedBy>Alejandro</cp:lastModifiedBy>
  <cp:revision>780</cp:revision>
  <dcterms:created xsi:type="dcterms:W3CDTF">2011-05-01T23:00:00Z</dcterms:created>
  <dcterms:modified xsi:type="dcterms:W3CDTF">2015-01-30T20:48:08Z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0x010100A16061EDE5F1654D90E20FA6E6C998B4</vt:lpwstr>
  </property>
</Properties>
</file>