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11"/>
  </p:notesMasterIdLst>
  <p:sldIdLst>
    <p:sldId id="389" r:id="rId6"/>
    <p:sldId id="456" r:id="rId7"/>
    <p:sldId id="471" r:id="rId8"/>
    <p:sldId id="470" r:id="rId9"/>
    <p:sldId id="27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  <a:srgbClr val="B2B2B2"/>
    <a:srgbClr val="0099FF"/>
    <a:srgbClr val="FF3300"/>
    <a:srgbClr val="FFFF00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901" autoAdjust="0"/>
    <p:restoredTop sz="94624" autoAdjust="0"/>
  </p:normalViewPr>
  <p:slideViewPr>
    <p:cSldViewPr>
      <p:cViewPr>
        <p:scale>
          <a:sx n="70" d="100"/>
          <a:sy n="70" d="100"/>
        </p:scale>
        <p:origin x="4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9EF647-A5ED-4E2A-83FB-78A7663122F2}" type="datetimeFigureOut">
              <a:rPr lang="es-CO"/>
              <a:pPr>
                <a:defRPr/>
              </a:pPr>
              <a:t>30/01/2015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EA9A595-1E69-4F13-9CD3-5FC640D8BB8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397768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9C3447-D65D-45FB-907B-68A2DA83D35E}" type="slidenum">
              <a:rPr lang="es-CO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O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A6928E-EAF1-44B8-A45C-63F40D8A3EA7}" type="slidenum">
              <a:rPr lang="en-US" smtClean="0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62948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9906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990600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990600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103188"/>
            <a:ext cx="7543800" cy="4873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11163" y="914400"/>
            <a:ext cx="8428037" cy="4525963"/>
          </a:xfrm>
        </p:spPr>
        <p:txBody>
          <a:bodyPr/>
          <a:lstStyle/>
          <a:p>
            <a:pPr lvl="0"/>
            <a:endParaRPr lang="es-C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039812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768475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039812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768475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927100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927100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752599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 cstate="print"/>
          <a:srcRect l="19376" t="20410" r="5469" b="9375"/>
          <a:stretch>
            <a:fillRect/>
          </a:stretch>
        </p:blipFill>
        <p:spPr bwMode="auto">
          <a:xfrm>
            <a:off x="-28575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103188"/>
            <a:ext cx="7543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914400"/>
            <a:ext cx="8428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A94F1D-72EA-487F-8BA2-C1ECA9B7CCA4}" type="slidenum">
              <a:rPr lang="en-US" sz="1200" smtClean="0">
                <a:solidFill>
                  <a:schemeClr val="tx1"/>
                </a:solidFill>
                <a:latin typeface="Myriad Pro" pitchFamily="3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en-US" sz="1200" dirty="0" smtClean="0">
                <a:solidFill>
                  <a:schemeClr val="tx1"/>
                </a:solidFill>
                <a:latin typeface="Myriad Pro" pitchFamily="34" charset="0"/>
                <a:cs typeface="+mn-cs"/>
              </a:rPr>
              <a:t> </a:t>
            </a:r>
            <a:endParaRPr lang="en-US" sz="1200" dirty="0">
              <a:solidFill>
                <a:schemeClr val="tx1"/>
              </a:solidFill>
              <a:latin typeface="Myriad Pro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469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391" b="8757"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 l="19531" t="20410" r="5391" b="9375"/>
          <a:stretch>
            <a:fillRect/>
          </a:stretch>
        </p:blipFill>
        <p:spPr bwMode="auto">
          <a:xfrm>
            <a:off x="-9525" y="0"/>
            <a:ext cx="9153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 cstate="print"/>
          <a:srcRect l="19609" t="20410" r="5391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495300" y="2933700"/>
            <a:ext cx="8077200" cy="5540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3000" smtClean="0">
                <a:solidFill>
                  <a:schemeClr val="bg1"/>
                </a:solidFill>
                <a:latin typeface="Myriad Pro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357158" y="4357694"/>
            <a:ext cx="2286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n-lt"/>
                <a:cs typeface="Miriam Fixed" pitchFamily="49" charset="-79"/>
              </a:rPr>
              <a:t>Arquitectura &amp; Investigación</a:t>
            </a:r>
            <a:r>
              <a:rPr lang="es-ES" dirty="0" smtClean="0">
                <a:latin typeface="+mn-lt"/>
              </a:rPr>
              <a:t>  </a:t>
            </a:r>
            <a:endParaRPr lang="es-ES" dirty="0">
              <a:latin typeface="+mn-lt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85720" y="3214686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chemeClr val="bg1"/>
                </a:solidFill>
                <a:latin typeface="+mj-lt"/>
              </a:rPr>
              <a:t>Capacitación Desarrolladores .NET</a:t>
            </a:r>
          </a:p>
          <a:p>
            <a:r>
              <a:rPr lang="es-ES" sz="3000" dirty="0" err="1" smtClean="0">
                <a:solidFill>
                  <a:schemeClr val="bg1"/>
                </a:solidFill>
                <a:latin typeface="+mj-lt"/>
              </a:rPr>
              <a:t>Service</a:t>
            </a:r>
            <a:r>
              <a:rPr lang="es-ES" sz="3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000" dirty="0" err="1" smtClean="0">
                <a:solidFill>
                  <a:schemeClr val="bg1"/>
                </a:solidFill>
                <a:latin typeface="+mj-lt"/>
              </a:rPr>
              <a:t>Layer</a:t>
            </a:r>
            <a:r>
              <a:rPr lang="es-ES" sz="3000" dirty="0" smtClean="0">
                <a:solidFill>
                  <a:schemeClr val="bg1"/>
                </a:solidFill>
                <a:latin typeface="+mj-lt"/>
              </a:rPr>
              <a:t> &amp; Business </a:t>
            </a:r>
            <a:r>
              <a:rPr lang="es-ES" sz="3000" dirty="0" err="1" smtClean="0">
                <a:solidFill>
                  <a:schemeClr val="bg1"/>
                </a:solidFill>
                <a:latin typeface="+mj-lt"/>
              </a:rPr>
              <a:t>Logic</a:t>
            </a:r>
            <a:r>
              <a:rPr lang="es-ES" sz="3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000" dirty="0" err="1" smtClean="0">
                <a:solidFill>
                  <a:schemeClr val="bg1"/>
                </a:solidFill>
                <a:latin typeface="+mj-lt"/>
              </a:rPr>
              <a:t>Layer</a:t>
            </a:r>
            <a:endParaRPr lang="es-ES" sz="30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Diagrama de Arquitectura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714356"/>
            <a:ext cx="6248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5429271"/>
            <a:ext cx="41624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&amp; Business </a:t>
            </a:r>
            <a:r>
              <a:rPr lang="es-ES" dirty="0" err="1" smtClean="0"/>
              <a:t>Logic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CL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2675" y="1838325"/>
            <a:ext cx="44386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Contenido Capacitación</a:t>
            </a:r>
            <a:endParaRPr lang="es-CL" dirty="0" smtClean="0">
              <a:latin typeface="+mj-lt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42910" y="1142984"/>
          <a:ext cx="7643866" cy="4387724"/>
        </p:xfrm>
        <a:graphic>
          <a:graphicData uri="http://schemas.openxmlformats.org/drawingml/2006/table">
            <a:tbl>
              <a:tblPr/>
              <a:tblGrid>
                <a:gridCol w="1540182"/>
                <a:gridCol w="610368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Capacitación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Capa de Servicio y Capa de Negocio (BLL &amp; SVC)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Contenidos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Estructura de la capa de servicio: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Definición de </a:t>
                      </a: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contratos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 (interfaces)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Definición </a:t>
                      </a: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objetos de transporte de datos 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(DTO)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Validaciones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modelo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con </a:t>
                      </a: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DataAnnotations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en </a:t>
                      </a:r>
                      <a:r>
                        <a:rPr lang="es-CL" sz="1400" dirty="0" err="1">
                          <a:latin typeface="Calibri"/>
                          <a:ea typeface="Calibri"/>
                          <a:cs typeface="Times New Roman"/>
                        </a:rPr>
                        <a:t>DTOs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Estructura de la capa de negocio: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ServiceImplementations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(implementación de contratos SVC)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Mappers</a:t>
                      </a:r>
                      <a:endParaRPr lang="es-CL" sz="1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BusinessHelpers</a:t>
                      </a:r>
                      <a:endParaRPr lang="es-CL" sz="1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Validators</a:t>
                      </a:r>
                      <a:endParaRPr lang="es-CL" sz="1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0" dirty="0">
                          <a:latin typeface="Calibri"/>
                          <a:ea typeface="Calibri"/>
                          <a:cs typeface="Times New Roman"/>
                        </a:rPr>
                        <a:t>Usando DAL desde BLL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Test de pruebas de capas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1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Objetivos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Poder diferenciar entre los </a:t>
                      </a: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conceptos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 de la capa de </a:t>
                      </a: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Servicio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 y de </a:t>
                      </a: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negocio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, los </a:t>
                      </a: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porqué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 de su estructura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Que los desarrolladores sean capaces de diseñar y desarrollar componentes en base al conocimiento que tienen de cómo funciona la BLL &amp; SVC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Que el desarrollador pueda depurar desde un proyecto de test el código para familiarizarse más con la arquitectura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79400" y="3914775"/>
            <a:ext cx="7772400" cy="5413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>
                <a:latin typeface="Myriad Pro"/>
              </a:rPr>
              <a:t>Gracias</a:t>
            </a:r>
            <a:endParaRPr lang="en-US" sz="2000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_Presentation 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TCS_Presentation Template</Template>
  <TotalTime>9397</TotalTime>
  <Words>157</Words>
  <Application>Microsoft Office PowerPoint</Application>
  <PresentationFormat>Presentación en pantalla (4:3)</PresentationFormat>
  <Paragraphs>27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TCS_Presentation Template</vt:lpstr>
      <vt:lpstr>Divider 1</vt:lpstr>
      <vt:lpstr>Divider 2</vt:lpstr>
      <vt:lpstr>Divider 3</vt:lpstr>
      <vt:lpstr>Thank You</vt:lpstr>
      <vt:lpstr>Diapositiva 1</vt:lpstr>
      <vt:lpstr>Diagrama de Arquitectura</vt:lpstr>
      <vt:lpstr>Service Layer &amp; Business Logic Layer</vt:lpstr>
      <vt:lpstr>Contenido Capacitación</vt:lpstr>
      <vt:lpstr>Gracias</vt:lpstr>
    </vt:vector>
  </TitlesOfParts>
  <Company>Tata Consultancy Services Perú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Avance</dc:title>
  <dc:creator>Carlos Herreros</dc:creator>
  <cp:lastModifiedBy>Alejandro</cp:lastModifiedBy>
  <cp:revision>833</cp:revision>
  <dcterms:created xsi:type="dcterms:W3CDTF">2011-05-01T23:00:00Z</dcterms:created>
  <dcterms:modified xsi:type="dcterms:W3CDTF">2015-01-31T15:34:59Z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0x010100A16061EDE5F1654D90E20FA6E6C998B4</vt:lpwstr>
  </property>
</Properties>
</file>