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17"/>
  </p:notesMasterIdLst>
  <p:sldIdLst>
    <p:sldId id="389" r:id="rId6"/>
    <p:sldId id="456" r:id="rId7"/>
    <p:sldId id="479" r:id="rId8"/>
    <p:sldId id="471" r:id="rId9"/>
    <p:sldId id="478" r:id="rId10"/>
    <p:sldId id="472" r:id="rId11"/>
    <p:sldId id="477" r:id="rId12"/>
    <p:sldId id="475" r:id="rId13"/>
    <p:sldId id="480" r:id="rId14"/>
    <p:sldId id="481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  <a:srgbClr val="B2B2B2"/>
    <a:srgbClr val="0099FF"/>
    <a:srgbClr val="FF3300"/>
    <a:srgbClr val="FFFF00"/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901" autoAdjust="0"/>
    <p:restoredTop sz="94624" autoAdjust="0"/>
  </p:normalViewPr>
  <p:slideViewPr>
    <p:cSldViewPr>
      <p:cViewPr>
        <p:scale>
          <a:sx n="70" d="100"/>
          <a:sy n="70" d="100"/>
        </p:scale>
        <p:origin x="-115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9EF647-A5ED-4E2A-83FB-78A7663122F2}" type="datetimeFigureOut">
              <a:rPr lang="es-CO"/>
              <a:pPr>
                <a:defRPr/>
              </a:pPr>
              <a:t>31/01/2015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EA9A595-1E69-4F13-9CD3-5FC640D8BB8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="" xmlns:p14="http://schemas.microsoft.com/office/powerpoint/2010/main" val="2397768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9C3447-D65D-45FB-907B-68A2DA83D35E}" type="slidenum">
              <a:rPr lang="es-CO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O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5700" y="695325"/>
            <a:ext cx="4548188" cy="34115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1625"/>
          </a:xfrm>
          <a:noFill/>
        </p:spPr>
        <p:txBody>
          <a:bodyPr wrap="square" lIns="94273" tIns="47136" rIns="94273" bIns="47136" numCol="1" anchor="t" anchorCtr="0" compatLnSpc="1">
            <a:prstTxWarp prst="textNoShape">
              <a:avLst/>
            </a:prstTxWarp>
          </a:bodyPr>
          <a:lstStyle/>
          <a:p>
            <a:endParaRPr lang="es-C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A6928E-EAF1-44B8-A45C-63F40D8A3EA7}" type="slidenum">
              <a:rPr lang="en-US" smtClean="0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62948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9906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990600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990600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103188"/>
            <a:ext cx="7543800" cy="4873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11163" y="914400"/>
            <a:ext cx="8428037" cy="4525963"/>
          </a:xfrm>
        </p:spPr>
        <p:txBody>
          <a:bodyPr/>
          <a:lstStyle/>
          <a:p>
            <a:pPr lvl="0"/>
            <a:endParaRPr lang="es-C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039812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768475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039812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768475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927100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927100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752599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 cstate="print"/>
          <a:srcRect l="19376" t="20410" r="5469" b="9375"/>
          <a:stretch>
            <a:fillRect/>
          </a:stretch>
        </p:blipFill>
        <p:spPr bwMode="auto">
          <a:xfrm>
            <a:off x="-28575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103188"/>
            <a:ext cx="7543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914400"/>
            <a:ext cx="8428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A94F1D-72EA-487F-8BA2-C1ECA9B7CCA4}" type="slidenum">
              <a:rPr lang="en-US" sz="1200" smtClean="0">
                <a:solidFill>
                  <a:schemeClr val="tx1"/>
                </a:solidFill>
                <a:latin typeface="Myriad Pro" pitchFamily="34" charset="0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en-US" sz="1200" dirty="0" smtClean="0">
                <a:solidFill>
                  <a:schemeClr val="tx1"/>
                </a:solidFill>
                <a:latin typeface="Myriad Pro" pitchFamily="34" charset="0"/>
                <a:cs typeface="+mn-cs"/>
              </a:rPr>
              <a:t> </a:t>
            </a:r>
            <a:endParaRPr lang="en-US" sz="1200" dirty="0">
              <a:solidFill>
                <a:schemeClr val="tx1"/>
              </a:solidFill>
              <a:latin typeface="Myriad Pro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469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 l="19609" t="20410" r="5391" b="8757"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 l="19531" t="20410" r="5391" b="9375"/>
          <a:stretch>
            <a:fillRect/>
          </a:stretch>
        </p:blipFill>
        <p:spPr bwMode="auto">
          <a:xfrm>
            <a:off x="-9525" y="0"/>
            <a:ext cx="9153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 cstate="print"/>
          <a:srcRect l="19609" t="20410" r="5391" b="92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495300" y="2933700"/>
            <a:ext cx="8077200" cy="5540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3000" smtClean="0">
                <a:solidFill>
                  <a:schemeClr val="bg1"/>
                </a:solidFill>
                <a:latin typeface="Myriad Pro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357158" y="4357694"/>
            <a:ext cx="2286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n-lt"/>
                <a:cs typeface="Miriam Fixed" pitchFamily="49" charset="-79"/>
              </a:rPr>
              <a:t>Arquitectura &amp; Investigación</a:t>
            </a:r>
            <a:r>
              <a:rPr lang="es-ES" dirty="0" smtClean="0">
                <a:latin typeface="+mn-lt"/>
              </a:rPr>
              <a:t>  </a:t>
            </a:r>
            <a:endParaRPr lang="es-ES" dirty="0">
              <a:latin typeface="+mn-lt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85720" y="3214686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chemeClr val="bg1"/>
                </a:solidFill>
                <a:latin typeface="+mj-lt"/>
              </a:rPr>
              <a:t>Capacitación Desarrolladores .NET</a:t>
            </a:r>
          </a:p>
          <a:p>
            <a:r>
              <a:rPr lang="es-ES" sz="3000" dirty="0" err="1" smtClean="0">
                <a:solidFill>
                  <a:schemeClr val="bg1"/>
                </a:solidFill>
                <a:latin typeface="+mj-lt"/>
              </a:rPr>
              <a:t>WebHost</a:t>
            </a:r>
            <a:r>
              <a:rPr lang="es-ES" sz="3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000" dirty="0" err="1" smtClean="0">
                <a:solidFill>
                  <a:schemeClr val="bg1"/>
                </a:solidFill>
                <a:latin typeface="+mj-lt"/>
              </a:rPr>
              <a:t>Layer</a:t>
            </a:r>
            <a:endParaRPr lang="es-ES" sz="30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Capacitación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71538" y="857231"/>
          <a:ext cx="7000924" cy="5398008"/>
        </p:xfrm>
        <a:graphic>
          <a:graphicData uri="http://schemas.openxmlformats.org/drawingml/2006/table">
            <a:tbl>
              <a:tblPr/>
              <a:tblGrid>
                <a:gridCol w="1410635"/>
                <a:gridCol w="5590289"/>
              </a:tblGrid>
              <a:tr h="243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Capacitación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Capa de Presentación (Host Layer)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922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Contenidos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Presentación con Web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Naturaleza web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Request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 / Response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GET / POST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Presentación con 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MVC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Patrón Modelo-Vista-Controlador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Usando 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MVC con 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ASP.NET </a:t>
                      </a:r>
                      <a:r>
                        <a:rPr lang="es-CL" sz="1400" b="1" dirty="0" smtClean="0">
                          <a:latin typeface="Calibri"/>
                          <a:ea typeface="Calibri"/>
                          <a:cs typeface="Times New Roman"/>
                        </a:rPr>
                        <a:t>MVC</a:t>
                      </a:r>
                    </a:p>
                    <a:p>
                      <a:pPr marL="742950" marR="0" lvl="1" indent="-2857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/>
                        <a:buChar char="o"/>
                        <a:tabLst/>
                        <a:defRPr/>
                      </a:pPr>
                      <a:r>
                        <a:rPr lang="es-CL" sz="1400" b="1" dirty="0" smtClean="0">
                          <a:latin typeface="Calibri"/>
                          <a:ea typeface="Calibri"/>
                          <a:cs typeface="Times New Roman"/>
                        </a:rPr>
                        <a:t>Enrutamiento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CL" sz="1400" i="1" dirty="0" err="1" smtClean="0">
                          <a:latin typeface="Calibri"/>
                          <a:ea typeface="Calibri"/>
                          <a:cs typeface="Times New Roman"/>
                        </a:rPr>
                        <a:t>Routing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s-CL" sz="1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Html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helpers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y clases 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utilitarias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ES" sz="1400" b="1" dirty="0" smtClean="0">
                          <a:latin typeface="Calibri"/>
                          <a:ea typeface="Calibri"/>
                          <a:cs typeface="Times New Roman"/>
                        </a:rPr>
                        <a:t>Vistas</a:t>
                      </a:r>
                      <a:r>
                        <a:rPr lang="es-ES" sz="1400" dirty="0" smtClean="0">
                          <a:latin typeface="Calibri"/>
                          <a:ea typeface="Calibri"/>
                          <a:cs typeface="Times New Roman"/>
                        </a:rPr>
                        <a:t> y </a:t>
                      </a:r>
                      <a:r>
                        <a:rPr lang="es-ES" sz="1400" b="1" i="1" dirty="0" smtClean="0">
                          <a:latin typeface="Calibri"/>
                          <a:ea typeface="Calibri"/>
                          <a:cs typeface="Times New Roman"/>
                        </a:rPr>
                        <a:t>Vistas</a:t>
                      </a:r>
                      <a:r>
                        <a:rPr lang="es-ES" sz="1400" b="1" i="1" baseline="0" dirty="0" smtClean="0">
                          <a:latin typeface="Calibri"/>
                          <a:ea typeface="Calibri"/>
                          <a:cs typeface="Times New Roman"/>
                        </a:rPr>
                        <a:t> Parciales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ES" sz="1400" b="1" i="1" baseline="0" dirty="0" smtClean="0">
                          <a:latin typeface="Calibri"/>
                          <a:ea typeface="Calibri"/>
                          <a:cs typeface="Times New Roman"/>
                        </a:rPr>
                        <a:t>ASYNC </a:t>
                      </a:r>
                      <a:r>
                        <a:rPr lang="es-ES" sz="1400" b="0" i="1" baseline="0" dirty="0" smtClean="0">
                          <a:latin typeface="Calibri"/>
                          <a:ea typeface="Calibri"/>
                          <a:cs typeface="Times New Roman"/>
                        </a:rPr>
                        <a:t>con </a:t>
                      </a:r>
                      <a:r>
                        <a:rPr lang="es-ES" sz="1400" b="0" i="1" baseline="0" dirty="0" err="1" smtClean="0">
                          <a:latin typeface="Calibri"/>
                          <a:ea typeface="Calibri"/>
                          <a:cs typeface="Times New Roman"/>
                        </a:rPr>
                        <a:t>jQuery</a:t>
                      </a:r>
                      <a:r>
                        <a:rPr lang="es-ES" sz="1400" b="0" i="1" baseline="0" dirty="0" smtClean="0">
                          <a:latin typeface="Calibri"/>
                          <a:ea typeface="Calibri"/>
                          <a:cs typeface="Times New Roman"/>
                        </a:rPr>
                        <a:t>, JSON y AJAX</a:t>
                      </a:r>
                      <a:endParaRPr lang="es-CL" sz="1400" b="1" i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Usando dominio 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CL" sz="1400" dirty="0" err="1">
                          <a:latin typeface="Calibri"/>
                          <a:ea typeface="Calibri"/>
                          <a:cs typeface="Times New Roman"/>
                        </a:rPr>
                        <a:t>app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desde 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presentación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Objetivos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Poder diferenciar entre los conceptos de la capa de Presentación y las tecnologías de implementación, y los porqué de su estructura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Poder diferenciar entre el Patrón MVC, y el Framework ASP.NET MVC de desarrollo, sus componentes y uso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Que los desarrolladores sean capaces de diseñar y desarrollar componentes en base al conocimiento que tienen de cómo funciona la capa de presentación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Que el desarrollador pueda depurar un proyecto de presentación que haga recorrido por las materias vistas hasta esta capacitación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79400" y="3914775"/>
            <a:ext cx="7772400" cy="5413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>
                <a:latin typeface="Myriad Pro"/>
              </a:rPr>
              <a:t>Gracias</a:t>
            </a:r>
            <a:endParaRPr lang="en-US" sz="2000" dirty="0" smtClean="0">
              <a:latin typeface="Myriad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1295400" y="103188"/>
            <a:ext cx="8101136" cy="487362"/>
          </a:xfrm>
        </p:spPr>
        <p:txBody>
          <a:bodyPr/>
          <a:lstStyle/>
          <a:p>
            <a:r>
              <a:rPr lang="es-CL" dirty="0" smtClean="0">
                <a:latin typeface="+mj-lt"/>
              </a:rPr>
              <a:t>Diagrama de Arquitectura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714356"/>
            <a:ext cx="6248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5429271"/>
            <a:ext cx="41624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4465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Host </a:t>
            </a:r>
            <a:r>
              <a:rPr lang="es-ES" dirty="0" err="1" smtClean="0"/>
              <a:t>Layer</a:t>
            </a:r>
            <a:endParaRPr lang="es-CL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7" y="1622897"/>
            <a:ext cx="6643734" cy="314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Capacitación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71538" y="857231"/>
          <a:ext cx="7000924" cy="5367355"/>
        </p:xfrm>
        <a:graphic>
          <a:graphicData uri="http://schemas.openxmlformats.org/drawingml/2006/table">
            <a:tbl>
              <a:tblPr/>
              <a:tblGrid>
                <a:gridCol w="1410635"/>
                <a:gridCol w="5590289"/>
              </a:tblGrid>
              <a:tr h="243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Capacitación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Capa de Presentación (Host Layer)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922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Contenidos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Presentación con Web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Naturaleza web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Request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 / Response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GET / POST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Presentación con 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MVC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Patrón Modelo-Vista-Controlador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Usando 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MVC con 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ASP.NET </a:t>
                      </a:r>
                      <a:r>
                        <a:rPr lang="es-CL" sz="1400" b="1" dirty="0" smtClean="0">
                          <a:latin typeface="Calibri"/>
                          <a:ea typeface="Calibri"/>
                          <a:cs typeface="Times New Roman"/>
                        </a:rPr>
                        <a:t>MVC</a:t>
                      </a:r>
                    </a:p>
                    <a:p>
                      <a:pPr marL="742950" marR="0" lvl="1" indent="-28575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/>
                        <a:buChar char="o"/>
                        <a:tabLst/>
                        <a:defRPr/>
                      </a:pPr>
                      <a:r>
                        <a:rPr lang="es-CL" sz="1400" b="1" dirty="0" smtClean="0">
                          <a:latin typeface="Calibri"/>
                          <a:ea typeface="Calibri"/>
                          <a:cs typeface="Times New Roman"/>
                        </a:rPr>
                        <a:t>Enrutamiento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s-CL" sz="1400" i="1" dirty="0" err="1" smtClean="0">
                          <a:latin typeface="Calibri"/>
                          <a:ea typeface="Calibri"/>
                          <a:cs typeface="Times New Roman"/>
                        </a:rPr>
                        <a:t>Routing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s-CL" sz="1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Html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CL" sz="1400" b="1" dirty="0" err="1">
                          <a:latin typeface="Calibri"/>
                          <a:ea typeface="Calibri"/>
                          <a:cs typeface="Times New Roman"/>
                        </a:rPr>
                        <a:t>helpers</a:t>
                      </a:r>
                      <a:r>
                        <a:rPr lang="es-CL" sz="14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y clases 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utilitarias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ES" sz="1400" b="1" dirty="0" smtClean="0">
                          <a:latin typeface="Calibri"/>
                          <a:ea typeface="Calibri"/>
                          <a:cs typeface="Times New Roman"/>
                        </a:rPr>
                        <a:t>Vistas</a:t>
                      </a:r>
                      <a:r>
                        <a:rPr lang="es-ES" sz="1400" dirty="0" smtClean="0">
                          <a:latin typeface="Calibri"/>
                          <a:ea typeface="Calibri"/>
                          <a:cs typeface="Times New Roman"/>
                        </a:rPr>
                        <a:t> y </a:t>
                      </a:r>
                      <a:r>
                        <a:rPr lang="es-ES" sz="1400" b="1" i="1" dirty="0" smtClean="0">
                          <a:latin typeface="Calibri"/>
                          <a:ea typeface="Calibri"/>
                          <a:cs typeface="Times New Roman"/>
                        </a:rPr>
                        <a:t>Vistas</a:t>
                      </a:r>
                      <a:r>
                        <a:rPr lang="es-ES" sz="1400" b="1" i="1" baseline="0" dirty="0" smtClean="0">
                          <a:latin typeface="Calibri"/>
                          <a:ea typeface="Calibri"/>
                          <a:cs typeface="Times New Roman"/>
                        </a:rPr>
                        <a:t> Parciales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ES" sz="1400" b="1" i="1" baseline="0" dirty="0" smtClean="0">
                          <a:latin typeface="Calibri"/>
                          <a:ea typeface="Calibri"/>
                          <a:cs typeface="Times New Roman"/>
                        </a:rPr>
                        <a:t>ASYNC </a:t>
                      </a:r>
                      <a:r>
                        <a:rPr lang="es-ES" sz="1400" b="0" i="1" baseline="0" dirty="0" smtClean="0">
                          <a:latin typeface="Calibri"/>
                          <a:ea typeface="Calibri"/>
                          <a:cs typeface="Times New Roman"/>
                        </a:rPr>
                        <a:t>con </a:t>
                      </a:r>
                      <a:r>
                        <a:rPr lang="es-ES" sz="1400" b="0" i="1" baseline="0" dirty="0" err="1" smtClean="0">
                          <a:latin typeface="Calibri"/>
                          <a:ea typeface="Calibri"/>
                          <a:cs typeface="Times New Roman"/>
                        </a:rPr>
                        <a:t>jQuery</a:t>
                      </a:r>
                      <a:r>
                        <a:rPr lang="es-ES" sz="1400" b="0" i="1" baseline="0" dirty="0" smtClean="0">
                          <a:latin typeface="Calibri"/>
                          <a:ea typeface="Calibri"/>
                          <a:cs typeface="Times New Roman"/>
                        </a:rPr>
                        <a:t>, JSON y AJAX</a:t>
                      </a:r>
                      <a:endParaRPr lang="es-CL" sz="1400" b="1" i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Usando dominio 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de </a:t>
                      </a:r>
                      <a:r>
                        <a:rPr lang="es-CL" sz="1400" dirty="0" err="1">
                          <a:latin typeface="Calibri"/>
                          <a:ea typeface="Calibri"/>
                          <a:cs typeface="Times New Roman"/>
                        </a:rPr>
                        <a:t>app</a:t>
                      </a:r>
                      <a:r>
                        <a:rPr lang="es-CL" sz="1400" dirty="0">
                          <a:latin typeface="Calibri"/>
                          <a:ea typeface="Calibri"/>
                          <a:cs typeface="Times New Roman"/>
                        </a:rPr>
                        <a:t> desde </a:t>
                      </a:r>
                      <a:r>
                        <a:rPr lang="es-CL" sz="1400" dirty="0" smtClean="0">
                          <a:latin typeface="Calibri"/>
                          <a:ea typeface="Calibri"/>
                          <a:cs typeface="Times New Roman"/>
                        </a:rPr>
                        <a:t>presentación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Objetivos</a:t>
                      </a:r>
                      <a:endParaRPr lang="es-CL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Poder diferenciar entre los conceptos de la capa de Presentación y las tecnologías de implementación, y los porqué de su estructura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Poder diferenciar entre el Patrón MVC, y el Framework ASP.NET MVC de desarrollo, sus componentes y uso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Que los desarrolladores sean capaces de diseñar y desarrollar componentes en base al conocimiento que tienen de cómo funciona la capa de presentación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Que el desarrollador pueda depurar un proyecto de presentación que haga recorrido por las materias vistas hasta esta capacitación</a:t>
                      </a:r>
                      <a:endParaRPr lang="es-CL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Naturaleza Web</a:t>
            </a:r>
            <a:endParaRPr lang="es-CL" dirty="0"/>
          </a:p>
        </p:txBody>
      </p:sp>
      <p:pic>
        <p:nvPicPr>
          <p:cNvPr id="39938" name="Picture 2" descr="https://gregorybeamer.files.wordpress.com/2009/12/request_response5b35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0"/>
            <a:ext cx="6096000" cy="4124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CL" dirty="0"/>
          </a:p>
        </p:txBody>
      </p:sp>
      <p:pic>
        <p:nvPicPr>
          <p:cNvPr id="33794" name="Picture 2" descr="https://developer.chrome.com/static/images/m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438650" cy="288607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214414" y="4286256"/>
            <a:ext cx="6357982" cy="142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400" b="1" dirty="0" err="1" smtClean="0"/>
              <a:t>Qué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</a:t>
            </a:r>
            <a:r>
              <a:rPr lang="en-US" sz="1400" b="1" dirty="0" smtClean="0"/>
              <a:t> MVC?</a:t>
            </a:r>
          </a:p>
          <a:p>
            <a:pPr algn="just"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400" dirty="0" smtClean="0"/>
              <a:t>MVC </a:t>
            </a:r>
            <a:r>
              <a:rPr lang="en-US" sz="1400" dirty="0" err="1" smtClean="0"/>
              <a:t>es</a:t>
            </a:r>
            <a:r>
              <a:rPr lang="en-US" sz="1400" dirty="0" smtClean="0"/>
              <a:t> un </a:t>
            </a:r>
            <a:r>
              <a:rPr lang="en-US" sz="1400" dirty="0" err="1" smtClean="0"/>
              <a:t>patrón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el </a:t>
            </a:r>
            <a:r>
              <a:rPr lang="en-US" sz="1400" dirty="0" err="1" smtClean="0"/>
              <a:t>desarrollo</a:t>
            </a:r>
            <a:r>
              <a:rPr lang="en-US" sz="1400" dirty="0" smtClean="0"/>
              <a:t> de </a:t>
            </a:r>
            <a:r>
              <a:rPr lang="en-US" sz="1400" dirty="0" err="1" smtClean="0"/>
              <a:t>aplicaciones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apunta</a:t>
            </a:r>
            <a:r>
              <a:rPr lang="en-US" sz="1400" dirty="0" smtClean="0"/>
              <a:t> a la </a:t>
            </a:r>
            <a:r>
              <a:rPr lang="en-US" sz="1400" dirty="0" err="1" smtClean="0"/>
              <a:t>separación</a:t>
            </a:r>
            <a:r>
              <a:rPr lang="en-US" sz="1400" dirty="0" smtClean="0"/>
              <a:t> de </a:t>
            </a:r>
            <a:r>
              <a:rPr lang="en-US" sz="1400" dirty="0" err="1" smtClean="0"/>
              <a:t>responsabilidad</a:t>
            </a:r>
            <a:r>
              <a:rPr lang="en-US" sz="1400" dirty="0" smtClean="0"/>
              <a:t> entre un </a:t>
            </a:r>
            <a:r>
              <a:rPr lang="en-US" sz="1400" dirty="0" err="1" smtClean="0"/>
              <a:t>Modelo</a:t>
            </a:r>
            <a:r>
              <a:rPr lang="en-US" sz="1400" dirty="0" smtClean="0"/>
              <a:t> </a:t>
            </a:r>
            <a:r>
              <a:rPr lang="en-US" sz="1400" dirty="0" err="1" smtClean="0"/>
              <a:t>representado</a:t>
            </a:r>
            <a:r>
              <a:rPr lang="en-US" sz="1400" dirty="0" smtClean="0"/>
              <a:t>, un </a:t>
            </a:r>
            <a:r>
              <a:rPr lang="en-US" sz="1400" dirty="0" err="1" smtClean="0"/>
              <a:t>controlador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recibe</a:t>
            </a:r>
            <a:r>
              <a:rPr lang="en-US" sz="1400" dirty="0" smtClean="0"/>
              <a:t> y </a:t>
            </a:r>
            <a:r>
              <a:rPr lang="en-US" sz="1400" dirty="0" err="1" smtClean="0"/>
              <a:t>responde</a:t>
            </a:r>
            <a:r>
              <a:rPr lang="en-US" sz="1400" dirty="0" smtClean="0"/>
              <a:t> </a:t>
            </a:r>
            <a:r>
              <a:rPr lang="en-US" sz="1400" dirty="0" err="1" smtClean="0"/>
              <a:t>peticiones</a:t>
            </a:r>
            <a:r>
              <a:rPr lang="en-US" sz="1400" dirty="0" smtClean="0"/>
              <a:t> </a:t>
            </a:r>
            <a:r>
              <a:rPr lang="en-US" sz="1400" dirty="0" err="1" smtClean="0"/>
              <a:t>usando</a:t>
            </a:r>
            <a:r>
              <a:rPr lang="en-US" sz="1400" dirty="0" smtClean="0"/>
              <a:t> el </a:t>
            </a:r>
            <a:r>
              <a:rPr lang="en-US" sz="1400" dirty="0" err="1" smtClean="0"/>
              <a:t>Modelo</a:t>
            </a:r>
            <a:r>
              <a:rPr lang="en-US" sz="1400" dirty="0" smtClean="0"/>
              <a:t>, y </a:t>
            </a:r>
            <a:r>
              <a:rPr lang="en-US" sz="1400" dirty="0" err="1" smtClean="0"/>
              <a:t>una</a:t>
            </a:r>
            <a:r>
              <a:rPr lang="en-US" sz="1400" dirty="0" smtClean="0"/>
              <a:t> Vista </a:t>
            </a:r>
            <a:r>
              <a:rPr lang="en-US" sz="1400" dirty="0" err="1" smtClean="0"/>
              <a:t>encargada</a:t>
            </a:r>
            <a:r>
              <a:rPr lang="en-US" sz="1400" dirty="0" smtClean="0"/>
              <a:t> de </a:t>
            </a:r>
            <a:r>
              <a:rPr lang="en-US" sz="1400" dirty="0" err="1" smtClean="0"/>
              <a:t>desplegar</a:t>
            </a:r>
            <a:r>
              <a:rPr lang="en-US" sz="1400" dirty="0" smtClean="0"/>
              <a:t> los </a:t>
            </a:r>
            <a:r>
              <a:rPr lang="en-US" sz="1400" dirty="0" err="1" smtClean="0"/>
              <a:t>datos</a:t>
            </a:r>
            <a:r>
              <a:rPr lang="en-US" sz="1400" dirty="0" smtClean="0"/>
              <a:t> al </a:t>
            </a:r>
            <a:r>
              <a:rPr lang="en-US" sz="1400" dirty="0" err="1" smtClean="0"/>
              <a:t>usuario</a:t>
            </a:r>
            <a:r>
              <a:rPr lang="en-US" sz="1400" dirty="0" smtClean="0"/>
              <a:t> de la </a:t>
            </a:r>
            <a:r>
              <a:rPr lang="en-US" sz="1400" dirty="0" err="1" smtClean="0"/>
              <a:t>aplicación</a:t>
            </a:r>
            <a:endParaRPr lang="en-US" sz="1400" dirty="0" smtClean="0"/>
          </a:p>
          <a:p>
            <a:pPr algn="just"/>
            <a:endParaRPr lang="es-C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MVC</a:t>
            </a:r>
            <a:endParaRPr lang="es-CL" dirty="0"/>
          </a:p>
        </p:txBody>
      </p:sp>
      <p:pic>
        <p:nvPicPr>
          <p:cNvPr id="36866" name="Picture 2" descr="https://saaedb.files.wordpress.com/2011/06/mv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3770920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8 Rectángulo"/>
          <p:cNvSpPr/>
          <p:nvPr/>
        </p:nvSpPr>
        <p:spPr>
          <a:xfrm>
            <a:off x="4357686" y="2071678"/>
            <a:ext cx="4572000" cy="216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400" b="1" dirty="0" err="1" smtClean="0"/>
              <a:t>Qué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es</a:t>
            </a:r>
            <a:r>
              <a:rPr lang="en-US" sz="1400" b="1" dirty="0" smtClean="0"/>
              <a:t> ASP.NET MVC?</a:t>
            </a:r>
          </a:p>
          <a:p>
            <a:pPr algn="just"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s-ES" sz="1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ASP.NET MVC es la implementación del patrón MVC (Modelo Vista Controlador) en ASP.NET. </a:t>
            </a:r>
          </a:p>
          <a:p>
            <a:pPr algn="just" eaLnBrk="0" hangingPunct="0">
              <a:spcBef>
                <a:spcPct val="20000"/>
              </a:spcBef>
              <a:buClr>
                <a:srgbClr val="4E84C4"/>
              </a:buClr>
            </a:pPr>
            <a:endParaRPr lang="en-US" sz="1400" dirty="0" smtClean="0"/>
          </a:p>
          <a:p>
            <a:pPr algn="just" eaLnBrk="0" hangingPunct="0">
              <a:spcBef>
                <a:spcPct val="20000"/>
              </a:spcBef>
              <a:buClr>
                <a:srgbClr val="4E84C4"/>
              </a:buClr>
            </a:pPr>
            <a:r>
              <a:rPr lang="en-US" sz="1400" b="1" dirty="0" err="1" smtClean="0"/>
              <a:t>Ventajas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usar</a:t>
            </a:r>
            <a:r>
              <a:rPr lang="en-US" sz="1400" b="1" dirty="0" smtClean="0"/>
              <a:t> ASP.NET MVC</a:t>
            </a:r>
          </a:p>
          <a:p>
            <a:pPr algn="just"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Códigos más limpios y acordes a la naturaleza web </a:t>
            </a:r>
          </a:p>
          <a:p>
            <a:pPr algn="just"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Separación de responsabilidad al momento de desarrollar</a:t>
            </a:r>
          </a:p>
          <a:p>
            <a:pPr algn="just">
              <a:buClr>
                <a:srgbClr val="4E84C4"/>
              </a:buClr>
              <a:buFont typeface="Wingdings" pitchFamily="2" charset="2"/>
              <a:buChar char="§"/>
            </a:pPr>
            <a:r>
              <a:rPr lang="es-ES" sz="14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Facilidad para realizar test unitario</a:t>
            </a:r>
            <a:endParaRPr lang="es-ES" sz="1400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 en la Arquitectura</a:t>
            </a:r>
            <a:endParaRPr lang="es-CL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799782"/>
            <a:ext cx="4300539" cy="545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2500298" y="307181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Revisemos el código en acción…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_Presentation 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TCS_Presentation Template</Template>
  <TotalTime>9941</TotalTime>
  <Words>418</Words>
  <Application>Microsoft Office PowerPoint</Application>
  <PresentationFormat>Presentación en pantalla (4:3)</PresentationFormat>
  <Paragraphs>65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TCS_Presentation Template</vt:lpstr>
      <vt:lpstr>Divider 1</vt:lpstr>
      <vt:lpstr>Divider 2</vt:lpstr>
      <vt:lpstr>Divider 3</vt:lpstr>
      <vt:lpstr>Thank You</vt:lpstr>
      <vt:lpstr>Diapositiva 1</vt:lpstr>
      <vt:lpstr>Diagrama de Arquitectura</vt:lpstr>
      <vt:lpstr>Web Host Layer</vt:lpstr>
      <vt:lpstr>Contenido Capacitación</vt:lpstr>
      <vt:lpstr>Naturaleza Web</vt:lpstr>
      <vt:lpstr>Patrón MVC</vt:lpstr>
      <vt:lpstr>ASP.NET MVC</vt:lpstr>
      <vt:lpstr>Patrón MVC en la Arquitectura</vt:lpstr>
      <vt:lpstr>Demostración</vt:lpstr>
      <vt:lpstr>Contenido Capacitación</vt:lpstr>
      <vt:lpstr>Gracias</vt:lpstr>
    </vt:vector>
  </TitlesOfParts>
  <Company>Tata Consultancy Services Perú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Avance</dc:title>
  <dc:creator>Carlos Herreros</dc:creator>
  <cp:lastModifiedBy>Alejandro</cp:lastModifiedBy>
  <cp:revision>843</cp:revision>
  <dcterms:created xsi:type="dcterms:W3CDTF">2011-05-01T23:00:00Z</dcterms:created>
  <dcterms:modified xsi:type="dcterms:W3CDTF">2015-02-01T00:49:24Z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0x010100A16061EDE5F1654D90E20FA6E6C998B4</vt:lpwstr>
  </property>
</Properties>
</file>