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9144000" cy="6858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237473" y="480875"/>
            <a:ext cx="267970" cy="348615"/>
          </a:xfrm>
          <a:custGeom>
            <a:avLst/>
            <a:gdLst/>
            <a:ahLst/>
            <a:cxnLst/>
            <a:rect l="l" t="t" r="r" b="b"/>
            <a:pathLst>
              <a:path w="267970" h="348615">
                <a:moveTo>
                  <a:pt x="82035" y="0"/>
                </a:moveTo>
                <a:lnTo>
                  <a:pt x="0" y="0"/>
                </a:lnTo>
                <a:lnTo>
                  <a:pt x="0" y="34172"/>
                </a:lnTo>
                <a:lnTo>
                  <a:pt x="2989" y="34172"/>
                </a:lnTo>
                <a:lnTo>
                  <a:pt x="6310" y="34525"/>
                </a:lnTo>
                <a:lnTo>
                  <a:pt x="7306" y="34525"/>
                </a:lnTo>
                <a:lnTo>
                  <a:pt x="11292" y="35188"/>
                </a:lnTo>
                <a:lnTo>
                  <a:pt x="24577" y="39151"/>
                </a:lnTo>
                <a:lnTo>
                  <a:pt x="37613" y="47816"/>
                </a:lnTo>
                <a:lnTo>
                  <a:pt x="47536" y="63016"/>
                </a:lnTo>
                <a:lnTo>
                  <a:pt x="51480" y="86583"/>
                </a:lnTo>
                <a:lnTo>
                  <a:pt x="51480" y="348311"/>
                </a:lnTo>
                <a:lnTo>
                  <a:pt x="57858" y="346995"/>
                </a:lnTo>
                <a:lnTo>
                  <a:pt x="66385" y="344995"/>
                </a:lnTo>
                <a:lnTo>
                  <a:pt x="76841" y="342248"/>
                </a:lnTo>
                <a:lnTo>
                  <a:pt x="89010" y="338692"/>
                </a:lnTo>
                <a:lnTo>
                  <a:pt x="89010" y="165533"/>
                </a:lnTo>
                <a:lnTo>
                  <a:pt x="213823" y="165533"/>
                </a:lnTo>
                <a:lnTo>
                  <a:pt x="82035" y="0"/>
                </a:lnTo>
                <a:close/>
              </a:path>
              <a:path w="267970" h="348615">
                <a:moveTo>
                  <a:pt x="213823" y="165533"/>
                </a:moveTo>
                <a:lnTo>
                  <a:pt x="89010" y="165533"/>
                </a:lnTo>
                <a:lnTo>
                  <a:pt x="189979" y="294241"/>
                </a:lnTo>
                <a:lnTo>
                  <a:pt x="209923" y="281486"/>
                </a:lnTo>
                <a:lnTo>
                  <a:pt x="229711" y="267082"/>
                </a:lnTo>
                <a:lnTo>
                  <a:pt x="249063" y="250999"/>
                </a:lnTo>
                <a:lnTo>
                  <a:pt x="267700" y="233205"/>
                </a:lnTo>
                <a:lnTo>
                  <a:pt x="213823" y="165533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27272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27272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27272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2211" y="1777110"/>
            <a:ext cx="6964680" cy="467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27272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79522"/>
            <a:ext cx="8072119" cy="2074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4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9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46.png"/><Relationship Id="rId18" Type="http://schemas.openxmlformats.org/officeDocument/2006/relationships/image" Target="../media/image37.png"/><Relationship Id="rId3" Type="http://schemas.openxmlformats.org/officeDocument/2006/relationships/image" Target="../media/image4.png"/><Relationship Id="rId21" Type="http://schemas.openxmlformats.org/officeDocument/2006/relationships/image" Target="../media/image40.png"/><Relationship Id="rId7" Type="http://schemas.openxmlformats.org/officeDocument/2006/relationships/image" Target="../media/image43.png"/><Relationship Id="rId12" Type="http://schemas.openxmlformats.org/officeDocument/2006/relationships/image" Target="../media/image45.png"/><Relationship Id="rId17" Type="http://schemas.openxmlformats.org/officeDocument/2006/relationships/image" Target="../media/image36.png"/><Relationship Id="rId2" Type="http://schemas.openxmlformats.org/officeDocument/2006/relationships/image" Target="../media/image9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2.png"/><Relationship Id="rId24" Type="http://schemas.openxmlformats.org/officeDocument/2006/relationships/image" Target="../media/image50.png"/><Relationship Id="rId5" Type="http://schemas.openxmlformats.org/officeDocument/2006/relationships/image" Target="../media/image42.png"/><Relationship Id="rId15" Type="http://schemas.openxmlformats.org/officeDocument/2006/relationships/image" Target="../media/image47.png"/><Relationship Id="rId23" Type="http://schemas.openxmlformats.org/officeDocument/2006/relationships/image" Target="../media/image49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4.png"/><Relationship Id="rId9" Type="http://schemas.openxmlformats.org/officeDocument/2006/relationships/image" Target="../media/image44.png"/><Relationship Id="rId14" Type="http://schemas.openxmlformats.org/officeDocument/2006/relationships/image" Target="../media/image33.png"/><Relationship Id="rId22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26" Type="http://schemas.openxmlformats.org/officeDocument/2006/relationships/image" Target="../media/image75.png"/><Relationship Id="rId3" Type="http://schemas.openxmlformats.org/officeDocument/2006/relationships/image" Target="../media/image4.png"/><Relationship Id="rId21" Type="http://schemas.openxmlformats.org/officeDocument/2006/relationships/image" Target="../media/image70.png"/><Relationship Id="rId7" Type="http://schemas.openxmlformats.org/officeDocument/2006/relationships/image" Target="../media/image57.png"/><Relationship Id="rId12" Type="http://schemas.openxmlformats.org/officeDocument/2006/relationships/image" Target="../media/image32.png"/><Relationship Id="rId17" Type="http://schemas.openxmlformats.org/officeDocument/2006/relationships/image" Target="../media/image66.png"/><Relationship Id="rId25" Type="http://schemas.openxmlformats.org/officeDocument/2006/relationships/image" Target="../media/image74.png"/><Relationship Id="rId2" Type="http://schemas.openxmlformats.org/officeDocument/2006/relationships/image" Target="../media/image9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29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61.png"/><Relationship Id="rId24" Type="http://schemas.openxmlformats.org/officeDocument/2006/relationships/image" Target="../media/image73.png"/><Relationship Id="rId5" Type="http://schemas.openxmlformats.org/officeDocument/2006/relationships/image" Target="../media/image56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28" Type="http://schemas.openxmlformats.org/officeDocument/2006/relationships/image" Target="../media/image77.png"/><Relationship Id="rId10" Type="http://schemas.openxmlformats.org/officeDocument/2006/relationships/image" Target="../media/image60.png"/><Relationship Id="rId19" Type="http://schemas.openxmlformats.org/officeDocument/2006/relationships/image" Target="../media/image68.png"/><Relationship Id="rId31" Type="http://schemas.openxmlformats.org/officeDocument/2006/relationships/image" Target="../media/image80.png"/><Relationship Id="rId4" Type="http://schemas.openxmlformats.org/officeDocument/2006/relationships/image" Target="../media/image55.png"/><Relationship Id="rId9" Type="http://schemas.openxmlformats.org/officeDocument/2006/relationships/image" Target="../media/image59.png"/><Relationship Id="rId14" Type="http://schemas.openxmlformats.org/officeDocument/2006/relationships/image" Target="../media/image63.png"/><Relationship Id="rId22" Type="http://schemas.openxmlformats.org/officeDocument/2006/relationships/image" Target="../media/image71.png"/><Relationship Id="rId27" Type="http://schemas.openxmlformats.org/officeDocument/2006/relationships/image" Target="../media/image76.png"/><Relationship Id="rId30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jpg"/><Relationship Id="rId5" Type="http://schemas.openxmlformats.org/officeDocument/2006/relationships/image" Target="../media/image90.jpg"/><Relationship Id="rId4" Type="http://schemas.openxmlformats.org/officeDocument/2006/relationships/image" Target="../media/image89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0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3999" cy="6857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835150"/>
            <a:ext cx="240029" cy="717550"/>
          </a:xfrm>
          <a:custGeom>
            <a:avLst/>
            <a:gdLst/>
            <a:ahLst/>
            <a:cxnLst/>
            <a:rect l="l" t="t" r="r" b="b"/>
            <a:pathLst>
              <a:path w="240029" h="717550">
                <a:moveTo>
                  <a:pt x="0" y="717550"/>
                </a:moveTo>
                <a:lnTo>
                  <a:pt x="239712" y="717550"/>
                </a:lnTo>
                <a:lnTo>
                  <a:pt x="239712" y="0"/>
                </a:lnTo>
                <a:lnTo>
                  <a:pt x="0" y="0"/>
                </a:lnTo>
                <a:lnTo>
                  <a:pt x="0" y="717550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47360" y="6140051"/>
            <a:ext cx="0" cy="476884"/>
          </a:xfrm>
          <a:custGeom>
            <a:avLst/>
            <a:gdLst/>
            <a:ahLst/>
            <a:cxnLst/>
            <a:rect l="l" t="t" r="r" b="b"/>
            <a:pathLst>
              <a:path h="476884">
                <a:moveTo>
                  <a:pt x="0" y="476688"/>
                </a:moveTo>
                <a:lnTo>
                  <a:pt x="0" y="476688"/>
                </a:lnTo>
                <a:lnTo>
                  <a:pt x="0" y="0"/>
                </a:lnTo>
              </a:path>
            </a:pathLst>
          </a:custGeom>
          <a:ln w="3175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16648" y="6138725"/>
            <a:ext cx="268605" cy="348615"/>
          </a:xfrm>
          <a:custGeom>
            <a:avLst/>
            <a:gdLst/>
            <a:ahLst/>
            <a:cxnLst/>
            <a:rect l="l" t="t" r="r" b="b"/>
            <a:pathLst>
              <a:path w="268604" h="348614">
                <a:moveTo>
                  <a:pt x="82135" y="0"/>
                </a:moveTo>
                <a:lnTo>
                  <a:pt x="0" y="0"/>
                </a:lnTo>
                <a:lnTo>
                  <a:pt x="0" y="34172"/>
                </a:lnTo>
                <a:lnTo>
                  <a:pt x="2992" y="34172"/>
                </a:lnTo>
                <a:lnTo>
                  <a:pt x="6318" y="34525"/>
                </a:lnTo>
                <a:lnTo>
                  <a:pt x="7315" y="34525"/>
                </a:lnTo>
                <a:lnTo>
                  <a:pt x="11306" y="35188"/>
                </a:lnTo>
                <a:lnTo>
                  <a:pt x="24607" y="39151"/>
                </a:lnTo>
                <a:lnTo>
                  <a:pt x="37659" y="47816"/>
                </a:lnTo>
                <a:lnTo>
                  <a:pt x="47593" y="63016"/>
                </a:lnTo>
                <a:lnTo>
                  <a:pt x="51541" y="86583"/>
                </a:lnTo>
                <a:lnTo>
                  <a:pt x="51541" y="348311"/>
                </a:lnTo>
                <a:lnTo>
                  <a:pt x="57928" y="346995"/>
                </a:lnTo>
                <a:lnTo>
                  <a:pt x="66465" y="344995"/>
                </a:lnTo>
                <a:lnTo>
                  <a:pt x="76935" y="342248"/>
                </a:lnTo>
                <a:lnTo>
                  <a:pt x="89121" y="338692"/>
                </a:lnTo>
                <a:lnTo>
                  <a:pt x="89121" y="165533"/>
                </a:lnTo>
                <a:lnTo>
                  <a:pt x="214082" y="165533"/>
                </a:lnTo>
                <a:lnTo>
                  <a:pt x="82135" y="0"/>
                </a:lnTo>
                <a:close/>
              </a:path>
              <a:path w="268604" h="348614">
                <a:moveTo>
                  <a:pt x="214082" y="165533"/>
                </a:moveTo>
                <a:lnTo>
                  <a:pt x="89121" y="165533"/>
                </a:lnTo>
                <a:lnTo>
                  <a:pt x="190210" y="294241"/>
                </a:lnTo>
                <a:lnTo>
                  <a:pt x="210176" y="281486"/>
                </a:lnTo>
                <a:lnTo>
                  <a:pt x="229988" y="267082"/>
                </a:lnTo>
                <a:lnTo>
                  <a:pt x="249364" y="250999"/>
                </a:lnTo>
                <a:lnTo>
                  <a:pt x="268024" y="233205"/>
                </a:lnTo>
                <a:lnTo>
                  <a:pt x="214082" y="165533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16648" y="6485047"/>
            <a:ext cx="140663" cy="131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21491" y="613872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4">
                <a:moveTo>
                  <a:pt x="82467" y="257753"/>
                </a:moveTo>
                <a:lnTo>
                  <a:pt x="64858" y="272840"/>
                </a:lnTo>
                <a:lnTo>
                  <a:pt x="45347" y="287150"/>
                </a:lnTo>
                <a:lnTo>
                  <a:pt x="23780" y="300528"/>
                </a:lnTo>
                <a:lnTo>
                  <a:pt x="0" y="312817"/>
                </a:lnTo>
                <a:lnTo>
                  <a:pt x="129688" y="478014"/>
                </a:lnTo>
                <a:lnTo>
                  <a:pt x="180897" y="478014"/>
                </a:lnTo>
                <a:lnTo>
                  <a:pt x="180897" y="333382"/>
                </a:lnTo>
                <a:lnTo>
                  <a:pt x="142990" y="333382"/>
                </a:lnTo>
                <a:lnTo>
                  <a:pt x="82467" y="257753"/>
                </a:lnTo>
                <a:close/>
              </a:path>
              <a:path w="235584" h="478154">
                <a:moveTo>
                  <a:pt x="235431" y="0"/>
                </a:moveTo>
                <a:lnTo>
                  <a:pt x="183889" y="0"/>
                </a:lnTo>
                <a:lnTo>
                  <a:pt x="183531" y="26066"/>
                </a:lnTo>
                <a:lnTo>
                  <a:pt x="179026" y="68176"/>
                </a:lnTo>
                <a:lnTo>
                  <a:pt x="166728" y="120732"/>
                </a:lnTo>
                <a:lnTo>
                  <a:pt x="142990" y="178141"/>
                </a:lnTo>
                <a:lnTo>
                  <a:pt x="142990" y="333382"/>
                </a:lnTo>
                <a:lnTo>
                  <a:pt x="180897" y="333382"/>
                </a:lnTo>
                <a:lnTo>
                  <a:pt x="180897" y="85257"/>
                </a:lnTo>
                <a:lnTo>
                  <a:pt x="185261" y="63038"/>
                </a:lnTo>
                <a:lnTo>
                  <a:pt x="220799" y="36515"/>
                </a:lnTo>
                <a:lnTo>
                  <a:pt x="229447" y="35498"/>
                </a:lnTo>
                <a:lnTo>
                  <a:pt x="235431" y="35498"/>
                </a:lnTo>
                <a:lnTo>
                  <a:pt x="235431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12935" y="613872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5">
                <a:moveTo>
                  <a:pt x="55868" y="0"/>
                </a:moveTo>
                <a:lnTo>
                  <a:pt x="0" y="0"/>
                </a:lnTo>
                <a:lnTo>
                  <a:pt x="0" y="35498"/>
                </a:lnTo>
                <a:lnTo>
                  <a:pt x="5988" y="35498"/>
                </a:lnTo>
                <a:lnTo>
                  <a:pt x="6320" y="35851"/>
                </a:lnTo>
                <a:lnTo>
                  <a:pt x="42684" y="55152"/>
                </a:lnTo>
                <a:lnTo>
                  <a:pt x="49214" y="69997"/>
                </a:lnTo>
                <a:lnTo>
                  <a:pt x="53201" y="51320"/>
                </a:lnTo>
                <a:lnTo>
                  <a:pt x="55161" y="30527"/>
                </a:lnTo>
                <a:lnTo>
                  <a:pt x="55810" y="11970"/>
                </a:lnTo>
                <a:lnTo>
                  <a:pt x="5586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37474" y="6398800"/>
            <a:ext cx="1560929" cy="2179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12935" y="5964240"/>
            <a:ext cx="143655" cy="1154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GESTIÓN DEL TIEMPO DEL</a:t>
            </a:r>
            <a:r>
              <a:rPr spc="-350" dirty="0"/>
              <a:t> </a:t>
            </a:r>
            <a:r>
              <a:rPr spc="-10" dirty="0"/>
              <a:t>PROYECTO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72211" y="2197125"/>
            <a:ext cx="3694989" cy="60593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Sesión</a:t>
            </a:r>
            <a:r>
              <a:rPr sz="1600" spc="-2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4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lang="es-PE" sz="1600" spc="-35" dirty="0" smtClean="0">
                <a:solidFill>
                  <a:srgbClr val="676767"/>
                </a:solidFill>
                <a:latin typeface="Arial"/>
                <a:cs typeface="Arial"/>
              </a:rPr>
              <a:t>MSc. Héctor Henríquez Taboada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537" y="627341"/>
            <a:ext cx="8280400" cy="503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6533" y="692696"/>
            <a:ext cx="7127875" cy="5184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3876" y="476250"/>
            <a:ext cx="78486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4854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EEA82E"/>
                </a:solidFill>
                <a:latin typeface="Arial"/>
                <a:cs typeface="Arial"/>
              </a:rPr>
              <a:t>GESTIÓN DEL </a:t>
            </a:r>
            <a:r>
              <a:rPr sz="2000" b="1" spc="-5" dirty="0">
                <a:solidFill>
                  <a:srgbClr val="EEA82E"/>
                </a:solidFill>
                <a:latin typeface="Arial"/>
                <a:cs typeface="Arial"/>
              </a:rPr>
              <a:t>TIEMPO </a:t>
            </a:r>
            <a:r>
              <a:rPr sz="2000" b="1" dirty="0">
                <a:solidFill>
                  <a:srgbClr val="EEA82E"/>
                </a:solidFill>
                <a:latin typeface="Arial"/>
                <a:cs typeface="Arial"/>
              </a:rPr>
              <a:t>DEL</a:t>
            </a:r>
            <a:r>
              <a:rPr sz="2000" b="1" spc="-135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EEA82E"/>
                </a:solidFill>
                <a:latin typeface="Arial"/>
                <a:cs typeface="Arial"/>
              </a:rPr>
              <a:t>PROYECTO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579522"/>
            <a:ext cx="4602480" cy="20745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EEA82E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b="1" spc="-5" dirty="0">
                <a:solidFill>
                  <a:srgbClr val="676767"/>
                </a:solidFill>
                <a:latin typeface="Arial"/>
                <a:cs typeface="Arial"/>
              </a:rPr>
              <a:t>6.1 Planificar la Gestión del</a:t>
            </a:r>
            <a:r>
              <a:rPr sz="1600" b="1" spc="10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676767"/>
                </a:solidFill>
                <a:latin typeface="Arial"/>
                <a:cs typeface="Arial"/>
              </a:rPr>
              <a:t>Cronograma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b="1" spc="-5" dirty="0">
                <a:solidFill>
                  <a:srgbClr val="676767"/>
                </a:solidFill>
                <a:latin typeface="Arial"/>
                <a:cs typeface="Arial"/>
              </a:rPr>
              <a:t>6.2 Definir las</a:t>
            </a:r>
            <a:r>
              <a:rPr sz="1600" b="1" spc="-2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676767"/>
                </a:solidFill>
                <a:latin typeface="Arial"/>
                <a:cs typeface="Arial"/>
              </a:rPr>
              <a:t>Actividades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EEA82E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b="1" spc="-5" dirty="0">
                <a:solidFill>
                  <a:srgbClr val="676767"/>
                </a:solidFill>
                <a:latin typeface="Arial"/>
                <a:cs typeface="Arial"/>
              </a:rPr>
              <a:t>6.3 Secuenciar las</a:t>
            </a:r>
            <a:r>
              <a:rPr sz="1600" b="1" spc="-2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676767"/>
                </a:solidFill>
                <a:latin typeface="Arial"/>
                <a:cs typeface="Arial"/>
              </a:rPr>
              <a:t>Actividades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EEA82E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b="1" spc="-5" dirty="0">
                <a:solidFill>
                  <a:srgbClr val="676767"/>
                </a:solidFill>
                <a:latin typeface="Arial"/>
                <a:cs typeface="Arial"/>
              </a:rPr>
              <a:t>6.4 Estimar los Recursos de las</a:t>
            </a:r>
            <a:r>
              <a:rPr sz="1600" b="1" spc="2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676767"/>
                </a:solidFill>
                <a:latin typeface="Arial"/>
                <a:cs typeface="Arial"/>
              </a:rPr>
              <a:t>Actividades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EEA82E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b="1" spc="-5" dirty="0">
                <a:solidFill>
                  <a:srgbClr val="676767"/>
                </a:solidFill>
                <a:latin typeface="Arial"/>
                <a:cs typeface="Arial"/>
              </a:rPr>
              <a:t>6.5 Estimar la Duración de las</a:t>
            </a:r>
            <a:r>
              <a:rPr sz="1600" b="1" spc="4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676767"/>
                </a:solidFill>
                <a:latin typeface="Arial"/>
                <a:cs typeface="Arial"/>
              </a:rPr>
              <a:t>Actividades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EEA82E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b="1" spc="-5" dirty="0">
                <a:solidFill>
                  <a:srgbClr val="676767"/>
                </a:solidFill>
                <a:latin typeface="Arial"/>
                <a:cs typeface="Arial"/>
              </a:rPr>
              <a:t>6.6 Desarrollar el</a:t>
            </a:r>
            <a:r>
              <a:rPr sz="1600" b="1" spc="5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676767"/>
                </a:solidFill>
                <a:latin typeface="Arial"/>
                <a:cs typeface="Arial"/>
              </a:rPr>
              <a:t>Cronograma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6.7 Controlar el</a:t>
            </a:r>
            <a:r>
              <a:rPr sz="1600" spc="2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Cronograma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374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420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34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34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15400" y="482600"/>
            <a:ext cx="228600" cy="492125"/>
          </a:xfrm>
          <a:custGeom>
            <a:avLst/>
            <a:gdLst/>
            <a:ahLst/>
            <a:cxnLst/>
            <a:rect l="l" t="t" r="r" b="b"/>
            <a:pathLst>
              <a:path w="228600" h="492125">
                <a:moveTo>
                  <a:pt x="0" y="492125"/>
                </a:moveTo>
                <a:lnTo>
                  <a:pt x="228599" y="492125"/>
                </a:lnTo>
                <a:lnTo>
                  <a:pt x="228599" y="0"/>
                </a:lnTo>
                <a:lnTo>
                  <a:pt x="0" y="0"/>
                </a:lnTo>
                <a:lnTo>
                  <a:pt x="0" y="492125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73907" y="2324100"/>
            <a:ext cx="3105912" cy="15453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51632" y="2673095"/>
            <a:ext cx="3005327" cy="9235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21532" y="2348992"/>
            <a:ext cx="3011170" cy="1450975"/>
          </a:xfrm>
          <a:prstGeom prst="rect">
            <a:avLst/>
          </a:prstGeom>
          <a:solidFill>
            <a:srgbClr val="7E7E7E"/>
          </a:solidFill>
          <a:ln w="9525">
            <a:solidFill>
              <a:srgbClr val="497DBA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PLANIFICAR LA</a:t>
            </a:r>
            <a:r>
              <a:rPr sz="20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GESTIÓN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CRONOGRAMA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6492" y="1709927"/>
            <a:ext cx="2206752" cy="914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3418" y="1734159"/>
            <a:ext cx="2112645" cy="820419"/>
          </a:xfrm>
          <a:prstGeom prst="rect">
            <a:avLst/>
          </a:prstGeom>
          <a:solidFill>
            <a:srgbClr val="EEA82E"/>
          </a:solidFill>
          <a:ln w="9525">
            <a:solidFill>
              <a:srgbClr val="497DBA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Charter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6492" y="4668011"/>
            <a:ext cx="2206752" cy="914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3418" y="4692878"/>
            <a:ext cx="2112645" cy="820419"/>
          </a:xfrm>
          <a:prstGeom prst="rect">
            <a:avLst/>
          </a:prstGeom>
          <a:solidFill>
            <a:srgbClr val="EEA82E"/>
          </a:solidFill>
          <a:ln w="9525">
            <a:solidFill>
              <a:srgbClr val="497DBA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APO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6492" y="3755135"/>
            <a:ext cx="2206752" cy="9159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3418" y="3780256"/>
            <a:ext cx="2112645" cy="820419"/>
          </a:xfrm>
          <a:custGeom>
            <a:avLst/>
            <a:gdLst/>
            <a:ahLst/>
            <a:cxnLst/>
            <a:rect l="l" t="t" r="r" b="b"/>
            <a:pathLst>
              <a:path w="2112645" h="820420">
                <a:moveTo>
                  <a:pt x="0" y="819810"/>
                </a:moveTo>
                <a:lnTo>
                  <a:pt x="2112518" y="819810"/>
                </a:lnTo>
                <a:lnTo>
                  <a:pt x="2112518" y="0"/>
                </a:lnTo>
                <a:lnTo>
                  <a:pt x="0" y="0"/>
                </a:lnTo>
                <a:lnTo>
                  <a:pt x="0" y="819810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73418" y="3780256"/>
            <a:ext cx="2112645" cy="820419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</a:pP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FAE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6492" y="2653283"/>
            <a:ext cx="2206752" cy="10713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1188" y="2613660"/>
            <a:ext cx="1793748" cy="12283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73418" y="2678353"/>
            <a:ext cx="2112645" cy="975994"/>
          </a:xfrm>
          <a:prstGeom prst="rect">
            <a:avLst/>
          </a:prstGeom>
          <a:solidFill>
            <a:srgbClr val="EEA82E"/>
          </a:solidFill>
          <a:ln w="9525">
            <a:solidFill>
              <a:srgbClr val="497DBA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382270" marR="374650" indent="-635" algn="ctr">
              <a:lnSpc>
                <a:spcPct val="100000"/>
              </a:lnSpc>
              <a:spcBef>
                <a:spcPts val="114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Plan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para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la 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dirección</a:t>
            </a:r>
            <a:r>
              <a:rPr sz="2000" b="1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del 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proyecto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68668" y="2388107"/>
            <a:ext cx="2206752" cy="13365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50964" y="2631948"/>
            <a:ext cx="2098548" cy="9235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15784" y="2412085"/>
            <a:ext cx="2112645" cy="1242060"/>
          </a:xfrm>
          <a:custGeom>
            <a:avLst/>
            <a:gdLst/>
            <a:ahLst/>
            <a:cxnLst/>
            <a:rect l="l" t="t" r="r" b="b"/>
            <a:pathLst>
              <a:path w="2112645" h="1242060">
                <a:moveTo>
                  <a:pt x="0" y="1241958"/>
                </a:moveTo>
                <a:lnTo>
                  <a:pt x="2112518" y="1241958"/>
                </a:lnTo>
                <a:lnTo>
                  <a:pt x="2112518" y="0"/>
                </a:lnTo>
                <a:lnTo>
                  <a:pt x="0" y="0"/>
                </a:lnTo>
                <a:lnTo>
                  <a:pt x="0" y="1241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915784" y="2412085"/>
            <a:ext cx="2112645" cy="124206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252729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Plan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gestión</a:t>
            </a:r>
            <a:endParaRPr sz="2000">
              <a:latin typeface="Calibri"/>
              <a:cs typeface="Calibri"/>
            </a:endParaRPr>
          </a:p>
          <a:p>
            <a:pPr marL="23114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20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cronograma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258311" y="5451347"/>
            <a:ext cx="2921508" cy="6416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47871" y="5501640"/>
            <a:ext cx="2398776" cy="6187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305555" y="5475909"/>
            <a:ext cx="2827655" cy="546735"/>
          </a:xfrm>
          <a:prstGeom prst="rect">
            <a:avLst/>
          </a:prstGeom>
          <a:solidFill>
            <a:srgbClr val="EEA82E"/>
          </a:solidFill>
          <a:ln w="9525">
            <a:solidFill>
              <a:srgbClr val="497DBA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438150">
              <a:lnSpc>
                <a:spcPct val="100000"/>
              </a:lnSpc>
              <a:spcBef>
                <a:spcPts val="835"/>
              </a:spcBef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Técnicas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Analíticas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58311" y="4751832"/>
            <a:ext cx="2921508" cy="6416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79876" y="4802123"/>
            <a:ext cx="2334768" cy="6187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305555" y="4776927"/>
            <a:ext cx="2827655" cy="546735"/>
          </a:xfrm>
          <a:prstGeom prst="rect">
            <a:avLst/>
          </a:prstGeom>
          <a:solidFill>
            <a:srgbClr val="EEA82E"/>
          </a:solidFill>
          <a:ln w="9525">
            <a:solidFill>
              <a:srgbClr val="497DBA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830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Juicio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Expertos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333244" y="2836164"/>
            <a:ext cx="806195" cy="64617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80614" y="2867532"/>
            <a:ext cx="709422" cy="5378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80614" y="2867532"/>
            <a:ext cx="709930" cy="537845"/>
          </a:xfrm>
          <a:custGeom>
            <a:avLst/>
            <a:gdLst/>
            <a:ahLst/>
            <a:cxnLst/>
            <a:rect l="l" t="t" r="r" b="b"/>
            <a:pathLst>
              <a:path w="709930" h="537845">
                <a:moveTo>
                  <a:pt x="0" y="134492"/>
                </a:moveTo>
                <a:lnTo>
                  <a:pt x="440563" y="134492"/>
                </a:lnTo>
                <a:lnTo>
                  <a:pt x="440563" y="0"/>
                </a:lnTo>
                <a:lnTo>
                  <a:pt x="709422" y="268858"/>
                </a:lnTo>
                <a:lnTo>
                  <a:pt x="440563" y="537844"/>
                </a:lnTo>
                <a:lnTo>
                  <a:pt x="440563" y="403351"/>
                </a:lnTo>
                <a:lnTo>
                  <a:pt x="0" y="403351"/>
                </a:lnTo>
                <a:lnTo>
                  <a:pt x="0" y="134492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61532" y="2814827"/>
            <a:ext cx="806195" cy="64617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09029" y="2845689"/>
            <a:ext cx="709422" cy="53771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09029" y="2845689"/>
            <a:ext cx="709930" cy="537845"/>
          </a:xfrm>
          <a:custGeom>
            <a:avLst/>
            <a:gdLst/>
            <a:ahLst/>
            <a:cxnLst/>
            <a:rect l="l" t="t" r="r" b="b"/>
            <a:pathLst>
              <a:path w="709929" h="537845">
                <a:moveTo>
                  <a:pt x="0" y="134365"/>
                </a:moveTo>
                <a:lnTo>
                  <a:pt x="440563" y="134365"/>
                </a:lnTo>
                <a:lnTo>
                  <a:pt x="440563" y="0"/>
                </a:lnTo>
                <a:lnTo>
                  <a:pt x="709422" y="268859"/>
                </a:lnTo>
                <a:lnTo>
                  <a:pt x="440563" y="537718"/>
                </a:lnTo>
                <a:lnTo>
                  <a:pt x="440563" y="403225"/>
                </a:lnTo>
                <a:lnTo>
                  <a:pt x="0" y="403225"/>
                </a:lnTo>
                <a:lnTo>
                  <a:pt x="0" y="134365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45668" y="1167511"/>
            <a:ext cx="1169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Calibri"/>
                <a:cs typeface="Calibri"/>
              </a:rPr>
              <a:t>ENTRADAS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69233" y="4065523"/>
            <a:ext cx="189928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8150" marR="5080" indent="-426084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latin typeface="Calibri"/>
                <a:cs typeface="Calibri"/>
              </a:rPr>
              <a:t>HERRAMIENTAS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Y  </a:t>
            </a:r>
            <a:r>
              <a:rPr sz="2000" b="1" spc="-10" dirty="0">
                <a:latin typeface="Calibri"/>
                <a:cs typeface="Calibri"/>
              </a:rPr>
              <a:t>TÉCNICAS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592059" y="1167511"/>
            <a:ext cx="901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ALI</a:t>
            </a:r>
            <a:r>
              <a:rPr sz="2000" b="1" spc="-5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61563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EEA82E"/>
                </a:solidFill>
                <a:latin typeface="Arial"/>
                <a:cs typeface="Arial"/>
              </a:rPr>
              <a:t>6.1 PLANIFICAR LA </a:t>
            </a:r>
            <a:r>
              <a:rPr sz="2000" b="1" spc="-5" dirty="0">
                <a:solidFill>
                  <a:srgbClr val="EEA82E"/>
                </a:solidFill>
                <a:latin typeface="Arial"/>
                <a:cs typeface="Arial"/>
              </a:rPr>
              <a:t>GESTIÓN </a:t>
            </a:r>
            <a:r>
              <a:rPr sz="2000" b="1" dirty="0">
                <a:solidFill>
                  <a:srgbClr val="EEA82E"/>
                </a:solidFill>
                <a:latin typeface="Arial"/>
                <a:cs typeface="Arial"/>
              </a:rPr>
              <a:t>DEL</a:t>
            </a:r>
            <a:r>
              <a:rPr sz="2000" b="1" spc="-150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EEA82E"/>
                </a:solidFill>
                <a:latin typeface="Arial"/>
                <a:cs typeface="Arial"/>
              </a:rPr>
              <a:t>CRONOGRAMA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258311" y="6108190"/>
            <a:ext cx="2921508" cy="6416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68496" y="6158482"/>
            <a:ext cx="1557527" cy="61874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305555" y="6132804"/>
            <a:ext cx="2827655" cy="546735"/>
          </a:xfrm>
          <a:prstGeom prst="rect">
            <a:avLst/>
          </a:prstGeom>
          <a:solidFill>
            <a:srgbClr val="EEA82E"/>
          </a:solidFill>
          <a:ln w="9525">
            <a:solidFill>
              <a:srgbClr val="497DBA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859155">
              <a:lnSpc>
                <a:spcPct val="100000"/>
              </a:lnSpc>
              <a:spcBef>
                <a:spcPts val="835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Reuniones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995541" y="3972814"/>
            <a:ext cx="1978660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9370" indent="-286385">
              <a:lnSpc>
                <a:spcPct val="100000"/>
              </a:lnSpc>
              <a:spcBef>
                <a:spcPts val="100"/>
              </a:spcBef>
              <a:buChar char="-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Desarrollo </a:t>
            </a:r>
            <a:r>
              <a:rPr sz="1800" dirty="0">
                <a:latin typeface="Calibri"/>
                <a:cs typeface="Calibri"/>
              </a:rPr>
              <a:t>del  </a:t>
            </a:r>
            <a:r>
              <a:rPr sz="1800" spc="-5" dirty="0">
                <a:latin typeface="Calibri"/>
                <a:cs typeface="Calibri"/>
              </a:rPr>
              <a:t>modelo </a:t>
            </a:r>
            <a:r>
              <a:rPr sz="1800" dirty="0">
                <a:latin typeface="Calibri"/>
                <a:cs typeface="Calibri"/>
              </a:rPr>
              <a:t>de  </a:t>
            </a:r>
            <a:r>
              <a:rPr sz="1800" spc="-10" dirty="0">
                <a:latin typeface="Calibri"/>
                <a:cs typeface="Calibri"/>
              </a:rPr>
              <a:t>programación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del  </a:t>
            </a:r>
            <a:r>
              <a:rPr sz="1800" spc="-15" dirty="0">
                <a:latin typeface="Calibri"/>
                <a:cs typeface="Calibri"/>
              </a:rPr>
              <a:t>proyecto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Nivel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exactitud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Unidades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medida</a:t>
            </a:r>
            <a:endParaRPr sz="1800">
              <a:latin typeface="Calibri"/>
              <a:cs typeface="Calibri"/>
            </a:endParaRPr>
          </a:p>
          <a:p>
            <a:pPr marL="299085" marR="492759" indent="-286385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Umbrales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  </a:t>
            </a:r>
            <a:r>
              <a:rPr sz="1800" spc="-10" dirty="0">
                <a:latin typeface="Calibri"/>
                <a:cs typeface="Calibri"/>
              </a:rPr>
              <a:t>control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374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420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34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34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15400" y="482600"/>
            <a:ext cx="228600" cy="492125"/>
          </a:xfrm>
          <a:custGeom>
            <a:avLst/>
            <a:gdLst/>
            <a:ahLst/>
            <a:cxnLst/>
            <a:rect l="l" t="t" r="r" b="b"/>
            <a:pathLst>
              <a:path w="228600" h="492125">
                <a:moveTo>
                  <a:pt x="0" y="492125"/>
                </a:moveTo>
                <a:lnTo>
                  <a:pt x="228599" y="492125"/>
                </a:lnTo>
                <a:lnTo>
                  <a:pt x="228599" y="0"/>
                </a:lnTo>
                <a:lnTo>
                  <a:pt x="0" y="0"/>
                </a:lnTo>
                <a:lnTo>
                  <a:pt x="0" y="492125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73907" y="2324100"/>
            <a:ext cx="3105912" cy="15453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55620" y="2825495"/>
            <a:ext cx="3200400" cy="6187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21532" y="2348992"/>
            <a:ext cx="3011170" cy="1450975"/>
          </a:xfrm>
          <a:prstGeom prst="rect">
            <a:avLst/>
          </a:prstGeom>
          <a:solidFill>
            <a:srgbClr val="7E7E7E"/>
          </a:solidFill>
          <a:ln w="9525">
            <a:solidFill>
              <a:srgbClr val="497DB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128905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DEFINIR LAS</a:t>
            </a:r>
            <a:r>
              <a:rPr sz="20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ACTIVIDADES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6492" y="1709927"/>
            <a:ext cx="2206752" cy="914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6511" y="1743455"/>
            <a:ext cx="1941576" cy="9235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3418" y="1734159"/>
            <a:ext cx="2112645" cy="820419"/>
          </a:xfrm>
          <a:prstGeom prst="rect">
            <a:avLst/>
          </a:prstGeom>
          <a:solidFill>
            <a:srgbClr val="EEA82E"/>
          </a:solidFill>
          <a:ln w="9525">
            <a:solidFill>
              <a:srgbClr val="497DBA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661670" marR="301625" indent="-353695">
              <a:lnSpc>
                <a:spcPct val="100000"/>
              </a:lnSpc>
              <a:spcBef>
                <a:spcPts val="7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Línea base</a:t>
            </a:r>
            <a:r>
              <a:rPr sz="20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del  alcance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6492" y="4668011"/>
            <a:ext cx="2206752" cy="914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3418" y="4692878"/>
            <a:ext cx="2112645" cy="820419"/>
          </a:xfrm>
          <a:prstGeom prst="rect">
            <a:avLst/>
          </a:prstGeom>
          <a:solidFill>
            <a:srgbClr val="EEA82E"/>
          </a:solidFill>
          <a:ln w="9525">
            <a:solidFill>
              <a:srgbClr val="497DBA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APO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6492" y="3739896"/>
            <a:ext cx="2206752" cy="914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73418" y="3764508"/>
            <a:ext cx="2112645" cy="820419"/>
          </a:xfrm>
          <a:prstGeom prst="rect">
            <a:avLst/>
          </a:prstGeom>
          <a:solidFill>
            <a:srgbClr val="EEA82E"/>
          </a:solidFill>
          <a:ln w="9525">
            <a:solidFill>
              <a:srgbClr val="497DBA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</a:pP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FAE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6492" y="2653283"/>
            <a:ext cx="2206752" cy="10713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8788" y="2766060"/>
            <a:ext cx="2098548" cy="9235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73418" y="2678353"/>
            <a:ext cx="2112645" cy="975994"/>
          </a:xfrm>
          <a:prstGeom prst="rect">
            <a:avLst/>
          </a:prstGeom>
          <a:solidFill>
            <a:srgbClr val="EEA82E"/>
          </a:solidFill>
          <a:ln w="9525">
            <a:solidFill>
              <a:srgbClr val="497DBA"/>
            </a:solidFill>
          </a:ln>
        </p:spPr>
        <p:txBody>
          <a:bodyPr vert="horz" wrap="square" lIns="0" tIns="167005" rIns="0" bIns="0" rtlCol="0">
            <a:spAutoFit/>
          </a:bodyPr>
          <a:lstStyle/>
          <a:p>
            <a:pPr marL="229870" marR="222250" indent="20955">
              <a:lnSpc>
                <a:spcPct val="100000"/>
              </a:lnSpc>
              <a:spcBef>
                <a:spcPts val="1315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Plan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gestión 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20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cronograma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68668" y="1866900"/>
            <a:ext cx="2206752" cy="8488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79564" y="1868423"/>
            <a:ext cx="1642872" cy="9235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915784" y="1891804"/>
            <a:ext cx="2112645" cy="754380"/>
          </a:xfrm>
          <a:prstGeom prst="rect">
            <a:avLst/>
          </a:prstGeom>
          <a:solidFill>
            <a:srgbClr val="000000"/>
          </a:solidFill>
          <a:ln w="9525">
            <a:solidFill>
              <a:srgbClr val="497DBA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445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Lista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2000">
              <a:latin typeface="Calibri"/>
              <a:cs typeface="Calibri"/>
            </a:endParaRPr>
          </a:p>
          <a:p>
            <a:pPr marL="4445" algn="ctr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actividades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58311" y="5451347"/>
            <a:ext cx="2921508" cy="6416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63696" y="5501640"/>
            <a:ext cx="2168652" cy="6187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305555" y="5475909"/>
            <a:ext cx="2827655" cy="546735"/>
          </a:xfrm>
          <a:prstGeom prst="rect">
            <a:avLst/>
          </a:prstGeom>
          <a:solidFill>
            <a:srgbClr val="EEA82E"/>
          </a:solidFill>
          <a:ln w="9525">
            <a:solidFill>
              <a:srgbClr val="497DBA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553720">
              <a:lnSpc>
                <a:spcPct val="100000"/>
              </a:lnSpc>
              <a:spcBef>
                <a:spcPts val="835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Descomposición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258311" y="4751832"/>
            <a:ext cx="2921508" cy="6416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79876" y="4802123"/>
            <a:ext cx="2334768" cy="6187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305555" y="4776927"/>
            <a:ext cx="2827655" cy="546735"/>
          </a:xfrm>
          <a:prstGeom prst="rect">
            <a:avLst/>
          </a:prstGeom>
          <a:solidFill>
            <a:srgbClr val="EEA82E"/>
          </a:solidFill>
          <a:ln w="9525">
            <a:solidFill>
              <a:srgbClr val="497DBA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830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Juicio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Expertos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333244" y="2836164"/>
            <a:ext cx="806195" cy="64617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80614" y="2867532"/>
            <a:ext cx="709422" cy="5378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80614" y="2867532"/>
            <a:ext cx="709930" cy="537845"/>
          </a:xfrm>
          <a:custGeom>
            <a:avLst/>
            <a:gdLst/>
            <a:ahLst/>
            <a:cxnLst/>
            <a:rect l="l" t="t" r="r" b="b"/>
            <a:pathLst>
              <a:path w="709930" h="537845">
                <a:moveTo>
                  <a:pt x="0" y="134492"/>
                </a:moveTo>
                <a:lnTo>
                  <a:pt x="440563" y="134492"/>
                </a:lnTo>
                <a:lnTo>
                  <a:pt x="440563" y="0"/>
                </a:lnTo>
                <a:lnTo>
                  <a:pt x="709422" y="268858"/>
                </a:lnTo>
                <a:lnTo>
                  <a:pt x="440563" y="537844"/>
                </a:lnTo>
                <a:lnTo>
                  <a:pt x="440563" y="403351"/>
                </a:lnTo>
                <a:lnTo>
                  <a:pt x="0" y="403351"/>
                </a:lnTo>
                <a:lnTo>
                  <a:pt x="0" y="134492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61532" y="2814827"/>
            <a:ext cx="806195" cy="64617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09029" y="2845689"/>
            <a:ext cx="709422" cy="53771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09029" y="2845689"/>
            <a:ext cx="709930" cy="537845"/>
          </a:xfrm>
          <a:custGeom>
            <a:avLst/>
            <a:gdLst/>
            <a:ahLst/>
            <a:cxnLst/>
            <a:rect l="l" t="t" r="r" b="b"/>
            <a:pathLst>
              <a:path w="709929" h="537845">
                <a:moveTo>
                  <a:pt x="0" y="134365"/>
                </a:moveTo>
                <a:lnTo>
                  <a:pt x="440563" y="134365"/>
                </a:lnTo>
                <a:lnTo>
                  <a:pt x="440563" y="0"/>
                </a:lnTo>
                <a:lnTo>
                  <a:pt x="709422" y="268859"/>
                </a:lnTo>
                <a:lnTo>
                  <a:pt x="440563" y="537718"/>
                </a:lnTo>
                <a:lnTo>
                  <a:pt x="440563" y="403225"/>
                </a:lnTo>
                <a:lnTo>
                  <a:pt x="0" y="403225"/>
                </a:lnTo>
                <a:lnTo>
                  <a:pt x="0" y="134365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45668" y="1167511"/>
            <a:ext cx="1169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Calibri"/>
                <a:cs typeface="Calibri"/>
              </a:rPr>
              <a:t>ENTRADAS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69233" y="4065523"/>
            <a:ext cx="189928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8150" marR="5080" indent="-426084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latin typeface="Calibri"/>
                <a:cs typeface="Calibri"/>
              </a:rPr>
              <a:t>HERRAMIENTAS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Y  </a:t>
            </a:r>
            <a:r>
              <a:rPr sz="2000" b="1" spc="-10" dirty="0">
                <a:latin typeface="Calibri"/>
                <a:cs typeface="Calibri"/>
              </a:rPr>
              <a:t>TÉCNICAS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92059" y="1167511"/>
            <a:ext cx="901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ALI</a:t>
            </a:r>
            <a:r>
              <a:rPr sz="2000" b="1" spc="-5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38315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EEA82E"/>
                </a:solidFill>
                <a:latin typeface="Arial"/>
                <a:cs typeface="Arial"/>
              </a:rPr>
              <a:t>6.2 DEFINIR LAS</a:t>
            </a:r>
            <a:r>
              <a:rPr sz="2000" b="1" spc="-150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EEA82E"/>
                </a:solidFill>
                <a:latin typeface="Arial"/>
                <a:cs typeface="Arial"/>
              </a:rPr>
              <a:t>ACTIVIDADES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258311" y="6108190"/>
            <a:ext cx="2921508" cy="6416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32047" y="6158482"/>
            <a:ext cx="2631948" cy="61874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305555" y="6132804"/>
            <a:ext cx="2827655" cy="546735"/>
          </a:xfrm>
          <a:prstGeom prst="rect">
            <a:avLst/>
          </a:prstGeom>
          <a:solidFill>
            <a:srgbClr val="EEA82E"/>
          </a:solidFill>
          <a:ln w="9525">
            <a:solidFill>
              <a:srgbClr val="497DBA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321945">
              <a:lnSpc>
                <a:spcPct val="100000"/>
              </a:lnSpc>
              <a:spcBef>
                <a:spcPts val="835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Planificación</a:t>
            </a:r>
            <a:r>
              <a:rPr sz="20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gradual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868668" y="2732532"/>
            <a:ext cx="2206752" cy="84886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50964" y="2732532"/>
            <a:ext cx="2097024" cy="9235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915784" y="2756801"/>
            <a:ext cx="2112645" cy="754380"/>
          </a:xfrm>
          <a:prstGeom prst="rect">
            <a:avLst/>
          </a:prstGeom>
          <a:solidFill>
            <a:srgbClr val="000000"/>
          </a:solidFill>
          <a:ln w="9525">
            <a:solidFill>
              <a:srgbClr val="497DBA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460375" marR="221615" indent="-229235">
              <a:lnSpc>
                <a:spcPct val="100000"/>
              </a:lnSpc>
              <a:spcBef>
                <a:spcPts val="445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Atributos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las 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actividades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871716" y="3569208"/>
            <a:ext cx="2206752" cy="8488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18452" y="3593604"/>
            <a:ext cx="2112645" cy="754380"/>
          </a:xfrm>
          <a:prstGeom prst="rect">
            <a:avLst/>
          </a:prstGeom>
          <a:solidFill>
            <a:srgbClr val="000000"/>
          </a:solidFill>
          <a:ln w="9525">
            <a:solidFill>
              <a:srgbClr val="497DBA"/>
            </a:solidFill>
          </a:ln>
        </p:spPr>
        <p:txBody>
          <a:bodyPr vert="horz" wrap="square" lIns="0" tIns="208915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1645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Lista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hitos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300" y="716153"/>
            <a:ext cx="8100948" cy="5545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9577" y="274700"/>
            <a:ext cx="8028940" cy="1143000"/>
          </a:xfrm>
          <a:custGeom>
            <a:avLst/>
            <a:gdLst/>
            <a:ahLst/>
            <a:cxnLst/>
            <a:rect l="l" t="t" r="r" b="b"/>
            <a:pathLst>
              <a:path w="8028940" h="1143000">
                <a:moveTo>
                  <a:pt x="0" y="1143000"/>
                </a:moveTo>
                <a:lnTo>
                  <a:pt x="8028432" y="1143000"/>
                </a:lnTo>
                <a:lnTo>
                  <a:pt x="8028432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00728" y="234695"/>
            <a:ext cx="408431" cy="579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8469" y="292430"/>
            <a:ext cx="38322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EEA82E"/>
                </a:solidFill>
                <a:latin typeface="Arial"/>
                <a:cs typeface="Arial"/>
              </a:rPr>
              <a:t>6.2 DEFINIR LAS</a:t>
            </a:r>
            <a:r>
              <a:rPr sz="2000" b="1" spc="-155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EEA82E"/>
                </a:solidFill>
                <a:latin typeface="Arial"/>
                <a:cs typeface="Arial"/>
              </a:rPr>
              <a:t>ACTIVIDADES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3691" y="692759"/>
            <a:ext cx="7992999" cy="5030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2632" y="337693"/>
            <a:ext cx="8028940" cy="1143000"/>
          </a:xfrm>
          <a:custGeom>
            <a:avLst/>
            <a:gdLst/>
            <a:ahLst/>
            <a:cxnLst/>
            <a:rect l="l" t="t" r="r" b="b"/>
            <a:pathLst>
              <a:path w="8028940" h="1143000">
                <a:moveTo>
                  <a:pt x="0" y="1143000"/>
                </a:moveTo>
                <a:lnTo>
                  <a:pt x="8028432" y="1143000"/>
                </a:lnTo>
                <a:lnTo>
                  <a:pt x="8028432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64735" y="298704"/>
            <a:ext cx="408432" cy="579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1563" y="355472"/>
            <a:ext cx="38315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EEA82E"/>
                </a:solidFill>
                <a:latin typeface="Arial"/>
                <a:cs typeface="Arial"/>
              </a:rPr>
              <a:t>6.2 DEFINIR LAS</a:t>
            </a:r>
            <a:r>
              <a:rPr sz="2000" b="1" spc="-150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EEA82E"/>
                </a:solidFill>
                <a:latin typeface="Arial"/>
                <a:cs typeface="Arial"/>
              </a:rPr>
              <a:t>ACTIVIDADES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9132" y="1512506"/>
            <a:ext cx="7848600" cy="4435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374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420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34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34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15400" y="482600"/>
            <a:ext cx="228600" cy="492125"/>
          </a:xfrm>
          <a:custGeom>
            <a:avLst/>
            <a:gdLst/>
            <a:ahLst/>
            <a:cxnLst/>
            <a:rect l="l" t="t" r="r" b="b"/>
            <a:pathLst>
              <a:path w="228600" h="492125">
                <a:moveTo>
                  <a:pt x="0" y="492125"/>
                </a:moveTo>
                <a:lnTo>
                  <a:pt x="228599" y="492125"/>
                </a:lnTo>
                <a:lnTo>
                  <a:pt x="228599" y="0"/>
                </a:lnTo>
                <a:lnTo>
                  <a:pt x="0" y="0"/>
                </a:lnTo>
                <a:lnTo>
                  <a:pt x="0" y="492125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73907" y="2135123"/>
            <a:ext cx="3105912" cy="15453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21532" y="2159761"/>
            <a:ext cx="3011170" cy="1450975"/>
          </a:xfrm>
          <a:prstGeom prst="rect">
            <a:avLst/>
          </a:prstGeom>
          <a:solidFill>
            <a:srgbClr val="7E7E7E"/>
          </a:solidFill>
          <a:ln w="9525">
            <a:solidFill>
              <a:srgbClr val="497DBA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SECUENCIAR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LAS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ACTIVIDADES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6492" y="1772411"/>
            <a:ext cx="2206752" cy="7101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7387" y="1703832"/>
            <a:ext cx="1642872" cy="9235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3418" y="1797265"/>
            <a:ext cx="2112645" cy="615315"/>
          </a:xfrm>
          <a:custGeom>
            <a:avLst/>
            <a:gdLst/>
            <a:ahLst/>
            <a:cxnLst/>
            <a:rect l="l" t="t" r="r" b="b"/>
            <a:pathLst>
              <a:path w="2112645" h="615314">
                <a:moveTo>
                  <a:pt x="0" y="614845"/>
                </a:moveTo>
                <a:lnTo>
                  <a:pt x="2112518" y="614845"/>
                </a:lnTo>
                <a:lnTo>
                  <a:pt x="2112518" y="0"/>
                </a:lnTo>
                <a:lnTo>
                  <a:pt x="0" y="0"/>
                </a:lnTo>
                <a:lnTo>
                  <a:pt x="0" y="614845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3418" y="1797265"/>
            <a:ext cx="2112645" cy="615315"/>
          </a:xfrm>
          <a:custGeom>
            <a:avLst/>
            <a:gdLst/>
            <a:ahLst/>
            <a:cxnLst/>
            <a:rect l="l" t="t" r="r" b="b"/>
            <a:pathLst>
              <a:path w="2112645" h="615314">
                <a:moveTo>
                  <a:pt x="0" y="614845"/>
                </a:moveTo>
                <a:lnTo>
                  <a:pt x="2112518" y="614845"/>
                </a:lnTo>
                <a:lnTo>
                  <a:pt x="2112518" y="0"/>
                </a:lnTo>
                <a:lnTo>
                  <a:pt x="0" y="0"/>
                </a:lnTo>
                <a:lnTo>
                  <a:pt x="0" y="614845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19759" y="1771014"/>
            <a:ext cx="12198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6215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Lista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  activid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6492" y="6324598"/>
            <a:ext cx="2206752" cy="5044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3148" y="6304788"/>
            <a:ext cx="909827" cy="5532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3418" y="6348279"/>
            <a:ext cx="2112645" cy="410209"/>
          </a:xfrm>
          <a:custGeom>
            <a:avLst/>
            <a:gdLst/>
            <a:ahLst/>
            <a:cxnLst/>
            <a:rect l="l" t="t" r="r" b="b"/>
            <a:pathLst>
              <a:path w="2112645" h="410209">
                <a:moveTo>
                  <a:pt x="0" y="409905"/>
                </a:moveTo>
                <a:lnTo>
                  <a:pt x="2112518" y="409905"/>
                </a:lnTo>
                <a:lnTo>
                  <a:pt x="2112518" y="0"/>
                </a:lnTo>
                <a:lnTo>
                  <a:pt x="0" y="0"/>
                </a:lnTo>
                <a:lnTo>
                  <a:pt x="0" y="409905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73418" y="6348279"/>
            <a:ext cx="2112645" cy="410209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APO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6492" y="5836920"/>
            <a:ext cx="2206752" cy="5044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4296" y="5818632"/>
            <a:ext cx="829055" cy="6187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73418" y="5861316"/>
            <a:ext cx="2112645" cy="410209"/>
          </a:xfrm>
          <a:prstGeom prst="rect">
            <a:avLst/>
          </a:prstGeom>
          <a:solidFill>
            <a:srgbClr val="EEA82E"/>
          </a:solidFill>
          <a:ln w="9525">
            <a:solidFill>
              <a:srgbClr val="497DBA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95"/>
              </a:spcBef>
            </a:pP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FAE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6492" y="2511551"/>
            <a:ext cx="2206752" cy="8001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8788" y="2488692"/>
            <a:ext cx="2098548" cy="9235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3418" y="2536520"/>
            <a:ext cx="2112645" cy="705485"/>
          </a:xfrm>
          <a:custGeom>
            <a:avLst/>
            <a:gdLst/>
            <a:ahLst/>
            <a:cxnLst/>
            <a:rect l="l" t="t" r="r" b="b"/>
            <a:pathLst>
              <a:path w="2112645" h="705485">
                <a:moveTo>
                  <a:pt x="0" y="705027"/>
                </a:moveTo>
                <a:lnTo>
                  <a:pt x="2112518" y="705027"/>
                </a:lnTo>
                <a:lnTo>
                  <a:pt x="2112518" y="0"/>
                </a:lnTo>
                <a:lnTo>
                  <a:pt x="0" y="0"/>
                </a:lnTo>
                <a:lnTo>
                  <a:pt x="0" y="705027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3418" y="2536520"/>
            <a:ext cx="2112645" cy="705485"/>
          </a:xfrm>
          <a:custGeom>
            <a:avLst/>
            <a:gdLst/>
            <a:ahLst/>
            <a:cxnLst/>
            <a:rect l="l" t="t" r="r" b="b"/>
            <a:pathLst>
              <a:path w="2112645" h="705485">
                <a:moveTo>
                  <a:pt x="0" y="705027"/>
                </a:moveTo>
                <a:lnTo>
                  <a:pt x="2112518" y="705027"/>
                </a:lnTo>
                <a:lnTo>
                  <a:pt x="2112518" y="0"/>
                </a:lnTo>
                <a:lnTo>
                  <a:pt x="0" y="0"/>
                </a:lnTo>
                <a:lnTo>
                  <a:pt x="0" y="705027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91159" y="2555189"/>
            <a:ext cx="167767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Plan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gestión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20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cronograma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258311" y="5341620"/>
            <a:ext cx="2921508" cy="7833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07664" y="5309615"/>
            <a:ext cx="2677667" cy="9235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05555" y="5365546"/>
            <a:ext cx="2827655" cy="688975"/>
          </a:xfrm>
          <a:custGeom>
            <a:avLst/>
            <a:gdLst/>
            <a:ahLst/>
            <a:cxnLst/>
            <a:rect l="l" t="t" r="r" b="b"/>
            <a:pathLst>
              <a:path w="2827654" h="688975">
                <a:moveTo>
                  <a:pt x="0" y="688441"/>
                </a:moveTo>
                <a:lnTo>
                  <a:pt x="2827274" y="688441"/>
                </a:lnTo>
                <a:lnTo>
                  <a:pt x="2827274" y="0"/>
                </a:lnTo>
                <a:lnTo>
                  <a:pt x="0" y="0"/>
                </a:lnTo>
                <a:lnTo>
                  <a:pt x="0" y="688441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05555" y="5365546"/>
            <a:ext cx="2827655" cy="688975"/>
          </a:xfrm>
          <a:custGeom>
            <a:avLst/>
            <a:gdLst/>
            <a:ahLst/>
            <a:cxnLst/>
            <a:rect l="l" t="t" r="r" b="b"/>
            <a:pathLst>
              <a:path w="2827654" h="688975">
                <a:moveTo>
                  <a:pt x="0" y="688441"/>
                </a:moveTo>
                <a:lnTo>
                  <a:pt x="2827274" y="688441"/>
                </a:lnTo>
                <a:lnTo>
                  <a:pt x="2827274" y="0"/>
                </a:lnTo>
                <a:lnTo>
                  <a:pt x="0" y="0"/>
                </a:lnTo>
                <a:lnTo>
                  <a:pt x="0" y="688441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590925" y="5376773"/>
            <a:ext cx="22542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 marR="5080" indent="-382905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Determinación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las  dependencias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258311" y="4341876"/>
            <a:ext cx="2921508" cy="10317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87496" y="4282440"/>
            <a:ext cx="2319528" cy="12283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05555" y="4367072"/>
            <a:ext cx="2827655" cy="935990"/>
          </a:xfrm>
          <a:custGeom>
            <a:avLst/>
            <a:gdLst/>
            <a:ahLst/>
            <a:cxnLst/>
            <a:rect l="l" t="t" r="r" b="b"/>
            <a:pathLst>
              <a:path w="2827654" h="935989">
                <a:moveTo>
                  <a:pt x="0" y="935431"/>
                </a:moveTo>
                <a:lnTo>
                  <a:pt x="2827274" y="935431"/>
                </a:lnTo>
                <a:lnTo>
                  <a:pt x="2827274" y="0"/>
                </a:lnTo>
                <a:lnTo>
                  <a:pt x="0" y="0"/>
                </a:lnTo>
                <a:lnTo>
                  <a:pt x="0" y="935431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05555" y="4367072"/>
            <a:ext cx="2827655" cy="935990"/>
          </a:xfrm>
          <a:custGeom>
            <a:avLst/>
            <a:gdLst/>
            <a:ahLst/>
            <a:cxnLst/>
            <a:rect l="l" t="t" r="r" b="b"/>
            <a:pathLst>
              <a:path w="2827654" h="935989">
                <a:moveTo>
                  <a:pt x="0" y="935431"/>
                </a:moveTo>
                <a:lnTo>
                  <a:pt x="2827274" y="935431"/>
                </a:lnTo>
                <a:lnTo>
                  <a:pt x="2827274" y="0"/>
                </a:lnTo>
                <a:lnTo>
                  <a:pt x="0" y="0"/>
                </a:lnTo>
                <a:lnTo>
                  <a:pt x="0" y="935431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770757" y="4348937"/>
            <a:ext cx="1898014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24485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Método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 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Diagramación</a:t>
            </a:r>
            <a:r>
              <a:rPr sz="20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por 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Precedencia</a:t>
            </a:r>
            <a:r>
              <a:rPr sz="20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PDM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333244" y="2647188"/>
            <a:ext cx="806195" cy="64617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80614" y="2678429"/>
            <a:ext cx="709422" cy="53771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80614" y="2678429"/>
            <a:ext cx="709930" cy="537845"/>
          </a:xfrm>
          <a:custGeom>
            <a:avLst/>
            <a:gdLst/>
            <a:ahLst/>
            <a:cxnLst/>
            <a:rect l="l" t="t" r="r" b="b"/>
            <a:pathLst>
              <a:path w="709930" h="537844">
                <a:moveTo>
                  <a:pt x="0" y="134366"/>
                </a:moveTo>
                <a:lnTo>
                  <a:pt x="440563" y="134366"/>
                </a:lnTo>
                <a:lnTo>
                  <a:pt x="440563" y="0"/>
                </a:lnTo>
                <a:lnTo>
                  <a:pt x="709422" y="268859"/>
                </a:lnTo>
                <a:lnTo>
                  <a:pt x="440563" y="537718"/>
                </a:lnTo>
                <a:lnTo>
                  <a:pt x="440563" y="403225"/>
                </a:lnTo>
                <a:lnTo>
                  <a:pt x="0" y="403225"/>
                </a:lnTo>
                <a:lnTo>
                  <a:pt x="0" y="134366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61532" y="2656332"/>
            <a:ext cx="806195" cy="64617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09029" y="2687954"/>
            <a:ext cx="709422" cy="53784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09029" y="2687954"/>
            <a:ext cx="709930" cy="537845"/>
          </a:xfrm>
          <a:custGeom>
            <a:avLst/>
            <a:gdLst/>
            <a:ahLst/>
            <a:cxnLst/>
            <a:rect l="l" t="t" r="r" b="b"/>
            <a:pathLst>
              <a:path w="709929" h="537844">
                <a:moveTo>
                  <a:pt x="0" y="134493"/>
                </a:moveTo>
                <a:lnTo>
                  <a:pt x="440563" y="134493"/>
                </a:lnTo>
                <a:lnTo>
                  <a:pt x="440563" y="0"/>
                </a:lnTo>
                <a:lnTo>
                  <a:pt x="709422" y="268859"/>
                </a:lnTo>
                <a:lnTo>
                  <a:pt x="440563" y="537845"/>
                </a:lnTo>
                <a:lnTo>
                  <a:pt x="440563" y="403352"/>
                </a:lnTo>
                <a:lnTo>
                  <a:pt x="0" y="403352"/>
                </a:lnTo>
                <a:lnTo>
                  <a:pt x="0" y="134493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45668" y="1167511"/>
            <a:ext cx="1169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Calibri"/>
                <a:cs typeface="Calibri"/>
              </a:rPr>
              <a:t>ENTRADAS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769233" y="3718382"/>
            <a:ext cx="189992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latin typeface="Calibri"/>
                <a:cs typeface="Calibri"/>
              </a:rPr>
              <a:t>HERRAMIENTAS</a:t>
            </a:r>
            <a:r>
              <a:rPr sz="2000" b="1" spc="-9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TÉCNICAS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592059" y="1167511"/>
            <a:ext cx="901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ALI</a:t>
            </a:r>
            <a:r>
              <a:rPr sz="2000" b="1" spc="-5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44983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EEA82E"/>
                </a:solidFill>
                <a:latin typeface="Arial"/>
                <a:cs typeface="Arial"/>
              </a:rPr>
              <a:t>6.3 SECUENCIAR LAS</a:t>
            </a:r>
            <a:r>
              <a:rPr sz="2000" b="1" spc="-135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EEA82E"/>
                </a:solidFill>
                <a:latin typeface="Arial"/>
                <a:cs typeface="Arial"/>
              </a:rPr>
              <a:t>ACTIVIDADES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258311" y="6092950"/>
            <a:ext cx="2921508" cy="6416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48811" y="6141718"/>
            <a:ext cx="2598419" cy="61874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305555" y="6117056"/>
            <a:ext cx="2827655" cy="546735"/>
          </a:xfrm>
          <a:prstGeom prst="rect">
            <a:avLst/>
          </a:prstGeom>
          <a:solidFill>
            <a:srgbClr val="EEA82E"/>
          </a:solidFill>
          <a:ln w="9525">
            <a:solidFill>
              <a:srgbClr val="497DBA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339090">
              <a:lnSpc>
                <a:spcPct val="100000"/>
              </a:lnSpc>
              <a:spcBef>
                <a:spcPts val="835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Adelantos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retrasos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868668" y="1836420"/>
            <a:ext cx="2206752" cy="109880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54952" y="1808988"/>
            <a:ext cx="2289048" cy="122834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15784" y="1860346"/>
            <a:ext cx="2112645" cy="1004569"/>
          </a:xfrm>
          <a:custGeom>
            <a:avLst/>
            <a:gdLst/>
            <a:ahLst/>
            <a:cxnLst/>
            <a:rect l="l" t="t" r="r" b="b"/>
            <a:pathLst>
              <a:path w="2112645" h="1004569">
                <a:moveTo>
                  <a:pt x="0" y="1004138"/>
                </a:moveTo>
                <a:lnTo>
                  <a:pt x="2112518" y="1004138"/>
                </a:lnTo>
                <a:lnTo>
                  <a:pt x="2112518" y="0"/>
                </a:lnTo>
                <a:lnTo>
                  <a:pt x="0" y="0"/>
                </a:lnTo>
                <a:lnTo>
                  <a:pt x="0" y="10041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15784" y="1860346"/>
            <a:ext cx="2112645" cy="1004569"/>
          </a:xfrm>
          <a:custGeom>
            <a:avLst/>
            <a:gdLst/>
            <a:ahLst/>
            <a:cxnLst/>
            <a:rect l="l" t="t" r="r" b="b"/>
            <a:pathLst>
              <a:path w="2112645" h="1004569">
                <a:moveTo>
                  <a:pt x="0" y="1004138"/>
                </a:moveTo>
                <a:lnTo>
                  <a:pt x="2112518" y="1004138"/>
                </a:lnTo>
                <a:lnTo>
                  <a:pt x="2112518" y="0"/>
                </a:lnTo>
                <a:lnTo>
                  <a:pt x="0" y="0"/>
                </a:lnTo>
                <a:lnTo>
                  <a:pt x="0" y="1004138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038593" y="1876170"/>
            <a:ext cx="186880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Diagramas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red 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del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cronograma 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proyecto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871716" y="2923032"/>
            <a:ext cx="2206752" cy="111252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874764" y="2903220"/>
            <a:ext cx="2258568" cy="122834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918452" y="2947250"/>
            <a:ext cx="2112645" cy="1017905"/>
          </a:xfrm>
          <a:custGeom>
            <a:avLst/>
            <a:gdLst/>
            <a:ahLst/>
            <a:cxnLst/>
            <a:rect l="l" t="t" r="r" b="b"/>
            <a:pathLst>
              <a:path w="2112645" h="1017904">
                <a:moveTo>
                  <a:pt x="0" y="1017308"/>
                </a:moveTo>
                <a:lnTo>
                  <a:pt x="2112518" y="1017308"/>
                </a:lnTo>
                <a:lnTo>
                  <a:pt x="2112518" y="0"/>
                </a:lnTo>
                <a:lnTo>
                  <a:pt x="0" y="0"/>
                </a:lnTo>
                <a:lnTo>
                  <a:pt x="0" y="1017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918452" y="2947250"/>
            <a:ext cx="2112645" cy="1017905"/>
          </a:xfrm>
          <a:custGeom>
            <a:avLst/>
            <a:gdLst/>
            <a:ahLst/>
            <a:cxnLst/>
            <a:rect l="l" t="t" r="r" b="b"/>
            <a:pathLst>
              <a:path w="2112645" h="1017904">
                <a:moveTo>
                  <a:pt x="0" y="1017308"/>
                </a:moveTo>
                <a:lnTo>
                  <a:pt x="2112518" y="1017308"/>
                </a:lnTo>
                <a:lnTo>
                  <a:pt x="2112518" y="0"/>
                </a:lnTo>
                <a:lnTo>
                  <a:pt x="0" y="0"/>
                </a:lnTo>
                <a:lnTo>
                  <a:pt x="0" y="1017308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058025" y="2969717"/>
            <a:ext cx="183515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Actualizaciones</a:t>
            </a:r>
            <a:r>
              <a:rPr sz="20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  los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documentos 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proyecto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26492" y="3326891"/>
            <a:ext cx="2206752" cy="80009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8788" y="3302508"/>
            <a:ext cx="2097024" cy="9235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3418" y="3350971"/>
            <a:ext cx="2112645" cy="705485"/>
          </a:xfrm>
          <a:custGeom>
            <a:avLst/>
            <a:gdLst/>
            <a:ahLst/>
            <a:cxnLst/>
            <a:rect l="l" t="t" r="r" b="b"/>
            <a:pathLst>
              <a:path w="2112645" h="705485">
                <a:moveTo>
                  <a:pt x="0" y="705027"/>
                </a:moveTo>
                <a:lnTo>
                  <a:pt x="2112518" y="705027"/>
                </a:lnTo>
                <a:lnTo>
                  <a:pt x="2112518" y="0"/>
                </a:lnTo>
                <a:lnTo>
                  <a:pt x="0" y="0"/>
                </a:lnTo>
                <a:lnTo>
                  <a:pt x="0" y="705027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73418" y="3350971"/>
            <a:ext cx="2112645" cy="705485"/>
          </a:xfrm>
          <a:custGeom>
            <a:avLst/>
            <a:gdLst/>
            <a:ahLst/>
            <a:cxnLst/>
            <a:rect l="l" t="t" r="r" b="b"/>
            <a:pathLst>
              <a:path w="2112645" h="705485">
                <a:moveTo>
                  <a:pt x="0" y="705027"/>
                </a:moveTo>
                <a:lnTo>
                  <a:pt x="2112518" y="705027"/>
                </a:lnTo>
                <a:lnTo>
                  <a:pt x="2112518" y="0"/>
                </a:lnTo>
                <a:lnTo>
                  <a:pt x="0" y="0"/>
                </a:lnTo>
                <a:lnTo>
                  <a:pt x="0" y="705027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391159" y="3369945"/>
            <a:ext cx="16770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Atributos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las 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actividades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26492" y="5079491"/>
            <a:ext cx="2206752" cy="8001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2231" y="5209032"/>
            <a:ext cx="1853183" cy="61874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73418" y="5104142"/>
            <a:ext cx="2112645" cy="705485"/>
          </a:xfrm>
          <a:custGeom>
            <a:avLst/>
            <a:gdLst/>
            <a:ahLst/>
            <a:cxnLst/>
            <a:rect l="l" t="t" r="r" b="b"/>
            <a:pathLst>
              <a:path w="2112645" h="705485">
                <a:moveTo>
                  <a:pt x="0" y="705027"/>
                </a:moveTo>
                <a:lnTo>
                  <a:pt x="2112518" y="705027"/>
                </a:lnTo>
                <a:lnTo>
                  <a:pt x="2112518" y="0"/>
                </a:lnTo>
                <a:lnTo>
                  <a:pt x="0" y="0"/>
                </a:lnTo>
                <a:lnTo>
                  <a:pt x="0" y="705027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3418" y="5104142"/>
            <a:ext cx="2112645" cy="705485"/>
          </a:xfrm>
          <a:custGeom>
            <a:avLst/>
            <a:gdLst/>
            <a:ahLst/>
            <a:cxnLst/>
            <a:rect l="l" t="t" r="r" b="b"/>
            <a:pathLst>
              <a:path w="2112645" h="705485">
                <a:moveTo>
                  <a:pt x="0" y="705027"/>
                </a:moveTo>
                <a:lnTo>
                  <a:pt x="2112518" y="705027"/>
                </a:lnTo>
                <a:lnTo>
                  <a:pt x="2112518" y="0"/>
                </a:lnTo>
                <a:lnTo>
                  <a:pt x="0" y="0"/>
                </a:lnTo>
                <a:lnTo>
                  <a:pt x="0" y="705027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178180" y="5275910"/>
            <a:ext cx="21031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8615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Lista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Hitos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26492" y="4102608"/>
            <a:ext cx="2206752" cy="103327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92608" y="4043171"/>
            <a:ext cx="1930908" cy="122834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78180" y="4111244"/>
            <a:ext cx="210312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245" marR="30099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Enunciado</a:t>
            </a:r>
            <a:r>
              <a:rPr sz="2000" b="1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del 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alcance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del 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proyecto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15208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EEA82E"/>
                </a:solidFill>
                <a:latin typeface="Arial"/>
                <a:cs typeface="Arial"/>
              </a:rPr>
              <a:t>PREGUN</a:t>
            </a:r>
            <a:r>
              <a:rPr sz="2000" b="1" spc="-145" dirty="0">
                <a:solidFill>
                  <a:srgbClr val="EEA82E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EEA82E"/>
                </a:solidFill>
                <a:latin typeface="Arial"/>
                <a:cs typeface="Arial"/>
              </a:rPr>
              <a:t>A: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627377"/>
            <a:ext cx="4935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  <a:tab pos="3923665" algn="l"/>
              </a:tabLst>
            </a:pP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¿Cómo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determino el tiempo</a:t>
            </a:r>
            <a:r>
              <a:rPr sz="1800" spc="5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de</a:t>
            </a: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mi	</a:t>
            </a:r>
            <a:r>
              <a:rPr sz="1800" spc="-10" dirty="0">
                <a:solidFill>
                  <a:srgbClr val="676767"/>
                </a:solidFill>
                <a:latin typeface="Arial"/>
                <a:cs typeface="Arial"/>
              </a:rPr>
              <a:t>proyecto?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21255" y="2605201"/>
            <a:ext cx="4762500" cy="3124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7684" y="908723"/>
            <a:ext cx="8064500" cy="5159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855" y="692708"/>
            <a:ext cx="8933688" cy="5291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5337" y="641299"/>
            <a:ext cx="7992872" cy="541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01" y="668439"/>
            <a:ext cx="7992999" cy="5310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4" y="692746"/>
            <a:ext cx="9137904" cy="5184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753" y="983310"/>
            <a:ext cx="8064500" cy="4933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44970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EEA82E"/>
                </a:solidFill>
                <a:latin typeface="Arial"/>
                <a:cs typeface="Arial"/>
              </a:rPr>
              <a:t>6.3 SECUENCIAR LAS</a:t>
            </a:r>
            <a:r>
              <a:rPr sz="2000" b="1" spc="-145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EEA82E"/>
                </a:solidFill>
                <a:latin typeface="Arial"/>
                <a:cs typeface="Arial"/>
              </a:rPr>
              <a:t>ACTIVIDADES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15618" y="1484820"/>
            <a:ext cx="7303388" cy="50013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64858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EEA82E"/>
                </a:solidFill>
                <a:latin typeface="Arial"/>
                <a:cs typeface="Arial"/>
              </a:rPr>
              <a:t>6.4 </a:t>
            </a:r>
            <a:r>
              <a:rPr sz="2000" b="1" spc="-5" dirty="0">
                <a:solidFill>
                  <a:srgbClr val="EEA82E"/>
                </a:solidFill>
                <a:latin typeface="Arial"/>
                <a:cs typeface="Arial"/>
              </a:rPr>
              <a:t>ESTIMAR </a:t>
            </a:r>
            <a:r>
              <a:rPr sz="2000" b="1" dirty="0">
                <a:solidFill>
                  <a:srgbClr val="EEA82E"/>
                </a:solidFill>
                <a:latin typeface="Arial"/>
                <a:cs typeface="Arial"/>
              </a:rPr>
              <a:t>LOS RECURSOS DE LAS</a:t>
            </a:r>
            <a:r>
              <a:rPr sz="2000" b="1" spc="-130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EEA82E"/>
                </a:solidFill>
                <a:latin typeface="Arial"/>
                <a:cs typeface="Arial"/>
              </a:rPr>
              <a:t>ACTIVIDADES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3510" y="1844776"/>
            <a:ext cx="9000490" cy="38164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374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420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34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34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15400" y="482600"/>
            <a:ext cx="228600" cy="492125"/>
          </a:xfrm>
          <a:custGeom>
            <a:avLst/>
            <a:gdLst/>
            <a:ahLst/>
            <a:cxnLst/>
            <a:rect l="l" t="t" r="r" b="b"/>
            <a:pathLst>
              <a:path w="228600" h="492125">
                <a:moveTo>
                  <a:pt x="0" y="492125"/>
                </a:moveTo>
                <a:lnTo>
                  <a:pt x="228599" y="492125"/>
                </a:lnTo>
                <a:lnTo>
                  <a:pt x="228599" y="0"/>
                </a:lnTo>
                <a:lnTo>
                  <a:pt x="0" y="0"/>
                </a:lnTo>
                <a:lnTo>
                  <a:pt x="0" y="492125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64858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EEA82E"/>
                </a:solidFill>
                <a:latin typeface="Arial"/>
                <a:cs typeface="Arial"/>
              </a:rPr>
              <a:t>6.4 </a:t>
            </a:r>
            <a:r>
              <a:rPr sz="2000" b="1" spc="-5" dirty="0">
                <a:solidFill>
                  <a:srgbClr val="EEA82E"/>
                </a:solidFill>
                <a:latin typeface="Arial"/>
                <a:cs typeface="Arial"/>
              </a:rPr>
              <a:t>ESTIMAR </a:t>
            </a:r>
            <a:r>
              <a:rPr sz="2000" b="1" dirty="0">
                <a:solidFill>
                  <a:srgbClr val="EEA82E"/>
                </a:solidFill>
                <a:latin typeface="Arial"/>
                <a:cs typeface="Arial"/>
              </a:rPr>
              <a:t>LOS RECURSOS DE LAS</a:t>
            </a:r>
            <a:r>
              <a:rPr sz="2000" b="1" spc="-125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EEA82E"/>
                </a:solidFill>
                <a:latin typeface="Arial"/>
                <a:cs typeface="Arial"/>
              </a:rPr>
              <a:t>ACTIVIDADES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7821" y="1183005"/>
            <a:ext cx="7848854" cy="2331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1794" y="3526154"/>
            <a:ext cx="7992872" cy="15453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3848" y="5218760"/>
            <a:ext cx="7416800" cy="14815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374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420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34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34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15400" y="482600"/>
            <a:ext cx="228600" cy="492125"/>
          </a:xfrm>
          <a:custGeom>
            <a:avLst/>
            <a:gdLst/>
            <a:ahLst/>
            <a:cxnLst/>
            <a:rect l="l" t="t" r="r" b="b"/>
            <a:pathLst>
              <a:path w="228600" h="492125">
                <a:moveTo>
                  <a:pt x="0" y="492125"/>
                </a:moveTo>
                <a:lnTo>
                  <a:pt x="228599" y="492125"/>
                </a:lnTo>
                <a:lnTo>
                  <a:pt x="228599" y="0"/>
                </a:lnTo>
                <a:lnTo>
                  <a:pt x="0" y="0"/>
                </a:lnTo>
                <a:lnTo>
                  <a:pt x="0" y="492125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6223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EEA82E"/>
                </a:solidFill>
                <a:latin typeface="Arial"/>
                <a:cs typeface="Arial"/>
              </a:rPr>
              <a:t>6.5 </a:t>
            </a:r>
            <a:r>
              <a:rPr sz="2000" b="1" spc="-5" dirty="0">
                <a:solidFill>
                  <a:srgbClr val="EEA82E"/>
                </a:solidFill>
                <a:latin typeface="Arial"/>
                <a:cs typeface="Arial"/>
              </a:rPr>
              <a:t>ESTIMAR </a:t>
            </a:r>
            <a:r>
              <a:rPr sz="2000" b="1" dirty="0">
                <a:solidFill>
                  <a:srgbClr val="EEA82E"/>
                </a:solidFill>
                <a:latin typeface="Arial"/>
                <a:cs typeface="Arial"/>
              </a:rPr>
              <a:t>LA DURACIÓN DE LAS</a:t>
            </a:r>
            <a:r>
              <a:rPr sz="2000" b="1" spc="-195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EEA82E"/>
                </a:solidFill>
                <a:latin typeface="Arial"/>
                <a:cs typeface="Arial"/>
              </a:rPr>
              <a:t>ACTIVIDADES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010" y="1556753"/>
            <a:ext cx="9131935" cy="43282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3999" cy="6857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835150"/>
            <a:ext cx="240029" cy="717550"/>
          </a:xfrm>
          <a:custGeom>
            <a:avLst/>
            <a:gdLst/>
            <a:ahLst/>
            <a:cxnLst/>
            <a:rect l="l" t="t" r="r" b="b"/>
            <a:pathLst>
              <a:path w="240029" h="717550">
                <a:moveTo>
                  <a:pt x="0" y="717550"/>
                </a:moveTo>
                <a:lnTo>
                  <a:pt x="239712" y="717550"/>
                </a:lnTo>
                <a:lnTo>
                  <a:pt x="239712" y="0"/>
                </a:lnTo>
                <a:lnTo>
                  <a:pt x="0" y="0"/>
                </a:lnTo>
                <a:lnTo>
                  <a:pt x="0" y="717550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47360" y="6140051"/>
            <a:ext cx="0" cy="476884"/>
          </a:xfrm>
          <a:custGeom>
            <a:avLst/>
            <a:gdLst/>
            <a:ahLst/>
            <a:cxnLst/>
            <a:rect l="l" t="t" r="r" b="b"/>
            <a:pathLst>
              <a:path h="476884">
                <a:moveTo>
                  <a:pt x="0" y="476688"/>
                </a:moveTo>
                <a:lnTo>
                  <a:pt x="0" y="476688"/>
                </a:lnTo>
                <a:lnTo>
                  <a:pt x="0" y="0"/>
                </a:lnTo>
              </a:path>
            </a:pathLst>
          </a:custGeom>
          <a:ln w="3175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16648" y="6138725"/>
            <a:ext cx="268605" cy="348615"/>
          </a:xfrm>
          <a:custGeom>
            <a:avLst/>
            <a:gdLst/>
            <a:ahLst/>
            <a:cxnLst/>
            <a:rect l="l" t="t" r="r" b="b"/>
            <a:pathLst>
              <a:path w="268604" h="348614">
                <a:moveTo>
                  <a:pt x="82135" y="0"/>
                </a:moveTo>
                <a:lnTo>
                  <a:pt x="0" y="0"/>
                </a:lnTo>
                <a:lnTo>
                  <a:pt x="0" y="34172"/>
                </a:lnTo>
                <a:lnTo>
                  <a:pt x="2992" y="34172"/>
                </a:lnTo>
                <a:lnTo>
                  <a:pt x="6318" y="34525"/>
                </a:lnTo>
                <a:lnTo>
                  <a:pt x="7315" y="34525"/>
                </a:lnTo>
                <a:lnTo>
                  <a:pt x="11306" y="35188"/>
                </a:lnTo>
                <a:lnTo>
                  <a:pt x="24607" y="39151"/>
                </a:lnTo>
                <a:lnTo>
                  <a:pt x="37659" y="47816"/>
                </a:lnTo>
                <a:lnTo>
                  <a:pt x="47593" y="63016"/>
                </a:lnTo>
                <a:lnTo>
                  <a:pt x="51541" y="86583"/>
                </a:lnTo>
                <a:lnTo>
                  <a:pt x="51541" y="348311"/>
                </a:lnTo>
                <a:lnTo>
                  <a:pt x="57928" y="346995"/>
                </a:lnTo>
                <a:lnTo>
                  <a:pt x="66465" y="344995"/>
                </a:lnTo>
                <a:lnTo>
                  <a:pt x="76935" y="342248"/>
                </a:lnTo>
                <a:lnTo>
                  <a:pt x="89121" y="338692"/>
                </a:lnTo>
                <a:lnTo>
                  <a:pt x="89121" y="165533"/>
                </a:lnTo>
                <a:lnTo>
                  <a:pt x="214082" y="165533"/>
                </a:lnTo>
                <a:lnTo>
                  <a:pt x="82135" y="0"/>
                </a:lnTo>
                <a:close/>
              </a:path>
              <a:path w="268604" h="348614">
                <a:moveTo>
                  <a:pt x="214082" y="165533"/>
                </a:moveTo>
                <a:lnTo>
                  <a:pt x="89121" y="165533"/>
                </a:lnTo>
                <a:lnTo>
                  <a:pt x="190210" y="294241"/>
                </a:lnTo>
                <a:lnTo>
                  <a:pt x="210176" y="281486"/>
                </a:lnTo>
                <a:lnTo>
                  <a:pt x="229988" y="267082"/>
                </a:lnTo>
                <a:lnTo>
                  <a:pt x="249364" y="250999"/>
                </a:lnTo>
                <a:lnTo>
                  <a:pt x="268024" y="233205"/>
                </a:lnTo>
                <a:lnTo>
                  <a:pt x="214082" y="165533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16648" y="6485047"/>
            <a:ext cx="140663" cy="131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21491" y="613872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4">
                <a:moveTo>
                  <a:pt x="82467" y="257753"/>
                </a:moveTo>
                <a:lnTo>
                  <a:pt x="64858" y="272840"/>
                </a:lnTo>
                <a:lnTo>
                  <a:pt x="45347" y="287150"/>
                </a:lnTo>
                <a:lnTo>
                  <a:pt x="23780" y="300528"/>
                </a:lnTo>
                <a:lnTo>
                  <a:pt x="0" y="312817"/>
                </a:lnTo>
                <a:lnTo>
                  <a:pt x="129688" y="478014"/>
                </a:lnTo>
                <a:lnTo>
                  <a:pt x="180897" y="478014"/>
                </a:lnTo>
                <a:lnTo>
                  <a:pt x="180897" y="333382"/>
                </a:lnTo>
                <a:lnTo>
                  <a:pt x="142990" y="333382"/>
                </a:lnTo>
                <a:lnTo>
                  <a:pt x="82467" y="257753"/>
                </a:lnTo>
                <a:close/>
              </a:path>
              <a:path w="235584" h="478154">
                <a:moveTo>
                  <a:pt x="235431" y="0"/>
                </a:moveTo>
                <a:lnTo>
                  <a:pt x="183889" y="0"/>
                </a:lnTo>
                <a:lnTo>
                  <a:pt x="183531" y="26066"/>
                </a:lnTo>
                <a:lnTo>
                  <a:pt x="179026" y="68176"/>
                </a:lnTo>
                <a:lnTo>
                  <a:pt x="166728" y="120732"/>
                </a:lnTo>
                <a:lnTo>
                  <a:pt x="142990" y="178141"/>
                </a:lnTo>
                <a:lnTo>
                  <a:pt x="142990" y="333382"/>
                </a:lnTo>
                <a:lnTo>
                  <a:pt x="180897" y="333382"/>
                </a:lnTo>
                <a:lnTo>
                  <a:pt x="180897" y="85257"/>
                </a:lnTo>
                <a:lnTo>
                  <a:pt x="185261" y="63038"/>
                </a:lnTo>
                <a:lnTo>
                  <a:pt x="220799" y="36515"/>
                </a:lnTo>
                <a:lnTo>
                  <a:pt x="229447" y="35498"/>
                </a:lnTo>
                <a:lnTo>
                  <a:pt x="235431" y="35498"/>
                </a:lnTo>
                <a:lnTo>
                  <a:pt x="235431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12935" y="613872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5">
                <a:moveTo>
                  <a:pt x="55868" y="0"/>
                </a:moveTo>
                <a:lnTo>
                  <a:pt x="0" y="0"/>
                </a:lnTo>
                <a:lnTo>
                  <a:pt x="0" y="35498"/>
                </a:lnTo>
                <a:lnTo>
                  <a:pt x="5988" y="35498"/>
                </a:lnTo>
                <a:lnTo>
                  <a:pt x="6320" y="35851"/>
                </a:lnTo>
                <a:lnTo>
                  <a:pt x="42684" y="55152"/>
                </a:lnTo>
                <a:lnTo>
                  <a:pt x="49214" y="69997"/>
                </a:lnTo>
                <a:lnTo>
                  <a:pt x="53201" y="51320"/>
                </a:lnTo>
                <a:lnTo>
                  <a:pt x="55161" y="30527"/>
                </a:lnTo>
                <a:lnTo>
                  <a:pt x="55810" y="11970"/>
                </a:lnTo>
                <a:lnTo>
                  <a:pt x="5586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37474" y="6398800"/>
            <a:ext cx="1560929" cy="2179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12935" y="5964240"/>
            <a:ext cx="143655" cy="1154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710942" y="1852041"/>
            <a:ext cx="3656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EEA82E"/>
                </a:solidFill>
              </a:rPr>
              <a:t>REFLEX</a:t>
            </a:r>
            <a:r>
              <a:rPr sz="3200" spc="-10" dirty="0">
                <a:solidFill>
                  <a:srgbClr val="EEA82E"/>
                </a:solidFill>
              </a:rPr>
              <a:t>I</a:t>
            </a:r>
            <a:r>
              <a:rPr sz="3200" dirty="0">
                <a:solidFill>
                  <a:srgbClr val="EEA82E"/>
                </a:solidFill>
              </a:rPr>
              <a:t>ONEMO</a:t>
            </a:r>
            <a:r>
              <a:rPr sz="3200" spc="0" dirty="0">
                <a:solidFill>
                  <a:srgbClr val="EEA82E"/>
                </a:solidFill>
              </a:rPr>
              <a:t>S</a:t>
            </a:r>
            <a:r>
              <a:rPr sz="3600" dirty="0">
                <a:solidFill>
                  <a:srgbClr val="EEA82E"/>
                </a:solidFill>
              </a:rPr>
              <a:t>:</a:t>
            </a:r>
            <a:endParaRPr sz="3600"/>
          </a:p>
        </p:txBody>
      </p:sp>
      <p:sp>
        <p:nvSpPr>
          <p:cNvPr id="12" name="object 12"/>
          <p:cNvSpPr txBox="1"/>
          <p:nvPr/>
        </p:nvSpPr>
        <p:spPr>
          <a:xfrm>
            <a:off x="1363472" y="2949397"/>
            <a:ext cx="63500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72727"/>
                </a:solidFill>
                <a:latin typeface="Arial"/>
                <a:cs typeface="Arial"/>
              </a:rPr>
              <a:t>¿Las </a:t>
            </a:r>
            <a:r>
              <a:rPr sz="3600" spc="-5" dirty="0">
                <a:solidFill>
                  <a:srgbClr val="272727"/>
                </a:solidFill>
                <a:latin typeface="Arial"/>
                <a:cs typeface="Arial"/>
              </a:rPr>
              <a:t>actividades </a:t>
            </a:r>
            <a:r>
              <a:rPr sz="3600" dirty="0">
                <a:solidFill>
                  <a:srgbClr val="272727"/>
                </a:solidFill>
                <a:latin typeface="Arial"/>
                <a:cs typeface="Arial"/>
              </a:rPr>
              <a:t>determinan</a:t>
            </a:r>
            <a:r>
              <a:rPr sz="3600" spc="-8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272727"/>
                </a:solidFill>
                <a:latin typeface="Arial"/>
                <a:cs typeface="Arial"/>
              </a:rPr>
              <a:t>el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3600" spc="-5" dirty="0">
                <a:solidFill>
                  <a:srgbClr val="272727"/>
                </a:solidFill>
                <a:latin typeface="Arial"/>
                <a:cs typeface="Arial"/>
              </a:rPr>
              <a:t>tiempo de mi</a:t>
            </a:r>
            <a:r>
              <a:rPr sz="3600" spc="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272727"/>
                </a:solidFill>
                <a:latin typeface="Arial"/>
                <a:cs typeface="Arial"/>
              </a:rPr>
              <a:t>proyecto?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374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420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34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34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15400" y="482600"/>
            <a:ext cx="228600" cy="492125"/>
          </a:xfrm>
          <a:custGeom>
            <a:avLst/>
            <a:gdLst/>
            <a:ahLst/>
            <a:cxnLst/>
            <a:rect l="l" t="t" r="r" b="b"/>
            <a:pathLst>
              <a:path w="228600" h="492125">
                <a:moveTo>
                  <a:pt x="0" y="492125"/>
                </a:moveTo>
                <a:lnTo>
                  <a:pt x="228599" y="492125"/>
                </a:lnTo>
                <a:lnTo>
                  <a:pt x="228599" y="0"/>
                </a:lnTo>
                <a:lnTo>
                  <a:pt x="0" y="0"/>
                </a:lnTo>
                <a:lnTo>
                  <a:pt x="0" y="492125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6223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EEA82E"/>
                </a:solidFill>
                <a:latin typeface="Arial"/>
                <a:cs typeface="Arial"/>
              </a:rPr>
              <a:t>6.5 </a:t>
            </a:r>
            <a:r>
              <a:rPr sz="2000" b="1" spc="-5" dirty="0">
                <a:solidFill>
                  <a:srgbClr val="EEA82E"/>
                </a:solidFill>
                <a:latin typeface="Arial"/>
                <a:cs typeface="Arial"/>
              </a:rPr>
              <a:t>ESTIMAR </a:t>
            </a:r>
            <a:r>
              <a:rPr sz="2000" b="1" dirty="0">
                <a:solidFill>
                  <a:srgbClr val="EEA82E"/>
                </a:solidFill>
                <a:latin typeface="Arial"/>
                <a:cs typeface="Arial"/>
              </a:rPr>
              <a:t>LA DURACIÓN DE LAS</a:t>
            </a:r>
            <a:r>
              <a:rPr sz="2000" b="1" spc="-195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EEA82E"/>
                </a:solidFill>
                <a:latin typeface="Arial"/>
                <a:cs typeface="Arial"/>
              </a:rPr>
              <a:t>ACTIVIDADES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0384" y="1360779"/>
            <a:ext cx="7847583" cy="49253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374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420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34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34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15400" y="482600"/>
            <a:ext cx="228600" cy="492125"/>
          </a:xfrm>
          <a:custGeom>
            <a:avLst/>
            <a:gdLst/>
            <a:ahLst/>
            <a:cxnLst/>
            <a:rect l="l" t="t" r="r" b="b"/>
            <a:pathLst>
              <a:path w="228600" h="492125">
                <a:moveTo>
                  <a:pt x="0" y="492125"/>
                </a:moveTo>
                <a:lnTo>
                  <a:pt x="228599" y="492125"/>
                </a:lnTo>
                <a:lnTo>
                  <a:pt x="228599" y="0"/>
                </a:lnTo>
                <a:lnTo>
                  <a:pt x="0" y="0"/>
                </a:lnTo>
                <a:lnTo>
                  <a:pt x="0" y="492125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47707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EEA82E"/>
                </a:solidFill>
                <a:latin typeface="Arial"/>
                <a:cs typeface="Arial"/>
              </a:rPr>
              <a:t>6.6 DESARROLLAR EL</a:t>
            </a:r>
            <a:r>
              <a:rPr sz="2000" b="1" spc="-90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EEA82E"/>
                </a:solidFill>
                <a:latin typeface="Arial"/>
                <a:cs typeface="Arial"/>
              </a:rPr>
              <a:t>CRONOGRAMA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1251" y="1433920"/>
            <a:ext cx="8975471" cy="53925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374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420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34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34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15400" y="482600"/>
            <a:ext cx="228600" cy="492125"/>
          </a:xfrm>
          <a:custGeom>
            <a:avLst/>
            <a:gdLst/>
            <a:ahLst/>
            <a:cxnLst/>
            <a:rect l="l" t="t" r="r" b="b"/>
            <a:pathLst>
              <a:path w="228600" h="492125">
                <a:moveTo>
                  <a:pt x="0" y="492125"/>
                </a:moveTo>
                <a:lnTo>
                  <a:pt x="228599" y="492125"/>
                </a:lnTo>
                <a:lnTo>
                  <a:pt x="228599" y="0"/>
                </a:lnTo>
                <a:lnTo>
                  <a:pt x="0" y="0"/>
                </a:lnTo>
                <a:lnTo>
                  <a:pt x="0" y="492125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47707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EEA82E"/>
                </a:solidFill>
                <a:latin typeface="Arial"/>
                <a:cs typeface="Arial"/>
              </a:rPr>
              <a:t>6.6 DESARROLLAR EL</a:t>
            </a:r>
            <a:r>
              <a:rPr sz="2000" b="1" spc="-90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EEA82E"/>
                </a:solidFill>
                <a:latin typeface="Arial"/>
                <a:cs typeface="Arial"/>
              </a:rPr>
              <a:t>CRONOGRAMA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15618" y="2708910"/>
            <a:ext cx="7610475" cy="2438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6242" y="476732"/>
            <a:ext cx="8827757" cy="58066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8043" y="667981"/>
            <a:ext cx="8028432" cy="5508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9452" y="897648"/>
            <a:ext cx="7704073" cy="525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5337" y="769467"/>
            <a:ext cx="8028432" cy="5449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2744" y="866190"/>
            <a:ext cx="7919974" cy="5291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3609" y="404749"/>
            <a:ext cx="8100390" cy="3300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7627" y="3699890"/>
            <a:ext cx="7416800" cy="31581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6751" y="0"/>
            <a:ext cx="158495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241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72335" y="2814701"/>
            <a:ext cx="210312" cy="210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1334" y="2740025"/>
            <a:ext cx="306815" cy="2859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57601" y="2582113"/>
            <a:ext cx="843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EEA82E"/>
                </a:solidFill>
                <a:latin typeface="Arial"/>
                <a:cs typeface="Arial"/>
              </a:rPr>
              <a:t>FIN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577723"/>
            <a:ext cx="44094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EEA82E"/>
                </a:solidFill>
              </a:rPr>
              <a:t>LOGRO DE LA</a:t>
            </a:r>
            <a:r>
              <a:rPr sz="3200" spc="-265" dirty="0">
                <a:solidFill>
                  <a:srgbClr val="EEA82E"/>
                </a:solidFill>
              </a:rPr>
              <a:t> </a:t>
            </a:r>
            <a:r>
              <a:rPr sz="3200" dirty="0">
                <a:solidFill>
                  <a:srgbClr val="EEA82E"/>
                </a:solidFill>
              </a:rPr>
              <a:t>SESIÓN</a:t>
            </a:r>
            <a:endParaRPr sz="3200"/>
          </a:p>
        </p:txBody>
      </p:sp>
      <p:sp>
        <p:nvSpPr>
          <p:cNvPr id="8" name="object 8"/>
          <p:cNvSpPr/>
          <p:nvPr/>
        </p:nvSpPr>
        <p:spPr>
          <a:xfrm>
            <a:off x="280415" y="1319783"/>
            <a:ext cx="8295132" cy="2895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6797" y="2106295"/>
            <a:ext cx="7322184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Al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término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la sesión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los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estudiantes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identificarán algunas 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herramientas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procedimientos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podrán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determinar el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tiempo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real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del 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proyecto,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manera clara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precisa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acuerdo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 los esquemas y 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procedimientos presentados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20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clase.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0415" y="4283964"/>
            <a:ext cx="8295132" cy="2214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54735" y="4348734"/>
            <a:ext cx="449008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Temario: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6235" algn="l"/>
              </a:tabLst>
            </a:pPr>
            <a:r>
              <a:rPr sz="1800" spc="-10" dirty="0">
                <a:latin typeface="Calibri"/>
                <a:cs typeface="Calibri"/>
              </a:rPr>
              <a:t>Definición 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spc="-5" dirty="0">
                <a:latin typeface="Calibri"/>
                <a:cs typeface="Calibri"/>
              </a:rPr>
              <a:t>secuencia de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actividades.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6235" algn="l"/>
              </a:tabLst>
            </a:pPr>
            <a:r>
              <a:rPr sz="1800" spc="-10" dirty="0">
                <a:latin typeface="Calibri"/>
                <a:cs typeface="Calibri"/>
              </a:rPr>
              <a:t>Estimación </a:t>
            </a:r>
            <a:r>
              <a:rPr sz="1800" spc="-5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recursos </a:t>
            </a:r>
            <a:r>
              <a:rPr sz="1800" spc="-5" dirty="0">
                <a:latin typeface="Calibri"/>
                <a:cs typeface="Calibri"/>
              </a:rPr>
              <a:t>de las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actividades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6235" algn="l"/>
              </a:tabLst>
            </a:pPr>
            <a:r>
              <a:rPr sz="1800" spc="-10" dirty="0">
                <a:latin typeface="Calibri"/>
                <a:cs typeface="Calibri"/>
              </a:rPr>
              <a:t>Estimación </a:t>
            </a:r>
            <a:r>
              <a:rPr sz="1800" spc="-5" dirty="0">
                <a:latin typeface="Calibri"/>
                <a:cs typeface="Calibri"/>
              </a:rPr>
              <a:t>de la </a:t>
            </a:r>
            <a:r>
              <a:rPr sz="1800" spc="-10" dirty="0">
                <a:latin typeface="Calibri"/>
                <a:cs typeface="Calibri"/>
              </a:rPr>
              <a:t>duración </a:t>
            </a:r>
            <a:r>
              <a:rPr sz="1800" spc="-5" dirty="0">
                <a:latin typeface="Calibri"/>
                <a:cs typeface="Calibri"/>
              </a:rPr>
              <a:t>de las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actividades.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6235" algn="l"/>
              </a:tabLst>
            </a:pPr>
            <a:r>
              <a:rPr sz="1800" spc="-10" dirty="0">
                <a:latin typeface="Calibri"/>
                <a:cs typeface="Calibri"/>
              </a:rPr>
              <a:t>Desarrollo </a:t>
            </a:r>
            <a:r>
              <a:rPr sz="1800" spc="-5" dirty="0">
                <a:latin typeface="Calibri"/>
                <a:cs typeface="Calibri"/>
              </a:rPr>
              <a:t>del </a:t>
            </a:r>
            <a:r>
              <a:rPr sz="1800" spc="-10" dirty="0">
                <a:latin typeface="Calibri"/>
                <a:cs typeface="Calibri"/>
              </a:rPr>
              <a:t>cronograma </a:t>
            </a:r>
            <a:r>
              <a:rPr sz="1800" spc="-5" dirty="0">
                <a:latin typeface="Calibri"/>
                <a:cs typeface="Calibri"/>
              </a:rPr>
              <a:t>del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proyecto.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3999" cy="6857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29751" y="5964237"/>
            <a:ext cx="214629" cy="668655"/>
          </a:xfrm>
          <a:custGeom>
            <a:avLst/>
            <a:gdLst/>
            <a:ahLst/>
            <a:cxnLst/>
            <a:rect l="l" t="t" r="r" b="b"/>
            <a:pathLst>
              <a:path w="214629" h="668654">
                <a:moveTo>
                  <a:pt x="0" y="668337"/>
                </a:moveTo>
                <a:lnTo>
                  <a:pt x="214249" y="668337"/>
                </a:lnTo>
                <a:lnTo>
                  <a:pt x="214249" y="0"/>
                </a:lnTo>
                <a:lnTo>
                  <a:pt x="0" y="0"/>
                </a:lnTo>
                <a:lnTo>
                  <a:pt x="0" y="668337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42236" y="6140051"/>
            <a:ext cx="0" cy="476884"/>
          </a:xfrm>
          <a:custGeom>
            <a:avLst/>
            <a:gdLst/>
            <a:ahLst/>
            <a:cxnLst/>
            <a:rect l="l" t="t" r="r" b="b"/>
            <a:pathLst>
              <a:path h="476884">
                <a:moveTo>
                  <a:pt x="0" y="476688"/>
                </a:moveTo>
                <a:lnTo>
                  <a:pt x="0" y="476688"/>
                </a:lnTo>
                <a:lnTo>
                  <a:pt x="0" y="0"/>
                </a:lnTo>
              </a:path>
            </a:pathLst>
          </a:custGeom>
          <a:ln w="3175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11925" y="6138725"/>
            <a:ext cx="267970" cy="348615"/>
          </a:xfrm>
          <a:custGeom>
            <a:avLst/>
            <a:gdLst/>
            <a:ahLst/>
            <a:cxnLst/>
            <a:rect l="l" t="t" r="r" b="b"/>
            <a:pathLst>
              <a:path w="267970" h="348614">
                <a:moveTo>
                  <a:pt x="82073" y="0"/>
                </a:moveTo>
                <a:lnTo>
                  <a:pt x="0" y="0"/>
                </a:lnTo>
                <a:lnTo>
                  <a:pt x="0" y="34172"/>
                </a:lnTo>
                <a:lnTo>
                  <a:pt x="2990" y="34172"/>
                </a:lnTo>
                <a:lnTo>
                  <a:pt x="6313" y="34525"/>
                </a:lnTo>
                <a:lnTo>
                  <a:pt x="7310" y="34525"/>
                </a:lnTo>
                <a:lnTo>
                  <a:pt x="11297" y="35188"/>
                </a:lnTo>
                <a:lnTo>
                  <a:pt x="47557" y="63016"/>
                </a:lnTo>
                <a:lnTo>
                  <a:pt x="51503" y="348311"/>
                </a:lnTo>
                <a:lnTo>
                  <a:pt x="57884" y="346995"/>
                </a:lnTo>
                <a:lnTo>
                  <a:pt x="66415" y="344995"/>
                </a:lnTo>
                <a:lnTo>
                  <a:pt x="76877" y="342248"/>
                </a:lnTo>
                <a:lnTo>
                  <a:pt x="89054" y="338692"/>
                </a:lnTo>
                <a:lnTo>
                  <a:pt x="89053" y="165533"/>
                </a:lnTo>
                <a:lnTo>
                  <a:pt x="213920" y="165533"/>
                </a:lnTo>
                <a:lnTo>
                  <a:pt x="82073" y="0"/>
                </a:lnTo>
                <a:close/>
              </a:path>
              <a:path w="267970" h="348614">
                <a:moveTo>
                  <a:pt x="213920" y="165533"/>
                </a:moveTo>
                <a:lnTo>
                  <a:pt x="89053" y="165533"/>
                </a:lnTo>
                <a:lnTo>
                  <a:pt x="190066" y="294241"/>
                </a:lnTo>
                <a:lnTo>
                  <a:pt x="210018" y="281486"/>
                </a:lnTo>
                <a:lnTo>
                  <a:pt x="229814" y="267082"/>
                </a:lnTo>
                <a:lnTo>
                  <a:pt x="249176" y="250999"/>
                </a:lnTo>
                <a:lnTo>
                  <a:pt x="267821" y="233205"/>
                </a:lnTo>
                <a:lnTo>
                  <a:pt x="213920" y="165533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11925" y="6485047"/>
            <a:ext cx="140557" cy="131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16612" y="613872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4">
                <a:moveTo>
                  <a:pt x="82405" y="257753"/>
                </a:moveTo>
                <a:lnTo>
                  <a:pt x="64809" y="272840"/>
                </a:lnTo>
                <a:lnTo>
                  <a:pt x="45313" y="287150"/>
                </a:lnTo>
                <a:lnTo>
                  <a:pt x="23762" y="300528"/>
                </a:lnTo>
                <a:lnTo>
                  <a:pt x="0" y="312817"/>
                </a:lnTo>
                <a:lnTo>
                  <a:pt x="129590" y="478014"/>
                </a:lnTo>
                <a:lnTo>
                  <a:pt x="180761" y="478014"/>
                </a:lnTo>
                <a:lnTo>
                  <a:pt x="180761" y="333382"/>
                </a:lnTo>
                <a:lnTo>
                  <a:pt x="142882" y="333382"/>
                </a:lnTo>
                <a:lnTo>
                  <a:pt x="82405" y="257753"/>
                </a:lnTo>
                <a:close/>
              </a:path>
              <a:path w="235584" h="478154">
                <a:moveTo>
                  <a:pt x="235253" y="0"/>
                </a:moveTo>
                <a:lnTo>
                  <a:pt x="183750" y="0"/>
                </a:lnTo>
                <a:lnTo>
                  <a:pt x="183392" y="26066"/>
                </a:lnTo>
                <a:lnTo>
                  <a:pt x="178891" y="68176"/>
                </a:lnTo>
                <a:lnTo>
                  <a:pt x="166602" y="120732"/>
                </a:lnTo>
                <a:lnTo>
                  <a:pt x="142882" y="178141"/>
                </a:lnTo>
                <a:lnTo>
                  <a:pt x="142882" y="333382"/>
                </a:lnTo>
                <a:lnTo>
                  <a:pt x="180761" y="333382"/>
                </a:lnTo>
                <a:lnTo>
                  <a:pt x="180761" y="85257"/>
                </a:lnTo>
                <a:lnTo>
                  <a:pt x="185121" y="63038"/>
                </a:lnTo>
                <a:lnTo>
                  <a:pt x="220632" y="36515"/>
                </a:lnTo>
                <a:lnTo>
                  <a:pt x="229274" y="35498"/>
                </a:lnTo>
                <a:lnTo>
                  <a:pt x="235253" y="35498"/>
                </a:lnTo>
                <a:lnTo>
                  <a:pt x="235253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07987" y="613872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5">
                <a:moveTo>
                  <a:pt x="55825" y="0"/>
                </a:moveTo>
                <a:lnTo>
                  <a:pt x="0" y="0"/>
                </a:lnTo>
                <a:lnTo>
                  <a:pt x="0" y="35498"/>
                </a:lnTo>
                <a:lnTo>
                  <a:pt x="5983" y="35498"/>
                </a:lnTo>
                <a:lnTo>
                  <a:pt x="6316" y="35851"/>
                </a:lnTo>
                <a:lnTo>
                  <a:pt x="42652" y="55152"/>
                </a:lnTo>
                <a:lnTo>
                  <a:pt x="49177" y="69997"/>
                </a:lnTo>
                <a:lnTo>
                  <a:pt x="53161" y="51320"/>
                </a:lnTo>
                <a:lnTo>
                  <a:pt x="55119" y="30527"/>
                </a:lnTo>
                <a:lnTo>
                  <a:pt x="55768" y="11970"/>
                </a:lnTo>
                <a:lnTo>
                  <a:pt x="55825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32282" y="6398800"/>
            <a:ext cx="1559751" cy="2179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07987" y="5964240"/>
            <a:ext cx="143546" cy="1154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59989" y="2810382"/>
            <a:ext cx="370712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EEA82E"/>
                </a:solidFill>
                <a:latin typeface="Calibri"/>
                <a:cs typeface="Calibri"/>
              </a:rPr>
              <a:t>Fin de </a:t>
            </a:r>
            <a:r>
              <a:rPr sz="4400" dirty="0">
                <a:solidFill>
                  <a:srgbClr val="EEA82E"/>
                </a:solidFill>
                <a:latin typeface="Calibri"/>
                <a:cs typeface="Calibri"/>
              </a:rPr>
              <a:t>las</a:t>
            </a:r>
            <a:r>
              <a:rPr sz="4400" spc="-55" dirty="0">
                <a:solidFill>
                  <a:srgbClr val="EEA82E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EEA82E"/>
                </a:solidFill>
                <a:latin typeface="Calibri"/>
                <a:cs typeface="Calibri"/>
              </a:rPr>
              <a:t>sesión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374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420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34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34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15400" y="482600"/>
            <a:ext cx="228600" cy="492125"/>
          </a:xfrm>
          <a:custGeom>
            <a:avLst/>
            <a:gdLst/>
            <a:ahLst/>
            <a:cxnLst/>
            <a:rect l="l" t="t" r="r" b="b"/>
            <a:pathLst>
              <a:path w="228600" h="492125">
                <a:moveTo>
                  <a:pt x="0" y="492125"/>
                </a:moveTo>
                <a:lnTo>
                  <a:pt x="228599" y="492125"/>
                </a:lnTo>
                <a:lnTo>
                  <a:pt x="228599" y="0"/>
                </a:lnTo>
                <a:lnTo>
                  <a:pt x="0" y="0"/>
                </a:lnTo>
                <a:lnTo>
                  <a:pt x="0" y="492125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49220" y="3228213"/>
            <a:ext cx="45599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EEA82E"/>
                </a:solidFill>
              </a:rPr>
              <a:t>¿DÓNDE NOS ENCONTRAMOS</a:t>
            </a:r>
            <a:r>
              <a:rPr sz="2000" spc="-85" dirty="0">
                <a:solidFill>
                  <a:srgbClr val="EEA82E"/>
                </a:solidFill>
              </a:rPr>
              <a:t> </a:t>
            </a:r>
            <a:r>
              <a:rPr sz="2000" dirty="0">
                <a:solidFill>
                  <a:srgbClr val="EEA82E"/>
                </a:solidFill>
              </a:rPr>
              <a:t>HOY?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88983" y="6431991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6700" y="4329684"/>
            <a:ext cx="1616964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1180" y="4580077"/>
            <a:ext cx="88963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Lucida Sans"/>
                <a:cs typeface="Lucida Sans"/>
              </a:rPr>
              <a:t>Gestión  </a:t>
            </a:r>
            <a:r>
              <a:rPr sz="1400" b="1" spc="-10" dirty="0">
                <a:latin typeface="Lucida Sans"/>
                <a:cs typeface="Lucida Sans"/>
              </a:rPr>
              <a:t>Recursos  </a:t>
            </a:r>
            <a:r>
              <a:rPr sz="1400" b="1" spc="0" dirty="0">
                <a:latin typeface="Lucida Sans"/>
                <a:cs typeface="Lucida Sans"/>
              </a:rPr>
              <a:t>H</a:t>
            </a:r>
            <a:r>
              <a:rPr sz="1400" b="1" spc="-10" dirty="0">
                <a:latin typeface="Lucida Sans"/>
                <a:cs typeface="Lucida Sans"/>
              </a:rPr>
              <a:t>um</a:t>
            </a:r>
            <a:r>
              <a:rPr sz="1400" b="1" dirty="0">
                <a:latin typeface="Lucida Sans"/>
                <a:cs typeface="Lucida Sans"/>
              </a:rPr>
              <a:t>a</a:t>
            </a:r>
            <a:r>
              <a:rPr sz="1400" b="1" spc="-10" dirty="0">
                <a:latin typeface="Lucida Sans"/>
                <a:cs typeface="Lucida Sans"/>
              </a:rPr>
              <a:t>n</a:t>
            </a:r>
            <a:r>
              <a:rPr sz="1400" b="1" dirty="0">
                <a:latin typeface="Lucida Sans"/>
                <a:cs typeface="Lucida Sans"/>
              </a:rPr>
              <a:t>os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6322" y="1143000"/>
            <a:ext cx="3624579" cy="3352800"/>
          </a:xfrm>
          <a:custGeom>
            <a:avLst/>
            <a:gdLst/>
            <a:ahLst/>
            <a:cxnLst/>
            <a:rect l="l" t="t" r="r" b="b"/>
            <a:pathLst>
              <a:path w="3624579" h="3352800">
                <a:moveTo>
                  <a:pt x="33337" y="3276600"/>
                </a:moveTo>
                <a:lnTo>
                  <a:pt x="0" y="3276600"/>
                </a:lnTo>
                <a:lnTo>
                  <a:pt x="38100" y="3352800"/>
                </a:lnTo>
                <a:lnTo>
                  <a:pt x="69850" y="3289300"/>
                </a:lnTo>
                <a:lnTo>
                  <a:pt x="33337" y="3289300"/>
                </a:lnTo>
                <a:lnTo>
                  <a:pt x="33337" y="3276600"/>
                </a:lnTo>
                <a:close/>
              </a:path>
              <a:path w="3624579" h="3352800">
                <a:moveTo>
                  <a:pt x="3614788" y="2916174"/>
                </a:moveTo>
                <a:lnTo>
                  <a:pt x="33337" y="2916174"/>
                </a:lnTo>
                <a:lnTo>
                  <a:pt x="33337" y="3289300"/>
                </a:lnTo>
                <a:lnTo>
                  <a:pt x="42862" y="3289300"/>
                </a:lnTo>
                <a:lnTo>
                  <a:pt x="42862" y="2925699"/>
                </a:lnTo>
                <a:lnTo>
                  <a:pt x="38100" y="2925699"/>
                </a:lnTo>
                <a:lnTo>
                  <a:pt x="42862" y="2921000"/>
                </a:lnTo>
                <a:lnTo>
                  <a:pt x="3614788" y="2921000"/>
                </a:lnTo>
                <a:lnTo>
                  <a:pt x="3614788" y="2916174"/>
                </a:lnTo>
                <a:close/>
              </a:path>
              <a:path w="3624579" h="3352800">
                <a:moveTo>
                  <a:pt x="76200" y="3276600"/>
                </a:moveTo>
                <a:lnTo>
                  <a:pt x="42862" y="3276600"/>
                </a:lnTo>
                <a:lnTo>
                  <a:pt x="42862" y="3289300"/>
                </a:lnTo>
                <a:lnTo>
                  <a:pt x="69850" y="3289300"/>
                </a:lnTo>
                <a:lnTo>
                  <a:pt x="76200" y="3276600"/>
                </a:lnTo>
                <a:close/>
              </a:path>
              <a:path w="3624579" h="3352800">
                <a:moveTo>
                  <a:pt x="42862" y="2921000"/>
                </a:moveTo>
                <a:lnTo>
                  <a:pt x="38100" y="2925699"/>
                </a:lnTo>
                <a:lnTo>
                  <a:pt x="42862" y="2925699"/>
                </a:lnTo>
                <a:lnTo>
                  <a:pt x="42862" y="2921000"/>
                </a:lnTo>
                <a:close/>
              </a:path>
              <a:path w="3624579" h="3352800">
                <a:moveTo>
                  <a:pt x="3624313" y="2916174"/>
                </a:moveTo>
                <a:lnTo>
                  <a:pt x="3619487" y="2916174"/>
                </a:lnTo>
                <a:lnTo>
                  <a:pt x="3614788" y="2921000"/>
                </a:lnTo>
                <a:lnTo>
                  <a:pt x="42862" y="2921000"/>
                </a:lnTo>
                <a:lnTo>
                  <a:pt x="42862" y="2925699"/>
                </a:lnTo>
                <a:lnTo>
                  <a:pt x="3624313" y="2925699"/>
                </a:lnTo>
                <a:lnTo>
                  <a:pt x="3624313" y="2916174"/>
                </a:lnTo>
                <a:close/>
              </a:path>
              <a:path w="3624579" h="3352800">
                <a:moveTo>
                  <a:pt x="3624313" y="0"/>
                </a:moveTo>
                <a:lnTo>
                  <a:pt x="3614788" y="0"/>
                </a:lnTo>
                <a:lnTo>
                  <a:pt x="3614788" y="2921000"/>
                </a:lnTo>
                <a:lnTo>
                  <a:pt x="3619487" y="2916174"/>
                </a:lnTo>
                <a:lnTo>
                  <a:pt x="3624313" y="2916174"/>
                </a:lnTo>
                <a:lnTo>
                  <a:pt x="36243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28900" y="4253484"/>
            <a:ext cx="1616964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03322" y="4610557"/>
            <a:ext cx="131000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1435" algn="ct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Lucida Sans"/>
                <a:cs typeface="Lucida Sans"/>
              </a:rPr>
              <a:t>Gestión</a:t>
            </a:r>
            <a:r>
              <a:rPr sz="1400" b="1" spc="-15" dirty="0">
                <a:latin typeface="Lucida Sans"/>
                <a:cs typeface="Lucida Sans"/>
              </a:rPr>
              <a:t> </a:t>
            </a:r>
            <a:r>
              <a:rPr sz="1400" b="1" spc="-5" dirty="0">
                <a:latin typeface="Lucida Sans"/>
                <a:cs typeface="Lucida Sans"/>
              </a:rPr>
              <a:t>de</a:t>
            </a:r>
            <a:endParaRPr sz="1400">
              <a:latin typeface="Lucida Sans"/>
              <a:cs typeface="Lucida Sans"/>
            </a:endParaRPr>
          </a:p>
          <a:p>
            <a:pPr algn="ctr">
              <a:lnSpc>
                <a:spcPct val="100000"/>
              </a:lnSpc>
            </a:pPr>
            <a:r>
              <a:rPr sz="1400" b="1" spc="-5" dirty="0">
                <a:latin typeface="Lucida Sans"/>
                <a:cs typeface="Lucida Sans"/>
              </a:rPr>
              <a:t>Co</a:t>
            </a:r>
            <a:r>
              <a:rPr sz="1400" b="1" spc="-10" dirty="0">
                <a:latin typeface="Lucida Sans"/>
                <a:cs typeface="Lucida Sans"/>
              </a:rPr>
              <a:t>mun</a:t>
            </a:r>
            <a:r>
              <a:rPr sz="1400" b="1" spc="-15" dirty="0">
                <a:latin typeface="Lucida Sans"/>
                <a:cs typeface="Lucida Sans"/>
              </a:rPr>
              <a:t>i</a:t>
            </a:r>
            <a:r>
              <a:rPr sz="1400" b="1" spc="-5" dirty="0">
                <a:latin typeface="Lucida Sans"/>
                <a:cs typeface="Lucida Sans"/>
              </a:rPr>
              <a:t>cac</a:t>
            </a:r>
            <a:r>
              <a:rPr sz="1400" b="1" spc="-20" dirty="0">
                <a:latin typeface="Lucida Sans"/>
                <a:cs typeface="Lucida Sans"/>
              </a:rPr>
              <a:t>i</a:t>
            </a:r>
            <a:r>
              <a:rPr sz="1400" b="1" spc="5" dirty="0">
                <a:latin typeface="Lucida Sans"/>
                <a:cs typeface="Lucida Sans"/>
              </a:rPr>
              <a:t>ó</a:t>
            </a:r>
            <a:r>
              <a:rPr sz="1400" b="1" dirty="0">
                <a:latin typeface="Lucida Sans"/>
                <a:cs typeface="Lucida Sans"/>
              </a:rPr>
              <a:t>n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18509" y="1143000"/>
            <a:ext cx="1262380" cy="3276600"/>
          </a:xfrm>
          <a:custGeom>
            <a:avLst/>
            <a:gdLst/>
            <a:ahLst/>
            <a:cxnLst/>
            <a:rect l="l" t="t" r="r" b="b"/>
            <a:pathLst>
              <a:path w="1262379" h="3276600">
                <a:moveTo>
                  <a:pt x="33400" y="3200400"/>
                </a:moveTo>
                <a:lnTo>
                  <a:pt x="0" y="3200400"/>
                </a:lnTo>
                <a:lnTo>
                  <a:pt x="38100" y="3276600"/>
                </a:lnTo>
                <a:lnTo>
                  <a:pt x="69850" y="3213100"/>
                </a:lnTo>
                <a:lnTo>
                  <a:pt x="33400" y="3213100"/>
                </a:lnTo>
                <a:lnTo>
                  <a:pt x="33400" y="3200400"/>
                </a:lnTo>
                <a:close/>
              </a:path>
              <a:path w="1262379" h="3276600">
                <a:moveTo>
                  <a:pt x="1252601" y="2924175"/>
                </a:moveTo>
                <a:lnTo>
                  <a:pt x="33400" y="2924175"/>
                </a:lnTo>
                <a:lnTo>
                  <a:pt x="33400" y="3213100"/>
                </a:lnTo>
                <a:lnTo>
                  <a:pt x="42925" y="3213100"/>
                </a:lnTo>
                <a:lnTo>
                  <a:pt x="42925" y="2933700"/>
                </a:lnTo>
                <a:lnTo>
                  <a:pt x="38100" y="2933700"/>
                </a:lnTo>
                <a:lnTo>
                  <a:pt x="42925" y="2928874"/>
                </a:lnTo>
                <a:lnTo>
                  <a:pt x="1252601" y="2928874"/>
                </a:lnTo>
                <a:lnTo>
                  <a:pt x="1252601" y="2924175"/>
                </a:lnTo>
                <a:close/>
              </a:path>
              <a:path w="1262379" h="3276600">
                <a:moveTo>
                  <a:pt x="76200" y="3200400"/>
                </a:moveTo>
                <a:lnTo>
                  <a:pt x="42925" y="3200400"/>
                </a:lnTo>
                <a:lnTo>
                  <a:pt x="42925" y="3213100"/>
                </a:lnTo>
                <a:lnTo>
                  <a:pt x="69850" y="3213100"/>
                </a:lnTo>
                <a:lnTo>
                  <a:pt x="76200" y="3200400"/>
                </a:lnTo>
                <a:close/>
              </a:path>
              <a:path w="1262379" h="3276600">
                <a:moveTo>
                  <a:pt x="42925" y="2928874"/>
                </a:moveTo>
                <a:lnTo>
                  <a:pt x="38100" y="2933700"/>
                </a:lnTo>
                <a:lnTo>
                  <a:pt x="42925" y="2933700"/>
                </a:lnTo>
                <a:lnTo>
                  <a:pt x="42925" y="2928874"/>
                </a:lnTo>
                <a:close/>
              </a:path>
              <a:path w="1262379" h="3276600">
                <a:moveTo>
                  <a:pt x="1262126" y="2924175"/>
                </a:moveTo>
                <a:lnTo>
                  <a:pt x="1257300" y="2924175"/>
                </a:lnTo>
                <a:lnTo>
                  <a:pt x="1252601" y="2928874"/>
                </a:lnTo>
                <a:lnTo>
                  <a:pt x="42925" y="2928874"/>
                </a:lnTo>
                <a:lnTo>
                  <a:pt x="42925" y="2933700"/>
                </a:lnTo>
                <a:lnTo>
                  <a:pt x="1262126" y="2933700"/>
                </a:lnTo>
                <a:lnTo>
                  <a:pt x="1262126" y="2924175"/>
                </a:lnTo>
                <a:close/>
              </a:path>
              <a:path w="1262379" h="3276600">
                <a:moveTo>
                  <a:pt x="1262126" y="0"/>
                </a:moveTo>
                <a:lnTo>
                  <a:pt x="1252601" y="0"/>
                </a:lnTo>
                <a:lnTo>
                  <a:pt x="1252601" y="2928874"/>
                </a:lnTo>
                <a:lnTo>
                  <a:pt x="1257300" y="2924175"/>
                </a:lnTo>
                <a:lnTo>
                  <a:pt x="1262126" y="2924175"/>
                </a:lnTo>
                <a:lnTo>
                  <a:pt x="12621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24700" y="4177284"/>
            <a:ext cx="1616963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31177" y="4534357"/>
            <a:ext cx="14484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Lucida Sans"/>
                <a:cs typeface="Lucida Sans"/>
              </a:rPr>
              <a:t>Gestión</a:t>
            </a:r>
            <a:r>
              <a:rPr sz="1400" b="1" dirty="0">
                <a:latin typeface="Lucida Sans"/>
                <a:cs typeface="Lucida Sans"/>
              </a:rPr>
              <a:t> </a:t>
            </a:r>
            <a:r>
              <a:rPr sz="1400" b="1" spc="-5" dirty="0">
                <a:latin typeface="Lucida Sans"/>
                <a:cs typeface="Lucida Sans"/>
              </a:rPr>
              <a:t>de</a:t>
            </a:r>
            <a:endParaRPr sz="1400">
              <a:latin typeface="Lucida Sans"/>
              <a:cs typeface="Lucida Sans"/>
            </a:endParaRPr>
          </a:p>
          <a:p>
            <a:pPr algn="ctr">
              <a:lnSpc>
                <a:spcPct val="100000"/>
              </a:lnSpc>
            </a:pPr>
            <a:r>
              <a:rPr sz="1400" b="1" spc="-5" dirty="0">
                <a:latin typeface="Lucida Sans"/>
                <a:cs typeface="Lucida Sans"/>
              </a:rPr>
              <a:t>Abastecimiento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38700" y="4253484"/>
            <a:ext cx="1616964" cy="1008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36946" y="4610557"/>
            <a:ext cx="10033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Lucida Sans"/>
                <a:cs typeface="Lucida Sans"/>
              </a:rPr>
              <a:t>Gestión</a:t>
            </a:r>
            <a:r>
              <a:rPr sz="1400" b="1" spc="-50" dirty="0">
                <a:latin typeface="Lucida Sans"/>
                <a:cs typeface="Lucida Sans"/>
              </a:rPr>
              <a:t> </a:t>
            </a:r>
            <a:r>
              <a:rPr sz="1400" b="1" spc="-5" dirty="0">
                <a:latin typeface="Lucida Sans"/>
                <a:cs typeface="Lucida Sans"/>
              </a:rPr>
              <a:t>de</a:t>
            </a:r>
            <a:endParaRPr sz="1400">
              <a:latin typeface="Lucida Sans"/>
              <a:cs typeface="Lucida Sans"/>
            </a:endParaRPr>
          </a:p>
          <a:p>
            <a:pPr marL="60325" algn="ctr">
              <a:lnSpc>
                <a:spcPct val="100000"/>
              </a:lnSpc>
            </a:pPr>
            <a:r>
              <a:rPr sz="1400" b="1" spc="-5" dirty="0">
                <a:latin typeface="Lucida Sans"/>
                <a:cs typeface="Lucida Sans"/>
              </a:rPr>
              <a:t>Riesgos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71110" y="1143000"/>
            <a:ext cx="1033780" cy="3276600"/>
          </a:xfrm>
          <a:custGeom>
            <a:avLst/>
            <a:gdLst/>
            <a:ahLst/>
            <a:cxnLst/>
            <a:rect l="l" t="t" r="r" b="b"/>
            <a:pathLst>
              <a:path w="1033779" h="3276600">
                <a:moveTo>
                  <a:pt x="990600" y="3200400"/>
                </a:moveTo>
                <a:lnTo>
                  <a:pt x="957199" y="3200400"/>
                </a:lnTo>
                <a:lnTo>
                  <a:pt x="995299" y="3276600"/>
                </a:lnTo>
                <a:lnTo>
                  <a:pt x="1027049" y="3213100"/>
                </a:lnTo>
                <a:lnTo>
                  <a:pt x="990600" y="3213100"/>
                </a:lnTo>
                <a:lnTo>
                  <a:pt x="990600" y="3200400"/>
                </a:lnTo>
                <a:close/>
              </a:path>
              <a:path w="1033779" h="3276600">
                <a:moveTo>
                  <a:pt x="990600" y="2924048"/>
                </a:moveTo>
                <a:lnTo>
                  <a:pt x="990600" y="3213100"/>
                </a:lnTo>
                <a:lnTo>
                  <a:pt x="1000125" y="3213100"/>
                </a:lnTo>
                <a:lnTo>
                  <a:pt x="1000125" y="2928874"/>
                </a:lnTo>
                <a:lnTo>
                  <a:pt x="995299" y="2928874"/>
                </a:lnTo>
                <a:lnTo>
                  <a:pt x="990600" y="2924048"/>
                </a:lnTo>
                <a:close/>
              </a:path>
              <a:path w="1033779" h="3276600">
                <a:moveTo>
                  <a:pt x="1033399" y="3200400"/>
                </a:moveTo>
                <a:lnTo>
                  <a:pt x="1000125" y="3200400"/>
                </a:lnTo>
                <a:lnTo>
                  <a:pt x="1000125" y="3213100"/>
                </a:lnTo>
                <a:lnTo>
                  <a:pt x="1027049" y="3213100"/>
                </a:lnTo>
                <a:lnTo>
                  <a:pt x="1033399" y="3200400"/>
                </a:lnTo>
                <a:close/>
              </a:path>
              <a:path w="1033779" h="3276600">
                <a:moveTo>
                  <a:pt x="9525" y="0"/>
                </a:moveTo>
                <a:lnTo>
                  <a:pt x="0" y="0"/>
                </a:lnTo>
                <a:lnTo>
                  <a:pt x="0" y="2928874"/>
                </a:lnTo>
                <a:lnTo>
                  <a:pt x="990600" y="2928874"/>
                </a:lnTo>
                <a:lnTo>
                  <a:pt x="990600" y="2924048"/>
                </a:lnTo>
                <a:lnTo>
                  <a:pt x="9525" y="2924048"/>
                </a:lnTo>
                <a:lnTo>
                  <a:pt x="4699" y="2919349"/>
                </a:lnTo>
                <a:lnTo>
                  <a:pt x="9525" y="2919349"/>
                </a:lnTo>
                <a:lnTo>
                  <a:pt x="9525" y="0"/>
                </a:lnTo>
                <a:close/>
              </a:path>
              <a:path w="1033779" h="3276600">
                <a:moveTo>
                  <a:pt x="1000125" y="2919349"/>
                </a:moveTo>
                <a:lnTo>
                  <a:pt x="9525" y="2919349"/>
                </a:lnTo>
                <a:lnTo>
                  <a:pt x="9525" y="2924048"/>
                </a:lnTo>
                <a:lnTo>
                  <a:pt x="990600" y="2924048"/>
                </a:lnTo>
                <a:lnTo>
                  <a:pt x="995299" y="2928874"/>
                </a:lnTo>
                <a:lnTo>
                  <a:pt x="1000125" y="2928874"/>
                </a:lnTo>
                <a:lnTo>
                  <a:pt x="1000125" y="2919349"/>
                </a:lnTo>
                <a:close/>
              </a:path>
              <a:path w="1033779" h="3276600">
                <a:moveTo>
                  <a:pt x="9525" y="2919349"/>
                </a:moveTo>
                <a:lnTo>
                  <a:pt x="4699" y="2919349"/>
                </a:lnTo>
                <a:lnTo>
                  <a:pt x="9525" y="2924048"/>
                </a:lnTo>
                <a:lnTo>
                  <a:pt x="9525" y="2919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1110" y="1143000"/>
            <a:ext cx="3319779" cy="3200400"/>
          </a:xfrm>
          <a:custGeom>
            <a:avLst/>
            <a:gdLst/>
            <a:ahLst/>
            <a:cxnLst/>
            <a:rect l="l" t="t" r="r" b="b"/>
            <a:pathLst>
              <a:path w="3319779" h="3200400">
                <a:moveTo>
                  <a:pt x="3276599" y="3124200"/>
                </a:moveTo>
                <a:lnTo>
                  <a:pt x="3243198" y="3124200"/>
                </a:lnTo>
                <a:lnTo>
                  <a:pt x="3281298" y="3200400"/>
                </a:lnTo>
                <a:lnTo>
                  <a:pt x="3313048" y="3136900"/>
                </a:lnTo>
                <a:lnTo>
                  <a:pt x="3276599" y="3136900"/>
                </a:lnTo>
                <a:lnTo>
                  <a:pt x="3276599" y="3124200"/>
                </a:lnTo>
                <a:close/>
              </a:path>
              <a:path w="3319779" h="3200400">
                <a:moveTo>
                  <a:pt x="3276599" y="2919349"/>
                </a:moveTo>
                <a:lnTo>
                  <a:pt x="3276599" y="3136900"/>
                </a:lnTo>
                <a:lnTo>
                  <a:pt x="3286124" y="3136900"/>
                </a:lnTo>
                <a:lnTo>
                  <a:pt x="3286124" y="2924048"/>
                </a:lnTo>
                <a:lnTo>
                  <a:pt x="3281298" y="2924048"/>
                </a:lnTo>
                <a:lnTo>
                  <a:pt x="3276599" y="2919349"/>
                </a:lnTo>
                <a:close/>
              </a:path>
              <a:path w="3319779" h="3200400">
                <a:moveTo>
                  <a:pt x="3319398" y="3124200"/>
                </a:moveTo>
                <a:lnTo>
                  <a:pt x="3286124" y="3124200"/>
                </a:lnTo>
                <a:lnTo>
                  <a:pt x="3286124" y="3136900"/>
                </a:lnTo>
                <a:lnTo>
                  <a:pt x="3313048" y="3136900"/>
                </a:lnTo>
                <a:lnTo>
                  <a:pt x="3319398" y="3124200"/>
                </a:lnTo>
                <a:close/>
              </a:path>
              <a:path w="3319779" h="3200400">
                <a:moveTo>
                  <a:pt x="9525" y="0"/>
                </a:moveTo>
                <a:lnTo>
                  <a:pt x="0" y="0"/>
                </a:lnTo>
                <a:lnTo>
                  <a:pt x="0" y="2924048"/>
                </a:lnTo>
                <a:lnTo>
                  <a:pt x="3276599" y="2924048"/>
                </a:lnTo>
                <a:lnTo>
                  <a:pt x="3276599" y="2919349"/>
                </a:lnTo>
                <a:lnTo>
                  <a:pt x="9525" y="2919349"/>
                </a:lnTo>
                <a:lnTo>
                  <a:pt x="4699" y="2914523"/>
                </a:lnTo>
                <a:lnTo>
                  <a:pt x="9525" y="2914523"/>
                </a:lnTo>
                <a:lnTo>
                  <a:pt x="9525" y="0"/>
                </a:lnTo>
                <a:close/>
              </a:path>
              <a:path w="3319779" h="3200400">
                <a:moveTo>
                  <a:pt x="3286124" y="2914523"/>
                </a:moveTo>
                <a:lnTo>
                  <a:pt x="9525" y="2914523"/>
                </a:lnTo>
                <a:lnTo>
                  <a:pt x="9525" y="2919349"/>
                </a:lnTo>
                <a:lnTo>
                  <a:pt x="3276599" y="2919349"/>
                </a:lnTo>
                <a:lnTo>
                  <a:pt x="3281298" y="2924048"/>
                </a:lnTo>
                <a:lnTo>
                  <a:pt x="3286124" y="2924048"/>
                </a:lnTo>
                <a:lnTo>
                  <a:pt x="3286124" y="2914523"/>
                </a:lnTo>
                <a:close/>
              </a:path>
              <a:path w="3319779" h="3200400">
                <a:moveTo>
                  <a:pt x="9525" y="2914523"/>
                </a:moveTo>
                <a:lnTo>
                  <a:pt x="4699" y="2914523"/>
                </a:lnTo>
                <a:lnTo>
                  <a:pt x="9525" y="2919349"/>
                </a:lnTo>
                <a:lnTo>
                  <a:pt x="9525" y="2914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48100" y="138684"/>
            <a:ext cx="1616964" cy="100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114927" y="388111"/>
            <a:ext cx="92456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Lucida Sans"/>
                <a:cs typeface="Lucida Sans"/>
              </a:rPr>
              <a:t>Dirección  </a:t>
            </a:r>
            <a:r>
              <a:rPr sz="1400" b="1" dirty="0">
                <a:solidFill>
                  <a:srgbClr val="FFFFFF"/>
                </a:solidFill>
                <a:latin typeface="Lucida Sans"/>
                <a:cs typeface="Lucida Sans"/>
              </a:rPr>
              <a:t>De   </a:t>
            </a:r>
            <a:r>
              <a:rPr sz="1400" b="1" spc="-10" dirty="0">
                <a:solidFill>
                  <a:srgbClr val="FFFFFF"/>
                </a:solidFill>
                <a:latin typeface="Lucida Sans"/>
                <a:cs typeface="Lucida Sans"/>
              </a:rPr>
              <a:t>P</a:t>
            </a:r>
            <a:r>
              <a:rPr sz="1400" b="1" spc="-15" dirty="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sz="1400" b="1" dirty="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sz="1400" b="1" spc="30" dirty="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sz="1400" b="1" dirty="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sz="1400" b="1" spc="-5" dirty="0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sz="1400" b="1" spc="10" dirty="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sz="1400" b="1" dirty="0">
                <a:solidFill>
                  <a:srgbClr val="FFFFFF"/>
                </a:solidFill>
                <a:latin typeface="Lucida Sans"/>
                <a:cs typeface="Lucida Sans"/>
              </a:rPr>
              <a:t>os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19700" y="1510283"/>
            <a:ext cx="1616963" cy="1008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89245" y="1866722"/>
            <a:ext cx="10648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Lucida Sans"/>
                <a:cs typeface="Lucida Sans"/>
              </a:rPr>
              <a:t>Gestión</a:t>
            </a:r>
            <a:r>
              <a:rPr sz="1400" b="1" spc="-40" dirty="0">
                <a:latin typeface="Lucida Sans"/>
                <a:cs typeface="Lucida Sans"/>
              </a:rPr>
              <a:t> </a:t>
            </a:r>
            <a:r>
              <a:rPr sz="1400" b="1" dirty="0">
                <a:latin typeface="Lucida Sans"/>
                <a:cs typeface="Lucida Sans"/>
              </a:rPr>
              <a:t>del</a:t>
            </a:r>
            <a:endParaRPr sz="1400">
              <a:latin typeface="Lucida Sans"/>
              <a:cs typeface="Lucida Sans"/>
            </a:endParaRPr>
          </a:p>
          <a:p>
            <a:pPr marL="53975" algn="ctr">
              <a:lnSpc>
                <a:spcPct val="100000"/>
              </a:lnSpc>
            </a:pPr>
            <a:r>
              <a:rPr sz="1400" b="1" spc="-5" dirty="0">
                <a:latin typeface="Lucida Sans"/>
                <a:cs typeface="Lucida Sans"/>
              </a:rPr>
              <a:t>Alcance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52700" y="1510283"/>
            <a:ext cx="1616964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669794" y="1866722"/>
            <a:ext cx="122174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Lucida Sans"/>
                <a:cs typeface="Lucida Sans"/>
              </a:rPr>
              <a:t>Gestión de</a:t>
            </a:r>
            <a:r>
              <a:rPr sz="1400" b="1" spc="-50" dirty="0">
                <a:latin typeface="Lucida Sans"/>
                <a:cs typeface="Lucida Sans"/>
              </a:rPr>
              <a:t> </a:t>
            </a:r>
            <a:r>
              <a:rPr sz="1400" b="1" spc="-5" dirty="0">
                <a:latin typeface="Lucida Sans"/>
                <a:cs typeface="Lucida Sans"/>
              </a:rPr>
              <a:t>la</a:t>
            </a:r>
            <a:endParaRPr sz="1400">
              <a:latin typeface="Lucida Sans"/>
              <a:cs typeface="Lucida Sans"/>
            </a:endParaRPr>
          </a:p>
          <a:p>
            <a:pPr marL="1270" algn="ctr">
              <a:lnSpc>
                <a:spcPct val="100000"/>
              </a:lnSpc>
            </a:pPr>
            <a:r>
              <a:rPr sz="1400" b="1" spc="-5" dirty="0">
                <a:latin typeface="Lucida Sans"/>
                <a:cs typeface="Lucida Sans"/>
              </a:rPr>
              <a:t>Integración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134100" y="2805683"/>
            <a:ext cx="1616963" cy="1008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360033" y="3162376"/>
            <a:ext cx="10033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Lucida Sans"/>
                <a:cs typeface="Lucida Sans"/>
              </a:rPr>
              <a:t>Gestión</a:t>
            </a:r>
            <a:r>
              <a:rPr sz="1400" b="1" spc="-50" dirty="0">
                <a:latin typeface="Lucida Sans"/>
                <a:cs typeface="Lucida Sans"/>
              </a:rPr>
              <a:t> </a:t>
            </a:r>
            <a:r>
              <a:rPr sz="1400" b="1" spc="-5" dirty="0">
                <a:latin typeface="Lucida Sans"/>
                <a:cs typeface="Lucida Sans"/>
              </a:rPr>
              <a:t>de</a:t>
            </a:r>
            <a:endParaRPr sz="1400">
              <a:latin typeface="Lucida Sans"/>
              <a:cs typeface="Lucida Sans"/>
            </a:endParaRPr>
          </a:p>
          <a:p>
            <a:pPr marL="2540" algn="ctr">
              <a:lnSpc>
                <a:spcPct val="100000"/>
              </a:lnSpc>
            </a:pPr>
            <a:r>
              <a:rPr sz="1400" b="1" spc="-5" dirty="0">
                <a:latin typeface="Lucida Sans"/>
                <a:cs typeface="Lucida Sans"/>
              </a:rPr>
              <a:t>Calidad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48100" y="2881883"/>
            <a:ext cx="1616964" cy="1008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073778" y="3238576"/>
            <a:ext cx="10033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Lucida Sans"/>
                <a:cs typeface="Lucida Sans"/>
              </a:rPr>
              <a:t>Gestión</a:t>
            </a:r>
            <a:r>
              <a:rPr sz="1400" b="1" spc="-50" dirty="0">
                <a:latin typeface="Lucida Sans"/>
                <a:cs typeface="Lucida Sans"/>
              </a:rPr>
              <a:t> </a:t>
            </a:r>
            <a:r>
              <a:rPr sz="1400" b="1" spc="-5" dirty="0">
                <a:latin typeface="Lucida Sans"/>
                <a:cs typeface="Lucida Sans"/>
              </a:rPr>
              <a:t>de</a:t>
            </a:r>
            <a:endParaRPr sz="1400">
              <a:latin typeface="Lucida Sans"/>
              <a:cs typeface="Lucida Sans"/>
            </a:endParaRPr>
          </a:p>
          <a:p>
            <a:pPr marL="3175" algn="ctr">
              <a:lnSpc>
                <a:spcPct val="100000"/>
              </a:lnSpc>
            </a:pPr>
            <a:r>
              <a:rPr sz="1400" b="1" spc="-5" dirty="0">
                <a:latin typeface="Lucida Sans"/>
                <a:cs typeface="Lucida Sans"/>
              </a:rPr>
              <a:t>Costos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409700" y="2881883"/>
            <a:ext cx="1616964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634998" y="3238576"/>
            <a:ext cx="100584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Lucida Sans"/>
                <a:cs typeface="Lucida Sans"/>
              </a:rPr>
              <a:t>Gestión</a:t>
            </a:r>
            <a:r>
              <a:rPr sz="1400" b="1" spc="-35" dirty="0">
                <a:latin typeface="Lucida Sans"/>
                <a:cs typeface="Lucida Sans"/>
              </a:rPr>
              <a:t> </a:t>
            </a:r>
            <a:r>
              <a:rPr sz="1400" b="1" spc="-5" dirty="0">
                <a:latin typeface="Lucida Sans"/>
                <a:cs typeface="Lucida Sans"/>
              </a:rPr>
              <a:t>de</a:t>
            </a:r>
            <a:endParaRPr sz="1400">
              <a:latin typeface="Lucida Sans"/>
              <a:cs typeface="Lucida Sans"/>
            </a:endParaRPr>
          </a:p>
          <a:p>
            <a:pPr marL="1905" algn="ctr">
              <a:lnSpc>
                <a:spcPct val="100000"/>
              </a:lnSpc>
            </a:pPr>
            <a:r>
              <a:rPr sz="1400" b="1" spc="-5" dirty="0">
                <a:latin typeface="Lucida Sans"/>
                <a:cs typeface="Lucida Sans"/>
              </a:rPr>
              <a:t>Tiempos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37709" y="1143000"/>
            <a:ext cx="76200" cy="1905000"/>
          </a:xfrm>
          <a:custGeom>
            <a:avLst/>
            <a:gdLst/>
            <a:ahLst/>
            <a:cxnLst/>
            <a:rect l="l" t="t" r="r" b="b"/>
            <a:pathLst>
              <a:path w="76200" h="1905000">
                <a:moveTo>
                  <a:pt x="33400" y="1828800"/>
                </a:moveTo>
                <a:lnTo>
                  <a:pt x="0" y="1828800"/>
                </a:lnTo>
                <a:lnTo>
                  <a:pt x="38100" y="1905000"/>
                </a:lnTo>
                <a:lnTo>
                  <a:pt x="69850" y="1841500"/>
                </a:lnTo>
                <a:lnTo>
                  <a:pt x="33400" y="1841500"/>
                </a:lnTo>
                <a:lnTo>
                  <a:pt x="33400" y="1828800"/>
                </a:lnTo>
                <a:close/>
              </a:path>
              <a:path w="76200" h="1905000">
                <a:moveTo>
                  <a:pt x="42925" y="0"/>
                </a:moveTo>
                <a:lnTo>
                  <a:pt x="33400" y="0"/>
                </a:lnTo>
                <a:lnTo>
                  <a:pt x="33400" y="1841500"/>
                </a:lnTo>
                <a:lnTo>
                  <a:pt x="42925" y="1841500"/>
                </a:lnTo>
                <a:lnTo>
                  <a:pt x="42925" y="0"/>
                </a:lnTo>
                <a:close/>
              </a:path>
              <a:path w="76200" h="1905000">
                <a:moveTo>
                  <a:pt x="76200" y="1828800"/>
                </a:moveTo>
                <a:lnTo>
                  <a:pt x="42925" y="1828800"/>
                </a:lnTo>
                <a:lnTo>
                  <a:pt x="42925" y="1841500"/>
                </a:lnTo>
                <a:lnTo>
                  <a:pt x="69850" y="1841500"/>
                </a:lnTo>
                <a:lnTo>
                  <a:pt x="76200" y="1828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42310" y="1143000"/>
            <a:ext cx="1338580" cy="533400"/>
          </a:xfrm>
          <a:custGeom>
            <a:avLst/>
            <a:gdLst/>
            <a:ahLst/>
            <a:cxnLst/>
            <a:rect l="l" t="t" r="r" b="b"/>
            <a:pathLst>
              <a:path w="1338579" h="533400">
                <a:moveTo>
                  <a:pt x="33400" y="457200"/>
                </a:moveTo>
                <a:lnTo>
                  <a:pt x="0" y="457200"/>
                </a:lnTo>
                <a:lnTo>
                  <a:pt x="38100" y="533400"/>
                </a:lnTo>
                <a:lnTo>
                  <a:pt x="69850" y="469900"/>
                </a:lnTo>
                <a:lnTo>
                  <a:pt x="33400" y="469900"/>
                </a:lnTo>
                <a:lnTo>
                  <a:pt x="33400" y="457200"/>
                </a:lnTo>
                <a:close/>
              </a:path>
              <a:path w="1338579" h="533400">
                <a:moveTo>
                  <a:pt x="1328801" y="261874"/>
                </a:moveTo>
                <a:lnTo>
                  <a:pt x="33400" y="261874"/>
                </a:lnTo>
                <a:lnTo>
                  <a:pt x="33400" y="469900"/>
                </a:lnTo>
                <a:lnTo>
                  <a:pt x="42925" y="469900"/>
                </a:lnTo>
                <a:lnTo>
                  <a:pt x="42925" y="271399"/>
                </a:lnTo>
                <a:lnTo>
                  <a:pt x="38100" y="271399"/>
                </a:lnTo>
                <a:lnTo>
                  <a:pt x="42925" y="266700"/>
                </a:lnTo>
                <a:lnTo>
                  <a:pt x="1328801" y="266700"/>
                </a:lnTo>
                <a:lnTo>
                  <a:pt x="1328801" y="261874"/>
                </a:lnTo>
                <a:close/>
              </a:path>
              <a:path w="1338579" h="533400">
                <a:moveTo>
                  <a:pt x="76200" y="457200"/>
                </a:moveTo>
                <a:lnTo>
                  <a:pt x="42925" y="457200"/>
                </a:lnTo>
                <a:lnTo>
                  <a:pt x="42925" y="469900"/>
                </a:lnTo>
                <a:lnTo>
                  <a:pt x="69850" y="469900"/>
                </a:lnTo>
                <a:lnTo>
                  <a:pt x="76200" y="457200"/>
                </a:lnTo>
                <a:close/>
              </a:path>
              <a:path w="1338579" h="533400">
                <a:moveTo>
                  <a:pt x="42925" y="266700"/>
                </a:moveTo>
                <a:lnTo>
                  <a:pt x="38100" y="271399"/>
                </a:lnTo>
                <a:lnTo>
                  <a:pt x="42925" y="271399"/>
                </a:lnTo>
                <a:lnTo>
                  <a:pt x="42925" y="266700"/>
                </a:lnTo>
                <a:close/>
              </a:path>
              <a:path w="1338579" h="533400">
                <a:moveTo>
                  <a:pt x="1338326" y="261874"/>
                </a:moveTo>
                <a:lnTo>
                  <a:pt x="1333500" y="261874"/>
                </a:lnTo>
                <a:lnTo>
                  <a:pt x="1328801" y="266700"/>
                </a:lnTo>
                <a:lnTo>
                  <a:pt x="42925" y="266700"/>
                </a:lnTo>
                <a:lnTo>
                  <a:pt x="42925" y="271399"/>
                </a:lnTo>
                <a:lnTo>
                  <a:pt x="1338326" y="271399"/>
                </a:lnTo>
                <a:lnTo>
                  <a:pt x="1338326" y="261874"/>
                </a:lnTo>
                <a:close/>
              </a:path>
              <a:path w="1338579" h="533400">
                <a:moveTo>
                  <a:pt x="1338326" y="0"/>
                </a:moveTo>
                <a:lnTo>
                  <a:pt x="1328801" y="0"/>
                </a:lnTo>
                <a:lnTo>
                  <a:pt x="1328801" y="266700"/>
                </a:lnTo>
                <a:lnTo>
                  <a:pt x="1333500" y="261874"/>
                </a:lnTo>
                <a:lnTo>
                  <a:pt x="1338326" y="261874"/>
                </a:lnTo>
                <a:lnTo>
                  <a:pt x="13383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1110" y="1143000"/>
            <a:ext cx="1414780" cy="533400"/>
          </a:xfrm>
          <a:custGeom>
            <a:avLst/>
            <a:gdLst/>
            <a:ahLst/>
            <a:cxnLst/>
            <a:rect l="l" t="t" r="r" b="b"/>
            <a:pathLst>
              <a:path w="1414779" h="533400">
                <a:moveTo>
                  <a:pt x="1371600" y="457200"/>
                </a:moveTo>
                <a:lnTo>
                  <a:pt x="1338199" y="457200"/>
                </a:lnTo>
                <a:lnTo>
                  <a:pt x="1376299" y="533400"/>
                </a:lnTo>
                <a:lnTo>
                  <a:pt x="1408049" y="469900"/>
                </a:lnTo>
                <a:lnTo>
                  <a:pt x="1371600" y="469900"/>
                </a:lnTo>
                <a:lnTo>
                  <a:pt x="1371600" y="457200"/>
                </a:lnTo>
                <a:close/>
              </a:path>
              <a:path w="1414779" h="533400">
                <a:moveTo>
                  <a:pt x="1371600" y="266700"/>
                </a:moveTo>
                <a:lnTo>
                  <a:pt x="1371600" y="469900"/>
                </a:lnTo>
                <a:lnTo>
                  <a:pt x="1381125" y="469900"/>
                </a:lnTo>
                <a:lnTo>
                  <a:pt x="1381125" y="271399"/>
                </a:lnTo>
                <a:lnTo>
                  <a:pt x="1376299" y="271399"/>
                </a:lnTo>
                <a:lnTo>
                  <a:pt x="1371600" y="266700"/>
                </a:lnTo>
                <a:close/>
              </a:path>
              <a:path w="1414779" h="533400">
                <a:moveTo>
                  <a:pt x="1414399" y="457200"/>
                </a:moveTo>
                <a:lnTo>
                  <a:pt x="1381125" y="457200"/>
                </a:lnTo>
                <a:lnTo>
                  <a:pt x="1381125" y="469900"/>
                </a:lnTo>
                <a:lnTo>
                  <a:pt x="1408049" y="469900"/>
                </a:lnTo>
                <a:lnTo>
                  <a:pt x="1414399" y="457200"/>
                </a:lnTo>
                <a:close/>
              </a:path>
              <a:path w="1414779" h="533400">
                <a:moveTo>
                  <a:pt x="9525" y="0"/>
                </a:moveTo>
                <a:lnTo>
                  <a:pt x="0" y="0"/>
                </a:lnTo>
                <a:lnTo>
                  <a:pt x="0" y="271399"/>
                </a:lnTo>
                <a:lnTo>
                  <a:pt x="1371600" y="271399"/>
                </a:lnTo>
                <a:lnTo>
                  <a:pt x="1371600" y="266700"/>
                </a:lnTo>
                <a:lnTo>
                  <a:pt x="9525" y="266700"/>
                </a:lnTo>
                <a:lnTo>
                  <a:pt x="4699" y="261874"/>
                </a:lnTo>
                <a:lnTo>
                  <a:pt x="9525" y="261874"/>
                </a:lnTo>
                <a:lnTo>
                  <a:pt x="9525" y="0"/>
                </a:lnTo>
                <a:close/>
              </a:path>
              <a:path w="1414779" h="533400">
                <a:moveTo>
                  <a:pt x="1381125" y="261874"/>
                </a:moveTo>
                <a:lnTo>
                  <a:pt x="9525" y="261874"/>
                </a:lnTo>
                <a:lnTo>
                  <a:pt x="9525" y="266700"/>
                </a:lnTo>
                <a:lnTo>
                  <a:pt x="1371600" y="266700"/>
                </a:lnTo>
                <a:lnTo>
                  <a:pt x="1376299" y="271399"/>
                </a:lnTo>
                <a:lnTo>
                  <a:pt x="1381125" y="271399"/>
                </a:lnTo>
                <a:lnTo>
                  <a:pt x="1381125" y="261874"/>
                </a:lnTo>
                <a:close/>
              </a:path>
              <a:path w="1414779" h="533400">
                <a:moveTo>
                  <a:pt x="9525" y="261874"/>
                </a:moveTo>
                <a:lnTo>
                  <a:pt x="4699" y="261874"/>
                </a:lnTo>
                <a:lnTo>
                  <a:pt x="9525" y="266700"/>
                </a:lnTo>
                <a:lnTo>
                  <a:pt x="9525" y="261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99310" y="1143000"/>
            <a:ext cx="2481580" cy="1905000"/>
          </a:xfrm>
          <a:custGeom>
            <a:avLst/>
            <a:gdLst/>
            <a:ahLst/>
            <a:cxnLst/>
            <a:rect l="l" t="t" r="r" b="b"/>
            <a:pathLst>
              <a:path w="2481579" h="1905000">
                <a:moveTo>
                  <a:pt x="33400" y="1828800"/>
                </a:moveTo>
                <a:lnTo>
                  <a:pt x="0" y="1828800"/>
                </a:lnTo>
                <a:lnTo>
                  <a:pt x="38100" y="1905000"/>
                </a:lnTo>
                <a:lnTo>
                  <a:pt x="69850" y="1841500"/>
                </a:lnTo>
                <a:lnTo>
                  <a:pt x="33400" y="1841500"/>
                </a:lnTo>
                <a:lnTo>
                  <a:pt x="33400" y="1828800"/>
                </a:lnTo>
                <a:close/>
              </a:path>
              <a:path w="2481579" h="1905000">
                <a:moveTo>
                  <a:pt x="2471801" y="1598549"/>
                </a:moveTo>
                <a:lnTo>
                  <a:pt x="33400" y="1598549"/>
                </a:lnTo>
                <a:lnTo>
                  <a:pt x="33400" y="1841500"/>
                </a:lnTo>
                <a:lnTo>
                  <a:pt x="42925" y="1841500"/>
                </a:lnTo>
                <a:lnTo>
                  <a:pt x="42925" y="1608074"/>
                </a:lnTo>
                <a:lnTo>
                  <a:pt x="38100" y="1608074"/>
                </a:lnTo>
                <a:lnTo>
                  <a:pt x="42925" y="1603248"/>
                </a:lnTo>
                <a:lnTo>
                  <a:pt x="2471801" y="1603248"/>
                </a:lnTo>
                <a:lnTo>
                  <a:pt x="2471801" y="1598549"/>
                </a:lnTo>
                <a:close/>
              </a:path>
              <a:path w="2481579" h="1905000">
                <a:moveTo>
                  <a:pt x="76200" y="1828800"/>
                </a:moveTo>
                <a:lnTo>
                  <a:pt x="42925" y="1828800"/>
                </a:lnTo>
                <a:lnTo>
                  <a:pt x="42925" y="1841500"/>
                </a:lnTo>
                <a:lnTo>
                  <a:pt x="69850" y="1841500"/>
                </a:lnTo>
                <a:lnTo>
                  <a:pt x="76200" y="1828800"/>
                </a:lnTo>
                <a:close/>
              </a:path>
              <a:path w="2481579" h="1905000">
                <a:moveTo>
                  <a:pt x="42925" y="1603248"/>
                </a:moveTo>
                <a:lnTo>
                  <a:pt x="38100" y="1608074"/>
                </a:lnTo>
                <a:lnTo>
                  <a:pt x="42925" y="1608074"/>
                </a:lnTo>
                <a:lnTo>
                  <a:pt x="42925" y="1603248"/>
                </a:lnTo>
                <a:close/>
              </a:path>
              <a:path w="2481579" h="1905000">
                <a:moveTo>
                  <a:pt x="2481326" y="1598549"/>
                </a:moveTo>
                <a:lnTo>
                  <a:pt x="2476500" y="1598549"/>
                </a:lnTo>
                <a:lnTo>
                  <a:pt x="2471801" y="1603248"/>
                </a:lnTo>
                <a:lnTo>
                  <a:pt x="42925" y="1603248"/>
                </a:lnTo>
                <a:lnTo>
                  <a:pt x="42925" y="1608074"/>
                </a:lnTo>
                <a:lnTo>
                  <a:pt x="2481326" y="1608074"/>
                </a:lnTo>
                <a:lnTo>
                  <a:pt x="2481326" y="1598549"/>
                </a:lnTo>
                <a:close/>
              </a:path>
              <a:path w="2481579" h="1905000">
                <a:moveTo>
                  <a:pt x="2481326" y="0"/>
                </a:moveTo>
                <a:lnTo>
                  <a:pt x="2471801" y="0"/>
                </a:lnTo>
                <a:lnTo>
                  <a:pt x="2471801" y="1603248"/>
                </a:lnTo>
                <a:lnTo>
                  <a:pt x="2476500" y="1598549"/>
                </a:lnTo>
                <a:lnTo>
                  <a:pt x="2481326" y="1598549"/>
                </a:lnTo>
                <a:lnTo>
                  <a:pt x="24813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71110" y="1143000"/>
            <a:ext cx="2329180" cy="1828800"/>
          </a:xfrm>
          <a:custGeom>
            <a:avLst/>
            <a:gdLst/>
            <a:ahLst/>
            <a:cxnLst/>
            <a:rect l="l" t="t" r="r" b="b"/>
            <a:pathLst>
              <a:path w="2329179" h="1828800">
                <a:moveTo>
                  <a:pt x="2285999" y="1752600"/>
                </a:moveTo>
                <a:lnTo>
                  <a:pt x="2252598" y="1752600"/>
                </a:lnTo>
                <a:lnTo>
                  <a:pt x="2290698" y="1828800"/>
                </a:lnTo>
                <a:lnTo>
                  <a:pt x="2322448" y="1765300"/>
                </a:lnTo>
                <a:lnTo>
                  <a:pt x="2285999" y="1765300"/>
                </a:lnTo>
                <a:lnTo>
                  <a:pt x="2285999" y="1752600"/>
                </a:lnTo>
                <a:close/>
              </a:path>
              <a:path w="2329179" h="1828800">
                <a:moveTo>
                  <a:pt x="2285999" y="1606423"/>
                </a:moveTo>
                <a:lnTo>
                  <a:pt x="2285999" y="1765300"/>
                </a:lnTo>
                <a:lnTo>
                  <a:pt x="2295524" y="1765300"/>
                </a:lnTo>
                <a:lnTo>
                  <a:pt x="2295524" y="1611249"/>
                </a:lnTo>
                <a:lnTo>
                  <a:pt x="2290698" y="1611249"/>
                </a:lnTo>
                <a:lnTo>
                  <a:pt x="2285999" y="1606423"/>
                </a:lnTo>
                <a:close/>
              </a:path>
              <a:path w="2329179" h="1828800">
                <a:moveTo>
                  <a:pt x="2328798" y="1752600"/>
                </a:moveTo>
                <a:lnTo>
                  <a:pt x="2295524" y="1752600"/>
                </a:lnTo>
                <a:lnTo>
                  <a:pt x="2295524" y="1765300"/>
                </a:lnTo>
                <a:lnTo>
                  <a:pt x="2322448" y="1765300"/>
                </a:lnTo>
                <a:lnTo>
                  <a:pt x="2328798" y="1752600"/>
                </a:lnTo>
                <a:close/>
              </a:path>
              <a:path w="2329179" h="1828800">
                <a:moveTo>
                  <a:pt x="9525" y="0"/>
                </a:moveTo>
                <a:lnTo>
                  <a:pt x="0" y="0"/>
                </a:lnTo>
                <a:lnTo>
                  <a:pt x="0" y="1611249"/>
                </a:lnTo>
                <a:lnTo>
                  <a:pt x="2285999" y="1611249"/>
                </a:lnTo>
                <a:lnTo>
                  <a:pt x="2285999" y="1606423"/>
                </a:lnTo>
                <a:lnTo>
                  <a:pt x="9525" y="1606423"/>
                </a:lnTo>
                <a:lnTo>
                  <a:pt x="4699" y="1601724"/>
                </a:lnTo>
                <a:lnTo>
                  <a:pt x="9525" y="1601724"/>
                </a:lnTo>
                <a:lnTo>
                  <a:pt x="9525" y="0"/>
                </a:lnTo>
                <a:close/>
              </a:path>
              <a:path w="2329179" h="1828800">
                <a:moveTo>
                  <a:pt x="2295524" y="1601724"/>
                </a:moveTo>
                <a:lnTo>
                  <a:pt x="9525" y="1601724"/>
                </a:lnTo>
                <a:lnTo>
                  <a:pt x="9525" y="1606423"/>
                </a:lnTo>
                <a:lnTo>
                  <a:pt x="2285999" y="1606423"/>
                </a:lnTo>
                <a:lnTo>
                  <a:pt x="2290698" y="1611249"/>
                </a:lnTo>
                <a:lnTo>
                  <a:pt x="2295524" y="1611249"/>
                </a:lnTo>
                <a:lnTo>
                  <a:pt x="2295524" y="1601724"/>
                </a:lnTo>
                <a:close/>
              </a:path>
              <a:path w="2329179" h="1828800">
                <a:moveTo>
                  <a:pt x="9525" y="1601724"/>
                </a:moveTo>
                <a:lnTo>
                  <a:pt x="4699" y="1601724"/>
                </a:lnTo>
                <a:lnTo>
                  <a:pt x="9525" y="1606423"/>
                </a:lnTo>
                <a:lnTo>
                  <a:pt x="9525" y="1601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7179" y="352043"/>
            <a:ext cx="1237488" cy="679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29283" y="352043"/>
            <a:ext cx="786384" cy="6797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10283" y="352043"/>
            <a:ext cx="481584" cy="6797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7179" y="717804"/>
            <a:ext cx="2218944" cy="6797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10739" y="717804"/>
            <a:ext cx="481584" cy="6797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474370" y="427101"/>
            <a:ext cx="18389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Áreas</a:t>
            </a:r>
            <a:r>
              <a:rPr sz="24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de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24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nocimiento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848100" y="5567171"/>
            <a:ext cx="1616964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055490" y="5817819"/>
            <a:ext cx="109982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48260" algn="ct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Lucida Sans"/>
                <a:cs typeface="Lucida Sans"/>
              </a:rPr>
              <a:t>Gestión</a:t>
            </a:r>
            <a:endParaRPr sz="1400">
              <a:latin typeface="Lucida Sans"/>
              <a:cs typeface="Lucida Sans"/>
            </a:endParaRPr>
          </a:p>
          <a:p>
            <a:pPr marR="46355" algn="ctr">
              <a:lnSpc>
                <a:spcPct val="100000"/>
              </a:lnSpc>
            </a:pPr>
            <a:r>
              <a:rPr sz="1400" b="1" dirty="0">
                <a:latin typeface="Lucida Sans"/>
                <a:cs typeface="Lucida Sans"/>
              </a:rPr>
              <a:t>De</a:t>
            </a:r>
            <a:r>
              <a:rPr sz="1400" b="1" spc="-20" dirty="0">
                <a:latin typeface="Lucida Sans"/>
                <a:cs typeface="Lucida Sans"/>
              </a:rPr>
              <a:t> </a:t>
            </a:r>
            <a:r>
              <a:rPr sz="1400" b="1" spc="-5" dirty="0">
                <a:latin typeface="Lucida Sans"/>
                <a:cs typeface="Lucida Sans"/>
              </a:rPr>
              <a:t>los</a:t>
            </a:r>
            <a:endParaRPr sz="1400">
              <a:latin typeface="Lucida Sans"/>
              <a:cs typeface="Lucida Sans"/>
            </a:endParaRPr>
          </a:p>
          <a:p>
            <a:pPr algn="ctr">
              <a:lnSpc>
                <a:spcPct val="100000"/>
              </a:lnSpc>
            </a:pPr>
            <a:r>
              <a:rPr sz="1400" b="1" spc="-5" dirty="0">
                <a:latin typeface="Lucida Sans"/>
                <a:cs typeface="Lucida Sans"/>
              </a:rPr>
              <a:t>Interesados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533900" y="4077080"/>
            <a:ext cx="76200" cy="1512570"/>
          </a:xfrm>
          <a:custGeom>
            <a:avLst/>
            <a:gdLst/>
            <a:ahLst/>
            <a:cxnLst/>
            <a:rect l="l" t="t" r="r" b="b"/>
            <a:pathLst>
              <a:path w="76200" h="1512570">
                <a:moveTo>
                  <a:pt x="33274" y="1435989"/>
                </a:moveTo>
                <a:lnTo>
                  <a:pt x="0" y="1435989"/>
                </a:lnTo>
                <a:lnTo>
                  <a:pt x="38100" y="1512163"/>
                </a:lnTo>
                <a:lnTo>
                  <a:pt x="69847" y="1448689"/>
                </a:lnTo>
                <a:lnTo>
                  <a:pt x="33274" y="1448689"/>
                </a:lnTo>
                <a:lnTo>
                  <a:pt x="33274" y="1435989"/>
                </a:lnTo>
                <a:close/>
              </a:path>
              <a:path w="76200" h="1512570">
                <a:moveTo>
                  <a:pt x="42799" y="0"/>
                </a:moveTo>
                <a:lnTo>
                  <a:pt x="33274" y="0"/>
                </a:lnTo>
                <a:lnTo>
                  <a:pt x="33274" y="1448689"/>
                </a:lnTo>
                <a:lnTo>
                  <a:pt x="42799" y="1448689"/>
                </a:lnTo>
                <a:lnTo>
                  <a:pt x="42799" y="0"/>
                </a:lnTo>
                <a:close/>
              </a:path>
              <a:path w="76200" h="1512570">
                <a:moveTo>
                  <a:pt x="76200" y="1435989"/>
                </a:moveTo>
                <a:lnTo>
                  <a:pt x="42799" y="1435989"/>
                </a:lnTo>
                <a:lnTo>
                  <a:pt x="42799" y="1448689"/>
                </a:lnTo>
                <a:lnTo>
                  <a:pt x="69847" y="1448689"/>
                </a:lnTo>
                <a:lnTo>
                  <a:pt x="76200" y="14359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374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420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34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34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15400" y="482600"/>
            <a:ext cx="228600" cy="492125"/>
          </a:xfrm>
          <a:custGeom>
            <a:avLst/>
            <a:gdLst/>
            <a:ahLst/>
            <a:cxnLst/>
            <a:rect l="l" t="t" r="r" b="b"/>
            <a:pathLst>
              <a:path w="228600" h="492125">
                <a:moveTo>
                  <a:pt x="0" y="492125"/>
                </a:moveTo>
                <a:lnTo>
                  <a:pt x="228599" y="492125"/>
                </a:lnTo>
                <a:lnTo>
                  <a:pt x="228599" y="0"/>
                </a:lnTo>
                <a:lnTo>
                  <a:pt x="0" y="0"/>
                </a:lnTo>
                <a:lnTo>
                  <a:pt x="0" y="492125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40486" y="1150619"/>
          <a:ext cx="8211815" cy="5634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1664"/>
                <a:gridCol w="961389"/>
                <a:gridCol w="1592579"/>
                <a:gridCol w="1386839"/>
                <a:gridCol w="1118869"/>
                <a:gridCol w="1260475"/>
              </a:tblGrid>
              <a:tr h="283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2103120">
                        <a:lnSpc>
                          <a:spcPts val="211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GRUPOS DE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PROCESOS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72770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Áreas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Conocimiento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905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INICIO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A8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4604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PLANIFICACION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A8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8034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EJECUCIÓN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A8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1811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CONTROL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A8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3143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CIERRE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A82E"/>
                    </a:solidFill>
                  </a:tcPr>
                </a:tc>
              </a:tr>
              <a:tr h="497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INTEGRACIÓN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96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ALCANCE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557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TIEMPO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4160"/>
                        </a:lnSpc>
                      </a:pPr>
                      <a:r>
                        <a:rPr sz="3600" b="1" dirty="0">
                          <a:latin typeface="Calibri"/>
                          <a:cs typeface="Calibri"/>
                        </a:rPr>
                        <a:t>x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61009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COSTOS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61009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CALIDAD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61009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RRHH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61009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COMUNICACIONES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61009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RIESGOS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61009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ADQUISICIONES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61009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STAKEHOLDERS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67608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EEA82E"/>
                </a:solidFill>
                <a:latin typeface="Arial"/>
                <a:cs typeface="Arial"/>
              </a:rPr>
              <a:t>MATRIZ </a:t>
            </a:r>
            <a:r>
              <a:rPr sz="2000" b="1" dirty="0">
                <a:solidFill>
                  <a:srgbClr val="EEA82E"/>
                </a:solidFill>
                <a:latin typeface="Arial"/>
                <a:cs typeface="Arial"/>
              </a:rPr>
              <a:t>DE </a:t>
            </a:r>
            <a:r>
              <a:rPr sz="2000" b="1" spc="-5" dirty="0">
                <a:solidFill>
                  <a:srgbClr val="EEA82E"/>
                </a:solidFill>
                <a:latin typeface="Arial"/>
                <a:cs typeface="Arial"/>
              </a:rPr>
              <a:t>PROCESOS </a:t>
            </a:r>
            <a:r>
              <a:rPr sz="2000" b="1" dirty="0">
                <a:solidFill>
                  <a:srgbClr val="EEA82E"/>
                </a:solidFill>
                <a:latin typeface="Arial"/>
                <a:cs typeface="Arial"/>
              </a:rPr>
              <a:t>VS AREAS DE</a:t>
            </a:r>
            <a:r>
              <a:rPr sz="2000" b="1" spc="-60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EEA82E"/>
                </a:solidFill>
                <a:latin typeface="Arial"/>
                <a:cs typeface="Arial"/>
              </a:rPr>
              <a:t>CONOCIMIENTO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67357" y="0"/>
            <a:ext cx="7176770" cy="384175"/>
          </a:xfrm>
          <a:custGeom>
            <a:avLst/>
            <a:gdLst/>
            <a:ahLst/>
            <a:cxnLst/>
            <a:rect l="l" t="t" r="r" b="b"/>
            <a:pathLst>
              <a:path w="7176770" h="384175">
                <a:moveTo>
                  <a:pt x="0" y="383552"/>
                </a:moveTo>
                <a:lnTo>
                  <a:pt x="7176643" y="383552"/>
                </a:lnTo>
                <a:lnTo>
                  <a:pt x="7176643" y="0"/>
                </a:lnTo>
                <a:lnTo>
                  <a:pt x="0" y="0"/>
                </a:lnTo>
                <a:lnTo>
                  <a:pt x="0" y="3835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67357" y="383590"/>
            <a:ext cx="1435735" cy="437515"/>
          </a:xfrm>
          <a:custGeom>
            <a:avLst/>
            <a:gdLst/>
            <a:ahLst/>
            <a:cxnLst/>
            <a:rect l="l" t="t" r="r" b="b"/>
            <a:pathLst>
              <a:path w="1435735" h="437515">
                <a:moveTo>
                  <a:pt x="0" y="437083"/>
                </a:moveTo>
                <a:lnTo>
                  <a:pt x="1435354" y="437083"/>
                </a:lnTo>
                <a:lnTo>
                  <a:pt x="1435354" y="0"/>
                </a:lnTo>
                <a:lnTo>
                  <a:pt x="0" y="0"/>
                </a:lnTo>
                <a:lnTo>
                  <a:pt x="0" y="4370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02710" y="383590"/>
            <a:ext cx="1435735" cy="437515"/>
          </a:xfrm>
          <a:custGeom>
            <a:avLst/>
            <a:gdLst/>
            <a:ahLst/>
            <a:cxnLst/>
            <a:rect l="l" t="t" r="r" b="b"/>
            <a:pathLst>
              <a:path w="1435735" h="437515">
                <a:moveTo>
                  <a:pt x="0" y="437083"/>
                </a:moveTo>
                <a:lnTo>
                  <a:pt x="1435353" y="437083"/>
                </a:lnTo>
                <a:lnTo>
                  <a:pt x="1435353" y="0"/>
                </a:lnTo>
                <a:lnTo>
                  <a:pt x="0" y="0"/>
                </a:lnTo>
                <a:lnTo>
                  <a:pt x="0" y="4370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37938" y="383590"/>
            <a:ext cx="1435735" cy="437515"/>
          </a:xfrm>
          <a:custGeom>
            <a:avLst/>
            <a:gdLst/>
            <a:ahLst/>
            <a:cxnLst/>
            <a:rect l="l" t="t" r="r" b="b"/>
            <a:pathLst>
              <a:path w="1435735" h="437515">
                <a:moveTo>
                  <a:pt x="0" y="437083"/>
                </a:moveTo>
                <a:lnTo>
                  <a:pt x="1435353" y="437083"/>
                </a:lnTo>
                <a:lnTo>
                  <a:pt x="1435353" y="0"/>
                </a:lnTo>
                <a:lnTo>
                  <a:pt x="0" y="0"/>
                </a:lnTo>
                <a:lnTo>
                  <a:pt x="0" y="4370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73291" y="383590"/>
            <a:ext cx="1435735" cy="437515"/>
          </a:xfrm>
          <a:custGeom>
            <a:avLst/>
            <a:gdLst/>
            <a:ahLst/>
            <a:cxnLst/>
            <a:rect l="l" t="t" r="r" b="b"/>
            <a:pathLst>
              <a:path w="1435734" h="437515">
                <a:moveTo>
                  <a:pt x="0" y="437083"/>
                </a:moveTo>
                <a:lnTo>
                  <a:pt x="1435354" y="437083"/>
                </a:lnTo>
                <a:lnTo>
                  <a:pt x="1435354" y="0"/>
                </a:lnTo>
                <a:lnTo>
                  <a:pt x="0" y="0"/>
                </a:lnTo>
                <a:lnTo>
                  <a:pt x="0" y="4370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8645" y="383590"/>
            <a:ext cx="1435735" cy="437515"/>
          </a:xfrm>
          <a:custGeom>
            <a:avLst/>
            <a:gdLst/>
            <a:ahLst/>
            <a:cxnLst/>
            <a:rect l="l" t="t" r="r" b="b"/>
            <a:pathLst>
              <a:path w="1435734" h="437515">
                <a:moveTo>
                  <a:pt x="0" y="437083"/>
                </a:moveTo>
                <a:lnTo>
                  <a:pt x="1435353" y="437083"/>
                </a:lnTo>
                <a:lnTo>
                  <a:pt x="1435353" y="0"/>
                </a:lnTo>
                <a:lnTo>
                  <a:pt x="0" y="0"/>
                </a:lnTo>
                <a:lnTo>
                  <a:pt x="0" y="4370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67357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61007" y="383540"/>
            <a:ext cx="7183120" cy="0"/>
          </a:xfrm>
          <a:custGeom>
            <a:avLst/>
            <a:gdLst/>
            <a:ahLst/>
            <a:cxnLst/>
            <a:rect l="l" t="t" r="r" b="b"/>
            <a:pathLst>
              <a:path w="7183120">
                <a:moveTo>
                  <a:pt x="0" y="0"/>
                </a:moveTo>
                <a:lnTo>
                  <a:pt x="718299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82067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408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17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0" y="3175"/>
          <a:ext cx="9136379" cy="6855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4055"/>
                <a:gridCol w="1435099"/>
                <a:gridCol w="1435100"/>
                <a:gridCol w="1435100"/>
                <a:gridCol w="1435100"/>
                <a:gridCol w="1431925"/>
              </a:tblGrid>
              <a:tr h="299085">
                <a:tc gridSpan="6">
                  <a:txBody>
                    <a:bodyPr/>
                    <a:lstStyle/>
                    <a:p>
                      <a:pPr marL="386969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GRUPOS DE PROCESOS DE GESTIÓN DE</a:t>
                      </a:r>
                      <a:r>
                        <a:rPr sz="10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PROYECTOS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67005">
                <a:tc>
                  <a:txBody>
                    <a:bodyPr/>
                    <a:lstStyle/>
                    <a:p>
                      <a:pPr marL="275590">
                        <a:lnSpc>
                          <a:spcPts val="1010"/>
                        </a:lnSpc>
                        <a:spcBef>
                          <a:spcPts val="204"/>
                        </a:spcBef>
                      </a:pPr>
                      <a:r>
                        <a:rPr sz="1000" b="1" spc="-15" dirty="0">
                          <a:latin typeface="Arial"/>
                          <a:cs typeface="Arial"/>
                        </a:rPr>
                        <a:t>Áreas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000" b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Conocimiento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Grupo de Procesos</a:t>
                      </a:r>
                      <a:r>
                        <a:rPr sz="10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de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Iniciación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Grupo de Procesos</a:t>
                      </a:r>
                      <a:r>
                        <a:rPr sz="10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de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Planificación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Grupo de Procesos</a:t>
                      </a:r>
                      <a:r>
                        <a:rPr sz="10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de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Ejecución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Grupo de Procesos</a:t>
                      </a:r>
                      <a:r>
                        <a:rPr sz="10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de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Seguimiento y</a:t>
                      </a:r>
                      <a:r>
                        <a:rPr sz="1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Control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Grupo de Procesos</a:t>
                      </a:r>
                      <a:r>
                        <a:rPr sz="1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de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3335"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Cierre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D9D9D9"/>
                    </a:solidFill>
                  </a:tcPr>
                </a:tc>
              </a:tr>
              <a:tr h="607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13740" marR="108585" indent="-594995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Gestión de la Integración</a:t>
                      </a:r>
                      <a:r>
                        <a:rPr sz="10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del 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7150" marR="4254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288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Desarrollar el acta</a:t>
                      </a:r>
                      <a:r>
                        <a:rPr sz="10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de  constitución del 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7785" marR="217170" algn="just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351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Desarrollar el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plan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para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la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dirección del 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8419" marR="12509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415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Dirigir y gestionar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el  trabajo del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8419" marR="44450">
                        <a:lnSpc>
                          <a:spcPct val="100000"/>
                        </a:lnSpc>
                        <a:spcBef>
                          <a:spcPts val="969"/>
                        </a:spcBef>
                        <a:buFont typeface="Wingdings"/>
                        <a:buChar char=""/>
                        <a:tabLst>
                          <a:tab pos="14922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Supervisar y controlar  el trabajo del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9055" marR="255904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478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Cerrar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proyecto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o  fase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201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 indent="-125730">
                        <a:lnSpc>
                          <a:spcPts val="1015"/>
                        </a:lnSpc>
                        <a:buFont typeface="Wingdings"/>
                        <a:buChar char=""/>
                        <a:tabLst>
                          <a:tab pos="184150" algn="l"/>
                        </a:tabLst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Realizar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Control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8419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integrado de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cambios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0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2880" indent="-125095">
                        <a:lnSpc>
                          <a:spcPct val="100000"/>
                        </a:lnSpc>
                        <a:spcBef>
                          <a:spcPts val="975"/>
                        </a:spcBef>
                        <a:buFont typeface="Wingdings"/>
                        <a:buChar char=""/>
                        <a:tabLst>
                          <a:tab pos="18351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Planificar la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Gestión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7785">
                        <a:lnSpc>
                          <a:spcPts val="111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del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Alcance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84150" indent="-125730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415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Validar el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alcance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29565">
                <a:tc>
                  <a:txBody>
                    <a:bodyPr/>
                    <a:lstStyle/>
                    <a:p>
                      <a:pPr marL="1270" algn="ctr">
                        <a:lnSpc>
                          <a:spcPts val="1105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Gestión del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Alcance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del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82880" indent="-12509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3515" algn="l"/>
                        </a:tabLst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Recopilar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Requisitos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84150" indent="-125730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415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Controlar el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alcance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96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2880" indent="-125095">
                        <a:lnSpc>
                          <a:spcPct val="100000"/>
                        </a:lnSpc>
                        <a:spcBef>
                          <a:spcPts val="114"/>
                        </a:spcBef>
                        <a:buFont typeface="Wingdings"/>
                        <a:buChar char=""/>
                        <a:tabLst>
                          <a:tab pos="183515" algn="l"/>
                        </a:tabLst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Definir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el alcance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 indent="-125095">
                        <a:lnSpc>
                          <a:spcPct val="100000"/>
                        </a:lnSpc>
                        <a:spcBef>
                          <a:spcPts val="120"/>
                        </a:spcBef>
                        <a:buFont typeface="Wingdings"/>
                        <a:buChar char=""/>
                        <a:tabLst>
                          <a:tab pos="18351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Crear</a:t>
                      </a:r>
                      <a:r>
                        <a:rPr sz="1000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EDT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2880" indent="-125095">
                        <a:lnSpc>
                          <a:spcPct val="100000"/>
                        </a:lnSpc>
                        <a:spcBef>
                          <a:spcPts val="975"/>
                        </a:spcBef>
                        <a:buFont typeface="Wingdings"/>
                        <a:buChar char=""/>
                        <a:tabLst>
                          <a:tab pos="18351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Planificar la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Gestión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del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Cronograma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2880" indent="-125095">
                        <a:lnSpc>
                          <a:spcPct val="100000"/>
                        </a:lnSpc>
                        <a:spcBef>
                          <a:spcPts val="540"/>
                        </a:spcBef>
                        <a:buFont typeface="Wingdings"/>
                        <a:buChar char=""/>
                        <a:tabLst>
                          <a:tab pos="183515" algn="l"/>
                        </a:tabLst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Definir las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actividades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663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713740" marR="277495" indent="-427355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Gestión del Tiempo</a:t>
                      </a:r>
                      <a:r>
                        <a:rPr sz="1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del 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2880" indent="-125095">
                        <a:lnSpc>
                          <a:spcPct val="100000"/>
                        </a:lnSpc>
                        <a:spcBef>
                          <a:spcPts val="160"/>
                        </a:spcBef>
                        <a:buFont typeface="Wingdings"/>
                        <a:buChar char=""/>
                        <a:tabLst>
                          <a:tab pos="183515" algn="l"/>
                        </a:tabLst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Secuenciar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las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actividades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58419" marR="58737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415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Controlar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el  cronograma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733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785" marR="94615">
                        <a:lnSpc>
                          <a:spcPct val="100000"/>
                        </a:lnSpc>
                        <a:spcBef>
                          <a:spcPts val="210"/>
                        </a:spcBef>
                        <a:buFont typeface="Wingdings"/>
                        <a:buChar char=""/>
                        <a:tabLst>
                          <a:tab pos="18351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Estimar los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recursos  de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las actividades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785" marR="160655">
                        <a:lnSpc>
                          <a:spcPct val="100000"/>
                        </a:lnSpc>
                        <a:spcBef>
                          <a:spcPts val="220"/>
                        </a:spcBef>
                        <a:buFont typeface="Wingdings"/>
                        <a:buChar char=""/>
                        <a:tabLst>
                          <a:tab pos="18351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Estimar la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duración  de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las actividades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68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 indent="-125095">
                        <a:lnSpc>
                          <a:spcPct val="100000"/>
                        </a:lnSpc>
                        <a:spcBef>
                          <a:spcPts val="210"/>
                        </a:spcBef>
                        <a:buFont typeface="Wingdings"/>
                        <a:buChar char=""/>
                        <a:tabLst>
                          <a:tab pos="18351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Desarrollar</a:t>
                      </a:r>
                      <a:r>
                        <a:rPr sz="1000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el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cronograma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2880" indent="-125095">
                        <a:lnSpc>
                          <a:spcPct val="100000"/>
                        </a:lnSpc>
                        <a:spcBef>
                          <a:spcPts val="980"/>
                        </a:spcBef>
                        <a:buFont typeface="Wingdings"/>
                        <a:buChar char=""/>
                        <a:tabLst>
                          <a:tab pos="183515" algn="l"/>
                        </a:tabLst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Planificar la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Gestión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7785">
                        <a:lnSpc>
                          <a:spcPts val="107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los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Costos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40995">
                <a:tc>
                  <a:txBody>
                    <a:bodyPr/>
                    <a:lstStyle/>
                    <a:p>
                      <a:pPr marL="3810" algn="ctr">
                        <a:lnSpc>
                          <a:spcPts val="106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Gestión de los Costes</a:t>
                      </a:r>
                      <a:r>
                        <a:rPr sz="10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del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82880" indent="-12509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351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Estimar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los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costos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0" indent="-125730">
                        <a:lnSpc>
                          <a:spcPct val="100000"/>
                        </a:lnSpc>
                        <a:spcBef>
                          <a:spcPts val="464"/>
                        </a:spcBef>
                        <a:buFont typeface="Wingdings"/>
                        <a:buChar char=""/>
                        <a:tabLst>
                          <a:tab pos="18415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Controlar los</a:t>
                      </a:r>
                      <a:r>
                        <a:rPr sz="1000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costos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90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 indent="-125095">
                        <a:lnSpc>
                          <a:spcPct val="100000"/>
                        </a:lnSpc>
                        <a:spcBef>
                          <a:spcPts val="160"/>
                        </a:spcBef>
                        <a:buFont typeface="Wingdings"/>
                        <a:buChar char=""/>
                        <a:tabLst>
                          <a:tab pos="18351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Determinar el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presupuesto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7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713740" marR="203835" indent="-500380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Gestión de la Calidad del 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57785" marR="119380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351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Planificar la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Gestión  de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calidad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 marR="358140">
                        <a:lnSpc>
                          <a:spcPct val="100000"/>
                        </a:lnSpc>
                        <a:spcBef>
                          <a:spcPts val="415"/>
                        </a:spcBef>
                        <a:buFont typeface="Wingdings"/>
                        <a:buChar char=""/>
                        <a:tabLst>
                          <a:tab pos="184150" algn="l"/>
                        </a:tabLst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Realizar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el  aseguramiento</a:t>
                      </a:r>
                      <a:r>
                        <a:rPr sz="10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de  calidad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84150" indent="-125730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415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Controlar la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calidad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3284220" y="2817876"/>
            <a:ext cx="1645920" cy="2435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6751" y="0"/>
            <a:ext cx="158495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241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72335" y="2814701"/>
            <a:ext cx="210312" cy="210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1334" y="2740025"/>
            <a:ext cx="306815" cy="2859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57601" y="2582113"/>
            <a:ext cx="42240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EEA82E"/>
                </a:solidFill>
                <a:latin typeface="Arial"/>
                <a:cs typeface="Arial"/>
              </a:rPr>
              <a:t>RECORDEMOS…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602</Words>
  <Application>Microsoft Office PowerPoint</Application>
  <PresentationFormat>Presentación en pantalla (4:3)</PresentationFormat>
  <Paragraphs>224</Paragraphs>
  <Slides>40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6" baseType="lpstr">
      <vt:lpstr>Arial</vt:lpstr>
      <vt:lpstr>Calibri</vt:lpstr>
      <vt:lpstr>Lucida Sans</vt:lpstr>
      <vt:lpstr>Times New Roman</vt:lpstr>
      <vt:lpstr>Wingdings</vt:lpstr>
      <vt:lpstr>Office Theme</vt:lpstr>
      <vt:lpstr>GESTIÓN DEL TIEMPO DEL PROYECTO</vt:lpstr>
      <vt:lpstr>PREGUNTA:</vt:lpstr>
      <vt:lpstr>REFLEXIONEMOS:</vt:lpstr>
      <vt:lpstr>LOGRO DE LA SESIÓN</vt:lpstr>
      <vt:lpstr>¿DÓNDE NOS ENCONTRAMOS HOY?</vt:lpstr>
      <vt:lpstr>Áreas de Conocimiento</vt:lpstr>
      <vt:lpstr>MATRIZ DE PROCESOS VS AREAS DE CONOCIMIENTO</vt:lpstr>
      <vt:lpstr>Presentación de PowerPoint</vt:lpstr>
      <vt:lpstr>RECORDEMOS…</vt:lpstr>
      <vt:lpstr>Presentación de PowerPoint</vt:lpstr>
      <vt:lpstr>Presentación de PowerPoint</vt:lpstr>
      <vt:lpstr>Presentación de PowerPoint</vt:lpstr>
      <vt:lpstr>GESTIÓN DEL TIEMPO DEL PROYECTO</vt:lpstr>
      <vt:lpstr>6.1 PLANIFICAR LA GESTIÓN DEL CRONOGRAMA</vt:lpstr>
      <vt:lpstr>6.2 DEFINIR LAS ACTIVIDADES</vt:lpstr>
      <vt:lpstr>6.2 DEFINIR LAS ACTIVIDADES</vt:lpstr>
      <vt:lpstr>6.2 DEFINIR LAS ACTIVIDADES</vt:lpstr>
      <vt:lpstr>Presentación de PowerPoint</vt:lpstr>
      <vt:lpstr>6.3 SECUENCIAR LAS ACTIVIDADES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6.3 SECUENCIAR LAS ACTIVIDADES</vt:lpstr>
      <vt:lpstr>6.4 ESTIMAR LOS RECURSOS DE LAS ACTIVIDADES</vt:lpstr>
      <vt:lpstr>6.4 ESTIMAR LOS RECURSOS DE LAS ACTIVIDADES</vt:lpstr>
      <vt:lpstr>6.5 ESTIMAR LA DURACIÓN DE LAS ACTIVIDADES</vt:lpstr>
      <vt:lpstr>6.5 ESTIMAR LA DURACIÓN DE LAS ACTIVIDADES</vt:lpstr>
      <vt:lpstr>6.6 DESARROLLAR EL CRONOGRAMA</vt:lpstr>
      <vt:lpstr>6.6 DESARROLLAR EL CRONOGRAMA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Fin de las sesión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.</dc:creator>
  <cp:lastModifiedBy>Usuario</cp:lastModifiedBy>
  <cp:revision>2</cp:revision>
  <dcterms:created xsi:type="dcterms:W3CDTF">2018-04-26T11:19:10Z</dcterms:created>
  <dcterms:modified xsi:type="dcterms:W3CDTF">2018-04-26T11:24:00Z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2016-08-23T00:00:00Z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2018-04-26T00:00:00Z</vt:filetime>
  </property>
</Properties>
</file>