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9144000" cy="6858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3"/>
            <a:ext cx="9143999" cy="6857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835150"/>
            <a:ext cx="240029" cy="717550"/>
          </a:xfrm>
          <a:custGeom>
            <a:avLst/>
            <a:gdLst/>
            <a:ahLst/>
            <a:cxnLst/>
            <a:rect l="l" t="t" r="r" b="b"/>
            <a:pathLst>
              <a:path w="240029" h="717550">
                <a:moveTo>
                  <a:pt x="0" y="717550"/>
                </a:moveTo>
                <a:lnTo>
                  <a:pt x="239712" y="717550"/>
                </a:lnTo>
                <a:lnTo>
                  <a:pt x="239712" y="0"/>
                </a:lnTo>
                <a:lnTo>
                  <a:pt x="0" y="0"/>
                </a:lnTo>
                <a:lnTo>
                  <a:pt x="0" y="717550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247360" y="6140051"/>
            <a:ext cx="0" cy="476884"/>
          </a:xfrm>
          <a:custGeom>
            <a:avLst/>
            <a:gdLst/>
            <a:ahLst/>
            <a:cxnLst/>
            <a:rect l="l" t="t" r="r" b="b"/>
            <a:pathLst>
              <a:path h="476884">
                <a:moveTo>
                  <a:pt x="0" y="476688"/>
                </a:moveTo>
                <a:lnTo>
                  <a:pt x="0" y="476688"/>
                </a:lnTo>
                <a:lnTo>
                  <a:pt x="0" y="0"/>
                </a:lnTo>
              </a:path>
            </a:pathLst>
          </a:custGeom>
          <a:ln w="3175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6716648" y="6138725"/>
            <a:ext cx="268605" cy="348615"/>
          </a:xfrm>
          <a:custGeom>
            <a:avLst/>
            <a:gdLst/>
            <a:ahLst/>
            <a:cxnLst/>
            <a:rect l="l" t="t" r="r" b="b"/>
            <a:pathLst>
              <a:path w="268604" h="348614">
                <a:moveTo>
                  <a:pt x="82135" y="0"/>
                </a:moveTo>
                <a:lnTo>
                  <a:pt x="0" y="0"/>
                </a:lnTo>
                <a:lnTo>
                  <a:pt x="0" y="34172"/>
                </a:lnTo>
                <a:lnTo>
                  <a:pt x="2992" y="34172"/>
                </a:lnTo>
                <a:lnTo>
                  <a:pt x="6318" y="34525"/>
                </a:lnTo>
                <a:lnTo>
                  <a:pt x="7315" y="34525"/>
                </a:lnTo>
                <a:lnTo>
                  <a:pt x="11306" y="35188"/>
                </a:lnTo>
                <a:lnTo>
                  <a:pt x="24607" y="39151"/>
                </a:lnTo>
                <a:lnTo>
                  <a:pt x="37659" y="47816"/>
                </a:lnTo>
                <a:lnTo>
                  <a:pt x="47593" y="63016"/>
                </a:lnTo>
                <a:lnTo>
                  <a:pt x="51541" y="86583"/>
                </a:lnTo>
                <a:lnTo>
                  <a:pt x="51541" y="348311"/>
                </a:lnTo>
                <a:lnTo>
                  <a:pt x="57928" y="346995"/>
                </a:lnTo>
                <a:lnTo>
                  <a:pt x="66465" y="344995"/>
                </a:lnTo>
                <a:lnTo>
                  <a:pt x="76935" y="342248"/>
                </a:lnTo>
                <a:lnTo>
                  <a:pt x="89121" y="338692"/>
                </a:lnTo>
                <a:lnTo>
                  <a:pt x="89121" y="165533"/>
                </a:lnTo>
                <a:lnTo>
                  <a:pt x="214082" y="165533"/>
                </a:lnTo>
                <a:lnTo>
                  <a:pt x="82135" y="0"/>
                </a:lnTo>
                <a:close/>
              </a:path>
              <a:path w="268604" h="348614">
                <a:moveTo>
                  <a:pt x="214082" y="165533"/>
                </a:moveTo>
                <a:lnTo>
                  <a:pt x="89121" y="165533"/>
                </a:lnTo>
                <a:lnTo>
                  <a:pt x="190210" y="294241"/>
                </a:lnTo>
                <a:lnTo>
                  <a:pt x="210176" y="281486"/>
                </a:lnTo>
                <a:lnTo>
                  <a:pt x="229988" y="267082"/>
                </a:lnTo>
                <a:lnTo>
                  <a:pt x="249364" y="250999"/>
                </a:lnTo>
                <a:lnTo>
                  <a:pt x="268024" y="233205"/>
                </a:lnTo>
                <a:lnTo>
                  <a:pt x="214082" y="165533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716648" y="6485047"/>
            <a:ext cx="140663" cy="1316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6921491" y="613872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4">
                <a:moveTo>
                  <a:pt x="82467" y="257753"/>
                </a:moveTo>
                <a:lnTo>
                  <a:pt x="64858" y="272840"/>
                </a:lnTo>
                <a:lnTo>
                  <a:pt x="45347" y="287150"/>
                </a:lnTo>
                <a:lnTo>
                  <a:pt x="23780" y="300528"/>
                </a:lnTo>
                <a:lnTo>
                  <a:pt x="0" y="312817"/>
                </a:lnTo>
                <a:lnTo>
                  <a:pt x="129688" y="478014"/>
                </a:lnTo>
                <a:lnTo>
                  <a:pt x="180897" y="478014"/>
                </a:lnTo>
                <a:lnTo>
                  <a:pt x="180897" y="333382"/>
                </a:lnTo>
                <a:lnTo>
                  <a:pt x="142990" y="333382"/>
                </a:lnTo>
                <a:lnTo>
                  <a:pt x="82467" y="257753"/>
                </a:lnTo>
                <a:close/>
              </a:path>
              <a:path w="235584" h="478154">
                <a:moveTo>
                  <a:pt x="235431" y="0"/>
                </a:moveTo>
                <a:lnTo>
                  <a:pt x="183889" y="0"/>
                </a:lnTo>
                <a:lnTo>
                  <a:pt x="183531" y="26066"/>
                </a:lnTo>
                <a:lnTo>
                  <a:pt x="179026" y="68176"/>
                </a:lnTo>
                <a:lnTo>
                  <a:pt x="166728" y="120732"/>
                </a:lnTo>
                <a:lnTo>
                  <a:pt x="142990" y="178141"/>
                </a:lnTo>
                <a:lnTo>
                  <a:pt x="142990" y="333382"/>
                </a:lnTo>
                <a:lnTo>
                  <a:pt x="180897" y="333382"/>
                </a:lnTo>
                <a:lnTo>
                  <a:pt x="180897" y="85257"/>
                </a:lnTo>
                <a:lnTo>
                  <a:pt x="185261" y="63038"/>
                </a:lnTo>
                <a:lnTo>
                  <a:pt x="220799" y="36515"/>
                </a:lnTo>
                <a:lnTo>
                  <a:pt x="229447" y="35498"/>
                </a:lnTo>
                <a:lnTo>
                  <a:pt x="235431" y="35498"/>
                </a:lnTo>
                <a:lnTo>
                  <a:pt x="235431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7012935" y="613872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5">
                <a:moveTo>
                  <a:pt x="55868" y="0"/>
                </a:moveTo>
                <a:lnTo>
                  <a:pt x="0" y="0"/>
                </a:lnTo>
                <a:lnTo>
                  <a:pt x="0" y="35498"/>
                </a:lnTo>
                <a:lnTo>
                  <a:pt x="5988" y="35498"/>
                </a:lnTo>
                <a:lnTo>
                  <a:pt x="6320" y="35851"/>
                </a:lnTo>
                <a:lnTo>
                  <a:pt x="42684" y="55152"/>
                </a:lnTo>
                <a:lnTo>
                  <a:pt x="49214" y="69997"/>
                </a:lnTo>
                <a:lnTo>
                  <a:pt x="53201" y="51320"/>
                </a:lnTo>
                <a:lnTo>
                  <a:pt x="55161" y="30527"/>
                </a:lnTo>
                <a:lnTo>
                  <a:pt x="55810" y="11970"/>
                </a:lnTo>
                <a:lnTo>
                  <a:pt x="5586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7337474" y="6398800"/>
            <a:ext cx="1560929" cy="2179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012935" y="5964240"/>
            <a:ext cx="143655" cy="1154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717673" y="1852371"/>
            <a:ext cx="3708653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EEA82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EEA82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EEA82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237473" y="480875"/>
            <a:ext cx="267970" cy="348615"/>
          </a:xfrm>
          <a:custGeom>
            <a:avLst/>
            <a:gdLst/>
            <a:ahLst/>
            <a:cxnLst/>
            <a:rect l="l" t="t" r="r" b="b"/>
            <a:pathLst>
              <a:path w="267970" h="348615">
                <a:moveTo>
                  <a:pt x="82035" y="0"/>
                </a:moveTo>
                <a:lnTo>
                  <a:pt x="0" y="0"/>
                </a:lnTo>
                <a:lnTo>
                  <a:pt x="0" y="34172"/>
                </a:lnTo>
                <a:lnTo>
                  <a:pt x="2989" y="34172"/>
                </a:lnTo>
                <a:lnTo>
                  <a:pt x="6310" y="34525"/>
                </a:lnTo>
                <a:lnTo>
                  <a:pt x="7306" y="34525"/>
                </a:lnTo>
                <a:lnTo>
                  <a:pt x="11292" y="35188"/>
                </a:lnTo>
                <a:lnTo>
                  <a:pt x="24577" y="39151"/>
                </a:lnTo>
                <a:lnTo>
                  <a:pt x="37613" y="47816"/>
                </a:lnTo>
                <a:lnTo>
                  <a:pt x="47536" y="63016"/>
                </a:lnTo>
                <a:lnTo>
                  <a:pt x="51480" y="86583"/>
                </a:lnTo>
                <a:lnTo>
                  <a:pt x="51480" y="348311"/>
                </a:lnTo>
                <a:lnTo>
                  <a:pt x="57858" y="346995"/>
                </a:lnTo>
                <a:lnTo>
                  <a:pt x="66385" y="344995"/>
                </a:lnTo>
                <a:lnTo>
                  <a:pt x="76841" y="342248"/>
                </a:lnTo>
                <a:lnTo>
                  <a:pt x="89010" y="338692"/>
                </a:lnTo>
                <a:lnTo>
                  <a:pt x="89010" y="165533"/>
                </a:lnTo>
                <a:lnTo>
                  <a:pt x="213823" y="165533"/>
                </a:lnTo>
                <a:lnTo>
                  <a:pt x="82035" y="0"/>
                </a:lnTo>
                <a:close/>
              </a:path>
              <a:path w="267970" h="348615">
                <a:moveTo>
                  <a:pt x="213823" y="165533"/>
                </a:moveTo>
                <a:lnTo>
                  <a:pt x="89010" y="165533"/>
                </a:lnTo>
                <a:lnTo>
                  <a:pt x="189979" y="294241"/>
                </a:lnTo>
                <a:lnTo>
                  <a:pt x="209923" y="281486"/>
                </a:lnTo>
                <a:lnTo>
                  <a:pt x="229711" y="267082"/>
                </a:lnTo>
                <a:lnTo>
                  <a:pt x="249063" y="250999"/>
                </a:lnTo>
                <a:lnTo>
                  <a:pt x="267700" y="233205"/>
                </a:lnTo>
                <a:lnTo>
                  <a:pt x="213823" y="165533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2374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4420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5334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5334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8915400" y="482600"/>
            <a:ext cx="228600" cy="492125"/>
          </a:xfrm>
          <a:custGeom>
            <a:avLst/>
            <a:gdLst/>
            <a:ahLst/>
            <a:cxnLst/>
            <a:rect l="l" t="t" r="r" b="b"/>
            <a:pathLst>
              <a:path w="228600" h="492125">
                <a:moveTo>
                  <a:pt x="0" y="492125"/>
                </a:moveTo>
                <a:lnTo>
                  <a:pt x="228599" y="492125"/>
                </a:lnTo>
                <a:lnTo>
                  <a:pt x="228599" y="0"/>
                </a:lnTo>
                <a:lnTo>
                  <a:pt x="0" y="0"/>
                </a:lnTo>
                <a:lnTo>
                  <a:pt x="0" y="492125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087623" y="1389888"/>
            <a:ext cx="3112007" cy="1551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166872" y="1740407"/>
            <a:ext cx="3011424" cy="9296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250173" y="480875"/>
            <a:ext cx="267970" cy="348615"/>
          </a:xfrm>
          <a:custGeom>
            <a:avLst/>
            <a:gdLst/>
            <a:ahLst/>
            <a:cxnLst/>
            <a:rect l="l" t="t" r="r" b="b"/>
            <a:pathLst>
              <a:path w="267970" h="348615">
                <a:moveTo>
                  <a:pt x="82035" y="0"/>
                </a:moveTo>
                <a:lnTo>
                  <a:pt x="0" y="0"/>
                </a:lnTo>
                <a:lnTo>
                  <a:pt x="0" y="34172"/>
                </a:lnTo>
                <a:lnTo>
                  <a:pt x="2989" y="34172"/>
                </a:lnTo>
                <a:lnTo>
                  <a:pt x="6310" y="34525"/>
                </a:lnTo>
                <a:lnTo>
                  <a:pt x="7306" y="34525"/>
                </a:lnTo>
                <a:lnTo>
                  <a:pt x="11292" y="35188"/>
                </a:lnTo>
                <a:lnTo>
                  <a:pt x="24577" y="39151"/>
                </a:lnTo>
                <a:lnTo>
                  <a:pt x="37613" y="47816"/>
                </a:lnTo>
                <a:lnTo>
                  <a:pt x="47536" y="63016"/>
                </a:lnTo>
                <a:lnTo>
                  <a:pt x="51480" y="86583"/>
                </a:lnTo>
                <a:lnTo>
                  <a:pt x="51480" y="348311"/>
                </a:lnTo>
                <a:lnTo>
                  <a:pt x="57858" y="346995"/>
                </a:lnTo>
                <a:lnTo>
                  <a:pt x="66385" y="344995"/>
                </a:lnTo>
                <a:lnTo>
                  <a:pt x="76841" y="342248"/>
                </a:lnTo>
                <a:lnTo>
                  <a:pt x="89010" y="338692"/>
                </a:lnTo>
                <a:lnTo>
                  <a:pt x="89010" y="165533"/>
                </a:lnTo>
                <a:lnTo>
                  <a:pt x="213823" y="165533"/>
                </a:lnTo>
                <a:lnTo>
                  <a:pt x="82035" y="0"/>
                </a:lnTo>
                <a:close/>
              </a:path>
              <a:path w="267970" h="348615">
                <a:moveTo>
                  <a:pt x="213823" y="165533"/>
                </a:moveTo>
                <a:lnTo>
                  <a:pt x="89010" y="165533"/>
                </a:lnTo>
                <a:lnTo>
                  <a:pt x="189979" y="294241"/>
                </a:lnTo>
                <a:lnTo>
                  <a:pt x="209923" y="281486"/>
                </a:lnTo>
                <a:lnTo>
                  <a:pt x="229711" y="267082"/>
                </a:lnTo>
                <a:lnTo>
                  <a:pt x="249063" y="250999"/>
                </a:lnTo>
                <a:lnTo>
                  <a:pt x="267700" y="233205"/>
                </a:lnTo>
                <a:lnTo>
                  <a:pt x="213823" y="165533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60039" y="675258"/>
            <a:ext cx="3423920" cy="329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EEA82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24.png"/><Relationship Id="rId21" Type="http://schemas.openxmlformats.org/officeDocument/2006/relationships/image" Target="../media/image4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"/>
            <a:ext cx="9143999" cy="6857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835150"/>
            <a:ext cx="240029" cy="717550"/>
          </a:xfrm>
          <a:custGeom>
            <a:avLst/>
            <a:gdLst/>
            <a:ahLst/>
            <a:cxnLst/>
            <a:rect l="l" t="t" r="r" b="b"/>
            <a:pathLst>
              <a:path w="240029" h="717550">
                <a:moveTo>
                  <a:pt x="0" y="717550"/>
                </a:moveTo>
                <a:lnTo>
                  <a:pt x="239712" y="717550"/>
                </a:lnTo>
                <a:lnTo>
                  <a:pt x="239712" y="0"/>
                </a:lnTo>
                <a:lnTo>
                  <a:pt x="0" y="0"/>
                </a:lnTo>
                <a:lnTo>
                  <a:pt x="0" y="717550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47360" y="6140051"/>
            <a:ext cx="0" cy="476884"/>
          </a:xfrm>
          <a:custGeom>
            <a:avLst/>
            <a:gdLst/>
            <a:ahLst/>
            <a:cxnLst/>
            <a:rect l="l" t="t" r="r" b="b"/>
            <a:pathLst>
              <a:path h="476884">
                <a:moveTo>
                  <a:pt x="0" y="476688"/>
                </a:moveTo>
                <a:lnTo>
                  <a:pt x="0" y="476688"/>
                </a:lnTo>
                <a:lnTo>
                  <a:pt x="0" y="0"/>
                </a:lnTo>
              </a:path>
            </a:pathLst>
          </a:custGeom>
          <a:ln w="3175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16648" y="6138725"/>
            <a:ext cx="268605" cy="348615"/>
          </a:xfrm>
          <a:custGeom>
            <a:avLst/>
            <a:gdLst/>
            <a:ahLst/>
            <a:cxnLst/>
            <a:rect l="l" t="t" r="r" b="b"/>
            <a:pathLst>
              <a:path w="268604" h="348614">
                <a:moveTo>
                  <a:pt x="82135" y="0"/>
                </a:moveTo>
                <a:lnTo>
                  <a:pt x="0" y="0"/>
                </a:lnTo>
                <a:lnTo>
                  <a:pt x="0" y="34172"/>
                </a:lnTo>
                <a:lnTo>
                  <a:pt x="2992" y="34172"/>
                </a:lnTo>
                <a:lnTo>
                  <a:pt x="6318" y="34525"/>
                </a:lnTo>
                <a:lnTo>
                  <a:pt x="7315" y="34525"/>
                </a:lnTo>
                <a:lnTo>
                  <a:pt x="11306" y="35188"/>
                </a:lnTo>
                <a:lnTo>
                  <a:pt x="24607" y="39151"/>
                </a:lnTo>
                <a:lnTo>
                  <a:pt x="37659" y="47816"/>
                </a:lnTo>
                <a:lnTo>
                  <a:pt x="47593" y="63016"/>
                </a:lnTo>
                <a:lnTo>
                  <a:pt x="51541" y="86583"/>
                </a:lnTo>
                <a:lnTo>
                  <a:pt x="51541" y="348311"/>
                </a:lnTo>
                <a:lnTo>
                  <a:pt x="57928" y="346995"/>
                </a:lnTo>
                <a:lnTo>
                  <a:pt x="66465" y="344995"/>
                </a:lnTo>
                <a:lnTo>
                  <a:pt x="76935" y="342248"/>
                </a:lnTo>
                <a:lnTo>
                  <a:pt x="89121" y="338692"/>
                </a:lnTo>
                <a:lnTo>
                  <a:pt x="89121" y="165533"/>
                </a:lnTo>
                <a:lnTo>
                  <a:pt x="214082" y="165533"/>
                </a:lnTo>
                <a:lnTo>
                  <a:pt x="82135" y="0"/>
                </a:lnTo>
                <a:close/>
              </a:path>
              <a:path w="268604" h="348614">
                <a:moveTo>
                  <a:pt x="214082" y="165533"/>
                </a:moveTo>
                <a:lnTo>
                  <a:pt x="89121" y="165533"/>
                </a:lnTo>
                <a:lnTo>
                  <a:pt x="190210" y="294241"/>
                </a:lnTo>
                <a:lnTo>
                  <a:pt x="210176" y="281486"/>
                </a:lnTo>
                <a:lnTo>
                  <a:pt x="229988" y="267082"/>
                </a:lnTo>
                <a:lnTo>
                  <a:pt x="249364" y="250999"/>
                </a:lnTo>
                <a:lnTo>
                  <a:pt x="268024" y="233205"/>
                </a:lnTo>
                <a:lnTo>
                  <a:pt x="214082" y="165533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16648" y="6485047"/>
            <a:ext cx="140663" cy="1316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21491" y="613872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4">
                <a:moveTo>
                  <a:pt x="82467" y="257753"/>
                </a:moveTo>
                <a:lnTo>
                  <a:pt x="64858" y="272840"/>
                </a:lnTo>
                <a:lnTo>
                  <a:pt x="45347" y="287150"/>
                </a:lnTo>
                <a:lnTo>
                  <a:pt x="23780" y="300528"/>
                </a:lnTo>
                <a:lnTo>
                  <a:pt x="0" y="312817"/>
                </a:lnTo>
                <a:lnTo>
                  <a:pt x="129688" y="478014"/>
                </a:lnTo>
                <a:lnTo>
                  <a:pt x="180897" y="478014"/>
                </a:lnTo>
                <a:lnTo>
                  <a:pt x="180897" y="333382"/>
                </a:lnTo>
                <a:lnTo>
                  <a:pt x="142990" y="333382"/>
                </a:lnTo>
                <a:lnTo>
                  <a:pt x="82467" y="257753"/>
                </a:lnTo>
                <a:close/>
              </a:path>
              <a:path w="235584" h="478154">
                <a:moveTo>
                  <a:pt x="235431" y="0"/>
                </a:moveTo>
                <a:lnTo>
                  <a:pt x="183889" y="0"/>
                </a:lnTo>
                <a:lnTo>
                  <a:pt x="183531" y="26066"/>
                </a:lnTo>
                <a:lnTo>
                  <a:pt x="179026" y="68176"/>
                </a:lnTo>
                <a:lnTo>
                  <a:pt x="166728" y="120732"/>
                </a:lnTo>
                <a:lnTo>
                  <a:pt x="142990" y="178141"/>
                </a:lnTo>
                <a:lnTo>
                  <a:pt x="142990" y="333382"/>
                </a:lnTo>
                <a:lnTo>
                  <a:pt x="180897" y="333382"/>
                </a:lnTo>
                <a:lnTo>
                  <a:pt x="180897" y="85257"/>
                </a:lnTo>
                <a:lnTo>
                  <a:pt x="185261" y="63038"/>
                </a:lnTo>
                <a:lnTo>
                  <a:pt x="220799" y="36515"/>
                </a:lnTo>
                <a:lnTo>
                  <a:pt x="229447" y="35498"/>
                </a:lnTo>
                <a:lnTo>
                  <a:pt x="235431" y="35498"/>
                </a:lnTo>
                <a:lnTo>
                  <a:pt x="235431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12935" y="613872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5">
                <a:moveTo>
                  <a:pt x="55868" y="0"/>
                </a:moveTo>
                <a:lnTo>
                  <a:pt x="0" y="0"/>
                </a:lnTo>
                <a:lnTo>
                  <a:pt x="0" y="35498"/>
                </a:lnTo>
                <a:lnTo>
                  <a:pt x="5988" y="35498"/>
                </a:lnTo>
                <a:lnTo>
                  <a:pt x="6320" y="35851"/>
                </a:lnTo>
                <a:lnTo>
                  <a:pt x="42684" y="55152"/>
                </a:lnTo>
                <a:lnTo>
                  <a:pt x="49214" y="69997"/>
                </a:lnTo>
                <a:lnTo>
                  <a:pt x="53201" y="51320"/>
                </a:lnTo>
                <a:lnTo>
                  <a:pt x="55161" y="30527"/>
                </a:lnTo>
                <a:lnTo>
                  <a:pt x="55810" y="11970"/>
                </a:lnTo>
                <a:lnTo>
                  <a:pt x="5586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37474" y="6398800"/>
            <a:ext cx="1560929" cy="2179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12935" y="5964240"/>
            <a:ext cx="143655" cy="1154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72211" y="1778888"/>
            <a:ext cx="6859270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0" dirty="0">
                <a:solidFill>
                  <a:srgbClr val="272727"/>
                </a:solidFill>
                <a:latin typeface="Arial"/>
                <a:cs typeface="Arial"/>
              </a:rPr>
              <a:t>GESTIÓN DEL </a:t>
            </a:r>
            <a:r>
              <a:rPr sz="2900" b="0" spc="-15" dirty="0">
                <a:solidFill>
                  <a:srgbClr val="272727"/>
                </a:solidFill>
                <a:latin typeface="Arial"/>
                <a:cs typeface="Arial"/>
              </a:rPr>
              <a:t>COSTO </a:t>
            </a:r>
            <a:r>
              <a:rPr sz="2900" b="0" dirty="0">
                <a:solidFill>
                  <a:srgbClr val="272727"/>
                </a:solidFill>
                <a:latin typeface="Arial"/>
                <a:cs typeface="Arial"/>
              </a:rPr>
              <a:t>DEL</a:t>
            </a:r>
            <a:r>
              <a:rPr sz="2900" b="0" spc="-260" dirty="0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sz="2900" b="0" spc="-15" dirty="0">
                <a:solidFill>
                  <a:srgbClr val="272727"/>
                </a:solidFill>
                <a:latin typeface="Arial"/>
                <a:cs typeface="Arial"/>
              </a:rPr>
              <a:t>PROYECTO</a:t>
            </a:r>
            <a:endParaRPr sz="2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2211" y="2197750"/>
            <a:ext cx="2844800" cy="61150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Sesión</a:t>
            </a:r>
            <a:r>
              <a:rPr sz="1600" spc="-5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5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lang="es-PE" sz="1600" spc="-35" dirty="0" err="1" smtClean="0">
                <a:solidFill>
                  <a:srgbClr val="676767"/>
                </a:solidFill>
                <a:latin typeface="Arial"/>
                <a:cs typeface="Arial"/>
              </a:rPr>
              <a:t>MSc</a:t>
            </a:r>
            <a:r>
              <a:rPr lang="es-PE" sz="1600" spc="-35" dirty="0" smtClean="0">
                <a:solidFill>
                  <a:srgbClr val="676767"/>
                </a:solidFill>
                <a:latin typeface="Arial"/>
                <a:cs typeface="Arial"/>
              </a:rPr>
              <a:t>. Héctor Henríquez Taboada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01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47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61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61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9276" y="487362"/>
            <a:ext cx="205104" cy="474980"/>
          </a:xfrm>
          <a:custGeom>
            <a:avLst/>
            <a:gdLst/>
            <a:ahLst/>
            <a:cxnLst/>
            <a:rect l="l" t="t" r="r" b="b"/>
            <a:pathLst>
              <a:path w="205104" h="474980">
                <a:moveTo>
                  <a:pt x="0" y="474662"/>
                </a:moveTo>
                <a:lnTo>
                  <a:pt x="204724" y="474662"/>
                </a:lnTo>
                <a:lnTo>
                  <a:pt x="204724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6244" y="675258"/>
            <a:ext cx="484695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GESTIÓN </a:t>
            </a:r>
            <a:r>
              <a:rPr spc="-10" dirty="0"/>
              <a:t>DEL </a:t>
            </a:r>
            <a:r>
              <a:rPr dirty="0"/>
              <a:t>TIEMPO </a:t>
            </a:r>
            <a:r>
              <a:rPr spc="-10" dirty="0"/>
              <a:t>DEL</a:t>
            </a:r>
            <a:r>
              <a:rPr spc="-100" dirty="0"/>
              <a:t> </a:t>
            </a:r>
            <a:r>
              <a:rPr spc="-10" dirty="0"/>
              <a:t>PROYECTO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6244" y="1580149"/>
            <a:ext cx="4025900" cy="119697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484"/>
              </a:spcBef>
              <a:buClr>
                <a:srgbClr val="EEA82E"/>
              </a:buClr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1600" b="1" dirty="0">
                <a:solidFill>
                  <a:srgbClr val="676767"/>
                </a:solidFill>
                <a:latin typeface="Arial"/>
                <a:cs typeface="Arial"/>
              </a:rPr>
              <a:t>6.1 Planificar </a:t>
            </a:r>
            <a:r>
              <a:rPr sz="1600" b="1" spc="5" dirty="0">
                <a:solidFill>
                  <a:srgbClr val="676767"/>
                </a:solidFill>
                <a:latin typeface="Arial"/>
                <a:cs typeface="Arial"/>
              </a:rPr>
              <a:t>la </a:t>
            </a:r>
            <a:r>
              <a:rPr sz="1600" b="1" dirty="0">
                <a:solidFill>
                  <a:srgbClr val="676767"/>
                </a:solidFill>
                <a:latin typeface="Arial"/>
                <a:cs typeface="Arial"/>
              </a:rPr>
              <a:t>Gestión </a:t>
            </a:r>
            <a:r>
              <a:rPr sz="1600" b="1" spc="5" dirty="0">
                <a:solidFill>
                  <a:srgbClr val="676767"/>
                </a:solidFill>
                <a:latin typeface="Arial"/>
                <a:cs typeface="Arial"/>
              </a:rPr>
              <a:t>de los</a:t>
            </a:r>
            <a:r>
              <a:rPr sz="1600" b="1" spc="-14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676767"/>
                </a:solidFill>
                <a:latin typeface="Arial"/>
                <a:cs typeface="Arial"/>
              </a:rPr>
              <a:t>costos</a:t>
            </a:r>
            <a:endParaRPr sz="16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380"/>
              </a:spcBef>
              <a:buClr>
                <a:srgbClr val="EEA82E"/>
              </a:buClr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1600" b="1" dirty="0">
                <a:solidFill>
                  <a:srgbClr val="676767"/>
                </a:solidFill>
                <a:latin typeface="Arial"/>
                <a:cs typeface="Arial"/>
              </a:rPr>
              <a:t>6.2 Estimar </a:t>
            </a:r>
            <a:r>
              <a:rPr sz="1600" b="1" spc="5" dirty="0">
                <a:solidFill>
                  <a:srgbClr val="676767"/>
                </a:solidFill>
                <a:latin typeface="Arial"/>
                <a:cs typeface="Arial"/>
              </a:rPr>
              <a:t>los</a:t>
            </a:r>
            <a:r>
              <a:rPr sz="1600" b="1" spc="-6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676767"/>
                </a:solidFill>
                <a:latin typeface="Arial"/>
                <a:cs typeface="Arial"/>
              </a:rPr>
              <a:t>costos</a:t>
            </a:r>
            <a:endParaRPr sz="16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390"/>
              </a:spcBef>
              <a:buClr>
                <a:srgbClr val="EEA82E"/>
              </a:buClr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1600" b="1" dirty="0">
                <a:solidFill>
                  <a:srgbClr val="676767"/>
                </a:solidFill>
                <a:latin typeface="Arial"/>
                <a:cs typeface="Arial"/>
              </a:rPr>
              <a:t>6.3 Determinar </a:t>
            </a:r>
            <a:r>
              <a:rPr sz="1600" b="1" spc="-5" dirty="0">
                <a:solidFill>
                  <a:srgbClr val="676767"/>
                </a:solidFill>
                <a:latin typeface="Arial"/>
                <a:cs typeface="Arial"/>
              </a:rPr>
              <a:t>el</a:t>
            </a:r>
            <a:r>
              <a:rPr sz="1600" b="1" spc="-4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676767"/>
                </a:solidFill>
                <a:latin typeface="Arial"/>
                <a:cs typeface="Arial"/>
              </a:rPr>
              <a:t>presupuesto</a:t>
            </a:r>
            <a:endParaRPr sz="16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384"/>
              </a:spcBef>
              <a:buClr>
                <a:srgbClr val="EEA82E"/>
              </a:buClr>
              <a:buChar char="•"/>
              <a:tabLst>
                <a:tab pos="356870" algn="l"/>
                <a:tab pos="357505" algn="l"/>
              </a:tabLst>
            </a:pP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6.4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Controlar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los</a:t>
            </a:r>
            <a:r>
              <a:rPr sz="1600" spc="-3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costos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37280" y="1418844"/>
            <a:ext cx="3011170" cy="1450975"/>
          </a:xfrm>
          <a:prstGeom prst="rect">
            <a:avLst/>
          </a:prstGeom>
          <a:solidFill>
            <a:srgbClr val="7E7E7E"/>
          </a:solidFill>
          <a:ln w="9525">
            <a:solidFill>
              <a:srgbClr val="497DBA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7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PLANIFICAR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2000" b="1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GESTIÓN</a:t>
            </a:r>
            <a:endParaRPr sz="2000">
              <a:latin typeface="Calibri"/>
              <a:cs typeface="Calibri"/>
            </a:endParaRPr>
          </a:p>
          <a:p>
            <a:pPr marL="3175" algn="ctr">
              <a:lnSpc>
                <a:spcPct val="100000"/>
              </a:lnSpc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LOS</a:t>
            </a:r>
            <a:r>
              <a:rPr sz="20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30" dirty="0">
                <a:solidFill>
                  <a:srgbClr val="FFFFFF"/>
                </a:solidFill>
                <a:latin typeface="Calibri"/>
                <a:cs typeface="Calibri"/>
              </a:rPr>
              <a:t>COSTOS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1920" y="1487424"/>
            <a:ext cx="2465832" cy="920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1544" y="1520952"/>
            <a:ext cx="2444496" cy="9296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3405" y="1513433"/>
            <a:ext cx="2365375" cy="820419"/>
          </a:xfrm>
          <a:prstGeom prst="rect">
            <a:avLst/>
          </a:prstGeom>
          <a:solidFill>
            <a:srgbClr val="EEA82E"/>
          </a:solidFill>
          <a:ln w="9525">
            <a:solidFill>
              <a:srgbClr val="497DBA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5"/>
              </a:spcBef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Plan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gestión</a:t>
            </a:r>
            <a:r>
              <a:rPr sz="20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del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proyecto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1920" y="5257800"/>
            <a:ext cx="2465832" cy="5638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9639" y="5266944"/>
            <a:ext cx="911352" cy="6248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3418" y="5286730"/>
            <a:ext cx="2365375" cy="462915"/>
          </a:xfrm>
          <a:custGeom>
            <a:avLst/>
            <a:gdLst/>
            <a:ahLst/>
            <a:cxnLst/>
            <a:rect l="l" t="t" r="r" b="b"/>
            <a:pathLst>
              <a:path w="2365375" h="462914">
                <a:moveTo>
                  <a:pt x="0" y="462432"/>
                </a:moveTo>
                <a:lnTo>
                  <a:pt x="2364867" y="462432"/>
                </a:lnTo>
                <a:lnTo>
                  <a:pt x="2364867" y="0"/>
                </a:lnTo>
                <a:lnTo>
                  <a:pt x="0" y="0"/>
                </a:lnTo>
                <a:lnTo>
                  <a:pt x="0" y="462432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3418" y="5286730"/>
            <a:ext cx="2365375" cy="462915"/>
          </a:xfrm>
          <a:custGeom>
            <a:avLst/>
            <a:gdLst/>
            <a:ahLst/>
            <a:cxnLst/>
            <a:rect l="l" t="t" r="r" b="b"/>
            <a:pathLst>
              <a:path w="2365375" h="462914">
                <a:moveTo>
                  <a:pt x="0" y="462432"/>
                </a:moveTo>
                <a:lnTo>
                  <a:pt x="2364867" y="462432"/>
                </a:lnTo>
                <a:lnTo>
                  <a:pt x="2364867" y="0"/>
                </a:lnTo>
                <a:lnTo>
                  <a:pt x="0" y="0"/>
                </a:lnTo>
                <a:lnTo>
                  <a:pt x="0" y="462432"/>
                </a:lnTo>
                <a:close/>
              </a:path>
            </a:pathLst>
          </a:custGeom>
          <a:ln w="952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15364" y="5339892"/>
            <a:ext cx="48450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PO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1920" y="4605528"/>
            <a:ext cx="2465832" cy="6522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69263" y="4657344"/>
            <a:ext cx="829056" cy="6248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3418" y="4631575"/>
            <a:ext cx="2365375" cy="551815"/>
          </a:xfrm>
          <a:custGeom>
            <a:avLst/>
            <a:gdLst/>
            <a:ahLst/>
            <a:cxnLst/>
            <a:rect l="l" t="t" r="r" b="b"/>
            <a:pathLst>
              <a:path w="2365375" h="551814">
                <a:moveTo>
                  <a:pt x="0" y="551802"/>
                </a:moveTo>
                <a:lnTo>
                  <a:pt x="2364867" y="551802"/>
                </a:lnTo>
                <a:lnTo>
                  <a:pt x="2364867" y="0"/>
                </a:lnTo>
                <a:lnTo>
                  <a:pt x="0" y="0"/>
                </a:lnTo>
                <a:lnTo>
                  <a:pt x="0" y="551802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3418" y="4631575"/>
            <a:ext cx="2365375" cy="551815"/>
          </a:xfrm>
          <a:custGeom>
            <a:avLst/>
            <a:gdLst/>
            <a:ahLst/>
            <a:cxnLst/>
            <a:rect l="l" t="t" r="r" b="b"/>
            <a:pathLst>
              <a:path w="2365375" h="551814">
                <a:moveTo>
                  <a:pt x="0" y="551802"/>
                </a:moveTo>
                <a:lnTo>
                  <a:pt x="2364867" y="551802"/>
                </a:lnTo>
                <a:lnTo>
                  <a:pt x="2364867" y="0"/>
                </a:lnTo>
                <a:lnTo>
                  <a:pt x="0" y="0"/>
                </a:lnTo>
                <a:lnTo>
                  <a:pt x="0" y="551802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55293" y="4729048"/>
            <a:ext cx="40259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3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" y="4008120"/>
            <a:ext cx="2465832" cy="6187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9663" y="4041647"/>
            <a:ext cx="2051304" cy="6248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73418" y="4035069"/>
            <a:ext cx="2365375" cy="518159"/>
          </a:xfrm>
          <a:prstGeom prst="rect">
            <a:avLst/>
          </a:prstGeom>
          <a:solidFill>
            <a:srgbClr val="EEA82E"/>
          </a:solidFill>
          <a:ln w="9525">
            <a:solidFill>
              <a:srgbClr val="497DBA"/>
            </a:solidFill>
          </a:ln>
        </p:spPr>
        <p:txBody>
          <a:bodyPr vert="horz" wrap="square" lIns="0" tIns="92075" rIns="0" bIns="0" rtlCol="0">
            <a:spAutoFit/>
          </a:bodyPr>
          <a:lstStyle/>
          <a:p>
            <a:pPr marL="384175">
              <a:lnSpc>
                <a:spcPct val="100000"/>
              </a:lnSpc>
              <a:spcBef>
                <a:spcPts val="725"/>
              </a:spcBef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Project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Charter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708647" y="1408175"/>
            <a:ext cx="2359152" cy="13411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23888" y="1652016"/>
            <a:ext cx="2380488" cy="9296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758178" y="1434566"/>
            <a:ext cx="2259965" cy="1242060"/>
          </a:xfrm>
          <a:prstGeom prst="rect">
            <a:avLst/>
          </a:prstGeom>
          <a:solidFill>
            <a:srgbClr val="000000"/>
          </a:solidFill>
          <a:ln w="9525">
            <a:solidFill>
              <a:srgbClr val="497DBA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Times New Roman"/>
              <a:cs typeface="Times New Roman"/>
            </a:endParaRPr>
          </a:p>
          <a:p>
            <a:pPr marL="785495" marR="157480" indent="-619125">
              <a:lnSpc>
                <a:spcPct val="100000"/>
              </a:lnSpc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Plan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gestión 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 Costos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270503" y="4297679"/>
            <a:ext cx="2929128" cy="6461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63111" y="4346447"/>
            <a:ext cx="2398776" cy="62483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321303" y="4324934"/>
            <a:ext cx="2827655" cy="546735"/>
          </a:xfrm>
          <a:prstGeom prst="rect">
            <a:avLst/>
          </a:prstGeom>
          <a:solidFill>
            <a:srgbClr val="EEA82E"/>
          </a:solidFill>
          <a:ln w="9525">
            <a:solidFill>
              <a:srgbClr val="497DBA"/>
            </a:solidFill>
          </a:ln>
        </p:spPr>
        <p:txBody>
          <a:bodyPr vert="horz" wrap="square" lIns="0" tIns="106680" rIns="0" bIns="0" rtlCol="0">
            <a:spAutoFit/>
          </a:bodyPr>
          <a:lstStyle/>
          <a:p>
            <a:pPr marL="440055">
              <a:lnSpc>
                <a:spcPct val="100000"/>
              </a:lnSpc>
              <a:spcBef>
                <a:spcPts val="840"/>
              </a:spcBef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Técnicas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Analíticas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270503" y="3630167"/>
            <a:ext cx="2929128" cy="64617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93591" y="3678935"/>
            <a:ext cx="2337816" cy="62483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321303" y="3657549"/>
            <a:ext cx="2827655" cy="546735"/>
          </a:xfrm>
          <a:prstGeom prst="rect">
            <a:avLst/>
          </a:prstGeom>
          <a:solidFill>
            <a:srgbClr val="EEA82E"/>
          </a:solidFill>
          <a:ln w="9525">
            <a:solidFill>
              <a:srgbClr val="497DBA"/>
            </a:solidFill>
          </a:ln>
        </p:spPr>
        <p:txBody>
          <a:bodyPr vert="horz" wrap="square" lIns="0" tIns="106045" rIns="0" bIns="0" rtlCol="0">
            <a:spAutoFit/>
          </a:bodyPr>
          <a:lstStyle/>
          <a:p>
            <a:pPr marL="470534">
              <a:lnSpc>
                <a:spcPct val="100000"/>
              </a:lnSpc>
              <a:spcBef>
                <a:spcPts val="835"/>
              </a:spcBef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Juicio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Expertos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700527" y="1898904"/>
            <a:ext cx="457200" cy="66141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51073" y="1937385"/>
            <a:ext cx="354711" cy="53771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51073" y="1937385"/>
            <a:ext cx="354965" cy="537845"/>
          </a:xfrm>
          <a:custGeom>
            <a:avLst/>
            <a:gdLst/>
            <a:ahLst/>
            <a:cxnLst/>
            <a:rect l="l" t="t" r="r" b="b"/>
            <a:pathLst>
              <a:path w="354964" h="537844">
                <a:moveTo>
                  <a:pt x="0" y="134365"/>
                </a:moveTo>
                <a:lnTo>
                  <a:pt x="177419" y="134365"/>
                </a:lnTo>
                <a:lnTo>
                  <a:pt x="177419" y="0"/>
                </a:lnTo>
                <a:lnTo>
                  <a:pt x="354711" y="268859"/>
                </a:lnTo>
                <a:lnTo>
                  <a:pt x="177419" y="537717"/>
                </a:lnTo>
                <a:lnTo>
                  <a:pt x="177419" y="403351"/>
                </a:lnTo>
                <a:lnTo>
                  <a:pt x="0" y="403351"/>
                </a:lnTo>
                <a:lnTo>
                  <a:pt x="0" y="134365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260591" y="1877567"/>
            <a:ext cx="457200" cy="66141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311519" y="1915414"/>
            <a:ext cx="354710" cy="53784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311519" y="1915414"/>
            <a:ext cx="354965" cy="537845"/>
          </a:xfrm>
          <a:custGeom>
            <a:avLst/>
            <a:gdLst/>
            <a:ahLst/>
            <a:cxnLst/>
            <a:rect l="l" t="t" r="r" b="b"/>
            <a:pathLst>
              <a:path w="354965" h="537844">
                <a:moveTo>
                  <a:pt x="0" y="134493"/>
                </a:moveTo>
                <a:lnTo>
                  <a:pt x="177291" y="134493"/>
                </a:lnTo>
                <a:lnTo>
                  <a:pt x="177291" y="0"/>
                </a:lnTo>
                <a:lnTo>
                  <a:pt x="354710" y="268986"/>
                </a:lnTo>
                <a:lnTo>
                  <a:pt x="177291" y="537845"/>
                </a:lnTo>
                <a:lnTo>
                  <a:pt x="177291" y="403351"/>
                </a:lnTo>
                <a:lnTo>
                  <a:pt x="0" y="403351"/>
                </a:lnTo>
                <a:lnTo>
                  <a:pt x="0" y="134493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49020" y="1169288"/>
            <a:ext cx="116014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20" dirty="0">
                <a:latin typeface="Calibri"/>
                <a:cs typeface="Calibri"/>
              </a:rPr>
              <a:t>ENTRADAS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785742" y="2995422"/>
            <a:ext cx="1899285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39420" marR="5080" indent="-427355">
              <a:lnSpc>
                <a:spcPct val="100000"/>
              </a:lnSpc>
              <a:spcBef>
                <a:spcPts val="90"/>
              </a:spcBef>
            </a:pPr>
            <a:r>
              <a:rPr sz="2000" b="1" spc="-25" dirty="0">
                <a:latin typeface="Calibri"/>
                <a:cs typeface="Calibri"/>
              </a:rPr>
              <a:t>HERRAMIENTAS </a:t>
            </a:r>
            <a:r>
              <a:rPr sz="2000" b="1" spc="-5" dirty="0">
                <a:latin typeface="Calibri"/>
                <a:cs typeface="Calibri"/>
              </a:rPr>
              <a:t>Y  </a:t>
            </a:r>
            <a:r>
              <a:rPr sz="2000" b="1" spc="-15" dirty="0">
                <a:latin typeface="Calibri"/>
                <a:cs typeface="Calibri"/>
              </a:rPr>
              <a:t>TÉCNICAS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597902" y="1106169"/>
            <a:ext cx="89154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25" dirty="0">
                <a:latin typeface="Calibri"/>
                <a:cs typeface="Calibri"/>
              </a:rPr>
              <a:t>SALIDAS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36244" y="675258"/>
            <a:ext cx="614489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solidFill>
                  <a:srgbClr val="EEA82E"/>
                </a:solidFill>
                <a:latin typeface="Arial"/>
                <a:cs typeface="Arial"/>
              </a:rPr>
              <a:t>7.1 </a:t>
            </a:r>
            <a:r>
              <a:rPr sz="2000" b="1" spc="-15" dirty="0">
                <a:solidFill>
                  <a:srgbClr val="EEA82E"/>
                </a:solidFill>
                <a:latin typeface="Arial"/>
                <a:cs typeface="Arial"/>
              </a:rPr>
              <a:t>PLANIFICAR </a:t>
            </a:r>
            <a:r>
              <a:rPr sz="2000" b="1" spc="-10" dirty="0">
                <a:solidFill>
                  <a:srgbClr val="EEA82E"/>
                </a:solidFill>
                <a:latin typeface="Arial"/>
                <a:cs typeface="Arial"/>
              </a:rPr>
              <a:t>LA </a:t>
            </a:r>
            <a:r>
              <a:rPr sz="2000" b="1" spc="-5" dirty="0">
                <a:solidFill>
                  <a:srgbClr val="EEA82E"/>
                </a:solidFill>
                <a:latin typeface="Arial"/>
                <a:cs typeface="Arial"/>
              </a:rPr>
              <a:t>GESTIÓN </a:t>
            </a:r>
            <a:r>
              <a:rPr sz="2000" b="1" spc="-10" dirty="0">
                <a:solidFill>
                  <a:srgbClr val="EEA82E"/>
                </a:solidFill>
                <a:latin typeface="Arial"/>
                <a:cs typeface="Arial"/>
              </a:rPr>
              <a:t>DEL</a:t>
            </a:r>
            <a:r>
              <a:rPr sz="2000" b="1" spc="50" dirty="0">
                <a:solidFill>
                  <a:srgbClr val="EEA82E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EEA82E"/>
                </a:solidFill>
                <a:latin typeface="Arial"/>
                <a:cs typeface="Arial"/>
              </a:rPr>
              <a:t>CRONOGRAMA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270503" y="6214870"/>
            <a:ext cx="2929128" cy="64312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983735" y="6263639"/>
            <a:ext cx="1560576" cy="59435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321303" y="6243185"/>
            <a:ext cx="2827655" cy="546735"/>
          </a:xfrm>
          <a:prstGeom prst="rect">
            <a:avLst/>
          </a:prstGeom>
          <a:solidFill>
            <a:srgbClr val="EEA82E"/>
          </a:solidFill>
          <a:ln w="9525">
            <a:solidFill>
              <a:srgbClr val="497DBA"/>
            </a:solidFill>
          </a:ln>
        </p:spPr>
        <p:txBody>
          <a:bodyPr vert="horz" wrap="square" lIns="0" tIns="107314" rIns="0" bIns="0" rtlCol="0">
            <a:spAutoFit/>
          </a:bodyPr>
          <a:lstStyle/>
          <a:p>
            <a:pPr marL="861060">
              <a:lnSpc>
                <a:spcPct val="100000"/>
              </a:lnSpc>
              <a:spcBef>
                <a:spcPts val="844"/>
              </a:spcBef>
            </a:pP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Reuniones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616954" y="2711957"/>
            <a:ext cx="2407920" cy="33788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Calibri"/>
                <a:cs typeface="Calibri"/>
              </a:rPr>
              <a:t>Unidades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</a:t>
            </a:r>
            <a:endParaRPr sz="20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libri"/>
                <a:cs typeface="Calibri"/>
              </a:rPr>
              <a:t>medida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5" dirty="0">
                <a:latin typeface="Calibri"/>
                <a:cs typeface="Calibri"/>
              </a:rPr>
              <a:t>Nivel </a:t>
            </a:r>
            <a:r>
              <a:rPr sz="2000" spc="-5" dirty="0">
                <a:latin typeface="Calibri"/>
                <a:cs typeface="Calibri"/>
              </a:rPr>
              <a:t>de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precisión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5" dirty="0">
                <a:latin typeface="Calibri"/>
                <a:cs typeface="Calibri"/>
              </a:rPr>
              <a:t>Nivel </a:t>
            </a:r>
            <a:r>
              <a:rPr sz="2000" spc="-5" dirty="0">
                <a:latin typeface="Calibri"/>
                <a:cs typeface="Calibri"/>
              </a:rPr>
              <a:t>de</a:t>
            </a:r>
            <a:r>
              <a:rPr sz="2000" spc="-15" dirty="0">
                <a:latin typeface="Calibri"/>
                <a:cs typeface="Calibri"/>
              </a:rPr>
              <a:t> exactitud</a:t>
            </a:r>
            <a:endParaRPr sz="2000">
              <a:latin typeface="Calibri"/>
              <a:cs typeface="Calibri"/>
            </a:endParaRPr>
          </a:p>
          <a:p>
            <a:pPr marL="299085" marR="16827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Calibri"/>
                <a:cs typeface="Calibri"/>
              </a:rPr>
              <a:t>Los enlaces a los  </a:t>
            </a:r>
            <a:r>
              <a:rPr sz="2000" spc="-15" dirty="0">
                <a:latin typeface="Calibri"/>
                <a:cs typeface="Calibri"/>
              </a:rPr>
              <a:t>procedimientos </a:t>
            </a:r>
            <a:r>
              <a:rPr sz="2000" spc="-5" dirty="0">
                <a:latin typeface="Calibri"/>
                <a:cs typeface="Calibri"/>
              </a:rPr>
              <a:t>de  la </a:t>
            </a:r>
            <a:r>
              <a:rPr sz="2000" spc="-15" dirty="0">
                <a:latin typeface="Calibri"/>
                <a:cs typeface="Calibri"/>
              </a:rPr>
              <a:t>organización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5" dirty="0">
                <a:latin typeface="Calibri"/>
                <a:cs typeface="Calibri"/>
              </a:rPr>
              <a:t>Umbrales </a:t>
            </a:r>
            <a:r>
              <a:rPr sz="2000" spc="-5" dirty="0">
                <a:latin typeface="Calibri"/>
                <a:cs typeface="Calibri"/>
              </a:rPr>
              <a:t>de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control</a:t>
            </a:r>
            <a:endParaRPr sz="2000">
              <a:latin typeface="Calibri"/>
              <a:cs typeface="Calibri"/>
            </a:endParaRPr>
          </a:p>
          <a:p>
            <a:pPr marL="299085" marR="807720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5" dirty="0">
                <a:latin typeface="Calibri"/>
                <a:cs typeface="Calibri"/>
              </a:rPr>
              <a:t>Formatos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  </a:t>
            </a:r>
            <a:r>
              <a:rPr sz="2000" spc="-15" dirty="0">
                <a:latin typeface="Calibri"/>
                <a:cs typeface="Calibri"/>
              </a:rPr>
              <a:t>informes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5" dirty="0">
                <a:latin typeface="Calibri"/>
                <a:cs typeface="Calibri"/>
              </a:rPr>
              <a:t>Otros </a:t>
            </a:r>
            <a:r>
              <a:rPr sz="2000" spc="-10" dirty="0">
                <a:latin typeface="Calibri"/>
                <a:cs typeface="Calibri"/>
              </a:rPr>
              <a:t>detalles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52171" y="2429382"/>
            <a:ext cx="2068195" cy="15494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marR="299085" indent="-28638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0" dirty="0">
                <a:latin typeface="Calibri"/>
                <a:cs typeface="Calibri"/>
              </a:rPr>
              <a:t>Línea </a:t>
            </a:r>
            <a:r>
              <a:rPr sz="2000" spc="-5" dirty="0">
                <a:latin typeface="Calibri"/>
                <a:cs typeface="Calibri"/>
              </a:rPr>
              <a:t>base del  </a:t>
            </a:r>
            <a:r>
              <a:rPr sz="2000" spc="-10" dirty="0">
                <a:latin typeface="Calibri"/>
                <a:cs typeface="Calibri"/>
              </a:rPr>
              <a:t>alcance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0" dirty="0">
                <a:latin typeface="Calibri"/>
                <a:cs typeface="Calibri"/>
              </a:rPr>
              <a:t>Línea </a:t>
            </a:r>
            <a:r>
              <a:rPr sz="2000" spc="-5" dirty="0">
                <a:latin typeface="Calibri"/>
                <a:cs typeface="Calibri"/>
              </a:rPr>
              <a:t>base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del</a:t>
            </a:r>
            <a:endParaRPr sz="2000">
              <a:latin typeface="Calibri"/>
              <a:cs typeface="Calibri"/>
            </a:endParaRPr>
          </a:p>
          <a:p>
            <a:pPr marR="222250" algn="ctr">
              <a:lnSpc>
                <a:spcPct val="100000"/>
              </a:lnSpc>
            </a:pPr>
            <a:r>
              <a:rPr sz="2000" spc="-15" dirty="0">
                <a:latin typeface="Calibri"/>
                <a:cs typeface="Calibri"/>
              </a:rPr>
              <a:t>cronograma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20" dirty="0">
                <a:latin typeface="Calibri"/>
                <a:cs typeface="Calibri"/>
              </a:rPr>
              <a:t>Otra </a:t>
            </a:r>
            <a:r>
              <a:rPr sz="2000" spc="-15" dirty="0">
                <a:latin typeface="Calibri"/>
                <a:cs typeface="Calibri"/>
              </a:rPr>
              <a:t>información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416934" y="4963414"/>
            <a:ext cx="2244090" cy="1243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Calibri"/>
                <a:cs typeface="Calibri"/>
              </a:rPr>
              <a:t>Autofinanciación</a:t>
            </a:r>
            <a:endParaRPr sz="2000">
              <a:latin typeface="Calibri"/>
              <a:cs typeface="Calibri"/>
            </a:endParaRPr>
          </a:p>
          <a:p>
            <a:pPr marL="299085" marR="5080" indent="-2863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5" dirty="0">
                <a:latin typeface="Calibri"/>
                <a:cs typeface="Calibri"/>
              </a:rPr>
              <a:t>Políticas </a:t>
            </a:r>
            <a:r>
              <a:rPr sz="2000" spc="-5" dirty="0">
                <a:latin typeface="Calibri"/>
                <a:cs typeface="Calibri"/>
              </a:rPr>
              <a:t>y  </a:t>
            </a:r>
            <a:r>
              <a:rPr sz="2000" spc="-10" dirty="0">
                <a:latin typeface="Calibri"/>
                <a:cs typeface="Calibri"/>
              </a:rPr>
              <a:t>procedimientos </a:t>
            </a:r>
            <a:r>
              <a:rPr sz="2000" spc="-5" dirty="0">
                <a:latin typeface="Calibri"/>
                <a:cs typeface="Calibri"/>
              </a:rPr>
              <a:t>de  </a:t>
            </a:r>
            <a:r>
              <a:rPr sz="2000" spc="-15" dirty="0">
                <a:latin typeface="Calibri"/>
                <a:cs typeface="Calibri"/>
              </a:rPr>
              <a:t>organización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01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47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61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61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9276" y="487362"/>
            <a:ext cx="205104" cy="474980"/>
          </a:xfrm>
          <a:custGeom>
            <a:avLst/>
            <a:gdLst/>
            <a:ahLst/>
            <a:cxnLst/>
            <a:rect l="l" t="t" r="r" b="b"/>
            <a:pathLst>
              <a:path w="205104" h="474980">
                <a:moveTo>
                  <a:pt x="0" y="474662"/>
                </a:moveTo>
                <a:lnTo>
                  <a:pt x="204724" y="474662"/>
                </a:lnTo>
                <a:lnTo>
                  <a:pt x="204724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6244" y="675258"/>
            <a:ext cx="3319779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7.2 </a:t>
            </a:r>
            <a:r>
              <a:rPr spc="-10" dirty="0"/>
              <a:t>ESTIMAR </a:t>
            </a:r>
            <a:r>
              <a:rPr spc="-5" dirty="0"/>
              <a:t>LOS</a:t>
            </a:r>
            <a:r>
              <a:rPr spc="-15" dirty="0"/>
              <a:t> </a:t>
            </a:r>
            <a:r>
              <a:rPr spc="-10" dirty="0"/>
              <a:t>COSTOS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6244" y="1627708"/>
            <a:ext cx="7995920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95"/>
              </a:spcBef>
              <a:buClr>
                <a:srgbClr val="EEA82E"/>
              </a:buClr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676767"/>
                </a:solidFill>
                <a:latin typeface="Arial"/>
                <a:cs typeface="Arial"/>
              </a:rPr>
              <a:t>Consiste en </a:t>
            </a:r>
            <a:r>
              <a:rPr sz="2000" spc="-10" dirty="0">
                <a:solidFill>
                  <a:srgbClr val="676767"/>
                </a:solidFill>
                <a:latin typeface="Arial"/>
                <a:cs typeface="Arial"/>
              </a:rPr>
              <a:t>desarrollar una </a:t>
            </a:r>
            <a:r>
              <a:rPr sz="2000" spc="-5" dirty="0">
                <a:solidFill>
                  <a:srgbClr val="676767"/>
                </a:solidFill>
                <a:latin typeface="Arial"/>
                <a:cs typeface="Arial"/>
              </a:rPr>
              <a:t>aproximación de </a:t>
            </a:r>
            <a:r>
              <a:rPr sz="2000" spc="-10" dirty="0">
                <a:solidFill>
                  <a:srgbClr val="676767"/>
                </a:solidFill>
                <a:latin typeface="Arial"/>
                <a:cs typeface="Arial"/>
              </a:rPr>
              <a:t>los </a:t>
            </a:r>
            <a:r>
              <a:rPr sz="2000" spc="-5" dirty="0">
                <a:solidFill>
                  <a:srgbClr val="676767"/>
                </a:solidFill>
                <a:latin typeface="Arial"/>
                <a:cs typeface="Arial"/>
              </a:rPr>
              <a:t>costos de</a:t>
            </a:r>
            <a:r>
              <a:rPr sz="2000" spc="15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676767"/>
                </a:solidFill>
                <a:latin typeface="Arial"/>
                <a:cs typeface="Arial"/>
              </a:rPr>
              <a:t>los</a:t>
            </a:r>
            <a:endParaRPr sz="20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sz="2000" spc="-5" dirty="0">
                <a:solidFill>
                  <a:srgbClr val="676767"/>
                </a:solidFill>
                <a:latin typeface="Arial"/>
                <a:cs typeface="Arial"/>
              </a:rPr>
              <a:t>recursos necesarios </a:t>
            </a:r>
            <a:r>
              <a:rPr sz="2000" spc="-10" dirty="0">
                <a:solidFill>
                  <a:srgbClr val="676767"/>
                </a:solidFill>
                <a:latin typeface="Arial"/>
                <a:cs typeface="Arial"/>
              </a:rPr>
              <a:t>para </a:t>
            </a:r>
            <a:r>
              <a:rPr sz="2000" spc="-5" dirty="0">
                <a:solidFill>
                  <a:srgbClr val="676767"/>
                </a:solidFill>
                <a:latin typeface="Arial"/>
                <a:cs typeface="Arial"/>
              </a:rPr>
              <a:t>completar cada </a:t>
            </a:r>
            <a:r>
              <a:rPr sz="2000" spc="-10" dirty="0">
                <a:solidFill>
                  <a:srgbClr val="676767"/>
                </a:solidFill>
                <a:latin typeface="Arial"/>
                <a:cs typeface="Arial"/>
              </a:rPr>
              <a:t>actividad del</a:t>
            </a:r>
            <a:r>
              <a:rPr sz="2000" spc="14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676767"/>
                </a:solidFill>
                <a:latin typeface="Arial"/>
                <a:cs typeface="Arial"/>
              </a:rPr>
              <a:t>cronograma.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676767"/>
                </a:solidFill>
                <a:latin typeface="Arial"/>
                <a:cs typeface="Arial"/>
              </a:rPr>
              <a:t>Ejemplo: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189" y="5228096"/>
            <a:ext cx="1862455" cy="297815"/>
          </a:xfrm>
          <a:prstGeom prst="rect">
            <a:avLst/>
          </a:prstGeom>
          <a:ln w="14872">
            <a:solidFill>
              <a:srgbClr val="00000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65"/>
              </a:spcBef>
            </a:pPr>
            <a:r>
              <a:rPr sz="1750" spc="5" dirty="0">
                <a:latin typeface="Calibri"/>
                <a:cs typeface="Calibri"/>
              </a:rPr>
              <a:t>Costo</a:t>
            </a:r>
            <a:r>
              <a:rPr sz="1750" spc="-50" dirty="0">
                <a:latin typeface="Calibri"/>
                <a:cs typeface="Calibri"/>
              </a:rPr>
              <a:t> </a:t>
            </a:r>
            <a:r>
              <a:rPr sz="1750" spc="-10" dirty="0">
                <a:latin typeface="Calibri"/>
                <a:cs typeface="Calibri"/>
              </a:rPr>
              <a:t>Total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47234" y="5228096"/>
            <a:ext cx="1207135" cy="297815"/>
          </a:xfrm>
          <a:prstGeom prst="rect">
            <a:avLst/>
          </a:prstGeom>
          <a:ln w="14971">
            <a:solidFill>
              <a:srgbClr val="00000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65"/>
              </a:spcBef>
            </a:pPr>
            <a:r>
              <a:rPr sz="1750" spc="-30" dirty="0">
                <a:latin typeface="Calibri"/>
                <a:cs typeface="Calibri"/>
              </a:rPr>
              <a:t>S/.17,700.00</a:t>
            </a:r>
            <a:endParaRPr sz="1750">
              <a:latin typeface="Calibri"/>
              <a:cs typeface="Calibri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77753" y="3135315"/>
          <a:ext cx="8906509" cy="17873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1820"/>
                <a:gridCol w="1206500"/>
                <a:gridCol w="625475"/>
                <a:gridCol w="625475"/>
                <a:gridCol w="625475"/>
                <a:gridCol w="2085339"/>
                <a:gridCol w="625475"/>
                <a:gridCol w="625475"/>
                <a:gridCol w="625475"/>
              </a:tblGrid>
              <a:tr h="29800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394335">
                        <a:lnSpc>
                          <a:spcPct val="100000"/>
                        </a:lnSpc>
                      </a:pPr>
                      <a:r>
                        <a:rPr sz="1750" spc="20" dirty="0">
                          <a:latin typeface="Calibri"/>
                          <a:cs typeface="Calibri"/>
                        </a:rPr>
                        <a:t>Actividades</a:t>
                      </a:r>
                      <a:endParaRPr sz="17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8"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750" dirty="0">
                          <a:latin typeface="Calibri"/>
                          <a:cs typeface="Calibri"/>
                        </a:rPr>
                        <a:t>Recursos</a:t>
                      </a:r>
                      <a:endParaRPr sz="17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9783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750" spc="10" dirty="0">
                          <a:latin typeface="Calibri"/>
                          <a:cs typeface="Calibri"/>
                        </a:rPr>
                        <a:t>Personas</a:t>
                      </a:r>
                      <a:endParaRPr sz="17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750" spc="10" dirty="0">
                          <a:latin typeface="Calibri"/>
                          <a:cs typeface="Calibri"/>
                        </a:rPr>
                        <a:t>Equipos</a:t>
                      </a:r>
                      <a:endParaRPr sz="17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9780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750" spc="5" dirty="0">
                          <a:latin typeface="Calibri"/>
                          <a:cs typeface="Calibri"/>
                        </a:rPr>
                        <a:t>Nombre</a:t>
                      </a:r>
                      <a:endParaRPr sz="17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750" spc="-5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75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750" spc="-30" dirty="0">
                          <a:latin typeface="Calibri"/>
                          <a:cs typeface="Calibri"/>
                        </a:rPr>
                        <a:t>ra</a:t>
                      </a:r>
                      <a:r>
                        <a:rPr sz="1750" dirty="0">
                          <a:latin typeface="Calibri"/>
                          <a:cs typeface="Calibri"/>
                        </a:rPr>
                        <a:t>s</a:t>
                      </a:r>
                      <a:endParaRPr sz="17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750" spc="-4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750" spc="-3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750" spc="-3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750" spc="6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750" spc="4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750" dirty="0">
                          <a:latin typeface="Calibri"/>
                          <a:cs typeface="Calibri"/>
                        </a:rPr>
                        <a:t>a</a:t>
                      </a:r>
                      <a:endParaRPr sz="17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75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75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750" spc="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75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750" dirty="0">
                          <a:latin typeface="Calibri"/>
                          <a:cs typeface="Calibri"/>
                        </a:rPr>
                        <a:t>o</a:t>
                      </a:r>
                      <a:endParaRPr sz="17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750" spc="5" dirty="0">
                          <a:latin typeface="Calibri"/>
                          <a:cs typeface="Calibri"/>
                        </a:rPr>
                        <a:t>Nombre</a:t>
                      </a:r>
                      <a:endParaRPr sz="17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750" spc="-5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75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750" spc="-30" dirty="0">
                          <a:latin typeface="Calibri"/>
                          <a:cs typeface="Calibri"/>
                        </a:rPr>
                        <a:t>ra</a:t>
                      </a:r>
                      <a:r>
                        <a:rPr sz="1750" dirty="0">
                          <a:latin typeface="Calibri"/>
                          <a:cs typeface="Calibri"/>
                        </a:rPr>
                        <a:t>s</a:t>
                      </a:r>
                      <a:endParaRPr sz="17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750" spc="-4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750" spc="-3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750" spc="-3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750" spc="6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750" spc="4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750" dirty="0">
                          <a:latin typeface="Calibri"/>
                          <a:cs typeface="Calibri"/>
                        </a:rPr>
                        <a:t>a</a:t>
                      </a:r>
                      <a:endParaRPr sz="17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75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75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750" spc="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75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750" dirty="0">
                          <a:latin typeface="Calibri"/>
                          <a:cs typeface="Calibri"/>
                        </a:rPr>
                        <a:t>o</a:t>
                      </a:r>
                      <a:endParaRPr sz="17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8055"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750" spc="-15" dirty="0">
                          <a:latin typeface="Calibri"/>
                          <a:cs typeface="Calibri"/>
                        </a:rPr>
                        <a:t>3.1 </a:t>
                      </a:r>
                      <a:r>
                        <a:rPr sz="1750" spc="20" dirty="0">
                          <a:latin typeface="Calibri"/>
                          <a:cs typeface="Calibri"/>
                        </a:rPr>
                        <a:t>Puesta </a:t>
                      </a:r>
                      <a:r>
                        <a:rPr sz="1750" spc="1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750" spc="-2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spc="-15" dirty="0">
                          <a:latin typeface="Calibri"/>
                          <a:cs typeface="Calibri"/>
                        </a:rPr>
                        <a:t>canal</a:t>
                      </a:r>
                      <a:endParaRPr sz="17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750" spc="5" dirty="0">
                          <a:latin typeface="Calibri"/>
                          <a:cs typeface="Calibri"/>
                        </a:rPr>
                        <a:t>Ing.</a:t>
                      </a:r>
                      <a:r>
                        <a:rPr sz="175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spc="25" dirty="0">
                          <a:latin typeface="Calibri"/>
                          <a:cs typeface="Calibri"/>
                        </a:rPr>
                        <a:t>Redes</a:t>
                      </a:r>
                      <a:endParaRPr sz="17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209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750" spc="-80" dirty="0">
                          <a:latin typeface="Calibri"/>
                          <a:cs typeface="Calibri"/>
                        </a:rPr>
                        <a:t>20</a:t>
                      </a:r>
                      <a:endParaRPr sz="17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750" spc="-80" dirty="0">
                          <a:latin typeface="Calibri"/>
                          <a:cs typeface="Calibri"/>
                        </a:rPr>
                        <a:t>100</a:t>
                      </a:r>
                      <a:endParaRPr sz="17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750" spc="-80" dirty="0">
                          <a:latin typeface="Calibri"/>
                          <a:cs typeface="Calibri"/>
                        </a:rPr>
                        <a:t>2000</a:t>
                      </a:r>
                      <a:endParaRPr sz="17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750" spc="10" dirty="0">
                          <a:latin typeface="Calibri"/>
                          <a:cs typeface="Calibri"/>
                        </a:rPr>
                        <a:t>Equipo de</a:t>
                      </a:r>
                      <a:r>
                        <a:rPr sz="175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spc="10" dirty="0">
                          <a:latin typeface="Calibri"/>
                          <a:cs typeface="Calibri"/>
                        </a:rPr>
                        <a:t>instalación</a:t>
                      </a:r>
                      <a:endParaRPr sz="17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750" spc="-80" dirty="0">
                          <a:latin typeface="Calibri"/>
                          <a:cs typeface="Calibri"/>
                        </a:rPr>
                        <a:t>20</a:t>
                      </a:r>
                      <a:endParaRPr sz="17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750" spc="-80" dirty="0">
                          <a:latin typeface="Calibri"/>
                          <a:cs typeface="Calibri"/>
                        </a:rPr>
                        <a:t>500</a:t>
                      </a:r>
                      <a:endParaRPr sz="17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750" spc="-80" dirty="0">
                          <a:latin typeface="Calibri"/>
                          <a:cs typeface="Calibri"/>
                        </a:rPr>
                        <a:t>10000</a:t>
                      </a:r>
                      <a:endParaRPr sz="17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7808"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750" spc="-15" dirty="0">
                          <a:latin typeface="Calibri"/>
                          <a:cs typeface="Calibri"/>
                        </a:rPr>
                        <a:t>3.2 </a:t>
                      </a:r>
                      <a:r>
                        <a:rPr sz="1750" spc="15" dirty="0">
                          <a:latin typeface="Calibri"/>
                          <a:cs typeface="Calibri"/>
                        </a:rPr>
                        <a:t>Cableado </a:t>
                      </a:r>
                      <a:r>
                        <a:rPr sz="1750" spc="10" dirty="0">
                          <a:latin typeface="Calibri"/>
                          <a:cs typeface="Calibri"/>
                        </a:rPr>
                        <a:t>de </a:t>
                      </a:r>
                      <a:r>
                        <a:rPr sz="1750" spc="35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750" spc="-3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spc="5" dirty="0">
                          <a:latin typeface="Calibri"/>
                          <a:cs typeface="Calibri"/>
                        </a:rPr>
                        <a:t>r</a:t>
                      </a:r>
                      <a:endParaRPr sz="17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750" spc="5" dirty="0">
                          <a:latin typeface="Calibri"/>
                          <a:cs typeface="Calibri"/>
                        </a:rPr>
                        <a:t>Ing.</a:t>
                      </a:r>
                      <a:r>
                        <a:rPr sz="175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spc="25" dirty="0">
                          <a:latin typeface="Calibri"/>
                          <a:cs typeface="Calibri"/>
                        </a:rPr>
                        <a:t>Redes</a:t>
                      </a:r>
                      <a:endParaRPr sz="17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209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750" spc="-80" dirty="0">
                          <a:latin typeface="Calibri"/>
                          <a:cs typeface="Calibri"/>
                        </a:rPr>
                        <a:t>15</a:t>
                      </a:r>
                      <a:endParaRPr sz="17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209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750" spc="-80" dirty="0">
                          <a:latin typeface="Calibri"/>
                          <a:cs typeface="Calibri"/>
                        </a:rPr>
                        <a:t>80</a:t>
                      </a:r>
                      <a:endParaRPr sz="17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750" spc="-80" dirty="0">
                          <a:latin typeface="Calibri"/>
                          <a:cs typeface="Calibri"/>
                        </a:rPr>
                        <a:t>1200</a:t>
                      </a:r>
                      <a:endParaRPr sz="17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750" spc="10" dirty="0">
                          <a:latin typeface="Calibri"/>
                          <a:cs typeface="Calibri"/>
                        </a:rPr>
                        <a:t>Equipo de</a:t>
                      </a:r>
                      <a:r>
                        <a:rPr sz="175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spc="10" dirty="0">
                          <a:latin typeface="Calibri"/>
                          <a:cs typeface="Calibri"/>
                        </a:rPr>
                        <a:t>instalación</a:t>
                      </a:r>
                      <a:endParaRPr sz="17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750" spc="-80" dirty="0">
                          <a:latin typeface="Calibri"/>
                          <a:cs typeface="Calibri"/>
                        </a:rPr>
                        <a:t>15</a:t>
                      </a:r>
                      <a:endParaRPr sz="17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750" spc="-80" dirty="0">
                          <a:latin typeface="Calibri"/>
                          <a:cs typeface="Calibri"/>
                        </a:rPr>
                        <a:t>300</a:t>
                      </a:r>
                      <a:endParaRPr sz="17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750" spc="-80" dirty="0">
                          <a:latin typeface="Calibri"/>
                          <a:cs typeface="Calibri"/>
                        </a:rPr>
                        <a:t>4500</a:t>
                      </a:r>
                      <a:endParaRPr sz="17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7808"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750" spc="-5" dirty="0">
                          <a:latin typeface="Calibri"/>
                          <a:cs typeface="Calibri"/>
                        </a:rPr>
                        <a:t>TOTAL</a:t>
                      </a:r>
                      <a:endParaRPr sz="17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750" spc="-80" dirty="0">
                          <a:latin typeface="Calibri"/>
                          <a:cs typeface="Calibri"/>
                        </a:rPr>
                        <a:t>3200</a:t>
                      </a:r>
                      <a:endParaRPr sz="17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750" spc="-80" dirty="0">
                          <a:latin typeface="Calibri"/>
                          <a:cs typeface="Calibri"/>
                        </a:rPr>
                        <a:t>14500</a:t>
                      </a:r>
                      <a:endParaRPr sz="17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01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47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61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61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9276" y="487362"/>
            <a:ext cx="205104" cy="474980"/>
          </a:xfrm>
          <a:custGeom>
            <a:avLst/>
            <a:gdLst/>
            <a:ahLst/>
            <a:cxnLst/>
            <a:rect l="l" t="t" r="r" b="b"/>
            <a:pathLst>
              <a:path w="205104" h="474980">
                <a:moveTo>
                  <a:pt x="0" y="474662"/>
                </a:moveTo>
                <a:lnTo>
                  <a:pt x="204724" y="474662"/>
                </a:lnTo>
                <a:lnTo>
                  <a:pt x="204724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6244" y="370458"/>
            <a:ext cx="340296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7.2 </a:t>
            </a:r>
            <a:r>
              <a:rPr spc="-10" dirty="0"/>
              <a:t>ESTIMAR </a:t>
            </a:r>
            <a:r>
              <a:rPr spc="-5" dirty="0"/>
              <a:t>LOS</a:t>
            </a:r>
            <a:r>
              <a:rPr spc="-20" dirty="0"/>
              <a:t> </a:t>
            </a:r>
            <a:r>
              <a:rPr spc="-10" dirty="0"/>
              <a:t>COSTOS: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6244" y="980312"/>
            <a:ext cx="4845050" cy="3552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5" dirty="0">
                <a:solidFill>
                  <a:srgbClr val="EEA82E"/>
                </a:solidFill>
                <a:latin typeface="Arial"/>
                <a:cs typeface="Arial"/>
              </a:rPr>
              <a:t>ENTRADAS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buClr>
                <a:srgbClr val="EEA82E"/>
              </a:buClr>
              <a:buChar char="•"/>
              <a:tabLst>
                <a:tab pos="356870" algn="l"/>
                <a:tab pos="357505" algn="l"/>
              </a:tabLst>
            </a:pP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PLAN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 </a:t>
            </a: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GESTIÓN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</a:t>
            </a:r>
            <a:r>
              <a:rPr sz="1600" spc="-12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COSTOS</a:t>
            </a:r>
            <a:endParaRPr sz="16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384"/>
              </a:spcBef>
              <a:buClr>
                <a:srgbClr val="EEA82E"/>
              </a:buClr>
              <a:buChar char="•"/>
              <a:tabLst>
                <a:tab pos="356870" algn="l"/>
                <a:tab pos="357505" algn="l"/>
              </a:tabLst>
            </a:pP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PLAN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DE </a:t>
            </a: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GESTIÓN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DE RECURSOS</a:t>
            </a:r>
            <a:r>
              <a:rPr sz="1600" spc="-229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HUMANOS</a:t>
            </a:r>
            <a:endParaRPr sz="16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385"/>
              </a:spcBef>
              <a:buClr>
                <a:srgbClr val="EEA82E"/>
              </a:buClr>
              <a:buChar char="•"/>
              <a:tabLst>
                <a:tab pos="356870" algn="l"/>
                <a:tab pos="357505" algn="l"/>
              </a:tabLst>
            </a:pP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LINEA </a:t>
            </a: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BASE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DEL</a:t>
            </a:r>
            <a:r>
              <a:rPr sz="1600" spc="-35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ALCANCE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85"/>
              </a:spcBef>
              <a:buClr>
                <a:srgbClr val="EEA82E"/>
              </a:buClr>
              <a:buChar char="•"/>
              <a:tabLst>
                <a:tab pos="756285" algn="l"/>
                <a:tab pos="756920" algn="l"/>
              </a:tabLst>
            </a:pP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Enunciado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del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Alcance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del</a:t>
            </a:r>
            <a:r>
              <a:rPr sz="1600" spc="-22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Proyecto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84"/>
              </a:spcBef>
              <a:buClr>
                <a:srgbClr val="EEA82E"/>
              </a:buClr>
              <a:buChar char="•"/>
              <a:tabLst>
                <a:tab pos="756285" algn="l"/>
                <a:tab pos="756920" algn="l"/>
              </a:tabLst>
            </a:pP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EDT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85"/>
              </a:spcBef>
              <a:buClr>
                <a:srgbClr val="EEA82E"/>
              </a:buClr>
              <a:buChar char="•"/>
              <a:tabLst>
                <a:tab pos="756285" algn="l"/>
                <a:tab pos="756920" algn="l"/>
              </a:tabLst>
            </a:pP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Diccionario de la</a:t>
            </a:r>
            <a:r>
              <a:rPr sz="1600" spc="-9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EDT</a:t>
            </a:r>
            <a:endParaRPr sz="16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384"/>
              </a:spcBef>
              <a:buClr>
                <a:srgbClr val="EEA82E"/>
              </a:buClr>
              <a:buChar char="•"/>
              <a:tabLst>
                <a:tab pos="356870" algn="l"/>
                <a:tab pos="357505" algn="l"/>
              </a:tabLst>
            </a:pP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CRONOGRAMA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DEL</a:t>
            </a:r>
            <a:r>
              <a:rPr sz="1600" spc="-17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PROYECTO</a:t>
            </a:r>
            <a:endParaRPr sz="16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385"/>
              </a:spcBef>
              <a:buClr>
                <a:srgbClr val="EEA82E"/>
              </a:buClr>
              <a:buChar char="•"/>
              <a:tabLst>
                <a:tab pos="356870" algn="l"/>
                <a:tab pos="357505" algn="l"/>
              </a:tabLst>
            </a:pP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REGISTRO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</a:t>
            </a:r>
            <a:r>
              <a:rPr sz="1600" spc="-6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RIESGOS</a:t>
            </a:r>
            <a:endParaRPr sz="16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384"/>
              </a:spcBef>
              <a:buClr>
                <a:srgbClr val="EEA82E"/>
              </a:buClr>
              <a:buChar char="•"/>
              <a:tabLst>
                <a:tab pos="356870" algn="l"/>
                <a:tab pos="357505" algn="l"/>
              </a:tabLst>
            </a:pPr>
            <a:r>
              <a:rPr sz="1600" spc="-25" dirty="0">
                <a:solidFill>
                  <a:srgbClr val="676767"/>
                </a:solidFill>
                <a:latin typeface="Arial"/>
                <a:cs typeface="Arial"/>
              </a:rPr>
              <a:t>FAO</a:t>
            </a:r>
            <a:endParaRPr sz="16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380"/>
              </a:spcBef>
              <a:buClr>
                <a:srgbClr val="EEA82E"/>
              </a:buClr>
              <a:buChar char="•"/>
              <a:tabLst>
                <a:tab pos="356870" algn="l"/>
                <a:tab pos="357505" algn="l"/>
              </a:tabLst>
            </a:pPr>
            <a:r>
              <a:rPr sz="1600" spc="10" dirty="0">
                <a:solidFill>
                  <a:srgbClr val="676767"/>
                </a:solidFill>
                <a:latin typeface="Arial"/>
                <a:cs typeface="Arial"/>
              </a:rPr>
              <a:t>APO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01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47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61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61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9276" y="487362"/>
            <a:ext cx="205104" cy="474980"/>
          </a:xfrm>
          <a:custGeom>
            <a:avLst/>
            <a:gdLst/>
            <a:ahLst/>
            <a:cxnLst/>
            <a:rect l="l" t="t" r="r" b="b"/>
            <a:pathLst>
              <a:path w="205104" h="474980">
                <a:moveTo>
                  <a:pt x="0" y="474662"/>
                </a:moveTo>
                <a:lnTo>
                  <a:pt x="204724" y="474662"/>
                </a:lnTo>
                <a:lnTo>
                  <a:pt x="204724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6244" y="370458"/>
            <a:ext cx="3319779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7.2 </a:t>
            </a:r>
            <a:r>
              <a:rPr spc="-10" dirty="0"/>
              <a:t>ESTIMAR </a:t>
            </a:r>
            <a:r>
              <a:rPr spc="-5" dirty="0"/>
              <a:t>LOS</a:t>
            </a:r>
            <a:r>
              <a:rPr spc="-15" dirty="0"/>
              <a:t> </a:t>
            </a:r>
            <a:r>
              <a:rPr spc="-10" dirty="0"/>
              <a:t>COSTOS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6244" y="980312"/>
            <a:ext cx="8067675" cy="44316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20" dirty="0">
                <a:solidFill>
                  <a:srgbClr val="EEA82E"/>
                </a:solidFill>
                <a:latin typeface="Arial"/>
                <a:cs typeface="Arial"/>
              </a:rPr>
              <a:t>HERRAMIENTAS </a:t>
            </a:r>
            <a:r>
              <a:rPr sz="2000" b="1" spc="-10" dirty="0">
                <a:solidFill>
                  <a:srgbClr val="EEA82E"/>
                </a:solidFill>
                <a:latin typeface="Arial"/>
                <a:cs typeface="Arial"/>
              </a:rPr>
              <a:t>Y</a:t>
            </a:r>
            <a:r>
              <a:rPr sz="2000" b="1" spc="35" dirty="0">
                <a:solidFill>
                  <a:srgbClr val="EEA82E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EEA82E"/>
                </a:solidFill>
                <a:latin typeface="Arial"/>
                <a:cs typeface="Arial"/>
              </a:rPr>
              <a:t>TÉCNICAS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buClr>
                <a:srgbClr val="EEA82E"/>
              </a:buClr>
              <a:buChar char="•"/>
              <a:tabLst>
                <a:tab pos="356870" algn="l"/>
                <a:tab pos="357505" algn="l"/>
              </a:tabLst>
            </a:pP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JUICIO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</a:t>
            </a:r>
            <a:r>
              <a:rPr sz="1600" spc="-6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676767"/>
                </a:solidFill>
                <a:latin typeface="Arial"/>
                <a:cs typeface="Arial"/>
              </a:rPr>
              <a:t>EXPERTOS</a:t>
            </a:r>
            <a:endParaRPr sz="16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384"/>
              </a:spcBef>
              <a:buClr>
                <a:srgbClr val="EEA82E"/>
              </a:buClr>
              <a:buChar char="•"/>
              <a:tabLst>
                <a:tab pos="356870" algn="l"/>
                <a:tab pos="357505" algn="l"/>
              </a:tabLst>
            </a:pP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ESTIMACIÓN ANÁLOGA </a:t>
            </a:r>
            <a:r>
              <a:rPr sz="1600" b="1" spc="-5" dirty="0">
                <a:solidFill>
                  <a:srgbClr val="676767"/>
                </a:solidFill>
                <a:latin typeface="Arial"/>
                <a:cs typeface="Arial"/>
              </a:rPr>
              <a:t>(estimación </a:t>
            </a:r>
            <a:r>
              <a:rPr sz="1600" b="1" dirty="0">
                <a:solidFill>
                  <a:srgbClr val="676767"/>
                </a:solidFill>
                <a:latin typeface="Arial"/>
                <a:cs typeface="Arial"/>
              </a:rPr>
              <a:t>de costos anteriores o de otros</a:t>
            </a:r>
            <a:r>
              <a:rPr sz="1600" b="1" spc="-26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676767"/>
                </a:solidFill>
                <a:latin typeface="Arial"/>
                <a:cs typeface="Arial"/>
              </a:rPr>
              <a:t>proyectos)</a:t>
            </a:r>
            <a:endParaRPr sz="16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385"/>
              </a:spcBef>
              <a:buClr>
                <a:srgbClr val="EEA82E"/>
              </a:buClr>
              <a:buChar char="•"/>
              <a:tabLst>
                <a:tab pos="356870" algn="l"/>
                <a:tab pos="357505" algn="l"/>
              </a:tabLst>
            </a:pP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ESTIMACIÓN </a:t>
            </a:r>
            <a:r>
              <a:rPr sz="1600" spc="-25" dirty="0">
                <a:solidFill>
                  <a:srgbClr val="676767"/>
                </a:solidFill>
                <a:latin typeface="Arial"/>
                <a:cs typeface="Arial"/>
              </a:rPr>
              <a:t>PARA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MÉTRICA</a:t>
            </a:r>
            <a:r>
              <a:rPr sz="1600" spc="-26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676767"/>
                </a:solidFill>
                <a:latin typeface="Arial"/>
                <a:cs typeface="Arial"/>
              </a:rPr>
              <a:t>(Y=5X+4)</a:t>
            </a:r>
            <a:endParaRPr sz="16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385"/>
              </a:spcBef>
              <a:buClr>
                <a:srgbClr val="EEA82E"/>
              </a:buClr>
              <a:buChar char="•"/>
              <a:tabLst>
                <a:tab pos="356870" algn="l"/>
                <a:tab pos="357505" algn="l"/>
              </a:tabLst>
            </a:pP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ESTIMACIÓN</a:t>
            </a:r>
            <a:r>
              <a:rPr sz="1600" spc="-15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ASCENDENTE</a:t>
            </a:r>
            <a:endParaRPr sz="16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384"/>
              </a:spcBef>
              <a:buClr>
                <a:srgbClr val="EEA82E"/>
              </a:buClr>
              <a:buChar char="•"/>
              <a:tabLst>
                <a:tab pos="356870" algn="l"/>
                <a:tab pos="357505" algn="l"/>
              </a:tabLst>
            </a:pP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ESTIMACIÓN </a:t>
            </a: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POR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TRES </a:t>
            </a:r>
            <a:r>
              <a:rPr sz="1600" spc="-15" dirty="0">
                <a:solidFill>
                  <a:srgbClr val="676767"/>
                </a:solidFill>
                <a:latin typeface="Arial"/>
                <a:cs typeface="Arial"/>
              </a:rPr>
              <a:t>VALORES </a:t>
            </a:r>
            <a:r>
              <a:rPr sz="1600" b="1" spc="-5" dirty="0">
                <a:solidFill>
                  <a:srgbClr val="676767"/>
                </a:solidFill>
                <a:latin typeface="Arial"/>
                <a:cs typeface="Arial"/>
              </a:rPr>
              <a:t>(O </a:t>
            </a:r>
            <a:r>
              <a:rPr sz="1600" b="1" dirty="0">
                <a:solidFill>
                  <a:srgbClr val="676767"/>
                </a:solidFill>
                <a:latin typeface="Arial"/>
                <a:cs typeface="Arial"/>
              </a:rPr>
              <a:t>+ </a:t>
            </a:r>
            <a:r>
              <a:rPr sz="1600" b="1" spc="10" dirty="0">
                <a:solidFill>
                  <a:srgbClr val="676767"/>
                </a:solidFill>
                <a:latin typeface="Arial"/>
                <a:cs typeface="Arial"/>
              </a:rPr>
              <a:t>4MP </a:t>
            </a:r>
            <a:r>
              <a:rPr sz="1600" b="1" dirty="0">
                <a:solidFill>
                  <a:srgbClr val="676767"/>
                </a:solidFill>
                <a:latin typeface="Arial"/>
                <a:cs typeface="Arial"/>
              </a:rPr>
              <a:t>+</a:t>
            </a:r>
            <a:r>
              <a:rPr sz="1600" b="1" spc="-254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676767"/>
                </a:solidFill>
                <a:latin typeface="Arial"/>
                <a:cs typeface="Arial"/>
              </a:rPr>
              <a:t>P)/6</a:t>
            </a:r>
            <a:endParaRPr sz="16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385"/>
              </a:spcBef>
              <a:buClr>
                <a:srgbClr val="EEA82E"/>
              </a:buClr>
              <a:buChar char="•"/>
              <a:tabLst>
                <a:tab pos="356870" algn="l"/>
                <a:tab pos="357505" algn="l"/>
              </a:tabLst>
            </a:pP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ANÁLISIS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 </a:t>
            </a:r>
            <a:r>
              <a:rPr sz="1600" spc="-20" dirty="0">
                <a:solidFill>
                  <a:srgbClr val="676767"/>
                </a:solidFill>
                <a:latin typeface="Arial"/>
                <a:cs typeface="Arial"/>
              </a:rPr>
              <a:t>RESERVAS </a:t>
            </a:r>
            <a:r>
              <a:rPr sz="1600" b="1" dirty="0">
                <a:solidFill>
                  <a:srgbClr val="676767"/>
                </a:solidFill>
                <a:latin typeface="Arial"/>
                <a:cs typeface="Arial"/>
              </a:rPr>
              <a:t>(por ejemplo: cadena</a:t>
            </a:r>
            <a:r>
              <a:rPr sz="1600" b="1" spc="-17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676767"/>
                </a:solidFill>
                <a:latin typeface="Arial"/>
                <a:cs typeface="Arial"/>
              </a:rPr>
              <a:t>crítica)</a:t>
            </a:r>
            <a:endParaRPr sz="16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384"/>
              </a:spcBef>
              <a:buClr>
                <a:srgbClr val="EEA82E"/>
              </a:buClr>
              <a:buChar char="•"/>
              <a:tabLst>
                <a:tab pos="356870" algn="l"/>
                <a:tab pos="357505" algn="l"/>
              </a:tabLst>
            </a:pP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COSTO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DE</a:t>
            </a:r>
            <a:r>
              <a:rPr sz="1600" spc="-5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CALIDAD</a:t>
            </a:r>
            <a:endParaRPr sz="16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385"/>
              </a:spcBef>
              <a:buClr>
                <a:srgbClr val="EEA82E"/>
              </a:buClr>
              <a:buChar char="•"/>
              <a:tabLst>
                <a:tab pos="356870" algn="l"/>
                <a:tab pos="357505" algn="l"/>
              </a:tabLst>
            </a:pP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SOFTWARE DE </a:t>
            </a: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GESTIÓN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PROYECTOS</a:t>
            </a:r>
            <a:r>
              <a:rPr sz="1600" spc="-20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676767"/>
                </a:solidFill>
                <a:latin typeface="Arial"/>
                <a:cs typeface="Arial"/>
              </a:rPr>
              <a:t>(PMIS)</a:t>
            </a:r>
            <a:endParaRPr sz="16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384"/>
              </a:spcBef>
              <a:buClr>
                <a:srgbClr val="EEA82E"/>
              </a:buClr>
              <a:buChar char="•"/>
              <a:tabLst>
                <a:tab pos="356870" algn="l"/>
                <a:tab pos="357505" algn="l"/>
              </a:tabLst>
            </a:pP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ANÁLISIS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DE </a:t>
            </a:r>
            <a:r>
              <a:rPr sz="1600" spc="-20" dirty="0">
                <a:solidFill>
                  <a:srgbClr val="676767"/>
                </a:solidFill>
                <a:latin typeface="Arial"/>
                <a:cs typeface="Arial"/>
              </a:rPr>
              <a:t>OFERTAS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DE</a:t>
            </a:r>
            <a:r>
              <a:rPr sz="1600" spc="-14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PROVEEDORES</a:t>
            </a:r>
            <a:endParaRPr sz="16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380"/>
              </a:spcBef>
              <a:buClr>
                <a:srgbClr val="EEA82E"/>
              </a:buClr>
              <a:buChar char="•"/>
              <a:tabLst>
                <a:tab pos="356870" algn="l"/>
                <a:tab pos="357505" algn="l"/>
              </a:tabLst>
            </a:pP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TÉCNICAS </a:t>
            </a:r>
            <a:r>
              <a:rPr sz="1600" spc="-15" dirty="0">
                <a:solidFill>
                  <a:srgbClr val="676767"/>
                </a:solidFill>
                <a:latin typeface="Arial"/>
                <a:cs typeface="Arial"/>
              </a:rPr>
              <a:t>GRUPALES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DE </a:t>
            </a:r>
            <a:r>
              <a:rPr sz="1600" spc="-10" dirty="0">
                <a:solidFill>
                  <a:srgbClr val="676767"/>
                </a:solidFill>
                <a:latin typeface="Arial"/>
                <a:cs typeface="Arial"/>
              </a:rPr>
              <a:t>TOMA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DE</a:t>
            </a:r>
            <a:r>
              <a:rPr sz="1600" spc="-229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DECISIONES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90"/>
              </a:spcBef>
              <a:buClr>
                <a:srgbClr val="EEA82E"/>
              </a:buClr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600" b="1" spc="-5" dirty="0">
                <a:solidFill>
                  <a:srgbClr val="676767"/>
                </a:solidFill>
                <a:latin typeface="Arial"/>
                <a:cs typeface="Arial"/>
              </a:rPr>
              <a:t>Técnica </a:t>
            </a:r>
            <a:r>
              <a:rPr sz="1600" b="1" dirty="0">
                <a:solidFill>
                  <a:srgbClr val="676767"/>
                </a:solidFill>
                <a:latin typeface="Arial"/>
                <a:cs typeface="Arial"/>
              </a:rPr>
              <a:t>Delphi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84"/>
              </a:spcBef>
              <a:buClr>
                <a:srgbClr val="EEA82E"/>
              </a:buClr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600" b="1" spc="-20" dirty="0">
                <a:solidFill>
                  <a:srgbClr val="676767"/>
                </a:solidFill>
                <a:latin typeface="Arial"/>
                <a:cs typeface="Arial"/>
              </a:rPr>
              <a:t>Tormenta </a:t>
            </a:r>
            <a:r>
              <a:rPr sz="1600" b="1" dirty="0">
                <a:solidFill>
                  <a:srgbClr val="676767"/>
                </a:solidFill>
                <a:latin typeface="Arial"/>
                <a:cs typeface="Arial"/>
              </a:rPr>
              <a:t>de</a:t>
            </a:r>
            <a:r>
              <a:rPr sz="1600" b="1" spc="-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676767"/>
                </a:solidFill>
                <a:latin typeface="Arial"/>
                <a:cs typeface="Arial"/>
              </a:rPr>
              <a:t>ideas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85"/>
              </a:spcBef>
              <a:buClr>
                <a:srgbClr val="EEA82E"/>
              </a:buClr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600" b="1" dirty="0">
                <a:solidFill>
                  <a:srgbClr val="676767"/>
                </a:solidFill>
                <a:latin typeface="Arial"/>
                <a:cs typeface="Arial"/>
              </a:rPr>
              <a:t>otros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01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47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61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61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9276" y="487362"/>
            <a:ext cx="205104" cy="474980"/>
          </a:xfrm>
          <a:custGeom>
            <a:avLst/>
            <a:gdLst/>
            <a:ahLst/>
            <a:cxnLst/>
            <a:rect l="l" t="t" r="r" b="b"/>
            <a:pathLst>
              <a:path w="205104" h="474980">
                <a:moveTo>
                  <a:pt x="0" y="474662"/>
                </a:moveTo>
                <a:lnTo>
                  <a:pt x="204724" y="474662"/>
                </a:lnTo>
                <a:lnTo>
                  <a:pt x="204724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92783" y="1636369"/>
            <a:ext cx="7919720" cy="50338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ESTIMACIÓN</a:t>
            </a:r>
            <a:r>
              <a:rPr spc="-60" dirty="0"/>
              <a:t> </a:t>
            </a:r>
            <a:r>
              <a:rPr spc="-10" dirty="0"/>
              <a:t>ASCENDENTE</a:t>
            </a:r>
          </a:p>
        </p:txBody>
      </p:sp>
      <p:sp>
        <p:nvSpPr>
          <p:cNvPr id="9" name="object 9"/>
          <p:cNvSpPr/>
          <p:nvPr/>
        </p:nvSpPr>
        <p:spPr>
          <a:xfrm>
            <a:off x="0" y="1895855"/>
            <a:ext cx="1545336" cy="45567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1926463"/>
            <a:ext cx="1487170" cy="4453890"/>
          </a:xfrm>
          <a:custGeom>
            <a:avLst/>
            <a:gdLst/>
            <a:ahLst/>
            <a:cxnLst/>
            <a:rect l="l" t="t" r="r" b="b"/>
            <a:pathLst>
              <a:path w="1487170" h="4453890">
                <a:moveTo>
                  <a:pt x="1115288" y="743585"/>
                </a:moveTo>
                <a:lnTo>
                  <a:pt x="371767" y="743585"/>
                </a:lnTo>
                <a:lnTo>
                  <a:pt x="371767" y="4453648"/>
                </a:lnTo>
                <a:lnTo>
                  <a:pt x="1115288" y="4453648"/>
                </a:lnTo>
                <a:lnTo>
                  <a:pt x="1115288" y="743585"/>
                </a:lnTo>
                <a:close/>
              </a:path>
              <a:path w="1487170" h="4453890">
                <a:moveTo>
                  <a:pt x="743534" y="0"/>
                </a:moveTo>
                <a:lnTo>
                  <a:pt x="0" y="743585"/>
                </a:lnTo>
                <a:lnTo>
                  <a:pt x="1487043" y="743585"/>
                </a:lnTo>
                <a:lnTo>
                  <a:pt x="74353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1926463"/>
            <a:ext cx="1487170" cy="4453890"/>
          </a:xfrm>
          <a:custGeom>
            <a:avLst/>
            <a:gdLst/>
            <a:ahLst/>
            <a:cxnLst/>
            <a:rect l="l" t="t" r="r" b="b"/>
            <a:pathLst>
              <a:path w="1487170" h="4453890">
                <a:moveTo>
                  <a:pt x="0" y="743585"/>
                </a:moveTo>
                <a:lnTo>
                  <a:pt x="743534" y="0"/>
                </a:lnTo>
                <a:lnTo>
                  <a:pt x="1487043" y="743585"/>
                </a:lnTo>
                <a:lnTo>
                  <a:pt x="1115288" y="743585"/>
                </a:lnTo>
                <a:lnTo>
                  <a:pt x="1115288" y="4453648"/>
                </a:lnTo>
                <a:lnTo>
                  <a:pt x="371767" y="4453648"/>
                </a:lnTo>
                <a:lnTo>
                  <a:pt x="371767" y="743585"/>
                </a:lnTo>
                <a:lnTo>
                  <a:pt x="0" y="743585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01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47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61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61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9276" y="487362"/>
            <a:ext cx="205104" cy="474980"/>
          </a:xfrm>
          <a:custGeom>
            <a:avLst/>
            <a:gdLst/>
            <a:ahLst/>
            <a:cxnLst/>
            <a:rect l="l" t="t" r="r" b="b"/>
            <a:pathLst>
              <a:path w="205104" h="474980">
                <a:moveTo>
                  <a:pt x="0" y="474662"/>
                </a:moveTo>
                <a:lnTo>
                  <a:pt x="204724" y="474662"/>
                </a:lnTo>
                <a:lnTo>
                  <a:pt x="204724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6244" y="370458"/>
            <a:ext cx="3319779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7.2 </a:t>
            </a:r>
            <a:r>
              <a:rPr spc="-10" dirty="0"/>
              <a:t>ESTIMAR </a:t>
            </a:r>
            <a:r>
              <a:rPr spc="-5" dirty="0"/>
              <a:t>LOS</a:t>
            </a:r>
            <a:r>
              <a:rPr spc="-15" dirty="0"/>
              <a:t> </a:t>
            </a:r>
            <a:r>
              <a:rPr spc="-10" dirty="0"/>
              <a:t>COSTOS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6244" y="980312"/>
            <a:ext cx="6104255" cy="296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5" dirty="0">
                <a:solidFill>
                  <a:srgbClr val="EEA82E"/>
                </a:solidFill>
                <a:latin typeface="Arial"/>
                <a:cs typeface="Arial"/>
              </a:rPr>
              <a:t>SALIDAS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buClr>
                <a:srgbClr val="EEA82E"/>
              </a:buClr>
              <a:buChar char="•"/>
              <a:tabLst>
                <a:tab pos="356870" algn="l"/>
                <a:tab pos="357505" algn="l"/>
              </a:tabLst>
            </a:pP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ESTIMACIÓN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LOS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COSTOS DE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LAS</a:t>
            </a:r>
            <a:r>
              <a:rPr sz="1600" spc="-229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ACTIVIDADES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EEA82E"/>
              </a:buClr>
              <a:buFont typeface="Arial"/>
              <a:buChar char="•"/>
            </a:pPr>
            <a:endParaRPr sz="230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buClr>
                <a:srgbClr val="EEA82E"/>
              </a:buClr>
              <a:buChar char="•"/>
              <a:tabLst>
                <a:tab pos="356870" algn="l"/>
                <a:tab pos="357505" algn="l"/>
              </a:tabLst>
            </a:pP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BASE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DE</a:t>
            </a:r>
            <a:r>
              <a:rPr sz="1600" spc="-7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ESTIMACIONES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85"/>
              </a:spcBef>
              <a:buClr>
                <a:srgbClr val="EEA82E"/>
              </a:buClr>
              <a:buChar char="•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La documentación de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los fundamentos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las</a:t>
            </a:r>
            <a:r>
              <a:rPr sz="1600" spc="-11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estimaciones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84"/>
              </a:spcBef>
              <a:buClr>
                <a:srgbClr val="EEA82E"/>
              </a:buClr>
              <a:buChar char="•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La documentación de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los supuestos</a:t>
            </a:r>
            <a:r>
              <a:rPr sz="1600" spc="-12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realizados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85"/>
              </a:spcBef>
              <a:buClr>
                <a:srgbClr val="EEA82E"/>
              </a:buClr>
              <a:buChar char="•"/>
              <a:tabLst>
                <a:tab pos="756285" algn="l"/>
                <a:tab pos="756920" algn="l"/>
              </a:tabLst>
            </a:pP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La documentación de todas las restricciones</a:t>
            </a:r>
            <a:r>
              <a:rPr sz="1600" spc="-18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conocidas.</a:t>
            </a:r>
            <a:endParaRPr sz="1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EEA82E"/>
              </a:buClr>
              <a:buFont typeface="Arial"/>
              <a:buChar char="•"/>
            </a:pPr>
            <a:endParaRPr sz="230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buClr>
                <a:srgbClr val="EEA82E"/>
              </a:buClr>
              <a:buChar char="•"/>
              <a:tabLst>
                <a:tab pos="356870" algn="l"/>
                <a:tab pos="357505" algn="l"/>
              </a:tabLst>
            </a:pP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ACTUALIZACIONES</a:t>
            </a:r>
            <a:r>
              <a:rPr sz="1600" spc="-18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A</a:t>
            </a:r>
            <a:r>
              <a:rPr sz="1600" spc="-11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LOS</a:t>
            </a:r>
            <a:r>
              <a:rPr sz="1600" spc="-2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DOCUMENTOS</a:t>
            </a:r>
            <a:r>
              <a:rPr sz="1600" spc="-1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DEL</a:t>
            </a:r>
            <a:r>
              <a:rPr sz="1600" spc="-10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PROYECTO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01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47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61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61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9276" y="487362"/>
            <a:ext cx="205104" cy="474980"/>
          </a:xfrm>
          <a:custGeom>
            <a:avLst/>
            <a:gdLst/>
            <a:ahLst/>
            <a:cxnLst/>
            <a:rect l="l" t="t" r="r" b="b"/>
            <a:pathLst>
              <a:path w="205104" h="474980">
                <a:moveTo>
                  <a:pt x="0" y="474662"/>
                </a:moveTo>
                <a:lnTo>
                  <a:pt x="204724" y="474662"/>
                </a:lnTo>
                <a:lnTo>
                  <a:pt x="204724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6244" y="675258"/>
            <a:ext cx="451040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7.3 </a:t>
            </a:r>
            <a:r>
              <a:rPr spc="-10" dirty="0"/>
              <a:t>DETERMINAR </a:t>
            </a:r>
            <a:r>
              <a:rPr spc="-15" dirty="0"/>
              <a:t>EL</a:t>
            </a:r>
            <a:r>
              <a:rPr spc="50" dirty="0"/>
              <a:t> </a:t>
            </a:r>
            <a:r>
              <a:rPr spc="-15" dirty="0"/>
              <a:t>PRESUPUESTO</a:t>
            </a: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57200" y="1623747"/>
          <a:ext cx="7960993" cy="47899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3810"/>
                <a:gridCol w="3980815"/>
                <a:gridCol w="1432559"/>
                <a:gridCol w="1273809"/>
              </a:tblGrid>
              <a:tr h="319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50" b="1" spc="-10" dirty="0">
                          <a:latin typeface="Calibri"/>
                          <a:cs typeface="Calibri"/>
                        </a:rPr>
                        <a:t>cantidad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50" b="1" spc="10" dirty="0">
                          <a:latin typeface="Calibri"/>
                          <a:cs typeface="Calibri"/>
                        </a:rPr>
                        <a:t>descripción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50" b="1" dirty="0">
                          <a:latin typeface="Calibri"/>
                          <a:cs typeface="Calibri"/>
                        </a:rPr>
                        <a:t>valor</a:t>
                      </a:r>
                      <a:r>
                        <a:rPr sz="1850" b="1" spc="-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b="1" dirty="0">
                          <a:latin typeface="Calibri"/>
                          <a:cs typeface="Calibri"/>
                        </a:rPr>
                        <a:t>unitario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575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50" b="1" spc="-15" dirty="0">
                          <a:latin typeface="Calibri"/>
                          <a:cs typeface="Calibri"/>
                        </a:rPr>
                        <a:t>TOTAL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9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50" b="1" dirty="0">
                          <a:latin typeface="Calibri"/>
                          <a:cs typeface="Calibri"/>
                        </a:rPr>
                        <a:t>Fase </a:t>
                      </a:r>
                      <a:r>
                        <a:rPr sz="1850" b="1" spc="15" dirty="0">
                          <a:latin typeface="Calibri"/>
                          <a:cs typeface="Calibri"/>
                        </a:rPr>
                        <a:t>de </a:t>
                      </a:r>
                      <a:r>
                        <a:rPr sz="1850" b="1" dirty="0">
                          <a:latin typeface="Calibri"/>
                          <a:cs typeface="Calibri"/>
                        </a:rPr>
                        <a:t>Motivación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9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50" spc="-65" dirty="0">
                          <a:latin typeface="Calibri"/>
                          <a:cs typeface="Calibri"/>
                        </a:rPr>
                        <a:t>120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50" spc="-5" dirty="0">
                          <a:latin typeface="Calibri"/>
                          <a:cs typeface="Calibri"/>
                        </a:rPr>
                        <a:t>CD's </a:t>
                      </a:r>
                      <a:r>
                        <a:rPr sz="1850" dirty="0">
                          <a:latin typeface="Calibri"/>
                          <a:cs typeface="Calibri"/>
                        </a:rPr>
                        <a:t>para </a:t>
                      </a:r>
                      <a:r>
                        <a:rPr sz="1850" spc="40" dirty="0">
                          <a:latin typeface="Calibri"/>
                          <a:cs typeface="Calibri"/>
                        </a:rPr>
                        <a:t>ver</a:t>
                      </a:r>
                      <a:r>
                        <a:rPr sz="1850" spc="-1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5" dirty="0">
                          <a:latin typeface="Calibri"/>
                          <a:cs typeface="Calibri"/>
                        </a:rPr>
                        <a:t>propuestas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50" dirty="0">
                          <a:latin typeface="Calibri"/>
                          <a:cs typeface="Calibri"/>
                        </a:rPr>
                        <a:t>2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384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50" spc="-80" dirty="0">
                          <a:latin typeface="Calibri"/>
                          <a:cs typeface="Calibri"/>
                        </a:rPr>
                        <a:t>240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936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50" dirty="0">
                          <a:latin typeface="Calibri"/>
                          <a:cs typeface="Calibri"/>
                        </a:rPr>
                        <a:t>1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50" spc="15" dirty="0">
                          <a:latin typeface="Calibri"/>
                          <a:cs typeface="Calibri"/>
                        </a:rPr>
                        <a:t>Proyector </a:t>
                      </a:r>
                      <a:r>
                        <a:rPr sz="1850" spc="2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85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35" dirty="0">
                          <a:latin typeface="Calibri"/>
                          <a:cs typeface="Calibri"/>
                        </a:rPr>
                        <a:t>imágenes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50" spc="-80" dirty="0">
                          <a:latin typeface="Calibri"/>
                          <a:cs typeface="Calibri"/>
                        </a:rPr>
                        <a:t>1000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50" spc="-80" dirty="0">
                          <a:latin typeface="Calibri"/>
                          <a:cs typeface="Calibri"/>
                        </a:rPr>
                        <a:t>1000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936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50" dirty="0">
                          <a:latin typeface="Calibri"/>
                          <a:cs typeface="Calibri"/>
                        </a:rPr>
                        <a:t>1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50" spc="15" dirty="0">
                          <a:latin typeface="Calibri"/>
                          <a:cs typeface="Calibri"/>
                        </a:rPr>
                        <a:t>Computador</a:t>
                      </a:r>
                      <a:r>
                        <a:rPr sz="185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0" dirty="0">
                          <a:latin typeface="Calibri"/>
                          <a:cs typeface="Calibri"/>
                        </a:rPr>
                        <a:t>portátil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50" spc="-80" dirty="0">
                          <a:latin typeface="Calibri"/>
                          <a:cs typeface="Calibri"/>
                        </a:rPr>
                        <a:t>1200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50" spc="-80" dirty="0">
                          <a:latin typeface="Calibri"/>
                          <a:cs typeface="Calibri"/>
                        </a:rPr>
                        <a:t>1200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936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50" dirty="0">
                          <a:latin typeface="Calibri"/>
                          <a:cs typeface="Calibri"/>
                        </a:rPr>
                        <a:t>1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50" spc="20" dirty="0">
                          <a:latin typeface="Calibri"/>
                          <a:cs typeface="Calibri"/>
                        </a:rPr>
                        <a:t>Plataforma </a:t>
                      </a:r>
                      <a:r>
                        <a:rPr sz="1850" spc="10" dirty="0">
                          <a:latin typeface="Calibri"/>
                          <a:cs typeface="Calibri"/>
                        </a:rPr>
                        <a:t>Moodle </a:t>
                      </a:r>
                      <a:r>
                        <a:rPr sz="1850" spc="30" dirty="0">
                          <a:latin typeface="Calibri"/>
                          <a:cs typeface="Calibri"/>
                        </a:rPr>
                        <a:t>Aulas</a:t>
                      </a:r>
                      <a:r>
                        <a:rPr sz="1850" spc="-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30" dirty="0">
                          <a:latin typeface="Calibri"/>
                          <a:cs typeface="Calibri"/>
                        </a:rPr>
                        <a:t>virtuales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50" spc="50" dirty="0">
                          <a:latin typeface="Calibri"/>
                          <a:cs typeface="Calibri"/>
                        </a:rPr>
                        <a:t>--------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50" spc="50" dirty="0">
                          <a:latin typeface="Calibri"/>
                          <a:cs typeface="Calibri"/>
                        </a:rPr>
                        <a:t>--------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9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50" b="1" spc="5" dirty="0">
                          <a:latin typeface="Calibri"/>
                          <a:cs typeface="Calibri"/>
                        </a:rPr>
                        <a:t>Proceso </a:t>
                      </a:r>
                      <a:r>
                        <a:rPr sz="1850" b="1" spc="1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85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b="1" spc="-10" dirty="0">
                          <a:latin typeface="Calibri"/>
                          <a:cs typeface="Calibri"/>
                        </a:rPr>
                        <a:t>capacitación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936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50" dirty="0">
                          <a:latin typeface="Calibri"/>
                          <a:cs typeface="Calibri"/>
                        </a:rPr>
                        <a:t>5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50" spc="10" dirty="0">
                          <a:latin typeface="Calibri"/>
                          <a:cs typeface="Calibri"/>
                        </a:rPr>
                        <a:t>Capacitadores </a:t>
                      </a:r>
                      <a:r>
                        <a:rPr sz="1850" dirty="0">
                          <a:latin typeface="Calibri"/>
                          <a:cs typeface="Calibri"/>
                        </a:rPr>
                        <a:t>para </a:t>
                      </a:r>
                      <a:r>
                        <a:rPr sz="1850" spc="15" dirty="0">
                          <a:latin typeface="Calibri"/>
                          <a:cs typeface="Calibri"/>
                        </a:rPr>
                        <a:t>todo </a:t>
                      </a:r>
                      <a:r>
                        <a:rPr sz="1850" spc="40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850" spc="-1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15" dirty="0">
                          <a:latin typeface="Calibri"/>
                          <a:cs typeface="Calibri"/>
                        </a:rPr>
                        <a:t>proceso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50" spc="-80" dirty="0">
                          <a:latin typeface="Calibri"/>
                          <a:cs typeface="Calibri"/>
                        </a:rPr>
                        <a:t>3000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50" spc="-80" dirty="0">
                          <a:latin typeface="Calibri"/>
                          <a:cs typeface="Calibri"/>
                        </a:rPr>
                        <a:t>15000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9413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50" dirty="0">
                          <a:latin typeface="Calibri"/>
                          <a:cs typeface="Calibri"/>
                        </a:rPr>
                        <a:t>1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50" spc="10" dirty="0">
                          <a:latin typeface="Calibri"/>
                          <a:cs typeface="Calibri"/>
                        </a:rPr>
                        <a:t>Técnico </a:t>
                      </a:r>
                      <a:r>
                        <a:rPr sz="1850" spc="45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85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20" dirty="0">
                          <a:latin typeface="Calibri"/>
                          <a:cs typeface="Calibri"/>
                        </a:rPr>
                        <a:t>informática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384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50" spc="-80" dirty="0">
                          <a:latin typeface="Calibri"/>
                          <a:cs typeface="Calibri"/>
                        </a:rPr>
                        <a:t>300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384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50" spc="-80" dirty="0">
                          <a:latin typeface="Calibri"/>
                          <a:cs typeface="Calibri"/>
                        </a:rPr>
                        <a:t>300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936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50" dirty="0">
                          <a:latin typeface="Calibri"/>
                          <a:cs typeface="Calibri"/>
                        </a:rPr>
                        <a:t>1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50" spc="15" dirty="0">
                          <a:latin typeface="Calibri"/>
                          <a:cs typeface="Calibri"/>
                        </a:rPr>
                        <a:t>Comunicador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384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50" spc="-80" dirty="0">
                          <a:latin typeface="Calibri"/>
                          <a:cs typeface="Calibri"/>
                        </a:rPr>
                        <a:t>400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384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50" spc="-80" dirty="0">
                          <a:latin typeface="Calibri"/>
                          <a:cs typeface="Calibri"/>
                        </a:rPr>
                        <a:t>400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9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50" spc="25" dirty="0">
                          <a:latin typeface="Calibri"/>
                          <a:cs typeface="Calibri"/>
                        </a:rPr>
                        <a:t>Varios </a:t>
                      </a:r>
                      <a:r>
                        <a:rPr sz="1850" spc="10" dirty="0">
                          <a:latin typeface="Calibri"/>
                          <a:cs typeface="Calibri"/>
                        </a:rPr>
                        <a:t>costos</a:t>
                      </a:r>
                      <a:r>
                        <a:rPr sz="185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30" dirty="0">
                          <a:latin typeface="Calibri"/>
                          <a:cs typeface="Calibri"/>
                        </a:rPr>
                        <a:t>imprevistos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50" spc="-80" dirty="0">
                          <a:latin typeface="Calibri"/>
                          <a:cs typeface="Calibri"/>
                        </a:rPr>
                        <a:t>1660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50" dirty="0">
                          <a:latin typeface="Calibri"/>
                          <a:cs typeface="Calibri"/>
                        </a:rPr>
                        <a:t>0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90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50" b="1" spc="-5" dirty="0">
                          <a:latin typeface="Calibri"/>
                          <a:cs typeface="Calibri"/>
                        </a:rPr>
                        <a:t>LINEA BASE </a:t>
                      </a:r>
                      <a:r>
                        <a:rPr sz="1850" b="1" spc="-1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850" b="1" spc="-2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b="1" spc="-5" dirty="0">
                          <a:latin typeface="Calibri"/>
                          <a:cs typeface="Calibri"/>
                        </a:rPr>
                        <a:t>COSTOS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33020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50" b="1" spc="-80" dirty="0">
                          <a:latin typeface="Calibri"/>
                          <a:cs typeface="Calibri"/>
                        </a:rPr>
                        <a:t>7562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50" b="1" spc="-80" dirty="0">
                          <a:latin typeface="Calibri"/>
                          <a:cs typeface="Calibri"/>
                        </a:rPr>
                        <a:t>18140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9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50" b="1" spc="-15" dirty="0">
                          <a:latin typeface="Calibri"/>
                          <a:cs typeface="Calibri"/>
                        </a:rPr>
                        <a:t>RESERVA DE </a:t>
                      </a:r>
                      <a:r>
                        <a:rPr sz="1850" b="1" spc="10" dirty="0">
                          <a:latin typeface="Calibri"/>
                          <a:cs typeface="Calibri"/>
                        </a:rPr>
                        <a:t>CONTINGENCIA</a:t>
                      </a:r>
                      <a:r>
                        <a:rPr sz="1850" b="1" spc="-1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b="1" dirty="0">
                          <a:latin typeface="Calibri"/>
                          <a:cs typeface="Calibri"/>
                        </a:rPr>
                        <a:t>(8%)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50" spc="-80" dirty="0">
                          <a:latin typeface="Calibri"/>
                          <a:cs typeface="Calibri"/>
                        </a:rPr>
                        <a:t>604</a:t>
                      </a:r>
                      <a:r>
                        <a:rPr sz="1850" spc="2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850" spc="-80" dirty="0">
                          <a:latin typeface="Calibri"/>
                          <a:cs typeface="Calibri"/>
                        </a:rPr>
                        <a:t>9</a:t>
                      </a:r>
                      <a:r>
                        <a:rPr sz="1850" dirty="0">
                          <a:latin typeface="Calibri"/>
                          <a:cs typeface="Calibri"/>
                        </a:rPr>
                        <a:t>6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50" spc="-80" dirty="0">
                          <a:latin typeface="Calibri"/>
                          <a:cs typeface="Calibri"/>
                        </a:rPr>
                        <a:t>1451</a:t>
                      </a:r>
                      <a:r>
                        <a:rPr sz="1850" spc="2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850" dirty="0">
                          <a:latin typeface="Calibri"/>
                          <a:cs typeface="Calibri"/>
                        </a:rPr>
                        <a:t>2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90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50" b="1" spc="-15" dirty="0">
                          <a:latin typeface="Calibri"/>
                          <a:cs typeface="Calibri"/>
                        </a:rPr>
                        <a:t>RESERVA DE </a:t>
                      </a:r>
                      <a:r>
                        <a:rPr sz="1850" b="1" dirty="0">
                          <a:latin typeface="Calibri"/>
                          <a:cs typeface="Calibri"/>
                        </a:rPr>
                        <a:t>GESTIÓN</a:t>
                      </a:r>
                      <a:r>
                        <a:rPr sz="1850" b="1" spc="-1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b="1" dirty="0">
                          <a:latin typeface="Calibri"/>
                          <a:cs typeface="Calibri"/>
                        </a:rPr>
                        <a:t>(2%)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50" spc="-80" dirty="0">
                          <a:latin typeface="Calibri"/>
                          <a:cs typeface="Calibri"/>
                        </a:rPr>
                        <a:t>151</a:t>
                      </a:r>
                      <a:r>
                        <a:rPr sz="1850" spc="2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850" spc="-8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850" dirty="0">
                          <a:latin typeface="Calibri"/>
                          <a:cs typeface="Calibri"/>
                        </a:rPr>
                        <a:t>4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50" spc="-80" dirty="0">
                          <a:latin typeface="Calibri"/>
                          <a:cs typeface="Calibri"/>
                        </a:rPr>
                        <a:t>362</a:t>
                      </a:r>
                      <a:r>
                        <a:rPr sz="1850" spc="2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850" dirty="0">
                          <a:latin typeface="Calibri"/>
                          <a:cs typeface="Calibri"/>
                        </a:rPr>
                        <a:t>8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93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50" b="1" spc="-15" dirty="0">
                          <a:latin typeface="Calibri"/>
                          <a:cs typeface="Calibri"/>
                        </a:rPr>
                        <a:t>TOTAL </a:t>
                      </a:r>
                      <a:r>
                        <a:rPr sz="1850" b="1" spc="-5" dirty="0">
                          <a:latin typeface="Calibri"/>
                          <a:cs typeface="Calibri"/>
                        </a:rPr>
                        <a:t>COSTOS </a:t>
                      </a:r>
                      <a:r>
                        <a:rPr sz="1850" b="1" spc="-20" dirty="0">
                          <a:latin typeface="Calibri"/>
                          <a:cs typeface="Calibri"/>
                        </a:rPr>
                        <a:t>DEL</a:t>
                      </a:r>
                      <a:r>
                        <a:rPr sz="1850" b="1" spc="-2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b="1" spc="-5" dirty="0">
                          <a:latin typeface="Calibri"/>
                          <a:cs typeface="Calibri"/>
                        </a:rPr>
                        <a:t>PROYECTO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50" b="1" spc="-80" dirty="0">
                          <a:latin typeface="Calibri"/>
                          <a:cs typeface="Calibri"/>
                        </a:rPr>
                        <a:t>8318</a:t>
                      </a:r>
                      <a:r>
                        <a:rPr sz="1850" b="1" spc="-5" dirty="0">
                          <a:latin typeface="Calibri"/>
                          <a:cs typeface="Calibri"/>
                        </a:rPr>
                        <a:t>.2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50" b="1" spc="-80" dirty="0">
                          <a:latin typeface="Calibri"/>
                          <a:cs typeface="Calibri"/>
                        </a:rPr>
                        <a:t>19954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01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47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61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61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9276" y="487362"/>
            <a:ext cx="205104" cy="474980"/>
          </a:xfrm>
          <a:custGeom>
            <a:avLst/>
            <a:gdLst/>
            <a:ahLst/>
            <a:cxnLst/>
            <a:rect l="l" t="t" r="r" b="b"/>
            <a:pathLst>
              <a:path w="205104" h="474980">
                <a:moveTo>
                  <a:pt x="0" y="474662"/>
                </a:moveTo>
                <a:lnTo>
                  <a:pt x="204724" y="474662"/>
                </a:lnTo>
                <a:lnTo>
                  <a:pt x="204724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6244" y="370458"/>
            <a:ext cx="451040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7.3 </a:t>
            </a:r>
            <a:r>
              <a:rPr spc="-10" dirty="0"/>
              <a:t>DETERMINAR </a:t>
            </a:r>
            <a:r>
              <a:rPr spc="-15" dirty="0"/>
              <a:t>EL</a:t>
            </a:r>
            <a:r>
              <a:rPr spc="50" dirty="0"/>
              <a:t> </a:t>
            </a:r>
            <a:r>
              <a:rPr spc="-15" dirty="0"/>
              <a:t>PRESUPUESTO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6244" y="980312"/>
            <a:ext cx="7246620" cy="32600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5" dirty="0">
                <a:solidFill>
                  <a:srgbClr val="EEA82E"/>
                </a:solidFill>
                <a:latin typeface="Arial"/>
                <a:cs typeface="Arial"/>
              </a:rPr>
              <a:t>ENTRADAS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buClr>
                <a:srgbClr val="EEA82E"/>
              </a:buClr>
              <a:buChar char="•"/>
              <a:tabLst>
                <a:tab pos="356870" algn="l"/>
                <a:tab pos="357505" algn="l"/>
              </a:tabLst>
            </a:pP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PLAN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 </a:t>
            </a: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GESTIÓN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LOS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COSTOS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(vista en la sección</a:t>
            </a:r>
            <a:r>
              <a:rPr sz="1600" spc="-26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7.1)</a:t>
            </a:r>
            <a:endParaRPr sz="16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384"/>
              </a:spcBef>
              <a:buClr>
                <a:srgbClr val="EEA82E"/>
              </a:buClr>
              <a:buChar char="•"/>
              <a:tabLst>
                <a:tab pos="356870" algn="l"/>
                <a:tab pos="357505" algn="l"/>
              </a:tabLst>
            </a:pP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LÍNEA</a:t>
            </a:r>
            <a:r>
              <a:rPr sz="1600" spc="-12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BASE</a:t>
            </a:r>
            <a:r>
              <a:rPr sz="1600" spc="-6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DEL</a:t>
            </a:r>
            <a:r>
              <a:rPr sz="1600" spc="-16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ALCANCE</a:t>
            </a:r>
            <a:r>
              <a:rPr sz="1600" spc="-5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(vista</a:t>
            </a:r>
            <a:r>
              <a:rPr sz="1600" spc="-2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en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 la</a:t>
            </a:r>
            <a:r>
              <a:rPr sz="1600" spc="-2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sesión</a:t>
            </a:r>
            <a:r>
              <a:rPr sz="1600" spc="-5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3)</a:t>
            </a:r>
            <a:endParaRPr sz="16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385"/>
              </a:spcBef>
              <a:buClr>
                <a:srgbClr val="EEA82E"/>
              </a:buClr>
              <a:buChar char="•"/>
              <a:tabLst>
                <a:tab pos="356870" algn="l"/>
                <a:tab pos="357505" algn="l"/>
              </a:tabLst>
            </a:pP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ESTIMACIÓN</a:t>
            </a:r>
            <a:r>
              <a:rPr sz="1600" spc="-7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DE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COSTOS</a:t>
            </a:r>
            <a:r>
              <a:rPr sz="1600" spc="-3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DE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LAS</a:t>
            </a:r>
            <a:r>
              <a:rPr sz="1600" spc="-10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ACTIVIDADES</a:t>
            </a:r>
            <a:r>
              <a:rPr sz="1600" spc="-7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(vista</a:t>
            </a:r>
            <a:r>
              <a:rPr sz="1600" spc="-1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en</a:t>
            </a:r>
            <a:r>
              <a:rPr sz="1600" spc="-1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la</a:t>
            </a:r>
            <a:r>
              <a:rPr sz="1600" spc="1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sección</a:t>
            </a:r>
            <a:r>
              <a:rPr sz="1600" spc="-6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7.2)</a:t>
            </a:r>
            <a:endParaRPr sz="16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385"/>
              </a:spcBef>
              <a:buClr>
                <a:srgbClr val="EEA82E"/>
              </a:buClr>
              <a:buChar char="•"/>
              <a:tabLst>
                <a:tab pos="356870" algn="l"/>
                <a:tab pos="357505" algn="l"/>
              </a:tabLst>
            </a:pP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BASE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DE LAS ESTIMACIONES (vista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en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la sección</a:t>
            </a:r>
            <a:r>
              <a:rPr sz="1600" spc="-28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7.2)</a:t>
            </a:r>
            <a:endParaRPr sz="16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384"/>
              </a:spcBef>
              <a:buClr>
                <a:srgbClr val="EEA82E"/>
              </a:buClr>
              <a:buChar char="•"/>
              <a:tabLst>
                <a:tab pos="356870" algn="l"/>
                <a:tab pos="357505" algn="l"/>
              </a:tabLst>
            </a:pP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CRONOGRAMA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DEL PROYECTO (vista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en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la sesión</a:t>
            </a:r>
            <a:r>
              <a:rPr sz="1600" spc="-32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4)</a:t>
            </a:r>
            <a:endParaRPr sz="16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385"/>
              </a:spcBef>
              <a:buClr>
                <a:srgbClr val="EEA82E"/>
              </a:buClr>
              <a:buChar char="•"/>
              <a:tabLst>
                <a:tab pos="356870" algn="l"/>
                <a:tab pos="357505" algn="l"/>
              </a:tabLst>
            </a:pP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CALENDARIO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 RECURSOS (a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ser vista en la gestión de</a:t>
            </a:r>
            <a:r>
              <a:rPr sz="1600" spc="-21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RR.HH.)</a:t>
            </a:r>
            <a:endParaRPr sz="16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384"/>
              </a:spcBef>
              <a:buClr>
                <a:srgbClr val="EEA82E"/>
              </a:buClr>
              <a:buChar char="•"/>
              <a:tabLst>
                <a:tab pos="356870" algn="l"/>
                <a:tab pos="357505" algn="l"/>
              </a:tabLst>
            </a:pP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REGISTRO DE RIESGOS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(a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ser vista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en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la gestión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</a:t>
            </a:r>
            <a:r>
              <a:rPr sz="1600" spc="-19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riesgos)</a:t>
            </a:r>
            <a:endParaRPr sz="16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385"/>
              </a:spcBef>
              <a:buClr>
                <a:srgbClr val="EEA82E"/>
              </a:buClr>
              <a:buChar char="•"/>
              <a:tabLst>
                <a:tab pos="356870" algn="l"/>
                <a:tab pos="357505" algn="l"/>
              </a:tabLst>
            </a:pP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ACUERDOS (a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ser vista en la gestión de</a:t>
            </a:r>
            <a:r>
              <a:rPr sz="1600" spc="-15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adquisiciones)</a:t>
            </a:r>
            <a:endParaRPr sz="16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384"/>
              </a:spcBef>
              <a:buClr>
                <a:srgbClr val="EEA82E"/>
              </a:buClr>
              <a:buChar char="•"/>
              <a:tabLst>
                <a:tab pos="356870" algn="l"/>
                <a:tab pos="357505" algn="l"/>
              </a:tabLst>
            </a:pP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ACTIVOS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DE LOS PROCESOS DE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LA</a:t>
            </a:r>
            <a:r>
              <a:rPr sz="1600" spc="-26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ORGANIZACIÓN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01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47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61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61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9276" y="487362"/>
            <a:ext cx="205104" cy="474980"/>
          </a:xfrm>
          <a:custGeom>
            <a:avLst/>
            <a:gdLst/>
            <a:ahLst/>
            <a:cxnLst/>
            <a:rect l="l" t="t" r="r" b="b"/>
            <a:pathLst>
              <a:path w="205104" h="474980">
                <a:moveTo>
                  <a:pt x="0" y="474662"/>
                </a:moveTo>
                <a:lnTo>
                  <a:pt x="204724" y="474662"/>
                </a:lnTo>
                <a:lnTo>
                  <a:pt x="204724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6244" y="370458"/>
            <a:ext cx="451040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7.3 </a:t>
            </a:r>
            <a:r>
              <a:rPr spc="-10" dirty="0"/>
              <a:t>DETERMINAR </a:t>
            </a:r>
            <a:r>
              <a:rPr spc="-15" dirty="0"/>
              <a:t>EL</a:t>
            </a:r>
            <a:r>
              <a:rPr spc="50" dirty="0"/>
              <a:t> </a:t>
            </a:r>
            <a:r>
              <a:rPr spc="-15" dirty="0"/>
              <a:t>PRESUPUESTO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6244" y="980312"/>
            <a:ext cx="5128895" cy="2089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20" dirty="0">
                <a:solidFill>
                  <a:srgbClr val="EEA82E"/>
                </a:solidFill>
                <a:latin typeface="Arial"/>
                <a:cs typeface="Arial"/>
              </a:rPr>
              <a:t>HERRAMIENTAS </a:t>
            </a:r>
            <a:r>
              <a:rPr sz="2000" b="1" spc="-10" dirty="0">
                <a:solidFill>
                  <a:srgbClr val="EEA82E"/>
                </a:solidFill>
                <a:latin typeface="Arial"/>
                <a:cs typeface="Arial"/>
              </a:rPr>
              <a:t>Y</a:t>
            </a:r>
            <a:r>
              <a:rPr sz="2000" b="1" spc="30" dirty="0">
                <a:solidFill>
                  <a:srgbClr val="EEA82E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EEA82E"/>
                </a:solidFill>
                <a:latin typeface="Arial"/>
                <a:cs typeface="Arial"/>
              </a:rPr>
              <a:t>TÉCNICAS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buClr>
                <a:srgbClr val="EEA82E"/>
              </a:buClr>
              <a:buChar char="•"/>
              <a:tabLst>
                <a:tab pos="356870" algn="l"/>
                <a:tab pos="357505" algn="l"/>
              </a:tabLst>
            </a:pP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AGREGACIÓN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</a:t>
            </a:r>
            <a:r>
              <a:rPr sz="1600" spc="-9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COSTOS</a:t>
            </a:r>
            <a:endParaRPr sz="16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384"/>
              </a:spcBef>
              <a:buClr>
                <a:srgbClr val="EEA82E"/>
              </a:buClr>
              <a:buChar char="•"/>
              <a:tabLst>
                <a:tab pos="356870" algn="l"/>
                <a:tab pos="357505" algn="l"/>
              </a:tabLst>
            </a:pP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ANÁLISIS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DE</a:t>
            </a:r>
            <a:r>
              <a:rPr sz="1600" spc="-10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676767"/>
                </a:solidFill>
                <a:latin typeface="Arial"/>
                <a:cs typeface="Arial"/>
              </a:rPr>
              <a:t>RESERVAS</a:t>
            </a:r>
            <a:endParaRPr sz="16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385"/>
              </a:spcBef>
              <a:buClr>
                <a:srgbClr val="EEA82E"/>
              </a:buClr>
              <a:buChar char="•"/>
              <a:tabLst>
                <a:tab pos="356870" algn="l"/>
                <a:tab pos="357505" algn="l"/>
              </a:tabLst>
            </a:pP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JUICIOS DE</a:t>
            </a:r>
            <a:r>
              <a:rPr sz="1600" spc="-5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676767"/>
                </a:solidFill>
                <a:latin typeface="Arial"/>
                <a:cs typeface="Arial"/>
              </a:rPr>
              <a:t>EXPERTOS</a:t>
            </a:r>
            <a:endParaRPr sz="16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385"/>
              </a:spcBef>
              <a:buClr>
                <a:srgbClr val="EEA82E"/>
              </a:buClr>
              <a:buChar char="•"/>
              <a:tabLst>
                <a:tab pos="356870" algn="l"/>
                <a:tab pos="357505" algn="l"/>
              </a:tabLst>
            </a:pP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RELACIONES</a:t>
            </a:r>
            <a:r>
              <a:rPr sz="1600" spc="-8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HISTÓRICAS</a:t>
            </a:r>
            <a:endParaRPr sz="16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384"/>
              </a:spcBef>
              <a:buClr>
                <a:srgbClr val="EEA82E"/>
              </a:buClr>
              <a:buChar char="•"/>
              <a:tabLst>
                <a:tab pos="356870" algn="l"/>
                <a:tab pos="357505" algn="l"/>
              </a:tabLst>
            </a:pP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CONCILIACIÓN DEL LÍMITE DE</a:t>
            </a:r>
            <a:r>
              <a:rPr sz="1600" spc="-204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FINANCIAMIENTO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01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47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61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61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9276" y="487362"/>
            <a:ext cx="205104" cy="474980"/>
          </a:xfrm>
          <a:custGeom>
            <a:avLst/>
            <a:gdLst/>
            <a:ahLst/>
            <a:cxnLst/>
            <a:rect l="l" t="t" r="r" b="b"/>
            <a:pathLst>
              <a:path w="205104" h="474980">
                <a:moveTo>
                  <a:pt x="0" y="474662"/>
                </a:moveTo>
                <a:lnTo>
                  <a:pt x="204724" y="474662"/>
                </a:lnTo>
                <a:lnTo>
                  <a:pt x="204724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6244" y="675258"/>
            <a:ext cx="14859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0" spc="-25" dirty="0">
                <a:latin typeface="Arial"/>
                <a:cs typeface="Arial"/>
              </a:rPr>
              <a:t>PREGUNTA: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6244" y="1627708"/>
            <a:ext cx="48012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0"/>
              </a:spcBef>
              <a:buClr>
                <a:srgbClr val="EEA82E"/>
              </a:buClr>
              <a:buChar char="•"/>
              <a:tabLst>
                <a:tab pos="356870" algn="l"/>
                <a:tab pos="357505" algn="l"/>
              </a:tabLst>
            </a:pPr>
            <a:r>
              <a:rPr sz="1800" dirty="0">
                <a:solidFill>
                  <a:srgbClr val="676767"/>
                </a:solidFill>
                <a:latin typeface="Arial"/>
                <a:cs typeface="Arial"/>
              </a:rPr>
              <a:t>¿Cómo determino el costo de mi</a:t>
            </a:r>
            <a:r>
              <a:rPr sz="1800" spc="29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76767"/>
                </a:solidFill>
                <a:latin typeface="Arial"/>
                <a:cs typeface="Arial"/>
              </a:rPr>
              <a:t>proyecto?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92805" y="2605201"/>
            <a:ext cx="2762249" cy="3124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01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47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61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61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9276" y="487362"/>
            <a:ext cx="205104" cy="474980"/>
          </a:xfrm>
          <a:custGeom>
            <a:avLst/>
            <a:gdLst/>
            <a:ahLst/>
            <a:cxnLst/>
            <a:rect l="l" t="t" r="r" b="b"/>
            <a:pathLst>
              <a:path w="205104" h="474980">
                <a:moveTo>
                  <a:pt x="0" y="474662"/>
                </a:moveTo>
                <a:lnTo>
                  <a:pt x="204724" y="474662"/>
                </a:lnTo>
                <a:lnTo>
                  <a:pt x="204724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6244" y="370458"/>
            <a:ext cx="451040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7.3 </a:t>
            </a:r>
            <a:r>
              <a:rPr spc="-10" dirty="0"/>
              <a:t>DETERMINAR </a:t>
            </a:r>
            <a:r>
              <a:rPr spc="-15" dirty="0"/>
              <a:t>EL</a:t>
            </a:r>
            <a:r>
              <a:rPr spc="50" dirty="0"/>
              <a:t> </a:t>
            </a:r>
            <a:r>
              <a:rPr spc="-15" dirty="0"/>
              <a:t>PRESUPUESTO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6244" y="980312"/>
            <a:ext cx="2839720" cy="91884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5" dirty="0">
                <a:solidFill>
                  <a:srgbClr val="EEA82E"/>
                </a:solidFill>
                <a:latin typeface="Arial"/>
                <a:cs typeface="Arial"/>
              </a:rPr>
              <a:t>SALIDAS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buClr>
                <a:srgbClr val="EEA82E"/>
              </a:buClr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1600" b="1" dirty="0">
                <a:solidFill>
                  <a:srgbClr val="676767"/>
                </a:solidFill>
                <a:latin typeface="Arial"/>
                <a:cs typeface="Arial"/>
              </a:rPr>
              <a:t>LINEA </a:t>
            </a:r>
            <a:r>
              <a:rPr sz="1600" b="1" spc="-20" dirty="0">
                <a:solidFill>
                  <a:srgbClr val="676767"/>
                </a:solidFill>
                <a:latin typeface="Arial"/>
                <a:cs typeface="Arial"/>
              </a:rPr>
              <a:t>BASE </a:t>
            </a:r>
            <a:r>
              <a:rPr sz="1600" b="1" spc="-5" dirty="0">
                <a:solidFill>
                  <a:srgbClr val="676767"/>
                </a:solidFill>
                <a:latin typeface="Arial"/>
                <a:cs typeface="Arial"/>
              </a:rPr>
              <a:t>DE</a:t>
            </a:r>
            <a:r>
              <a:rPr sz="1600" b="1" spc="-8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676767"/>
                </a:solidFill>
                <a:latin typeface="Arial"/>
                <a:cs typeface="Arial"/>
              </a:rPr>
              <a:t>COSTOS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0646" y="2121049"/>
            <a:ext cx="8985368" cy="46324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01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47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61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61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9276" y="487362"/>
            <a:ext cx="205104" cy="474980"/>
          </a:xfrm>
          <a:custGeom>
            <a:avLst/>
            <a:gdLst/>
            <a:ahLst/>
            <a:cxnLst/>
            <a:rect l="l" t="t" r="r" b="b"/>
            <a:pathLst>
              <a:path w="205104" h="474980">
                <a:moveTo>
                  <a:pt x="0" y="474662"/>
                </a:moveTo>
                <a:lnTo>
                  <a:pt x="204724" y="474662"/>
                </a:lnTo>
                <a:lnTo>
                  <a:pt x="204724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6244" y="370458"/>
            <a:ext cx="451040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7.3 </a:t>
            </a:r>
            <a:r>
              <a:rPr spc="-10" dirty="0"/>
              <a:t>DETERMINAR </a:t>
            </a:r>
            <a:r>
              <a:rPr spc="-15" dirty="0"/>
              <a:t>EL</a:t>
            </a:r>
            <a:r>
              <a:rPr spc="50" dirty="0"/>
              <a:t> </a:t>
            </a:r>
            <a:r>
              <a:rPr spc="-15" dirty="0"/>
              <a:t>PRESUPUESTO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6244" y="980312"/>
            <a:ext cx="112966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20" dirty="0">
                <a:solidFill>
                  <a:srgbClr val="EEA82E"/>
                </a:solidFill>
                <a:latin typeface="Arial"/>
                <a:cs typeface="Arial"/>
              </a:rPr>
              <a:t>S</a:t>
            </a:r>
            <a:r>
              <a:rPr sz="2000" b="1" spc="-80" dirty="0">
                <a:solidFill>
                  <a:srgbClr val="EEA82E"/>
                </a:solidFill>
                <a:latin typeface="Arial"/>
                <a:cs typeface="Arial"/>
              </a:rPr>
              <a:t>A</a:t>
            </a:r>
            <a:r>
              <a:rPr sz="2000" b="1" spc="-5" dirty="0">
                <a:solidFill>
                  <a:srgbClr val="EEA82E"/>
                </a:solidFill>
                <a:latin typeface="Arial"/>
                <a:cs typeface="Arial"/>
              </a:rPr>
              <a:t>LI</a:t>
            </a:r>
            <a:r>
              <a:rPr sz="2000" b="1" spc="10" dirty="0">
                <a:solidFill>
                  <a:srgbClr val="EEA82E"/>
                </a:solidFill>
                <a:latin typeface="Arial"/>
                <a:cs typeface="Arial"/>
              </a:rPr>
              <a:t>D</a:t>
            </a:r>
            <a:r>
              <a:rPr sz="2000" b="1" spc="-10" dirty="0">
                <a:solidFill>
                  <a:srgbClr val="EEA82E"/>
                </a:solidFill>
                <a:latin typeface="Arial"/>
                <a:cs typeface="Arial"/>
              </a:rPr>
              <a:t>AS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1292936"/>
            <a:ext cx="9144000" cy="49502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82344" y="6414617"/>
            <a:ext cx="64179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LÍNEA </a:t>
            </a:r>
            <a:r>
              <a:rPr sz="1800" spc="-15" dirty="0">
                <a:latin typeface="Calibri"/>
                <a:cs typeface="Calibri"/>
              </a:rPr>
              <a:t>BASE </a:t>
            </a:r>
            <a:r>
              <a:rPr sz="1800" spc="-5" dirty="0">
                <a:latin typeface="Calibri"/>
                <a:cs typeface="Calibri"/>
              </a:rPr>
              <a:t>DEL </a:t>
            </a:r>
            <a:r>
              <a:rPr sz="1800" spc="-25" dirty="0">
                <a:latin typeface="Calibri"/>
                <a:cs typeface="Calibri"/>
              </a:rPr>
              <a:t>COSTO, </a:t>
            </a:r>
            <a:r>
              <a:rPr sz="1800" spc="-20" dirty="0">
                <a:latin typeface="Calibri"/>
                <a:cs typeface="Calibri"/>
              </a:rPr>
              <a:t>GASTOS </a:t>
            </a:r>
            <a:r>
              <a:rPr sz="1800" dirty="0">
                <a:latin typeface="Calibri"/>
                <a:cs typeface="Calibri"/>
              </a:rPr>
              <a:t>Y </a:t>
            </a:r>
            <a:r>
              <a:rPr sz="1800" spc="-10" dirty="0">
                <a:latin typeface="Calibri"/>
                <a:cs typeface="Calibri"/>
              </a:rPr>
              <a:t>REQUISITOS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FINANCIAMIENTO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01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47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61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61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9276" y="487362"/>
            <a:ext cx="205104" cy="474980"/>
          </a:xfrm>
          <a:custGeom>
            <a:avLst/>
            <a:gdLst/>
            <a:ahLst/>
            <a:cxnLst/>
            <a:rect l="l" t="t" r="r" b="b"/>
            <a:pathLst>
              <a:path w="205104" h="474980">
                <a:moveTo>
                  <a:pt x="0" y="474662"/>
                </a:moveTo>
                <a:lnTo>
                  <a:pt x="204724" y="474662"/>
                </a:lnTo>
                <a:lnTo>
                  <a:pt x="204724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6244" y="370458"/>
            <a:ext cx="451040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7.3 </a:t>
            </a:r>
            <a:r>
              <a:rPr spc="-10" dirty="0"/>
              <a:t>DETERMINAR </a:t>
            </a:r>
            <a:r>
              <a:rPr spc="-15" dirty="0"/>
              <a:t>EL</a:t>
            </a:r>
            <a:r>
              <a:rPr spc="50" dirty="0"/>
              <a:t> </a:t>
            </a:r>
            <a:r>
              <a:rPr spc="-15" dirty="0"/>
              <a:t>PRESUPUESTO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6244" y="980312"/>
            <a:ext cx="6055995" cy="1210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5" dirty="0">
                <a:solidFill>
                  <a:srgbClr val="EEA82E"/>
                </a:solidFill>
                <a:latin typeface="Arial"/>
                <a:cs typeface="Arial"/>
              </a:rPr>
              <a:t>OTRAS</a:t>
            </a:r>
            <a:r>
              <a:rPr sz="2000" b="1" spc="50" dirty="0">
                <a:solidFill>
                  <a:srgbClr val="EEA82E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EEA82E"/>
                </a:solidFill>
                <a:latin typeface="Arial"/>
                <a:cs typeface="Arial"/>
              </a:rPr>
              <a:t>SALIDAS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buClr>
                <a:srgbClr val="EEA82E"/>
              </a:buClr>
              <a:buChar char="•"/>
              <a:tabLst>
                <a:tab pos="356870" algn="l"/>
                <a:tab pos="357505" algn="l"/>
              </a:tabLst>
            </a:pP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REQUISITOS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DE FINANCIAMIENTO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DEL</a:t>
            </a:r>
            <a:r>
              <a:rPr sz="1600" spc="-24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PROYECTO</a:t>
            </a:r>
            <a:endParaRPr sz="16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384"/>
              </a:spcBef>
              <a:buClr>
                <a:srgbClr val="EEA82E"/>
              </a:buClr>
              <a:buChar char="•"/>
              <a:tabLst>
                <a:tab pos="356870" algn="l"/>
                <a:tab pos="357505" algn="l"/>
              </a:tabLst>
            </a:pP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ACTUALIZACIONES</a:t>
            </a:r>
            <a:r>
              <a:rPr sz="1600" spc="-18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5" dirty="0">
                <a:solidFill>
                  <a:srgbClr val="676767"/>
                </a:solidFill>
                <a:latin typeface="Arial"/>
                <a:cs typeface="Arial"/>
              </a:rPr>
              <a:t>A</a:t>
            </a:r>
            <a:r>
              <a:rPr sz="1600" spc="-11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LOS</a:t>
            </a:r>
            <a:r>
              <a:rPr sz="1600" spc="-1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676767"/>
                </a:solidFill>
                <a:latin typeface="Arial"/>
                <a:cs typeface="Arial"/>
              </a:rPr>
              <a:t>DOCUMENTOS</a:t>
            </a:r>
            <a:r>
              <a:rPr sz="1600" spc="-1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DEL</a:t>
            </a:r>
            <a:r>
              <a:rPr sz="1600" spc="-95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676767"/>
                </a:solidFill>
                <a:latin typeface="Arial"/>
                <a:cs typeface="Arial"/>
              </a:rPr>
              <a:t>PROYECTO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"/>
            <a:ext cx="9143999" cy="6857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29751" y="5964237"/>
            <a:ext cx="214629" cy="668655"/>
          </a:xfrm>
          <a:custGeom>
            <a:avLst/>
            <a:gdLst/>
            <a:ahLst/>
            <a:cxnLst/>
            <a:rect l="l" t="t" r="r" b="b"/>
            <a:pathLst>
              <a:path w="214629" h="668654">
                <a:moveTo>
                  <a:pt x="0" y="668337"/>
                </a:moveTo>
                <a:lnTo>
                  <a:pt x="214249" y="668337"/>
                </a:lnTo>
                <a:lnTo>
                  <a:pt x="214249" y="0"/>
                </a:lnTo>
                <a:lnTo>
                  <a:pt x="0" y="0"/>
                </a:lnTo>
                <a:lnTo>
                  <a:pt x="0" y="668337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42236" y="6140051"/>
            <a:ext cx="0" cy="476884"/>
          </a:xfrm>
          <a:custGeom>
            <a:avLst/>
            <a:gdLst/>
            <a:ahLst/>
            <a:cxnLst/>
            <a:rect l="l" t="t" r="r" b="b"/>
            <a:pathLst>
              <a:path h="476884">
                <a:moveTo>
                  <a:pt x="0" y="476688"/>
                </a:moveTo>
                <a:lnTo>
                  <a:pt x="0" y="476688"/>
                </a:lnTo>
                <a:lnTo>
                  <a:pt x="0" y="0"/>
                </a:lnTo>
              </a:path>
            </a:pathLst>
          </a:custGeom>
          <a:ln w="3175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11925" y="6138725"/>
            <a:ext cx="267970" cy="348615"/>
          </a:xfrm>
          <a:custGeom>
            <a:avLst/>
            <a:gdLst/>
            <a:ahLst/>
            <a:cxnLst/>
            <a:rect l="l" t="t" r="r" b="b"/>
            <a:pathLst>
              <a:path w="267970" h="348614">
                <a:moveTo>
                  <a:pt x="82073" y="0"/>
                </a:moveTo>
                <a:lnTo>
                  <a:pt x="0" y="0"/>
                </a:lnTo>
                <a:lnTo>
                  <a:pt x="0" y="34172"/>
                </a:lnTo>
                <a:lnTo>
                  <a:pt x="2990" y="34172"/>
                </a:lnTo>
                <a:lnTo>
                  <a:pt x="6313" y="34525"/>
                </a:lnTo>
                <a:lnTo>
                  <a:pt x="7310" y="34525"/>
                </a:lnTo>
                <a:lnTo>
                  <a:pt x="11297" y="35188"/>
                </a:lnTo>
                <a:lnTo>
                  <a:pt x="47557" y="63016"/>
                </a:lnTo>
                <a:lnTo>
                  <a:pt x="51503" y="348311"/>
                </a:lnTo>
                <a:lnTo>
                  <a:pt x="57884" y="346995"/>
                </a:lnTo>
                <a:lnTo>
                  <a:pt x="66415" y="344995"/>
                </a:lnTo>
                <a:lnTo>
                  <a:pt x="76877" y="342248"/>
                </a:lnTo>
                <a:lnTo>
                  <a:pt x="89054" y="338692"/>
                </a:lnTo>
                <a:lnTo>
                  <a:pt x="89053" y="165533"/>
                </a:lnTo>
                <a:lnTo>
                  <a:pt x="213920" y="165533"/>
                </a:lnTo>
                <a:lnTo>
                  <a:pt x="82073" y="0"/>
                </a:lnTo>
                <a:close/>
              </a:path>
              <a:path w="267970" h="348614">
                <a:moveTo>
                  <a:pt x="213920" y="165533"/>
                </a:moveTo>
                <a:lnTo>
                  <a:pt x="89053" y="165533"/>
                </a:lnTo>
                <a:lnTo>
                  <a:pt x="190066" y="294241"/>
                </a:lnTo>
                <a:lnTo>
                  <a:pt x="210018" y="281486"/>
                </a:lnTo>
                <a:lnTo>
                  <a:pt x="229814" y="267082"/>
                </a:lnTo>
                <a:lnTo>
                  <a:pt x="249176" y="250999"/>
                </a:lnTo>
                <a:lnTo>
                  <a:pt x="267821" y="233205"/>
                </a:lnTo>
                <a:lnTo>
                  <a:pt x="213920" y="165533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11925" y="6485047"/>
            <a:ext cx="140557" cy="1316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16612" y="613872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4">
                <a:moveTo>
                  <a:pt x="82405" y="257753"/>
                </a:moveTo>
                <a:lnTo>
                  <a:pt x="64809" y="272840"/>
                </a:lnTo>
                <a:lnTo>
                  <a:pt x="45313" y="287150"/>
                </a:lnTo>
                <a:lnTo>
                  <a:pt x="23762" y="300528"/>
                </a:lnTo>
                <a:lnTo>
                  <a:pt x="0" y="312817"/>
                </a:lnTo>
                <a:lnTo>
                  <a:pt x="129590" y="478014"/>
                </a:lnTo>
                <a:lnTo>
                  <a:pt x="180761" y="478014"/>
                </a:lnTo>
                <a:lnTo>
                  <a:pt x="180761" y="333382"/>
                </a:lnTo>
                <a:lnTo>
                  <a:pt x="142882" y="333382"/>
                </a:lnTo>
                <a:lnTo>
                  <a:pt x="82405" y="257753"/>
                </a:lnTo>
                <a:close/>
              </a:path>
              <a:path w="235584" h="478154">
                <a:moveTo>
                  <a:pt x="235253" y="0"/>
                </a:moveTo>
                <a:lnTo>
                  <a:pt x="183750" y="0"/>
                </a:lnTo>
                <a:lnTo>
                  <a:pt x="183392" y="26066"/>
                </a:lnTo>
                <a:lnTo>
                  <a:pt x="178891" y="68176"/>
                </a:lnTo>
                <a:lnTo>
                  <a:pt x="166602" y="120732"/>
                </a:lnTo>
                <a:lnTo>
                  <a:pt x="142882" y="178141"/>
                </a:lnTo>
                <a:lnTo>
                  <a:pt x="142882" y="333382"/>
                </a:lnTo>
                <a:lnTo>
                  <a:pt x="180761" y="333382"/>
                </a:lnTo>
                <a:lnTo>
                  <a:pt x="180761" y="85257"/>
                </a:lnTo>
                <a:lnTo>
                  <a:pt x="185121" y="63038"/>
                </a:lnTo>
                <a:lnTo>
                  <a:pt x="220632" y="36515"/>
                </a:lnTo>
                <a:lnTo>
                  <a:pt x="229274" y="35498"/>
                </a:lnTo>
                <a:lnTo>
                  <a:pt x="235253" y="35498"/>
                </a:lnTo>
                <a:lnTo>
                  <a:pt x="235253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07987" y="613872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5">
                <a:moveTo>
                  <a:pt x="55825" y="0"/>
                </a:moveTo>
                <a:lnTo>
                  <a:pt x="0" y="0"/>
                </a:lnTo>
                <a:lnTo>
                  <a:pt x="0" y="35498"/>
                </a:lnTo>
                <a:lnTo>
                  <a:pt x="5983" y="35498"/>
                </a:lnTo>
                <a:lnTo>
                  <a:pt x="6316" y="35851"/>
                </a:lnTo>
                <a:lnTo>
                  <a:pt x="42652" y="55152"/>
                </a:lnTo>
                <a:lnTo>
                  <a:pt x="49177" y="69997"/>
                </a:lnTo>
                <a:lnTo>
                  <a:pt x="53161" y="51320"/>
                </a:lnTo>
                <a:lnTo>
                  <a:pt x="55119" y="30527"/>
                </a:lnTo>
                <a:lnTo>
                  <a:pt x="55768" y="11970"/>
                </a:lnTo>
                <a:lnTo>
                  <a:pt x="55825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32282" y="6398800"/>
            <a:ext cx="1559751" cy="2179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07987" y="5964240"/>
            <a:ext cx="143546" cy="1154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960623" y="2814015"/>
            <a:ext cx="370522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10" dirty="0">
                <a:latin typeface="Calibri"/>
                <a:cs typeface="Calibri"/>
              </a:rPr>
              <a:t>Fin de </a:t>
            </a:r>
            <a:r>
              <a:rPr sz="4400" b="0" dirty="0">
                <a:latin typeface="Calibri"/>
                <a:cs typeface="Calibri"/>
              </a:rPr>
              <a:t>las </a:t>
            </a:r>
            <a:r>
              <a:rPr sz="4400" b="0" spc="-5" dirty="0">
                <a:latin typeface="Calibri"/>
                <a:cs typeface="Calibri"/>
              </a:rPr>
              <a:t>sesión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17673" y="1852371"/>
            <a:ext cx="364680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EEA82E"/>
                </a:solidFill>
                <a:latin typeface="Arial"/>
                <a:cs typeface="Arial"/>
              </a:rPr>
              <a:t>REFLEXIO</a:t>
            </a:r>
            <a:r>
              <a:rPr sz="3200" spc="-15" dirty="0">
                <a:solidFill>
                  <a:srgbClr val="EEA82E"/>
                </a:solidFill>
                <a:latin typeface="Arial"/>
                <a:cs typeface="Arial"/>
              </a:rPr>
              <a:t>N</a:t>
            </a:r>
            <a:r>
              <a:rPr sz="3200" spc="-5" dirty="0">
                <a:solidFill>
                  <a:srgbClr val="EEA82E"/>
                </a:solidFill>
                <a:latin typeface="Arial"/>
                <a:cs typeface="Arial"/>
              </a:rPr>
              <a:t>EMO</a:t>
            </a:r>
            <a:r>
              <a:rPr sz="3200" dirty="0">
                <a:solidFill>
                  <a:srgbClr val="EEA82E"/>
                </a:solidFill>
                <a:latin typeface="Arial"/>
                <a:cs typeface="Arial"/>
              </a:rPr>
              <a:t>S</a:t>
            </a:r>
            <a:r>
              <a:rPr sz="3600" dirty="0">
                <a:solidFill>
                  <a:srgbClr val="EEA82E"/>
                </a:solidFill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4176" y="2950209"/>
            <a:ext cx="757047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64715" marR="5080" indent="-215265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272727"/>
                </a:solidFill>
                <a:latin typeface="Arial"/>
                <a:cs typeface="Arial"/>
              </a:rPr>
              <a:t>¿Las actividades determinan el </a:t>
            </a:r>
            <a:r>
              <a:rPr sz="3600" dirty="0">
                <a:solidFill>
                  <a:srgbClr val="272727"/>
                </a:solidFill>
                <a:latin typeface="Arial"/>
                <a:cs typeface="Arial"/>
              </a:rPr>
              <a:t>costo  </a:t>
            </a:r>
            <a:r>
              <a:rPr sz="3600" spc="-10" dirty="0">
                <a:solidFill>
                  <a:srgbClr val="272727"/>
                </a:solidFill>
                <a:latin typeface="Arial"/>
                <a:cs typeface="Arial"/>
              </a:rPr>
              <a:t>de </a:t>
            </a:r>
            <a:r>
              <a:rPr sz="3600" dirty="0">
                <a:solidFill>
                  <a:srgbClr val="272727"/>
                </a:solidFill>
                <a:latin typeface="Arial"/>
                <a:cs typeface="Arial"/>
              </a:rPr>
              <a:t>mi</a:t>
            </a:r>
            <a:r>
              <a:rPr sz="3600" spc="-10" dirty="0">
                <a:solidFill>
                  <a:srgbClr val="272727"/>
                </a:solidFill>
                <a:latin typeface="Arial"/>
                <a:cs typeface="Arial"/>
              </a:rPr>
              <a:t> proyecto?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01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47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61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61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39276" y="487362"/>
            <a:ext cx="205104" cy="474980"/>
          </a:xfrm>
          <a:custGeom>
            <a:avLst/>
            <a:gdLst/>
            <a:ahLst/>
            <a:cxnLst/>
            <a:rect l="l" t="t" r="r" b="b"/>
            <a:pathLst>
              <a:path w="205104" h="474980">
                <a:moveTo>
                  <a:pt x="0" y="474662"/>
                </a:moveTo>
                <a:lnTo>
                  <a:pt x="204724" y="474662"/>
                </a:lnTo>
                <a:lnTo>
                  <a:pt x="204724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6244" y="580720"/>
            <a:ext cx="440436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0" spc="-10" dirty="0">
                <a:latin typeface="Arial"/>
                <a:cs typeface="Arial"/>
              </a:rPr>
              <a:t>LOGRO </a:t>
            </a:r>
            <a:r>
              <a:rPr sz="3200" b="0" spc="-5" dirty="0">
                <a:latin typeface="Arial"/>
                <a:cs typeface="Arial"/>
              </a:rPr>
              <a:t>DE LA</a:t>
            </a:r>
            <a:r>
              <a:rPr sz="3200" b="0" spc="-195" dirty="0">
                <a:latin typeface="Arial"/>
                <a:cs typeface="Arial"/>
              </a:rPr>
              <a:t> </a:t>
            </a:r>
            <a:r>
              <a:rPr sz="3200" b="0" spc="-5" dirty="0">
                <a:latin typeface="Arial"/>
                <a:cs typeface="Arial"/>
              </a:rPr>
              <a:t>SESIÓN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7368" y="1316736"/>
            <a:ext cx="8302752" cy="29016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96797" y="2108454"/>
            <a:ext cx="7323455" cy="1243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Al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término de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la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sesión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los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estudiantes identificarán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algunas 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herramientas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y procedimientos y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podrán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determinar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el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costo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real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del 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proyecto,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manera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clara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y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precisa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acuerdo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 los esquemas y 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procedimientos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presentados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2000" spc="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clase.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7368" y="4282440"/>
            <a:ext cx="8302752" cy="22219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54735" y="4349622"/>
            <a:ext cx="456819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Temario: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6870" algn="l"/>
                <a:tab pos="357505" algn="l"/>
              </a:tabLst>
            </a:pPr>
            <a:r>
              <a:rPr sz="1800" dirty="0">
                <a:latin typeface="Calibri"/>
                <a:cs typeface="Calibri"/>
              </a:rPr>
              <a:t>Plan </a:t>
            </a:r>
            <a:r>
              <a:rPr sz="1800" spc="-5" dirty="0">
                <a:latin typeface="Calibri"/>
                <a:cs typeface="Calibri"/>
              </a:rPr>
              <a:t>de </a:t>
            </a:r>
            <a:r>
              <a:rPr sz="1800" spc="-15" dirty="0">
                <a:latin typeface="Calibri"/>
                <a:cs typeface="Calibri"/>
              </a:rPr>
              <a:t>gestión </a:t>
            </a:r>
            <a:r>
              <a:rPr sz="1800" spc="-10" dirty="0">
                <a:latin typeface="Calibri"/>
                <a:cs typeface="Calibri"/>
              </a:rPr>
              <a:t>de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costos</a:t>
            </a:r>
            <a:endParaRPr sz="18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buAutoNum type="arabicPeriod"/>
              <a:tabLst>
                <a:tab pos="356870" algn="l"/>
                <a:tab pos="357505" algn="l"/>
              </a:tabLst>
            </a:pPr>
            <a:r>
              <a:rPr sz="1800" spc="-5" dirty="0">
                <a:latin typeface="Calibri"/>
                <a:cs typeface="Calibri"/>
              </a:rPr>
              <a:t>Estimación de </a:t>
            </a:r>
            <a:r>
              <a:rPr sz="1800" spc="-15" dirty="0">
                <a:latin typeface="Calibri"/>
                <a:cs typeface="Calibri"/>
              </a:rPr>
              <a:t>costos </a:t>
            </a:r>
            <a:r>
              <a:rPr sz="1800" spc="-10" dirty="0">
                <a:latin typeface="Calibri"/>
                <a:cs typeface="Calibri"/>
              </a:rPr>
              <a:t>del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proyecto</a:t>
            </a:r>
            <a:endParaRPr sz="18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buAutoNum type="arabicPeriod"/>
              <a:tabLst>
                <a:tab pos="356870" algn="l"/>
                <a:tab pos="357505" algn="l"/>
              </a:tabLst>
            </a:pPr>
            <a:r>
              <a:rPr sz="1800" spc="-10" dirty="0">
                <a:latin typeface="Calibri"/>
                <a:cs typeface="Calibri"/>
              </a:rPr>
              <a:t>Determinación del </a:t>
            </a:r>
            <a:r>
              <a:rPr sz="1800" spc="-20" dirty="0">
                <a:latin typeface="Calibri"/>
                <a:cs typeface="Calibri"/>
              </a:rPr>
              <a:t>presupuesto </a:t>
            </a:r>
            <a:r>
              <a:rPr sz="1800" spc="-10" dirty="0">
                <a:latin typeface="Calibri"/>
                <a:cs typeface="Calibri"/>
              </a:rPr>
              <a:t>del</a:t>
            </a:r>
            <a:r>
              <a:rPr sz="1800" spc="-1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proyecto.</a:t>
            </a:r>
            <a:endParaRPr sz="18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buAutoNum type="arabicPeriod"/>
              <a:tabLst>
                <a:tab pos="356870" algn="l"/>
                <a:tab pos="357505" algn="l"/>
              </a:tabLst>
            </a:pPr>
            <a:r>
              <a:rPr sz="1800" spc="-15" dirty="0">
                <a:latin typeface="Calibri"/>
                <a:cs typeface="Calibri"/>
              </a:rPr>
              <a:t>Lista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actividades.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374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420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334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34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15400" y="482600"/>
            <a:ext cx="228600" cy="492125"/>
          </a:xfrm>
          <a:custGeom>
            <a:avLst/>
            <a:gdLst/>
            <a:ahLst/>
            <a:cxnLst/>
            <a:rect l="l" t="t" r="r" b="b"/>
            <a:pathLst>
              <a:path w="228600" h="492125">
                <a:moveTo>
                  <a:pt x="0" y="492125"/>
                </a:moveTo>
                <a:lnTo>
                  <a:pt x="228599" y="492125"/>
                </a:lnTo>
                <a:lnTo>
                  <a:pt x="228599" y="0"/>
                </a:lnTo>
                <a:lnTo>
                  <a:pt x="0" y="0"/>
                </a:lnTo>
                <a:lnTo>
                  <a:pt x="0" y="492125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27226" y="3163316"/>
            <a:ext cx="640651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5" dirty="0"/>
              <a:t>¿DÓNDE </a:t>
            </a:r>
            <a:r>
              <a:rPr sz="2800" dirty="0"/>
              <a:t>NOS </a:t>
            </a:r>
            <a:r>
              <a:rPr sz="2800" spc="-10" dirty="0"/>
              <a:t>ENCONTRAMOS</a:t>
            </a:r>
            <a:r>
              <a:rPr sz="2800" spc="-15" dirty="0"/>
              <a:t> </a:t>
            </a:r>
            <a:r>
              <a:rPr sz="2800" dirty="0"/>
              <a:t>HOY?</a:t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93556" y="6433210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2127" y="4325111"/>
            <a:ext cx="1624584" cy="1014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1180" y="4581270"/>
            <a:ext cx="890269" cy="6648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-2540" algn="ctr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latin typeface="Lucida Sans"/>
                <a:cs typeface="Lucida Sans"/>
              </a:rPr>
              <a:t>Gestión  </a:t>
            </a:r>
            <a:r>
              <a:rPr sz="1400" b="1" spc="-10" dirty="0">
                <a:latin typeface="Lucida Sans"/>
                <a:cs typeface="Lucida Sans"/>
              </a:rPr>
              <a:t>Recursos  </a:t>
            </a:r>
            <a:r>
              <a:rPr sz="1400" b="1" spc="-15" dirty="0">
                <a:latin typeface="Lucida Sans"/>
                <a:cs typeface="Lucida Sans"/>
              </a:rPr>
              <a:t>H</a:t>
            </a:r>
            <a:r>
              <a:rPr sz="1400" b="1" spc="-5" dirty="0">
                <a:latin typeface="Lucida Sans"/>
                <a:cs typeface="Lucida Sans"/>
              </a:rPr>
              <a:t>u</a:t>
            </a:r>
            <a:r>
              <a:rPr sz="1400" b="1" dirty="0">
                <a:latin typeface="Lucida Sans"/>
                <a:cs typeface="Lucida Sans"/>
              </a:rPr>
              <a:t>m</a:t>
            </a:r>
            <a:r>
              <a:rPr sz="1400" b="1" spc="10" dirty="0">
                <a:latin typeface="Lucida Sans"/>
                <a:cs typeface="Lucida Sans"/>
              </a:rPr>
              <a:t>a</a:t>
            </a:r>
            <a:r>
              <a:rPr sz="1400" b="1" spc="-5" dirty="0">
                <a:latin typeface="Lucida Sans"/>
                <a:cs typeface="Lucida Sans"/>
              </a:rPr>
              <a:t>n</a:t>
            </a:r>
            <a:r>
              <a:rPr sz="1400" b="1" spc="10" dirty="0">
                <a:latin typeface="Lucida Sans"/>
                <a:cs typeface="Lucida Sans"/>
              </a:rPr>
              <a:t>o</a:t>
            </a:r>
            <a:r>
              <a:rPr sz="1400" b="1" spc="-5" dirty="0">
                <a:latin typeface="Lucida Sans"/>
                <a:cs typeface="Lucida Sans"/>
              </a:rPr>
              <a:t>s</a:t>
            </a:r>
            <a:endParaRPr sz="1400">
              <a:latin typeface="Lucida Sans"/>
              <a:cs typeface="Lucida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56322" y="1143000"/>
            <a:ext cx="3624579" cy="3352800"/>
          </a:xfrm>
          <a:custGeom>
            <a:avLst/>
            <a:gdLst/>
            <a:ahLst/>
            <a:cxnLst/>
            <a:rect l="l" t="t" r="r" b="b"/>
            <a:pathLst>
              <a:path w="3624579" h="3352800">
                <a:moveTo>
                  <a:pt x="33337" y="3276600"/>
                </a:moveTo>
                <a:lnTo>
                  <a:pt x="0" y="3276600"/>
                </a:lnTo>
                <a:lnTo>
                  <a:pt x="38100" y="3352800"/>
                </a:lnTo>
                <a:lnTo>
                  <a:pt x="69850" y="3289300"/>
                </a:lnTo>
                <a:lnTo>
                  <a:pt x="33337" y="3289300"/>
                </a:lnTo>
                <a:lnTo>
                  <a:pt x="33337" y="3276600"/>
                </a:lnTo>
                <a:close/>
              </a:path>
              <a:path w="3624579" h="3352800">
                <a:moveTo>
                  <a:pt x="3614788" y="2916174"/>
                </a:moveTo>
                <a:lnTo>
                  <a:pt x="33337" y="2916174"/>
                </a:lnTo>
                <a:lnTo>
                  <a:pt x="33337" y="3289300"/>
                </a:lnTo>
                <a:lnTo>
                  <a:pt x="42862" y="3289300"/>
                </a:lnTo>
                <a:lnTo>
                  <a:pt x="42862" y="2925699"/>
                </a:lnTo>
                <a:lnTo>
                  <a:pt x="38100" y="2925699"/>
                </a:lnTo>
                <a:lnTo>
                  <a:pt x="42862" y="2921000"/>
                </a:lnTo>
                <a:lnTo>
                  <a:pt x="3614788" y="2921000"/>
                </a:lnTo>
                <a:lnTo>
                  <a:pt x="3614788" y="2916174"/>
                </a:lnTo>
                <a:close/>
              </a:path>
              <a:path w="3624579" h="3352800">
                <a:moveTo>
                  <a:pt x="76200" y="3276600"/>
                </a:moveTo>
                <a:lnTo>
                  <a:pt x="42862" y="3276600"/>
                </a:lnTo>
                <a:lnTo>
                  <a:pt x="42862" y="3289300"/>
                </a:lnTo>
                <a:lnTo>
                  <a:pt x="69850" y="3289300"/>
                </a:lnTo>
                <a:lnTo>
                  <a:pt x="76200" y="3276600"/>
                </a:lnTo>
                <a:close/>
              </a:path>
              <a:path w="3624579" h="3352800">
                <a:moveTo>
                  <a:pt x="42862" y="2921000"/>
                </a:moveTo>
                <a:lnTo>
                  <a:pt x="38100" y="2925699"/>
                </a:lnTo>
                <a:lnTo>
                  <a:pt x="42862" y="2925699"/>
                </a:lnTo>
                <a:lnTo>
                  <a:pt x="42862" y="2921000"/>
                </a:lnTo>
                <a:close/>
              </a:path>
              <a:path w="3624579" h="3352800">
                <a:moveTo>
                  <a:pt x="3624313" y="2916174"/>
                </a:moveTo>
                <a:lnTo>
                  <a:pt x="3619487" y="2916174"/>
                </a:lnTo>
                <a:lnTo>
                  <a:pt x="3614788" y="2921000"/>
                </a:lnTo>
                <a:lnTo>
                  <a:pt x="42862" y="2921000"/>
                </a:lnTo>
                <a:lnTo>
                  <a:pt x="42862" y="2925699"/>
                </a:lnTo>
                <a:lnTo>
                  <a:pt x="3624313" y="2925699"/>
                </a:lnTo>
                <a:lnTo>
                  <a:pt x="3624313" y="2916174"/>
                </a:lnTo>
                <a:close/>
              </a:path>
              <a:path w="3624579" h="3352800">
                <a:moveTo>
                  <a:pt x="3624313" y="0"/>
                </a:moveTo>
                <a:lnTo>
                  <a:pt x="3614788" y="0"/>
                </a:lnTo>
                <a:lnTo>
                  <a:pt x="3614788" y="2921000"/>
                </a:lnTo>
                <a:lnTo>
                  <a:pt x="3619487" y="2916174"/>
                </a:lnTo>
                <a:lnTo>
                  <a:pt x="3624313" y="2916174"/>
                </a:lnTo>
                <a:lnTo>
                  <a:pt x="36243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24327" y="4248911"/>
            <a:ext cx="1624584" cy="1014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97607" y="4611751"/>
            <a:ext cx="1323340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28270">
              <a:lnSpc>
                <a:spcPct val="100000"/>
              </a:lnSpc>
              <a:spcBef>
                <a:spcPts val="90"/>
              </a:spcBef>
            </a:pPr>
            <a:r>
              <a:rPr sz="1400" b="1" dirty="0">
                <a:latin typeface="Lucida Sans"/>
                <a:cs typeface="Lucida Sans"/>
              </a:rPr>
              <a:t>Gestión de  </a:t>
            </a:r>
            <a:r>
              <a:rPr sz="1400" b="1" spc="-15" dirty="0">
                <a:latin typeface="Lucida Sans"/>
                <a:cs typeface="Lucida Sans"/>
              </a:rPr>
              <a:t>C</a:t>
            </a:r>
            <a:r>
              <a:rPr sz="1400" b="1" spc="10" dirty="0">
                <a:latin typeface="Lucida Sans"/>
                <a:cs typeface="Lucida Sans"/>
              </a:rPr>
              <a:t>o</a:t>
            </a:r>
            <a:r>
              <a:rPr sz="1400" b="1" spc="5" dirty="0">
                <a:latin typeface="Lucida Sans"/>
                <a:cs typeface="Lucida Sans"/>
              </a:rPr>
              <a:t>m</a:t>
            </a:r>
            <a:r>
              <a:rPr sz="1400" b="1" spc="-5" dirty="0">
                <a:latin typeface="Lucida Sans"/>
                <a:cs typeface="Lucida Sans"/>
              </a:rPr>
              <a:t>uni</a:t>
            </a:r>
            <a:r>
              <a:rPr sz="1400" b="1" spc="20" dirty="0">
                <a:latin typeface="Lucida Sans"/>
                <a:cs typeface="Lucida Sans"/>
              </a:rPr>
              <a:t>c</a:t>
            </a:r>
            <a:r>
              <a:rPr sz="1400" b="1" spc="15" dirty="0">
                <a:latin typeface="Lucida Sans"/>
                <a:cs typeface="Lucida Sans"/>
              </a:rPr>
              <a:t>a</a:t>
            </a:r>
            <a:r>
              <a:rPr sz="1400" b="1" spc="20" dirty="0">
                <a:latin typeface="Lucida Sans"/>
                <a:cs typeface="Lucida Sans"/>
              </a:rPr>
              <a:t>c</a:t>
            </a:r>
            <a:r>
              <a:rPr sz="1400" b="1" spc="-5" dirty="0">
                <a:latin typeface="Lucida Sans"/>
                <a:cs typeface="Lucida Sans"/>
              </a:rPr>
              <a:t>i</a:t>
            </a:r>
            <a:r>
              <a:rPr sz="1400" b="1" spc="10" dirty="0">
                <a:latin typeface="Lucida Sans"/>
                <a:cs typeface="Lucida Sans"/>
              </a:rPr>
              <a:t>ó</a:t>
            </a:r>
            <a:r>
              <a:rPr sz="1400" b="1" spc="-10" dirty="0">
                <a:latin typeface="Lucida Sans"/>
                <a:cs typeface="Lucida Sans"/>
              </a:rPr>
              <a:t>n</a:t>
            </a:r>
            <a:endParaRPr sz="1400">
              <a:latin typeface="Lucida Sans"/>
              <a:cs typeface="Lucida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18509" y="1143000"/>
            <a:ext cx="1262380" cy="3276600"/>
          </a:xfrm>
          <a:custGeom>
            <a:avLst/>
            <a:gdLst/>
            <a:ahLst/>
            <a:cxnLst/>
            <a:rect l="l" t="t" r="r" b="b"/>
            <a:pathLst>
              <a:path w="1262379" h="3276600">
                <a:moveTo>
                  <a:pt x="33400" y="3200400"/>
                </a:moveTo>
                <a:lnTo>
                  <a:pt x="0" y="3200400"/>
                </a:lnTo>
                <a:lnTo>
                  <a:pt x="38100" y="3276600"/>
                </a:lnTo>
                <a:lnTo>
                  <a:pt x="69850" y="3213100"/>
                </a:lnTo>
                <a:lnTo>
                  <a:pt x="33400" y="3213100"/>
                </a:lnTo>
                <a:lnTo>
                  <a:pt x="33400" y="3200400"/>
                </a:lnTo>
                <a:close/>
              </a:path>
              <a:path w="1262379" h="3276600">
                <a:moveTo>
                  <a:pt x="1252601" y="2924175"/>
                </a:moveTo>
                <a:lnTo>
                  <a:pt x="33400" y="2924175"/>
                </a:lnTo>
                <a:lnTo>
                  <a:pt x="33400" y="3213100"/>
                </a:lnTo>
                <a:lnTo>
                  <a:pt x="42925" y="3213100"/>
                </a:lnTo>
                <a:lnTo>
                  <a:pt x="42925" y="2933700"/>
                </a:lnTo>
                <a:lnTo>
                  <a:pt x="38100" y="2933700"/>
                </a:lnTo>
                <a:lnTo>
                  <a:pt x="42925" y="2928874"/>
                </a:lnTo>
                <a:lnTo>
                  <a:pt x="1252601" y="2928874"/>
                </a:lnTo>
                <a:lnTo>
                  <a:pt x="1252601" y="2924175"/>
                </a:lnTo>
                <a:close/>
              </a:path>
              <a:path w="1262379" h="3276600">
                <a:moveTo>
                  <a:pt x="76200" y="3200400"/>
                </a:moveTo>
                <a:lnTo>
                  <a:pt x="42925" y="3200400"/>
                </a:lnTo>
                <a:lnTo>
                  <a:pt x="42925" y="3213100"/>
                </a:lnTo>
                <a:lnTo>
                  <a:pt x="69850" y="3213100"/>
                </a:lnTo>
                <a:lnTo>
                  <a:pt x="76200" y="3200400"/>
                </a:lnTo>
                <a:close/>
              </a:path>
              <a:path w="1262379" h="3276600">
                <a:moveTo>
                  <a:pt x="42925" y="2928874"/>
                </a:moveTo>
                <a:lnTo>
                  <a:pt x="38100" y="2933700"/>
                </a:lnTo>
                <a:lnTo>
                  <a:pt x="42925" y="2933700"/>
                </a:lnTo>
                <a:lnTo>
                  <a:pt x="42925" y="2928874"/>
                </a:lnTo>
                <a:close/>
              </a:path>
              <a:path w="1262379" h="3276600">
                <a:moveTo>
                  <a:pt x="1262126" y="2924175"/>
                </a:moveTo>
                <a:lnTo>
                  <a:pt x="1257300" y="2924175"/>
                </a:lnTo>
                <a:lnTo>
                  <a:pt x="1252601" y="2928874"/>
                </a:lnTo>
                <a:lnTo>
                  <a:pt x="42925" y="2928874"/>
                </a:lnTo>
                <a:lnTo>
                  <a:pt x="42925" y="2933700"/>
                </a:lnTo>
                <a:lnTo>
                  <a:pt x="1262126" y="2933700"/>
                </a:lnTo>
                <a:lnTo>
                  <a:pt x="1262126" y="2924175"/>
                </a:lnTo>
                <a:close/>
              </a:path>
              <a:path w="1262379" h="3276600">
                <a:moveTo>
                  <a:pt x="1262126" y="0"/>
                </a:moveTo>
                <a:lnTo>
                  <a:pt x="1252601" y="0"/>
                </a:lnTo>
                <a:lnTo>
                  <a:pt x="1252601" y="2928874"/>
                </a:lnTo>
                <a:lnTo>
                  <a:pt x="1257300" y="2924175"/>
                </a:lnTo>
                <a:lnTo>
                  <a:pt x="1262126" y="2924175"/>
                </a:lnTo>
                <a:lnTo>
                  <a:pt x="12621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20128" y="4172711"/>
            <a:ext cx="1624583" cy="10180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127875" y="4535551"/>
            <a:ext cx="1454785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225425">
              <a:lnSpc>
                <a:spcPct val="100000"/>
              </a:lnSpc>
              <a:spcBef>
                <a:spcPts val="90"/>
              </a:spcBef>
            </a:pPr>
            <a:r>
              <a:rPr sz="1400" b="1" dirty="0">
                <a:latin typeface="Lucida Sans"/>
                <a:cs typeface="Lucida Sans"/>
              </a:rPr>
              <a:t>Gestión de  </a:t>
            </a:r>
            <a:r>
              <a:rPr sz="1400" b="1" spc="-25" dirty="0">
                <a:latin typeface="Lucida Sans"/>
                <a:cs typeface="Lucida Sans"/>
              </a:rPr>
              <a:t>A</a:t>
            </a:r>
            <a:r>
              <a:rPr sz="1400" b="1" dirty="0">
                <a:latin typeface="Lucida Sans"/>
                <a:cs typeface="Lucida Sans"/>
              </a:rPr>
              <a:t>b</a:t>
            </a:r>
            <a:r>
              <a:rPr sz="1400" b="1" spc="15" dirty="0">
                <a:latin typeface="Lucida Sans"/>
                <a:cs typeface="Lucida Sans"/>
              </a:rPr>
              <a:t>a</a:t>
            </a:r>
            <a:r>
              <a:rPr sz="1400" b="1" spc="-25" dirty="0">
                <a:latin typeface="Lucida Sans"/>
                <a:cs typeface="Lucida Sans"/>
              </a:rPr>
              <a:t>s</a:t>
            </a:r>
            <a:r>
              <a:rPr sz="1400" b="1" spc="30" dirty="0">
                <a:latin typeface="Lucida Sans"/>
                <a:cs typeface="Lucida Sans"/>
              </a:rPr>
              <a:t>t</a:t>
            </a:r>
            <a:r>
              <a:rPr sz="1400" b="1" spc="-5" dirty="0">
                <a:latin typeface="Lucida Sans"/>
                <a:cs typeface="Lucida Sans"/>
              </a:rPr>
              <a:t>e</a:t>
            </a:r>
            <a:r>
              <a:rPr sz="1400" b="1" spc="25" dirty="0">
                <a:latin typeface="Lucida Sans"/>
                <a:cs typeface="Lucida Sans"/>
              </a:rPr>
              <a:t>c</a:t>
            </a:r>
            <a:r>
              <a:rPr sz="1400" b="1" spc="-5" dirty="0">
                <a:latin typeface="Lucida Sans"/>
                <a:cs typeface="Lucida Sans"/>
              </a:rPr>
              <a:t>i</a:t>
            </a:r>
            <a:r>
              <a:rPr sz="1400" b="1" spc="5" dirty="0">
                <a:latin typeface="Lucida Sans"/>
                <a:cs typeface="Lucida Sans"/>
              </a:rPr>
              <a:t>m</a:t>
            </a:r>
            <a:r>
              <a:rPr sz="1400" b="1" spc="-5" dirty="0">
                <a:latin typeface="Lucida Sans"/>
                <a:cs typeface="Lucida Sans"/>
              </a:rPr>
              <a:t>ien</a:t>
            </a:r>
            <a:r>
              <a:rPr sz="1400" b="1" spc="35" dirty="0">
                <a:latin typeface="Lucida Sans"/>
                <a:cs typeface="Lucida Sans"/>
              </a:rPr>
              <a:t>t</a:t>
            </a:r>
            <a:r>
              <a:rPr sz="1400" b="1" spc="-10" dirty="0">
                <a:latin typeface="Lucida Sans"/>
                <a:cs typeface="Lucida Sans"/>
              </a:rPr>
              <a:t>o</a:t>
            </a:r>
            <a:endParaRPr sz="1400">
              <a:latin typeface="Lucida Sans"/>
              <a:cs typeface="Lucida Sa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34128" y="4248911"/>
            <a:ext cx="1624584" cy="1014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36311" y="4611751"/>
            <a:ext cx="1003300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7165" marR="5080" indent="-16510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latin typeface="Lucida Sans"/>
                <a:cs typeface="Lucida Sans"/>
              </a:rPr>
              <a:t>Gestión</a:t>
            </a:r>
            <a:r>
              <a:rPr sz="1400" b="1" spc="-70" dirty="0">
                <a:latin typeface="Lucida Sans"/>
                <a:cs typeface="Lucida Sans"/>
              </a:rPr>
              <a:t> </a:t>
            </a:r>
            <a:r>
              <a:rPr sz="1400" b="1" dirty="0">
                <a:latin typeface="Lucida Sans"/>
                <a:cs typeface="Lucida Sans"/>
              </a:rPr>
              <a:t>de  </a:t>
            </a:r>
            <a:r>
              <a:rPr sz="1400" b="1" spc="-10" dirty="0">
                <a:latin typeface="Lucida Sans"/>
                <a:cs typeface="Lucida Sans"/>
              </a:rPr>
              <a:t>Riesgos</a:t>
            </a:r>
            <a:endParaRPr sz="1400">
              <a:latin typeface="Lucida Sans"/>
              <a:cs typeface="Lucida San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571110" y="1143000"/>
            <a:ext cx="1033780" cy="3276600"/>
          </a:xfrm>
          <a:custGeom>
            <a:avLst/>
            <a:gdLst/>
            <a:ahLst/>
            <a:cxnLst/>
            <a:rect l="l" t="t" r="r" b="b"/>
            <a:pathLst>
              <a:path w="1033779" h="3276600">
                <a:moveTo>
                  <a:pt x="990600" y="3200400"/>
                </a:moveTo>
                <a:lnTo>
                  <a:pt x="957199" y="3200400"/>
                </a:lnTo>
                <a:lnTo>
                  <a:pt x="995299" y="3276600"/>
                </a:lnTo>
                <a:lnTo>
                  <a:pt x="1027049" y="3213100"/>
                </a:lnTo>
                <a:lnTo>
                  <a:pt x="990600" y="3213100"/>
                </a:lnTo>
                <a:lnTo>
                  <a:pt x="990600" y="3200400"/>
                </a:lnTo>
                <a:close/>
              </a:path>
              <a:path w="1033779" h="3276600">
                <a:moveTo>
                  <a:pt x="990600" y="2924048"/>
                </a:moveTo>
                <a:lnTo>
                  <a:pt x="990600" y="3213100"/>
                </a:lnTo>
                <a:lnTo>
                  <a:pt x="1000125" y="3213100"/>
                </a:lnTo>
                <a:lnTo>
                  <a:pt x="1000125" y="2928874"/>
                </a:lnTo>
                <a:lnTo>
                  <a:pt x="995299" y="2928874"/>
                </a:lnTo>
                <a:lnTo>
                  <a:pt x="990600" y="2924048"/>
                </a:lnTo>
                <a:close/>
              </a:path>
              <a:path w="1033779" h="3276600">
                <a:moveTo>
                  <a:pt x="1033399" y="3200400"/>
                </a:moveTo>
                <a:lnTo>
                  <a:pt x="1000125" y="3200400"/>
                </a:lnTo>
                <a:lnTo>
                  <a:pt x="1000125" y="3213100"/>
                </a:lnTo>
                <a:lnTo>
                  <a:pt x="1027049" y="3213100"/>
                </a:lnTo>
                <a:lnTo>
                  <a:pt x="1033399" y="3200400"/>
                </a:lnTo>
                <a:close/>
              </a:path>
              <a:path w="1033779" h="3276600">
                <a:moveTo>
                  <a:pt x="9525" y="0"/>
                </a:moveTo>
                <a:lnTo>
                  <a:pt x="0" y="0"/>
                </a:lnTo>
                <a:lnTo>
                  <a:pt x="0" y="2928874"/>
                </a:lnTo>
                <a:lnTo>
                  <a:pt x="990600" y="2928874"/>
                </a:lnTo>
                <a:lnTo>
                  <a:pt x="990600" y="2924048"/>
                </a:lnTo>
                <a:lnTo>
                  <a:pt x="9525" y="2924048"/>
                </a:lnTo>
                <a:lnTo>
                  <a:pt x="4699" y="2919349"/>
                </a:lnTo>
                <a:lnTo>
                  <a:pt x="9525" y="2919349"/>
                </a:lnTo>
                <a:lnTo>
                  <a:pt x="9525" y="0"/>
                </a:lnTo>
                <a:close/>
              </a:path>
              <a:path w="1033779" h="3276600">
                <a:moveTo>
                  <a:pt x="1000125" y="2919349"/>
                </a:moveTo>
                <a:lnTo>
                  <a:pt x="9525" y="2919349"/>
                </a:lnTo>
                <a:lnTo>
                  <a:pt x="9525" y="2924048"/>
                </a:lnTo>
                <a:lnTo>
                  <a:pt x="990600" y="2924048"/>
                </a:lnTo>
                <a:lnTo>
                  <a:pt x="995299" y="2928874"/>
                </a:lnTo>
                <a:lnTo>
                  <a:pt x="1000125" y="2928874"/>
                </a:lnTo>
                <a:lnTo>
                  <a:pt x="1000125" y="2919349"/>
                </a:lnTo>
                <a:close/>
              </a:path>
              <a:path w="1033779" h="3276600">
                <a:moveTo>
                  <a:pt x="9525" y="2919349"/>
                </a:moveTo>
                <a:lnTo>
                  <a:pt x="4699" y="2919349"/>
                </a:lnTo>
                <a:lnTo>
                  <a:pt x="9525" y="2924048"/>
                </a:lnTo>
                <a:lnTo>
                  <a:pt x="9525" y="29193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71110" y="1143000"/>
            <a:ext cx="3319779" cy="3200400"/>
          </a:xfrm>
          <a:custGeom>
            <a:avLst/>
            <a:gdLst/>
            <a:ahLst/>
            <a:cxnLst/>
            <a:rect l="l" t="t" r="r" b="b"/>
            <a:pathLst>
              <a:path w="3319779" h="3200400">
                <a:moveTo>
                  <a:pt x="3276599" y="3124200"/>
                </a:moveTo>
                <a:lnTo>
                  <a:pt x="3243198" y="3124200"/>
                </a:lnTo>
                <a:lnTo>
                  <a:pt x="3281298" y="3200400"/>
                </a:lnTo>
                <a:lnTo>
                  <a:pt x="3313048" y="3136900"/>
                </a:lnTo>
                <a:lnTo>
                  <a:pt x="3276599" y="3136900"/>
                </a:lnTo>
                <a:lnTo>
                  <a:pt x="3276599" y="3124200"/>
                </a:lnTo>
                <a:close/>
              </a:path>
              <a:path w="3319779" h="3200400">
                <a:moveTo>
                  <a:pt x="3276599" y="2919349"/>
                </a:moveTo>
                <a:lnTo>
                  <a:pt x="3276599" y="3136900"/>
                </a:lnTo>
                <a:lnTo>
                  <a:pt x="3286124" y="3136900"/>
                </a:lnTo>
                <a:lnTo>
                  <a:pt x="3286124" y="2924048"/>
                </a:lnTo>
                <a:lnTo>
                  <a:pt x="3281298" y="2924048"/>
                </a:lnTo>
                <a:lnTo>
                  <a:pt x="3276599" y="2919349"/>
                </a:lnTo>
                <a:close/>
              </a:path>
              <a:path w="3319779" h="3200400">
                <a:moveTo>
                  <a:pt x="3319398" y="3124200"/>
                </a:moveTo>
                <a:lnTo>
                  <a:pt x="3286124" y="3124200"/>
                </a:lnTo>
                <a:lnTo>
                  <a:pt x="3286124" y="3136900"/>
                </a:lnTo>
                <a:lnTo>
                  <a:pt x="3313048" y="3136900"/>
                </a:lnTo>
                <a:lnTo>
                  <a:pt x="3319398" y="3124200"/>
                </a:lnTo>
                <a:close/>
              </a:path>
              <a:path w="3319779" h="3200400">
                <a:moveTo>
                  <a:pt x="9525" y="0"/>
                </a:moveTo>
                <a:lnTo>
                  <a:pt x="0" y="0"/>
                </a:lnTo>
                <a:lnTo>
                  <a:pt x="0" y="2924048"/>
                </a:lnTo>
                <a:lnTo>
                  <a:pt x="3276599" y="2924048"/>
                </a:lnTo>
                <a:lnTo>
                  <a:pt x="3276599" y="2919349"/>
                </a:lnTo>
                <a:lnTo>
                  <a:pt x="9525" y="2919349"/>
                </a:lnTo>
                <a:lnTo>
                  <a:pt x="4699" y="2914523"/>
                </a:lnTo>
                <a:lnTo>
                  <a:pt x="9525" y="2914523"/>
                </a:lnTo>
                <a:lnTo>
                  <a:pt x="9525" y="0"/>
                </a:lnTo>
                <a:close/>
              </a:path>
              <a:path w="3319779" h="3200400">
                <a:moveTo>
                  <a:pt x="3286124" y="2914523"/>
                </a:moveTo>
                <a:lnTo>
                  <a:pt x="9525" y="2914523"/>
                </a:lnTo>
                <a:lnTo>
                  <a:pt x="9525" y="2919349"/>
                </a:lnTo>
                <a:lnTo>
                  <a:pt x="3276599" y="2919349"/>
                </a:lnTo>
                <a:lnTo>
                  <a:pt x="3281298" y="2924048"/>
                </a:lnTo>
                <a:lnTo>
                  <a:pt x="3286124" y="2924048"/>
                </a:lnTo>
                <a:lnTo>
                  <a:pt x="3286124" y="2914523"/>
                </a:lnTo>
                <a:close/>
              </a:path>
              <a:path w="3319779" h="3200400">
                <a:moveTo>
                  <a:pt x="9525" y="2914523"/>
                </a:moveTo>
                <a:lnTo>
                  <a:pt x="4699" y="2914523"/>
                </a:lnTo>
                <a:lnTo>
                  <a:pt x="9525" y="2919349"/>
                </a:lnTo>
                <a:lnTo>
                  <a:pt x="9525" y="29145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43528" y="134112"/>
            <a:ext cx="1624584" cy="10149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115561" y="388365"/>
            <a:ext cx="923290" cy="6648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-1905" algn="ctr">
              <a:lnSpc>
                <a:spcPct val="100000"/>
              </a:lnSpc>
              <a:spcBef>
                <a:spcPts val="90"/>
              </a:spcBef>
            </a:pPr>
            <a:r>
              <a:rPr sz="1400" b="1" dirty="0">
                <a:solidFill>
                  <a:srgbClr val="FFFFFF"/>
                </a:solidFill>
                <a:latin typeface="Lucida Sans"/>
                <a:cs typeface="Lucida Sans"/>
              </a:rPr>
              <a:t>Dirección  </a:t>
            </a:r>
            <a:r>
              <a:rPr sz="1400" b="1" spc="-10" dirty="0">
                <a:solidFill>
                  <a:srgbClr val="FFFFFF"/>
                </a:solidFill>
                <a:latin typeface="Lucida Sans"/>
                <a:cs typeface="Lucida Sans"/>
              </a:rPr>
              <a:t>De   </a:t>
            </a:r>
            <a:r>
              <a:rPr sz="1400" b="1" spc="-20" dirty="0">
                <a:solidFill>
                  <a:srgbClr val="FFFFFF"/>
                </a:solidFill>
                <a:latin typeface="Lucida Sans"/>
                <a:cs typeface="Lucida Sans"/>
              </a:rPr>
              <a:t>P</a:t>
            </a:r>
            <a:r>
              <a:rPr sz="1400" b="1" spc="-15" dirty="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sz="1400" b="1" spc="10" dirty="0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sz="1400" b="1" spc="-5" dirty="0">
                <a:solidFill>
                  <a:srgbClr val="FFFFFF"/>
                </a:solidFill>
                <a:latin typeface="Lucida Sans"/>
                <a:cs typeface="Lucida Sans"/>
              </a:rPr>
              <a:t>ye</a:t>
            </a:r>
            <a:r>
              <a:rPr sz="1400" b="1" spc="20" dirty="0">
                <a:solidFill>
                  <a:srgbClr val="FFFFFF"/>
                </a:solidFill>
                <a:latin typeface="Lucida Sans"/>
                <a:cs typeface="Lucida Sans"/>
              </a:rPr>
              <a:t>c</a:t>
            </a:r>
            <a:r>
              <a:rPr sz="1400" b="1" spc="25" dirty="0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sz="1400" b="1" spc="10" dirty="0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sz="1400" b="1" spc="-5" dirty="0">
                <a:solidFill>
                  <a:srgbClr val="FFFFFF"/>
                </a:solidFill>
                <a:latin typeface="Lucida Sans"/>
                <a:cs typeface="Lucida Sans"/>
              </a:rPr>
              <a:t>s</a:t>
            </a:r>
            <a:endParaRPr sz="1400">
              <a:latin typeface="Lucida Sans"/>
              <a:cs typeface="Lucida San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215128" y="1505711"/>
            <a:ext cx="1624583" cy="1014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389879" y="1867281"/>
            <a:ext cx="1062355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04470" marR="5080" indent="-192405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latin typeface="Lucida Sans"/>
                <a:cs typeface="Lucida Sans"/>
              </a:rPr>
              <a:t>Gestión</a:t>
            </a:r>
            <a:r>
              <a:rPr sz="1400" b="1" spc="-45" dirty="0">
                <a:latin typeface="Lucida Sans"/>
                <a:cs typeface="Lucida Sans"/>
              </a:rPr>
              <a:t> </a:t>
            </a:r>
            <a:r>
              <a:rPr sz="1400" b="1" spc="-5" dirty="0">
                <a:latin typeface="Lucida Sans"/>
                <a:cs typeface="Lucida Sans"/>
              </a:rPr>
              <a:t>del  </a:t>
            </a:r>
            <a:r>
              <a:rPr sz="1400" b="1" dirty="0">
                <a:latin typeface="Lucida Sans"/>
                <a:cs typeface="Lucida Sans"/>
              </a:rPr>
              <a:t>Alcance</a:t>
            </a:r>
            <a:endParaRPr sz="1400">
              <a:latin typeface="Lucida Sans"/>
              <a:cs typeface="Lucida San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548127" y="1505711"/>
            <a:ext cx="1624584" cy="1014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667380" y="1867281"/>
            <a:ext cx="1222375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1440" marR="5080" indent="-79375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latin typeface="Lucida Sans"/>
                <a:cs typeface="Lucida Sans"/>
              </a:rPr>
              <a:t>Gestión </a:t>
            </a:r>
            <a:r>
              <a:rPr sz="1400" b="1" dirty="0">
                <a:latin typeface="Lucida Sans"/>
                <a:cs typeface="Lucida Sans"/>
              </a:rPr>
              <a:t>de</a:t>
            </a:r>
            <a:r>
              <a:rPr sz="1400" b="1" spc="-60" dirty="0">
                <a:latin typeface="Lucida Sans"/>
                <a:cs typeface="Lucida Sans"/>
              </a:rPr>
              <a:t> </a:t>
            </a:r>
            <a:r>
              <a:rPr sz="1400" b="1" spc="-10" dirty="0">
                <a:latin typeface="Lucida Sans"/>
                <a:cs typeface="Lucida Sans"/>
              </a:rPr>
              <a:t>la  </a:t>
            </a:r>
            <a:r>
              <a:rPr sz="1400" b="1" dirty="0">
                <a:latin typeface="Lucida Sans"/>
                <a:cs typeface="Lucida Sans"/>
              </a:rPr>
              <a:t>Integración</a:t>
            </a:r>
            <a:endParaRPr sz="1400">
              <a:latin typeface="Lucida Sans"/>
              <a:cs typeface="Lucida San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129528" y="2801111"/>
            <a:ext cx="1624583" cy="1014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362827" y="3163316"/>
            <a:ext cx="1005205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5575" marR="5080" indent="-14351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latin typeface="Lucida Sans"/>
                <a:cs typeface="Lucida Sans"/>
              </a:rPr>
              <a:t>Gestión</a:t>
            </a:r>
            <a:r>
              <a:rPr sz="1400" b="1" spc="-60" dirty="0">
                <a:latin typeface="Lucida Sans"/>
                <a:cs typeface="Lucida Sans"/>
              </a:rPr>
              <a:t> </a:t>
            </a:r>
            <a:r>
              <a:rPr sz="1400" b="1" dirty="0">
                <a:latin typeface="Lucida Sans"/>
                <a:cs typeface="Lucida Sans"/>
              </a:rPr>
              <a:t>de  Calidad</a:t>
            </a:r>
            <a:endParaRPr sz="1400">
              <a:latin typeface="Lucida Sans"/>
              <a:cs typeface="Lucida San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843528" y="2877311"/>
            <a:ext cx="1624584" cy="1014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075938" y="3239516"/>
            <a:ext cx="1003300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6055" marR="5080" indent="-17399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latin typeface="Lucida Sans"/>
                <a:cs typeface="Lucida Sans"/>
              </a:rPr>
              <a:t>Gestión</a:t>
            </a:r>
            <a:r>
              <a:rPr sz="1400" b="1" spc="-70" dirty="0">
                <a:latin typeface="Lucida Sans"/>
                <a:cs typeface="Lucida Sans"/>
              </a:rPr>
              <a:t> </a:t>
            </a:r>
            <a:r>
              <a:rPr sz="1400" b="1" dirty="0">
                <a:latin typeface="Lucida Sans"/>
                <a:cs typeface="Lucida Sans"/>
              </a:rPr>
              <a:t>de  Costos</a:t>
            </a:r>
            <a:endParaRPr sz="1400">
              <a:latin typeface="Lucida Sans"/>
              <a:cs typeface="Lucida San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405127" y="2877311"/>
            <a:ext cx="1624584" cy="1014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636522" y="3239516"/>
            <a:ext cx="1003300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7314" marR="5080" indent="-9525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latin typeface="Lucida Sans"/>
                <a:cs typeface="Lucida Sans"/>
              </a:rPr>
              <a:t>Gestión</a:t>
            </a:r>
            <a:r>
              <a:rPr sz="1400" b="1" spc="-70" dirty="0">
                <a:latin typeface="Lucida Sans"/>
                <a:cs typeface="Lucida Sans"/>
              </a:rPr>
              <a:t> </a:t>
            </a:r>
            <a:r>
              <a:rPr sz="1400" b="1" dirty="0">
                <a:latin typeface="Lucida Sans"/>
                <a:cs typeface="Lucida Sans"/>
              </a:rPr>
              <a:t>de  Tiempos</a:t>
            </a:r>
            <a:endParaRPr sz="1400">
              <a:latin typeface="Lucida Sans"/>
              <a:cs typeface="Lucida San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537709" y="1143000"/>
            <a:ext cx="76200" cy="1905000"/>
          </a:xfrm>
          <a:custGeom>
            <a:avLst/>
            <a:gdLst/>
            <a:ahLst/>
            <a:cxnLst/>
            <a:rect l="l" t="t" r="r" b="b"/>
            <a:pathLst>
              <a:path w="76200" h="1905000">
                <a:moveTo>
                  <a:pt x="33400" y="1828800"/>
                </a:moveTo>
                <a:lnTo>
                  <a:pt x="0" y="1828800"/>
                </a:lnTo>
                <a:lnTo>
                  <a:pt x="38100" y="1905000"/>
                </a:lnTo>
                <a:lnTo>
                  <a:pt x="69850" y="1841500"/>
                </a:lnTo>
                <a:lnTo>
                  <a:pt x="33400" y="1841500"/>
                </a:lnTo>
                <a:lnTo>
                  <a:pt x="33400" y="1828800"/>
                </a:lnTo>
                <a:close/>
              </a:path>
              <a:path w="76200" h="1905000">
                <a:moveTo>
                  <a:pt x="42925" y="0"/>
                </a:moveTo>
                <a:lnTo>
                  <a:pt x="33400" y="0"/>
                </a:lnTo>
                <a:lnTo>
                  <a:pt x="33400" y="1841500"/>
                </a:lnTo>
                <a:lnTo>
                  <a:pt x="42925" y="1841500"/>
                </a:lnTo>
                <a:lnTo>
                  <a:pt x="42925" y="0"/>
                </a:lnTo>
                <a:close/>
              </a:path>
              <a:path w="76200" h="1905000">
                <a:moveTo>
                  <a:pt x="76200" y="1828800"/>
                </a:moveTo>
                <a:lnTo>
                  <a:pt x="42925" y="1828800"/>
                </a:lnTo>
                <a:lnTo>
                  <a:pt x="42925" y="1841500"/>
                </a:lnTo>
                <a:lnTo>
                  <a:pt x="69850" y="1841500"/>
                </a:lnTo>
                <a:lnTo>
                  <a:pt x="76200" y="1828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42310" y="1143000"/>
            <a:ext cx="1338580" cy="533400"/>
          </a:xfrm>
          <a:custGeom>
            <a:avLst/>
            <a:gdLst/>
            <a:ahLst/>
            <a:cxnLst/>
            <a:rect l="l" t="t" r="r" b="b"/>
            <a:pathLst>
              <a:path w="1338579" h="533400">
                <a:moveTo>
                  <a:pt x="33400" y="457200"/>
                </a:moveTo>
                <a:lnTo>
                  <a:pt x="0" y="457200"/>
                </a:lnTo>
                <a:lnTo>
                  <a:pt x="38100" y="533400"/>
                </a:lnTo>
                <a:lnTo>
                  <a:pt x="69850" y="469900"/>
                </a:lnTo>
                <a:lnTo>
                  <a:pt x="33400" y="469900"/>
                </a:lnTo>
                <a:lnTo>
                  <a:pt x="33400" y="457200"/>
                </a:lnTo>
                <a:close/>
              </a:path>
              <a:path w="1338579" h="533400">
                <a:moveTo>
                  <a:pt x="1328801" y="261874"/>
                </a:moveTo>
                <a:lnTo>
                  <a:pt x="33400" y="261874"/>
                </a:lnTo>
                <a:lnTo>
                  <a:pt x="33400" y="469900"/>
                </a:lnTo>
                <a:lnTo>
                  <a:pt x="42925" y="469900"/>
                </a:lnTo>
                <a:lnTo>
                  <a:pt x="42925" y="271399"/>
                </a:lnTo>
                <a:lnTo>
                  <a:pt x="38100" y="271399"/>
                </a:lnTo>
                <a:lnTo>
                  <a:pt x="42925" y="266700"/>
                </a:lnTo>
                <a:lnTo>
                  <a:pt x="1328801" y="266700"/>
                </a:lnTo>
                <a:lnTo>
                  <a:pt x="1328801" y="261874"/>
                </a:lnTo>
                <a:close/>
              </a:path>
              <a:path w="1338579" h="533400">
                <a:moveTo>
                  <a:pt x="76200" y="457200"/>
                </a:moveTo>
                <a:lnTo>
                  <a:pt x="42925" y="457200"/>
                </a:lnTo>
                <a:lnTo>
                  <a:pt x="42925" y="469900"/>
                </a:lnTo>
                <a:lnTo>
                  <a:pt x="69850" y="469900"/>
                </a:lnTo>
                <a:lnTo>
                  <a:pt x="76200" y="457200"/>
                </a:lnTo>
                <a:close/>
              </a:path>
              <a:path w="1338579" h="533400">
                <a:moveTo>
                  <a:pt x="42925" y="266700"/>
                </a:moveTo>
                <a:lnTo>
                  <a:pt x="38100" y="271399"/>
                </a:lnTo>
                <a:lnTo>
                  <a:pt x="42925" y="271399"/>
                </a:lnTo>
                <a:lnTo>
                  <a:pt x="42925" y="266700"/>
                </a:lnTo>
                <a:close/>
              </a:path>
              <a:path w="1338579" h="533400">
                <a:moveTo>
                  <a:pt x="1338326" y="261874"/>
                </a:moveTo>
                <a:lnTo>
                  <a:pt x="1333500" y="261874"/>
                </a:lnTo>
                <a:lnTo>
                  <a:pt x="1328801" y="266700"/>
                </a:lnTo>
                <a:lnTo>
                  <a:pt x="42925" y="266700"/>
                </a:lnTo>
                <a:lnTo>
                  <a:pt x="42925" y="271399"/>
                </a:lnTo>
                <a:lnTo>
                  <a:pt x="1338326" y="271399"/>
                </a:lnTo>
                <a:lnTo>
                  <a:pt x="1338326" y="261874"/>
                </a:lnTo>
                <a:close/>
              </a:path>
              <a:path w="1338579" h="533400">
                <a:moveTo>
                  <a:pt x="1338326" y="0"/>
                </a:moveTo>
                <a:lnTo>
                  <a:pt x="1328801" y="0"/>
                </a:lnTo>
                <a:lnTo>
                  <a:pt x="1328801" y="266700"/>
                </a:lnTo>
                <a:lnTo>
                  <a:pt x="1333500" y="261874"/>
                </a:lnTo>
                <a:lnTo>
                  <a:pt x="1338326" y="261874"/>
                </a:lnTo>
                <a:lnTo>
                  <a:pt x="13383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71110" y="1143000"/>
            <a:ext cx="1414780" cy="533400"/>
          </a:xfrm>
          <a:custGeom>
            <a:avLst/>
            <a:gdLst/>
            <a:ahLst/>
            <a:cxnLst/>
            <a:rect l="l" t="t" r="r" b="b"/>
            <a:pathLst>
              <a:path w="1414779" h="533400">
                <a:moveTo>
                  <a:pt x="1371600" y="457200"/>
                </a:moveTo>
                <a:lnTo>
                  <a:pt x="1338199" y="457200"/>
                </a:lnTo>
                <a:lnTo>
                  <a:pt x="1376299" y="533400"/>
                </a:lnTo>
                <a:lnTo>
                  <a:pt x="1408049" y="469900"/>
                </a:lnTo>
                <a:lnTo>
                  <a:pt x="1371600" y="469900"/>
                </a:lnTo>
                <a:lnTo>
                  <a:pt x="1371600" y="457200"/>
                </a:lnTo>
                <a:close/>
              </a:path>
              <a:path w="1414779" h="533400">
                <a:moveTo>
                  <a:pt x="1371600" y="266700"/>
                </a:moveTo>
                <a:lnTo>
                  <a:pt x="1371600" y="469900"/>
                </a:lnTo>
                <a:lnTo>
                  <a:pt x="1381125" y="469900"/>
                </a:lnTo>
                <a:lnTo>
                  <a:pt x="1381125" y="271399"/>
                </a:lnTo>
                <a:lnTo>
                  <a:pt x="1376299" y="271399"/>
                </a:lnTo>
                <a:lnTo>
                  <a:pt x="1371600" y="266700"/>
                </a:lnTo>
                <a:close/>
              </a:path>
              <a:path w="1414779" h="533400">
                <a:moveTo>
                  <a:pt x="1414399" y="457200"/>
                </a:moveTo>
                <a:lnTo>
                  <a:pt x="1381125" y="457200"/>
                </a:lnTo>
                <a:lnTo>
                  <a:pt x="1381125" y="469900"/>
                </a:lnTo>
                <a:lnTo>
                  <a:pt x="1408049" y="469900"/>
                </a:lnTo>
                <a:lnTo>
                  <a:pt x="1414399" y="457200"/>
                </a:lnTo>
                <a:close/>
              </a:path>
              <a:path w="1414779" h="533400">
                <a:moveTo>
                  <a:pt x="9525" y="0"/>
                </a:moveTo>
                <a:lnTo>
                  <a:pt x="0" y="0"/>
                </a:lnTo>
                <a:lnTo>
                  <a:pt x="0" y="271399"/>
                </a:lnTo>
                <a:lnTo>
                  <a:pt x="1371600" y="271399"/>
                </a:lnTo>
                <a:lnTo>
                  <a:pt x="1371600" y="266700"/>
                </a:lnTo>
                <a:lnTo>
                  <a:pt x="9525" y="266700"/>
                </a:lnTo>
                <a:lnTo>
                  <a:pt x="4699" y="261874"/>
                </a:lnTo>
                <a:lnTo>
                  <a:pt x="9525" y="261874"/>
                </a:lnTo>
                <a:lnTo>
                  <a:pt x="9525" y="0"/>
                </a:lnTo>
                <a:close/>
              </a:path>
              <a:path w="1414779" h="533400">
                <a:moveTo>
                  <a:pt x="1381125" y="261874"/>
                </a:moveTo>
                <a:lnTo>
                  <a:pt x="9525" y="261874"/>
                </a:lnTo>
                <a:lnTo>
                  <a:pt x="9525" y="266700"/>
                </a:lnTo>
                <a:lnTo>
                  <a:pt x="1371600" y="266700"/>
                </a:lnTo>
                <a:lnTo>
                  <a:pt x="1376299" y="271399"/>
                </a:lnTo>
                <a:lnTo>
                  <a:pt x="1381125" y="271399"/>
                </a:lnTo>
                <a:lnTo>
                  <a:pt x="1381125" y="261874"/>
                </a:lnTo>
                <a:close/>
              </a:path>
              <a:path w="1414779" h="533400">
                <a:moveTo>
                  <a:pt x="9525" y="261874"/>
                </a:moveTo>
                <a:lnTo>
                  <a:pt x="4699" y="261874"/>
                </a:lnTo>
                <a:lnTo>
                  <a:pt x="9525" y="266700"/>
                </a:lnTo>
                <a:lnTo>
                  <a:pt x="9525" y="2618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099310" y="1143000"/>
            <a:ext cx="2481580" cy="1905000"/>
          </a:xfrm>
          <a:custGeom>
            <a:avLst/>
            <a:gdLst/>
            <a:ahLst/>
            <a:cxnLst/>
            <a:rect l="l" t="t" r="r" b="b"/>
            <a:pathLst>
              <a:path w="2481579" h="1905000">
                <a:moveTo>
                  <a:pt x="33400" y="1828800"/>
                </a:moveTo>
                <a:lnTo>
                  <a:pt x="0" y="1828800"/>
                </a:lnTo>
                <a:lnTo>
                  <a:pt x="38100" y="1905000"/>
                </a:lnTo>
                <a:lnTo>
                  <a:pt x="69850" y="1841500"/>
                </a:lnTo>
                <a:lnTo>
                  <a:pt x="33400" y="1841500"/>
                </a:lnTo>
                <a:lnTo>
                  <a:pt x="33400" y="1828800"/>
                </a:lnTo>
                <a:close/>
              </a:path>
              <a:path w="2481579" h="1905000">
                <a:moveTo>
                  <a:pt x="2471801" y="1598549"/>
                </a:moveTo>
                <a:lnTo>
                  <a:pt x="33400" y="1598549"/>
                </a:lnTo>
                <a:lnTo>
                  <a:pt x="33400" y="1841500"/>
                </a:lnTo>
                <a:lnTo>
                  <a:pt x="42925" y="1841500"/>
                </a:lnTo>
                <a:lnTo>
                  <a:pt x="42925" y="1608074"/>
                </a:lnTo>
                <a:lnTo>
                  <a:pt x="38100" y="1608074"/>
                </a:lnTo>
                <a:lnTo>
                  <a:pt x="42925" y="1603248"/>
                </a:lnTo>
                <a:lnTo>
                  <a:pt x="2471801" y="1603248"/>
                </a:lnTo>
                <a:lnTo>
                  <a:pt x="2471801" y="1598549"/>
                </a:lnTo>
                <a:close/>
              </a:path>
              <a:path w="2481579" h="1905000">
                <a:moveTo>
                  <a:pt x="76200" y="1828800"/>
                </a:moveTo>
                <a:lnTo>
                  <a:pt x="42925" y="1828800"/>
                </a:lnTo>
                <a:lnTo>
                  <a:pt x="42925" y="1841500"/>
                </a:lnTo>
                <a:lnTo>
                  <a:pt x="69850" y="1841500"/>
                </a:lnTo>
                <a:lnTo>
                  <a:pt x="76200" y="1828800"/>
                </a:lnTo>
                <a:close/>
              </a:path>
              <a:path w="2481579" h="1905000">
                <a:moveTo>
                  <a:pt x="42925" y="1603248"/>
                </a:moveTo>
                <a:lnTo>
                  <a:pt x="38100" y="1608074"/>
                </a:lnTo>
                <a:lnTo>
                  <a:pt x="42925" y="1608074"/>
                </a:lnTo>
                <a:lnTo>
                  <a:pt x="42925" y="1603248"/>
                </a:lnTo>
                <a:close/>
              </a:path>
              <a:path w="2481579" h="1905000">
                <a:moveTo>
                  <a:pt x="2481326" y="1598549"/>
                </a:moveTo>
                <a:lnTo>
                  <a:pt x="2476500" y="1598549"/>
                </a:lnTo>
                <a:lnTo>
                  <a:pt x="2471801" y="1603248"/>
                </a:lnTo>
                <a:lnTo>
                  <a:pt x="42925" y="1603248"/>
                </a:lnTo>
                <a:lnTo>
                  <a:pt x="42925" y="1608074"/>
                </a:lnTo>
                <a:lnTo>
                  <a:pt x="2481326" y="1608074"/>
                </a:lnTo>
                <a:lnTo>
                  <a:pt x="2481326" y="1598549"/>
                </a:lnTo>
                <a:close/>
              </a:path>
              <a:path w="2481579" h="1905000">
                <a:moveTo>
                  <a:pt x="2481326" y="0"/>
                </a:moveTo>
                <a:lnTo>
                  <a:pt x="2471801" y="0"/>
                </a:lnTo>
                <a:lnTo>
                  <a:pt x="2471801" y="1603248"/>
                </a:lnTo>
                <a:lnTo>
                  <a:pt x="2476500" y="1598549"/>
                </a:lnTo>
                <a:lnTo>
                  <a:pt x="2481326" y="1598549"/>
                </a:lnTo>
                <a:lnTo>
                  <a:pt x="24813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71110" y="1143000"/>
            <a:ext cx="2329180" cy="1828800"/>
          </a:xfrm>
          <a:custGeom>
            <a:avLst/>
            <a:gdLst/>
            <a:ahLst/>
            <a:cxnLst/>
            <a:rect l="l" t="t" r="r" b="b"/>
            <a:pathLst>
              <a:path w="2329179" h="1828800">
                <a:moveTo>
                  <a:pt x="2285999" y="1752600"/>
                </a:moveTo>
                <a:lnTo>
                  <a:pt x="2252598" y="1752600"/>
                </a:lnTo>
                <a:lnTo>
                  <a:pt x="2290698" y="1828800"/>
                </a:lnTo>
                <a:lnTo>
                  <a:pt x="2322448" y="1765300"/>
                </a:lnTo>
                <a:lnTo>
                  <a:pt x="2285999" y="1765300"/>
                </a:lnTo>
                <a:lnTo>
                  <a:pt x="2285999" y="1752600"/>
                </a:lnTo>
                <a:close/>
              </a:path>
              <a:path w="2329179" h="1828800">
                <a:moveTo>
                  <a:pt x="2285999" y="1606423"/>
                </a:moveTo>
                <a:lnTo>
                  <a:pt x="2285999" y="1765300"/>
                </a:lnTo>
                <a:lnTo>
                  <a:pt x="2295524" y="1765300"/>
                </a:lnTo>
                <a:lnTo>
                  <a:pt x="2295524" y="1611249"/>
                </a:lnTo>
                <a:lnTo>
                  <a:pt x="2290698" y="1611249"/>
                </a:lnTo>
                <a:lnTo>
                  <a:pt x="2285999" y="1606423"/>
                </a:lnTo>
                <a:close/>
              </a:path>
              <a:path w="2329179" h="1828800">
                <a:moveTo>
                  <a:pt x="2328798" y="1752600"/>
                </a:moveTo>
                <a:lnTo>
                  <a:pt x="2295524" y="1752600"/>
                </a:lnTo>
                <a:lnTo>
                  <a:pt x="2295524" y="1765300"/>
                </a:lnTo>
                <a:lnTo>
                  <a:pt x="2322448" y="1765300"/>
                </a:lnTo>
                <a:lnTo>
                  <a:pt x="2328798" y="1752600"/>
                </a:lnTo>
                <a:close/>
              </a:path>
              <a:path w="2329179" h="1828800">
                <a:moveTo>
                  <a:pt x="9525" y="0"/>
                </a:moveTo>
                <a:lnTo>
                  <a:pt x="0" y="0"/>
                </a:lnTo>
                <a:lnTo>
                  <a:pt x="0" y="1611249"/>
                </a:lnTo>
                <a:lnTo>
                  <a:pt x="2285999" y="1611249"/>
                </a:lnTo>
                <a:lnTo>
                  <a:pt x="2285999" y="1606423"/>
                </a:lnTo>
                <a:lnTo>
                  <a:pt x="9525" y="1606423"/>
                </a:lnTo>
                <a:lnTo>
                  <a:pt x="4699" y="1601724"/>
                </a:lnTo>
                <a:lnTo>
                  <a:pt x="9525" y="1601724"/>
                </a:lnTo>
                <a:lnTo>
                  <a:pt x="9525" y="0"/>
                </a:lnTo>
                <a:close/>
              </a:path>
              <a:path w="2329179" h="1828800">
                <a:moveTo>
                  <a:pt x="2295524" y="1601724"/>
                </a:moveTo>
                <a:lnTo>
                  <a:pt x="9525" y="1601724"/>
                </a:lnTo>
                <a:lnTo>
                  <a:pt x="9525" y="1606423"/>
                </a:lnTo>
                <a:lnTo>
                  <a:pt x="2285999" y="1606423"/>
                </a:lnTo>
                <a:lnTo>
                  <a:pt x="2290698" y="1611249"/>
                </a:lnTo>
                <a:lnTo>
                  <a:pt x="2295524" y="1611249"/>
                </a:lnTo>
                <a:lnTo>
                  <a:pt x="2295524" y="1601724"/>
                </a:lnTo>
                <a:close/>
              </a:path>
              <a:path w="2329179" h="1828800">
                <a:moveTo>
                  <a:pt x="9525" y="1601724"/>
                </a:moveTo>
                <a:lnTo>
                  <a:pt x="4699" y="1601724"/>
                </a:lnTo>
                <a:lnTo>
                  <a:pt x="9525" y="1606423"/>
                </a:lnTo>
                <a:lnTo>
                  <a:pt x="9525" y="1601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95656" y="353568"/>
            <a:ext cx="1240536" cy="6827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27760" y="353568"/>
            <a:ext cx="789431" cy="6827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08760" y="353568"/>
            <a:ext cx="484631" cy="6827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95656" y="719327"/>
            <a:ext cx="2215896" cy="68275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03120" y="719327"/>
            <a:ext cx="484631" cy="6827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474370" y="428701"/>
            <a:ext cx="18332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000000"/>
                </a:solidFill>
                <a:latin typeface="Times New Roman"/>
                <a:cs typeface="Times New Roman"/>
              </a:rPr>
              <a:t>Áreas</a:t>
            </a:r>
            <a:r>
              <a:rPr sz="24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de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0000"/>
                </a:solidFill>
                <a:latin typeface="Times New Roman"/>
                <a:cs typeface="Times New Roman"/>
              </a:rPr>
              <a:t>Conoci</a:t>
            </a:r>
            <a:r>
              <a:rPr sz="2400" spc="-40" dirty="0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sz="2400" spc="-5" dirty="0">
                <a:solidFill>
                  <a:srgbClr val="000000"/>
                </a:solidFill>
                <a:latin typeface="Times New Roman"/>
                <a:cs typeface="Times New Roman"/>
              </a:rPr>
              <a:t>iento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843528" y="5562600"/>
            <a:ext cx="1624584" cy="1014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057650" y="5819038"/>
            <a:ext cx="1100455" cy="664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0815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Lucida Sans"/>
                <a:cs typeface="Lucida Sans"/>
              </a:rPr>
              <a:t>Gestión</a:t>
            </a:r>
            <a:endParaRPr sz="1400">
              <a:latin typeface="Lucida Sans"/>
              <a:cs typeface="Lucida Sans"/>
            </a:endParaRPr>
          </a:p>
          <a:p>
            <a:pPr marL="12700" marR="5080" indent="219075">
              <a:lnSpc>
                <a:spcPct val="100000"/>
              </a:lnSpc>
            </a:pPr>
            <a:r>
              <a:rPr sz="1400" b="1" spc="-10" dirty="0">
                <a:latin typeface="Lucida Sans"/>
                <a:cs typeface="Lucida Sans"/>
              </a:rPr>
              <a:t>De </a:t>
            </a:r>
            <a:r>
              <a:rPr sz="1400" b="1" dirty="0">
                <a:latin typeface="Lucida Sans"/>
                <a:cs typeface="Lucida Sans"/>
              </a:rPr>
              <a:t>los  </a:t>
            </a:r>
            <a:r>
              <a:rPr sz="1400" b="1" spc="-10" dirty="0">
                <a:latin typeface="Lucida Sans"/>
                <a:cs typeface="Lucida Sans"/>
              </a:rPr>
              <a:t>In</a:t>
            </a:r>
            <a:r>
              <a:rPr sz="1400" b="1" spc="25" dirty="0">
                <a:latin typeface="Lucida Sans"/>
                <a:cs typeface="Lucida Sans"/>
              </a:rPr>
              <a:t>t</a:t>
            </a:r>
            <a:r>
              <a:rPr sz="1400" b="1" spc="-5" dirty="0">
                <a:latin typeface="Lucida Sans"/>
                <a:cs typeface="Lucida Sans"/>
              </a:rPr>
              <a:t>e</a:t>
            </a:r>
            <a:r>
              <a:rPr sz="1400" b="1" spc="-15" dirty="0">
                <a:latin typeface="Lucida Sans"/>
                <a:cs typeface="Lucida Sans"/>
              </a:rPr>
              <a:t>r</a:t>
            </a:r>
            <a:r>
              <a:rPr sz="1400" b="1" spc="-5" dirty="0">
                <a:latin typeface="Lucida Sans"/>
                <a:cs typeface="Lucida Sans"/>
              </a:rPr>
              <a:t>e</a:t>
            </a:r>
            <a:r>
              <a:rPr sz="1400" b="1" spc="-25" dirty="0">
                <a:latin typeface="Lucida Sans"/>
                <a:cs typeface="Lucida Sans"/>
              </a:rPr>
              <a:t>s</a:t>
            </a:r>
            <a:r>
              <a:rPr sz="1400" b="1" spc="10" dirty="0">
                <a:latin typeface="Lucida Sans"/>
                <a:cs typeface="Lucida Sans"/>
              </a:rPr>
              <a:t>a</a:t>
            </a:r>
            <a:r>
              <a:rPr sz="1400" b="1" dirty="0">
                <a:latin typeface="Lucida Sans"/>
                <a:cs typeface="Lucida Sans"/>
              </a:rPr>
              <a:t>d</a:t>
            </a:r>
            <a:r>
              <a:rPr sz="1400" b="1" spc="10" dirty="0">
                <a:latin typeface="Lucida Sans"/>
                <a:cs typeface="Lucida Sans"/>
              </a:rPr>
              <a:t>o</a:t>
            </a:r>
            <a:r>
              <a:rPr sz="1400" b="1" spc="-5" dirty="0">
                <a:latin typeface="Lucida Sans"/>
                <a:cs typeface="Lucida Sans"/>
              </a:rPr>
              <a:t>s</a:t>
            </a:r>
            <a:endParaRPr sz="1400">
              <a:latin typeface="Lucida Sans"/>
              <a:cs typeface="Lucida San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533900" y="4077080"/>
            <a:ext cx="76200" cy="1512570"/>
          </a:xfrm>
          <a:custGeom>
            <a:avLst/>
            <a:gdLst/>
            <a:ahLst/>
            <a:cxnLst/>
            <a:rect l="l" t="t" r="r" b="b"/>
            <a:pathLst>
              <a:path w="76200" h="1512570">
                <a:moveTo>
                  <a:pt x="33274" y="1435989"/>
                </a:moveTo>
                <a:lnTo>
                  <a:pt x="0" y="1435989"/>
                </a:lnTo>
                <a:lnTo>
                  <a:pt x="38100" y="1512163"/>
                </a:lnTo>
                <a:lnTo>
                  <a:pt x="69847" y="1448689"/>
                </a:lnTo>
                <a:lnTo>
                  <a:pt x="33274" y="1448689"/>
                </a:lnTo>
                <a:lnTo>
                  <a:pt x="33274" y="1435989"/>
                </a:lnTo>
                <a:close/>
              </a:path>
              <a:path w="76200" h="1512570">
                <a:moveTo>
                  <a:pt x="42799" y="0"/>
                </a:moveTo>
                <a:lnTo>
                  <a:pt x="33274" y="0"/>
                </a:lnTo>
                <a:lnTo>
                  <a:pt x="33274" y="1448689"/>
                </a:lnTo>
                <a:lnTo>
                  <a:pt x="42799" y="1448689"/>
                </a:lnTo>
                <a:lnTo>
                  <a:pt x="42799" y="0"/>
                </a:lnTo>
                <a:close/>
              </a:path>
              <a:path w="76200" h="1512570">
                <a:moveTo>
                  <a:pt x="76200" y="1435989"/>
                </a:moveTo>
                <a:lnTo>
                  <a:pt x="42799" y="1435989"/>
                </a:lnTo>
                <a:lnTo>
                  <a:pt x="42799" y="1448689"/>
                </a:lnTo>
                <a:lnTo>
                  <a:pt x="69847" y="1448689"/>
                </a:lnTo>
                <a:lnTo>
                  <a:pt x="76200" y="14359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37473" y="827197"/>
            <a:ext cx="140490" cy="1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42067" y="480875"/>
            <a:ext cx="235585" cy="478155"/>
          </a:xfrm>
          <a:custGeom>
            <a:avLst/>
            <a:gdLst/>
            <a:ahLst/>
            <a:cxnLst/>
            <a:rect l="l" t="t" r="r" b="b"/>
            <a:pathLst>
              <a:path w="235584" h="478155">
                <a:moveTo>
                  <a:pt x="82367" y="257753"/>
                </a:moveTo>
                <a:lnTo>
                  <a:pt x="64780" y="272840"/>
                </a:lnTo>
                <a:lnTo>
                  <a:pt x="45293" y="287150"/>
                </a:lnTo>
                <a:lnTo>
                  <a:pt x="23751" y="300528"/>
                </a:lnTo>
                <a:lnTo>
                  <a:pt x="0" y="312817"/>
                </a:lnTo>
                <a:lnTo>
                  <a:pt x="129532" y="478014"/>
                </a:lnTo>
                <a:lnTo>
                  <a:pt x="180681" y="478014"/>
                </a:lnTo>
                <a:lnTo>
                  <a:pt x="180681" y="333382"/>
                </a:lnTo>
                <a:lnTo>
                  <a:pt x="142814" y="333382"/>
                </a:lnTo>
                <a:lnTo>
                  <a:pt x="82367" y="257753"/>
                </a:lnTo>
                <a:close/>
              </a:path>
              <a:path w="235584" h="478155">
                <a:moveTo>
                  <a:pt x="235148" y="0"/>
                </a:moveTo>
                <a:lnTo>
                  <a:pt x="183668" y="0"/>
                </a:lnTo>
                <a:lnTo>
                  <a:pt x="183310" y="26066"/>
                </a:lnTo>
                <a:lnTo>
                  <a:pt x="178810" y="68176"/>
                </a:lnTo>
                <a:lnTo>
                  <a:pt x="166526" y="120732"/>
                </a:lnTo>
                <a:lnTo>
                  <a:pt x="142814" y="178141"/>
                </a:lnTo>
                <a:lnTo>
                  <a:pt x="142814" y="333382"/>
                </a:lnTo>
                <a:lnTo>
                  <a:pt x="180681" y="333382"/>
                </a:lnTo>
                <a:lnTo>
                  <a:pt x="180681" y="85257"/>
                </a:lnTo>
                <a:lnTo>
                  <a:pt x="185040" y="63038"/>
                </a:lnTo>
                <a:lnTo>
                  <a:pt x="220535" y="36515"/>
                </a:lnTo>
                <a:lnTo>
                  <a:pt x="229169" y="35498"/>
                </a:lnTo>
                <a:lnTo>
                  <a:pt x="235148" y="35498"/>
                </a:lnTo>
                <a:lnTo>
                  <a:pt x="235148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33401" y="480875"/>
            <a:ext cx="55880" cy="70485"/>
          </a:xfrm>
          <a:custGeom>
            <a:avLst/>
            <a:gdLst/>
            <a:ahLst/>
            <a:cxnLst/>
            <a:rect l="l" t="t" r="r" b="b"/>
            <a:pathLst>
              <a:path w="55879" h="70484">
                <a:moveTo>
                  <a:pt x="55799" y="0"/>
                </a:moveTo>
                <a:lnTo>
                  <a:pt x="0" y="0"/>
                </a:lnTo>
                <a:lnTo>
                  <a:pt x="0" y="35498"/>
                </a:lnTo>
                <a:lnTo>
                  <a:pt x="5979" y="35498"/>
                </a:lnTo>
                <a:lnTo>
                  <a:pt x="6311" y="35851"/>
                </a:lnTo>
                <a:lnTo>
                  <a:pt x="42633" y="55152"/>
                </a:lnTo>
                <a:lnTo>
                  <a:pt x="49156" y="69997"/>
                </a:lnTo>
                <a:lnTo>
                  <a:pt x="53137" y="51320"/>
                </a:lnTo>
                <a:lnTo>
                  <a:pt x="55093" y="30527"/>
                </a:lnTo>
                <a:lnTo>
                  <a:pt x="55742" y="11970"/>
                </a:lnTo>
                <a:lnTo>
                  <a:pt x="557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3401" y="306390"/>
            <a:ext cx="143482" cy="11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15400" y="482600"/>
            <a:ext cx="228600" cy="492125"/>
          </a:xfrm>
          <a:custGeom>
            <a:avLst/>
            <a:gdLst/>
            <a:ahLst/>
            <a:cxnLst/>
            <a:rect l="l" t="t" r="r" b="b"/>
            <a:pathLst>
              <a:path w="228600" h="492125">
                <a:moveTo>
                  <a:pt x="0" y="492125"/>
                </a:moveTo>
                <a:lnTo>
                  <a:pt x="228599" y="492125"/>
                </a:lnTo>
                <a:lnTo>
                  <a:pt x="228599" y="0"/>
                </a:lnTo>
                <a:lnTo>
                  <a:pt x="0" y="0"/>
                </a:lnTo>
                <a:lnTo>
                  <a:pt x="0" y="492125"/>
                </a:lnTo>
                <a:close/>
              </a:path>
            </a:pathLst>
          </a:custGeom>
          <a:solidFill>
            <a:srgbClr val="EEA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40486" y="1150619"/>
          <a:ext cx="8211815" cy="56994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1664"/>
                <a:gridCol w="961389"/>
                <a:gridCol w="1592579"/>
                <a:gridCol w="1386839"/>
                <a:gridCol w="1118869"/>
                <a:gridCol w="1260475"/>
              </a:tblGrid>
              <a:tr h="2838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marL="2095500">
                        <a:lnSpc>
                          <a:spcPts val="212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GRUPOS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DE PROCESOS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73024">
                <a:tc>
                  <a:txBody>
                    <a:bodyPr/>
                    <a:lstStyle/>
                    <a:p>
                      <a:pPr marL="299085" marR="294005" indent="24384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Áreas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de  C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oc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mi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1841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INICIO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A82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PLANIFICACION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A82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1727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EJECUCIÓN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A82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1092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CONTROL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A82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3048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CIERRE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A82E"/>
                    </a:solidFill>
                  </a:tcPr>
                </a:tc>
              </a:tr>
              <a:tr h="497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INTEGRACIÓN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4972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ALCANCE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4611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TIEMPO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3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COSTOS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ts val="4635"/>
                        </a:lnSpc>
                      </a:pPr>
                      <a:r>
                        <a:rPr sz="4000" b="1" dirty="0">
                          <a:latin typeface="Calibri"/>
                          <a:cs typeface="Calibri"/>
                        </a:rPr>
                        <a:t>x</a:t>
                      </a:r>
                      <a:endParaRPr sz="4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46126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CALIDAD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3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4611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RRHH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3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4612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COMUNICACIONES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3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4611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RIESGOS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3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461200">
                <a:tc>
                  <a:txBody>
                    <a:bodyPr/>
                    <a:lstStyle/>
                    <a:p>
                      <a:pPr marL="635" algn="ctr">
                        <a:lnSpc>
                          <a:spcPts val="2155"/>
                        </a:lnSpc>
                        <a:spcBef>
                          <a:spcPts val="137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ADQUISICIONES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4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461205">
                <a:tc>
                  <a:txBody>
                    <a:bodyPr/>
                    <a:lstStyle/>
                    <a:p>
                      <a:pPr algn="ctr">
                        <a:lnSpc>
                          <a:spcPts val="2160"/>
                        </a:lnSpc>
                        <a:spcBef>
                          <a:spcPts val="137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STAKEHOLDERS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3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6244" y="675258"/>
            <a:ext cx="6757034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35" dirty="0"/>
              <a:t>MATRIZ </a:t>
            </a:r>
            <a:r>
              <a:rPr spc="-10" dirty="0"/>
              <a:t>DE PROCESOS </a:t>
            </a:r>
            <a:r>
              <a:rPr spc="-15" dirty="0"/>
              <a:t>VS </a:t>
            </a:r>
            <a:r>
              <a:rPr spc="-20" dirty="0"/>
              <a:t>AREAS </a:t>
            </a:r>
            <a:r>
              <a:rPr spc="-10" dirty="0"/>
              <a:t>DE</a:t>
            </a:r>
            <a:r>
              <a:rPr spc="245" dirty="0"/>
              <a:t> </a:t>
            </a:r>
            <a:r>
              <a:rPr spc="-5" dirty="0"/>
              <a:t>CONOCIMIENTO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67357" y="0"/>
            <a:ext cx="7176770" cy="384175"/>
          </a:xfrm>
          <a:custGeom>
            <a:avLst/>
            <a:gdLst/>
            <a:ahLst/>
            <a:cxnLst/>
            <a:rect l="l" t="t" r="r" b="b"/>
            <a:pathLst>
              <a:path w="7176770" h="384175">
                <a:moveTo>
                  <a:pt x="0" y="383552"/>
                </a:moveTo>
                <a:lnTo>
                  <a:pt x="7176643" y="383552"/>
                </a:lnTo>
                <a:lnTo>
                  <a:pt x="7176643" y="0"/>
                </a:lnTo>
                <a:lnTo>
                  <a:pt x="0" y="0"/>
                </a:lnTo>
                <a:lnTo>
                  <a:pt x="0" y="3835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67357" y="383590"/>
            <a:ext cx="1435735" cy="437515"/>
          </a:xfrm>
          <a:custGeom>
            <a:avLst/>
            <a:gdLst/>
            <a:ahLst/>
            <a:cxnLst/>
            <a:rect l="l" t="t" r="r" b="b"/>
            <a:pathLst>
              <a:path w="1435735" h="437515">
                <a:moveTo>
                  <a:pt x="0" y="437083"/>
                </a:moveTo>
                <a:lnTo>
                  <a:pt x="1435354" y="437083"/>
                </a:lnTo>
                <a:lnTo>
                  <a:pt x="1435354" y="0"/>
                </a:lnTo>
                <a:lnTo>
                  <a:pt x="0" y="0"/>
                </a:lnTo>
                <a:lnTo>
                  <a:pt x="0" y="43708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02710" y="383590"/>
            <a:ext cx="1435735" cy="437515"/>
          </a:xfrm>
          <a:custGeom>
            <a:avLst/>
            <a:gdLst/>
            <a:ahLst/>
            <a:cxnLst/>
            <a:rect l="l" t="t" r="r" b="b"/>
            <a:pathLst>
              <a:path w="1435735" h="437515">
                <a:moveTo>
                  <a:pt x="0" y="437083"/>
                </a:moveTo>
                <a:lnTo>
                  <a:pt x="1435353" y="437083"/>
                </a:lnTo>
                <a:lnTo>
                  <a:pt x="1435353" y="0"/>
                </a:lnTo>
                <a:lnTo>
                  <a:pt x="0" y="0"/>
                </a:lnTo>
                <a:lnTo>
                  <a:pt x="0" y="43708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37938" y="383590"/>
            <a:ext cx="1435735" cy="437515"/>
          </a:xfrm>
          <a:custGeom>
            <a:avLst/>
            <a:gdLst/>
            <a:ahLst/>
            <a:cxnLst/>
            <a:rect l="l" t="t" r="r" b="b"/>
            <a:pathLst>
              <a:path w="1435735" h="437515">
                <a:moveTo>
                  <a:pt x="0" y="437083"/>
                </a:moveTo>
                <a:lnTo>
                  <a:pt x="1435353" y="437083"/>
                </a:lnTo>
                <a:lnTo>
                  <a:pt x="1435353" y="0"/>
                </a:lnTo>
                <a:lnTo>
                  <a:pt x="0" y="0"/>
                </a:lnTo>
                <a:lnTo>
                  <a:pt x="0" y="43708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73291" y="383590"/>
            <a:ext cx="1435735" cy="437515"/>
          </a:xfrm>
          <a:custGeom>
            <a:avLst/>
            <a:gdLst/>
            <a:ahLst/>
            <a:cxnLst/>
            <a:rect l="l" t="t" r="r" b="b"/>
            <a:pathLst>
              <a:path w="1435734" h="437515">
                <a:moveTo>
                  <a:pt x="0" y="437083"/>
                </a:moveTo>
                <a:lnTo>
                  <a:pt x="1435354" y="437083"/>
                </a:lnTo>
                <a:lnTo>
                  <a:pt x="1435354" y="0"/>
                </a:lnTo>
                <a:lnTo>
                  <a:pt x="0" y="0"/>
                </a:lnTo>
                <a:lnTo>
                  <a:pt x="0" y="43708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08645" y="383590"/>
            <a:ext cx="1435735" cy="437515"/>
          </a:xfrm>
          <a:custGeom>
            <a:avLst/>
            <a:gdLst/>
            <a:ahLst/>
            <a:cxnLst/>
            <a:rect l="l" t="t" r="r" b="b"/>
            <a:pathLst>
              <a:path w="1435734" h="437515">
                <a:moveTo>
                  <a:pt x="0" y="437083"/>
                </a:moveTo>
                <a:lnTo>
                  <a:pt x="1435353" y="437083"/>
                </a:lnTo>
                <a:lnTo>
                  <a:pt x="1435353" y="0"/>
                </a:lnTo>
                <a:lnTo>
                  <a:pt x="0" y="0"/>
                </a:lnTo>
                <a:lnTo>
                  <a:pt x="0" y="43708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67357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61007" y="383540"/>
            <a:ext cx="7183120" cy="0"/>
          </a:xfrm>
          <a:custGeom>
            <a:avLst/>
            <a:gdLst/>
            <a:ahLst/>
            <a:cxnLst/>
            <a:rect l="l" t="t" r="r" b="b"/>
            <a:pathLst>
              <a:path w="7183120">
                <a:moveTo>
                  <a:pt x="0" y="0"/>
                </a:moveTo>
                <a:lnTo>
                  <a:pt x="718299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820674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14082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317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0" y="3175"/>
          <a:ext cx="9136379" cy="68605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4055"/>
                <a:gridCol w="1435099"/>
                <a:gridCol w="1435100"/>
                <a:gridCol w="1435100"/>
                <a:gridCol w="1435100"/>
                <a:gridCol w="1431925"/>
              </a:tblGrid>
              <a:tr h="299344">
                <a:tc gridSpan="6">
                  <a:txBody>
                    <a:bodyPr/>
                    <a:lstStyle/>
                    <a:p>
                      <a:pPr marL="386397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GRUPOS</a:t>
                      </a:r>
                      <a:r>
                        <a:rPr sz="10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10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PROCESOS</a:t>
                      </a:r>
                      <a:r>
                        <a:rPr sz="1000" b="1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10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GESTIÓN</a:t>
                      </a:r>
                      <a:r>
                        <a:rPr sz="10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10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PROYECTOS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07314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67131">
                <a:tc>
                  <a:txBody>
                    <a:bodyPr/>
                    <a:lstStyle/>
                    <a:p>
                      <a:pPr marL="267970">
                        <a:lnSpc>
                          <a:spcPts val="1005"/>
                        </a:lnSpc>
                        <a:spcBef>
                          <a:spcPts val="210"/>
                        </a:spcBef>
                      </a:pPr>
                      <a:r>
                        <a:rPr sz="1000" b="1" spc="-10" dirty="0">
                          <a:latin typeface="Arial"/>
                          <a:cs typeface="Arial"/>
                        </a:rPr>
                        <a:t>Áreas </a:t>
                      </a:r>
                      <a:r>
                        <a:rPr sz="1000" b="1" spc="5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10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Conocimiento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510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05"/>
                        </a:lnSpc>
                      </a:pPr>
                      <a:r>
                        <a:rPr sz="1000" b="1" spc="5" dirty="0">
                          <a:latin typeface="Arial"/>
                          <a:cs typeface="Arial"/>
                        </a:rPr>
                        <a:t>Grupo de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Procesos</a:t>
                      </a:r>
                      <a:r>
                        <a:rPr sz="1000" b="1" spc="-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5" dirty="0">
                          <a:latin typeface="Arial"/>
                          <a:cs typeface="Arial"/>
                        </a:rPr>
                        <a:t>de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Iniciación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005"/>
                        </a:lnSpc>
                      </a:pPr>
                      <a:r>
                        <a:rPr sz="1000" b="1" spc="5" dirty="0">
                          <a:latin typeface="Arial"/>
                          <a:cs typeface="Arial"/>
                        </a:rPr>
                        <a:t>Grupo de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Procesos</a:t>
                      </a:r>
                      <a:r>
                        <a:rPr sz="1000" b="1" spc="-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5" dirty="0">
                          <a:latin typeface="Arial"/>
                          <a:cs typeface="Arial"/>
                        </a:rPr>
                        <a:t>de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Planificación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005"/>
                        </a:lnSpc>
                      </a:pPr>
                      <a:r>
                        <a:rPr sz="1000" b="1" spc="5" dirty="0">
                          <a:latin typeface="Arial"/>
                          <a:cs typeface="Arial"/>
                        </a:rPr>
                        <a:t>Grupo de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Procesos</a:t>
                      </a:r>
                      <a:r>
                        <a:rPr sz="1000" b="1" spc="-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5" dirty="0">
                          <a:latin typeface="Arial"/>
                          <a:cs typeface="Arial"/>
                        </a:rPr>
                        <a:t>de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Ejecución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005"/>
                        </a:lnSpc>
                      </a:pPr>
                      <a:r>
                        <a:rPr sz="1000" b="1" spc="5" dirty="0">
                          <a:latin typeface="Arial"/>
                          <a:cs typeface="Arial"/>
                        </a:rPr>
                        <a:t>Grupo</a:t>
                      </a:r>
                      <a:r>
                        <a:rPr sz="1000" b="1" spc="-2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5" dirty="0">
                          <a:latin typeface="Arial"/>
                          <a:cs typeface="Arial"/>
                        </a:rPr>
                        <a:t>de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Procesos </a:t>
                      </a:r>
                      <a:r>
                        <a:rPr sz="1000" b="1" spc="5" dirty="0">
                          <a:latin typeface="Arial"/>
                          <a:cs typeface="Arial"/>
                        </a:rPr>
                        <a:t>de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Seguimiento y</a:t>
                      </a:r>
                      <a:r>
                        <a:rPr sz="1000" b="1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Control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1005"/>
                        </a:lnSpc>
                      </a:pPr>
                      <a:r>
                        <a:rPr sz="1000" b="1" spc="5" dirty="0">
                          <a:latin typeface="Arial"/>
                          <a:cs typeface="Arial"/>
                        </a:rPr>
                        <a:t>Grupo de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Procesos</a:t>
                      </a:r>
                      <a:r>
                        <a:rPr sz="1000" b="1" spc="-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5" dirty="0">
                          <a:latin typeface="Arial"/>
                          <a:cs typeface="Arial"/>
                        </a:rPr>
                        <a:t>de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6985" algn="ctr">
                        <a:lnSpc>
                          <a:spcPct val="10000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Cierre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D9D9D9"/>
                    </a:solidFill>
                  </a:tcPr>
                </a:tc>
              </a:tr>
              <a:tr h="6071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707390" marR="114300" indent="-594995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Gestión</a:t>
                      </a:r>
                      <a:r>
                        <a:rPr sz="10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5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10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5" dirty="0">
                          <a:latin typeface="Arial"/>
                          <a:cs typeface="Arial"/>
                        </a:rPr>
                        <a:t>la</a:t>
                      </a:r>
                      <a:r>
                        <a:rPr sz="10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Integración</a:t>
                      </a:r>
                      <a:r>
                        <a:rPr sz="1000" b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del 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Proyecto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BEBEBE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54610" marR="43180">
                        <a:lnSpc>
                          <a:spcPct val="100000"/>
                        </a:lnSpc>
                        <a:buFont typeface="Wingdings"/>
                        <a:buChar char=""/>
                        <a:tabLst>
                          <a:tab pos="179705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Desarrollar el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acta</a:t>
                      </a:r>
                      <a:r>
                        <a:rPr sz="10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de  constitución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del 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proyecto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55244" marR="215900" algn="just">
                        <a:lnSpc>
                          <a:spcPct val="100000"/>
                        </a:lnSpc>
                        <a:buFont typeface="Wingdings"/>
                        <a:buChar char=""/>
                        <a:tabLst>
                          <a:tab pos="180340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Desarrollar el</a:t>
                      </a:r>
                      <a:r>
                        <a:rPr sz="1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plan 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para 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la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dirección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del 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proyecto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55244" marR="127635">
                        <a:lnSpc>
                          <a:spcPct val="100000"/>
                        </a:lnSpc>
                        <a:buFont typeface="Wingdings"/>
                        <a:buChar char=""/>
                        <a:tabLst>
                          <a:tab pos="180975" algn="l"/>
                        </a:tabLst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Dirigir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y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gestionar</a:t>
                      </a:r>
                      <a:r>
                        <a:rPr sz="10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el 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trabajo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del</a:t>
                      </a:r>
                      <a:r>
                        <a:rPr sz="10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proyecto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7320" indent="-91440">
                        <a:lnSpc>
                          <a:spcPct val="100000"/>
                        </a:lnSpc>
                        <a:spcBef>
                          <a:spcPts val="975"/>
                        </a:spcBef>
                        <a:buFont typeface="Wingdings"/>
                        <a:buChar char=""/>
                        <a:tabLst>
                          <a:tab pos="147955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Supervisar 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0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controlar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55880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el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trabajo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del</a:t>
                      </a:r>
                      <a:r>
                        <a:rPr sz="10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proyecto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56515" marR="257175">
                        <a:lnSpc>
                          <a:spcPct val="100000"/>
                        </a:lnSpc>
                        <a:buFont typeface="Wingdings"/>
                        <a:buChar char=""/>
                        <a:tabLst>
                          <a:tab pos="182245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Cerrar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proyecto</a:t>
                      </a:r>
                      <a:r>
                        <a:rPr sz="10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o  fase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205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975" indent="-125095">
                        <a:lnSpc>
                          <a:spcPts val="1085"/>
                        </a:lnSpc>
                        <a:buFont typeface="Wingdings"/>
                        <a:buChar char=""/>
                        <a:tabLst>
                          <a:tab pos="181610" algn="l"/>
                        </a:tabLst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Realizar</a:t>
                      </a:r>
                      <a:r>
                        <a:rPr sz="10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Control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55880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integrado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10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cambios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02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5244" marR="118745">
                        <a:lnSpc>
                          <a:spcPct val="100000"/>
                        </a:lnSpc>
                        <a:spcBef>
                          <a:spcPts val="980"/>
                        </a:spcBef>
                        <a:buFont typeface="Wingdings"/>
                        <a:buChar char=""/>
                        <a:tabLst>
                          <a:tab pos="180340" algn="l"/>
                        </a:tabLst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Planificar 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la</a:t>
                      </a:r>
                      <a:r>
                        <a:rPr sz="1000" spc="-20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Gestión 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del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Alcance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44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80975" indent="-125095">
                        <a:lnSpc>
                          <a:spcPct val="100000"/>
                        </a:lnSpc>
                        <a:buFont typeface="Wingdings"/>
                        <a:buChar char=""/>
                        <a:tabLst>
                          <a:tab pos="181610" algn="l"/>
                        </a:tabLst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Validar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el</a:t>
                      </a:r>
                      <a:r>
                        <a:rPr sz="10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alcance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30394">
                <a:tc>
                  <a:txBody>
                    <a:bodyPr/>
                    <a:lstStyle/>
                    <a:p>
                      <a:pPr algn="ctr">
                        <a:lnSpc>
                          <a:spcPts val="1110"/>
                        </a:lnSpc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Gestión del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Alcance</a:t>
                      </a:r>
                      <a:r>
                        <a:rPr sz="1000" b="1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del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Proyecto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79705" indent="-124460">
                        <a:lnSpc>
                          <a:spcPct val="100000"/>
                        </a:lnSpc>
                        <a:buFont typeface="Wingdings"/>
                        <a:buChar char=""/>
                        <a:tabLst>
                          <a:tab pos="180340" algn="l"/>
                        </a:tabLst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Recopilar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Requisitos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80975" indent="-125095">
                        <a:lnSpc>
                          <a:spcPct val="100000"/>
                        </a:lnSpc>
                        <a:buFont typeface="Wingdings"/>
                        <a:buChar char=""/>
                        <a:tabLst>
                          <a:tab pos="181610" algn="l"/>
                        </a:tabLst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Controlar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el</a:t>
                      </a:r>
                      <a:r>
                        <a:rPr sz="10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alcance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1962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9705" indent="-124460">
                        <a:lnSpc>
                          <a:spcPct val="100000"/>
                        </a:lnSpc>
                        <a:spcBef>
                          <a:spcPts val="120"/>
                        </a:spcBef>
                        <a:buFont typeface="Wingdings"/>
                        <a:buChar char=""/>
                        <a:tabLst>
                          <a:tab pos="180340" algn="l"/>
                        </a:tabLst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Definir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el</a:t>
                      </a:r>
                      <a:r>
                        <a:rPr sz="10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alcance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1938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 indent="-124460">
                        <a:lnSpc>
                          <a:spcPct val="100000"/>
                        </a:lnSpc>
                        <a:spcBef>
                          <a:spcPts val="120"/>
                        </a:spcBef>
                        <a:buFont typeface="Wingdings"/>
                        <a:buChar char=""/>
                        <a:tabLst>
                          <a:tab pos="180340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Crear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 EDT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14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9705" indent="-124460">
                        <a:lnSpc>
                          <a:spcPct val="100000"/>
                        </a:lnSpc>
                        <a:spcBef>
                          <a:spcPts val="980"/>
                        </a:spcBef>
                        <a:buFont typeface="Wingdings"/>
                        <a:buChar char=""/>
                        <a:tabLst>
                          <a:tab pos="180340" algn="l"/>
                        </a:tabLst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Planificar 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la</a:t>
                      </a:r>
                      <a:r>
                        <a:rPr sz="10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Gestión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54610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del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Cronograma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44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552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9705" indent="-124460">
                        <a:lnSpc>
                          <a:spcPct val="100000"/>
                        </a:lnSpc>
                        <a:spcBef>
                          <a:spcPts val="540"/>
                        </a:spcBef>
                        <a:buFont typeface="Wingdings"/>
                        <a:buChar char=""/>
                        <a:tabLst>
                          <a:tab pos="180340" algn="l"/>
                        </a:tabLst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Definir las</a:t>
                      </a:r>
                      <a:r>
                        <a:rPr sz="10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actividades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66521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707390" marR="281940" indent="-427355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Gestión del </a:t>
                      </a:r>
                      <a:r>
                        <a:rPr sz="1000" b="1" spc="5" dirty="0">
                          <a:latin typeface="Arial"/>
                          <a:cs typeface="Arial"/>
                        </a:rPr>
                        <a:t>Tiempo</a:t>
                      </a:r>
                      <a:r>
                        <a:rPr sz="1000" b="1" spc="-1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del 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Proyecto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244" marR="415290">
                        <a:lnSpc>
                          <a:spcPct val="100000"/>
                        </a:lnSpc>
                        <a:spcBef>
                          <a:spcPts val="165"/>
                        </a:spcBef>
                        <a:buFont typeface="Wingdings"/>
                        <a:buChar char=""/>
                        <a:tabLst>
                          <a:tab pos="180340" algn="l"/>
                        </a:tabLst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Secuenciar</a:t>
                      </a:r>
                      <a:r>
                        <a:rPr sz="10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las 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actividades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55880" marR="593090">
                        <a:lnSpc>
                          <a:spcPct val="100000"/>
                        </a:lnSpc>
                        <a:buFont typeface="Wingdings"/>
                        <a:buChar char=""/>
                        <a:tabLst>
                          <a:tab pos="181610" algn="l"/>
                        </a:tabLst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Controlar</a:t>
                      </a:r>
                      <a:r>
                        <a:rPr sz="10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el 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cronograma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7395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244" marR="101600">
                        <a:lnSpc>
                          <a:spcPct val="100000"/>
                        </a:lnSpc>
                        <a:spcBef>
                          <a:spcPts val="215"/>
                        </a:spcBef>
                        <a:buFont typeface="Wingdings"/>
                        <a:buChar char=""/>
                        <a:tabLst>
                          <a:tab pos="180340" algn="l"/>
                        </a:tabLst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Estimar 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los</a:t>
                      </a:r>
                      <a:r>
                        <a:rPr sz="10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recursos  de 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las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actividades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740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244" marR="158115">
                        <a:lnSpc>
                          <a:spcPct val="100000"/>
                        </a:lnSpc>
                        <a:spcBef>
                          <a:spcPts val="225"/>
                        </a:spcBef>
                        <a:buFont typeface="Wingdings"/>
                        <a:buChar char=""/>
                        <a:tabLst>
                          <a:tab pos="180340" algn="l"/>
                        </a:tabLst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Estimar 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la</a:t>
                      </a:r>
                      <a:r>
                        <a:rPr sz="10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duración 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de 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las</a:t>
                      </a:r>
                      <a:r>
                        <a:rPr sz="10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actividades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686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 marR="493395">
                        <a:lnSpc>
                          <a:spcPct val="100000"/>
                        </a:lnSpc>
                        <a:spcBef>
                          <a:spcPts val="215"/>
                        </a:spcBef>
                        <a:buFont typeface="Wingdings"/>
                        <a:buChar char=""/>
                        <a:tabLst>
                          <a:tab pos="180340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Desarrollar</a:t>
                      </a:r>
                      <a:r>
                        <a:rPr sz="10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el 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cronograma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64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5244" marR="118745">
                        <a:lnSpc>
                          <a:spcPct val="100000"/>
                        </a:lnSpc>
                        <a:spcBef>
                          <a:spcPts val="990"/>
                        </a:spcBef>
                        <a:buFont typeface="Wingdings"/>
                        <a:buChar char=""/>
                        <a:tabLst>
                          <a:tab pos="180340" algn="l"/>
                        </a:tabLst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Planificar 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la</a:t>
                      </a:r>
                      <a:r>
                        <a:rPr sz="1000" spc="-20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Gestión 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de 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los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Costos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37362">
                <a:tc>
                  <a:txBody>
                    <a:bodyPr/>
                    <a:lstStyle/>
                    <a:p>
                      <a:pPr marR="1270" algn="ctr">
                        <a:lnSpc>
                          <a:spcPts val="1065"/>
                        </a:lnSpc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Gestión </a:t>
                      </a:r>
                      <a:r>
                        <a:rPr sz="1000" b="1" spc="5" dirty="0">
                          <a:latin typeface="Arial"/>
                          <a:cs typeface="Arial"/>
                        </a:rPr>
                        <a:t>de los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Costes</a:t>
                      </a:r>
                      <a:r>
                        <a:rPr sz="1000" b="1" spc="-1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del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Proyecto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79705" indent="-124460">
                        <a:lnSpc>
                          <a:spcPct val="100000"/>
                        </a:lnSpc>
                        <a:buFont typeface="Wingdings"/>
                        <a:buChar char=""/>
                        <a:tabLst>
                          <a:tab pos="180340" algn="l"/>
                        </a:tabLst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Estimar los</a:t>
                      </a:r>
                      <a:r>
                        <a:rPr sz="10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costos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0975" indent="-125095">
                        <a:lnSpc>
                          <a:spcPct val="100000"/>
                        </a:lnSpc>
                        <a:spcBef>
                          <a:spcPts val="470"/>
                        </a:spcBef>
                        <a:buFont typeface="Wingdings"/>
                        <a:buChar char=""/>
                        <a:tabLst>
                          <a:tab pos="181610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Controlar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los</a:t>
                      </a:r>
                      <a:r>
                        <a:rPr sz="10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costos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615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0000"/>
                      </a:solidFill>
                      <a:prstDash val="solid"/>
                    </a:lnR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 marR="487045">
                        <a:lnSpc>
                          <a:spcPct val="100000"/>
                        </a:lnSpc>
                        <a:spcBef>
                          <a:spcPts val="165"/>
                        </a:spcBef>
                        <a:buFont typeface="Wingdings"/>
                        <a:buChar char=""/>
                        <a:tabLst>
                          <a:tab pos="180340" algn="l"/>
                        </a:tabLst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Determinar</a:t>
                      </a:r>
                      <a:r>
                        <a:rPr sz="10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el 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presupuesto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76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707390" marR="208915" indent="-500380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Gestión </a:t>
                      </a:r>
                      <a:r>
                        <a:rPr sz="1000" b="1" spc="5" dirty="0">
                          <a:latin typeface="Arial"/>
                          <a:cs typeface="Arial"/>
                        </a:rPr>
                        <a:t>de la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Calidad del 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Proyecto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55244" marR="118745">
                        <a:lnSpc>
                          <a:spcPct val="100000"/>
                        </a:lnSpc>
                        <a:buFont typeface="Wingdings"/>
                        <a:buChar char=""/>
                        <a:tabLst>
                          <a:tab pos="180340" algn="l"/>
                        </a:tabLst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Planificar 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la</a:t>
                      </a:r>
                      <a:r>
                        <a:rPr sz="1000" spc="-20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Gestión 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calidad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 marR="361950">
                        <a:lnSpc>
                          <a:spcPct val="100000"/>
                        </a:lnSpc>
                        <a:spcBef>
                          <a:spcPts val="430"/>
                        </a:spcBef>
                        <a:buFont typeface="Wingdings"/>
                        <a:buChar char=""/>
                        <a:tabLst>
                          <a:tab pos="180975" algn="l"/>
                        </a:tabLst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Realizar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el  aseguramiento</a:t>
                      </a:r>
                      <a:r>
                        <a:rPr sz="10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de 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calidad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80975" indent="-125095">
                        <a:lnSpc>
                          <a:spcPct val="100000"/>
                        </a:lnSpc>
                        <a:buFont typeface="Wingdings"/>
                        <a:buChar char=""/>
                        <a:tabLst>
                          <a:tab pos="181610" algn="l"/>
                        </a:tabLst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Controlar 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la</a:t>
                      </a:r>
                      <a:r>
                        <a:rPr sz="10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calidad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3279647" y="5138928"/>
            <a:ext cx="1655064" cy="12984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06751" y="0"/>
            <a:ext cx="161544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241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762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72335" y="2814701"/>
            <a:ext cx="210312" cy="210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70809" y="2740025"/>
            <a:ext cx="307341" cy="2865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57982" y="2582621"/>
            <a:ext cx="424370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dirty="0"/>
              <a:t>RE</a:t>
            </a:r>
            <a:r>
              <a:rPr sz="4000" spc="10" dirty="0"/>
              <a:t>C</a:t>
            </a:r>
            <a:r>
              <a:rPr sz="4000" spc="5" dirty="0"/>
              <a:t>O</a:t>
            </a:r>
            <a:r>
              <a:rPr sz="4000" spc="10" dirty="0"/>
              <a:t>R</a:t>
            </a:r>
            <a:r>
              <a:rPr sz="4000" dirty="0"/>
              <a:t>DEMOS…</a:t>
            </a:r>
            <a:endParaRPr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962</Words>
  <Application>Microsoft Office PowerPoint</Application>
  <PresentationFormat>Presentación en pantalla (4:3)</PresentationFormat>
  <Paragraphs>325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9" baseType="lpstr">
      <vt:lpstr>Arial</vt:lpstr>
      <vt:lpstr>Calibri</vt:lpstr>
      <vt:lpstr>Lucida Sans</vt:lpstr>
      <vt:lpstr>Times New Roman</vt:lpstr>
      <vt:lpstr>Wingdings</vt:lpstr>
      <vt:lpstr>Office Theme</vt:lpstr>
      <vt:lpstr>GESTIÓN DEL COSTO DEL PROYECTO</vt:lpstr>
      <vt:lpstr>PREGUNTA:</vt:lpstr>
      <vt:lpstr>Presentación de PowerPoint</vt:lpstr>
      <vt:lpstr>LOGRO DE LA SESIÓN</vt:lpstr>
      <vt:lpstr>¿DÓNDE NOS ENCONTRAMOS HOY?</vt:lpstr>
      <vt:lpstr>Áreas de Conocimiento</vt:lpstr>
      <vt:lpstr>MATRIZ DE PROCESOS VS AREAS DE CONOCIMIENTO</vt:lpstr>
      <vt:lpstr>Presentación de PowerPoint</vt:lpstr>
      <vt:lpstr>RECORDEMOS…</vt:lpstr>
      <vt:lpstr>GESTIÓN DEL TIEMPO DEL PROYECTO</vt:lpstr>
      <vt:lpstr>Presentación de PowerPoint</vt:lpstr>
      <vt:lpstr>7.2 ESTIMAR LOS COSTOS</vt:lpstr>
      <vt:lpstr>7.2 ESTIMAR LOS COSTOS:</vt:lpstr>
      <vt:lpstr>7.2 ESTIMAR LOS COSTOS</vt:lpstr>
      <vt:lpstr>ESTIMACIÓN ASCENDENTE</vt:lpstr>
      <vt:lpstr>7.2 ESTIMAR LOS COSTOS</vt:lpstr>
      <vt:lpstr>7.3 DETERMINAR EL PRESUPUESTO</vt:lpstr>
      <vt:lpstr>7.3 DETERMINAR EL PRESUPUESTO</vt:lpstr>
      <vt:lpstr>7.3 DETERMINAR EL PRESUPUESTO</vt:lpstr>
      <vt:lpstr>7.3 DETERMINAR EL PRESUPUESTO</vt:lpstr>
      <vt:lpstr>7.3 DETERMINAR EL PRESUPUESTO</vt:lpstr>
      <vt:lpstr>7.3 DETERMINAR EL PRESUPUESTO</vt:lpstr>
      <vt:lpstr>Fin de las sesión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.</dc:creator>
  <cp:lastModifiedBy>Usuario de Windows</cp:lastModifiedBy>
  <cp:revision>1</cp:revision>
  <dcterms:created xsi:type="dcterms:W3CDTF">2018-05-03T13:14:18Z</dcterms:created>
  <dcterms:modified xsi:type="dcterms:W3CDTF">2018-05-03T13:15:36Z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2016-09-27T00:00:00Z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2018-05-03T00:00:00Z</vt:filetime>
  </property>
</Properties>
</file>