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B4D9-7D09-4DFE-B8F9-B0446D210F7B}" type="datetimeFigureOut">
              <a:rPr lang="es-PE" smtClean="0"/>
              <a:t>05/04/2018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7479-8503-4C95-93C1-99435D9D17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44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7479-8503-4C95-93C1-99435D9D176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4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0942" y="2126360"/>
            <a:ext cx="37221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76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513" y="2582113"/>
            <a:ext cx="8554973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415786"/>
            <a:ext cx="8074660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76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2211" y="1564640"/>
            <a:ext cx="78359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272727"/>
                </a:solidFill>
              </a:rPr>
              <a:t>UNIDAD 1: INTRODUCCIÓN A LA</a:t>
            </a:r>
            <a:r>
              <a:rPr sz="2500" spc="-365" dirty="0">
                <a:solidFill>
                  <a:srgbClr val="272727"/>
                </a:solidFill>
              </a:rPr>
              <a:t> </a:t>
            </a:r>
            <a:r>
              <a:rPr sz="2500" spc="-5" dirty="0">
                <a:solidFill>
                  <a:srgbClr val="272727"/>
                </a:solidFill>
              </a:rPr>
              <a:t>ADMINISTRACIÓN  DE </a:t>
            </a:r>
            <a:r>
              <a:rPr sz="2500" spc="-10" dirty="0">
                <a:solidFill>
                  <a:srgbClr val="272727"/>
                </a:solidFill>
              </a:rPr>
              <a:t>PROYECTOS </a:t>
            </a:r>
            <a:r>
              <a:rPr sz="2500" spc="-5" dirty="0">
                <a:solidFill>
                  <a:srgbClr val="272727"/>
                </a:solidFill>
              </a:rPr>
              <a:t>DE </a:t>
            </a:r>
            <a:r>
              <a:rPr sz="2500" spc="-20" dirty="0">
                <a:solidFill>
                  <a:srgbClr val="272727"/>
                </a:solidFill>
              </a:rPr>
              <a:t>SOFTWARE</a:t>
            </a:r>
            <a:endParaRPr sz="2500"/>
          </a:p>
        </p:txBody>
      </p:sp>
      <p:sp>
        <p:nvSpPr>
          <p:cNvPr id="12" name="object 12"/>
          <p:cNvSpPr txBox="1"/>
          <p:nvPr/>
        </p:nvSpPr>
        <p:spPr>
          <a:xfrm>
            <a:off x="572211" y="2553461"/>
            <a:ext cx="7118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SESIÓN 1: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CONCEPTOS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BASICOS DE ADMINISTRACION DE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PROYECTOS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00400" y="4488692"/>
            <a:ext cx="4763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spc="-10" dirty="0">
                <a:solidFill>
                  <a:srgbClr val="676767"/>
                </a:solidFill>
                <a:latin typeface="Arial"/>
                <a:cs typeface="Arial"/>
              </a:rPr>
              <a:t>MSc. Héctor Hernán Henríquez Taboada</a:t>
            </a:r>
            <a:endParaRPr lang="es-PE" sz="2000" spc="-10" dirty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490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¿QUÉ ES UN </a:t>
            </a:r>
            <a:r>
              <a:rPr sz="2000" b="0" spc="-20" dirty="0">
                <a:latin typeface="Arial"/>
                <a:cs typeface="Arial"/>
              </a:rPr>
              <a:t>PORTAFOLIO </a:t>
            </a:r>
            <a:r>
              <a:rPr sz="2000" b="0" dirty="0">
                <a:latin typeface="Arial"/>
                <a:cs typeface="Arial"/>
              </a:rPr>
              <a:t>DE</a:t>
            </a:r>
            <a:r>
              <a:rPr sz="2000" b="0" spc="-5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8667" y="2703576"/>
            <a:ext cx="2522220" cy="1024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260" y="2828544"/>
            <a:ext cx="2244852" cy="839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5785" y="2727451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2272918" y="0"/>
                </a:moveTo>
                <a:lnTo>
                  <a:pt x="155066" y="0"/>
                </a:lnTo>
                <a:lnTo>
                  <a:pt x="106070" y="7897"/>
                </a:lnTo>
                <a:lnTo>
                  <a:pt x="63505" y="29894"/>
                </a:lnTo>
                <a:lnTo>
                  <a:pt x="29931" y="63450"/>
                </a:lnTo>
                <a:lnTo>
                  <a:pt x="7909" y="106021"/>
                </a:lnTo>
                <a:lnTo>
                  <a:pt x="0" y="155067"/>
                </a:lnTo>
                <a:lnTo>
                  <a:pt x="0" y="775081"/>
                </a:lnTo>
                <a:lnTo>
                  <a:pt x="7909" y="824077"/>
                </a:lnTo>
                <a:lnTo>
                  <a:pt x="29931" y="866642"/>
                </a:lnTo>
                <a:lnTo>
                  <a:pt x="63505" y="900216"/>
                </a:lnTo>
                <a:lnTo>
                  <a:pt x="106070" y="922238"/>
                </a:lnTo>
                <a:lnTo>
                  <a:pt x="155066" y="930148"/>
                </a:lnTo>
                <a:lnTo>
                  <a:pt x="2272918" y="930148"/>
                </a:lnTo>
                <a:lnTo>
                  <a:pt x="2321902" y="922238"/>
                </a:lnTo>
                <a:lnTo>
                  <a:pt x="2364436" y="900216"/>
                </a:lnTo>
                <a:lnTo>
                  <a:pt x="2397972" y="866642"/>
                </a:lnTo>
                <a:lnTo>
                  <a:pt x="2419962" y="824077"/>
                </a:lnTo>
                <a:lnTo>
                  <a:pt x="2427859" y="775081"/>
                </a:lnTo>
                <a:lnTo>
                  <a:pt x="2427859" y="155067"/>
                </a:lnTo>
                <a:lnTo>
                  <a:pt x="2419962" y="106021"/>
                </a:lnTo>
                <a:lnTo>
                  <a:pt x="2397972" y="63450"/>
                </a:lnTo>
                <a:lnTo>
                  <a:pt x="2364436" y="29894"/>
                </a:lnTo>
                <a:lnTo>
                  <a:pt x="2321902" y="7897"/>
                </a:lnTo>
                <a:lnTo>
                  <a:pt x="2272918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5785" y="2727451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0" y="155067"/>
                </a:moveTo>
                <a:lnTo>
                  <a:pt x="7909" y="106021"/>
                </a:lnTo>
                <a:lnTo>
                  <a:pt x="29931" y="63450"/>
                </a:lnTo>
                <a:lnTo>
                  <a:pt x="63505" y="29894"/>
                </a:lnTo>
                <a:lnTo>
                  <a:pt x="106070" y="7897"/>
                </a:lnTo>
                <a:lnTo>
                  <a:pt x="155066" y="0"/>
                </a:lnTo>
                <a:lnTo>
                  <a:pt x="2272918" y="0"/>
                </a:lnTo>
                <a:lnTo>
                  <a:pt x="2321902" y="7897"/>
                </a:lnTo>
                <a:lnTo>
                  <a:pt x="2364436" y="29894"/>
                </a:lnTo>
                <a:lnTo>
                  <a:pt x="2397972" y="63450"/>
                </a:lnTo>
                <a:lnTo>
                  <a:pt x="2419962" y="106021"/>
                </a:lnTo>
                <a:lnTo>
                  <a:pt x="2427859" y="155067"/>
                </a:lnTo>
                <a:lnTo>
                  <a:pt x="2427859" y="775081"/>
                </a:lnTo>
                <a:lnTo>
                  <a:pt x="2419962" y="824077"/>
                </a:lnTo>
                <a:lnTo>
                  <a:pt x="2397972" y="866642"/>
                </a:lnTo>
                <a:lnTo>
                  <a:pt x="2364436" y="900216"/>
                </a:lnTo>
                <a:lnTo>
                  <a:pt x="2321902" y="922238"/>
                </a:lnTo>
                <a:lnTo>
                  <a:pt x="2272918" y="930148"/>
                </a:lnTo>
                <a:lnTo>
                  <a:pt x="155066" y="930148"/>
                </a:lnTo>
                <a:lnTo>
                  <a:pt x="106070" y="922238"/>
                </a:lnTo>
                <a:lnTo>
                  <a:pt x="63505" y="900216"/>
                </a:lnTo>
                <a:lnTo>
                  <a:pt x="29931" y="866642"/>
                </a:lnTo>
                <a:lnTo>
                  <a:pt x="7909" y="824077"/>
                </a:lnTo>
                <a:lnTo>
                  <a:pt x="0" y="775081"/>
                </a:lnTo>
                <a:lnTo>
                  <a:pt x="0" y="1550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28901"/>
            <a:ext cx="8013700" cy="183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 portafolio de proyectos es la agrupación de todos los proyectos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y/o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programas de  una organización. El propósito es satisfacer los objetivos estratégicos de la  organización.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R="437515" algn="ctr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R="437515" algn="ctr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productos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banca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644" y="4532376"/>
            <a:ext cx="2522220" cy="1024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989" y="4556252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2272817" y="0"/>
                </a:moveTo>
                <a:lnTo>
                  <a:pt x="155028" y="0"/>
                </a:lnTo>
                <a:lnTo>
                  <a:pt x="106031" y="7897"/>
                </a:lnTo>
                <a:lnTo>
                  <a:pt x="63474" y="29894"/>
                </a:lnTo>
                <a:lnTo>
                  <a:pt x="29914" y="63450"/>
                </a:lnTo>
                <a:lnTo>
                  <a:pt x="7904" y="106021"/>
                </a:lnTo>
                <a:lnTo>
                  <a:pt x="0" y="155067"/>
                </a:lnTo>
                <a:lnTo>
                  <a:pt x="0" y="775081"/>
                </a:lnTo>
                <a:lnTo>
                  <a:pt x="7904" y="824077"/>
                </a:lnTo>
                <a:lnTo>
                  <a:pt x="29914" y="866642"/>
                </a:lnTo>
                <a:lnTo>
                  <a:pt x="63474" y="900216"/>
                </a:lnTo>
                <a:lnTo>
                  <a:pt x="106031" y="922238"/>
                </a:lnTo>
                <a:lnTo>
                  <a:pt x="155028" y="930148"/>
                </a:lnTo>
                <a:lnTo>
                  <a:pt x="2272817" y="930148"/>
                </a:lnTo>
                <a:lnTo>
                  <a:pt x="2321862" y="922238"/>
                </a:lnTo>
                <a:lnTo>
                  <a:pt x="2364434" y="900216"/>
                </a:lnTo>
                <a:lnTo>
                  <a:pt x="2397989" y="866642"/>
                </a:lnTo>
                <a:lnTo>
                  <a:pt x="2419987" y="824077"/>
                </a:lnTo>
                <a:lnTo>
                  <a:pt x="2427884" y="775081"/>
                </a:lnTo>
                <a:lnTo>
                  <a:pt x="2427884" y="155067"/>
                </a:lnTo>
                <a:lnTo>
                  <a:pt x="2419987" y="106021"/>
                </a:lnTo>
                <a:lnTo>
                  <a:pt x="2397989" y="63450"/>
                </a:lnTo>
                <a:lnTo>
                  <a:pt x="2364434" y="29894"/>
                </a:lnTo>
                <a:lnTo>
                  <a:pt x="2321862" y="7897"/>
                </a:lnTo>
                <a:lnTo>
                  <a:pt x="2272817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989" y="4556252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0" y="155067"/>
                </a:moveTo>
                <a:lnTo>
                  <a:pt x="7904" y="106021"/>
                </a:lnTo>
                <a:lnTo>
                  <a:pt x="29914" y="63450"/>
                </a:lnTo>
                <a:lnTo>
                  <a:pt x="63474" y="29894"/>
                </a:lnTo>
                <a:lnTo>
                  <a:pt x="106031" y="7897"/>
                </a:lnTo>
                <a:lnTo>
                  <a:pt x="155028" y="0"/>
                </a:lnTo>
                <a:lnTo>
                  <a:pt x="2272817" y="0"/>
                </a:lnTo>
                <a:lnTo>
                  <a:pt x="2321862" y="7897"/>
                </a:lnTo>
                <a:lnTo>
                  <a:pt x="2364434" y="29894"/>
                </a:lnTo>
                <a:lnTo>
                  <a:pt x="2397989" y="63450"/>
                </a:lnTo>
                <a:lnTo>
                  <a:pt x="2419987" y="106021"/>
                </a:lnTo>
                <a:lnTo>
                  <a:pt x="2427884" y="155067"/>
                </a:lnTo>
                <a:lnTo>
                  <a:pt x="2427884" y="775081"/>
                </a:lnTo>
                <a:lnTo>
                  <a:pt x="2419987" y="824077"/>
                </a:lnTo>
                <a:lnTo>
                  <a:pt x="2397989" y="866642"/>
                </a:lnTo>
                <a:lnTo>
                  <a:pt x="2364434" y="900216"/>
                </a:lnTo>
                <a:lnTo>
                  <a:pt x="2321862" y="922238"/>
                </a:lnTo>
                <a:lnTo>
                  <a:pt x="2272817" y="930148"/>
                </a:lnTo>
                <a:lnTo>
                  <a:pt x="155028" y="930148"/>
                </a:lnTo>
                <a:lnTo>
                  <a:pt x="106031" y="922238"/>
                </a:lnTo>
                <a:lnTo>
                  <a:pt x="63474" y="900216"/>
                </a:lnTo>
                <a:lnTo>
                  <a:pt x="29914" y="866642"/>
                </a:lnTo>
                <a:lnTo>
                  <a:pt x="7904" y="824077"/>
                </a:lnTo>
                <a:lnTo>
                  <a:pt x="0" y="775081"/>
                </a:lnTo>
                <a:lnTo>
                  <a:pt x="0" y="1550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9305" y="4857369"/>
            <a:ext cx="194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Portafolio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Ctas.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Ctes.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8667" y="4561332"/>
            <a:ext cx="2522220" cy="1024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5785" y="4585080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2272918" y="0"/>
                </a:moveTo>
                <a:lnTo>
                  <a:pt x="155066" y="0"/>
                </a:lnTo>
                <a:lnTo>
                  <a:pt x="106070" y="7909"/>
                </a:lnTo>
                <a:lnTo>
                  <a:pt x="63505" y="29931"/>
                </a:lnTo>
                <a:lnTo>
                  <a:pt x="29931" y="63505"/>
                </a:lnTo>
                <a:lnTo>
                  <a:pt x="7909" y="106070"/>
                </a:lnTo>
                <a:lnTo>
                  <a:pt x="0" y="155067"/>
                </a:lnTo>
                <a:lnTo>
                  <a:pt x="0" y="775208"/>
                </a:lnTo>
                <a:lnTo>
                  <a:pt x="7909" y="824204"/>
                </a:lnTo>
                <a:lnTo>
                  <a:pt x="29931" y="866769"/>
                </a:lnTo>
                <a:lnTo>
                  <a:pt x="63505" y="900343"/>
                </a:lnTo>
                <a:lnTo>
                  <a:pt x="106070" y="922365"/>
                </a:lnTo>
                <a:lnTo>
                  <a:pt x="155066" y="930275"/>
                </a:lnTo>
                <a:lnTo>
                  <a:pt x="2272918" y="930275"/>
                </a:lnTo>
                <a:lnTo>
                  <a:pt x="2321902" y="922365"/>
                </a:lnTo>
                <a:lnTo>
                  <a:pt x="2364436" y="900343"/>
                </a:lnTo>
                <a:lnTo>
                  <a:pt x="2397972" y="866769"/>
                </a:lnTo>
                <a:lnTo>
                  <a:pt x="2419962" y="824204"/>
                </a:lnTo>
                <a:lnTo>
                  <a:pt x="2427859" y="775208"/>
                </a:lnTo>
                <a:lnTo>
                  <a:pt x="2427859" y="155067"/>
                </a:lnTo>
                <a:lnTo>
                  <a:pt x="2419962" y="106070"/>
                </a:lnTo>
                <a:lnTo>
                  <a:pt x="2397972" y="63505"/>
                </a:lnTo>
                <a:lnTo>
                  <a:pt x="2364436" y="29931"/>
                </a:lnTo>
                <a:lnTo>
                  <a:pt x="2321902" y="7909"/>
                </a:lnTo>
                <a:lnTo>
                  <a:pt x="2272918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5785" y="4585080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0" y="155067"/>
                </a:moveTo>
                <a:lnTo>
                  <a:pt x="7909" y="106070"/>
                </a:lnTo>
                <a:lnTo>
                  <a:pt x="29931" y="63505"/>
                </a:lnTo>
                <a:lnTo>
                  <a:pt x="63505" y="29931"/>
                </a:lnTo>
                <a:lnTo>
                  <a:pt x="106070" y="7909"/>
                </a:lnTo>
                <a:lnTo>
                  <a:pt x="155066" y="0"/>
                </a:lnTo>
                <a:lnTo>
                  <a:pt x="2272918" y="0"/>
                </a:lnTo>
                <a:lnTo>
                  <a:pt x="2321902" y="7909"/>
                </a:lnTo>
                <a:lnTo>
                  <a:pt x="2364436" y="29931"/>
                </a:lnTo>
                <a:lnTo>
                  <a:pt x="2397972" y="63505"/>
                </a:lnTo>
                <a:lnTo>
                  <a:pt x="2419962" y="106070"/>
                </a:lnTo>
                <a:lnTo>
                  <a:pt x="2427859" y="155067"/>
                </a:lnTo>
                <a:lnTo>
                  <a:pt x="2427859" y="775208"/>
                </a:lnTo>
                <a:lnTo>
                  <a:pt x="2419962" y="824204"/>
                </a:lnTo>
                <a:lnTo>
                  <a:pt x="2397972" y="866769"/>
                </a:lnTo>
                <a:lnTo>
                  <a:pt x="2364436" y="900343"/>
                </a:lnTo>
                <a:lnTo>
                  <a:pt x="2321902" y="922365"/>
                </a:lnTo>
                <a:lnTo>
                  <a:pt x="2272918" y="930275"/>
                </a:lnTo>
                <a:lnTo>
                  <a:pt x="155066" y="930275"/>
                </a:lnTo>
                <a:lnTo>
                  <a:pt x="106070" y="922365"/>
                </a:lnTo>
                <a:lnTo>
                  <a:pt x="63505" y="900343"/>
                </a:lnTo>
                <a:lnTo>
                  <a:pt x="29931" y="866769"/>
                </a:lnTo>
                <a:lnTo>
                  <a:pt x="7909" y="824204"/>
                </a:lnTo>
                <a:lnTo>
                  <a:pt x="0" y="775208"/>
                </a:lnTo>
                <a:lnTo>
                  <a:pt x="0" y="1550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0153" y="4886325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Proyecto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cuentas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3955" y="4626864"/>
            <a:ext cx="2522220" cy="1024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200" y="4650866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2272919" y="0"/>
                </a:moveTo>
                <a:lnTo>
                  <a:pt x="155066" y="0"/>
                </a:lnTo>
                <a:lnTo>
                  <a:pt x="106070" y="7896"/>
                </a:lnTo>
                <a:lnTo>
                  <a:pt x="63505" y="29886"/>
                </a:lnTo>
                <a:lnTo>
                  <a:pt x="29931" y="63422"/>
                </a:lnTo>
                <a:lnTo>
                  <a:pt x="7909" y="105956"/>
                </a:lnTo>
                <a:lnTo>
                  <a:pt x="0" y="154939"/>
                </a:lnTo>
                <a:lnTo>
                  <a:pt x="0" y="775080"/>
                </a:lnTo>
                <a:lnTo>
                  <a:pt x="7909" y="824077"/>
                </a:lnTo>
                <a:lnTo>
                  <a:pt x="29931" y="866642"/>
                </a:lnTo>
                <a:lnTo>
                  <a:pt x="63505" y="900216"/>
                </a:lnTo>
                <a:lnTo>
                  <a:pt x="106070" y="922238"/>
                </a:lnTo>
                <a:lnTo>
                  <a:pt x="155066" y="930147"/>
                </a:lnTo>
                <a:lnTo>
                  <a:pt x="2272919" y="930147"/>
                </a:lnTo>
                <a:lnTo>
                  <a:pt x="2321902" y="922238"/>
                </a:lnTo>
                <a:lnTo>
                  <a:pt x="2364436" y="900216"/>
                </a:lnTo>
                <a:lnTo>
                  <a:pt x="2397972" y="866642"/>
                </a:lnTo>
                <a:lnTo>
                  <a:pt x="2419962" y="824077"/>
                </a:lnTo>
                <a:lnTo>
                  <a:pt x="2427858" y="775080"/>
                </a:lnTo>
                <a:lnTo>
                  <a:pt x="2427858" y="154939"/>
                </a:lnTo>
                <a:lnTo>
                  <a:pt x="2419962" y="105956"/>
                </a:lnTo>
                <a:lnTo>
                  <a:pt x="2397972" y="63422"/>
                </a:lnTo>
                <a:lnTo>
                  <a:pt x="2364436" y="29886"/>
                </a:lnTo>
                <a:lnTo>
                  <a:pt x="2321902" y="7896"/>
                </a:lnTo>
                <a:lnTo>
                  <a:pt x="2272919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200" y="4650866"/>
            <a:ext cx="2428240" cy="930275"/>
          </a:xfrm>
          <a:custGeom>
            <a:avLst/>
            <a:gdLst/>
            <a:ahLst/>
            <a:cxnLst/>
            <a:rect l="l" t="t" r="r" b="b"/>
            <a:pathLst>
              <a:path w="2428240" h="930275">
                <a:moveTo>
                  <a:pt x="0" y="154939"/>
                </a:moveTo>
                <a:lnTo>
                  <a:pt x="7909" y="105956"/>
                </a:lnTo>
                <a:lnTo>
                  <a:pt x="29931" y="63422"/>
                </a:lnTo>
                <a:lnTo>
                  <a:pt x="63505" y="29886"/>
                </a:lnTo>
                <a:lnTo>
                  <a:pt x="106070" y="7896"/>
                </a:lnTo>
                <a:lnTo>
                  <a:pt x="155066" y="0"/>
                </a:lnTo>
                <a:lnTo>
                  <a:pt x="2272919" y="0"/>
                </a:lnTo>
                <a:lnTo>
                  <a:pt x="2321902" y="7896"/>
                </a:lnTo>
                <a:lnTo>
                  <a:pt x="2364436" y="29886"/>
                </a:lnTo>
                <a:lnTo>
                  <a:pt x="2397972" y="63422"/>
                </a:lnTo>
                <a:lnTo>
                  <a:pt x="2419962" y="105956"/>
                </a:lnTo>
                <a:lnTo>
                  <a:pt x="2427858" y="154939"/>
                </a:lnTo>
                <a:lnTo>
                  <a:pt x="2427858" y="775080"/>
                </a:lnTo>
                <a:lnTo>
                  <a:pt x="2419962" y="824077"/>
                </a:lnTo>
                <a:lnTo>
                  <a:pt x="2397972" y="866642"/>
                </a:lnTo>
                <a:lnTo>
                  <a:pt x="2364436" y="900216"/>
                </a:lnTo>
                <a:lnTo>
                  <a:pt x="2321902" y="922238"/>
                </a:lnTo>
                <a:lnTo>
                  <a:pt x="2272919" y="930147"/>
                </a:lnTo>
                <a:lnTo>
                  <a:pt x="155066" y="930147"/>
                </a:lnTo>
                <a:lnTo>
                  <a:pt x="106070" y="922238"/>
                </a:lnTo>
                <a:lnTo>
                  <a:pt x="63505" y="900216"/>
                </a:lnTo>
                <a:lnTo>
                  <a:pt x="29931" y="866642"/>
                </a:lnTo>
                <a:lnTo>
                  <a:pt x="7909" y="824077"/>
                </a:lnTo>
                <a:lnTo>
                  <a:pt x="0" y="775080"/>
                </a:lnTo>
                <a:lnTo>
                  <a:pt x="0" y="1549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7120" y="4951857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tarjetas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4544" y="3634740"/>
            <a:ext cx="3070860" cy="1097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1952" y="3657600"/>
            <a:ext cx="2930525" cy="899160"/>
          </a:xfrm>
          <a:custGeom>
            <a:avLst/>
            <a:gdLst/>
            <a:ahLst/>
            <a:cxnLst/>
            <a:rect l="l" t="t" r="r" b="b"/>
            <a:pathLst>
              <a:path w="2930525" h="899160">
                <a:moveTo>
                  <a:pt x="14224" y="782827"/>
                </a:moveTo>
                <a:lnTo>
                  <a:pt x="8128" y="786257"/>
                </a:lnTo>
                <a:lnTo>
                  <a:pt x="2031" y="789813"/>
                </a:lnTo>
                <a:lnTo>
                  <a:pt x="0" y="797687"/>
                </a:lnTo>
                <a:lnTo>
                  <a:pt x="3556" y="803656"/>
                </a:lnTo>
                <a:lnTo>
                  <a:pt x="58928" y="898651"/>
                </a:lnTo>
                <a:lnTo>
                  <a:pt x="73618" y="873506"/>
                </a:lnTo>
                <a:lnTo>
                  <a:pt x="46228" y="873506"/>
                </a:lnTo>
                <a:lnTo>
                  <a:pt x="46228" y="826316"/>
                </a:lnTo>
                <a:lnTo>
                  <a:pt x="25527" y="790829"/>
                </a:lnTo>
                <a:lnTo>
                  <a:pt x="21971" y="784860"/>
                </a:lnTo>
                <a:lnTo>
                  <a:pt x="14224" y="782827"/>
                </a:lnTo>
                <a:close/>
              </a:path>
              <a:path w="2930525" h="899160">
                <a:moveTo>
                  <a:pt x="46228" y="826316"/>
                </a:moveTo>
                <a:lnTo>
                  <a:pt x="46228" y="873506"/>
                </a:lnTo>
                <a:lnTo>
                  <a:pt x="71628" y="873506"/>
                </a:lnTo>
                <a:lnTo>
                  <a:pt x="71628" y="867029"/>
                </a:lnTo>
                <a:lnTo>
                  <a:pt x="48006" y="867029"/>
                </a:lnTo>
                <a:lnTo>
                  <a:pt x="58991" y="848196"/>
                </a:lnTo>
                <a:lnTo>
                  <a:pt x="46228" y="826316"/>
                </a:lnTo>
                <a:close/>
              </a:path>
              <a:path w="2930525" h="899160">
                <a:moveTo>
                  <a:pt x="103759" y="782827"/>
                </a:moveTo>
                <a:lnTo>
                  <a:pt x="96012" y="784860"/>
                </a:lnTo>
                <a:lnTo>
                  <a:pt x="92456" y="790829"/>
                </a:lnTo>
                <a:lnTo>
                  <a:pt x="71628" y="826534"/>
                </a:lnTo>
                <a:lnTo>
                  <a:pt x="71628" y="873506"/>
                </a:lnTo>
                <a:lnTo>
                  <a:pt x="73618" y="873506"/>
                </a:lnTo>
                <a:lnTo>
                  <a:pt x="114427" y="803656"/>
                </a:lnTo>
                <a:lnTo>
                  <a:pt x="117983" y="797687"/>
                </a:lnTo>
                <a:lnTo>
                  <a:pt x="115950" y="789813"/>
                </a:lnTo>
                <a:lnTo>
                  <a:pt x="109855" y="786257"/>
                </a:lnTo>
                <a:lnTo>
                  <a:pt x="103759" y="782827"/>
                </a:lnTo>
                <a:close/>
              </a:path>
              <a:path w="2930525" h="899160">
                <a:moveTo>
                  <a:pt x="58991" y="848196"/>
                </a:moveTo>
                <a:lnTo>
                  <a:pt x="48006" y="867029"/>
                </a:lnTo>
                <a:lnTo>
                  <a:pt x="69977" y="867029"/>
                </a:lnTo>
                <a:lnTo>
                  <a:pt x="58991" y="848196"/>
                </a:lnTo>
                <a:close/>
              </a:path>
              <a:path w="2930525" h="899160">
                <a:moveTo>
                  <a:pt x="71628" y="826534"/>
                </a:moveTo>
                <a:lnTo>
                  <a:pt x="58991" y="848196"/>
                </a:lnTo>
                <a:lnTo>
                  <a:pt x="69977" y="867029"/>
                </a:lnTo>
                <a:lnTo>
                  <a:pt x="71628" y="867029"/>
                </a:lnTo>
                <a:lnTo>
                  <a:pt x="71628" y="826534"/>
                </a:lnTo>
                <a:close/>
              </a:path>
              <a:path w="2930525" h="899160">
                <a:moveTo>
                  <a:pt x="2905125" y="436625"/>
                </a:moveTo>
                <a:lnTo>
                  <a:pt x="51943" y="436625"/>
                </a:lnTo>
                <a:lnTo>
                  <a:pt x="46228" y="442341"/>
                </a:lnTo>
                <a:lnTo>
                  <a:pt x="46228" y="826316"/>
                </a:lnTo>
                <a:lnTo>
                  <a:pt x="58991" y="848196"/>
                </a:lnTo>
                <a:lnTo>
                  <a:pt x="71628" y="826534"/>
                </a:lnTo>
                <a:lnTo>
                  <a:pt x="71628" y="462025"/>
                </a:lnTo>
                <a:lnTo>
                  <a:pt x="58928" y="462025"/>
                </a:lnTo>
                <a:lnTo>
                  <a:pt x="71628" y="449325"/>
                </a:lnTo>
                <a:lnTo>
                  <a:pt x="2905125" y="449325"/>
                </a:lnTo>
                <a:lnTo>
                  <a:pt x="2905125" y="436625"/>
                </a:lnTo>
                <a:close/>
              </a:path>
              <a:path w="2930525" h="899160">
                <a:moveTo>
                  <a:pt x="71628" y="449325"/>
                </a:moveTo>
                <a:lnTo>
                  <a:pt x="58928" y="462025"/>
                </a:lnTo>
                <a:lnTo>
                  <a:pt x="71628" y="462025"/>
                </a:lnTo>
                <a:lnTo>
                  <a:pt x="71628" y="449325"/>
                </a:lnTo>
                <a:close/>
              </a:path>
              <a:path w="2930525" h="899160">
                <a:moveTo>
                  <a:pt x="2930525" y="436625"/>
                </a:moveTo>
                <a:lnTo>
                  <a:pt x="2917825" y="436625"/>
                </a:lnTo>
                <a:lnTo>
                  <a:pt x="2905125" y="449325"/>
                </a:lnTo>
                <a:lnTo>
                  <a:pt x="71628" y="449325"/>
                </a:lnTo>
                <a:lnTo>
                  <a:pt x="71628" y="462025"/>
                </a:lnTo>
                <a:lnTo>
                  <a:pt x="2924810" y="462025"/>
                </a:lnTo>
                <a:lnTo>
                  <a:pt x="2930525" y="456311"/>
                </a:lnTo>
                <a:lnTo>
                  <a:pt x="2930525" y="436625"/>
                </a:lnTo>
                <a:close/>
              </a:path>
              <a:path w="2930525" h="899160">
                <a:moveTo>
                  <a:pt x="2930525" y="0"/>
                </a:moveTo>
                <a:lnTo>
                  <a:pt x="2905125" y="0"/>
                </a:lnTo>
                <a:lnTo>
                  <a:pt x="2905125" y="449325"/>
                </a:lnTo>
                <a:lnTo>
                  <a:pt x="2917825" y="436625"/>
                </a:lnTo>
                <a:lnTo>
                  <a:pt x="2930525" y="436625"/>
                </a:lnTo>
                <a:lnTo>
                  <a:pt x="2930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7471" y="3640835"/>
            <a:ext cx="31242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500" y="3663950"/>
            <a:ext cx="118110" cy="927735"/>
          </a:xfrm>
          <a:custGeom>
            <a:avLst/>
            <a:gdLst/>
            <a:ahLst/>
            <a:cxnLst/>
            <a:rect l="l" t="t" r="r" b="b"/>
            <a:pathLst>
              <a:path w="118110" h="927735">
                <a:moveTo>
                  <a:pt x="14097" y="811657"/>
                </a:moveTo>
                <a:lnTo>
                  <a:pt x="8000" y="815213"/>
                </a:lnTo>
                <a:lnTo>
                  <a:pt x="2032" y="818769"/>
                </a:lnTo>
                <a:lnTo>
                  <a:pt x="0" y="826516"/>
                </a:lnTo>
                <a:lnTo>
                  <a:pt x="3428" y="832612"/>
                </a:lnTo>
                <a:lnTo>
                  <a:pt x="58927" y="927607"/>
                </a:lnTo>
                <a:lnTo>
                  <a:pt x="73659" y="902335"/>
                </a:lnTo>
                <a:lnTo>
                  <a:pt x="46227" y="902335"/>
                </a:lnTo>
                <a:lnTo>
                  <a:pt x="46101" y="855272"/>
                </a:lnTo>
                <a:lnTo>
                  <a:pt x="21844" y="813688"/>
                </a:lnTo>
                <a:lnTo>
                  <a:pt x="14097" y="811657"/>
                </a:lnTo>
                <a:close/>
              </a:path>
              <a:path w="118110" h="927735">
                <a:moveTo>
                  <a:pt x="46227" y="855490"/>
                </a:moveTo>
                <a:lnTo>
                  <a:pt x="46227" y="902335"/>
                </a:lnTo>
                <a:lnTo>
                  <a:pt x="71627" y="902335"/>
                </a:lnTo>
                <a:lnTo>
                  <a:pt x="71627" y="895985"/>
                </a:lnTo>
                <a:lnTo>
                  <a:pt x="47878" y="895985"/>
                </a:lnTo>
                <a:lnTo>
                  <a:pt x="58864" y="877152"/>
                </a:lnTo>
                <a:lnTo>
                  <a:pt x="46227" y="855490"/>
                </a:lnTo>
                <a:close/>
              </a:path>
              <a:path w="118110" h="927735">
                <a:moveTo>
                  <a:pt x="103632" y="811657"/>
                </a:moveTo>
                <a:lnTo>
                  <a:pt x="95885" y="813688"/>
                </a:lnTo>
                <a:lnTo>
                  <a:pt x="71627" y="855272"/>
                </a:lnTo>
                <a:lnTo>
                  <a:pt x="71627" y="902335"/>
                </a:lnTo>
                <a:lnTo>
                  <a:pt x="73659" y="902335"/>
                </a:lnTo>
                <a:lnTo>
                  <a:pt x="117855" y="826516"/>
                </a:lnTo>
                <a:lnTo>
                  <a:pt x="115824" y="818769"/>
                </a:lnTo>
                <a:lnTo>
                  <a:pt x="103632" y="811657"/>
                </a:lnTo>
                <a:close/>
              </a:path>
              <a:path w="118110" h="927735">
                <a:moveTo>
                  <a:pt x="58864" y="877152"/>
                </a:moveTo>
                <a:lnTo>
                  <a:pt x="47878" y="895985"/>
                </a:lnTo>
                <a:lnTo>
                  <a:pt x="69850" y="895985"/>
                </a:lnTo>
                <a:lnTo>
                  <a:pt x="58864" y="877152"/>
                </a:lnTo>
                <a:close/>
              </a:path>
              <a:path w="118110" h="927735">
                <a:moveTo>
                  <a:pt x="71627" y="855272"/>
                </a:moveTo>
                <a:lnTo>
                  <a:pt x="58864" y="877152"/>
                </a:lnTo>
                <a:lnTo>
                  <a:pt x="69850" y="895985"/>
                </a:lnTo>
                <a:lnTo>
                  <a:pt x="71627" y="895985"/>
                </a:lnTo>
                <a:lnTo>
                  <a:pt x="71627" y="855272"/>
                </a:lnTo>
                <a:close/>
              </a:path>
              <a:path w="118110" h="927735">
                <a:moveTo>
                  <a:pt x="58927" y="451104"/>
                </a:moveTo>
                <a:lnTo>
                  <a:pt x="51942" y="451104"/>
                </a:lnTo>
                <a:lnTo>
                  <a:pt x="46227" y="456692"/>
                </a:lnTo>
                <a:lnTo>
                  <a:pt x="46227" y="855490"/>
                </a:lnTo>
                <a:lnTo>
                  <a:pt x="58864" y="877152"/>
                </a:lnTo>
                <a:lnTo>
                  <a:pt x="71501" y="855490"/>
                </a:lnTo>
                <a:lnTo>
                  <a:pt x="71627" y="476504"/>
                </a:lnTo>
                <a:lnTo>
                  <a:pt x="58927" y="476504"/>
                </a:lnTo>
                <a:lnTo>
                  <a:pt x="71627" y="463804"/>
                </a:lnTo>
                <a:lnTo>
                  <a:pt x="58927" y="463804"/>
                </a:lnTo>
                <a:lnTo>
                  <a:pt x="58927" y="451104"/>
                </a:lnTo>
                <a:close/>
              </a:path>
              <a:path w="118110" h="927735">
                <a:moveTo>
                  <a:pt x="71627" y="463804"/>
                </a:moveTo>
                <a:lnTo>
                  <a:pt x="58927" y="476504"/>
                </a:lnTo>
                <a:lnTo>
                  <a:pt x="71627" y="476504"/>
                </a:lnTo>
                <a:lnTo>
                  <a:pt x="71627" y="463804"/>
                </a:lnTo>
                <a:close/>
              </a:path>
              <a:path w="118110" h="927735">
                <a:moveTo>
                  <a:pt x="84327" y="451104"/>
                </a:moveTo>
                <a:lnTo>
                  <a:pt x="71627" y="451104"/>
                </a:lnTo>
                <a:lnTo>
                  <a:pt x="58927" y="463804"/>
                </a:lnTo>
                <a:lnTo>
                  <a:pt x="71627" y="463804"/>
                </a:lnTo>
                <a:lnTo>
                  <a:pt x="71627" y="476504"/>
                </a:lnTo>
                <a:lnTo>
                  <a:pt x="78612" y="476504"/>
                </a:lnTo>
                <a:lnTo>
                  <a:pt x="84327" y="470788"/>
                </a:lnTo>
                <a:lnTo>
                  <a:pt x="84327" y="451104"/>
                </a:lnTo>
                <a:close/>
              </a:path>
              <a:path w="118110" h="927735">
                <a:moveTo>
                  <a:pt x="84327" y="0"/>
                </a:moveTo>
                <a:lnTo>
                  <a:pt x="58927" y="0"/>
                </a:lnTo>
                <a:lnTo>
                  <a:pt x="58927" y="463804"/>
                </a:lnTo>
                <a:lnTo>
                  <a:pt x="71627" y="451104"/>
                </a:lnTo>
                <a:lnTo>
                  <a:pt x="84327" y="451104"/>
                </a:lnTo>
                <a:lnTo>
                  <a:pt x="84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4152" y="3634740"/>
            <a:ext cx="2897124" cy="1191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7078" y="3657600"/>
            <a:ext cx="2757170" cy="993775"/>
          </a:xfrm>
          <a:custGeom>
            <a:avLst/>
            <a:gdLst/>
            <a:ahLst/>
            <a:cxnLst/>
            <a:rect l="l" t="t" r="r" b="b"/>
            <a:pathLst>
              <a:path w="2757170" h="993775">
                <a:moveTo>
                  <a:pt x="2653283" y="877316"/>
                </a:moveTo>
                <a:lnTo>
                  <a:pt x="2647188" y="880872"/>
                </a:lnTo>
                <a:lnTo>
                  <a:pt x="2641219" y="884427"/>
                </a:lnTo>
                <a:lnTo>
                  <a:pt x="2639060" y="892175"/>
                </a:lnTo>
                <a:lnTo>
                  <a:pt x="2698115" y="993267"/>
                </a:lnTo>
                <a:lnTo>
                  <a:pt x="2712772" y="968120"/>
                </a:lnTo>
                <a:lnTo>
                  <a:pt x="2685415" y="968120"/>
                </a:lnTo>
                <a:lnTo>
                  <a:pt x="2685288" y="920931"/>
                </a:lnTo>
                <a:lnTo>
                  <a:pt x="2664587" y="885444"/>
                </a:lnTo>
                <a:lnTo>
                  <a:pt x="2661030" y="879475"/>
                </a:lnTo>
                <a:lnTo>
                  <a:pt x="2653283" y="877316"/>
                </a:lnTo>
                <a:close/>
              </a:path>
              <a:path w="2757170" h="993775">
                <a:moveTo>
                  <a:pt x="2685415" y="921149"/>
                </a:moveTo>
                <a:lnTo>
                  <a:pt x="2685415" y="968120"/>
                </a:lnTo>
                <a:lnTo>
                  <a:pt x="2710815" y="968120"/>
                </a:lnTo>
                <a:lnTo>
                  <a:pt x="2710815" y="961644"/>
                </a:lnTo>
                <a:lnTo>
                  <a:pt x="2687066" y="961644"/>
                </a:lnTo>
                <a:lnTo>
                  <a:pt x="2698051" y="942811"/>
                </a:lnTo>
                <a:lnTo>
                  <a:pt x="2685415" y="921149"/>
                </a:lnTo>
                <a:close/>
              </a:path>
              <a:path w="2757170" h="993775">
                <a:moveTo>
                  <a:pt x="2742819" y="877316"/>
                </a:moveTo>
                <a:lnTo>
                  <a:pt x="2735072" y="879475"/>
                </a:lnTo>
                <a:lnTo>
                  <a:pt x="2731516" y="885444"/>
                </a:lnTo>
                <a:lnTo>
                  <a:pt x="2710815" y="920931"/>
                </a:lnTo>
                <a:lnTo>
                  <a:pt x="2710815" y="968120"/>
                </a:lnTo>
                <a:lnTo>
                  <a:pt x="2712772" y="968120"/>
                </a:lnTo>
                <a:lnTo>
                  <a:pt x="2757043" y="892175"/>
                </a:lnTo>
                <a:lnTo>
                  <a:pt x="2755011" y="884427"/>
                </a:lnTo>
                <a:lnTo>
                  <a:pt x="2742819" y="877316"/>
                </a:lnTo>
                <a:close/>
              </a:path>
              <a:path w="2757170" h="993775">
                <a:moveTo>
                  <a:pt x="2698051" y="942811"/>
                </a:moveTo>
                <a:lnTo>
                  <a:pt x="2687066" y="961644"/>
                </a:lnTo>
                <a:lnTo>
                  <a:pt x="2709037" y="961644"/>
                </a:lnTo>
                <a:lnTo>
                  <a:pt x="2698051" y="942811"/>
                </a:lnTo>
                <a:close/>
              </a:path>
              <a:path w="2757170" h="993775">
                <a:moveTo>
                  <a:pt x="2710815" y="920931"/>
                </a:moveTo>
                <a:lnTo>
                  <a:pt x="2698051" y="942811"/>
                </a:lnTo>
                <a:lnTo>
                  <a:pt x="2709037" y="961644"/>
                </a:lnTo>
                <a:lnTo>
                  <a:pt x="2710815" y="961644"/>
                </a:lnTo>
                <a:lnTo>
                  <a:pt x="2710815" y="920931"/>
                </a:lnTo>
                <a:close/>
              </a:path>
              <a:path w="2757170" h="993775">
                <a:moveTo>
                  <a:pt x="2685415" y="433577"/>
                </a:moveTo>
                <a:lnTo>
                  <a:pt x="2685415" y="921149"/>
                </a:lnTo>
                <a:lnTo>
                  <a:pt x="2698051" y="942811"/>
                </a:lnTo>
                <a:lnTo>
                  <a:pt x="2710688" y="921149"/>
                </a:lnTo>
                <a:lnTo>
                  <a:pt x="2710815" y="446277"/>
                </a:lnTo>
                <a:lnTo>
                  <a:pt x="2698115" y="446277"/>
                </a:lnTo>
                <a:lnTo>
                  <a:pt x="2685415" y="433577"/>
                </a:lnTo>
                <a:close/>
              </a:path>
              <a:path w="2757170" h="993775">
                <a:moveTo>
                  <a:pt x="25400" y="0"/>
                </a:moveTo>
                <a:lnTo>
                  <a:pt x="0" y="0"/>
                </a:lnTo>
                <a:lnTo>
                  <a:pt x="0" y="440563"/>
                </a:lnTo>
                <a:lnTo>
                  <a:pt x="5714" y="446277"/>
                </a:lnTo>
                <a:lnTo>
                  <a:pt x="2685415" y="446277"/>
                </a:lnTo>
                <a:lnTo>
                  <a:pt x="2685415" y="433577"/>
                </a:lnTo>
                <a:lnTo>
                  <a:pt x="25400" y="433577"/>
                </a:lnTo>
                <a:lnTo>
                  <a:pt x="12700" y="420877"/>
                </a:lnTo>
                <a:lnTo>
                  <a:pt x="25400" y="420877"/>
                </a:lnTo>
                <a:lnTo>
                  <a:pt x="25400" y="0"/>
                </a:lnTo>
                <a:close/>
              </a:path>
              <a:path w="2757170" h="993775">
                <a:moveTo>
                  <a:pt x="2705100" y="420877"/>
                </a:moveTo>
                <a:lnTo>
                  <a:pt x="25400" y="420877"/>
                </a:lnTo>
                <a:lnTo>
                  <a:pt x="25400" y="433577"/>
                </a:lnTo>
                <a:lnTo>
                  <a:pt x="2685415" y="433577"/>
                </a:lnTo>
                <a:lnTo>
                  <a:pt x="2698115" y="446277"/>
                </a:lnTo>
                <a:lnTo>
                  <a:pt x="2710815" y="446277"/>
                </a:lnTo>
                <a:lnTo>
                  <a:pt x="2710815" y="426593"/>
                </a:lnTo>
                <a:lnTo>
                  <a:pt x="2705100" y="420877"/>
                </a:lnTo>
                <a:close/>
              </a:path>
              <a:path w="2757170" h="993775">
                <a:moveTo>
                  <a:pt x="25400" y="420877"/>
                </a:moveTo>
                <a:lnTo>
                  <a:pt x="12700" y="420877"/>
                </a:lnTo>
                <a:lnTo>
                  <a:pt x="25400" y="433577"/>
                </a:lnTo>
                <a:lnTo>
                  <a:pt x="25400" y="42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9484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OFICINA DE </a:t>
            </a:r>
            <a:r>
              <a:rPr sz="2000" b="0" spc="-5" dirty="0">
                <a:latin typeface="Arial"/>
                <a:cs typeface="Arial"/>
              </a:rPr>
              <a:t>PROYECTOS</a:t>
            </a:r>
            <a:r>
              <a:rPr sz="2000" b="0" spc="-18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(PMO)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79965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 unidad que centraliza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coordina la dirección de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la  organización con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el fin de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hacerlos exitosos. Sus iniciales correspondientes  en inglés son: Project Management Office</a:t>
            </a:r>
            <a:r>
              <a:rPr sz="1800" spc="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(PMO).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0355" y="3208020"/>
            <a:ext cx="1560576" cy="92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231984"/>
            <a:ext cx="146621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395" y="4337303"/>
            <a:ext cx="1562099" cy="931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107" y="4415028"/>
            <a:ext cx="1601724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160" y="4361776"/>
            <a:ext cx="146621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20"/>
              </a:spcBef>
            </a:pP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METODOLOG</a:t>
            </a:r>
            <a:endParaRPr sz="18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spc="-3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Arial"/>
                <a:cs typeface="Arial"/>
              </a:rPr>
              <a:t>SOPORTE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18132" y="4337303"/>
            <a:ext cx="1560575" cy="931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37004" y="4415028"/>
            <a:ext cx="1321308" cy="839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5629" y="4361776"/>
            <a:ext cx="146621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CAPACITA-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CION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08247" y="4337303"/>
            <a:ext cx="1773936" cy="931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3967" y="4415028"/>
            <a:ext cx="1731264" cy="839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5110" y="4361776"/>
            <a:ext cx="167957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CONSULTORIA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9532" y="4337303"/>
            <a:ext cx="1560575" cy="931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1723" y="4552188"/>
            <a:ext cx="1586483" cy="565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47029" y="4361776"/>
            <a:ext cx="146621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02423" y="4337303"/>
            <a:ext cx="1560576" cy="9311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8811" y="4277867"/>
            <a:ext cx="1499616" cy="11140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49541" y="4361776"/>
            <a:ext cx="1466215" cy="835660"/>
          </a:xfrm>
          <a:prstGeom prst="rect">
            <a:avLst/>
          </a:prstGeom>
          <a:solidFill>
            <a:srgbClr val="EEA82E"/>
          </a:solidFill>
          <a:ln w="9525">
            <a:solidFill>
              <a:srgbClr val="272727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90500" marR="179705" algn="ctr">
              <a:lnSpc>
                <a:spcPts val="2160"/>
              </a:lnSpc>
              <a:spcBef>
                <a:spcPts val="10"/>
              </a:spcBef>
            </a:pP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RECURSOS  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DE       </a:t>
            </a:r>
            <a:r>
              <a:rPr sz="1800" spc="-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95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TRABAJO </a:t>
            </a:r>
            <a:r>
              <a:rPr sz="2000" b="0" spc="-5" dirty="0">
                <a:latin typeface="Arial"/>
                <a:cs typeface="Arial"/>
              </a:rPr>
              <a:t>EN </a:t>
            </a:r>
            <a:r>
              <a:rPr sz="2000" b="0" dirty="0">
                <a:latin typeface="Arial"/>
                <a:cs typeface="Arial"/>
              </a:rPr>
              <a:t>CLASE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01: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72195"/>
            <a:ext cx="7986395" cy="8553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5 problemas que requieran ser resueltos haciendo un</a:t>
            </a:r>
            <a:r>
              <a:rPr sz="1600" spc="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55600" marR="40005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lista de 5 Problemas que requieren ser resueltos haciendo un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desarrollo 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75535" marR="5080">
              <a:lnSpc>
                <a:spcPts val="4500"/>
              </a:lnSpc>
              <a:spcBef>
                <a:spcPts val="495"/>
              </a:spcBef>
            </a:pPr>
            <a:r>
              <a:rPr spc="-10" dirty="0"/>
              <a:t>CICLO </a:t>
            </a:r>
            <a:r>
              <a:rPr spc="-5" dirty="0"/>
              <a:t>DE VIDA DE</a:t>
            </a:r>
            <a:r>
              <a:rPr spc="-175" dirty="0"/>
              <a:t> </a:t>
            </a:r>
            <a:r>
              <a:rPr spc="-10" dirty="0"/>
              <a:t>UN  </a:t>
            </a:r>
            <a:r>
              <a:rPr spc="-20" dirty="0"/>
              <a:t>PROYECTO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21030"/>
            <a:ext cx="74650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ESTRUCTURA</a:t>
            </a:r>
            <a:r>
              <a:rPr sz="2000" b="0" spc="-11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GENERICA</a:t>
            </a:r>
            <a:r>
              <a:rPr sz="2000" b="0" spc="-114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DEL</a:t>
            </a:r>
            <a:r>
              <a:rPr sz="2000" b="0" spc="-7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CICLO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DE</a:t>
            </a:r>
            <a:r>
              <a:rPr sz="2000" b="0" spc="-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VIDA</a:t>
            </a:r>
            <a:r>
              <a:rPr sz="2000" b="0" spc="-114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DURANTE</a:t>
            </a:r>
            <a:r>
              <a:rPr sz="2000" b="0" spc="-5" dirty="0">
                <a:latin typeface="Arial"/>
                <a:cs typeface="Arial"/>
              </a:rPr>
              <a:t> LAS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Arial"/>
                <a:cs typeface="Arial"/>
              </a:rPr>
              <a:t>CORDINACIONES CON LA </a:t>
            </a:r>
            <a:r>
              <a:rPr sz="2000" b="0" spc="-75" dirty="0">
                <a:latin typeface="Arial"/>
                <a:cs typeface="Arial"/>
              </a:rPr>
              <a:t>ALTA </a:t>
            </a:r>
            <a:r>
              <a:rPr sz="2000" b="0" dirty="0">
                <a:latin typeface="Arial"/>
                <a:cs typeface="Arial"/>
              </a:rPr>
              <a:t>DIRECCIÓN U</a:t>
            </a:r>
            <a:r>
              <a:rPr sz="2000" b="0" spc="-35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OTROS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006" y="1612789"/>
            <a:ext cx="7674728" cy="439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3160" y="6001613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Niveles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Típicos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Costo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y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Dotación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Personal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14" dirty="0">
                <a:latin typeface="Trebuchet MS"/>
                <a:cs typeface="Trebuchet MS"/>
              </a:rPr>
              <a:t>en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una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Estructura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Genérica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del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Ciclo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Vida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del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Proyecto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21030"/>
            <a:ext cx="74110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EEA82E"/>
                </a:solidFill>
                <a:latin typeface="Arial"/>
                <a:cs typeface="Arial"/>
              </a:rPr>
              <a:t>IMPACTO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 LAS </a:t>
            </a:r>
            <a:r>
              <a:rPr sz="2000" spc="-20" dirty="0">
                <a:solidFill>
                  <a:srgbClr val="EEA82E"/>
                </a:solidFill>
                <a:latin typeface="Arial"/>
                <a:cs typeface="Arial"/>
              </a:rPr>
              <a:t>VARIABLES </a:t>
            </a:r>
            <a:r>
              <a:rPr sz="2000" spc="-5" dirty="0">
                <a:solidFill>
                  <a:srgbClr val="EEA82E"/>
                </a:solidFill>
                <a:latin typeface="Arial"/>
                <a:cs typeface="Arial"/>
              </a:rPr>
              <a:t>EN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FUNCION DEL </a:t>
            </a:r>
            <a:r>
              <a:rPr sz="2000" spc="-5" dirty="0">
                <a:solidFill>
                  <a:srgbClr val="EEA82E"/>
                </a:solidFill>
                <a:latin typeface="Arial"/>
                <a:cs typeface="Arial"/>
              </a:rPr>
              <a:t>TIEMPO</a:t>
            </a:r>
            <a:r>
              <a:rPr sz="2000" spc="-8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460" y="1489900"/>
            <a:ext cx="8515113" cy="444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673734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EEA82E"/>
                </a:solidFill>
                <a:latin typeface="Arial"/>
                <a:cs typeface="Arial"/>
              </a:rPr>
              <a:t>FASES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r>
              <a:rPr sz="2000" spc="-114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8666" y="1799717"/>
            <a:ext cx="6343650" cy="3786504"/>
          </a:xfrm>
          <a:custGeom>
            <a:avLst/>
            <a:gdLst/>
            <a:ahLst/>
            <a:cxnLst/>
            <a:rect l="l" t="t" r="r" b="b"/>
            <a:pathLst>
              <a:path w="6343650" h="3786504">
                <a:moveTo>
                  <a:pt x="5712460" y="0"/>
                </a:moveTo>
                <a:lnTo>
                  <a:pt x="631063" y="0"/>
                </a:lnTo>
                <a:lnTo>
                  <a:pt x="583970" y="1731"/>
                </a:lnTo>
                <a:lnTo>
                  <a:pt x="537817" y="6843"/>
                </a:lnTo>
                <a:lnTo>
                  <a:pt x="492726" y="15214"/>
                </a:lnTo>
                <a:lnTo>
                  <a:pt x="448817" y="26721"/>
                </a:lnTo>
                <a:lnTo>
                  <a:pt x="406214" y="41243"/>
                </a:lnTo>
                <a:lnTo>
                  <a:pt x="365039" y="58658"/>
                </a:lnTo>
                <a:lnTo>
                  <a:pt x="325413" y="78844"/>
                </a:lnTo>
                <a:lnTo>
                  <a:pt x="287459" y="101677"/>
                </a:lnTo>
                <a:lnTo>
                  <a:pt x="251299" y="127037"/>
                </a:lnTo>
                <a:lnTo>
                  <a:pt x="217054" y="154802"/>
                </a:lnTo>
                <a:lnTo>
                  <a:pt x="184848" y="184848"/>
                </a:lnTo>
                <a:lnTo>
                  <a:pt x="154802" y="217054"/>
                </a:lnTo>
                <a:lnTo>
                  <a:pt x="127037" y="251299"/>
                </a:lnTo>
                <a:lnTo>
                  <a:pt x="101677" y="287459"/>
                </a:lnTo>
                <a:lnTo>
                  <a:pt x="78844" y="325413"/>
                </a:lnTo>
                <a:lnTo>
                  <a:pt x="58658" y="365039"/>
                </a:lnTo>
                <a:lnTo>
                  <a:pt x="41243" y="406214"/>
                </a:lnTo>
                <a:lnTo>
                  <a:pt x="26721" y="448817"/>
                </a:lnTo>
                <a:lnTo>
                  <a:pt x="15214" y="492726"/>
                </a:lnTo>
                <a:lnTo>
                  <a:pt x="6843" y="537817"/>
                </a:lnTo>
                <a:lnTo>
                  <a:pt x="1731" y="583970"/>
                </a:lnTo>
                <a:lnTo>
                  <a:pt x="0" y="631063"/>
                </a:lnTo>
                <a:lnTo>
                  <a:pt x="0" y="3155188"/>
                </a:lnTo>
                <a:lnTo>
                  <a:pt x="1731" y="3202280"/>
                </a:lnTo>
                <a:lnTo>
                  <a:pt x="6843" y="3248433"/>
                </a:lnTo>
                <a:lnTo>
                  <a:pt x="15214" y="3293524"/>
                </a:lnTo>
                <a:lnTo>
                  <a:pt x="26721" y="3337433"/>
                </a:lnTo>
                <a:lnTo>
                  <a:pt x="41243" y="3380036"/>
                </a:lnTo>
                <a:lnTo>
                  <a:pt x="58658" y="3421211"/>
                </a:lnTo>
                <a:lnTo>
                  <a:pt x="78844" y="3460837"/>
                </a:lnTo>
                <a:lnTo>
                  <a:pt x="101677" y="3498791"/>
                </a:lnTo>
                <a:lnTo>
                  <a:pt x="127037" y="3534951"/>
                </a:lnTo>
                <a:lnTo>
                  <a:pt x="154802" y="3569196"/>
                </a:lnTo>
                <a:lnTo>
                  <a:pt x="184848" y="3601402"/>
                </a:lnTo>
                <a:lnTo>
                  <a:pt x="217054" y="3631448"/>
                </a:lnTo>
                <a:lnTo>
                  <a:pt x="251299" y="3659213"/>
                </a:lnTo>
                <a:lnTo>
                  <a:pt x="287459" y="3684573"/>
                </a:lnTo>
                <a:lnTo>
                  <a:pt x="325413" y="3707406"/>
                </a:lnTo>
                <a:lnTo>
                  <a:pt x="365039" y="3727592"/>
                </a:lnTo>
                <a:lnTo>
                  <a:pt x="406214" y="3745007"/>
                </a:lnTo>
                <a:lnTo>
                  <a:pt x="448817" y="3759529"/>
                </a:lnTo>
                <a:lnTo>
                  <a:pt x="492726" y="3771036"/>
                </a:lnTo>
                <a:lnTo>
                  <a:pt x="537817" y="3779407"/>
                </a:lnTo>
                <a:lnTo>
                  <a:pt x="583970" y="3784519"/>
                </a:lnTo>
                <a:lnTo>
                  <a:pt x="631063" y="3786251"/>
                </a:lnTo>
                <a:lnTo>
                  <a:pt x="5712460" y="3786251"/>
                </a:lnTo>
                <a:lnTo>
                  <a:pt x="5759552" y="3784519"/>
                </a:lnTo>
                <a:lnTo>
                  <a:pt x="5805705" y="3779407"/>
                </a:lnTo>
                <a:lnTo>
                  <a:pt x="5850796" y="3771036"/>
                </a:lnTo>
                <a:lnTo>
                  <a:pt x="5894705" y="3759529"/>
                </a:lnTo>
                <a:lnTo>
                  <a:pt x="5937308" y="3745007"/>
                </a:lnTo>
                <a:lnTo>
                  <a:pt x="5978483" y="3727592"/>
                </a:lnTo>
                <a:lnTo>
                  <a:pt x="6018109" y="3707406"/>
                </a:lnTo>
                <a:lnTo>
                  <a:pt x="6056063" y="3684573"/>
                </a:lnTo>
                <a:lnTo>
                  <a:pt x="6092223" y="3659213"/>
                </a:lnTo>
                <a:lnTo>
                  <a:pt x="6126468" y="3631448"/>
                </a:lnTo>
                <a:lnTo>
                  <a:pt x="6158674" y="3601402"/>
                </a:lnTo>
                <a:lnTo>
                  <a:pt x="6188720" y="3569196"/>
                </a:lnTo>
                <a:lnTo>
                  <a:pt x="6216485" y="3534951"/>
                </a:lnTo>
                <a:lnTo>
                  <a:pt x="6241845" y="3498791"/>
                </a:lnTo>
                <a:lnTo>
                  <a:pt x="6264678" y="3460837"/>
                </a:lnTo>
                <a:lnTo>
                  <a:pt x="6284864" y="3421211"/>
                </a:lnTo>
                <a:lnTo>
                  <a:pt x="6302279" y="3380036"/>
                </a:lnTo>
                <a:lnTo>
                  <a:pt x="6316801" y="3337433"/>
                </a:lnTo>
                <a:lnTo>
                  <a:pt x="6328308" y="3293524"/>
                </a:lnTo>
                <a:lnTo>
                  <a:pt x="6336679" y="3248433"/>
                </a:lnTo>
                <a:lnTo>
                  <a:pt x="6341791" y="3202280"/>
                </a:lnTo>
                <a:lnTo>
                  <a:pt x="6343523" y="3155188"/>
                </a:lnTo>
                <a:lnTo>
                  <a:pt x="6343523" y="631063"/>
                </a:lnTo>
                <a:lnTo>
                  <a:pt x="6341791" y="583970"/>
                </a:lnTo>
                <a:lnTo>
                  <a:pt x="6336679" y="537817"/>
                </a:lnTo>
                <a:lnTo>
                  <a:pt x="6328308" y="492726"/>
                </a:lnTo>
                <a:lnTo>
                  <a:pt x="6316801" y="448817"/>
                </a:lnTo>
                <a:lnTo>
                  <a:pt x="6302279" y="406214"/>
                </a:lnTo>
                <a:lnTo>
                  <a:pt x="6284864" y="365039"/>
                </a:lnTo>
                <a:lnTo>
                  <a:pt x="6264678" y="325413"/>
                </a:lnTo>
                <a:lnTo>
                  <a:pt x="6241845" y="287459"/>
                </a:lnTo>
                <a:lnTo>
                  <a:pt x="6216485" y="251299"/>
                </a:lnTo>
                <a:lnTo>
                  <a:pt x="6188720" y="217054"/>
                </a:lnTo>
                <a:lnTo>
                  <a:pt x="6158674" y="184848"/>
                </a:lnTo>
                <a:lnTo>
                  <a:pt x="6126468" y="154802"/>
                </a:lnTo>
                <a:lnTo>
                  <a:pt x="6092223" y="127037"/>
                </a:lnTo>
                <a:lnTo>
                  <a:pt x="6056063" y="101677"/>
                </a:lnTo>
                <a:lnTo>
                  <a:pt x="6018109" y="78844"/>
                </a:lnTo>
                <a:lnTo>
                  <a:pt x="5978483" y="58658"/>
                </a:lnTo>
                <a:lnTo>
                  <a:pt x="5937308" y="41243"/>
                </a:lnTo>
                <a:lnTo>
                  <a:pt x="5894705" y="26721"/>
                </a:lnTo>
                <a:lnTo>
                  <a:pt x="5850796" y="15214"/>
                </a:lnTo>
                <a:lnTo>
                  <a:pt x="5805705" y="6843"/>
                </a:lnTo>
                <a:lnTo>
                  <a:pt x="5759552" y="1731"/>
                </a:lnTo>
                <a:lnTo>
                  <a:pt x="5712460" y="0"/>
                </a:lnTo>
                <a:close/>
              </a:path>
            </a:pathLst>
          </a:custGeom>
          <a:solidFill>
            <a:srgbClr val="4F81BC">
              <a:alpha val="16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631" y="3014217"/>
            <a:ext cx="1395730" cy="1285875"/>
          </a:xfrm>
          <a:custGeom>
            <a:avLst/>
            <a:gdLst/>
            <a:ahLst/>
            <a:cxnLst/>
            <a:rect l="l" t="t" r="r" b="b"/>
            <a:pathLst>
              <a:path w="1395730" h="1285875">
                <a:moveTo>
                  <a:pt x="752652" y="0"/>
                </a:moveTo>
                <a:lnTo>
                  <a:pt x="752652" y="321437"/>
                </a:lnTo>
                <a:lnTo>
                  <a:pt x="0" y="321437"/>
                </a:lnTo>
                <a:lnTo>
                  <a:pt x="0" y="964311"/>
                </a:lnTo>
                <a:lnTo>
                  <a:pt x="752652" y="964311"/>
                </a:lnTo>
                <a:lnTo>
                  <a:pt x="752652" y="1285875"/>
                </a:lnTo>
                <a:lnTo>
                  <a:pt x="1395526" y="642874"/>
                </a:lnTo>
                <a:lnTo>
                  <a:pt x="75265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631" y="3014217"/>
            <a:ext cx="1395730" cy="1285875"/>
          </a:xfrm>
          <a:custGeom>
            <a:avLst/>
            <a:gdLst/>
            <a:ahLst/>
            <a:cxnLst/>
            <a:rect l="l" t="t" r="r" b="b"/>
            <a:pathLst>
              <a:path w="1395730" h="1285875">
                <a:moveTo>
                  <a:pt x="0" y="321437"/>
                </a:moveTo>
                <a:lnTo>
                  <a:pt x="752652" y="321437"/>
                </a:lnTo>
                <a:lnTo>
                  <a:pt x="752652" y="0"/>
                </a:lnTo>
                <a:lnTo>
                  <a:pt x="1395526" y="642874"/>
                </a:lnTo>
                <a:lnTo>
                  <a:pt x="752652" y="1285875"/>
                </a:lnTo>
                <a:lnTo>
                  <a:pt x="752652" y="964311"/>
                </a:lnTo>
                <a:lnTo>
                  <a:pt x="0" y="964311"/>
                </a:lnTo>
                <a:lnTo>
                  <a:pt x="0" y="32143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8172" y="3475990"/>
            <a:ext cx="60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Inicio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91196" y="2947542"/>
            <a:ext cx="1395730" cy="1285875"/>
          </a:xfrm>
          <a:custGeom>
            <a:avLst/>
            <a:gdLst/>
            <a:ahLst/>
            <a:cxnLst/>
            <a:rect l="l" t="t" r="r" b="b"/>
            <a:pathLst>
              <a:path w="1395729" h="1285875">
                <a:moveTo>
                  <a:pt x="752601" y="0"/>
                </a:moveTo>
                <a:lnTo>
                  <a:pt x="752601" y="321437"/>
                </a:lnTo>
                <a:lnTo>
                  <a:pt x="0" y="321437"/>
                </a:lnTo>
                <a:lnTo>
                  <a:pt x="0" y="964311"/>
                </a:lnTo>
                <a:lnTo>
                  <a:pt x="752601" y="964311"/>
                </a:lnTo>
                <a:lnTo>
                  <a:pt x="752601" y="1285875"/>
                </a:lnTo>
                <a:lnTo>
                  <a:pt x="1395602" y="642874"/>
                </a:lnTo>
                <a:lnTo>
                  <a:pt x="75260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1196" y="2947542"/>
            <a:ext cx="1395730" cy="1285875"/>
          </a:xfrm>
          <a:custGeom>
            <a:avLst/>
            <a:gdLst/>
            <a:ahLst/>
            <a:cxnLst/>
            <a:rect l="l" t="t" r="r" b="b"/>
            <a:pathLst>
              <a:path w="1395729" h="1285875">
                <a:moveTo>
                  <a:pt x="0" y="321437"/>
                </a:moveTo>
                <a:lnTo>
                  <a:pt x="752601" y="321437"/>
                </a:lnTo>
                <a:lnTo>
                  <a:pt x="752601" y="0"/>
                </a:lnTo>
                <a:lnTo>
                  <a:pt x="1395602" y="642874"/>
                </a:lnTo>
                <a:lnTo>
                  <a:pt x="752601" y="1285875"/>
                </a:lnTo>
                <a:lnTo>
                  <a:pt x="752601" y="964311"/>
                </a:lnTo>
                <a:lnTo>
                  <a:pt x="0" y="964311"/>
                </a:lnTo>
                <a:lnTo>
                  <a:pt x="0" y="32143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02397" y="3409315"/>
            <a:ext cx="655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FFFFFF"/>
                </a:solidFill>
                <a:latin typeface="Trebuchet MS"/>
                <a:cs typeface="Trebuchet MS"/>
              </a:rPr>
              <a:t>Cie</a:t>
            </a:r>
            <a:r>
              <a:rPr sz="20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3864" y="3642740"/>
            <a:ext cx="824865" cy="855980"/>
          </a:xfrm>
          <a:custGeom>
            <a:avLst/>
            <a:gdLst/>
            <a:ahLst/>
            <a:cxnLst/>
            <a:rect l="l" t="t" r="r" b="b"/>
            <a:pathLst>
              <a:path w="824864" h="855979">
                <a:moveTo>
                  <a:pt x="206121" y="208025"/>
                </a:moveTo>
                <a:lnTo>
                  <a:pt x="0" y="549401"/>
                </a:lnTo>
                <a:lnTo>
                  <a:pt x="206121" y="855725"/>
                </a:lnTo>
                <a:lnTo>
                  <a:pt x="206121" y="825499"/>
                </a:lnTo>
                <a:lnTo>
                  <a:pt x="255399" y="815888"/>
                </a:lnTo>
                <a:lnTo>
                  <a:pt x="303622" y="804296"/>
                </a:lnTo>
                <a:lnTo>
                  <a:pt x="350651" y="790752"/>
                </a:lnTo>
                <a:lnTo>
                  <a:pt x="396344" y="775289"/>
                </a:lnTo>
                <a:lnTo>
                  <a:pt x="440563" y="757935"/>
                </a:lnTo>
                <a:lnTo>
                  <a:pt x="491388" y="734746"/>
                </a:lnTo>
                <a:lnTo>
                  <a:pt x="538813" y="709508"/>
                </a:lnTo>
                <a:lnTo>
                  <a:pt x="582790" y="682366"/>
                </a:lnTo>
                <a:lnTo>
                  <a:pt x="623267" y="653467"/>
                </a:lnTo>
                <a:lnTo>
                  <a:pt x="660196" y="622959"/>
                </a:lnTo>
                <a:lnTo>
                  <a:pt x="693527" y="590987"/>
                </a:lnTo>
                <a:lnTo>
                  <a:pt x="723211" y="557698"/>
                </a:lnTo>
                <a:lnTo>
                  <a:pt x="749197" y="523239"/>
                </a:lnTo>
                <a:lnTo>
                  <a:pt x="771438" y="487756"/>
                </a:lnTo>
                <a:lnTo>
                  <a:pt x="789882" y="451396"/>
                </a:lnTo>
                <a:lnTo>
                  <a:pt x="804481" y="414305"/>
                </a:lnTo>
                <a:lnTo>
                  <a:pt x="815185" y="376630"/>
                </a:lnTo>
                <a:lnTo>
                  <a:pt x="821944" y="338518"/>
                </a:lnTo>
                <a:lnTo>
                  <a:pt x="824709" y="300115"/>
                </a:lnTo>
                <a:lnTo>
                  <a:pt x="823431" y="261567"/>
                </a:lnTo>
                <a:lnTo>
                  <a:pt x="820200" y="238378"/>
                </a:lnTo>
                <a:lnTo>
                  <a:pt x="206121" y="238378"/>
                </a:lnTo>
                <a:lnTo>
                  <a:pt x="206121" y="208025"/>
                </a:lnTo>
                <a:close/>
              </a:path>
              <a:path w="824864" h="855979">
                <a:moveTo>
                  <a:pt x="697102" y="0"/>
                </a:moveTo>
                <a:lnTo>
                  <a:pt x="664971" y="31414"/>
                </a:lnTo>
                <a:lnTo>
                  <a:pt x="629853" y="61114"/>
                </a:lnTo>
                <a:lnTo>
                  <a:pt x="591910" y="89020"/>
                </a:lnTo>
                <a:lnTo>
                  <a:pt x="551305" y="115056"/>
                </a:lnTo>
                <a:lnTo>
                  <a:pt x="508199" y="139143"/>
                </a:lnTo>
                <a:lnTo>
                  <a:pt x="462754" y="161203"/>
                </a:lnTo>
                <a:lnTo>
                  <a:pt x="415133" y="181158"/>
                </a:lnTo>
                <a:lnTo>
                  <a:pt x="365496" y="198932"/>
                </a:lnTo>
                <a:lnTo>
                  <a:pt x="314008" y="214445"/>
                </a:lnTo>
                <a:lnTo>
                  <a:pt x="260828" y="227620"/>
                </a:lnTo>
                <a:lnTo>
                  <a:pt x="206121" y="238378"/>
                </a:lnTo>
                <a:lnTo>
                  <a:pt x="820200" y="238378"/>
                </a:lnTo>
                <a:lnTo>
                  <a:pt x="808545" y="184624"/>
                </a:lnTo>
                <a:lnTo>
                  <a:pt x="794839" y="146522"/>
                </a:lnTo>
                <a:lnTo>
                  <a:pt x="776891" y="108863"/>
                </a:lnTo>
                <a:lnTo>
                  <a:pt x="754652" y="71791"/>
                </a:lnTo>
                <a:lnTo>
                  <a:pt x="728073" y="35455"/>
                </a:lnTo>
                <a:lnTo>
                  <a:pt x="69710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3864" y="2799842"/>
            <a:ext cx="824865" cy="1136650"/>
          </a:xfrm>
          <a:custGeom>
            <a:avLst/>
            <a:gdLst/>
            <a:ahLst/>
            <a:cxnLst/>
            <a:rect l="l" t="t" r="r" b="b"/>
            <a:pathLst>
              <a:path w="824864" h="1136650">
                <a:moveTo>
                  <a:pt x="0" y="0"/>
                </a:moveTo>
                <a:lnTo>
                  <a:pt x="0" y="587121"/>
                </a:lnTo>
                <a:lnTo>
                  <a:pt x="56458" y="588387"/>
                </a:lnTo>
                <a:lnTo>
                  <a:pt x="111895" y="592134"/>
                </a:lnTo>
                <a:lnTo>
                  <a:pt x="166188" y="598278"/>
                </a:lnTo>
                <a:lnTo>
                  <a:pt x="219214" y="606738"/>
                </a:lnTo>
                <a:lnTo>
                  <a:pt x="270851" y="617432"/>
                </a:lnTo>
                <a:lnTo>
                  <a:pt x="320976" y="630279"/>
                </a:lnTo>
                <a:lnTo>
                  <a:pt x="369466" y="645196"/>
                </a:lnTo>
                <a:lnTo>
                  <a:pt x="416197" y="662102"/>
                </a:lnTo>
                <a:lnTo>
                  <a:pt x="461048" y="680916"/>
                </a:lnTo>
                <a:lnTo>
                  <a:pt x="503896" y="701555"/>
                </a:lnTo>
                <a:lnTo>
                  <a:pt x="544616" y="723937"/>
                </a:lnTo>
                <a:lnTo>
                  <a:pt x="583088" y="747982"/>
                </a:lnTo>
                <a:lnTo>
                  <a:pt x="619188" y="773607"/>
                </a:lnTo>
                <a:lnTo>
                  <a:pt x="652793" y="800730"/>
                </a:lnTo>
                <a:lnTo>
                  <a:pt x="683780" y="829270"/>
                </a:lnTo>
                <a:lnTo>
                  <a:pt x="712027" y="859145"/>
                </a:lnTo>
                <a:lnTo>
                  <a:pt x="737411" y="890273"/>
                </a:lnTo>
                <a:lnTo>
                  <a:pt x="759809" y="922573"/>
                </a:lnTo>
                <a:lnTo>
                  <a:pt x="779098" y="955963"/>
                </a:lnTo>
                <a:lnTo>
                  <a:pt x="807857" y="1025684"/>
                </a:lnTo>
                <a:lnTo>
                  <a:pt x="822708" y="1098783"/>
                </a:lnTo>
                <a:lnTo>
                  <a:pt x="824611" y="1136396"/>
                </a:lnTo>
                <a:lnTo>
                  <a:pt x="824611" y="549402"/>
                </a:lnTo>
                <a:lnTo>
                  <a:pt x="817083" y="474856"/>
                </a:lnTo>
                <a:lnTo>
                  <a:pt x="795155" y="403357"/>
                </a:lnTo>
                <a:lnTo>
                  <a:pt x="759809" y="335559"/>
                </a:lnTo>
                <a:lnTo>
                  <a:pt x="737411" y="303253"/>
                </a:lnTo>
                <a:lnTo>
                  <a:pt x="712027" y="272118"/>
                </a:lnTo>
                <a:lnTo>
                  <a:pt x="683780" y="242236"/>
                </a:lnTo>
                <a:lnTo>
                  <a:pt x="652793" y="213688"/>
                </a:lnTo>
                <a:lnTo>
                  <a:pt x="619188" y="186557"/>
                </a:lnTo>
                <a:lnTo>
                  <a:pt x="583088" y="160924"/>
                </a:lnTo>
                <a:lnTo>
                  <a:pt x="544616" y="136872"/>
                </a:lnTo>
                <a:lnTo>
                  <a:pt x="503896" y="114481"/>
                </a:lnTo>
                <a:lnTo>
                  <a:pt x="461048" y="93835"/>
                </a:lnTo>
                <a:lnTo>
                  <a:pt x="416197" y="75014"/>
                </a:lnTo>
                <a:lnTo>
                  <a:pt x="369466" y="58101"/>
                </a:lnTo>
                <a:lnTo>
                  <a:pt x="320976" y="43178"/>
                </a:lnTo>
                <a:lnTo>
                  <a:pt x="270851" y="30325"/>
                </a:lnTo>
                <a:lnTo>
                  <a:pt x="219214" y="19626"/>
                </a:lnTo>
                <a:lnTo>
                  <a:pt x="166188" y="11162"/>
                </a:lnTo>
                <a:lnTo>
                  <a:pt x="111895" y="5015"/>
                </a:lnTo>
                <a:lnTo>
                  <a:pt x="56458" y="1267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3864" y="2799842"/>
            <a:ext cx="824865" cy="1698625"/>
          </a:xfrm>
          <a:custGeom>
            <a:avLst/>
            <a:gdLst/>
            <a:ahLst/>
            <a:cxnLst/>
            <a:rect l="l" t="t" r="r" b="b"/>
            <a:pathLst>
              <a:path w="824864" h="1698625">
                <a:moveTo>
                  <a:pt x="824611" y="1136396"/>
                </a:moveTo>
                <a:lnTo>
                  <a:pt x="817083" y="1061852"/>
                </a:lnTo>
                <a:lnTo>
                  <a:pt x="795155" y="990360"/>
                </a:lnTo>
                <a:lnTo>
                  <a:pt x="759809" y="922573"/>
                </a:lnTo>
                <a:lnTo>
                  <a:pt x="737411" y="890273"/>
                </a:lnTo>
                <a:lnTo>
                  <a:pt x="712027" y="859145"/>
                </a:lnTo>
                <a:lnTo>
                  <a:pt x="683780" y="829270"/>
                </a:lnTo>
                <a:lnTo>
                  <a:pt x="652793" y="800730"/>
                </a:lnTo>
                <a:lnTo>
                  <a:pt x="619188" y="773607"/>
                </a:lnTo>
                <a:lnTo>
                  <a:pt x="583088" y="747982"/>
                </a:lnTo>
                <a:lnTo>
                  <a:pt x="544616" y="723937"/>
                </a:lnTo>
                <a:lnTo>
                  <a:pt x="503896" y="701555"/>
                </a:lnTo>
                <a:lnTo>
                  <a:pt x="461048" y="680916"/>
                </a:lnTo>
                <a:lnTo>
                  <a:pt x="416197" y="662102"/>
                </a:lnTo>
                <a:lnTo>
                  <a:pt x="369466" y="645196"/>
                </a:lnTo>
                <a:lnTo>
                  <a:pt x="320976" y="630279"/>
                </a:lnTo>
                <a:lnTo>
                  <a:pt x="270851" y="617432"/>
                </a:lnTo>
                <a:lnTo>
                  <a:pt x="219214" y="606738"/>
                </a:lnTo>
                <a:lnTo>
                  <a:pt x="166188" y="598278"/>
                </a:lnTo>
                <a:lnTo>
                  <a:pt x="111895" y="592134"/>
                </a:lnTo>
                <a:lnTo>
                  <a:pt x="56458" y="588387"/>
                </a:lnTo>
                <a:lnTo>
                  <a:pt x="0" y="587121"/>
                </a:lnTo>
                <a:lnTo>
                  <a:pt x="0" y="0"/>
                </a:lnTo>
                <a:lnTo>
                  <a:pt x="56458" y="1267"/>
                </a:lnTo>
                <a:lnTo>
                  <a:pt x="111895" y="5015"/>
                </a:lnTo>
                <a:lnTo>
                  <a:pt x="166188" y="11162"/>
                </a:lnTo>
                <a:lnTo>
                  <a:pt x="219214" y="19626"/>
                </a:lnTo>
                <a:lnTo>
                  <a:pt x="270851" y="30325"/>
                </a:lnTo>
                <a:lnTo>
                  <a:pt x="320976" y="43178"/>
                </a:lnTo>
                <a:lnTo>
                  <a:pt x="369466" y="58101"/>
                </a:lnTo>
                <a:lnTo>
                  <a:pt x="416197" y="75014"/>
                </a:lnTo>
                <a:lnTo>
                  <a:pt x="461048" y="93835"/>
                </a:lnTo>
                <a:lnTo>
                  <a:pt x="503896" y="114481"/>
                </a:lnTo>
                <a:lnTo>
                  <a:pt x="544616" y="136872"/>
                </a:lnTo>
                <a:lnTo>
                  <a:pt x="583088" y="160924"/>
                </a:lnTo>
                <a:lnTo>
                  <a:pt x="619188" y="186557"/>
                </a:lnTo>
                <a:lnTo>
                  <a:pt x="652793" y="213688"/>
                </a:lnTo>
                <a:lnTo>
                  <a:pt x="683780" y="242236"/>
                </a:lnTo>
                <a:lnTo>
                  <a:pt x="712027" y="272118"/>
                </a:lnTo>
                <a:lnTo>
                  <a:pt x="737411" y="303253"/>
                </a:lnTo>
                <a:lnTo>
                  <a:pt x="759809" y="335559"/>
                </a:lnTo>
                <a:lnTo>
                  <a:pt x="779098" y="368954"/>
                </a:lnTo>
                <a:lnTo>
                  <a:pt x="807857" y="438685"/>
                </a:lnTo>
                <a:lnTo>
                  <a:pt x="822708" y="511789"/>
                </a:lnTo>
                <a:lnTo>
                  <a:pt x="824611" y="549402"/>
                </a:lnTo>
                <a:lnTo>
                  <a:pt x="824611" y="1136396"/>
                </a:lnTo>
                <a:lnTo>
                  <a:pt x="822518" y="1175676"/>
                </a:lnTo>
                <a:lnTo>
                  <a:pt x="816323" y="1214319"/>
                </a:lnTo>
                <a:lnTo>
                  <a:pt x="806154" y="1252214"/>
                </a:lnTo>
                <a:lnTo>
                  <a:pt x="792137" y="1289255"/>
                </a:lnTo>
                <a:lnTo>
                  <a:pt x="774397" y="1325331"/>
                </a:lnTo>
                <a:lnTo>
                  <a:pt x="753063" y="1360335"/>
                </a:lnTo>
                <a:lnTo>
                  <a:pt x="728260" y="1394157"/>
                </a:lnTo>
                <a:lnTo>
                  <a:pt x="700114" y="1426690"/>
                </a:lnTo>
                <a:lnTo>
                  <a:pt x="668753" y="1457825"/>
                </a:lnTo>
                <a:lnTo>
                  <a:pt x="634303" y="1487453"/>
                </a:lnTo>
                <a:lnTo>
                  <a:pt x="596890" y="1515466"/>
                </a:lnTo>
                <a:lnTo>
                  <a:pt x="556642" y="1541756"/>
                </a:lnTo>
                <a:lnTo>
                  <a:pt x="513683" y="1566213"/>
                </a:lnTo>
                <a:lnTo>
                  <a:pt x="468142" y="1588729"/>
                </a:lnTo>
                <a:lnTo>
                  <a:pt x="420144" y="1609196"/>
                </a:lnTo>
                <a:lnTo>
                  <a:pt x="369817" y="1627505"/>
                </a:lnTo>
                <a:lnTo>
                  <a:pt x="317286" y="1643547"/>
                </a:lnTo>
                <a:lnTo>
                  <a:pt x="262678" y="1657215"/>
                </a:lnTo>
                <a:lnTo>
                  <a:pt x="206121" y="1668399"/>
                </a:lnTo>
                <a:lnTo>
                  <a:pt x="206121" y="1698625"/>
                </a:lnTo>
                <a:lnTo>
                  <a:pt x="0" y="1392301"/>
                </a:lnTo>
                <a:lnTo>
                  <a:pt x="206121" y="1050925"/>
                </a:lnTo>
                <a:lnTo>
                  <a:pt x="206121" y="1081278"/>
                </a:lnTo>
                <a:lnTo>
                  <a:pt x="260828" y="1070519"/>
                </a:lnTo>
                <a:lnTo>
                  <a:pt x="314008" y="1057344"/>
                </a:lnTo>
                <a:lnTo>
                  <a:pt x="365496" y="1041831"/>
                </a:lnTo>
                <a:lnTo>
                  <a:pt x="415133" y="1024057"/>
                </a:lnTo>
                <a:lnTo>
                  <a:pt x="462754" y="1004102"/>
                </a:lnTo>
                <a:lnTo>
                  <a:pt x="508199" y="982042"/>
                </a:lnTo>
                <a:lnTo>
                  <a:pt x="551305" y="957955"/>
                </a:lnTo>
                <a:lnTo>
                  <a:pt x="591910" y="931919"/>
                </a:lnTo>
                <a:lnTo>
                  <a:pt x="629853" y="904013"/>
                </a:lnTo>
                <a:lnTo>
                  <a:pt x="664971" y="874313"/>
                </a:lnTo>
                <a:lnTo>
                  <a:pt x="697102" y="842899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9173" y="2816860"/>
            <a:ext cx="824865" cy="883919"/>
          </a:xfrm>
          <a:custGeom>
            <a:avLst/>
            <a:gdLst/>
            <a:ahLst/>
            <a:cxnLst/>
            <a:rect l="l" t="t" r="r" b="b"/>
            <a:pathLst>
              <a:path w="824864" h="883920">
                <a:moveTo>
                  <a:pt x="618196" y="0"/>
                </a:moveTo>
                <a:lnTo>
                  <a:pt x="618196" y="157099"/>
                </a:lnTo>
                <a:lnTo>
                  <a:pt x="589176" y="162311"/>
                </a:lnTo>
                <a:lnTo>
                  <a:pt x="560443" y="168227"/>
                </a:lnTo>
                <a:lnTo>
                  <a:pt x="504023" y="182117"/>
                </a:lnTo>
                <a:lnTo>
                  <a:pt x="448198" y="199003"/>
                </a:lnTo>
                <a:lnTo>
                  <a:pt x="395221" y="218223"/>
                </a:lnTo>
                <a:lnTo>
                  <a:pt x="345174" y="239641"/>
                </a:lnTo>
                <a:lnTo>
                  <a:pt x="298145" y="263123"/>
                </a:lnTo>
                <a:lnTo>
                  <a:pt x="254217" y="288532"/>
                </a:lnTo>
                <a:lnTo>
                  <a:pt x="213477" y="315732"/>
                </a:lnTo>
                <a:lnTo>
                  <a:pt x="176008" y="344588"/>
                </a:lnTo>
                <a:lnTo>
                  <a:pt x="141896" y="374963"/>
                </a:lnTo>
                <a:lnTo>
                  <a:pt x="111227" y="406723"/>
                </a:lnTo>
                <a:lnTo>
                  <a:pt x="84085" y="439731"/>
                </a:lnTo>
                <a:lnTo>
                  <a:pt x="60555" y="473852"/>
                </a:lnTo>
                <a:lnTo>
                  <a:pt x="40722" y="508950"/>
                </a:lnTo>
                <a:lnTo>
                  <a:pt x="24672" y="544889"/>
                </a:lnTo>
                <a:lnTo>
                  <a:pt x="12490" y="581534"/>
                </a:lnTo>
                <a:lnTo>
                  <a:pt x="4260" y="618748"/>
                </a:lnTo>
                <a:lnTo>
                  <a:pt x="0" y="694342"/>
                </a:lnTo>
                <a:lnTo>
                  <a:pt x="4138" y="732450"/>
                </a:lnTo>
                <a:lnTo>
                  <a:pt x="12571" y="770585"/>
                </a:lnTo>
                <a:lnTo>
                  <a:pt x="25381" y="808611"/>
                </a:lnTo>
                <a:lnTo>
                  <a:pt x="42654" y="846392"/>
                </a:lnTo>
                <a:lnTo>
                  <a:pt x="64476" y="883792"/>
                </a:lnTo>
                <a:lnTo>
                  <a:pt x="89373" y="848981"/>
                </a:lnTo>
                <a:lnTo>
                  <a:pt x="117826" y="815652"/>
                </a:lnTo>
                <a:lnTo>
                  <a:pt x="149668" y="783896"/>
                </a:lnTo>
                <a:lnTo>
                  <a:pt x="184734" y="753806"/>
                </a:lnTo>
                <a:lnTo>
                  <a:pt x="222860" y="725476"/>
                </a:lnTo>
                <a:lnTo>
                  <a:pt x="263880" y="698998"/>
                </a:lnTo>
                <a:lnTo>
                  <a:pt x="307630" y="674464"/>
                </a:lnTo>
                <a:lnTo>
                  <a:pt x="353943" y="651967"/>
                </a:lnTo>
                <a:lnTo>
                  <a:pt x="402656" y="631599"/>
                </a:lnTo>
                <a:lnTo>
                  <a:pt x="453603" y="613454"/>
                </a:lnTo>
                <a:lnTo>
                  <a:pt x="506618" y="597624"/>
                </a:lnTo>
                <a:lnTo>
                  <a:pt x="561538" y="584201"/>
                </a:lnTo>
                <a:lnTo>
                  <a:pt x="618196" y="573277"/>
                </a:lnTo>
                <a:lnTo>
                  <a:pt x="702916" y="573277"/>
                </a:lnTo>
                <a:lnTo>
                  <a:pt x="824444" y="348106"/>
                </a:lnTo>
                <a:lnTo>
                  <a:pt x="618196" y="0"/>
                </a:lnTo>
                <a:close/>
              </a:path>
              <a:path w="824864" h="883920">
                <a:moveTo>
                  <a:pt x="702916" y="573277"/>
                </a:moveTo>
                <a:lnTo>
                  <a:pt x="618196" y="573277"/>
                </a:lnTo>
                <a:lnTo>
                  <a:pt x="618196" y="730250"/>
                </a:lnTo>
                <a:lnTo>
                  <a:pt x="702916" y="57327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8879" y="3492627"/>
            <a:ext cx="824865" cy="951865"/>
          </a:xfrm>
          <a:custGeom>
            <a:avLst/>
            <a:gdLst/>
            <a:ahLst/>
            <a:cxnLst/>
            <a:rect l="l" t="t" r="r" b="b"/>
            <a:pathLst>
              <a:path w="824864" h="951864">
                <a:moveTo>
                  <a:pt x="0" y="0"/>
                </a:moveTo>
                <a:lnTo>
                  <a:pt x="0" y="416179"/>
                </a:lnTo>
                <a:lnTo>
                  <a:pt x="2070" y="454442"/>
                </a:lnTo>
                <a:lnTo>
                  <a:pt x="18215" y="528697"/>
                </a:lnTo>
                <a:lnTo>
                  <a:pt x="32011" y="564507"/>
                </a:lnTo>
                <a:lnTo>
                  <a:pt x="49436" y="599318"/>
                </a:lnTo>
                <a:lnTo>
                  <a:pt x="70352" y="633040"/>
                </a:lnTo>
                <a:lnTo>
                  <a:pt x="94618" y="665581"/>
                </a:lnTo>
                <a:lnTo>
                  <a:pt x="122095" y="696853"/>
                </a:lnTo>
                <a:lnTo>
                  <a:pt x="152643" y="726762"/>
                </a:lnTo>
                <a:lnTo>
                  <a:pt x="186124" y="755221"/>
                </a:lnTo>
                <a:lnTo>
                  <a:pt x="222397" y="782136"/>
                </a:lnTo>
                <a:lnTo>
                  <a:pt x="261324" y="807419"/>
                </a:lnTo>
                <a:lnTo>
                  <a:pt x="302764" y="830979"/>
                </a:lnTo>
                <a:lnTo>
                  <a:pt x="346579" y="852725"/>
                </a:lnTo>
                <a:lnTo>
                  <a:pt x="392628" y="872566"/>
                </a:lnTo>
                <a:lnTo>
                  <a:pt x="440773" y="890412"/>
                </a:lnTo>
                <a:lnTo>
                  <a:pt x="490873" y="906172"/>
                </a:lnTo>
                <a:lnTo>
                  <a:pt x="542790" y="919756"/>
                </a:lnTo>
                <a:lnTo>
                  <a:pt x="596384" y="931074"/>
                </a:lnTo>
                <a:lnTo>
                  <a:pt x="651515" y="940034"/>
                </a:lnTo>
                <a:lnTo>
                  <a:pt x="708044" y="946546"/>
                </a:lnTo>
                <a:lnTo>
                  <a:pt x="765831" y="950520"/>
                </a:lnTo>
                <a:lnTo>
                  <a:pt x="824738" y="951865"/>
                </a:lnTo>
                <a:lnTo>
                  <a:pt x="824738" y="535686"/>
                </a:lnTo>
                <a:lnTo>
                  <a:pt x="765831" y="534341"/>
                </a:lnTo>
                <a:lnTo>
                  <a:pt x="708044" y="530367"/>
                </a:lnTo>
                <a:lnTo>
                  <a:pt x="651515" y="523855"/>
                </a:lnTo>
                <a:lnTo>
                  <a:pt x="596384" y="514895"/>
                </a:lnTo>
                <a:lnTo>
                  <a:pt x="542790" y="503577"/>
                </a:lnTo>
                <a:lnTo>
                  <a:pt x="490873" y="489993"/>
                </a:lnTo>
                <a:lnTo>
                  <a:pt x="440773" y="474233"/>
                </a:lnTo>
                <a:lnTo>
                  <a:pt x="392628" y="456387"/>
                </a:lnTo>
                <a:lnTo>
                  <a:pt x="346579" y="436546"/>
                </a:lnTo>
                <a:lnTo>
                  <a:pt x="302764" y="414800"/>
                </a:lnTo>
                <a:lnTo>
                  <a:pt x="261324" y="391240"/>
                </a:lnTo>
                <a:lnTo>
                  <a:pt x="222397" y="365957"/>
                </a:lnTo>
                <a:lnTo>
                  <a:pt x="186124" y="339042"/>
                </a:lnTo>
                <a:lnTo>
                  <a:pt x="152643" y="310583"/>
                </a:lnTo>
                <a:lnTo>
                  <a:pt x="122095" y="280674"/>
                </a:lnTo>
                <a:lnTo>
                  <a:pt x="94618" y="249402"/>
                </a:lnTo>
                <a:lnTo>
                  <a:pt x="70352" y="216861"/>
                </a:lnTo>
                <a:lnTo>
                  <a:pt x="49436" y="183139"/>
                </a:lnTo>
                <a:lnTo>
                  <a:pt x="32011" y="148328"/>
                </a:lnTo>
                <a:lnTo>
                  <a:pt x="18215" y="112518"/>
                </a:lnTo>
                <a:lnTo>
                  <a:pt x="2070" y="38263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8879" y="2816860"/>
            <a:ext cx="824865" cy="1628139"/>
          </a:xfrm>
          <a:custGeom>
            <a:avLst/>
            <a:gdLst/>
            <a:ahLst/>
            <a:cxnLst/>
            <a:rect l="l" t="t" r="r" b="b"/>
            <a:pathLst>
              <a:path w="824864" h="1628139">
                <a:moveTo>
                  <a:pt x="0" y="675766"/>
                </a:moveTo>
                <a:lnTo>
                  <a:pt x="2070" y="714030"/>
                </a:lnTo>
                <a:lnTo>
                  <a:pt x="18215" y="788285"/>
                </a:lnTo>
                <a:lnTo>
                  <a:pt x="32011" y="824095"/>
                </a:lnTo>
                <a:lnTo>
                  <a:pt x="49436" y="858906"/>
                </a:lnTo>
                <a:lnTo>
                  <a:pt x="70352" y="892628"/>
                </a:lnTo>
                <a:lnTo>
                  <a:pt x="94618" y="925169"/>
                </a:lnTo>
                <a:lnTo>
                  <a:pt x="122095" y="956441"/>
                </a:lnTo>
                <a:lnTo>
                  <a:pt x="152643" y="986350"/>
                </a:lnTo>
                <a:lnTo>
                  <a:pt x="186124" y="1014809"/>
                </a:lnTo>
                <a:lnTo>
                  <a:pt x="222397" y="1041724"/>
                </a:lnTo>
                <a:lnTo>
                  <a:pt x="261324" y="1067007"/>
                </a:lnTo>
                <a:lnTo>
                  <a:pt x="302764" y="1090567"/>
                </a:lnTo>
                <a:lnTo>
                  <a:pt x="346579" y="1112313"/>
                </a:lnTo>
                <a:lnTo>
                  <a:pt x="392628" y="1132154"/>
                </a:lnTo>
                <a:lnTo>
                  <a:pt x="440773" y="1150000"/>
                </a:lnTo>
                <a:lnTo>
                  <a:pt x="490873" y="1165760"/>
                </a:lnTo>
                <a:lnTo>
                  <a:pt x="542790" y="1179344"/>
                </a:lnTo>
                <a:lnTo>
                  <a:pt x="596384" y="1190662"/>
                </a:lnTo>
                <a:lnTo>
                  <a:pt x="651515" y="1199622"/>
                </a:lnTo>
                <a:lnTo>
                  <a:pt x="708044" y="1206134"/>
                </a:lnTo>
                <a:lnTo>
                  <a:pt x="765831" y="1210108"/>
                </a:lnTo>
                <a:lnTo>
                  <a:pt x="824738" y="1211452"/>
                </a:lnTo>
                <a:lnTo>
                  <a:pt x="824738" y="1627632"/>
                </a:lnTo>
                <a:lnTo>
                  <a:pt x="765831" y="1626287"/>
                </a:lnTo>
                <a:lnTo>
                  <a:pt x="708044" y="1622313"/>
                </a:lnTo>
                <a:lnTo>
                  <a:pt x="651515" y="1615801"/>
                </a:lnTo>
                <a:lnTo>
                  <a:pt x="596384" y="1606841"/>
                </a:lnTo>
                <a:lnTo>
                  <a:pt x="542790" y="1595523"/>
                </a:lnTo>
                <a:lnTo>
                  <a:pt x="490873" y="1581939"/>
                </a:lnTo>
                <a:lnTo>
                  <a:pt x="440773" y="1566179"/>
                </a:lnTo>
                <a:lnTo>
                  <a:pt x="392628" y="1548333"/>
                </a:lnTo>
                <a:lnTo>
                  <a:pt x="346579" y="1528492"/>
                </a:lnTo>
                <a:lnTo>
                  <a:pt x="302764" y="1506746"/>
                </a:lnTo>
                <a:lnTo>
                  <a:pt x="261324" y="1483186"/>
                </a:lnTo>
                <a:lnTo>
                  <a:pt x="222397" y="1457903"/>
                </a:lnTo>
                <a:lnTo>
                  <a:pt x="186124" y="1430988"/>
                </a:lnTo>
                <a:lnTo>
                  <a:pt x="152643" y="1402529"/>
                </a:lnTo>
                <a:lnTo>
                  <a:pt x="122095" y="1372620"/>
                </a:lnTo>
                <a:lnTo>
                  <a:pt x="94618" y="1341348"/>
                </a:lnTo>
                <a:lnTo>
                  <a:pt x="70352" y="1308807"/>
                </a:lnTo>
                <a:lnTo>
                  <a:pt x="49436" y="1275085"/>
                </a:lnTo>
                <a:lnTo>
                  <a:pt x="32011" y="1240274"/>
                </a:lnTo>
                <a:lnTo>
                  <a:pt x="18215" y="1204464"/>
                </a:lnTo>
                <a:lnTo>
                  <a:pt x="2070" y="1130209"/>
                </a:lnTo>
                <a:lnTo>
                  <a:pt x="0" y="1091945"/>
                </a:lnTo>
                <a:lnTo>
                  <a:pt x="0" y="675766"/>
                </a:lnTo>
                <a:lnTo>
                  <a:pt x="2092" y="637461"/>
                </a:lnTo>
                <a:lnTo>
                  <a:pt x="8287" y="599779"/>
                </a:lnTo>
                <a:lnTo>
                  <a:pt x="18456" y="562826"/>
                </a:lnTo>
                <a:lnTo>
                  <a:pt x="32473" y="526708"/>
                </a:lnTo>
                <a:lnTo>
                  <a:pt x="50213" y="491530"/>
                </a:lnTo>
                <a:lnTo>
                  <a:pt x="71547" y="457399"/>
                </a:lnTo>
                <a:lnTo>
                  <a:pt x="96350" y="424420"/>
                </a:lnTo>
                <a:lnTo>
                  <a:pt x="124496" y="392700"/>
                </a:lnTo>
                <a:lnTo>
                  <a:pt x="155857" y="362343"/>
                </a:lnTo>
                <a:lnTo>
                  <a:pt x="190307" y="333457"/>
                </a:lnTo>
                <a:lnTo>
                  <a:pt x="227720" y="306146"/>
                </a:lnTo>
                <a:lnTo>
                  <a:pt x="267968" y="280517"/>
                </a:lnTo>
                <a:lnTo>
                  <a:pt x="310927" y="256676"/>
                </a:lnTo>
                <a:lnTo>
                  <a:pt x="356468" y="234729"/>
                </a:lnTo>
                <a:lnTo>
                  <a:pt x="404466" y="214780"/>
                </a:lnTo>
                <a:lnTo>
                  <a:pt x="454793" y="196937"/>
                </a:lnTo>
                <a:lnTo>
                  <a:pt x="507324" y="181305"/>
                </a:lnTo>
                <a:lnTo>
                  <a:pt x="561932" y="167991"/>
                </a:lnTo>
                <a:lnTo>
                  <a:pt x="618490" y="157099"/>
                </a:lnTo>
                <a:lnTo>
                  <a:pt x="618490" y="0"/>
                </a:lnTo>
                <a:lnTo>
                  <a:pt x="824738" y="348106"/>
                </a:lnTo>
                <a:lnTo>
                  <a:pt x="618490" y="730250"/>
                </a:lnTo>
                <a:lnTo>
                  <a:pt x="618490" y="573277"/>
                </a:lnTo>
                <a:lnTo>
                  <a:pt x="561831" y="584201"/>
                </a:lnTo>
                <a:lnTo>
                  <a:pt x="506912" y="597624"/>
                </a:lnTo>
                <a:lnTo>
                  <a:pt x="453896" y="613454"/>
                </a:lnTo>
                <a:lnTo>
                  <a:pt x="402950" y="631599"/>
                </a:lnTo>
                <a:lnTo>
                  <a:pt x="354237" y="651967"/>
                </a:lnTo>
                <a:lnTo>
                  <a:pt x="307923" y="674464"/>
                </a:lnTo>
                <a:lnTo>
                  <a:pt x="264174" y="698998"/>
                </a:lnTo>
                <a:lnTo>
                  <a:pt x="223154" y="725476"/>
                </a:lnTo>
                <a:lnTo>
                  <a:pt x="185028" y="753806"/>
                </a:lnTo>
                <a:lnTo>
                  <a:pt x="149961" y="783896"/>
                </a:lnTo>
                <a:lnTo>
                  <a:pt x="118119" y="815652"/>
                </a:lnTo>
                <a:lnTo>
                  <a:pt x="89667" y="848981"/>
                </a:lnTo>
                <a:lnTo>
                  <a:pt x="64770" y="883792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9657" y="3349180"/>
            <a:ext cx="1649730" cy="665480"/>
          </a:xfrm>
          <a:custGeom>
            <a:avLst/>
            <a:gdLst/>
            <a:ahLst/>
            <a:cxnLst/>
            <a:rect l="l" t="t" r="r" b="b"/>
            <a:pathLst>
              <a:path w="1649729" h="665479">
                <a:moveTo>
                  <a:pt x="0" y="665162"/>
                </a:moveTo>
                <a:lnTo>
                  <a:pt x="1649348" y="665162"/>
                </a:lnTo>
                <a:lnTo>
                  <a:pt x="1649348" y="0"/>
                </a:lnTo>
                <a:lnTo>
                  <a:pt x="0" y="0"/>
                </a:lnTo>
                <a:lnTo>
                  <a:pt x="0" y="66516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89657" y="3349180"/>
            <a:ext cx="1649730" cy="6654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95"/>
              </a:spcBef>
            </a:pP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Planeamiento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78475" y="3299904"/>
            <a:ext cx="1586230" cy="643255"/>
          </a:xfrm>
          <a:custGeom>
            <a:avLst/>
            <a:gdLst/>
            <a:ahLst/>
            <a:cxnLst/>
            <a:rect l="l" t="t" r="r" b="b"/>
            <a:pathLst>
              <a:path w="1586229" h="643254">
                <a:moveTo>
                  <a:pt x="0" y="642937"/>
                </a:moveTo>
                <a:lnTo>
                  <a:pt x="1585849" y="642937"/>
                </a:lnTo>
                <a:lnTo>
                  <a:pt x="1585849" y="0"/>
                </a:lnTo>
                <a:lnTo>
                  <a:pt x="0" y="0"/>
                </a:lnTo>
                <a:lnTo>
                  <a:pt x="0" y="64293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8475" y="3299904"/>
            <a:ext cx="1586230" cy="64325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10"/>
              </a:spcBef>
            </a:pPr>
            <a:r>
              <a:rPr sz="2000" b="1" spc="-140" dirty="0">
                <a:solidFill>
                  <a:srgbClr val="FFFFFF"/>
                </a:solidFill>
                <a:latin typeface="Trebuchet MS"/>
                <a:cs typeface="Trebuchet MS"/>
              </a:rPr>
              <a:t>Ejecución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549398" y="2035251"/>
            <a:ext cx="40913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000000"/>
                </a:solidFill>
                <a:latin typeface="Trebuchet MS"/>
                <a:cs typeface="Trebuchet MS"/>
              </a:rPr>
              <a:t>Monitoreando </a:t>
            </a:r>
            <a:r>
              <a:rPr sz="2400" spc="-60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400" spc="-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controlando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000000"/>
                </a:solidFill>
                <a:latin typeface="Trebuchet MS"/>
                <a:cs typeface="Trebuchet MS"/>
              </a:rPr>
              <a:t>Procesos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6495" y="5665723"/>
            <a:ext cx="461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7E7E7E"/>
                </a:solidFill>
                <a:latin typeface="Trebuchet MS"/>
                <a:cs typeface="Trebuchet MS"/>
              </a:rPr>
              <a:t>Ejemplo </a:t>
            </a:r>
            <a:r>
              <a:rPr sz="2400" spc="-140" dirty="0">
                <a:solidFill>
                  <a:srgbClr val="7E7E7E"/>
                </a:solidFill>
                <a:latin typeface="Trebuchet MS"/>
                <a:cs typeface="Trebuchet MS"/>
              </a:rPr>
              <a:t>de </a:t>
            </a:r>
            <a:r>
              <a:rPr sz="2400" spc="-100" dirty="0">
                <a:solidFill>
                  <a:srgbClr val="7E7E7E"/>
                </a:solidFill>
                <a:latin typeface="Trebuchet MS"/>
                <a:cs typeface="Trebuchet MS"/>
              </a:rPr>
              <a:t>proyecto </a:t>
            </a:r>
            <a:r>
              <a:rPr sz="2400" spc="-140" dirty="0">
                <a:solidFill>
                  <a:srgbClr val="7E7E7E"/>
                </a:solidFill>
                <a:latin typeface="Trebuchet MS"/>
                <a:cs typeface="Trebuchet MS"/>
              </a:rPr>
              <a:t>de </a:t>
            </a:r>
            <a:r>
              <a:rPr sz="2400" spc="-155" dirty="0">
                <a:solidFill>
                  <a:srgbClr val="7E7E7E"/>
                </a:solidFill>
                <a:latin typeface="Trebuchet MS"/>
                <a:cs typeface="Trebuchet MS"/>
              </a:rPr>
              <a:t>una </a:t>
            </a:r>
            <a:r>
              <a:rPr sz="2400" spc="-110" dirty="0">
                <a:solidFill>
                  <a:srgbClr val="7E7E7E"/>
                </a:solidFill>
                <a:latin typeface="Trebuchet MS"/>
                <a:cs typeface="Trebuchet MS"/>
              </a:rPr>
              <a:t>sola</a:t>
            </a:r>
            <a:r>
              <a:rPr sz="2400" spc="2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7E7E7E"/>
                </a:solidFill>
                <a:latin typeface="Trebuchet MS"/>
                <a:cs typeface="Trebuchet MS"/>
              </a:rPr>
              <a:t>fase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21030"/>
            <a:ext cx="51854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EJEMPLO DE </a:t>
            </a:r>
            <a:r>
              <a:rPr sz="2000" b="0" spc="-5" dirty="0">
                <a:latin typeface="Arial"/>
                <a:cs typeface="Arial"/>
              </a:rPr>
              <a:t>PROYECTO </a:t>
            </a:r>
            <a:r>
              <a:rPr sz="2000" b="0" dirty="0">
                <a:latin typeface="Arial"/>
                <a:cs typeface="Arial"/>
              </a:rPr>
              <a:t>DE TRES</a:t>
            </a:r>
            <a:r>
              <a:rPr sz="2000" b="0" spc="-105" dirty="0">
                <a:latin typeface="Arial"/>
                <a:cs typeface="Arial"/>
              </a:rPr>
              <a:t> </a:t>
            </a:r>
            <a:r>
              <a:rPr sz="2000" b="0" spc="-30" dirty="0">
                <a:latin typeface="Arial"/>
                <a:cs typeface="Arial"/>
              </a:rPr>
              <a:t>FASES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Arial"/>
                <a:cs typeface="Arial"/>
              </a:rPr>
              <a:t>(RELACIÓN</a:t>
            </a:r>
            <a:r>
              <a:rPr sz="2000" b="0" spc="-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SECUENCIAL)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160" y="2855720"/>
            <a:ext cx="2919561" cy="1985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741" y="2843402"/>
            <a:ext cx="2938780" cy="2009775"/>
          </a:xfrm>
          <a:custGeom>
            <a:avLst/>
            <a:gdLst/>
            <a:ahLst/>
            <a:cxnLst/>
            <a:rect l="l" t="t" r="r" b="b"/>
            <a:pathLst>
              <a:path w="2938780" h="2009775">
                <a:moveTo>
                  <a:pt x="0" y="2009775"/>
                </a:moveTo>
                <a:lnTo>
                  <a:pt x="2938399" y="2009775"/>
                </a:lnTo>
                <a:lnTo>
                  <a:pt x="2938399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6974" y="2860419"/>
            <a:ext cx="2919687" cy="1985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7492" y="2848229"/>
            <a:ext cx="2938780" cy="2009775"/>
          </a:xfrm>
          <a:custGeom>
            <a:avLst/>
            <a:gdLst/>
            <a:ahLst/>
            <a:cxnLst/>
            <a:rect l="l" t="t" r="r" b="b"/>
            <a:pathLst>
              <a:path w="2938779" h="2009775">
                <a:moveTo>
                  <a:pt x="0" y="2009775"/>
                </a:moveTo>
                <a:lnTo>
                  <a:pt x="2938526" y="2009775"/>
                </a:lnTo>
                <a:lnTo>
                  <a:pt x="2938526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5373" y="2860419"/>
            <a:ext cx="2919561" cy="1985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6017" y="2848229"/>
            <a:ext cx="2938780" cy="2009775"/>
          </a:xfrm>
          <a:custGeom>
            <a:avLst/>
            <a:gdLst/>
            <a:ahLst/>
            <a:cxnLst/>
            <a:rect l="l" t="t" r="r" b="b"/>
            <a:pathLst>
              <a:path w="2938779" h="2009775">
                <a:moveTo>
                  <a:pt x="0" y="2009775"/>
                </a:moveTo>
                <a:lnTo>
                  <a:pt x="2938399" y="2009775"/>
                </a:lnTo>
                <a:lnTo>
                  <a:pt x="2938399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55465" y="2234260"/>
            <a:ext cx="1594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Trebuchet MS"/>
                <a:cs typeface="Trebuchet MS"/>
              </a:rPr>
              <a:t>F</a:t>
            </a:r>
            <a:r>
              <a:rPr sz="1800" spc="65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CTUR</a:t>
            </a:r>
            <a:r>
              <a:rPr sz="1800" spc="20" dirty="0">
                <a:latin typeface="Trebuchet MS"/>
                <a:cs typeface="Trebuchet MS"/>
              </a:rPr>
              <a:t>A</a:t>
            </a:r>
            <a:r>
              <a:rPr sz="1800" spc="114" dirty="0">
                <a:latin typeface="Trebuchet MS"/>
                <a:cs typeface="Trebuchet MS"/>
              </a:rPr>
              <a:t>CI</a:t>
            </a:r>
            <a:r>
              <a:rPr sz="1800" spc="170" dirty="0">
                <a:latin typeface="Trebuchet MS"/>
                <a:cs typeface="Trebuchet MS"/>
              </a:rPr>
              <a:t>O</a:t>
            </a:r>
            <a:r>
              <a:rPr sz="1800" spc="254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083" y="2234260"/>
            <a:ext cx="920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rebuchet MS"/>
                <a:cs typeface="Trebuchet MS"/>
              </a:rPr>
              <a:t>COBROS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0726" y="2234260"/>
            <a:ext cx="2418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ATENCION</a:t>
            </a:r>
            <a:r>
              <a:rPr sz="1800" spc="-38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AL </a:t>
            </a:r>
            <a:r>
              <a:rPr sz="1800" spc="40" dirty="0">
                <a:latin typeface="Trebuchet MS"/>
                <a:cs typeface="Trebuchet MS"/>
              </a:rPr>
              <a:t>CLIENTE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1325" y="4140701"/>
            <a:ext cx="4984724" cy="2672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521030"/>
            <a:ext cx="37623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EJEMPLO DE</a:t>
            </a:r>
            <a:r>
              <a:rPr sz="2000" b="0" spc="-4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Arial"/>
                <a:cs typeface="Arial"/>
              </a:rPr>
              <a:t>(CON </a:t>
            </a:r>
            <a:r>
              <a:rPr sz="2000" b="0" spc="-25" dirty="0">
                <a:latin typeface="Arial"/>
                <a:cs typeface="Arial"/>
              </a:rPr>
              <a:t>FASES</a:t>
            </a:r>
            <a:r>
              <a:rPr sz="2000" b="0" spc="-40" dirty="0">
                <a:latin typeface="Arial"/>
                <a:cs typeface="Arial"/>
              </a:rPr>
              <a:t> </a:t>
            </a:r>
            <a:r>
              <a:rPr sz="2000" b="0" spc="-15" dirty="0">
                <a:latin typeface="Arial"/>
                <a:cs typeface="Arial"/>
              </a:rPr>
              <a:t>SUPERPUESTAS)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98" y="1623847"/>
            <a:ext cx="5829880" cy="2497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7995" y="1265682"/>
            <a:ext cx="84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105" dirty="0">
                <a:latin typeface="Trebuchet MS"/>
                <a:cs typeface="Trebuchet MS"/>
              </a:rPr>
              <a:t>SEÑO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8105" y="3687317"/>
            <a:ext cx="1837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CONSTRUCCIÓN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839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CICLOS DE </a:t>
            </a:r>
            <a:r>
              <a:rPr sz="2000" b="0" spc="-5" dirty="0">
                <a:latin typeface="Arial"/>
                <a:cs typeface="Arial"/>
              </a:rPr>
              <a:t>VIDA</a:t>
            </a:r>
            <a:r>
              <a:rPr sz="2000" b="0" spc="-18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PREDICTIVOS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7503" y="1596697"/>
            <a:ext cx="7346130" cy="512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7715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LINK</a:t>
            </a:r>
            <a:r>
              <a:rPr sz="2000" b="0" dirty="0" smtClean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78991"/>
            <a:ext cx="9144000" cy="24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103630"/>
            <a:ext cx="9144000" cy="5754370"/>
          </a:xfrm>
          <a:custGeom>
            <a:avLst/>
            <a:gdLst/>
            <a:ahLst/>
            <a:cxnLst/>
            <a:rect l="l" t="t" r="r" b="b"/>
            <a:pathLst>
              <a:path w="9144000" h="5754370">
                <a:moveTo>
                  <a:pt x="0" y="5754370"/>
                </a:moveTo>
                <a:lnTo>
                  <a:pt x="9144000" y="5754370"/>
                </a:lnTo>
                <a:lnTo>
                  <a:pt x="9144000" y="0"/>
                </a:lnTo>
                <a:lnTo>
                  <a:pt x="0" y="0"/>
                </a:lnTo>
                <a:lnTo>
                  <a:pt x="0" y="575437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ángulo 10"/>
          <p:cNvSpPr/>
          <p:nvPr/>
        </p:nvSpPr>
        <p:spPr>
          <a:xfrm>
            <a:off x="550291" y="4224041"/>
            <a:ext cx="7701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 smtClean="0"/>
              <a:t>https://www.youtube.com/watch?v=MlyrriEzx3o</a:t>
            </a:r>
            <a:endParaRPr lang="es-PE" sz="2800" dirty="0"/>
          </a:p>
        </p:txBody>
      </p:sp>
      <p:sp>
        <p:nvSpPr>
          <p:cNvPr id="12" name="Rectángulo 11"/>
          <p:cNvSpPr/>
          <p:nvPr/>
        </p:nvSpPr>
        <p:spPr>
          <a:xfrm>
            <a:off x="550290" y="3200400"/>
            <a:ext cx="7701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 smtClean="0"/>
              <a:t>https://www.youtube.com/watch?v=y9AhMKUISZA</a:t>
            </a:r>
            <a:endParaRPr lang="es-PE" sz="2800" dirty="0"/>
          </a:p>
        </p:txBody>
      </p:sp>
      <p:sp>
        <p:nvSpPr>
          <p:cNvPr id="13" name="Rectángulo 12"/>
          <p:cNvSpPr/>
          <p:nvPr/>
        </p:nvSpPr>
        <p:spPr>
          <a:xfrm>
            <a:off x="535938" y="1464457"/>
            <a:ext cx="771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 smtClean="0"/>
              <a:t>https://www.youtube.com/watch?v=VUfV8hR0A1w</a:t>
            </a:r>
            <a:endParaRPr lang="es-PE" sz="2800" dirty="0"/>
          </a:p>
        </p:txBody>
      </p:sp>
      <p:sp>
        <p:nvSpPr>
          <p:cNvPr id="14" name="Rectángulo 13"/>
          <p:cNvSpPr/>
          <p:nvPr/>
        </p:nvSpPr>
        <p:spPr>
          <a:xfrm>
            <a:off x="535937" y="2193240"/>
            <a:ext cx="799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 smtClean="0"/>
              <a:t>https://www.youtube.com/watch?v=qJ_a7hSTetM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370" y="673353"/>
            <a:ext cx="6095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CICLO DE </a:t>
            </a:r>
            <a:r>
              <a:rPr sz="2000" b="0" spc="-5" dirty="0">
                <a:latin typeface="Arial"/>
                <a:cs typeface="Arial"/>
              </a:rPr>
              <a:t>VIDA </a:t>
            </a:r>
            <a:r>
              <a:rPr sz="2000" b="0" dirty="0">
                <a:latin typeface="Arial"/>
                <a:cs typeface="Arial"/>
              </a:rPr>
              <a:t>ITERACTIVOS E</a:t>
            </a:r>
            <a:r>
              <a:rPr sz="2000" b="0" spc="-190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INCREMENTALES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591" y="1484757"/>
            <a:ext cx="8064881" cy="403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8436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CICLOS DE </a:t>
            </a:r>
            <a:r>
              <a:rPr sz="2000" b="0" spc="-5" dirty="0">
                <a:latin typeface="Arial"/>
                <a:cs typeface="Arial"/>
              </a:rPr>
              <a:t>VIDA</a:t>
            </a:r>
            <a:r>
              <a:rPr sz="2000" b="0" spc="-265" dirty="0">
                <a:latin typeface="Arial"/>
                <a:cs typeface="Arial"/>
              </a:rPr>
              <a:t> </a:t>
            </a:r>
            <a:r>
              <a:rPr sz="2000" b="0" spc="-30" dirty="0">
                <a:latin typeface="Arial"/>
                <a:cs typeface="Arial"/>
              </a:rPr>
              <a:t>ADAPTATIVOS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6376" y="1226362"/>
            <a:ext cx="7854088" cy="5493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810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MÉTODO </a:t>
            </a:r>
            <a:r>
              <a:rPr sz="2000" dirty="0"/>
              <a:t>ÁGIL</a:t>
            </a:r>
            <a:r>
              <a:rPr sz="2000" spc="-140" dirty="0"/>
              <a:t> </a:t>
            </a:r>
            <a:r>
              <a:rPr sz="2000" dirty="0"/>
              <a:t>SCRUM</a:t>
            </a:r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303822" y="1543751"/>
            <a:ext cx="8359775" cy="5188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95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TRABAJO </a:t>
            </a:r>
            <a:r>
              <a:rPr sz="2000" b="0" spc="-5" dirty="0">
                <a:latin typeface="Arial"/>
                <a:cs typeface="Arial"/>
              </a:rPr>
              <a:t>EN </a:t>
            </a:r>
            <a:r>
              <a:rPr sz="2000" b="0" dirty="0">
                <a:latin typeface="Arial"/>
                <a:cs typeface="Arial"/>
              </a:rPr>
              <a:t>CLASE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01: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72195"/>
            <a:ext cx="7986395" cy="19284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5 problemas que requieran ser resueltos haciendo un</a:t>
            </a:r>
            <a:r>
              <a:rPr sz="1600" spc="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55600" marR="40005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lista de 5 Problemas que requieren ser resueltos haciendo un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desarrollo 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  <a:p>
            <a:pPr marL="355600" marR="37084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Indique los elementos esenciales de TIEMPO,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 ALCANCE en los cinco  primeros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Indique los elementos esenciales de TIEMPO,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 ALCANCE en los</a:t>
            </a:r>
            <a:r>
              <a:rPr sz="16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cinco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proyectos que requieren desarrollo de</a:t>
            </a:r>
            <a:r>
              <a:rPr sz="1600" spc="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75535" marR="5080">
              <a:lnSpc>
                <a:spcPts val="4500"/>
              </a:lnSpc>
              <a:spcBef>
                <a:spcPts val="495"/>
              </a:spcBef>
            </a:pPr>
            <a:r>
              <a:rPr spc="-45" dirty="0"/>
              <a:t>FACTORES </a:t>
            </a:r>
            <a:r>
              <a:rPr spc="-5" dirty="0"/>
              <a:t>CRÍTICOS DE  </a:t>
            </a:r>
            <a:r>
              <a:rPr spc="-20" dirty="0"/>
              <a:t>ÉXITO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77190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¿DE QUE DEPENDE EL </a:t>
            </a:r>
            <a:r>
              <a:rPr sz="2000" b="0" spc="-10" dirty="0">
                <a:latin typeface="Arial"/>
                <a:cs typeface="Arial"/>
              </a:rPr>
              <a:t>ÉXITO </a:t>
            </a:r>
            <a:r>
              <a:rPr sz="2000" b="0" dirty="0">
                <a:latin typeface="Arial"/>
                <a:cs typeface="Arial"/>
              </a:rPr>
              <a:t>O FRACASO DE UN</a:t>
            </a:r>
            <a:r>
              <a:rPr sz="2000" b="0" spc="-12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415786"/>
            <a:ext cx="8072755" cy="30441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Las personas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son lo más</a:t>
            </a:r>
            <a:r>
              <a:rPr sz="1800" spc="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importante.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Se debe </a:t>
            </a:r>
            <a:r>
              <a:rPr sz="1800" spc="-15" dirty="0">
                <a:solidFill>
                  <a:srgbClr val="676767"/>
                </a:solidFill>
                <a:latin typeface="Arial"/>
                <a:cs typeface="Arial"/>
              </a:rPr>
              <a:t>conocer,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planificar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controlar los procesos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recursos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asignados a  un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Leer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PMBOK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no sirve, hay que llevarlo a la</a:t>
            </a:r>
            <a:r>
              <a:rPr sz="1800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práctica.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 gestión es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tan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importante como la parte</a:t>
            </a:r>
            <a:r>
              <a:rPr sz="18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técnica.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Debe de haber un compromiso administrativo para el</a:t>
            </a:r>
            <a:r>
              <a:rPr sz="1800" spc="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Se debe ser</a:t>
            </a:r>
            <a:r>
              <a:rPr sz="18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proactivo.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solidFill>
                  <a:srgbClr val="676767"/>
                </a:solidFill>
                <a:latin typeface="Arial"/>
                <a:cs typeface="Arial"/>
              </a:rPr>
              <a:t>Trabajo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en</a:t>
            </a:r>
            <a:r>
              <a:rPr sz="18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equipo.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77190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¿DE QUE DEPENDE EL </a:t>
            </a:r>
            <a:r>
              <a:rPr sz="2000" b="0" spc="-10" dirty="0">
                <a:latin typeface="Arial"/>
                <a:cs typeface="Arial"/>
              </a:rPr>
              <a:t>ÉXITO </a:t>
            </a:r>
            <a:r>
              <a:rPr sz="2000" b="0" dirty="0">
                <a:latin typeface="Arial"/>
                <a:cs typeface="Arial"/>
              </a:rPr>
              <a:t>O FRACASO DE UN</a:t>
            </a:r>
            <a:r>
              <a:rPr sz="2000" b="0" spc="-12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96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Emprendedores con un motivo, pero </a:t>
            </a:r>
            <a:r>
              <a:rPr dirty="0"/>
              <a:t>sin </a:t>
            </a:r>
            <a:r>
              <a:rPr spc="-10" dirty="0"/>
              <a:t>una</a:t>
            </a:r>
            <a:r>
              <a:rPr spc="55" dirty="0"/>
              <a:t> </a:t>
            </a:r>
            <a:r>
              <a:rPr spc="-5" dirty="0"/>
              <a:t>motivación</a:t>
            </a:r>
          </a:p>
          <a:p>
            <a:pPr marL="356870" indent="-342900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Requerimientos</a:t>
            </a:r>
            <a:r>
              <a:rPr spc="30" dirty="0"/>
              <a:t> </a:t>
            </a:r>
            <a:r>
              <a:rPr spc="-5" dirty="0"/>
              <a:t>Incompletos.</a:t>
            </a:r>
          </a:p>
          <a:p>
            <a:pPr marL="356870" marR="5080" indent="-342900">
              <a:lnSpc>
                <a:spcPct val="12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Se debe </a:t>
            </a:r>
            <a:r>
              <a:rPr dirty="0"/>
              <a:t>aclarar </a:t>
            </a:r>
            <a:r>
              <a:rPr spc="-5" dirty="0"/>
              <a:t>la responsabilidad </a:t>
            </a:r>
            <a:r>
              <a:rPr dirty="0"/>
              <a:t>entre </a:t>
            </a:r>
            <a:r>
              <a:rPr spc="-5" dirty="0"/>
              <a:t>los diferentes roles involucrados  en un</a:t>
            </a:r>
            <a:r>
              <a:rPr spc="5" dirty="0"/>
              <a:t> </a:t>
            </a:r>
            <a:r>
              <a:rPr spc="-5" dirty="0"/>
              <a:t>proyecto.</a:t>
            </a:r>
          </a:p>
          <a:p>
            <a:pPr marL="356870" indent="-342900">
              <a:lnSpc>
                <a:spcPct val="100000"/>
              </a:lnSpc>
              <a:spcBef>
                <a:spcPts val="869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  <a:tab pos="769620" algn="l"/>
                <a:tab pos="1905000" algn="l"/>
                <a:tab pos="2571750" algn="l"/>
                <a:tab pos="2970530" algn="l"/>
                <a:tab pos="3993515" algn="l"/>
                <a:tab pos="4406900" algn="l"/>
                <a:tab pos="5654675" algn="l"/>
                <a:tab pos="6676390" algn="l"/>
                <a:tab pos="7278370" algn="l"/>
                <a:tab pos="7805420" algn="l"/>
              </a:tabLst>
            </a:pPr>
            <a:r>
              <a:rPr spc="-5" dirty="0"/>
              <a:t>E</a:t>
            </a:r>
            <a:r>
              <a:rPr dirty="0"/>
              <a:t>s	</a:t>
            </a:r>
            <a:r>
              <a:rPr spc="-10" dirty="0"/>
              <a:t>ne</a:t>
            </a:r>
            <a:r>
              <a:rPr dirty="0"/>
              <a:t>c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a</a:t>
            </a:r>
            <a:r>
              <a:rPr dirty="0"/>
              <a:t>rio	te</a:t>
            </a:r>
            <a:r>
              <a:rPr spc="-10" dirty="0"/>
              <a:t>ne</a:t>
            </a:r>
            <a:r>
              <a:rPr dirty="0"/>
              <a:t>r	</a:t>
            </a:r>
            <a:r>
              <a:rPr spc="-10" dirty="0"/>
              <a:t>u</a:t>
            </a:r>
            <a:r>
              <a:rPr dirty="0"/>
              <a:t>n	</a:t>
            </a:r>
            <a:r>
              <a:rPr b="1" dirty="0">
                <a:latin typeface="Arial"/>
                <a:cs typeface="Arial"/>
              </a:rPr>
              <a:t>Entorno	de	P</a:t>
            </a:r>
            <a:r>
              <a:rPr b="1" spc="-10" dirty="0">
                <a:latin typeface="Arial"/>
                <a:cs typeface="Arial"/>
              </a:rPr>
              <a:t>royec</a:t>
            </a:r>
            <a:r>
              <a:rPr b="1" dirty="0">
                <a:latin typeface="Arial"/>
                <a:cs typeface="Arial"/>
              </a:rPr>
              <a:t>tos	po</a:t>
            </a:r>
            <a:r>
              <a:rPr b="1" spc="-10" dirty="0">
                <a:latin typeface="Arial"/>
                <a:cs typeface="Arial"/>
              </a:rPr>
              <a:t>s</a:t>
            </a:r>
            <a:r>
              <a:rPr b="1" dirty="0">
                <a:latin typeface="Arial"/>
                <a:cs typeface="Arial"/>
              </a:rPr>
              <a:t>it</a:t>
            </a:r>
            <a:r>
              <a:rPr b="1" spc="-10" dirty="0">
                <a:latin typeface="Arial"/>
                <a:cs typeface="Arial"/>
              </a:rPr>
              <a:t>i</a:t>
            </a:r>
            <a:r>
              <a:rPr b="1" spc="-35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o	</a:t>
            </a:r>
            <a:r>
              <a:rPr spc="-10" dirty="0"/>
              <a:t>pa</a:t>
            </a:r>
            <a:r>
              <a:rPr dirty="0"/>
              <a:t>ra	</a:t>
            </a:r>
            <a:r>
              <a:rPr spc="-10" dirty="0"/>
              <a:t>q</a:t>
            </a:r>
            <a:r>
              <a:rPr dirty="0"/>
              <a:t>ue	</a:t>
            </a:r>
            <a:r>
              <a:rPr spc="-10" dirty="0"/>
              <a:t>un</a:t>
            </a:r>
          </a:p>
          <a:p>
            <a:pPr marL="35687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proyecto tenga éxito. El entorno se</a:t>
            </a:r>
            <a:r>
              <a:rPr spc="60" dirty="0"/>
              <a:t> </a:t>
            </a:r>
            <a:r>
              <a:rPr spc="-5" dirty="0"/>
              <a:t>compone:</a:t>
            </a:r>
          </a:p>
          <a:p>
            <a:pPr marL="757555" lvl="1" indent="-286385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757555" algn="l"/>
                <a:tab pos="75819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los</a:t>
            </a:r>
            <a:r>
              <a:rPr sz="18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  <a:p>
            <a:pPr marL="757555" lvl="1" indent="-286385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757555" algn="l"/>
                <a:tab pos="75819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los</a:t>
            </a:r>
            <a:r>
              <a:rPr sz="18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responsables.</a:t>
            </a:r>
            <a:endParaRPr sz="1800">
              <a:latin typeface="Arial"/>
              <a:cs typeface="Arial"/>
            </a:endParaRPr>
          </a:p>
          <a:p>
            <a:pPr marL="757555" lvl="1" indent="-286385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757555" algn="l"/>
                <a:tab pos="75819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los métodos, procesos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</a:t>
            </a:r>
            <a:r>
              <a:rPr sz="1800" spc="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herramientas.</a:t>
            </a:r>
            <a:endParaRPr sz="1800">
              <a:latin typeface="Arial"/>
              <a:cs typeface="Arial"/>
            </a:endParaRPr>
          </a:p>
          <a:p>
            <a:pPr marL="757555" lvl="1" indent="-286385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757555" algn="l"/>
                <a:tab pos="75819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la gestión de</a:t>
            </a:r>
            <a:r>
              <a:rPr sz="18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requisitos.</a:t>
            </a:r>
            <a:endParaRPr sz="1800">
              <a:latin typeface="Arial"/>
              <a:cs typeface="Arial"/>
            </a:endParaRPr>
          </a:p>
          <a:p>
            <a:pPr marL="757555" lvl="1" indent="-286385">
              <a:lnSpc>
                <a:spcPct val="100000"/>
              </a:lnSpc>
              <a:spcBef>
                <a:spcPts val="865"/>
              </a:spcBef>
              <a:buClr>
                <a:srgbClr val="EEA82E"/>
              </a:buClr>
              <a:buChar char="•"/>
              <a:tabLst>
                <a:tab pos="757555" algn="l"/>
                <a:tab pos="75819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la gestión del negocio,</a:t>
            </a:r>
            <a:r>
              <a:rPr sz="1800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92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20" dirty="0">
                <a:latin typeface="Arial"/>
                <a:cs typeface="Arial"/>
              </a:rPr>
              <a:t>FACTORES </a:t>
            </a:r>
            <a:r>
              <a:rPr sz="2000" b="0" dirty="0">
                <a:latin typeface="Arial"/>
                <a:cs typeface="Arial"/>
              </a:rPr>
              <a:t>CRÍTICOS DE</a:t>
            </a:r>
            <a:r>
              <a:rPr sz="2000" b="0" spc="-50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ÉXITO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647" y="1767412"/>
            <a:ext cx="4934131" cy="4453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75535" marR="5080">
              <a:lnSpc>
                <a:spcPts val="4500"/>
              </a:lnSpc>
              <a:spcBef>
                <a:spcPts val="495"/>
              </a:spcBef>
            </a:pPr>
            <a:r>
              <a:rPr spc="-10" dirty="0"/>
              <a:t>PROCESO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GESTIÓN  DE</a:t>
            </a:r>
            <a:r>
              <a:rPr spc="-15" dirty="0"/>
              <a:t> PROYECTOS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2567051"/>
            <a:ext cx="2743200" cy="2362200"/>
          </a:xfrm>
          <a:custGeom>
            <a:avLst/>
            <a:gdLst/>
            <a:ahLst/>
            <a:cxnLst/>
            <a:rect l="l" t="t" r="r" b="b"/>
            <a:pathLst>
              <a:path w="2743200" h="2362200">
                <a:moveTo>
                  <a:pt x="0" y="1181100"/>
                </a:moveTo>
                <a:lnTo>
                  <a:pt x="945" y="1136814"/>
                </a:lnTo>
                <a:lnTo>
                  <a:pt x="3761" y="1092941"/>
                </a:lnTo>
                <a:lnTo>
                  <a:pt x="8414" y="1049508"/>
                </a:lnTo>
                <a:lnTo>
                  <a:pt x="14870" y="1006544"/>
                </a:lnTo>
                <a:lnTo>
                  <a:pt x="23097" y="964077"/>
                </a:lnTo>
                <a:lnTo>
                  <a:pt x="33061" y="922136"/>
                </a:lnTo>
                <a:lnTo>
                  <a:pt x="44729" y="880750"/>
                </a:lnTo>
                <a:lnTo>
                  <a:pt x="58068" y="839947"/>
                </a:lnTo>
                <a:lnTo>
                  <a:pt x="73045" y="799756"/>
                </a:lnTo>
                <a:lnTo>
                  <a:pt x="89627" y="760205"/>
                </a:lnTo>
                <a:lnTo>
                  <a:pt x="107781" y="721322"/>
                </a:lnTo>
                <a:lnTo>
                  <a:pt x="127473" y="683136"/>
                </a:lnTo>
                <a:lnTo>
                  <a:pt x="148670" y="645676"/>
                </a:lnTo>
                <a:lnTo>
                  <a:pt x="171339" y="608971"/>
                </a:lnTo>
                <a:lnTo>
                  <a:pt x="195448" y="573048"/>
                </a:lnTo>
                <a:lnTo>
                  <a:pt x="220962" y="537936"/>
                </a:lnTo>
                <a:lnTo>
                  <a:pt x="247849" y="503664"/>
                </a:lnTo>
                <a:lnTo>
                  <a:pt x="276076" y="470261"/>
                </a:lnTo>
                <a:lnTo>
                  <a:pt x="305609" y="437754"/>
                </a:lnTo>
                <a:lnTo>
                  <a:pt x="336416" y="406172"/>
                </a:lnTo>
                <a:lnTo>
                  <a:pt x="368463" y="375545"/>
                </a:lnTo>
                <a:lnTo>
                  <a:pt x="401716" y="345900"/>
                </a:lnTo>
                <a:lnTo>
                  <a:pt x="436144" y="317266"/>
                </a:lnTo>
                <a:lnTo>
                  <a:pt x="471712" y="289671"/>
                </a:lnTo>
                <a:lnTo>
                  <a:pt x="508388" y="263145"/>
                </a:lnTo>
                <a:lnTo>
                  <a:pt x="546139" y="237714"/>
                </a:lnTo>
                <a:lnTo>
                  <a:pt x="584931" y="213409"/>
                </a:lnTo>
                <a:lnTo>
                  <a:pt x="624731" y="190258"/>
                </a:lnTo>
                <a:lnTo>
                  <a:pt x="665506" y="168289"/>
                </a:lnTo>
                <a:lnTo>
                  <a:pt x="707223" y="147530"/>
                </a:lnTo>
                <a:lnTo>
                  <a:pt x="749848" y="128010"/>
                </a:lnTo>
                <a:lnTo>
                  <a:pt x="793350" y="109758"/>
                </a:lnTo>
                <a:lnTo>
                  <a:pt x="837693" y="92803"/>
                </a:lnTo>
                <a:lnTo>
                  <a:pt x="882847" y="77172"/>
                </a:lnTo>
                <a:lnTo>
                  <a:pt x="928776" y="62894"/>
                </a:lnTo>
                <a:lnTo>
                  <a:pt x="975448" y="49998"/>
                </a:lnTo>
                <a:lnTo>
                  <a:pt x="1022830" y="38513"/>
                </a:lnTo>
                <a:lnTo>
                  <a:pt x="1070889" y="28466"/>
                </a:lnTo>
                <a:lnTo>
                  <a:pt x="1119592" y="19887"/>
                </a:lnTo>
                <a:lnTo>
                  <a:pt x="1168905" y="12804"/>
                </a:lnTo>
                <a:lnTo>
                  <a:pt x="1218796" y="7245"/>
                </a:lnTo>
                <a:lnTo>
                  <a:pt x="1269230" y="3239"/>
                </a:lnTo>
                <a:lnTo>
                  <a:pt x="1320176" y="814"/>
                </a:lnTo>
                <a:lnTo>
                  <a:pt x="1371600" y="0"/>
                </a:lnTo>
                <a:lnTo>
                  <a:pt x="1423023" y="814"/>
                </a:lnTo>
                <a:lnTo>
                  <a:pt x="1473969" y="3239"/>
                </a:lnTo>
                <a:lnTo>
                  <a:pt x="1524403" y="7245"/>
                </a:lnTo>
                <a:lnTo>
                  <a:pt x="1574294" y="12804"/>
                </a:lnTo>
                <a:lnTo>
                  <a:pt x="1623607" y="19887"/>
                </a:lnTo>
                <a:lnTo>
                  <a:pt x="1672310" y="28466"/>
                </a:lnTo>
                <a:lnTo>
                  <a:pt x="1720369" y="38513"/>
                </a:lnTo>
                <a:lnTo>
                  <a:pt x="1767751" y="49998"/>
                </a:lnTo>
                <a:lnTo>
                  <a:pt x="1814423" y="62894"/>
                </a:lnTo>
                <a:lnTo>
                  <a:pt x="1860352" y="77172"/>
                </a:lnTo>
                <a:lnTo>
                  <a:pt x="1905506" y="92803"/>
                </a:lnTo>
                <a:lnTo>
                  <a:pt x="1949849" y="109758"/>
                </a:lnTo>
                <a:lnTo>
                  <a:pt x="1993351" y="128010"/>
                </a:lnTo>
                <a:lnTo>
                  <a:pt x="2035976" y="147530"/>
                </a:lnTo>
                <a:lnTo>
                  <a:pt x="2077693" y="168289"/>
                </a:lnTo>
                <a:lnTo>
                  <a:pt x="2118468" y="190258"/>
                </a:lnTo>
                <a:lnTo>
                  <a:pt x="2158268" y="213409"/>
                </a:lnTo>
                <a:lnTo>
                  <a:pt x="2197060" y="237714"/>
                </a:lnTo>
                <a:lnTo>
                  <a:pt x="2234811" y="263145"/>
                </a:lnTo>
                <a:lnTo>
                  <a:pt x="2271487" y="289671"/>
                </a:lnTo>
                <a:lnTo>
                  <a:pt x="2307055" y="317266"/>
                </a:lnTo>
                <a:lnTo>
                  <a:pt x="2341483" y="345900"/>
                </a:lnTo>
                <a:lnTo>
                  <a:pt x="2374736" y="375545"/>
                </a:lnTo>
                <a:lnTo>
                  <a:pt x="2406783" y="406172"/>
                </a:lnTo>
                <a:lnTo>
                  <a:pt x="2437590" y="437754"/>
                </a:lnTo>
                <a:lnTo>
                  <a:pt x="2467123" y="470261"/>
                </a:lnTo>
                <a:lnTo>
                  <a:pt x="2495350" y="503664"/>
                </a:lnTo>
                <a:lnTo>
                  <a:pt x="2522237" y="537936"/>
                </a:lnTo>
                <a:lnTo>
                  <a:pt x="2547751" y="573048"/>
                </a:lnTo>
                <a:lnTo>
                  <a:pt x="2571860" y="608971"/>
                </a:lnTo>
                <a:lnTo>
                  <a:pt x="2594529" y="645676"/>
                </a:lnTo>
                <a:lnTo>
                  <a:pt x="2615726" y="683136"/>
                </a:lnTo>
                <a:lnTo>
                  <a:pt x="2635418" y="721322"/>
                </a:lnTo>
                <a:lnTo>
                  <a:pt x="2653572" y="760205"/>
                </a:lnTo>
                <a:lnTo>
                  <a:pt x="2670154" y="799756"/>
                </a:lnTo>
                <a:lnTo>
                  <a:pt x="2685131" y="839947"/>
                </a:lnTo>
                <a:lnTo>
                  <a:pt x="2698470" y="880750"/>
                </a:lnTo>
                <a:lnTo>
                  <a:pt x="2710138" y="922136"/>
                </a:lnTo>
                <a:lnTo>
                  <a:pt x="2720102" y="964077"/>
                </a:lnTo>
                <a:lnTo>
                  <a:pt x="2728329" y="1006544"/>
                </a:lnTo>
                <a:lnTo>
                  <a:pt x="2734785" y="1049508"/>
                </a:lnTo>
                <a:lnTo>
                  <a:pt x="2739438" y="1092941"/>
                </a:lnTo>
                <a:lnTo>
                  <a:pt x="2742254" y="1136814"/>
                </a:lnTo>
                <a:lnTo>
                  <a:pt x="2743200" y="1181100"/>
                </a:lnTo>
                <a:lnTo>
                  <a:pt x="2742254" y="1225376"/>
                </a:lnTo>
                <a:lnTo>
                  <a:pt x="2739438" y="1269242"/>
                </a:lnTo>
                <a:lnTo>
                  <a:pt x="2734785" y="1312667"/>
                </a:lnTo>
                <a:lnTo>
                  <a:pt x="2728329" y="1355624"/>
                </a:lnTo>
                <a:lnTo>
                  <a:pt x="2720102" y="1398083"/>
                </a:lnTo>
                <a:lnTo>
                  <a:pt x="2710138" y="1440017"/>
                </a:lnTo>
                <a:lnTo>
                  <a:pt x="2698470" y="1481397"/>
                </a:lnTo>
                <a:lnTo>
                  <a:pt x="2685131" y="1522194"/>
                </a:lnTo>
                <a:lnTo>
                  <a:pt x="2670154" y="1562380"/>
                </a:lnTo>
                <a:lnTo>
                  <a:pt x="2653572" y="1601926"/>
                </a:lnTo>
                <a:lnTo>
                  <a:pt x="2635418" y="1640804"/>
                </a:lnTo>
                <a:lnTo>
                  <a:pt x="2615726" y="1678985"/>
                </a:lnTo>
                <a:lnTo>
                  <a:pt x="2594529" y="1716440"/>
                </a:lnTo>
                <a:lnTo>
                  <a:pt x="2571860" y="1753142"/>
                </a:lnTo>
                <a:lnTo>
                  <a:pt x="2547751" y="1789061"/>
                </a:lnTo>
                <a:lnTo>
                  <a:pt x="2522237" y="1824169"/>
                </a:lnTo>
                <a:lnTo>
                  <a:pt x="2495350" y="1858437"/>
                </a:lnTo>
                <a:lnTo>
                  <a:pt x="2467123" y="1891838"/>
                </a:lnTo>
                <a:lnTo>
                  <a:pt x="2437590" y="1924342"/>
                </a:lnTo>
                <a:lnTo>
                  <a:pt x="2406783" y="1955920"/>
                </a:lnTo>
                <a:lnTo>
                  <a:pt x="2374736" y="1986545"/>
                </a:lnTo>
                <a:lnTo>
                  <a:pt x="2341483" y="2016188"/>
                </a:lnTo>
                <a:lnTo>
                  <a:pt x="2307055" y="2044820"/>
                </a:lnTo>
                <a:lnTo>
                  <a:pt x="2271487" y="2072413"/>
                </a:lnTo>
                <a:lnTo>
                  <a:pt x="2234811" y="2098938"/>
                </a:lnTo>
                <a:lnTo>
                  <a:pt x="2197060" y="2124366"/>
                </a:lnTo>
                <a:lnTo>
                  <a:pt x="2158268" y="2148670"/>
                </a:lnTo>
                <a:lnTo>
                  <a:pt x="2118468" y="2171820"/>
                </a:lnTo>
                <a:lnTo>
                  <a:pt x="2077693" y="2193788"/>
                </a:lnTo>
                <a:lnTo>
                  <a:pt x="2035976" y="2214546"/>
                </a:lnTo>
                <a:lnTo>
                  <a:pt x="1993351" y="2234065"/>
                </a:lnTo>
                <a:lnTo>
                  <a:pt x="1949849" y="2252316"/>
                </a:lnTo>
                <a:lnTo>
                  <a:pt x="1905506" y="2269271"/>
                </a:lnTo>
                <a:lnTo>
                  <a:pt x="1860352" y="2284902"/>
                </a:lnTo>
                <a:lnTo>
                  <a:pt x="1814423" y="2299179"/>
                </a:lnTo>
                <a:lnTo>
                  <a:pt x="1767751" y="2312074"/>
                </a:lnTo>
                <a:lnTo>
                  <a:pt x="1720369" y="2323560"/>
                </a:lnTo>
                <a:lnTo>
                  <a:pt x="1672310" y="2333606"/>
                </a:lnTo>
                <a:lnTo>
                  <a:pt x="1623607" y="2342185"/>
                </a:lnTo>
                <a:lnTo>
                  <a:pt x="1574294" y="2349269"/>
                </a:lnTo>
                <a:lnTo>
                  <a:pt x="1524403" y="2354827"/>
                </a:lnTo>
                <a:lnTo>
                  <a:pt x="1473969" y="2358833"/>
                </a:lnTo>
                <a:lnTo>
                  <a:pt x="1423023" y="2361258"/>
                </a:lnTo>
                <a:lnTo>
                  <a:pt x="1371600" y="2362073"/>
                </a:lnTo>
                <a:lnTo>
                  <a:pt x="1320176" y="2361258"/>
                </a:lnTo>
                <a:lnTo>
                  <a:pt x="1269230" y="2358833"/>
                </a:lnTo>
                <a:lnTo>
                  <a:pt x="1218796" y="2354827"/>
                </a:lnTo>
                <a:lnTo>
                  <a:pt x="1168905" y="2349269"/>
                </a:lnTo>
                <a:lnTo>
                  <a:pt x="1119592" y="2342185"/>
                </a:lnTo>
                <a:lnTo>
                  <a:pt x="1070889" y="2333606"/>
                </a:lnTo>
                <a:lnTo>
                  <a:pt x="1022830" y="2323560"/>
                </a:lnTo>
                <a:lnTo>
                  <a:pt x="975448" y="2312074"/>
                </a:lnTo>
                <a:lnTo>
                  <a:pt x="928776" y="2299179"/>
                </a:lnTo>
                <a:lnTo>
                  <a:pt x="882847" y="2284902"/>
                </a:lnTo>
                <a:lnTo>
                  <a:pt x="837693" y="2269271"/>
                </a:lnTo>
                <a:lnTo>
                  <a:pt x="793350" y="2252316"/>
                </a:lnTo>
                <a:lnTo>
                  <a:pt x="749848" y="2234065"/>
                </a:lnTo>
                <a:lnTo>
                  <a:pt x="707223" y="2214546"/>
                </a:lnTo>
                <a:lnTo>
                  <a:pt x="665506" y="2193788"/>
                </a:lnTo>
                <a:lnTo>
                  <a:pt x="624731" y="2171820"/>
                </a:lnTo>
                <a:lnTo>
                  <a:pt x="584931" y="2148670"/>
                </a:lnTo>
                <a:lnTo>
                  <a:pt x="546139" y="2124366"/>
                </a:lnTo>
                <a:lnTo>
                  <a:pt x="508388" y="2098938"/>
                </a:lnTo>
                <a:lnTo>
                  <a:pt x="471712" y="2072413"/>
                </a:lnTo>
                <a:lnTo>
                  <a:pt x="436144" y="2044820"/>
                </a:lnTo>
                <a:lnTo>
                  <a:pt x="401716" y="2016188"/>
                </a:lnTo>
                <a:lnTo>
                  <a:pt x="368463" y="1986545"/>
                </a:lnTo>
                <a:lnTo>
                  <a:pt x="336416" y="1955920"/>
                </a:lnTo>
                <a:lnTo>
                  <a:pt x="305609" y="1924342"/>
                </a:lnTo>
                <a:lnTo>
                  <a:pt x="276076" y="1891838"/>
                </a:lnTo>
                <a:lnTo>
                  <a:pt x="247849" y="1858437"/>
                </a:lnTo>
                <a:lnTo>
                  <a:pt x="220962" y="1824169"/>
                </a:lnTo>
                <a:lnTo>
                  <a:pt x="195448" y="1789061"/>
                </a:lnTo>
                <a:lnTo>
                  <a:pt x="171339" y="1753142"/>
                </a:lnTo>
                <a:lnTo>
                  <a:pt x="148670" y="1716440"/>
                </a:lnTo>
                <a:lnTo>
                  <a:pt x="127473" y="1678985"/>
                </a:lnTo>
                <a:lnTo>
                  <a:pt x="107781" y="1640804"/>
                </a:lnTo>
                <a:lnTo>
                  <a:pt x="89627" y="1601926"/>
                </a:lnTo>
                <a:lnTo>
                  <a:pt x="73045" y="1562380"/>
                </a:lnTo>
                <a:lnTo>
                  <a:pt x="58068" y="1522194"/>
                </a:lnTo>
                <a:lnTo>
                  <a:pt x="44729" y="1481397"/>
                </a:lnTo>
                <a:lnTo>
                  <a:pt x="33061" y="1440017"/>
                </a:lnTo>
                <a:lnTo>
                  <a:pt x="23097" y="1398083"/>
                </a:lnTo>
                <a:lnTo>
                  <a:pt x="14870" y="1355624"/>
                </a:lnTo>
                <a:lnTo>
                  <a:pt x="8414" y="1312667"/>
                </a:lnTo>
                <a:lnTo>
                  <a:pt x="3761" y="1269242"/>
                </a:lnTo>
                <a:lnTo>
                  <a:pt x="945" y="1225376"/>
                </a:lnTo>
                <a:lnTo>
                  <a:pt x="0" y="1181100"/>
                </a:lnTo>
                <a:close/>
              </a:path>
            </a:pathLst>
          </a:custGeom>
          <a:ln w="57150">
            <a:solidFill>
              <a:srgbClr val="EEA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2950" y="3367023"/>
            <a:ext cx="1295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1800" b="1" spc="-85" dirty="0">
                <a:latin typeface="Trebuchet MS"/>
                <a:cs typeface="Trebuchet MS"/>
              </a:rPr>
              <a:t>grupo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procesos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0550" y="3367023"/>
            <a:ext cx="159766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1800" b="1" spc="-110" dirty="0">
                <a:latin typeface="Trebuchet MS"/>
                <a:cs typeface="Trebuchet MS"/>
              </a:rPr>
              <a:t>área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800" b="1" spc="-105" dirty="0">
                <a:latin typeface="Trebuchet MS"/>
                <a:cs typeface="Trebuchet MS"/>
              </a:rPr>
              <a:t>conocimiento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7950" y="4891087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7950" y="4891087"/>
            <a:ext cx="1295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1440" marR="160655">
              <a:lnSpc>
                <a:spcPct val="100000"/>
              </a:lnSpc>
              <a:spcBef>
                <a:spcPts val="730"/>
              </a:spcBef>
            </a:pPr>
            <a:r>
              <a:rPr sz="1800" b="1" spc="-100" dirty="0">
                <a:latin typeface="Trebuchet MS"/>
                <a:cs typeface="Trebuchet MS"/>
              </a:rPr>
              <a:t>proceso</a:t>
            </a:r>
            <a:r>
              <a:rPr sz="1800" b="1" spc="-26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  </a:t>
            </a:r>
            <a:r>
              <a:rPr sz="1800" b="1" spc="-90" dirty="0">
                <a:latin typeface="Trebuchet MS"/>
                <a:cs typeface="Trebuchet MS"/>
              </a:rPr>
              <a:t>gestión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600" y="4129023"/>
            <a:ext cx="1276350" cy="1200150"/>
          </a:xfrm>
          <a:custGeom>
            <a:avLst/>
            <a:gdLst/>
            <a:ahLst/>
            <a:cxnLst/>
            <a:rect l="l" t="t" r="r" b="b"/>
            <a:pathLst>
              <a:path w="1276350" h="1200150">
                <a:moveTo>
                  <a:pt x="1162050" y="1085850"/>
                </a:moveTo>
                <a:lnTo>
                  <a:pt x="1162050" y="1200150"/>
                </a:lnTo>
                <a:lnTo>
                  <a:pt x="1238250" y="1162050"/>
                </a:lnTo>
                <a:lnTo>
                  <a:pt x="1181100" y="1162050"/>
                </a:lnTo>
                <a:lnTo>
                  <a:pt x="1181100" y="1123950"/>
                </a:lnTo>
                <a:lnTo>
                  <a:pt x="1238250" y="1123950"/>
                </a:lnTo>
                <a:lnTo>
                  <a:pt x="1162050" y="1085850"/>
                </a:lnTo>
                <a:close/>
              </a:path>
              <a:path w="1276350" h="1200150">
                <a:moveTo>
                  <a:pt x="38100" y="0"/>
                </a:moveTo>
                <a:lnTo>
                  <a:pt x="0" y="0"/>
                </a:lnTo>
                <a:lnTo>
                  <a:pt x="0" y="1162050"/>
                </a:lnTo>
                <a:lnTo>
                  <a:pt x="1162050" y="1162050"/>
                </a:lnTo>
                <a:lnTo>
                  <a:pt x="1162050" y="1143000"/>
                </a:lnTo>
                <a:lnTo>
                  <a:pt x="38100" y="1143000"/>
                </a:lnTo>
                <a:lnTo>
                  <a:pt x="19050" y="1123950"/>
                </a:lnTo>
                <a:lnTo>
                  <a:pt x="38100" y="1123950"/>
                </a:lnTo>
                <a:lnTo>
                  <a:pt x="38100" y="0"/>
                </a:lnTo>
                <a:close/>
              </a:path>
              <a:path w="1276350" h="1200150">
                <a:moveTo>
                  <a:pt x="1238250" y="1123950"/>
                </a:moveTo>
                <a:lnTo>
                  <a:pt x="1181100" y="1123950"/>
                </a:lnTo>
                <a:lnTo>
                  <a:pt x="1181100" y="1162050"/>
                </a:lnTo>
                <a:lnTo>
                  <a:pt x="1238250" y="1162050"/>
                </a:lnTo>
                <a:lnTo>
                  <a:pt x="1276350" y="1143000"/>
                </a:lnTo>
                <a:lnTo>
                  <a:pt x="1238250" y="1123950"/>
                </a:lnTo>
                <a:close/>
              </a:path>
              <a:path w="1276350" h="1200150">
                <a:moveTo>
                  <a:pt x="38100" y="1123950"/>
                </a:moveTo>
                <a:lnTo>
                  <a:pt x="19050" y="1123950"/>
                </a:lnTo>
                <a:lnTo>
                  <a:pt x="38100" y="1143000"/>
                </a:lnTo>
                <a:lnTo>
                  <a:pt x="38100" y="1123950"/>
                </a:lnTo>
                <a:close/>
              </a:path>
              <a:path w="1276350" h="1200150">
                <a:moveTo>
                  <a:pt x="1162050" y="1123950"/>
                </a:moveTo>
                <a:lnTo>
                  <a:pt x="38100" y="1123950"/>
                </a:lnTo>
                <a:lnTo>
                  <a:pt x="38100" y="1143000"/>
                </a:lnTo>
                <a:lnTo>
                  <a:pt x="1162050" y="1143000"/>
                </a:lnTo>
                <a:lnTo>
                  <a:pt x="1162050" y="1123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3350" y="4129023"/>
            <a:ext cx="1275080" cy="1200150"/>
          </a:xfrm>
          <a:custGeom>
            <a:avLst/>
            <a:gdLst/>
            <a:ahLst/>
            <a:cxnLst/>
            <a:rect l="l" t="t" r="r" b="b"/>
            <a:pathLst>
              <a:path w="1275079" h="1200150">
                <a:moveTo>
                  <a:pt x="114300" y="1085850"/>
                </a:moveTo>
                <a:lnTo>
                  <a:pt x="0" y="1143000"/>
                </a:lnTo>
                <a:lnTo>
                  <a:pt x="114300" y="1200150"/>
                </a:lnTo>
                <a:lnTo>
                  <a:pt x="114300" y="1162050"/>
                </a:lnTo>
                <a:lnTo>
                  <a:pt x="95250" y="1162050"/>
                </a:lnTo>
                <a:lnTo>
                  <a:pt x="95250" y="1123950"/>
                </a:lnTo>
                <a:lnTo>
                  <a:pt x="114300" y="1123950"/>
                </a:lnTo>
                <a:lnTo>
                  <a:pt x="114300" y="1085850"/>
                </a:lnTo>
                <a:close/>
              </a:path>
              <a:path w="1275079" h="1200150">
                <a:moveTo>
                  <a:pt x="114300" y="1123950"/>
                </a:moveTo>
                <a:lnTo>
                  <a:pt x="95250" y="1123950"/>
                </a:lnTo>
                <a:lnTo>
                  <a:pt x="95250" y="1162050"/>
                </a:lnTo>
                <a:lnTo>
                  <a:pt x="114300" y="1162050"/>
                </a:lnTo>
                <a:lnTo>
                  <a:pt x="114300" y="1123950"/>
                </a:lnTo>
                <a:close/>
              </a:path>
              <a:path w="1275079" h="1200150">
                <a:moveTo>
                  <a:pt x="1236852" y="1123950"/>
                </a:moveTo>
                <a:lnTo>
                  <a:pt x="114300" y="1123950"/>
                </a:lnTo>
                <a:lnTo>
                  <a:pt x="114300" y="1162050"/>
                </a:lnTo>
                <a:lnTo>
                  <a:pt x="1274952" y="1162050"/>
                </a:lnTo>
                <a:lnTo>
                  <a:pt x="1274952" y="1142999"/>
                </a:lnTo>
                <a:lnTo>
                  <a:pt x="1236852" y="1143000"/>
                </a:lnTo>
                <a:lnTo>
                  <a:pt x="1236852" y="1123950"/>
                </a:lnTo>
                <a:close/>
              </a:path>
              <a:path w="1275079" h="1200150">
                <a:moveTo>
                  <a:pt x="1274952" y="0"/>
                </a:moveTo>
                <a:lnTo>
                  <a:pt x="1236852" y="0"/>
                </a:lnTo>
                <a:lnTo>
                  <a:pt x="1236852" y="1143000"/>
                </a:lnTo>
                <a:lnTo>
                  <a:pt x="1255902" y="1123950"/>
                </a:lnTo>
                <a:lnTo>
                  <a:pt x="1274952" y="1123950"/>
                </a:lnTo>
                <a:lnTo>
                  <a:pt x="1274952" y="0"/>
                </a:lnTo>
                <a:close/>
              </a:path>
              <a:path w="1275079" h="1200150">
                <a:moveTo>
                  <a:pt x="1274952" y="1123950"/>
                </a:moveTo>
                <a:lnTo>
                  <a:pt x="1255902" y="1123950"/>
                </a:lnTo>
                <a:lnTo>
                  <a:pt x="1236852" y="1143000"/>
                </a:lnTo>
                <a:lnTo>
                  <a:pt x="1274952" y="1142999"/>
                </a:lnTo>
                <a:lnTo>
                  <a:pt x="1274952" y="1123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58788" y="4327905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5" dirty="0">
                <a:latin typeface="Trebuchet MS"/>
                <a:cs typeface="Trebuchet MS"/>
              </a:rPr>
              <a:t>_pertenece_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1648" y="5405424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latin typeface="Trebuchet MS"/>
                <a:cs typeface="Trebuchet MS"/>
              </a:rPr>
              <a:t>_agrupa_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84550" y="5214873"/>
            <a:ext cx="381000" cy="114935"/>
          </a:xfrm>
          <a:custGeom>
            <a:avLst/>
            <a:gdLst/>
            <a:ahLst/>
            <a:cxnLst/>
            <a:rect l="l" t="t" r="r" b="b"/>
            <a:pathLst>
              <a:path w="381000" h="114935">
                <a:moveTo>
                  <a:pt x="266700" y="76318"/>
                </a:moveTo>
                <a:lnTo>
                  <a:pt x="266700" y="114426"/>
                </a:lnTo>
                <a:lnTo>
                  <a:pt x="342900" y="76326"/>
                </a:lnTo>
                <a:lnTo>
                  <a:pt x="266700" y="76318"/>
                </a:lnTo>
                <a:close/>
              </a:path>
              <a:path w="381000" h="114935">
                <a:moveTo>
                  <a:pt x="266700" y="0"/>
                </a:moveTo>
                <a:lnTo>
                  <a:pt x="266700" y="76318"/>
                </a:lnTo>
                <a:lnTo>
                  <a:pt x="285750" y="76326"/>
                </a:lnTo>
                <a:lnTo>
                  <a:pt x="285750" y="38226"/>
                </a:lnTo>
                <a:lnTo>
                  <a:pt x="342984" y="38226"/>
                </a:lnTo>
                <a:lnTo>
                  <a:pt x="266700" y="0"/>
                </a:lnTo>
                <a:close/>
              </a:path>
              <a:path w="381000" h="114935">
                <a:moveTo>
                  <a:pt x="342984" y="38226"/>
                </a:moveTo>
                <a:lnTo>
                  <a:pt x="285750" y="38226"/>
                </a:lnTo>
                <a:lnTo>
                  <a:pt x="285750" y="76326"/>
                </a:lnTo>
                <a:lnTo>
                  <a:pt x="342916" y="76318"/>
                </a:lnTo>
                <a:lnTo>
                  <a:pt x="381000" y="57276"/>
                </a:lnTo>
                <a:lnTo>
                  <a:pt x="342984" y="38226"/>
                </a:lnTo>
                <a:close/>
              </a:path>
              <a:path w="381000" h="114935">
                <a:moveTo>
                  <a:pt x="266700" y="38226"/>
                </a:moveTo>
                <a:lnTo>
                  <a:pt x="0" y="38226"/>
                </a:lnTo>
                <a:lnTo>
                  <a:pt x="0" y="76200"/>
                </a:lnTo>
                <a:lnTo>
                  <a:pt x="266700" y="76318"/>
                </a:lnTo>
                <a:lnTo>
                  <a:pt x="266700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65750" y="5214873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5940" y="672211"/>
            <a:ext cx="5610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Times New Roman"/>
                <a:cs typeface="Times New Roman"/>
              </a:rPr>
              <a:t>ESTRUCTURA </a:t>
            </a:r>
            <a:r>
              <a:rPr sz="2000" b="0" spc="5" dirty="0">
                <a:latin typeface="Times New Roman"/>
                <a:cs typeface="Times New Roman"/>
              </a:rPr>
              <a:t>DE </a:t>
            </a:r>
            <a:r>
              <a:rPr sz="2000" b="0" dirty="0">
                <a:latin typeface="Times New Roman"/>
                <a:cs typeface="Times New Roman"/>
              </a:rPr>
              <a:t>COMPONENTES DEL</a:t>
            </a:r>
            <a:r>
              <a:rPr sz="2000" b="0" spc="2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PMBOK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942" y="2126360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REFLEX</a:t>
            </a:r>
            <a:r>
              <a:rPr sz="3200" spc="-10" dirty="0">
                <a:solidFill>
                  <a:srgbClr val="EEA82E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ONEMO</a:t>
            </a:r>
            <a:r>
              <a:rPr sz="3200" spc="5" dirty="0">
                <a:solidFill>
                  <a:srgbClr val="EEA82E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463" y="3224022"/>
            <a:ext cx="647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¿Qué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es Gestión de</a:t>
            </a:r>
            <a:r>
              <a:rPr sz="3600" spc="-5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proyectos?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063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GRUPOS DE</a:t>
            </a:r>
            <a:r>
              <a:rPr sz="2000" b="0" spc="-7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PROCESOS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2511"/>
            <a:ext cx="261556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Inicio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Planificación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Ejecución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Seguimiento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</a:t>
            </a:r>
            <a:r>
              <a:rPr sz="18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Cierre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825" y="1358900"/>
            <a:ext cx="1243012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825" y="1358900"/>
            <a:ext cx="1243330" cy="752475"/>
          </a:xfrm>
          <a:custGeom>
            <a:avLst/>
            <a:gdLst/>
            <a:ahLst/>
            <a:cxnLst/>
            <a:rect l="l" t="t" r="r" b="b"/>
            <a:pathLst>
              <a:path w="1243330" h="752475">
                <a:moveTo>
                  <a:pt x="0" y="752475"/>
                </a:moveTo>
                <a:lnTo>
                  <a:pt x="1243012" y="752475"/>
                </a:lnTo>
                <a:lnTo>
                  <a:pt x="1243012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6050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80" h="752475">
                <a:moveTo>
                  <a:pt x="232156" y="0"/>
                </a:moveTo>
                <a:lnTo>
                  <a:pt x="232156" y="188087"/>
                </a:lnTo>
                <a:lnTo>
                  <a:pt x="0" y="188087"/>
                </a:lnTo>
                <a:lnTo>
                  <a:pt x="0" y="564388"/>
                </a:lnTo>
                <a:lnTo>
                  <a:pt x="232156" y="564388"/>
                </a:lnTo>
                <a:lnTo>
                  <a:pt x="232156" y="752475"/>
                </a:lnTo>
                <a:lnTo>
                  <a:pt x="309625" y="376300"/>
                </a:lnTo>
                <a:lnTo>
                  <a:pt x="232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6050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80" h="752475">
                <a:moveTo>
                  <a:pt x="0" y="188087"/>
                </a:moveTo>
                <a:lnTo>
                  <a:pt x="232156" y="188087"/>
                </a:lnTo>
                <a:lnTo>
                  <a:pt x="232156" y="0"/>
                </a:lnTo>
                <a:lnTo>
                  <a:pt x="309625" y="376300"/>
                </a:lnTo>
                <a:lnTo>
                  <a:pt x="232156" y="752475"/>
                </a:lnTo>
                <a:lnTo>
                  <a:pt x="232156" y="564388"/>
                </a:lnTo>
                <a:lnTo>
                  <a:pt x="0" y="564388"/>
                </a:lnTo>
                <a:lnTo>
                  <a:pt x="0" y="188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3400" y="1358900"/>
            <a:ext cx="1863725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3400" y="1358900"/>
            <a:ext cx="1863725" cy="752475"/>
          </a:xfrm>
          <a:custGeom>
            <a:avLst/>
            <a:gdLst/>
            <a:ahLst/>
            <a:cxnLst/>
            <a:rect l="l" t="t" r="r" b="b"/>
            <a:pathLst>
              <a:path w="1863725" h="752475">
                <a:moveTo>
                  <a:pt x="0" y="752475"/>
                </a:moveTo>
                <a:lnTo>
                  <a:pt x="1863725" y="752475"/>
                </a:lnTo>
                <a:lnTo>
                  <a:pt x="1863725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8651" y="1358900"/>
            <a:ext cx="1554099" cy="7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9590" y="1375358"/>
            <a:ext cx="47167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5275" algn="l"/>
                <a:tab pos="3700779" algn="l"/>
              </a:tabLst>
            </a:pPr>
            <a:r>
              <a:rPr sz="2000" b="1" spc="-100" dirty="0">
                <a:solidFill>
                  <a:srgbClr val="EDEBE0"/>
                </a:solidFill>
                <a:latin typeface="Trebuchet MS"/>
                <a:cs typeface="Trebuchet MS"/>
              </a:rPr>
              <a:t>Inicio	</a:t>
            </a:r>
            <a:r>
              <a:rPr sz="2000" b="1" spc="-114" dirty="0">
                <a:solidFill>
                  <a:srgbClr val="006FC0"/>
                </a:solidFill>
                <a:latin typeface="Trebuchet MS"/>
                <a:cs typeface="Trebuchet MS"/>
              </a:rPr>
              <a:t>Planificación	</a:t>
            </a:r>
            <a:r>
              <a:rPr sz="2000" b="1" spc="-145" dirty="0">
                <a:solidFill>
                  <a:srgbClr val="006FC0"/>
                </a:solidFill>
                <a:latin typeface="Trebuchet MS"/>
                <a:cs typeface="Trebuchet MS"/>
              </a:rPr>
              <a:t>Ejecución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0100" y="1358900"/>
            <a:ext cx="1243012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100" y="1358900"/>
            <a:ext cx="1243330" cy="752475"/>
          </a:xfrm>
          <a:custGeom>
            <a:avLst/>
            <a:gdLst/>
            <a:ahLst/>
            <a:cxnLst/>
            <a:rect l="l" t="t" r="r" b="b"/>
            <a:pathLst>
              <a:path w="1243329" h="752475">
                <a:moveTo>
                  <a:pt x="0" y="752475"/>
                </a:moveTo>
                <a:lnTo>
                  <a:pt x="1243012" y="752475"/>
                </a:lnTo>
                <a:lnTo>
                  <a:pt x="1243012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59855" y="1375358"/>
            <a:ext cx="805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32675" y="1358900"/>
            <a:ext cx="1243012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32675" y="1358900"/>
            <a:ext cx="1243330" cy="7524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1" spc="-150" dirty="0">
                <a:solidFill>
                  <a:srgbClr val="EDEBE0"/>
                </a:solidFill>
                <a:latin typeface="Trebuchet MS"/>
                <a:cs typeface="Trebuchet MS"/>
              </a:rPr>
              <a:t>Cierre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1301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79" h="752475">
                <a:moveTo>
                  <a:pt x="232156" y="0"/>
                </a:moveTo>
                <a:lnTo>
                  <a:pt x="232156" y="188087"/>
                </a:lnTo>
                <a:lnTo>
                  <a:pt x="0" y="188087"/>
                </a:lnTo>
                <a:lnTo>
                  <a:pt x="0" y="564388"/>
                </a:lnTo>
                <a:lnTo>
                  <a:pt x="232156" y="564388"/>
                </a:lnTo>
                <a:lnTo>
                  <a:pt x="232156" y="752475"/>
                </a:lnTo>
                <a:lnTo>
                  <a:pt x="309499" y="376300"/>
                </a:lnTo>
                <a:lnTo>
                  <a:pt x="232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1301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79" h="752475">
                <a:moveTo>
                  <a:pt x="0" y="188087"/>
                </a:moveTo>
                <a:lnTo>
                  <a:pt x="232156" y="188087"/>
                </a:lnTo>
                <a:lnTo>
                  <a:pt x="232156" y="0"/>
                </a:lnTo>
                <a:lnTo>
                  <a:pt x="309499" y="376300"/>
                </a:lnTo>
                <a:lnTo>
                  <a:pt x="232156" y="752475"/>
                </a:lnTo>
                <a:lnTo>
                  <a:pt x="232156" y="564388"/>
                </a:lnTo>
                <a:lnTo>
                  <a:pt x="0" y="564388"/>
                </a:lnTo>
                <a:lnTo>
                  <a:pt x="0" y="188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2750" y="1358900"/>
            <a:ext cx="309880" cy="501650"/>
          </a:xfrm>
          <a:custGeom>
            <a:avLst/>
            <a:gdLst/>
            <a:ahLst/>
            <a:cxnLst/>
            <a:rect l="l" t="t" r="r" b="b"/>
            <a:pathLst>
              <a:path w="309879" h="501650">
                <a:moveTo>
                  <a:pt x="232155" y="0"/>
                </a:moveTo>
                <a:lnTo>
                  <a:pt x="232155" y="125475"/>
                </a:lnTo>
                <a:lnTo>
                  <a:pt x="0" y="125475"/>
                </a:lnTo>
                <a:lnTo>
                  <a:pt x="0" y="376300"/>
                </a:lnTo>
                <a:lnTo>
                  <a:pt x="232155" y="376300"/>
                </a:lnTo>
                <a:lnTo>
                  <a:pt x="232155" y="501650"/>
                </a:lnTo>
                <a:lnTo>
                  <a:pt x="309625" y="250825"/>
                </a:lnTo>
                <a:lnTo>
                  <a:pt x="232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2750" y="1358900"/>
            <a:ext cx="309880" cy="501650"/>
          </a:xfrm>
          <a:custGeom>
            <a:avLst/>
            <a:gdLst/>
            <a:ahLst/>
            <a:cxnLst/>
            <a:rect l="l" t="t" r="r" b="b"/>
            <a:pathLst>
              <a:path w="309879" h="501650">
                <a:moveTo>
                  <a:pt x="0" y="125475"/>
                </a:moveTo>
                <a:lnTo>
                  <a:pt x="232155" y="125475"/>
                </a:lnTo>
                <a:lnTo>
                  <a:pt x="232155" y="0"/>
                </a:lnTo>
                <a:lnTo>
                  <a:pt x="309625" y="250825"/>
                </a:lnTo>
                <a:lnTo>
                  <a:pt x="232155" y="501650"/>
                </a:lnTo>
                <a:lnTo>
                  <a:pt x="232155" y="376300"/>
                </a:lnTo>
                <a:lnTo>
                  <a:pt x="0" y="376300"/>
                </a:lnTo>
                <a:lnTo>
                  <a:pt x="0" y="125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45325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79" h="752475">
                <a:moveTo>
                  <a:pt x="232155" y="0"/>
                </a:moveTo>
                <a:lnTo>
                  <a:pt x="232155" y="188087"/>
                </a:lnTo>
                <a:lnTo>
                  <a:pt x="0" y="188087"/>
                </a:lnTo>
                <a:lnTo>
                  <a:pt x="0" y="564388"/>
                </a:lnTo>
                <a:lnTo>
                  <a:pt x="232155" y="564388"/>
                </a:lnTo>
                <a:lnTo>
                  <a:pt x="232155" y="752475"/>
                </a:lnTo>
                <a:lnTo>
                  <a:pt x="309625" y="376300"/>
                </a:lnTo>
                <a:lnTo>
                  <a:pt x="232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5325" y="1358900"/>
            <a:ext cx="309880" cy="752475"/>
          </a:xfrm>
          <a:custGeom>
            <a:avLst/>
            <a:gdLst/>
            <a:ahLst/>
            <a:cxnLst/>
            <a:rect l="l" t="t" r="r" b="b"/>
            <a:pathLst>
              <a:path w="309879" h="752475">
                <a:moveTo>
                  <a:pt x="0" y="188087"/>
                </a:moveTo>
                <a:lnTo>
                  <a:pt x="232155" y="188087"/>
                </a:lnTo>
                <a:lnTo>
                  <a:pt x="232155" y="0"/>
                </a:lnTo>
                <a:lnTo>
                  <a:pt x="309625" y="376300"/>
                </a:lnTo>
                <a:lnTo>
                  <a:pt x="232155" y="752475"/>
                </a:lnTo>
                <a:lnTo>
                  <a:pt x="232155" y="564388"/>
                </a:lnTo>
                <a:lnTo>
                  <a:pt x="0" y="564388"/>
                </a:lnTo>
                <a:lnTo>
                  <a:pt x="0" y="188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2750" y="1673225"/>
            <a:ext cx="309880" cy="500380"/>
          </a:xfrm>
          <a:custGeom>
            <a:avLst/>
            <a:gdLst/>
            <a:ahLst/>
            <a:cxnLst/>
            <a:rect l="l" t="t" r="r" b="b"/>
            <a:pathLst>
              <a:path w="309879" h="500380">
                <a:moveTo>
                  <a:pt x="77342" y="0"/>
                </a:moveTo>
                <a:lnTo>
                  <a:pt x="0" y="250062"/>
                </a:lnTo>
                <a:lnTo>
                  <a:pt x="77342" y="500125"/>
                </a:lnTo>
                <a:lnTo>
                  <a:pt x="77342" y="375030"/>
                </a:lnTo>
                <a:lnTo>
                  <a:pt x="309625" y="375030"/>
                </a:lnTo>
                <a:lnTo>
                  <a:pt x="309625" y="124967"/>
                </a:lnTo>
                <a:lnTo>
                  <a:pt x="77342" y="124967"/>
                </a:lnTo>
                <a:lnTo>
                  <a:pt x="77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2750" y="1673225"/>
            <a:ext cx="309880" cy="500380"/>
          </a:xfrm>
          <a:custGeom>
            <a:avLst/>
            <a:gdLst/>
            <a:ahLst/>
            <a:cxnLst/>
            <a:rect l="l" t="t" r="r" b="b"/>
            <a:pathLst>
              <a:path w="309879" h="500380">
                <a:moveTo>
                  <a:pt x="0" y="250062"/>
                </a:moveTo>
                <a:lnTo>
                  <a:pt x="77342" y="0"/>
                </a:lnTo>
                <a:lnTo>
                  <a:pt x="77342" y="124967"/>
                </a:lnTo>
                <a:lnTo>
                  <a:pt x="309625" y="124967"/>
                </a:lnTo>
                <a:lnTo>
                  <a:pt x="309625" y="375030"/>
                </a:lnTo>
                <a:lnTo>
                  <a:pt x="77342" y="375030"/>
                </a:lnTo>
                <a:lnTo>
                  <a:pt x="77342" y="500125"/>
                </a:lnTo>
                <a:lnTo>
                  <a:pt x="0" y="2500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5837" y="3065398"/>
            <a:ext cx="1905" cy="2762885"/>
          </a:xfrm>
          <a:custGeom>
            <a:avLst/>
            <a:gdLst/>
            <a:ahLst/>
            <a:cxnLst/>
            <a:rect l="l" t="t" r="r" b="b"/>
            <a:pathLst>
              <a:path w="1905" h="2762885">
                <a:moveTo>
                  <a:pt x="0" y="0"/>
                </a:moveTo>
                <a:lnTo>
                  <a:pt x="1587" y="2762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5837" y="5873750"/>
            <a:ext cx="7596505" cy="0"/>
          </a:xfrm>
          <a:custGeom>
            <a:avLst/>
            <a:gdLst/>
            <a:ahLst/>
            <a:cxnLst/>
            <a:rect l="l" t="t" r="r" b="b"/>
            <a:pathLst>
              <a:path w="7596505">
                <a:moveTo>
                  <a:pt x="0" y="0"/>
                </a:moveTo>
                <a:lnTo>
                  <a:pt x="7596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6661" y="3860541"/>
            <a:ext cx="280035" cy="19361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100" dirty="0">
                <a:latin typeface="Trebuchet MS"/>
                <a:cs typeface="Trebuchet MS"/>
              </a:rPr>
              <a:t>Nivel </a:t>
            </a:r>
            <a:r>
              <a:rPr sz="2000" b="1" spc="-114" dirty="0">
                <a:latin typeface="Trebuchet MS"/>
                <a:cs typeface="Trebuchet MS"/>
              </a:rPr>
              <a:t>de</a:t>
            </a:r>
            <a:r>
              <a:rPr sz="2000" b="1" spc="-29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Actividad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8537" y="5225415"/>
            <a:ext cx="2421890" cy="618490"/>
          </a:xfrm>
          <a:custGeom>
            <a:avLst/>
            <a:gdLst/>
            <a:ahLst/>
            <a:cxnLst/>
            <a:rect l="l" t="t" r="r" b="b"/>
            <a:pathLst>
              <a:path w="2421890" h="618489">
                <a:moveTo>
                  <a:pt x="0" y="618172"/>
                </a:moveTo>
                <a:lnTo>
                  <a:pt x="31118" y="577886"/>
                </a:lnTo>
                <a:lnTo>
                  <a:pt x="62317" y="537751"/>
                </a:lnTo>
                <a:lnTo>
                  <a:pt x="93680" y="497920"/>
                </a:lnTo>
                <a:lnTo>
                  <a:pt x="125287" y="458547"/>
                </a:lnTo>
                <a:lnTo>
                  <a:pt x="157219" y="419782"/>
                </a:lnTo>
                <a:lnTo>
                  <a:pt x="189558" y="381779"/>
                </a:lnTo>
                <a:lnTo>
                  <a:pt x="222386" y="344690"/>
                </a:lnTo>
                <a:lnTo>
                  <a:pt x="255783" y="308668"/>
                </a:lnTo>
                <a:lnTo>
                  <a:pt x="289831" y="273865"/>
                </a:lnTo>
                <a:lnTo>
                  <a:pt x="324612" y="240433"/>
                </a:lnTo>
                <a:lnTo>
                  <a:pt x="360206" y="208525"/>
                </a:lnTo>
                <a:lnTo>
                  <a:pt x="396696" y="178294"/>
                </a:lnTo>
                <a:lnTo>
                  <a:pt x="434162" y="149891"/>
                </a:lnTo>
                <a:lnTo>
                  <a:pt x="472686" y="123470"/>
                </a:lnTo>
                <a:lnTo>
                  <a:pt x="512349" y="99183"/>
                </a:lnTo>
                <a:lnTo>
                  <a:pt x="553232" y="77182"/>
                </a:lnTo>
                <a:lnTo>
                  <a:pt x="595418" y="57620"/>
                </a:lnTo>
                <a:lnTo>
                  <a:pt x="638986" y="40649"/>
                </a:lnTo>
                <a:lnTo>
                  <a:pt x="684020" y="26422"/>
                </a:lnTo>
                <a:lnTo>
                  <a:pt x="730599" y="15091"/>
                </a:lnTo>
                <a:lnTo>
                  <a:pt x="778806" y="6808"/>
                </a:lnTo>
                <a:lnTo>
                  <a:pt x="828721" y="1727"/>
                </a:lnTo>
                <a:lnTo>
                  <a:pt x="880427" y="0"/>
                </a:lnTo>
                <a:lnTo>
                  <a:pt x="918402" y="1393"/>
                </a:lnTo>
                <a:lnTo>
                  <a:pt x="958820" y="5470"/>
                </a:lnTo>
                <a:lnTo>
                  <a:pt x="1001498" y="12075"/>
                </a:lnTo>
                <a:lnTo>
                  <a:pt x="1046253" y="21054"/>
                </a:lnTo>
                <a:lnTo>
                  <a:pt x="1092899" y="32252"/>
                </a:lnTo>
                <a:lnTo>
                  <a:pt x="1141255" y="45514"/>
                </a:lnTo>
                <a:lnTo>
                  <a:pt x="1191136" y="60686"/>
                </a:lnTo>
                <a:lnTo>
                  <a:pt x="1242357" y="77612"/>
                </a:lnTo>
                <a:lnTo>
                  <a:pt x="1294737" y="96138"/>
                </a:lnTo>
                <a:lnTo>
                  <a:pt x="1348090" y="116109"/>
                </a:lnTo>
                <a:lnTo>
                  <a:pt x="1402232" y="137370"/>
                </a:lnTo>
                <a:lnTo>
                  <a:pt x="1456981" y="159766"/>
                </a:lnTo>
                <a:lnTo>
                  <a:pt x="1512153" y="183143"/>
                </a:lnTo>
                <a:lnTo>
                  <a:pt x="1567563" y="207345"/>
                </a:lnTo>
                <a:lnTo>
                  <a:pt x="1623028" y="232218"/>
                </a:lnTo>
                <a:lnTo>
                  <a:pt x="1678365" y="257608"/>
                </a:lnTo>
                <a:lnTo>
                  <a:pt x="1733388" y="283358"/>
                </a:lnTo>
                <a:lnTo>
                  <a:pt x="1787916" y="309315"/>
                </a:lnTo>
                <a:lnTo>
                  <a:pt x="1841763" y="335324"/>
                </a:lnTo>
                <a:lnTo>
                  <a:pt x="1894747" y="361230"/>
                </a:lnTo>
                <a:lnTo>
                  <a:pt x="1946683" y="386877"/>
                </a:lnTo>
                <a:lnTo>
                  <a:pt x="1997387" y="412112"/>
                </a:lnTo>
                <a:lnTo>
                  <a:pt x="2046677" y="436779"/>
                </a:lnTo>
                <a:lnTo>
                  <a:pt x="2094368" y="460723"/>
                </a:lnTo>
                <a:lnTo>
                  <a:pt x="2140276" y="483791"/>
                </a:lnTo>
                <a:lnTo>
                  <a:pt x="2184218" y="505826"/>
                </a:lnTo>
                <a:lnTo>
                  <a:pt x="2226009" y="526675"/>
                </a:lnTo>
                <a:lnTo>
                  <a:pt x="2265467" y="546181"/>
                </a:lnTo>
                <a:lnTo>
                  <a:pt x="2302408" y="564192"/>
                </a:lnTo>
                <a:lnTo>
                  <a:pt x="2368000" y="595104"/>
                </a:lnTo>
                <a:lnTo>
                  <a:pt x="2396286" y="607696"/>
                </a:lnTo>
                <a:lnTo>
                  <a:pt x="2421318" y="618172"/>
                </a:lnTo>
              </a:path>
            </a:pathLst>
          </a:custGeom>
          <a:ln w="381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71142" y="4599888"/>
            <a:ext cx="600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008000"/>
                </a:solidFill>
                <a:latin typeface="Trebuchet MS"/>
                <a:cs typeface="Trebuchet MS"/>
              </a:rPr>
              <a:t>Inicio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3609" y="3795648"/>
            <a:ext cx="5977255" cy="2082164"/>
          </a:xfrm>
          <a:custGeom>
            <a:avLst/>
            <a:gdLst/>
            <a:ahLst/>
            <a:cxnLst/>
            <a:rect l="l" t="t" r="r" b="b"/>
            <a:pathLst>
              <a:path w="5977255" h="2082164">
                <a:moveTo>
                  <a:pt x="0" y="2081618"/>
                </a:moveTo>
                <a:lnTo>
                  <a:pt x="43341" y="2052687"/>
                </a:lnTo>
                <a:lnTo>
                  <a:pt x="86580" y="2023629"/>
                </a:lnTo>
                <a:lnTo>
                  <a:pt x="129616" y="1994318"/>
                </a:lnTo>
                <a:lnTo>
                  <a:pt x="172345" y="1964627"/>
                </a:lnTo>
                <a:lnTo>
                  <a:pt x="214666" y="1934430"/>
                </a:lnTo>
                <a:lnTo>
                  <a:pt x="256475" y="1903599"/>
                </a:lnTo>
                <a:lnTo>
                  <a:pt x="297672" y="1872010"/>
                </a:lnTo>
                <a:lnTo>
                  <a:pt x="338152" y="1839534"/>
                </a:lnTo>
                <a:lnTo>
                  <a:pt x="377815" y="1806046"/>
                </a:lnTo>
                <a:lnTo>
                  <a:pt x="416557" y="1771420"/>
                </a:lnTo>
                <a:lnTo>
                  <a:pt x="454276" y="1735528"/>
                </a:lnTo>
                <a:lnTo>
                  <a:pt x="490870" y="1698244"/>
                </a:lnTo>
                <a:lnTo>
                  <a:pt x="526236" y="1659442"/>
                </a:lnTo>
                <a:lnTo>
                  <a:pt x="560273" y="1618995"/>
                </a:lnTo>
                <a:lnTo>
                  <a:pt x="588417" y="1581995"/>
                </a:lnTo>
                <a:lnTo>
                  <a:pt x="614645" y="1543355"/>
                </a:lnTo>
                <a:lnTo>
                  <a:pt x="639229" y="1503244"/>
                </a:lnTo>
                <a:lnTo>
                  <a:pt x="662444" y="1461833"/>
                </a:lnTo>
                <a:lnTo>
                  <a:pt x="684564" y="1419290"/>
                </a:lnTo>
                <a:lnTo>
                  <a:pt x="705862" y="1375787"/>
                </a:lnTo>
                <a:lnTo>
                  <a:pt x="726613" y="1331491"/>
                </a:lnTo>
                <a:lnTo>
                  <a:pt x="747090" y="1286573"/>
                </a:lnTo>
                <a:lnTo>
                  <a:pt x="767566" y="1241203"/>
                </a:lnTo>
                <a:lnTo>
                  <a:pt x="788317" y="1195550"/>
                </a:lnTo>
                <a:lnTo>
                  <a:pt x="809615" y="1149784"/>
                </a:lnTo>
                <a:lnTo>
                  <a:pt x="831735" y="1104074"/>
                </a:lnTo>
                <a:lnTo>
                  <a:pt x="854950" y="1058591"/>
                </a:lnTo>
                <a:lnTo>
                  <a:pt x="879535" y="1013503"/>
                </a:lnTo>
                <a:lnTo>
                  <a:pt x="905762" y="968981"/>
                </a:lnTo>
                <a:lnTo>
                  <a:pt x="933907" y="925194"/>
                </a:lnTo>
                <a:lnTo>
                  <a:pt x="960397" y="885975"/>
                </a:lnTo>
                <a:lnTo>
                  <a:pt x="987946" y="845563"/>
                </a:lnTo>
                <a:lnTo>
                  <a:pt x="1016457" y="804198"/>
                </a:lnTo>
                <a:lnTo>
                  <a:pt x="1045834" y="762118"/>
                </a:lnTo>
                <a:lnTo>
                  <a:pt x="1075981" y="719560"/>
                </a:lnTo>
                <a:lnTo>
                  <a:pt x="1106801" y="676764"/>
                </a:lnTo>
                <a:lnTo>
                  <a:pt x="1138198" y="633966"/>
                </a:lnTo>
                <a:lnTo>
                  <a:pt x="1170075" y="591406"/>
                </a:lnTo>
                <a:lnTo>
                  <a:pt x="1202337" y="549322"/>
                </a:lnTo>
                <a:lnTo>
                  <a:pt x="1234887" y="507952"/>
                </a:lnTo>
                <a:lnTo>
                  <a:pt x="1267629" y="467533"/>
                </a:lnTo>
                <a:lnTo>
                  <a:pt x="1300466" y="428305"/>
                </a:lnTo>
                <a:lnTo>
                  <a:pt x="1333303" y="390505"/>
                </a:lnTo>
                <a:lnTo>
                  <a:pt x="1366042" y="354371"/>
                </a:lnTo>
                <a:lnTo>
                  <a:pt x="1398589" y="320142"/>
                </a:lnTo>
                <a:lnTo>
                  <a:pt x="1430845" y="288057"/>
                </a:lnTo>
                <a:lnTo>
                  <a:pt x="1462715" y="258352"/>
                </a:lnTo>
                <a:lnTo>
                  <a:pt x="1494104" y="231267"/>
                </a:lnTo>
                <a:lnTo>
                  <a:pt x="1541402" y="194328"/>
                </a:lnTo>
                <a:lnTo>
                  <a:pt x="1589672" y="160602"/>
                </a:lnTo>
                <a:lnTo>
                  <a:pt x="1638590" y="130087"/>
                </a:lnTo>
                <a:lnTo>
                  <a:pt x="1687830" y="102785"/>
                </a:lnTo>
                <a:lnTo>
                  <a:pt x="1737069" y="78695"/>
                </a:lnTo>
                <a:lnTo>
                  <a:pt x="1785981" y="57816"/>
                </a:lnTo>
                <a:lnTo>
                  <a:pt x="1834243" y="40150"/>
                </a:lnTo>
                <a:lnTo>
                  <a:pt x="1881529" y="25696"/>
                </a:lnTo>
                <a:lnTo>
                  <a:pt x="1927515" y="14454"/>
                </a:lnTo>
                <a:lnTo>
                  <a:pt x="1971877" y="6424"/>
                </a:lnTo>
                <a:lnTo>
                  <a:pt x="2014289" y="1606"/>
                </a:lnTo>
                <a:lnTo>
                  <a:pt x="2054428" y="0"/>
                </a:lnTo>
                <a:lnTo>
                  <a:pt x="2105172" y="5393"/>
                </a:lnTo>
                <a:lnTo>
                  <a:pt x="2153603" y="20303"/>
                </a:lnTo>
                <a:lnTo>
                  <a:pt x="2199725" y="42827"/>
                </a:lnTo>
                <a:lnTo>
                  <a:pt x="2243539" y="71061"/>
                </a:lnTo>
                <a:lnTo>
                  <a:pt x="2285047" y="103102"/>
                </a:lnTo>
                <a:lnTo>
                  <a:pt x="2324251" y="137047"/>
                </a:lnTo>
                <a:lnTo>
                  <a:pt x="2361153" y="170991"/>
                </a:lnTo>
                <a:lnTo>
                  <a:pt x="2395756" y="203032"/>
                </a:lnTo>
                <a:lnTo>
                  <a:pt x="2428062" y="231267"/>
                </a:lnTo>
                <a:lnTo>
                  <a:pt x="2483485" y="278243"/>
                </a:lnTo>
                <a:lnTo>
                  <a:pt x="2521407" y="317992"/>
                </a:lnTo>
                <a:lnTo>
                  <a:pt x="2559328" y="372195"/>
                </a:lnTo>
                <a:lnTo>
                  <a:pt x="2614752" y="462533"/>
                </a:lnTo>
                <a:lnTo>
                  <a:pt x="2652533" y="530329"/>
                </a:lnTo>
                <a:lnTo>
                  <a:pt x="2673266" y="570660"/>
                </a:lnTo>
                <a:lnTo>
                  <a:pt x="2695045" y="614376"/>
                </a:lnTo>
                <a:lnTo>
                  <a:pt x="2717735" y="660800"/>
                </a:lnTo>
                <a:lnTo>
                  <a:pt x="2741198" y="709254"/>
                </a:lnTo>
                <a:lnTo>
                  <a:pt x="2765299" y="759062"/>
                </a:lnTo>
                <a:lnTo>
                  <a:pt x="2789901" y="809545"/>
                </a:lnTo>
                <a:lnTo>
                  <a:pt x="2814867" y="860027"/>
                </a:lnTo>
                <a:lnTo>
                  <a:pt x="2840061" y="909830"/>
                </a:lnTo>
                <a:lnTo>
                  <a:pt x="2865348" y="958277"/>
                </a:lnTo>
                <a:lnTo>
                  <a:pt x="2890590" y="1004691"/>
                </a:lnTo>
                <a:lnTo>
                  <a:pt x="2915651" y="1048393"/>
                </a:lnTo>
                <a:lnTo>
                  <a:pt x="2940395" y="1088707"/>
                </a:lnTo>
                <a:lnTo>
                  <a:pt x="2964685" y="1124956"/>
                </a:lnTo>
                <a:lnTo>
                  <a:pt x="2988386" y="1156462"/>
                </a:lnTo>
                <a:lnTo>
                  <a:pt x="3022363" y="1197282"/>
                </a:lnTo>
                <a:lnTo>
                  <a:pt x="3051115" y="1228623"/>
                </a:lnTo>
                <a:lnTo>
                  <a:pt x="3101901" y="1271188"/>
                </a:lnTo>
                <a:lnTo>
                  <a:pt x="3158674" y="1300800"/>
                </a:lnTo>
                <a:lnTo>
                  <a:pt x="3194908" y="1315948"/>
                </a:lnTo>
                <a:lnTo>
                  <a:pt x="3239362" y="1334099"/>
                </a:lnTo>
                <a:lnTo>
                  <a:pt x="3294277" y="1357332"/>
                </a:lnTo>
                <a:lnTo>
                  <a:pt x="3361893" y="1387728"/>
                </a:lnTo>
                <a:lnTo>
                  <a:pt x="3427936" y="1418927"/>
                </a:lnTo>
                <a:lnTo>
                  <a:pt x="3463672" y="1436081"/>
                </a:lnTo>
                <a:lnTo>
                  <a:pt x="3501110" y="1454137"/>
                </a:lnTo>
                <a:lnTo>
                  <a:pt x="3540169" y="1472997"/>
                </a:lnTo>
                <a:lnTo>
                  <a:pt x="3580767" y="1492558"/>
                </a:lnTo>
                <a:lnTo>
                  <a:pt x="3622825" y="1512721"/>
                </a:lnTo>
                <a:lnTo>
                  <a:pt x="3666260" y="1533386"/>
                </a:lnTo>
                <a:lnTo>
                  <a:pt x="3710992" y="1554451"/>
                </a:lnTo>
                <a:lnTo>
                  <a:pt x="3756940" y="1575818"/>
                </a:lnTo>
                <a:lnTo>
                  <a:pt x="3804023" y="1597384"/>
                </a:lnTo>
                <a:lnTo>
                  <a:pt x="3852160" y="1619051"/>
                </a:lnTo>
                <a:lnTo>
                  <a:pt x="3901270" y="1640717"/>
                </a:lnTo>
                <a:lnTo>
                  <a:pt x="3951272" y="1662283"/>
                </a:lnTo>
                <a:lnTo>
                  <a:pt x="4002086" y="1683648"/>
                </a:lnTo>
                <a:lnTo>
                  <a:pt x="4053629" y="1704711"/>
                </a:lnTo>
                <a:lnTo>
                  <a:pt x="4105821" y="1725373"/>
                </a:lnTo>
                <a:lnTo>
                  <a:pt x="4158582" y="1745532"/>
                </a:lnTo>
                <a:lnTo>
                  <a:pt x="4211829" y="1765089"/>
                </a:lnTo>
                <a:lnTo>
                  <a:pt x="4265483" y="1783944"/>
                </a:lnTo>
                <a:lnTo>
                  <a:pt x="4319462" y="1801995"/>
                </a:lnTo>
                <a:lnTo>
                  <a:pt x="4373685" y="1819142"/>
                </a:lnTo>
                <a:lnTo>
                  <a:pt x="4428072" y="1835286"/>
                </a:lnTo>
                <a:lnTo>
                  <a:pt x="4482541" y="1850326"/>
                </a:lnTo>
                <a:lnTo>
                  <a:pt x="4527426" y="1861762"/>
                </a:lnTo>
                <a:lnTo>
                  <a:pt x="4574780" y="1872941"/>
                </a:lnTo>
                <a:lnTo>
                  <a:pt x="4624377" y="1883864"/>
                </a:lnTo>
                <a:lnTo>
                  <a:pt x="4675987" y="1894529"/>
                </a:lnTo>
                <a:lnTo>
                  <a:pt x="4729382" y="1904937"/>
                </a:lnTo>
                <a:lnTo>
                  <a:pt x="4784334" y="1915088"/>
                </a:lnTo>
                <a:lnTo>
                  <a:pt x="4840615" y="1924983"/>
                </a:lnTo>
                <a:lnTo>
                  <a:pt x="4897996" y="1934620"/>
                </a:lnTo>
                <a:lnTo>
                  <a:pt x="4956249" y="1944000"/>
                </a:lnTo>
                <a:lnTo>
                  <a:pt x="5015146" y="1953124"/>
                </a:lnTo>
                <a:lnTo>
                  <a:pt x="5074458" y="1961990"/>
                </a:lnTo>
                <a:lnTo>
                  <a:pt x="5133957" y="1970599"/>
                </a:lnTo>
                <a:lnTo>
                  <a:pt x="5193415" y="1978952"/>
                </a:lnTo>
                <a:lnTo>
                  <a:pt x="5252604" y="1987047"/>
                </a:lnTo>
                <a:lnTo>
                  <a:pt x="5311295" y="1994885"/>
                </a:lnTo>
                <a:lnTo>
                  <a:pt x="5369260" y="2002467"/>
                </a:lnTo>
                <a:lnTo>
                  <a:pt x="5426271" y="2009791"/>
                </a:lnTo>
                <a:lnTo>
                  <a:pt x="5482099" y="2016858"/>
                </a:lnTo>
                <a:lnTo>
                  <a:pt x="5536516" y="2023669"/>
                </a:lnTo>
                <a:lnTo>
                  <a:pt x="5589294" y="2030222"/>
                </a:lnTo>
                <a:lnTo>
                  <a:pt x="5640205" y="2036518"/>
                </a:lnTo>
                <a:lnTo>
                  <a:pt x="5689019" y="2042558"/>
                </a:lnTo>
                <a:lnTo>
                  <a:pt x="5735510" y="2048340"/>
                </a:lnTo>
                <a:lnTo>
                  <a:pt x="5779448" y="2053865"/>
                </a:lnTo>
                <a:lnTo>
                  <a:pt x="5820606" y="2059133"/>
                </a:lnTo>
                <a:lnTo>
                  <a:pt x="5858755" y="2064144"/>
                </a:lnTo>
                <a:lnTo>
                  <a:pt x="5925113" y="2073395"/>
                </a:lnTo>
                <a:lnTo>
                  <a:pt x="5952865" y="2077635"/>
                </a:lnTo>
                <a:lnTo>
                  <a:pt x="5976696" y="208161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41322" y="3087370"/>
            <a:ext cx="1364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solidFill>
                  <a:srgbClr val="FF0000"/>
                </a:solidFill>
                <a:latin typeface="Trebuchet MS"/>
                <a:cs typeface="Trebuchet MS"/>
              </a:rPr>
              <a:t>Planificación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75613" y="3554348"/>
            <a:ext cx="6591300" cy="2323465"/>
          </a:xfrm>
          <a:custGeom>
            <a:avLst/>
            <a:gdLst/>
            <a:ahLst/>
            <a:cxnLst/>
            <a:rect l="l" t="t" r="r" b="b"/>
            <a:pathLst>
              <a:path w="6591300" h="2323465">
                <a:moveTo>
                  <a:pt x="0" y="2322918"/>
                </a:moveTo>
                <a:lnTo>
                  <a:pt x="55269" y="2313758"/>
                </a:lnTo>
                <a:lnTo>
                  <a:pt x="110468" y="2304597"/>
                </a:lnTo>
                <a:lnTo>
                  <a:pt x="165523" y="2295437"/>
                </a:lnTo>
                <a:lnTo>
                  <a:pt x="220360" y="2286276"/>
                </a:lnTo>
                <a:lnTo>
                  <a:pt x="274907" y="2277115"/>
                </a:lnTo>
                <a:lnTo>
                  <a:pt x="329091" y="2267954"/>
                </a:lnTo>
                <a:lnTo>
                  <a:pt x="382839" y="2258792"/>
                </a:lnTo>
                <a:lnTo>
                  <a:pt x="436077" y="2249631"/>
                </a:lnTo>
                <a:lnTo>
                  <a:pt x="488734" y="2240469"/>
                </a:lnTo>
                <a:lnTo>
                  <a:pt x="540735" y="2231308"/>
                </a:lnTo>
                <a:lnTo>
                  <a:pt x="592008" y="2222146"/>
                </a:lnTo>
                <a:lnTo>
                  <a:pt x="642480" y="2212984"/>
                </a:lnTo>
                <a:lnTo>
                  <a:pt x="692078" y="2203823"/>
                </a:lnTo>
                <a:lnTo>
                  <a:pt x="740729" y="2194661"/>
                </a:lnTo>
                <a:lnTo>
                  <a:pt x="788360" y="2185499"/>
                </a:lnTo>
                <a:lnTo>
                  <a:pt x="834898" y="2176337"/>
                </a:lnTo>
                <a:lnTo>
                  <a:pt x="880270" y="2167175"/>
                </a:lnTo>
                <a:lnTo>
                  <a:pt x="924403" y="2158012"/>
                </a:lnTo>
                <a:lnTo>
                  <a:pt x="967224" y="2148850"/>
                </a:lnTo>
                <a:lnTo>
                  <a:pt x="1008660" y="2139688"/>
                </a:lnTo>
                <a:lnTo>
                  <a:pt x="1048639" y="2130526"/>
                </a:lnTo>
                <a:lnTo>
                  <a:pt x="1115248" y="2114496"/>
                </a:lnTo>
                <a:lnTo>
                  <a:pt x="1177963" y="2098465"/>
                </a:lnTo>
                <a:lnTo>
                  <a:pt x="1237041" y="2082434"/>
                </a:lnTo>
                <a:lnTo>
                  <a:pt x="1292742" y="2066403"/>
                </a:lnTo>
                <a:lnTo>
                  <a:pt x="1345324" y="2050372"/>
                </a:lnTo>
                <a:lnTo>
                  <a:pt x="1395047" y="2034341"/>
                </a:lnTo>
                <a:lnTo>
                  <a:pt x="1442169" y="2018310"/>
                </a:lnTo>
                <a:lnTo>
                  <a:pt x="1486948" y="2002278"/>
                </a:lnTo>
                <a:lnTo>
                  <a:pt x="1529645" y="1986246"/>
                </a:lnTo>
                <a:lnTo>
                  <a:pt x="1570517" y="1970213"/>
                </a:lnTo>
                <a:lnTo>
                  <a:pt x="1609824" y="1954180"/>
                </a:lnTo>
                <a:lnTo>
                  <a:pt x="1647825" y="1938147"/>
                </a:lnTo>
                <a:lnTo>
                  <a:pt x="1706368" y="1912346"/>
                </a:lnTo>
                <a:lnTo>
                  <a:pt x="1755294" y="1888794"/>
                </a:lnTo>
                <a:lnTo>
                  <a:pt x="1797224" y="1865804"/>
                </a:lnTo>
                <a:lnTo>
                  <a:pt x="1834780" y="1841690"/>
                </a:lnTo>
                <a:lnTo>
                  <a:pt x="1870584" y="1814766"/>
                </a:lnTo>
                <a:lnTo>
                  <a:pt x="1907256" y="1783345"/>
                </a:lnTo>
                <a:lnTo>
                  <a:pt x="1947417" y="1745741"/>
                </a:lnTo>
                <a:lnTo>
                  <a:pt x="1977399" y="1715068"/>
                </a:lnTo>
                <a:lnTo>
                  <a:pt x="2007373" y="1681118"/>
                </a:lnTo>
                <a:lnTo>
                  <a:pt x="2037341" y="1644468"/>
                </a:lnTo>
                <a:lnTo>
                  <a:pt x="2067303" y="1605698"/>
                </a:lnTo>
                <a:lnTo>
                  <a:pt x="2097262" y="1565386"/>
                </a:lnTo>
                <a:lnTo>
                  <a:pt x="2127216" y="1524109"/>
                </a:lnTo>
                <a:lnTo>
                  <a:pt x="2157167" y="1482447"/>
                </a:lnTo>
                <a:lnTo>
                  <a:pt x="2187116" y="1440978"/>
                </a:lnTo>
                <a:lnTo>
                  <a:pt x="2217064" y="1400280"/>
                </a:lnTo>
                <a:lnTo>
                  <a:pt x="2247011" y="1360932"/>
                </a:lnTo>
                <a:lnTo>
                  <a:pt x="2276992" y="1322451"/>
                </a:lnTo>
                <a:lnTo>
                  <a:pt x="2306966" y="1283971"/>
                </a:lnTo>
                <a:lnTo>
                  <a:pt x="2336934" y="1245492"/>
                </a:lnTo>
                <a:lnTo>
                  <a:pt x="2366896" y="1207016"/>
                </a:lnTo>
                <a:lnTo>
                  <a:pt x="2396855" y="1168542"/>
                </a:lnTo>
                <a:lnTo>
                  <a:pt x="2426809" y="1130073"/>
                </a:lnTo>
                <a:lnTo>
                  <a:pt x="2456760" y="1091608"/>
                </a:lnTo>
                <a:lnTo>
                  <a:pt x="2486709" y="1053149"/>
                </a:lnTo>
                <a:lnTo>
                  <a:pt x="2516657" y="1014695"/>
                </a:lnTo>
                <a:lnTo>
                  <a:pt x="2546604" y="976249"/>
                </a:lnTo>
                <a:lnTo>
                  <a:pt x="2575909" y="937768"/>
                </a:lnTo>
                <a:lnTo>
                  <a:pt x="2604157" y="899287"/>
                </a:lnTo>
                <a:lnTo>
                  <a:pt x="2631798" y="860806"/>
                </a:lnTo>
                <a:lnTo>
                  <a:pt x="2659284" y="822325"/>
                </a:lnTo>
                <a:lnTo>
                  <a:pt x="2687066" y="783844"/>
                </a:lnTo>
                <a:lnTo>
                  <a:pt x="2715594" y="745363"/>
                </a:lnTo>
                <a:lnTo>
                  <a:pt x="2745320" y="706882"/>
                </a:lnTo>
                <a:lnTo>
                  <a:pt x="2776695" y="668401"/>
                </a:lnTo>
                <a:lnTo>
                  <a:pt x="2810170" y="629919"/>
                </a:lnTo>
                <a:lnTo>
                  <a:pt x="2846197" y="591438"/>
                </a:lnTo>
                <a:lnTo>
                  <a:pt x="2878403" y="558757"/>
                </a:lnTo>
                <a:lnTo>
                  <a:pt x="2912430" y="525072"/>
                </a:lnTo>
                <a:lnTo>
                  <a:pt x="2948017" y="490718"/>
                </a:lnTo>
                <a:lnTo>
                  <a:pt x="2984904" y="456028"/>
                </a:lnTo>
                <a:lnTo>
                  <a:pt x="3022832" y="421339"/>
                </a:lnTo>
                <a:lnTo>
                  <a:pt x="3061541" y="386984"/>
                </a:lnTo>
                <a:lnTo>
                  <a:pt x="3100771" y="353299"/>
                </a:lnTo>
                <a:lnTo>
                  <a:pt x="3140263" y="320618"/>
                </a:lnTo>
                <a:lnTo>
                  <a:pt x="3179756" y="289276"/>
                </a:lnTo>
                <a:lnTo>
                  <a:pt x="3218991" y="259607"/>
                </a:lnTo>
                <a:lnTo>
                  <a:pt x="3257709" y="231946"/>
                </a:lnTo>
                <a:lnTo>
                  <a:pt x="3295650" y="206628"/>
                </a:lnTo>
                <a:lnTo>
                  <a:pt x="3340573" y="178747"/>
                </a:lnTo>
                <a:lnTo>
                  <a:pt x="3385504" y="152786"/>
                </a:lnTo>
                <a:lnTo>
                  <a:pt x="3430440" y="128744"/>
                </a:lnTo>
                <a:lnTo>
                  <a:pt x="3475382" y="106624"/>
                </a:lnTo>
                <a:lnTo>
                  <a:pt x="3520328" y="86423"/>
                </a:lnTo>
                <a:lnTo>
                  <a:pt x="3565279" y="68143"/>
                </a:lnTo>
                <a:lnTo>
                  <a:pt x="3610232" y="51782"/>
                </a:lnTo>
                <a:lnTo>
                  <a:pt x="3655188" y="37343"/>
                </a:lnTo>
                <a:lnTo>
                  <a:pt x="3700145" y="24823"/>
                </a:lnTo>
                <a:lnTo>
                  <a:pt x="3745103" y="14224"/>
                </a:lnTo>
                <a:lnTo>
                  <a:pt x="3794194" y="5794"/>
                </a:lnTo>
                <a:lnTo>
                  <a:pt x="3842058" y="1317"/>
                </a:lnTo>
                <a:lnTo>
                  <a:pt x="3889309" y="0"/>
                </a:lnTo>
                <a:lnTo>
                  <a:pt x="3936563" y="1053"/>
                </a:lnTo>
                <a:lnTo>
                  <a:pt x="3984436" y="3687"/>
                </a:lnTo>
                <a:lnTo>
                  <a:pt x="4033543" y="7111"/>
                </a:lnTo>
                <a:lnTo>
                  <a:pt x="4084501" y="10536"/>
                </a:lnTo>
                <a:lnTo>
                  <a:pt x="4137924" y="13170"/>
                </a:lnTo>
                <a:lnTo>
                  <a:pt x="4194429" y="14224"/>
                </a:lnTo>
                <a:lnTo>
                  <a:pt x="4239591" y="13612"/>
                </a:lnTo>
                <a:lnTo>
                  <a:pt x="4287355" y="12001"/>
                </a:lnTo>
                <a:lnTo>
                  <a:pt x="4337200" y="9723"/>
                </a:lnTo>
                <a:lnTo>
                  <a:pt x="4388607" y="7112"/>
                </a:lnTo>
                <a:lnTo>
                  <a:pt x="4441054" y="4500"/>
                </a:lnTo>
                <a:lnTo>
                  <a:pt x="4494022" y="2222"/>
                </a:lnTo>
                <a:lnTo>
                  <a:pt x="4546989" y="611"/>
                </a:lnTo>
                <a:lnTo>
                  <a:pt x="4599436" y="0"/>
                </a:lnTo>
                <a:lnTo>
                  <a:pt x="4650843" y="722"/>
                </a:lnTo>
                <a:lnTo>
                  <a:pt x="4700688" y="3111"/>
                </a:lnTo>
                <a:lnTo>
                  <a:pt x="4748452" y="7500"/>
                </a:lnTo>
                <a:lnTo>
                  <a:pt x="4793615" y="14224"/>
                </a:lnTo>
                <a:lnTo>
                  <a:pt x="4845293" y="24823"/>
                </a:lnTo>
                <a:lnTo>
                  <a:pt x="4895478" y="37343"/>
                </a:lnTo>
                <a:lnTo>
                  <a:pt x="4944167" y="51782"/>
                </a:lnTo>
                <a:lnTo>
                  <a:pt x="4991361" y="68143"/>
                </a:lnTo>
                <a:lnTo>
                  <a:pt x="5037058" y="86423"/>
                </a:lnTo>
                <a:lnTo>
                  <a:pt x="5081257" y="106624"/>
                </a:lnTo>
                <a:lnTo>
                  <a:pt x="5123959" y="128744"/>
                </a:lnTo>
                <a:lnTo>
                  <a:pt x="5165162" y="152786"/>
                </a:lnTo>
                <a:lnTo>
                  <a:pt x="5204865" y="178747"/>
                </a:lnTo>
                <a:lnTo>
                  <a:pt x="5243068" y="206628"/>
                </a:lnTo>
                <a:lnTo>
                  <a:pt x="5279769" y="237302"/>
                </a:lnTo>
                <a:lnTo>
                  <a:pt x="5314971" y="271252"/>
                </a:lnTo>
                <a:lnTo>
                  <a:pt x="5348673" y="307902"/>
                </a:lnTo>
                <a:lnTo>
                  <a:pt x="5380876" y="346672"/>
                </a:lnTo>
                <a:lnTo>
                  <a:pt x="5411581" y="386984"/>
                </a:lnTo>
                <a:lnTo>
                  <a:pt x="5440788" y="428261"/>
                </a:lnTo>
                <a:lnTo>
                  <a:pt x="5468499" y="469923"/>
                </a:lnTo>
                <a:lnTo>
                  <a:pt x="5494714" y="511392"/>
                </a:lnTo>
                <a:lnTo>
                  <a:pt x="5519435" y="552090"/>
                </a:lnTo>
                <a:lnTo>
                  <a:pt x="5542661" y="591438"/>
                </a:lnTo>
                <a:lnTo>
                  <a:pt x="5567539" y="636909"/>
                </a:lnTo>
                <a:lnTo>
                  <a:pt x="5587148" y="678622"/>
                </a:lnTo>
                <a:lnTo>
                  <a:pt x="5603242" y="718832"/>
                </a:lnTo>
                <a:lnTo>
                  <a:pt x="5617575" y="759793"/>
                </a:lnTo>
                <a:lnTo>
                  <a:pt x="5631902" y="803760"/>
                </a:lnTo>
                <a:lnTo>
                  <a:pt x="5647977" y="852989"/>
                </a:lnTo>
                <a:lnTo>
                  <a:pt x="5667556" y="909733"/>
                </a:lnTo>
                <a:lnTo>
                  <a:pt x="5692394" y="976249"/>
                </a:lnTo>
                <a:lnTo>
                  <a:pt x="5707284" y="1014816"/>
                </a:lnTo>
                <a:lnTo>
                  <a:pt x="5723712" y="1057944"/>
                </a:lnTo>
                <a:lnTo>
                  <a:pt x="5741456" y="1104927"/>
                </a:lnTo>
                <a:lnTo>
                  <a:pt x="5760297" y="1155061"/>
                </a:lnTo>
                <a:lnTo>
                  <a:pt x="5780015" y="1207639"/>
                </a:lnTo>
                <a:lnTo>
                  <a:pt x="5800391" y="1261958"/>
                </a:lnTo>
                <a:lnTo>
                  <a:pt x="5821205" y="1317312"/>
                </a:lnTo>
                <a:lnTo>
                  <a:pt x="5842238" y="1372996"/>
                </a:lnTo>
                <a:lnTo>
                  <a:pt x="5863268" y="1428306"/>
                </a:lnTo>
                <a:lnTo>
                  <a:pt x="5884078" y="1482534"/>
                </a:lnTo>
                <a:lnTo>
                  <a:pt x="5904447" y="1534978"/>
                </a:lnTo>
                <a:lnTo>
                  <a:pt x="5924155" y="1584932"/>
                </a:lnTo>
                <a:lnTo>
                  <a:pt x="5942982" y="1631690"/>
                </a:lnTo>
                <a:lnTo>
                  <a:pt x="5960710" y="1674548"/>
                </a:lnTo>
                <a:lnTo>
                  <a:pt x="5977118" y="1712800"/>
                </a:lnTo>
                <a:lnTo>
                  <a:pt x="6025639" y="1811191"/>
                </a:lnTo>
                <a:lnTo>
                  <a:pt x="6053050" y="1852605"/>
                </a:lnTo>
                <a:lnTo>
                  <a:pt x="6097462" y="1895376"/>
                </a:lnTo>
                <a:lnTo>
                  <a:pt x="6118619" y="1912755"/>
                </a:lnTo>
                <a:lnTo>
                  <a:pt x="6141846" y="1938147"/>
                </a:lnTo>
                <a:lnTo>
                  <a:pt x="6169403" y="1976626"/>
                </a:lnTo>
                <a:lnTo>
                  <a:pt x="6194571" y="2015103"/>
                </a:lnTo>
                <a:lnTo>
                  <a:pt x="6220933" y="2053579"/>
                </a:lnTo>
                <a:lnTo>
                  <a:pt x="6252074" y="2092053"/>
                </a:lnTo>
                <a:lnTo>
                  <a:pt x="6291580" y="2130526"/>
                </a:lnTo>
                <a:lnTo>
                  <a:pt x="6325877" y="2158012"/>
                </a:lnTo>
                <a:lnTo>
                  <a:pt x="6364106" y="2185499"/>
                </a:lnTo>
                <a:lnTo>
                  <a:pt x="6405613" y="2212984"/>
                </a:lnTo>
                <a:lnTo>
                  <a:pt x="6449741" y="2240469"/>
                </a:lnTo>
                <a:lnTo>
                  <a:pt x="6495835" y="2267954"/>
                </a:lnTo>
                <a:lnTo>
                  <a:pt x="6543239" y="2295437"/>
                </a:lnTo>
                <a:lnTo>
                  <a:pt x="6591300" y="2322918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28717" y="3015488"/>
            <a:ext cx="10299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0000FF"/>
                </a:solidFill>
                <a:latin typeface="Trebuchet MS"/>
                <a:cs typeface="Trebuchet MS"/>
              </a:rPr>
              <a:t>Ejecu</a:t>
            </a:r>
            <a:r>
              <a:rPr sz="2000" b="1" spc="-160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000" b="1" spc="-90" dirty="0">
                <a:solidFill>
                  <a:srgbClr val="0000FF"/>
                </a:solidFill>
                <a:latin typeface="Trebuchet MS"/>
                <a:cs typeface="Trebuchet MS"/>
              </a:rPr>
              <a:t>ión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71600" y="4986591"/>
            <a:ext cx="7456805" cy="890905"/>
          </a:xfrm>
          <a:custGeom>
            <a:avLst/>
            <a:gdLst/>
            <a:ahLst/>
            <a:cxnLst/>
            <a:rect l="l" t="t" r="r" b="b"/>
            <a:pathLst>
              <a:path w="7456805" h="890904">
                <a:moveTo>
                  <a:pt x="0" y="890676"/>
                </a:moveTo>
                <a:lnTo>
                  <a:pt x="45621" y="876425"/>
                </a:lnTo>
                <a:lnTo>
                  <a:pt x="91271" y="862174"/>
                </a:lnTo>
                <a:lnTo>
                  <a:pt x="136980" y="847923"/>
                </a:lnTo>
                <a:lnTo>
                  <a:pt x="182777" y="833672"/>
                </a:lnTo>
                <a:lnTo>
                  <a:pt x="228693" y="819421"/>
                </a:lnTo>
                <a:lnTo>
                  <a:pt x="274757" y="805171"/>
                </a:lnTo>
                <a:lnTo>
                  <a:pt x="320999" y="790920"/>
                </a:lnTo>
                <a:lnTo>
                  <a:pt x="367449" y="776670"/>
                </a:lnTo>
                <a:lnTo>
                  <a:pt x="414137" y="762420"/>
                </a:lnTo>
                <a:lnTo>
                  <a:pt x="461092" y="748169"/>
                </a:lnTo>
                <a:lnTo>
                  <a:pt x="508345" y="733919"/>
                </a:lnTo>
                <a:lnTo>
                  <a:pt x="555925" y="719668"/>
                </a:lnTo>
                <a:lnTo>
                  <a:pt x="603863" y="705418"/>
                </a:lnTo>
                <a:lnTo>
                  <a:pt x="652188" y="691168"/>
                </a:lnTo>
                <a:lnTo>
                  <a:pt x="700930" y="676917"/>
                </a:lnTo>
                <a:lnTo>
                  <a:pt x="750119" y="662666"/>
                </a:lnTo>
                <a:lnTo>
                  <a:pt x="799784" y="648416"/>
                </a:lnTo>
                <a:lnTo>
                  <a:pt x="849957" y="634165"/>
                </a:lnTo>
                <a:lnTo>
                  <a:pt x="900666" y="619914"/>
                </a:lnTo>
                <a:lnTo>
                  <a:pt x="951941" y="605662"/>
                </a:lnTo>
                <a:lnTo>
                  <a:pt x="997347" y="593006"/>
                </a:lnTo>
                <a:lnTo>
                  <a:pt x="1043838" y="579882"/>
                </a:lnTo>
                <a:lnTo>
                  <a:pt x="1091294" y="566360"/>
                </a:lnTo>
                <a:lnTo>
                  <a:pt x="1139600" y="552511"/>
                </a:lnTo>
                <a:lnTo>
                  <a:pt x="1188637" y="538405"/>
                </a:lnTo>
                <a:lnTo>
                  <a:pt x="1238288" y="524112"/>
                </a:lnTo>
                <a:lnTo>
                  <a:pt x="1288435" y="509703"/>
                </a:lnTo>
                <a:lnTo>
                  <a:pt x="1338961" y="495247"/>
                </a:lnTo>
                <a:lnTo>
                  <a:pt x="1389749" y="480815"/>
                </a:lnTo>
                <a:lnTo>
                  <a:pt x="1440681" y="466478"/>
                </a:lnTo>
                <a:lnTo>
                  <a:pt x="1491639" y="452304"/>
                </a:lnTo>
                <a:lnTo>
                  <a:pt x="1542505" y="438366"/>
                </a:lnTo>
                <a:lnTo>
                  <a:pt x="1593164" y="424732"/>
                </a:lnTo>
                <a:lnTo>
                  <a:pt x="1643496" y="411473"/>
                </a:lnTo>
                <a:lnTo>
                  <a:pt x="1693385" y="398659"/>
                </a:lnTo>
                <a:lnTo>
                  <a:pt x="1742713" y="386361"/>
                </a:lnTo>
                <a:lnTo>
                  <a:pt x="1791362" y="374649"/>
                </a:lnTo>
                <a:lnTo>
                  <a:pt x="1839215" y="363593"/>
                </a:lnTo>
                <a:lnTo>
                  <a:pt x="1886155" y="353263"/>
                </a:lnTo>
                <a:lnTo>
                  <a:pt x="1932063" y="343730"/>
                </a:lnTo>
                <a:lnTo>
                  <a:pt x="1976824" y="335063"/>
                </a:lnTo>
                <a:lnTo>
                  <a:pt x="2020318" y="327333"/>
                </a:lnTo>
                <a:lnTo>
                  <a:pt x="2062429" y="320611"/>
                </a:lnTo>
                <a:lnTo>
                  <a:pt x="2119551" y="313305"/>
                </a:lnTo>
                <a:lnTo>
                  <a:pt x="2172413" y="308922"/>
                </a:lnTo>
                <a:lnTo>
                  <a:pt x="2221715" y="307043"/>
                </a:lnTo>
                <a:lnTo>
                  <a:pt x="2268151" y="307252"/>
                </a:lnTo>
                <a:lnTo>
                  <a:pt x="2312419" y="309131"/>
                </a:lnTo>
                <a:lnTo>
                  <a:pt x="2355218" y="312262"/>
                </a:lnTo>
                <a:lnTo>
                  <a:pt x="2397242" y="316228"/>
                </a:lnTo>
                <a:lnTo>
                  <a:pt x="2439190" y="320611"/>
                </a:lnTo>
                <a:lnTo>
                  <a:pt x="2481759" y="324994"/>
                </a:lnTo>
                <a:lnTo>
                  <a:pt x="2525645" y="328960"/>
                </a:lnTo>
                <a:lnTo>
                  <a:pt x="2571546" y="332091"/>
                </a:lnTo>
                <a:lnTo>
                  <a:pt x="2620159" y="333970"/>
                </a:lnTo>
                <a:lnTo>
                  <a:pt x="2672181" y="334179"/>
                </a:lnTo>
                <a:lnTo>
                  <a:pt x="2728309" y="332300"/>
                </a:lnTo>
                <a:lnTo>
                  <a:pt x="2789240" y="327917"/>
                </a:lnTo>
                <a:lnTo>
                  <a:pt x="2855671" y="320611"/>
                </a:lnTo>
                <a:lnTo>
                  <a:pt x="2895073" y="315201"/>
                </a:lnTo>
                <a:lnTo>
                  <a:pt x="2936583" y="308844"/>
                </a:lnTo>
                <a:lnTo>
                  <a:pt x="2980045" y="301611"/>
                </a:lnTo>
                <a:lnTo>
                  <a:pt x="3025301" y="293572"/>
                </a:lnTo>
                <a:lnTo>
                  <a:pt x="3072196" y="284796"/>
                </a:lnTo>
                <a:lnTo>
                  <a:pt x="3120574" y="275355"/>
                </a:lnTo>
                <a:lnTo>
                  <a:pt x="3170279" y="265317"/>
                </a:lnTo>
                <a:lnTo>
                  <a:pt x="3221154" y="254754"/>
                </a:lnTo>
                <a:lnTo>
                  <a:pt x="3273045" y="243735"/>
                </a:lnTo>
                <a:lnTo>
                  <a:pt x="3325793" y="232330"/>
                </a:lnTo>
                <a:lnTo>
                  <a:pt x="3379244" y="220610"/>
                </a:lnTo>
                <a:lnTo>
                  <a:pt x="3433242" y="208644"/>
                </a:lnTo>
                <a:lnTo>
                  <a:pt x="3487629" y="196504"/>
                </a:lnTo>
                <a:lnTo>
                  <a:pt x="3542251" y="184258"/>
                </a:lnTo>
                <a:lnTo>
                  <a:pt x="3596951" y="171976"/>
                </a:lnTo>
                <a:lnTo>
                  <a:pt x="3651573" y="159730"/>
                </a:lnTo>
                <a:lnTo>
                  <a:pt x="3705961" y="147590"/>
                </a:lnTo>
                <a:lnTo>
                  <a:pt x="3759958" y="135624"/>
                </a:lnTo>
                <a:lnTo>
                  <a:pt x="3813409" y="123904"/>
                </a:lnTo>
                <a:lnTo>
                  <a:pt x="3866158" y="112499"/>
                </a:lnTo>
                <a:lnTo>
                  <a:pt x="3918048" y="101480"/>
                </a:lnTo>
                <a:lnTo>
                  <a:pt x="3968923" y="90917"/>
                </a:lnTo>
                <a:lnTo>
                  <a:pt x="4018628" y="80879"/>
                </a:lnTo>
                <a:lnTo>
                  <a:pt x="4067006" y="71438"/>
                </a:lnTo>
                <a:lnTo>
                  <a:pt x="4113902" y="62662"/>
                </a:lnTo>
                <a:lnTo>
                  <a:pt x="4159158" y="54623"/>
                </a:lnTo>
                <a:lnTo>
                  <a:pt x="4202619" y="47390"/>
                </a:lnTo>
                <a:lnTo>
                  <a:pt x="4244129" y="41033"/>
                </a:lnTo>
                <a:lnTo>
                  <a:pt x="4283532" y="35623"/>
                </a:lnTo>
                <a:lnTo>
                  <a:pt x="4350522" y="27274"/>
                </a:lnTo>
                <a:lnTo>
                  <a:pt x="4413024" y="20038"/>
                </a:lnTo>
                <a:lnTo>
                  <a:pt x="4471502" y="13915"/>
                </a:lnTo>
                <a:lnTo>
                  <a:pt x="4526419" y="8905"/>
                </a:lnTo>
                <a:lnTo>
                  <a:pt x="4578241" y="5009"/>
                </a:lnTo>
                <a:lnTo>
                  <a:pt x="4627432" y="2226"/>
                </a:lnTo>
                <a:lnTo>
                  <a:pt x="4674456" y="556"/>
                </a:lnTo>
                <a:lnTo>
                  <a:pt x="4719777" y="0"/>
                </a:lnTo>
                <a:lnTo>
                  <a:pt x="4763860" y="556"/>
                </a:lnTo>
                <a:lnTo>
                  <a:pt x="4807169" y="2226"/>
                </a:lnTo>
                <a:lnTo>
                  <a:pt x="4850168" y="5009"/>
                </a:lnTo>
                <a:lnTo>
                  <a:pt x="4893322" y="8905"/>
                </a:lnTo>
                <a:lnTo>
                  <a:pt x="4937096" y="13915"/>
                </a:lnTo>
                <a:lnTo>
                  <a:pt x="4981952" y="20038"/>
                </a:lnTo>
                <a:lnTo>
                  <a:pt x="5028357" y="27274"/>
                </a:lnTo>
                <a:lnTo>
                  <a:pt x="5076774" y="35623"/>
                </a:lnTo>
                <a:lnTo>
                  <a:pt x="5123951" y="44962"/>
                </a:lnTo>
                <a:lnTo>
                  <a:pt x="5172032" y="56099"/>
                </a:lnTo>
                <a:lnTo>
                  <a:pt x="5220822" y="68861"/>
                </a:lnTo>
                <a:lnTo>
                  <a:pt x="5270129" y="83073"/>
                </a:lnTo>
                <a:lnTo>
                  <a:pt x="5319758" y="98561"/>
                </a:lnTo>
                <a:lnTo>
                  <a:pt x="5369517" y="115150"/>
                </a:lnTo>
                <a:lnTo>
                  <a:pt x="5419210" y="132669"/>
                </a:lnTo>
                <a:lnTo>
                  <a:pt x="5468646" y="150941"/>
                </a:lnTo>
                <a:lnTo>
                  <a:pt x="5517630" y="169793"/>
                </a:lnTo>
                <a:lnTo>
                  <a:pt x="5565969" y="189051"/>
                </a:lnTo>
                <a:lnTo>
                  <a:pt x="5613469" y="208542"/>
                </a:lnTo>
                <a:lnTo>
                  <a:pt x="5659937" y="228090"/>
                </a:lnTo>
                <a:lnTo>
                  <a:pt x="5705179" y="247522"/>
                </a:lnTo>
                <a:lnTo>
                  <a:pt x="5749001" y="266665"/>
                </a:lnTo>
                <a:lnTo>
                  <a:pt x="5791210" y="285343"/>
                </a:lnTo>
                <a:lnTo>
                  <a:pt x="5831613" y="303383"/>
                </a:lnTo>
                <a:lnTo>
                  <a:pt x="5870016" y="320611"/>
                </a:lnTo>
                <a:lnTo>
                  <a:pt x="5918750" y="344360"/>
                </a:lnTo>
                <a:lnTo>
                  <a:pt x="5960325" y="368109"/>
                </a:lnTo>
                <a:lnTo>
                  <a:pt x="5996395" y="391859"/>
                </a:lnTo>
                <a:lnTo>
                  <a:pt x="6028610" y="415609"/>
                </a:lnTo>
                <a:lnTo>
                  <a:pt x="6058625" y="439361"/>
                </a:lnTo>
                <a:lnTo>
                  <a:pt x="6088091" y="463113"/>
                </a:lnTo>
                <a:lnTo>
                  <a:pt x="6118659" y="486867"/>
                </a:lnTo>
                <a:lnTo>
                  <a:pt x="6151984" y="510622"/>
                </a:lnTo>
                <a:lnTo>
                  <a:pt x="6189716" y="534379"/>
                </a:lnTo>
                <a:lnTo>
                  <a:pt x="6233509" y="558138"/>
                </a:lnTo>
                <a:lnTo>
                  <a:pt x="6285014" y="581899"/>
                </a:lnTo>
                <a:lnTo>
                  <a:pt x="6345885" y="605662"/>
                </a:lnTo>
                <a:lnTo>
                  <a:pt x="6382551" y="618313"/>
                </a:lnTo>
                <a:lnTo>
                  <a:pt x="6423286" y="631431"/>
                </a:lnTo>
                <a:lnTo>
                  <a:pt x="6467658" y="644948"/>
                </a:lnTo>
                <a:lnTo>
                  <a:pt x="6515239" y="658792"/>
                </a:lnTo>
                <a:lnTo>
                  <a:pt x="6565597" y="672895"/>
                </a:lnTo>
                <a:lnTo>
                  <a:pt x="6618302" y="687184"/>
                </a:lnTo>
                <a:lnTo>
                  <a:pt x="6672924" y="701591"/>
                </a:lnTo>
                <a:lnTo>
                  <a:pt x="6729033" y="716045"/>
                </a:lnTo>
                <a:lnTo>
                  <a:pt x="6786198" y="730475"/>
                </a:lnTo>
                <a:lnTo>
                  <a:pt x="6843990" y="744811"/>
                </a:lnTo>
                <a:lnTo>
                  <a:pt x="6901977" y="758983"/>
                </a:lnTo>
                <a:lnTo>
                  <a:pt x="6959731" y="772921"/>
                </a:lnTo>
                <a:lnTo>
                  <a:pt x="7016819" y="786554"/>
                </a:lnTo>
                <a:lnTo>
                  <a:pt x="7072813" y="799813"/>
                </a:lnTo>
                <a:lnTo>
                  <a:pt x="7127282" y="812626"/>
                </a:lnTo>
                <a:lnTo>
                  <a:pt x="7179796" y="824924"/>
                </a:lnTo>
                <a:lnTo>
                  <a:pt x="7229924" y="836637"/>
                </a:lnTo>
                <a:lnTo>
                  <a:pt x="7277236" y="847693"/>
                </a:lnTo>
                <a:lnTo>
                  <a:pt x="7321302" y="858023"/>
                </a:lnTo>
                <a:lnTo>
                  <a:pt x="7361691" y="867557"/>
                </a:lnTo>
                <a:lnTo>
                  <a:pt x="7397974" y="876224"/>
                </a:lnTo>
                <a:lnTo>
                  <a:pt x="7429721" y="883953"/>
                </a:lnTo>
                <a:lnTo>
                  <a:pt x="7456500" y="890676"/>
                </a:lnTo>
              </a:path>
            </a:pathLst>
          </a:custGeom>
          <a:ln w="3810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125973" y="4528565"/>
            <a:ext cx="805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800000"/>
                </a:solidFill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63873" y="4813300"/>
            <a:ext cx="4870450" cy="992505"/>
          </a:xfrm>
          <a:custGeom>
            <a:avLst/>
            <a:gdLst/>
            <a:ahLst/>
            <a:cxnLst/>
            <a:rect l="l" t="t" r="r" b="b"/>
            <a:pathLst>
              <a:path w="4870450" h="992504">
                <a:moveTo>
                  <a:pt x="0" y="991958"/>
                </a:moveTo>
                <a:lnTo>
                  <a:pt x="34840" y="974247"/>
                </a:lnTo>
                <a:lnTo>
                  <a:pt x="70039" y="956536"/>
                </a:lnTo>
                <a:lnTo>
                  <a:pt x="105951" y="938823"/>
                </a:lnTo>
                <a:lnTo>
                  <a:pt x="142930" y="921111"/>
                </a:lnTo>
                <a:lnTo>
                  <a:pt x="181329" y="903398"/>
                </a:lnTo>
                <a:lnTo>
                  <a:pt x="221505" y="885685"/>
                </a:lnTo>
                <a:lnTo>
                  <a:pt x="263810" y="867971"/>
                </a:lnTo>
                <a:lnTo>
                  <a:pt x="308600" y="850258"/>
                </a:lnTo>
                <a:lnTo>
                  <a:pt x="356228" y="832543"/>
                </a:lnTo>
                <a:lnTo>
                  <a:pt x="407049" y="814828"/>
                </a:lnTo>
                <a:lnTo>
                  <a:pt x="461418" y="797113"/>
                </a:lnTo>
                <a:lnTo>
                  <a:pt x="519688" y="779398"/>
                </a:lnTo>
                <a:lnTo>
                  <a:pt x="582214" y="761682"/>
                </a:lnTo>
                <a:lnTo>
                  <a:pt x="649351" y="743966"/>
                </a:lnTo>
                <a:lnTo>
                  <a:pt x="688210" y="734426"/>
                </a:lnTo>
                <a:lnTo>
                  <a:pt x="729730" y="724886"/>
                </a:lnTo>
                <a:lnTo>
                  <a:pt x="773689" y="715347"/>
                </a:lnTo>
                <a:lnTo>
                  <a:pt x="819865" y="705807"/>
                </a:lnTo>
                <a:lnTo>
                  <a:pt x="868037" y="696268"/>
                </a:lnTo>
                <a:lnTo>
                  <a:pt x="917983" y="686729"/>
                </a:lnTo>
                <a:lnTo>
                  <a:pt x="969481" y="677190"/>
                </a:lnTo>
                <a:lnTo>
                  <a:pt x="1022310" y="667652"/>
                </a:lnTo>
                <a:lnTo>
                  <a:pt x="1076248" y="658114"/>
                </a:lnTo>
                <a:lnTo>
                  <a:pt x="1131072" y="648576"/>
                </a:lnTo>
                <a:lnTo>
                  <a:pt x="1186563" y="639039"/>
                </a:lnTo>
                <a:lnTo>
                  <a:pt x="1242497" y="629502"/>
                </a:lnTo>
                <a:lnTo>
                  <a:pt x="1298654" y="619966"/>
                </a:lnTo>
                <a:lnTo>
                  <a:pt x="1354811" y="610430"/>
                </a:lnTo>
                <a:lnTo>
                  <a:pt x="1410747" y="600895"/>
                </a:lnTo>
                <a:lnTo>
                  <a:pt x="1466240" y="591361"/>
                </a:lnTo>
                <a:lnTo>
                  <a:pt x="1521069" y="581827"/>
                </a:lnTo>
                <a:lnTo>
                  <a:pt x="1575012" y="572294"/>
                </a:lnTo>
                <a:lnTo>
                  <a:pt x="1627847" y="562762"/>
                </a:lnTo>
                <a:lnTo>
                  <a:pt x="1679352" y="553230"/>
                </a:lnTo>
                <a:lnTo>
                  <a:pt x="1729307" y="543700"/>
                </a:lnTo>
                <a:lnTo>
                  <a:pt x="1777488" y="534170"/>
                </a:lnTo>
                <a:lnTo>
                  <a:pt x="1823675" y="524641"/>
                </a:lnTo>
                <a:lnTo>
                  <a:pt x="1867646" y="515114"/>
                </a:lnTo>
                <a:lnTo>
                  <a:pt x="1909179" y="505587"/>
                </a:lnTo>
                <a:lnTo>
                  <a:pt x="1948052" y="496062"/>
                </a:lnTo>
                <a:lnTo>
                  <a:pt x="2013649" y="478345"/>
                </a:lnTo>
                <a:lnTo>
                  <a:pt x="2072030" y="460629"/>
                </a:lnTo>
                <a:lnTo>
                  <a:pt x="2124260" y="442912"/>
                </a:lnTo>
                <a:lnTo>
                  <a:pt x="2171404" y="425196"/>
                </a:lnTo>
                <a:lnTo>
                  <a:pt x="2214526" y="407479"/>
                </a:lnTo>
                <a:lnTo>
                  <a:pt x="2254693" y="389763"/>
                </a:lnTo>
                <a:lnTo>
                  <a:pt x="2292969" y="372046"/>
                </a:lnTo>
                <a:lnTo>
                  <a:pt x="2330418" y="354329"/>
                </a:lnTo>
                <a:lnTo>
                  <a:pt x="2368106" y="336613"/>
                </a:lnTo>
                <a:lnTo>
                  <a:pt x="2407098" y="318896"/>
                </a:lnTo>
                <a:lnTo>
                  <a:pt x="2448459" y="301180"/>
                </a:lnTo>
                <a:lnTo>
                  <a:pt x="2493254" y="283463"/>
                </a:lnTo>
                <a:lnTo>
                  <a:pt x="2542547" y="265747"/>
                </a:lnTo>
                <a:lnTo>
                  <a:pt x="2597404" y="248031"/>
                </a:lnTo>
                <a:lnTo>
                  <a:pt x="2639158" y="235040"/>
                </a:lnTo>
                <a:lnTo>
                  <a:pt x="2683105" y="220995"/>
                </a:lnTo>
                <a:lnTo>
                  <a:pt x="2729001" y="206082"/>
                </a:lnTo>
                <a:lnTo>
                  <a:pt x="2776603" y="190487"/>
                </a:lnTo>
                <a:lnTo>
                  <a:pt x="2825666" y="174396"/>
                </a:lnTo>
                <a:lnTo>
                  <a:pt x="2875948" y="157995"/>
                </a:lnTo>
                <a:lnTo>
                  <a:pt x="2927204" y="141470"/>
                </a:lnTo>
                <a:lnTo>
                  <a:pt x="2979192" y="125007"/>
                </a:lnTo>
                <a:lnTo>
                  <a:pt x="3031667" y="108792"/>
                </a:lnTo>
                <a:lnTo>
                  <a:pt x="3084385" y="93011"/>
                </a:lnTo>
                <a:lnTo>
                  <a:pt x="3137103" y="77850"/>
                </a:lnTo>
                <a:lnTo>
                  <a:pt x="3189578" y="63495"/>
                </a:lnTo>
                <a:lnTo>
                  <a:pt x="3241566" y="50133"/>
                </a:lnTo>
                <a:lnTo>
                  <a:pt x="3292822" y="37948"/>
                </a:lnTo>
                <a:lnTo>
                  <a:pt x="3343104" y="27128"/>
                </a:lnTo>
                <a:lnTo>
                  <a:pt x="3392167" y="17858"/>
                </a:lnTo>
                <a:lnTo>
                  <a:pt x="3439769" y="10324"/>
                </a:lnTo>
                <a:lnTo>
                  <a:pt x="3485665" y="4712"/>
                </a:lnTo>
                <a:lnTo>
                  <a:pt x="3529612" y="1209"/>
                </a:lnTo>
                <a:lnTo>
                  <a:pt x="3571367" y="0"/>
                </a:lnTo>
                <a:lnTo>
                  <a:pt x="3628507" y="1853"/>
                </a:lnTo>
                <a:lnTo>
                  <a:pt x="3683994" y="7234"/>
                </a:lnTo>
                <a:lnTo>
                  <a:pt x="3737828" y="15870"/>
                </a:lnTo>
                <a:lnTo>
                  <a:pt x="3790008" y="27489"/>
                </a:lnTo>
                <a:lnTo>
                  <a:pt x="3840533" y="41821"/>
                </a:lnTo>
                <a:lnTo>
                  <a:pt x="3889404" y="58592"/>
                </a:lnTo>
                <a:lnTo>
                  <a:pt x="3936619" y="77533"/>
                </a:lnTo>
                <a:lnTo>
                  <a:pt x="3982177" y="98371"/>
                </a:lnTo>
                <a:lnTo>
                  <a:pt x="4026079" y="120834"/>
                </a:lnTo>
                <a:lnTo>
                  <a:pt x="4068323" y="144652"/>
                </a:lnTo>
                <a:lnTo>
                  <a:pt x="4108910" y="169552"/>
                </a:lnTo>
                <a:lnTo>
                  <a:pt x="4147838" y="195263"/>
                </a:lnTo>
                <a:lnTo>
                  <a:pt x="4185108" y="221513"/>
                </a:lnTo>
                <a:lnTo>
                  <a:pt x="4220718" y="248031"/>
                </a:lnTo>
                <a:lnTo>
                  <a:pt x="4259134" y="281460"/>
                </a:lnTo>
                <a:lnTo>
                  <a:pt x="4293605" y="319198"/>
                </a:lnTo>
                <a:lnTo>
                  <a:pt x="4324695" y="360382"/>
                </a:lnTo>
                <a:lnTo>
                  <a:pt x="4352967" y="404151"/>
                </a:lnTo>
                <a:lnTo>
                  <a:pt x="4378985" y="449644"/>
                </a:lnTo>
                <a:lnTo>
                  <a:pt x="4403312" y="495998"/>
                </a:lnTo>
                <a:lnTo>
                  <a:pt x="4426512" y="542352"/>
                </a:lnTo>
                <a:lnTo>
                  <a:pt x="4449148" y="587845"/>
                </a:lnTo>
                <a:lnTo>
                  <a:pt x="4471785" y="631614"/>
                </a:lnTo>
                <a:lnTo>
                  <a:pt x="4494985" y="672798"/>
                </a:lnTo>
                <a:lnTo>
                  <a:pt x="4519312" y="710536"/>
                </a:lnTo>
                <a:lnTo>
                  <a:pt x="4545330" y="743966"/>
                </a:lnTo>
                <a:lnTo>
                  <a:pt x="4585948" y="787681"/>
                </a:lnTo>
                <a:lnTo>
                  <a:pt x="4626556" y="826311"/>
                </a:lnTo>
                <a:lnTo>
                  <a:pt x="4667155" y="860581"/>
                </a:lnTo>
                <a:lnTo>
                  <a:pt x="4707747" y="891217"/>
                </a:lnTo>
                <a:lnTo>
                  <a:pt x="4748332" y="918947"/>
                </a:lnTo>
                <a:lnTo>
                  <a:pt x="4788914" y="944496"/>
                </a:lnTo>
                <a:lnTo>
                  <a:pt x="4829492" y="968591"/>
                </a:lnTo>
                <a:lnTo>
                  <a:pt x="4870069" y="9919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54010" y="431177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latin typeface="Trebuchet MS"/>
                <a:cs typeface="Trebuchet MS"/>
              </a:rPr>
              <a:t>Cie</a:t>
            </a:r>
            <a:r>
              <a:rPr sz="2000" b="1" spc="-135" dirty="0">
                <a:latin typeface="Trebuchet MS"/>
                <a:cs typeface="Trebuchet MS"/>
              </a:rPr>
              <a:t>r</a:t>
            </a:r>
            <a:r>
              <a:rPr sz="2000" b="1" spc="-175" dirty="0">
                <a:latin typeface="Trebuchet MS"/>
                <a:cs typeface="Trebuchet MS"/>
              </a:rPr>
              <a:t>r</a:t>
            </a:r>
            <a:r>
              <a:rPr sz="2000" b="1" spc="-14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21967" y="2239213"/>
            <a:ext cx="4498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30" dirty="0">
                <a:latin typeface="Trebuchet MS"/>
                <a:cs typeface="Trebuchet MS"/>
              </a:rPr>
              <a:t>Interacción </a:t>
            </a:r>
            <a:r>
              <a:rPr sz="2000" b="1" i="1" spc="-145" dirty="0">
                <a:latin typeface="Trebuchet MS"/>
                <a:cs typeface="Trebuchet MS"/>
              </a:rPr>
              <a:t>entre </a:t>
            </a:r>
            <a:r>
              <a:rPr sz="2000" b="1" i="1" spc="-120" dirty="0">
                <a:latin typeface="Trebuchet MS"/>
                <a:cs typeface="Trebuchet MS"/>
              </a:rPr>
              <a:t>los </a:t>
            </a:r>
            <a:r>
              <a:rPr sz="2000" b="1" i="1" spc="-135" dirty="0">
                <a:latin typeface="Trebuchet MS"/>
                <a:cs typeface="Trebuchet MS"/>
              </a:rPr>
              <a:t>procesos del</a:t>
            </a:r>
            <a:r>
              <a:rPr sz="2000" b="1" i="1" spc="-350" dirty="0">
                <a:latin typeface="Trebuchet MS"/>
                <a:cs typeface="Trebuchet MS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Proyecto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4621" y="5440426"/>
            <a:ext cx="76200" cy="503555"/>
          </a:xfrm>
          <a:custGeom>
            <a:avLst/>
            <a:gdLst/>
            <a:ahLst/>
            <a:cxnLst/>
            <a:rect l="l" t="t" r="r" b="b"/>
            <a:pathLst>
              <a:path w="76200" h="503554">
                <a:moveTo>
                  <a:pt x="33335" y="76128"/>
                </a:moveTo>
                <a:lnTo>
                  <a:pt x="31991" y="503161"/>
                </a:lnTo>
                <a:lnTo>
                  <a:pt x="41516" y="503186"/>
                </a:lnTo>
                <a:lnTo>
                  <a:pt x="42860" y="76144"/>
                </a:lnTo>
                <a:lnTo>
                  <a:pt x="33335" y="76128"/>
                </a:lnTo>
                <a:close/>
              </a:path>
              <a:path w="76200" h="503554">
                <a:moveTo>
                  <a:pt x="69827" y="63373"/>
                </a:moveTo>
                <a:lnTo>
                  <a:pt x="33375" y="63373"/>
                </a:lnTo>
                <a:lnTo>
                  <a:pt x="42900" y="63500"/>
                </a:lnTo>
                <a:lnTo>
                  <a:pt x="42860" y="76144"/>
                </a:lnTo>
                <a:lnTo>
                  <a:pt x="76199" y="76200"/>
                </a:lnTo>
                <a:lnTo>
                  <a:pt x="69827" y="63373"/>
                </a:lnTo>
                <a:close/>
              </a:path>
              <a:path w="76200" h="503554">
                <a:moveTo>
                  <a:pt x="33375" y="63373"/>
                </a:moveTo>
                <a:lnTo>
                  <a:pt x="33335" y="76128"/>
                </a:lnTo>
                <a:lnTo>
                  <a:pt x="42860" y="76144"/>
                </a:lnTo>
                <a:lnTo>
                  <a:pt x="42900" y="63500"/>
                </a:lnTo>
                <a:lnTo>
                  <a:pt x="33375" y="63373"/>
                </a:lnTo>
                <a:close/>
              </a:path>
              <a:path w="76200" h="503554">
                <a:moveTo>
                  <a:pt x="38341" y="0"/>
                </a:moveTo>
                <a:lnTo>
                  <a:pt x="0" y="76073"/>
                </a:lnTo>
                <a:lnTo>
                  <a:pt x="33335" y="76128"/>
                </a:lnTo>
                <a:lnTo>
                  <a:pt x="33375" y="63373"/>
                </a:lnTo>
                <a:lnTo>
                  <a:pt x="69827" y="63373"/>
                </a:lnTo>
                <a:lnTo>
                  <a:pt x="38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8212" y="6145212"/>
            <a:ext cx="6482080" cy="76200"/>
          </a:xfrm>
          <a:custGeom>
            <a:avLst/>
            <a:gdLst/>
            <a:ahLst/>
            <a:cxnLst/>
            <a:rect l="l" t="t" r="r" b="b"/>
            <a:pathLst>
              <a:path w="6482080" h="76200">
                <a:moveTo>
                  <a:pt x="6405562" y="0"/>
                </a:moveTo>
                <a:lnTo>
                  <a:pt x="6405562" y="76200"/>
                </a:lnTo>
                <a:lnTo>
                  <a:pt x="6472237" y="42862"/>
                </a:lnTo>
                <a:lnTo>
                  <a:pt x="6418262" y="42862"/>
                </a:lnTo>
                <a:lnTo>
                  <a:pt x="6418262" y="33337"/>
                </a:lnTo>
                <a:lnTo>
                  <a:pt x="6472237" y="33337"/>
                </a:lnTo>
                <a:lnTo>
                  <a:pt x="6405562" y="0"/>
                </a:lnTo>
                <a:close/>
              </a:path>
              <a:path w="6482080" h="76200">
                <a:moveTo>
                  <a:pt x="6405562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6405562" y="42862"/>
                </a:lnTo>
                <a:lnTo>
                  <a:pt x="6405562" y="33337"/>
                </a:lnTo>
                <a:close/>
              </a:path>
              <a:path w="6482080" h="76200">
                <a:moveTo>
                  <a:pt x="6472237" y="33337"/>
                </a:moveTo>
                <a:lnTo>
                  <a:pt x="6418262" y="33337"/>
                </a:lnTo>
                <a:lnTo>
                  <a:pt x="6418262" y="42862"/>
                </a:lnTo>
                <a:lnTo>
                  <a:pt x="6472237" y="42862"/>
                </a:lnTo>
                <a:lnTo>
                  <a:pt x="6481762" y="38100"/>
                </a:lnTo>
                <a:lnTo>
                  <a:pt x="6472237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892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GRUPO DE</a:t>
            </a:r>
            <a:r>
              <a:rPr sz="2000" spc="-95" dirty="0"/>
              <a:t> </a:t>
            </a:r>
            <a:r>
              <a:rPr sz="2000" dirty="0"/>
              <a:t>PROCESOS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1194612" y="5869265"/>
            <a:ext cx="7129145" cy="82804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25"/>
              </a:spcBef>
            </a:pPr>
            <a:r>
              <a:rPr sz="2000" b="1" spc="-140" dirty="0">
                <a:latin typeface="Trebuchet MS"/>
                <a:cs typeface="Trebuchet MS"/>
              </a:rPr>
              <a:t>Tiem</a:t>
            </a:r>
            <a:r>
              <a:rPr sz="2000" b="1" spc="-130" dirty="0">
                <a:latin typeface="Trebuchet MS"/>
                <a:cs typeface="Trebuchet MS"/>
              </a:rPr>
              <a:t>p</a:t>
            </a:r>
            <a:r>
              <a:rPr sz="2000" b="1" spc="-55" dirty="0"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b="1" spc="-120" dirty="0">
                <a:latin typeface="Trebuchet MS"/>
                <a:cs typeface="Trebuchet MS"/>
              </a:rPr>
              <a:t>Los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Grupos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Procesos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Interactúan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en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una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Fase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o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Proyecto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5184" y="3011170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5" dirty="0">
                <a:latin typeface="Trebuchet MS"/>
                <a:cs typeface="Trebuchet MS"/>
              </a:rPr>
              <a:t>_pertenece_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8428" y="2730754"/>
            <a:ext cx="2743200" cy="2362200"/>
          </a:xfrm>
          <a:custGeom>
            <a:avLst/>
            <a:gdLst/>
            <a:ahLst/>
            <a:cxnLst/>
            <a:rect l="l" t="t" r="r" b="b"/>
            <a:pathLst>
              <a:path w="2743200" h="2362200">
                <a:moveTo>
                  <a:pt x="0" y="1181100"/>
                </a:moveTo>
                <a:lnTo>
                  <a:pt x="946" y="1136822"/>
                </a:lnTo>
                <a:lnTo>
                  <a:pt x="3762" y="1092957"/>
                </a:lnTo>
                <a:lnTo>
                  <a:pt x="8416" y="1049530"/>
                </a:lnTo>
                <a:lnTo>
                  <a:pt x="14873" y="1006572"/>
                </a:lnTo>
                <a:lnTo>
                  <a:pt x="23101" y="964111"/>
                </a:lnTo>
                <a:lnTo>
                  <a:pt x="33067" y="922175"/>
                </a:lnTo>
                <a:lnTo>
                  <a:pt x="44737" y="880793"/>
                </a:lnTo>
                <a:lnTo>
                  <a:pt x="58079" y="839994"/>
                </a:lnTo>
                <a:lnTo>
                  <a:pt x="73058" y="799805"/>
                </a:lnTo>
                <a:lnTo>
                  <a:pt x="89643" y="760256"/>
                </a:lnTo>
                <a:lnTo>
                  <a:pt x="107799" y="721375"/>
                </a:lnTo>
                <a:lnTo>
                  <a:pt x="127493" y="683191"/>
                </a:lnTo>
                <a:lnTo>
                  <a:pt x="148693" y="645732"/>
                </a:lnTo>
                <a:lnTo>
                  <a:pt x="171366" y="609027"/>
                </a:lnTo>
                <a:lnTo>
                  <a:pt x="195477" y="573104"/>
                </a:lnTo>
                <a:lnTo>
                  <a:pt x="220994" y="537992"/>
                </a:lnTo>
                <a:lnTo>
                  <a:pt x="247884" y="503720"/>
                </a:lnTo>
                <a:lnTo>
                  <a:pt x="276114" y="470315"/>
                </a:lnTo>
                <a:lnTo>
                  <a:pt x="305650" y="437807"/>
                </a:lnTo>
                <a:lnTo>
                  <a:pt x="336459" y="406224"/>
                </a:lnTo>
                <a:lnTo>
                  <a:pt x="368508" y="375595"/>
                </a:lnTo>
                <a:lnTo>
                  <a:pt x="401764" y="345948"/>
                </a:lnTo>
                <a:lnTo>
                  <a:pt x="436194" y="317311"/>
                </a:lnTo>
                <a:lnTo>
                  <a:pt x="471764" y="289714"/>
                </a:lnTo>
                <a:lnTo>
                  <a:pt x="508442" y="263185"/>
                </a:lnTo>
                <a:lnTo>
                  <a:pt x="546193" y="237752"/>
                </a:lnTo>
                <a:lnTo>
                  <a:pt x="584986" y="213444"/>
                </a:lnTo>
                <a:lnTo>
                  <a:pt x="624787" y="190290"/>
                </a:lnTo>
                <a:lnTo>
                  <a:pt x="665562" y="168318"/>
                </a:lnTo>
                <a:lnTo>
                  <a:pt x="707279" y="147556"/>
                </a:lnTo>
                <a:lnTo>
                  <a:pt x="749904" y="128034"/>
                </a:lnTo>
                <a:lnTo>
                  <a:pt x="793405" y="109779"/>
                </a:lnTo>
                <a:lnTo>
                  <a:pt x="837747" y="92821"/>
                </a:lnTo>
                <a:lnTo>
                  <a:pt x="882898" y="77187"/>
                </a:lnTo>
                <a:lnTo>
                  <a:pt x="928825" y="62907"/>
                </a:lnTo>
                <a:lnTo>
                  <a:pt x="975495" y="50009"/>
                </a:lnTo>
                <a:lnTo>
                  <a:pt x="1022873" y="38521"/>
                </a:lnTo>
                <a:lnTo>
                  <a:pt x="1070928" y="28472"/>
                </a:lnTo>
                <a:lnTo>
                  <a:pt x="1119626" y="19891"/>
                </a:lnTo>
                <a:lnTo>
                  <a:pt x="1168934" y="12806"/>
                </a:lnTo>
                <a:lnTo>
                  <a:pt x="1218818" y="7246"/>
                </a:lnTo>
                <a:lnTo>
                  <a:pt x="1269246" y="3239"/>
                </a:lnTo>
                <a:lnTo>
                  <a:pt x="1320184" y="814"/>
                </a:lnTo>
                <a:lnTo>
                  <a:pt x="1371600" y="0"/>
                </a:lnTo>
                <a:lnTo>
                  <a:pt x="1423023" y="814"/>
                </a:lnTo>
                <a:lnTo>
                  <a:pt x="1473969" y="3239"/>
                </a:lnTo>
                <a:lnTo>
                  <a:pt x="1524403" y="7246"/>
                </a:lnTo>
                <a:lnTo>
                  <a:pt x="1574294" y="12806"/>
                </a:lnTo>
                <a:lnTo>
                  <a:pt x="1623607" y="19891"/>
                </a:lnTo>
                <a:lnTo>
                  <a:pt x="1672310" y="28472"/>
                </a:lnTo>
                <a:lnTo>
                  <a:pt x="1720369" y="38521"/>
                </a:lnTo>
                <a:lnTo>
                  <a:pt x="1767751" y="50009"/>
                </a:lnTo>
                <a:lnTo>
                  <a:pt x="1814423" y="62907"/>
                </a:lnTo>
                <a:lnTo>
                  <a:pt x="1860352" y="77187"/>
                </a:lnTo>
                <a:lnTo>
                  <a:pt x="1905506" y="92821"/>
                </a:lnTo>
                <a:lnTo>
                  <a:pt x="1949849" y="109779"/>
                </a:lnTo>
                <a:lnTo>
                  <a:pt x="1993351" y="128034"/>
                </a:lnTo>
                <a:lnTo>
                  <a:pt x="2035976" y="147556"/>
                </a:lnTo>
                <a:lnTo>
                  <a:pt x="2077693" y="168318"/>
                </a:lnTo>
                <a:lnTo>
                  <a:pt x="2118468" y="190290"/>
                </a:lnTo>
                <a:lnTo>
                  <a:pt x="2158268" y="213444"/>
                </a:lnTo>
                <a:lnTo>
                  <a:pt x="2197060" y="237752"/>
                </a:lnTo>
                <a:lnTo>
                  <a:pt x="2234811" y="263185"/>
                </a:lnTo>
                <a:lnTo>
                  <a:pt x="2271487" y="289714"/>
                </a:lnTo>
                <a:lnTo>
                  <a:pt x="2307055" y="317311"/>
                </a:lnTo>
                <a:lnTo>
                  <a:pt x="2341483" y="345948"/>
                </a:lnTo>
                <a:lnTo>
                  <a:pt x="2374736" y="375595"/>
                </a:lnTo>
                <a:lnTo>
                  <a:pt x="2406783" y="406224"/>
                </a:lnTo>
                <a:lnTo>
                  <a:pt x="2437590" y="437807"/>
                </a:lnTo>
                <a:lnTo>
                  <a:pt x="2467123" y="470315"/>
                </a:lnTo>
                <a:lnTo>
                  <a:pt x="2495350" y="503720"/>
                </a:lnTo>
                <a:lnTo>
                  <a:pt x="2522237" y="537992"/>
                </a:lnTo>
                <a:lnTo>
                  <a:pt x="2547751" y="573104"/>
                </a:lnTo>
                <a:lnTo>
                  <a:pt x="2571860" y="609027"/>
                </a:lnTo>
                <a:lnTo>
                  <a:pt x="2594529" y="645732"/>
                </a:lnTo>
                <a:lnTo>
                  <a:pt x="2615726" y="683191"/>
                </a:lnTo>
                <a:lnTo>
                  <a:pt x="2635418" y="721375"/>
                </a:lnTo>
                <a:lnTo>
                  <a:pt x="2653572" y="760256"/>
                </a:lnTo>
                <a:lnTo>
                  <a:pt x="2670154" y="799805"/>
                </a:lnTo>
                <a:lnTo>
                  <a:pt x="2685131" y="839994"/>
                </a:lnTo>
                <a:lnTo>
                  <a:pt x="2698470" y="880793"/>
                </a:lnTo>
                <a:lnTo>
                  <a:pt x="2710138" y="922175"/>
                </a:lnTo>
                <a:lnTo>
                  <a:pt x="2720102" y="964111"/>
                </a:lnTo>
                <a:lnTo>
                  <a:pt x="2728329" y="1006572"/>
                </a:lnTo>
                <a:lnTo>
                  <a:pt x="2734785" y="1049530"/>
                </a:lnTo>
                <a:lnTo>
                  <a:pt x="2739438" y="1092957"/>
                </a:lnTo>
                <a:lnTo>
                  <a:pt x="2742254" y="1136822"/>
                </a:lnTo>
                <a:lnTo>
                  <a:pt x="2743200" y="1181100"/>
                </a:lnTo>
                <a:lnTo>
                  <a:pt x="2742254" y="1225377"/>
                </a:lnTo>
                <a:lnTo>
                  <a:pt x="2739438" y="1269242"/>
                </a:lnTo>
                <a:lnTo>
                  <a:pt x="2734785" y="1312669"/>
                </a:lnTo>
                <a:lnTo>
                  <a:pt x="2728329" y="1355627"/>
                </a:lnTo>
                <a:lnTo>
                  <a:pt x="2720102" y="1398088"/>
                </a:lnTo>
                <a:lnTo>
                  <a:pt x="2710138" y="1440024"/>
                </a:lnTo>
                <a:lnTo>
                  <a:pt x="2698470" y="1481406"/>
                </a:lnTo>
                <a:lnTo>
                  <a:pt x="2685131" y="1522205"/>
                </a:lnTo>
                <a:lnTo>
                  <a:pt x="2670154" y="1562394"/>
                </a:lnTo>
                <a:lnTo>
                  <a:pt x="2653572" y="1601943"/>
                </a:lnTo>
                <a:lnTo>
                  <a:pt x="2635418" y="1640824"/>
                </a:lnTo>
                <a:lnTo>
                  <a:pt x="2615726" y="1679008"/>
                </a:lnTo>
                <a:lnTo>
                  <a:pt x="2594529" y="1716467"/>
                </a:lnTo>
                <a:lnTo>
                  <a:pt x="2571860" y="1753172"/>
                </a:lnTo>
                <a:lnTo>
                  <a:pt x="2547751" y="1789095"/>
                </a:lnTo>
                <a:lnTo>
                  <a:pt x="2522237" y="1824207"/>
                </a:lnTo>
                <a:lnTo>
                  <a:pt x="2495350" y="1858479"/>
                </a:lnTo>
                <a:lnTo>
                  <a:pt x="2467123" y="1891884"/>
                </a:lnTo>
                <a:lnTo>
                  <a:pt x="2437590" y="1924392"/>
                </a:lnTo>
                <a:lnTo>
                  <a:pt x="2406783" y="1955975"/>
                </a:lnTo>
                <a:lnTo>
                  <a:pt x="2374736" y="1986604"/>
                </a:lnTo>
                <a:lnTo>
                  <a:pt x="2341483" y="2016252"/>
                </a:lnTo>
                <a:lnTo>
                  <a:pt x="2307055" y="2044888"/>
                </a:lnTo>
                <a:lnTo>
                  <a:pt x="2271487" y="2072485"/>
                </a:lnTo>
                <a:lnTo>
                  <a:pt x="2234811" y="2099014"/>
                </a:lnTo>
                <a:lnTo>
                  <a:pt x="2197060" y="2124447"/>
                </a:lnTo>
                <a:lnTo>
                  <a:pt x="2158268" y="2148755"/>
                </a:lnTo>
                <a:lnTo>
                  <a:pt x="2118468" y="2171909"/>
                </a:lnTo>
                <a:lnTo>
                  <a:pt x="2077693" y="2193881"/>
                </a:lnTo>
                <a:lnTo>
                  <a:pt x="2035976" y="2214643"/>
                </a:lnTo>
                <a:lnTo>
                  <a:pt x="1993351" y="2234165"/>
                </a:lnTo>
                <a:lnTo>
                  <a:pt x="1949849" y="2252420"/>
                </a:lnTo>
                <a:lnTo>
                  <a:pt x="1905506" y="2269378"/>
                </a:lnTo>
                <a:lnTo>
                  <a:pt x="1860352" y="2285012"/>
                </a:lnTo>
                <a:lnTo>
                  <a:pt x="1814423" y="2299292"/>
                </a:lnTo>
                <a:lnTo>
                  <a:pt x="1767751" y="2312190"/>
                </a:lnTo>
                <a:lnTo>
                  <a:pt x="1720369" y="2323678"/>
                </a:lnTo>
                <a:lnTo>
                  <a:pt x="1672310" y="2333727"/>
                </a:lnTo>
                <a:lnTo>
                  <a:pt x="1623607" y="2342308"/>
                </a:lnTo>
                <a:lnTo>
                  <a:pt x="1574294" y="2349393"/>
                </a:lnTo>
                <a:lnTo>
                  <a:pt x="1524403" y="2354953"/>
                </a:lnTo>
                <a:lnTo>
                  <a:pt x="1473969" y="2358960"/>
                </a:lnTo>
                <a:lnTo>
                  <a:pt x="1423023" y="2361385"/>
                </a:lnTo>
                <a:lnTo>
                  <a:pt x="1371600" y="2362200"/>
                </a:lnTo>
                <a:lnTo>
                  <a:pt x="1320184" y="2361385"/>
                </a:lnTo>
                <a:lnTo>
                  <a:pt x="1269246" y="2358960"/>
                </a:lnTo>
                <a:lnTo>
                  <a:pt x="1218818" y="2354953"/>
                </a:lnTo>
                <a:lnTo>
                  <a:pt x="1168934" y="2349393"/>
                </a:lnTo>
                <a:lnTo>
                  <a:pt x="1119626" y="2342308"/>
                </a:lnTo>
                <a:lnTo>
                  <a:pt x="1070928" y="2333727"/>
                </a:lnTo>
                <a:lnTo>
                  <a:pt x="1022873" y="2323678"/>
                </a:lnTo>
                <a:lnTo>
                  <a:pt x="975495" y="2312190"/>
                </a:lnTo>
                <a:lnTo>
                  <a:pt x="928825" y="2299292"/>
                </a:lnTo>
                <a:lnTo>
                  <a:pt x="882898" y="2285012"/>
                </a:lnTo>
                <a:lnTo>
                  <a:pt x="837747" y="2269378"/>
                </a:lnTo>
                <a:lnTo>
                  <a:pt x="793405" y="2252420"/>
                </a:lnTo>
                <a:lnTo>
                  <a:pt x="749904" y="2234165"/>
                </a:lnTo>
                <a:lnTo>
                  <a:pt x="707279" y="2214643"/>
                </a:lnTo>
                <a:lnTo>
                  <a:pt x="665562" y="2193881"/>
                </a:lnTo>
                <a:lnTo>
                  <a:pt x="624787" y="2171909"/>
                </a:lnTo>
                <a:lnTo>
                  <a:pt x="584986" y="2148755"/>
                </a:lnTo>
                <a:lnTo>
                  <a:pt x="546193" y="2124447"/>
                </a:lnTo>
                <a:lnTo>
                  <a:pt x="508442" y="2099014"/>
                </a:lnTo>
                <a:lnTo>
                  <a:pt x="471764" y="2072485"/>
                </a:lnTo>
                <a:lnTo>
                  <a:pt x="436194" y="2044888"/>
                </a:lnTo>
                <a:lnTo>
                  <a:pt x="401764" y="2016252"/>
                </a:lnTo>
                <a:lnTo>
                  <a:pt x="368508" y="1986604"/>
                </a:lnTo>
                <a:lnTo>
                  <a:pt x="336459" y="1955975"/>
                </a:lnTo>
                <a:lnTo>
                  <a:pt x="305650" y="1924392"/>
                </a:lnTo>
                <a:lnTo>
                  <a:pt x="276114" y="1891884"/>
                </a:lnTo>
                <a:lnTo>
                  <a:pt x="247884" y="1858479"/>
                </a:lnTo>
                <a:lnTo>
                  <a:pt x="220994" y="1824207"/>
                </a:lnTo>
                <a:lnTo>
                  <a:pt x="195477" y="1789095"/>
                </a:lnTo>
                <a:lnTo>
                  <a:pt x="171366" y="1753172"/>
                </a:lnTo>
                <a:lnTo>
                  <a:pt x="148693" y="1716467"/>
                </a:lnTo>
                <a:lnTo>
                  <a:pt x="127493" y="1679008"/>
                </a:lnTo>
                <a:lnTo>
                  <a:pt x="107799" y="1640824"/>
                </a:lnTo>
                <a:lnTo>
                  <a:pt x="89643" y="1601943"/>
                </a:lnTo>
                <a:lnTo>
                  <a:pt x="73058" y="1562394"/>
                </a:lnTo>
                <a:lnTo>
                  <a:pt x="58079" y="1522205"/>
                </a:lnTo>
                <a:lnTo>
                  <a:pt x="44737" y="1481406"/>
                </a:lnTo>
                <a:lnTo>
                  <a:pt x="33067" y="1440024"/>
                </a:lnTo>
                <a:lnTo>
                  <a:pt x="23101" y="1398088"/>
                </a:lnTo>
                <a:lnTo>
                  <a:pt x="14873" y="1355627"/>
                </a:lnTo>
                <a:lnTo>
                  <a:pt x="8416" y="1312669"/>
                </a:lnTo>
                <a:lnTo>
                  <a:pt x="3762" y="1269242"/>
                </a:lnTo>
                <a:lnTo>
                  <a:pt x="946" y="1225377"/>
                </a:lnTo>
                <a:lnTo>
                  <a:pt x="0" y="1181100"/>
                </a:lnTo>
                <a:close/>
              </a:path>
            </a:pathLst>
          </a:custGeom>
          <a:ln w="57150">
            <a:solidFill>
              <a:srgbClr val="EEA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8378" y="3387978"/>
            <a:ext cx="1295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 marR="349250">
              <a:lnSpc>
                <a:spcPct val="100000"/>
              </a:lnSpc>
              <a:spcBef>
                <a:spcPts val="725"/>
              </a:spcBef>
            </a:pPr>
            <a:r>
              <a:rPr sz="1800" b="1" spc="-85" dirty="0">
                <a:latin typeface="Trebuchet MS"/>
                <a:cs typeface="Trebuchet MS"/>
              </a:rPr>
              <a:t>grupo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  </a:t>
            </a:r>
            <a:r>
              <a:rPr sz="1800" b="1" spc="-85" dirty="0">
                <a:latin typeface="Trebuchet MS"/>
                <a:cs typeface="Trebuchet MS"/>
              </a:rPr>
              <a:t>p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o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50" dirty="0">
                <a:latin typeface="Trebuchet MS"/>
                <a:cs typeface="Trebuchet MS"/>
              </a:rPr>
              <a:t>s</a:t>
            </a:r>
            <a:r>
              <a:rPr sz="1800" b="1" spc="-75" dirty="0">
                <a:latin typeface="Trebuchet MS"/>
                <a:cs typeface="Trebuchet MS"/>
              </a:rPr>
              <a:t>o</a:t>
            </a:r>
            <a:r>
              <a:rPr sz="1800" b="1" spc="-6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8028" y="3387978"/>
            <a:ext cx="16002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2075" marR="208915">
              <a:lnSpc>
                <a:spcPct val="100000"/>
              </a:lnSpc>
              <a:spcBef>
                <a:spcPts val="725"/>
              </a:spcBef>
            </a:pPr>
            <a:r>
              <a:rPr sz="1800" b="1" spc="-100" dirty="0">
                <a:latin typeface="Trebuchet MS"/>
                <a:cs typeface="Trebuchet MS"/>
              </a:rPr>
              <a:t>áreas de  </a:t>
            </a:r>
            <a:r>
              <a:rPr sz="1800" b="1" spc="-180" dirty="0">
                <a:latin typeface="Trebuchet MS"/>
                <a:cs typeface="Trebuchet MS"/>
              </a:rPr>
              <a:t>c</a:t>
            </a:r>
            <a:r>
              <a:rPr sz="1800" b="1" spc="-75" dirty="0">
                <a:latin typeface="Trebuchet MS"/>
                <a:cs typeface="Trebuchet MS"/>
              </a:rPr>
              <a:t>on</a:t>
            </a:r>
            <a:r>
              <a:rPr sz="1800" b="1" spc="-114" dirty="0">
                <a:latin typeface="Trebuchet MS"/>
                <a:cs typeface="Trebuchet MS"/>
              </a:rPr>
              <a:t>o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10" dirty="0">
                <a:latin typeface="Trebuchet MS"/>
                <a:cs typeface="Trebuchet MS"/>
              </a:rPr>
              <a:t>imie</a:t>
            </a:r>
            <a:r>
              <a:rPr sz="1800" b="1" spc="-145" dirty="0">
                <a:latin typeface="Trebuchet MS"/>
                <a:cs typeface="Trebuchet MS"/>
              </a:rPr>
              <a:t>n</a:t>
            </a:r>
            <a:r>
              <a:rPr sz="1800" b="1" spc="-105" dirty="0">
                <a:latin typeface="Trebuchet MS"/>
                <a:cs typeface="Trebuchet MS"/>
              </a:rPr>
              <a:t>t</a:t>
            </a:r>
            <a:r>
              <a:rPr sz="1800" b="1" spc="-55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3378" y="4911978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3378" y="4911978"/>
            <a:ext cx="1295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1800" b="1" spc="-100" dirty="0">
                <a:latin typeface="Trebuchet MS"/>
                <a:cs typeface="Trebuchet MS"/>
              </a:rPr>
              <a:t>proceso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90" dirty="0">
                <a:latin typeface="Trebuchet MS"/>
                <a:cs typeface="Trebuchet MS"/>
              </a:rPr>
              <a:t>gestión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7029" y="4149978"/>
            <a:ext cx="1276350" cy="1200150"/>
          </a:xfrm>
          <a:custGeom>
            <a:avLst/>
            <a:gdLst/>
            <a:ahLst/>
            <a:cxnLst/>
            <a:rect l="l" t="t" r="r" b="b"/>
            <a:pathLst>
              <a:path w="1276350" h="1200150">
                <a:moveTo>
                  <a:pt x="1162049" y="1085850"/>
                </a:moveTo>
                <a:lnTo>
                  <a:pt x="1162049" y="1200150"/>
                </a:lnTo>
                <a:lnTo>
                  <a:pt x="1238249" y="1162050"/>
                </a:lnTo>
                <a:lnTo>
                  <a:pt x="1181099" y="1162050"/>
                </a:lnTo>
                <a:lnTo>
                  <a:pt x="1181099" y="1123950"/>
                </a:lnTo>
                <a:lnTo>
                  <a:pt x="1238249" y="1123950"/>
                </a:lnTo>
                <a:lnTo>
                  <a:pt x="1162049" y="1085850"/>
                </a:lnTo>
                <a:close/>
              </a:path>
              <a:path w="1276350" h="1200150">
                <a:moveTo>
                  <a:pt x="38100" y="0"/>
                </a:moveTo>
                <a:lnTo>
                  <a:pt x="0" y="0"/>
                </a:lnTo>
                <a:lnTo>
                  <a:pt x="0" y="1162050"/>
                </a:lnTo>
                <a:lnTo>
                  <a:pt x="1162049" y="1162050"/>
                </a:lnTo>
                <a:lnTo>
                  <a:pt x="1162049" y="1143000"/>
                </a:lnTo>
                <a:lnTo>
                  <a:pt x="38100" y="1143000"/>
                </a:lnTo>
                <a:lnTo>
                  <a:pt x="19050" y="1123950"/>
                </a:lnTo>
                <a:lnTo>
                  <a:pt x="38100" y="1123950"/>
                </a:lnTo>
                <a:lnTo>
                  <a:pt x="38100" y="0"/>
                </a:lnTo>
                <a:close/>
              </a:path>
              <a:path w="1276350" h="1200150">
                <a:moveTo>
                  <a:pt x="1238249" y="1123950"/>
                </a:moveTo>
                <a:lnTo>
                  <a:pt x="1181099" y="1123950"/>
                </a:lnTo>
                <a:lnTo>
                  <a:pt x="1181099" y="1162050"/>
                </a:lnTo>
                <a:lnTo>
                  <a:pt x="1238249" y="1162050"/>
                </a:lnTo>
                <a:lnTo>
                  <a:pt x="1276349" y="1143000"/>
                </a:lnTo>
                <a:lnTo>
                  <a:pt x="1238249" y="1123950"/>
                </a:lnTo>
                <a:close/>
              </a:path>
              <a:path w="1276350" h="1200150">
                <a:moveTo>
                  <a:pt x="38100" y="1123950"/>
                </a:moveTo>
                <a:lnTo>
                  <a:pt x="19050" y="1123950"/>
                </a:lnTo>
                <a:lnTo>
                  <a:pt x="38100" y="1143000"/>
                </a:lnTo>
                <a:lnTo>
                  <a:pt x="38100" y="1123950"/>
                </a:lnTo>
                <a:close/>
              </a:path>
              <a:path w="1276350" h="1200150">
                <a:moveTo>
                  <a:pt x="1162049" y="1123950"/>
                </a:moveTo>
                <a:lnTo>
                  <a:pt x="38100" y="1123950"/>
                </a:lnTo>
                <a:lnTo>
                  <a:pt x="38100" y="1143000"/>
                </a:lnTo>
                <a:lnTo>
                  <a:pt x="1162049" y="1143000"/>
                </a:lnTo>
                <a:lnTo>
                  <a:pt x="1162049" y="1123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8778" y="4149978"/>
            <a:ext cx="1168400" cy="1200150"/>
          </a:xfrm>
          <a:custGeom>
            <a:avLst/>
            <a:gdLst/>
            <a:ahLst/>
            <a:cxnLst/>
            <a:rect l="l" t="t" r="r" b="b"/>
            <a:pathLst>
              <a:path w="1168400" h="1200150">
                <a:moveTo>
                  <a:pt x="114300" y="1085850"/>
                </a:moveTo>
                <a:lnTo>
                  <a:pt x="0" y="1143000"/>
                </a:lnTo>
                <a:lnTo>
                  <a:pt x="114300" y="1200150"/>
                </a:lnTo>
                <a:lnTo>
                  <a:pt x="114300" y="1162050"/>
                </a:lnTo>
                <a:lnTo>
                  <a:pt x="95250" y="1162050"/>
                </a:lnTo>
                <a:lnTo>
                  <a:pt x="95250" y="1123950"/>
                </a:lnTo>
                <a:lnTo>
                  <a:pt x="114300" y="1123950"/>
                </a:lnTo>
                <a:lnTo>
                  <a:pt x="114300" y="1085850"/>
                </a:lnTo>
                <a:close/>
              </a:path>
              <a:path w="1168400" h="1200150">
                <a:moveTo>
                  <a:pt x="114300" y="1123950"/>
                </a:moveTo>
                <a:lnTo>
                  <a:pt x="95250" y="1123950"/>
                </a:lnTo>
                <a:lnTo>
                  <a:pt x="95250" y="1162050"/>
                </a:lnTo>
                <a:lnTo>
                  <a:pt x="114300" y="1162050"/>
                </a:lnTo>
                <a:lnTo>
                  <a:pt x="114300" y="1123950"/>
                </a:lnTo>
                <a:close/>
              </a:path>
              <a:path w="1168400" h="1200150">
                <a:moveTo>
                  <a:pt x="1130300" y="1123950"/>
                </a:moveTo>
                <a:lnTo>
                  <a:pt x="114300" y="1123950"/>
                </a:lnTo>
                <a:lnTo>
                  <a:pt x="114300" y="1162050"/>
                </a:lnTo>
                <a:lnTo>
                  <a:pt x="1168400" y="1162050"/>
                </a:lnTo>
                <a:lnTo>
                  <a:pt x="1168400" y="1143000"/>
                </a:lnTo>
                <a:lnTo>
                  <a:pt x="1130300" y="1143000"/>
                </a:lnTo>
                <a:lnTo>
                  <a:pt x="1130300" y="1123950"/>
                </a:lnTo>
                <a:close/>
              </a:path>
              <a:path w="1168400" h="1200150">
                <a:moveTo>
                  <a:pt x="1168400" y="0"/>
                </a:moveTo>
                <a:lnTo>
                  <a:pt x="1130300" y="0"/>
                </a:lnTo>
                <a:lnTo>
                  <a:pt x="1130300" y="1143000"/>
                </a:lnTo>
                <a:lnTo>
                  <a:pt x="1149350" y="1123950"/>
                </a:lnTo>
                <a:lnTo>
                  <a:pt x="1168400" y="1123950"/>
                </a:lnTo>
                <a:lnTo>
                  <a:pt x="1168400" y="0"/>
                </a:lnTo>
                <a:close/>
              </a:path>
              <a:path w="1168400" h="1200150">
                <a:moveTo>
                  <a:pt x="1168400" y="1123950"/>
                </a:moveTo>
                <a:lnTo>
                  <a:pt x="1149350" y="1123950"/>
                </a:lnTo>
                <a:lnTo>
                  <a:pt x="1130300" y="1143000"/>
                </a:lnTo>
                <a:lnTo>
                  <a:pt x="1168400" y="1143000"/>
                </a:lnTo>
                <a:lnTo>
                  <a:pt x="1168400" y="1123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87548" y="5426151"/>
            <a:ext cx="93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latin typeface="Trebuchet MS"/>
                <a:cs typeface="Trebuchet MS"/>
              </a:rPr>
              <a:t>_agrupa_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9979" y="5094478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700" y="0"/>
                </a:moveTo>
                <a:lnTo>
                  <a:pt x="266700" y="114300"/>
                </a:lnTo>
                <a:lnTo>
                  <a:pt x="342899" y="76200"/>
                </a:lnTo>
                <a:lnTo>
                  <a:pt x="285750" y="76200"/>
                </a:lnTo>
                <a:lnTo>
                  <a:pt x="285750" y="38100"/>
                </a:lnTo>
                <a:lnTo>
                  <a:pt x="342899" y="38100"/>
                </a:lnTo>
                <a:lnTo>
                  <a:pt x="266700" y="0"/>
                </a:lnTo>
                <a:close/>
              </a:path>
              <a:path w="381000" h="114300">
                <a:moveTo>
                  <a:pt x="266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381000" h="114300">
                <a:moveTo>
                  <a:pt x="342899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42899" y="76200"/>
                </a:lnTo>
                <a:lnTo>
                  <a:pt x="380999" y="57150"/>
                </a:lnTo>
                <a:lnTo>
                  <a:pt x="3428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1178" y="5094478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4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4800" h="114300">
                <a:moveTo>
                  <a:pt x="304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75881" y="1415288"/>
            <a:ext cx="136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728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direcci</a:t>
            </a:r>
            <a:r>
              <a:rPr sz="1800" spc="-15" dirty="0">
                <a:solidFill>
                  <a:srgbClr val="676767"/>
                </a:solidFill>
                <a:latin typeface="Arial"/>
                <a:cs typeface="Arial"/>
              </a:rPr>
              <a:t>ó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	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540" y="1415288"/>
            <a:ext cx="5930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  <a:tab pos="1678305" algn="l"/>
                <a:tab pos="3312160" algn="l"/>
                <a:tab pos="3596004" algn="l"/>
                <a:tab pos="4060825" algn="l"/>
                <a:tab pos="5147310" algn="l"/>
                <a:tab pos="5572760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Describen	los	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conocimientos	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	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las	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prácticas	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	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proyectos que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toda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gestión de proyectos “debe</a:t>
            </a:r>
            <a:r>
              <a:rPr sz="1800" spc="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gestionar”.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06044" y="673734"/>
            <a:ext cx="3271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ÁREA DE</a:t>
            </a:r>
            <a:r>
              <a:rPr sz="2000" b="0" spc="-16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CONOCIMIENTO: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1259" y="64319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43296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" y="4580077"/>
            <a:ext cx="889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  </a:t>
            </a:r>
            <a:r>
              <a:rPr sz="1400" b="1" spc="15" dirty="0">
                <a:latin typeface="Arial"/>
                <a:cs typeface="Arial"/>
              </a:rPr>
              <a:t>Recursos  </a:t>
            </a:r>
            <a:r>
              <a:rPr sz="1400" b="1" spc="85" dirty="0">
                <a:latin typeface="Arial"/>
                <a:cs typeface="Arial"/>
              </a:rPr>
              <a:t>H</a:t>
            </a:r>
            <a:r>
              <a:rPr sz="1400" b="1" spc="55" dirty="0">
                <a:latin typeface="Arial"/>
                <a:cs typeface="Arial"/>
              </a:rPr>
              <a:t>u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50" dirty="0">
                <a:latin typeface="Arial"/>
                <a:cs typeface="Arial"/>
              </a:rPr>
              <a:t>a</a:t>
            </a:r>
            <a:r>
              <a:rPr sz="1400" b="1" spc="45" dirty="0">
                <a:latin typeface="Arial"/>
                <a:cs typeface="Arial"/>
              </a:rPr>
              <a:t>n</a:t>
            </a:r>
            <a:r>
              <a:rPr sz="1400" b="1" spc="25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22" y="1143000"/>
            <a:ext cx="3624579" cy="3352800"/>
          </a:xfrm>
          <a:custGeom>
            <a:avLst/>
            <a:gdLst/>
            <a:ahLst/>
            <a:cxnLst/>
            <a:rect l="l" t="t" r="r" b="b"/>
            <a:pathLst>
              <a:path w="3624579" h="3352800">
                <a:moveTo>
                  <a:pt x="33337" y="3276600"/>
                </a:moveTo>
                <a:lnTo>
                  <a:pt x="0" y="3276600"/>
                </a:lnTo>
                <a:lnTo>
                  <a:pt x="38100" y="3352800"/>
                </a:lnTo>
                <a:lnTo>
                  <a:pt x="69850" y="3289300"/>
                </a:lnTo>
                <a:lnTo>
                  <a:pt x="33337" y="3289300"/>
                </a:lnTo>
                <a:lnTo>
                  <a:pt x="33337" y="3276600"/>
                </a:lnTo>
                <a:close/>
              </a:path>
              <a:path w="3624579" h="3352800">
                <a:moveTo>
                  <a:pt x="3614788" y="2916174"/>
                </a:moveTo>
                <a:lnTo>
                  <a:pt x="33337" y="2916174"/>
                </a:lnTo>
                <a:lnTo>
                  <a:pt x="33337" y="3289300"/>
                </a:lnTo>
                <a:lnTo>
                  <a:pt x="42862" y="3289300"/>
                </a:lnTo>
                <a:lnTo>
                  <a:pt x="42862" y="2925699"/>
                </a:lnTo>
                <a:lnTo>
                  <a:pt x="38100" y="2925699"/>
                </a:lnTo>
                <a:lnTo>
                  <a:pt x="42862" y="2921000"/>
                </a:lnTo>
                <a:lnTo>
                  <a:pt x="3614788" y="2921000"/>
                </a:lnTo>
                <a:lnTo>
                  <a:pt x="3614788" y="2916174"/>
                </a:lnTo>
                <a:close/>
              </a:path>
              <a:path w="3624579" h="3352800">
                <a:moveTo>
                  <a:pt x="76200" y="3276600"/>
                </a:moveTo>
                <a:lnTo>
                  <a:pt x="42862" y="3276600"/>
                </a:lnTo>
                <a:lnTo>
                  <a:pt x="42862" y="3289300"/>
                </a:lnTo>
                <a:lnTo>
                  <a:pt x="69850" y="3289300"/>
                </a:lnTo>
                <a:lnTo>
                  <a:pt x="76200" y="3276600"/>
                </a:lnTo>
                <a:close/>
              </a:path>
              <a:path w="3624579" h="3352800">
                <a:moveTo>
                  <a:pt x="42862" y="2921000"/>
                </a:moveTo>
                <a:lnTo>
                  <a:pt x="38100" y="2925699"/>
                </a:lnTo>
                <a:lnTo>
                  <a:pt x="42862" y="2925699"/>
                </a:lnTo>
                <a:lnTo>
                  <a:pt x="42862" y="2921000"/>
                </a:lnTo>
                <a:close/>
              </a:path>
              <a:path w="3624579" h="3352800">
                <a:moveTo>
                  <a:pt x="3624313" y="2916174"/>
                </a:moveTo>
                <a:lnTo>
                  <a:pt x="3619487" y="2916174"/>
                </a:lnTo>
                <a:lnTo>
                  <a:pt x="3614788" y="2921000"/>
                </a:lnTo>
                <a:lnTo>
                  <a:pt x="42862" y="2921000"/>
                </a:lnTo>
                <a:lnTo>
                  <a:pt x="42862" y="2925699"/>
                </a:lnTo>
                <a:lnTo>
                  <a:pt x="3624313" y="2925699"/>
                </a:lnTo>
                <a:lnTo>
                  <a:pt x="3624313" y="2916174"/>
                </a:lnTo>
                <a:close/>
              </a:path>
              <a:path w="3624579" h="3352800">
                <a:moveTo>
                  <a:pt x="3624313" y="0"/>
                </a:moveTo>
                <a:lnTo>
                  <a:pt x="3614788" y="0"/>
                </a:lnTo>
                <a:lnTo>
                  <a:pt x="3614788" y="2921000"/>
                </a:lnTo>
                <a:lnTo>
                  <a:pt x="3619487" y="2916174"/>
                </a:lnTo>
                <a:lnTo>
                  <a:pt x="3624313" y="2916174"/>
                </a:lnTo>
                <a:lnTo>
                  <a:pt x="362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42534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3322" y="4610557"/>
            <a:ext cx="1310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Co</a:t>
            </a:r>
            <a:r>
              <a:rPr sz="1400" b="1" spc="45" dirty="0">
                <a:latin typeface="Arial"/>
                <a:cs typeface="Arial"/>
              </a:rPr>
              <a:t>m</a:t>
            </a:r>
            <a:r>
              <a:rPr sz="1400" b="1" spc="55" dirty="0">
                <a:latin typeface="Arial"/>
                <a:cs typeface="Arial"/>
              </a:rPr>
              <a:t>un</a:t>
            </a:r>
            <a:r>
              <a:rPr sz="1400" b="1" spc="50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cac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50" dirty="0">
                <a:latin typeface="Arial"/>
                <a:cs typeface="Arial"/>
              </a:rPr>
              <a:t>ó</a:t>
            </a:r>
            <a:r>
              <a:rPr sz="1400" b="1" spc="6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8509" y="1143000"/>
            <a:ext cx="1262380" cy="3276600"/>
          </a:xfrm>
          <a:custGeom>
            <a:avLst/>
            <a:gdLst/>
            <a:ahLst/>
            <a:cxnLst/>
            <a:rect l="l" t="t" r="r" b="b"/>
            <a:pathLst>
              <a:path w="1262379" h="3276600">
                <a:moveTo>
                  <a:pt x="33400" y="3200400"/>
                </a:moveTo>
                <a:lnTo>
                  <a:pt x="0" y="3200400"/>
                </a:lnTo>
                <a:lnTo>
                  <a:pt x="38100" y="3276600"/>
                </a:lnTo>
                <a:lnTo>
                  <a:pt x="69850" y="3213100"/>
                </a:lnTo>
                <a:lnTo>
                  <a:pt x="33400" y="3213100"/>
                </a:lnTo>
                <a:lnTo>
                  <a:pt x="33400" y="3200400"/>
                </a:lnTo>
                <a:close/>
              </a:path>
              <a:path w="1262379" h="3276600">
                <a:moveTo>
                  <a:pt x="1252601" y="2924175"/>
                </a:moveTo>
                <a:lnTo>
                  <a:pt x="33400" y="2924175"/>
                </a:lnTo>
                <a:lnTo>
                  <a:pt x="33400" y="3213100"/>
                </a:lnTo>
                <a:lnTo>
                  <a:pt x="42925" y="3213100"/>
                </a:lnTo>
                <a:lnTo>
                  <a:pt x="42925" y="2933700"/>
                </a:lnTo>
                <a:lnTo>
                  <a:pt x="38100" y="2933700"/>
                </a:lnTo>
                <a:lnTo>
                  <a:pt x="42925" y="2928874"/>
                </a:lnTo>
                <a:lnTo>
                  <a:pt x="1252601" y="2928874"/>
                </a:lnTo>
                <a:lnTo>
                  <a:pt x="1252601" y="2924175"/>
                </a:lnTo>
                <a:close/>
              </a:path>
              <a:path w="1262379" h="3276600">
                <a:moveTo>
                  <a:pt x="76200" y="3200400"/>
                </a:moveTo>
                <a:lnTo>
                  <a:pt x="42925" y="3200400"/>
                </a:lnTo>
                <a:lnTo>
                  <a:pt x="42925" y="3213100"/>
                </a:lnTo>
                <a:lnTo>
                  <a:pt x="69850" y="3213100"/>
                </a:lnTo>
                <a:lnTo>
                  <a:pt x="76200" y="3200400"/>
                </a:lnTo>
                <a:close/>
              </a:path>
              <a:path w="1262379" h="3276600">
                <a:moveTo>
                  <a:pt x="42925" y="2928874"/>
                </a:moveTo>
                <a:lnTo>
                  <a:pt x="38100" y="2933700"/>
                </a:lnTo>
                <a:lnTo>
                  <a:pt x="42925" y="2933700"/>
                </a:lnTo>
                <a:lnTo>
                  <a:pt x="42925" y="2928874"/>
                </a:lnTo>
                <a:close/>
              </a:path>
              <a:path w="1262379" h="3276600">
                <a:moveTo>
                  <a:pt x="1262126" y="2924175"/>
                </a:moveTo>
                <a:lnTo>
                  <a:pt x="1257300" y="2924175"/>
                </a:lnTo>
                <a:lnTo>
                  <a:pt x="1252601" y="2928874"/>
                </a:lnTo>
                <a:lnTo>
                  <a:pt x="42925" y="2928874"/>
                </a:lnTo>
                <a:lnTo>
                  <a:pt x="42925" y="2933700"/>
                </a:lnTo>
                <a:lnTo>
                  <a:pt x="1262126" y="2933700"/>
                </a:lnTo>
                <a:lnTo>
                  <a:pt x="1262126" y="2924175"/>
                </a:lnTo>
                <a:close/>
              </a:path>
              <a:path w="1262379" h="3276600">
                <a:moveTo>
                  <a:pt x="1262126" y="0"/>
                </a:moveTo>
                <a:lnTo>
                  <a:pt x="1252601" y="0"/>
                </a:lnTo>
                <a:lnTo>
                  <a:pt x="1252601" y="2928874"/>
                </a:lnTo>
                <a:lnTo>
                  <a:pt x="1257300" y="2924175"/>
                </a:lnTo>
                <a:lnTo>
                  <a:pt x="1262126" y="2924175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700" y="4177284"/>
            <a:ext cx="1616963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1177" y="4534357"/>
            <a:ext cx="1448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Arial"/>
                <a:cs typeface="Arial"/>
              </a:rPr>
              <a:t>Gestión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50" dirty="0">
                <a:latin typeface="Arial"/>
                <a:cs typeface="Arial"/>
              </a:rPr>
              <a:t>Abastecimiento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4253484"/>
            <a:ext cx="1616964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6946" y="4610557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60325" algn="ctr"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Riesgos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110" y="1143000"/>
            <a:ext cx="1033780" cy="3276600"/>
          </a:xfrm>
          <a:custGeom>
            <a:avLst/>
            <a:gdLst/>
            <a:ahLst/>
            <a:cxnLst/>
            <a:rect l="l" t="t" r="r" b="b"/>
            <a:pathLst>
              <a:path w="1033779" h="3276600">
                <a:moveTo>
                  <a:pt x="990600" y="3200400"/>
                </a:moveTo>
                <a:lnTo>
                  <a:pt x="957199" y="3200400"/>
                </a:lnTo>
                <a:lnTo>
                  <a:pt x="995299" y="3276600"/>
                </a:lnTo>
                <a:lnTo>
                  <a:pt x="1027049" y="3213100"/>
                </a:lnTo>
                <a:lnTo>
                  <a:pt x="990600" y="3213100"/>
                </a:lnTo>
                <a:lnTo>
                  <a:pt x="990600" y="3200400"/>
                </a:lnTo>
                <a:close/>
              </a:path>
              <a:path w="1033779" h="3276600">
                <a:moveTo>
                  <a:pt x="990600" y="2924048"/>
                </a:moveTo>
                <a:lnTo>
                  <a:pt x="990600" y="3213100"/>
                </a:lnTo>
                <a:lnTo>
                  <a:pt x="1000125" y="3213100"/>
                </a:lnTo>
                <a:lnTo>
                  <a:pt x="1000125" y="2928874"/>
                </a:lnTo>
                <a:lnTo>
                  <a:pt x="995299" y="2928874"/>
                </a:lnTo>
                <a:lnTo>
                  <a:pt x="990600" y="2924048"/>
                </a:lnTo>
                <a:close/>
              </a:path>
              <a:path w="1033779" h="3276600">
                <a:moveTo>
                  <a:pt x="1033399" y="3200400"/>
                </a:moveTo>
                <a:lnTo>
                  <a:pt x="1000125" y="3200400"/>
                </a:lnTo>
                <a:lnTo>
                  <a:pt x="1000125" y="3213100"/>
                </a:lnTo>
                <a:lnTo>
                  <a:pt x="1027049" y="3213100"/>
                </a:lnTo>
                <a:lnTo>
                  <a:pt x="1033399" y="3200400"/>
                </a:lnTo>
                <a:close/>
              </a:path>
              <a:path w="1033779" h="3276600">
                <a:moveTo>
                  <a:pt x="9525" y="0"/>
                </a:moveTo>
                <a:lnTo>
                  <a:pt x="0" y="0"/>
                </a:lnTo>
                <a:lnTo>
                  <a:pt x="0" y="2928874"/>
                </a:lnTo>
                <a:lnTo>
                  <a:pt x="990600" y="2928874"/>
                </a:lnTo>
                <a:lnTo>
                  <a:pt x="990600" y="2924048"/>
                </a:lnTo>
                <a:lnTo>
                  <a:pt x="9525" y="2924048"/>
                </a:lnTo>
                <a:lnTo>
                  <a:pt x="4699" y="2919349"/>
                </a:lnTo>
                <a:lnTo>
                  <a:pt x="9525" y="2919349"/>
                </a:lnTo>
                <a:lnTo>
                  <a:pt x="9525" y="0"/>
                </a:lnTo>
                <a:close/>
              </a:path>
              <a:path w="1033779" h="3276600">
                <a:moveTo>
                  <a:pt x="1000125" y="2919349"/>
                </a:moveTo>
                <a:lnTo>
                  <a:pt x="9525" y="2919349"/>
                </a:lnTo>
                <a:lnTo>
                  <a:pt x="9525" y="2924048"/>
                </a:lnTo>
                <a:lnTo>
                  <a:pt x="990600" y="2924048"/>
                </a:lnTo>
                <a:lnTo>
                  <a:pt x="995299" y="2928874"/>
                </a:lnTo>
                <a:lnTo>
                  <a:pt x="1000125" y="2928874"/>
                </a:lnTo>
                <a:lnTo>
                  <a:pt x="1000125" y="2919349"/>
                </a:lnTo>
                <a:close/>
              </a:path>
              <a:path w="1033779" h="3276600">
                <a:moveTo>
                  <a:pt x="9525" y="2919349"/>
                </a:moveTo>
                <a:lnTo>
                  <a:pt x="4699" y="2919349"/>
                </a:lnTo>
                <a:lnTo>
                  <a:pt x="9525" y="2924048"/>
                </a:lnTo>
                <a:lnTo>
                  <a:pt x="9525" y="291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110" y="1143000"/>
            <a:ext cx="3319779" cy="3200400"/>
          </a:xfrm>
          <a:custGeom>
            <a:avLst/>
            <a:gdLst/>
            <a:ahLst/>
            <a:cxnLst/>
            <a:rect l="l" t="t" r="r" b="b"/>
            <a:pathLst>
              <a:path w="3319779" h="3200400">
                <a:moveTo>
                  <a:pt x="3276599" y="3124200"/>
                </a:moveTo>
                <a:lnTo>
                  <a:pt x="3243198" y="3124200"/>
                </a:lnTo>
                <a:lnTo>
                  <a:pt x="3281298" y="3200400"/>
                </a:lnTo>
                <a:lnTo>
                  <a:pt x="3313048" y="3136900"/>
                </a:lnTo>
                <a:lnTo>
                  <a:pt x="3276599" y="3136900"/>
                </a:lnTo>
                <a:lnTo>
                  <a:pt x="3276599" y="3124200"/>
                </a:lnTo>
                <a:close/>
              </a:path>
              <a:path w="3319779" h="3200400">
                <a:moveTo>
                  <a:pt x="3276599" y="2919349"/>
                </a:moveTo>
                <a:lnTo>
                  <a:pt x="3276599" y="3136900"/>
                </a:lnTo>
                <a:lnTo>
                  <a:pt x="3286124" y="3136900"/>
                </a:lnTo>
                <a:lnTo>
                  <a:pt x="3286124" y="2924048"/>
                </a:lnTo>
                <a:lnTo>
                  <a:pt x="3281298" y="2924048"/>
                </a:lnTo>
                <a:lnTo>
                  <a:pt x="3276599" y="2919349"/>
                </a:lnTo>
                <a:close/>
              </a:path>
              <a:path w="3319779" h="3200400">
                <a:moveTo>
                  <a:pt x="3319398" y="3124200"/>
                </a:moveTo>
                <a:lnTo>
                  <a:pt x="3286124" y="3124200"/>
                </a:lnTo>
                <a:lnTo>
                  <a:pt x="3286124" y="3136900"/>
                </a:lnTo>
                <a:lnTo>
                  <a:pt x="3313048" y="3136900"/>
                </a:lnTo>
                <a:lnTo>
                  <a:pt x="3319398" y="3124200"/>
                </a:lnTo>
                <a:close/>
              </a:path>
              <a:path w="3319779" h="3200400">
                <a:moveTo>
                  <a:pt x="9525" y="0"/>
                </a:moveTo>
                <a:lnTo>
                  <a:pt x="0" y="0"/>
                </a:lnTo>
                <a:lnTo>
                  <a:pt x="0" y="2924048"/>
                </a:lnTo>
                <a:lnTo>
                  <a:pt x="3276599" y="2924048"/>
                </a:lnTo>
                <a:lnTo>
                  <a:pt x="3276599" y="2919349"/>
                </a:lnTo>
                <a:lnTo>
                  <a:pt x="9525" y="2919349"/>
                </a:lnTo>
                <a:lnTo>
                  <a:pt x="4699" y="2914523"/>
                </a:lnTo>
                <a:lnTo>
                  <a:pt x="9525" y="2914523"/>
                </a:lnTo>
                <a:lnTo>
                  <a:pt x="9525" y="0"/>
                </a:lnTo>
                <a:close/>
              </a:path>
              <a:path w="3319779" h="3200400">
                <a:moveTo>
                  <a:pt x="3286124" y="2914523"/>
                </a:moveTo>
                <a:lnTo>
                  <a:pt x="9525" y="2914523"/>
                </a:lnTo>
                <a:lnTo>
                  <a:pt x="9525" y="2919349"/>
                </a:lnTo>
                <a:lnTo>
                  <a:pt x="3276599" y="2919349"/>
                </a:lnTo>
                <a:lnTo>
                  <a:pt x="3281298" y="2924048"/>
                </a:lnTo>
                <a:lnTo>
                  <a:pt x="3286124" y="2924048"/>
                </a:lnTo>
                <a:lnTo>
                  <a:pt x="3286124" y="2914523"/>
                </a:lnTo>
                <a:close/>
              </a:path>
              <a:path w="3319779" h="3200400">
                <a:moveTo>
                  <a:pt x="9525" y="2914523"/>
                </a:moveTo>
                <a:lnTo>
                  <a:pt x="4699" y="2914523"/>
                </a:lnTo>
                <a:lnTo>
                  <a:pt x="9525" y="2919349"/>
                </a:lnTo>
                <a:lnTo>
                  <a:pt x="9525" y="291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100" y="138684"/>
            <a:ext cx="1616964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4927" y="388112"/>
            <a:ext cx="9245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Dirección  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De   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9700" y="15102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89245" y="1866722"/>
            <a:ext cx="1064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Arial"/>
                <a:cs typeface="Arial"/>
              </a:rPr>
              <a:t>Gestión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del</a:t>
            </a:r>
            <a:endParaRPr sz="1400">
              <a:latin typeface="Arial"/>
              <a:cs typeface="Arial"/>
            </a:endParaRPr>
          </a:p>
          <a:p>
            <a:pPr marL="53975" algn="ctr"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Alcance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2700" y="15102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10585" y="1866722"/>
            <a:ext cx="7397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65" dirty="0">
                <a:latin typeface="Arial"/>
                <a:cs typeface="Arial"/>
              </a:rPr>
              <a:t>Integral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34100" y="28056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0033" y="31623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400" b="1" spc="45" dirty="0">
                <a:latin typeface="Arial"/>
                <a:cs typeface="Arial"/>
              </a:rPr>
              <a:t>Calidad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8100" y="2881883"/>
            <a:ext cx="1616964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3778" y="32385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400" b="1" spc="30" dirty="0">
                <a:latin typeface="Arial"/>
                <a:cs typeface="Arial"/>
              </a:rPr>
              <a:t>Costos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9700" y="28818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4998" y="3238576"/>
            <a:ext cx="1005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Arial"/>
                <a:cs typeface="Arial"/>
              </a:rPr>
              <a:t>Gestión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b="1" spc="60" dirty="0">
                <a:latin typeface="Arial"/>
                <a:cs typeface="Arial"/>
              </a:rPr>
              <a:t>Tiempos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37709" y="11430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76200" h="1905000">
                <a:moveTo>
                  <a:pt x="42925" y="0"/>
                </a:moveTo>
                <a:lnTo>
                  <a:pt x="33400" y="0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310" y="1143000"/>
            <a:ext cx="1338580" cy="533400"/>
          </a:xfrm>
          <a:custGeom>
            <a:avLst/>
            <a:gdLst/>
            <a:ahLst/>
            <a:cxnLst/>
            <a:rect l="l" t="t" r="r" b="b"/>
            <a:pathLst>
              <a:path w="1338579" h="533400">
                <a:moveTo>
                  <a:pt x="3340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400" y="457200"/>
                </a:lnTo>
                <a:close/>
              </a:path>
              <a:path w="1338579" h="533400">
                <a:moveTo>
                  <a:pt x="1328801" y="261874"/>
                </a:moveTo>
                <a:lnTo>
                  <a:pt x="33400" y="261874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925" y="271399"/>
                </a:lnTo>
                <a:lnTo>
                  <a:pt x="38100" y="271399"/>
                </a:lnTo>
                <a:lnTo>
                  <a:pt x="42925" y="266700"/>
                </a:lnTo>
                <a:lnTo>
                  <a:pt x="1328801" y="266700"/>
                </a:lnTo>
                <a:lnTo>
                  <a:pt x="1328801" y="261874"/>
                </a:lnTo>
                <a:close/>
              </a:path>
              <a:path w="1338579" h="533400">
                <a:moveTo>
                  <a:pt x="76200" y="457200"/>
                </a:moveTo>
                <a:lnTo>
                  <a:pt x="42925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  <a:path w="1338579" h="533400">
                <a:moveTo>
                  <a:pt x="42925" y="266700"/>
                </a:moveTo>
                <a:lnTo>
                  <a:pt x="38100" y="271399"/>
                </a:lnTo>
                <a:lnTo>
                  <a:pt x="42925" y="271399"/>
                </a:lnTo>
                <a:lnTo>
                  <a:pt x="42925" y="266700"/>
                </a:lnTo>
                <a:close/>
              </a:path>
              <a:path w="1338579" h="533400">
                <a:moveTo>
                  <a:pt x="1338326" y="261874"/>
                </a:moveTo>
                <a:lnTo>
                  <a:pt x="1333500" y="261874"/>
                </a:lnTo>
                <a:lnTo>
                  <a:pt x="1328801" y="266700"/>
                </a:lnTo>
                <a:lnTo>
                  <a:pt x="42925" y="266700"/>
                </a:lnTo>
                <a:lnTo>
                  <a:pt x="42925" y="271399"/>
                </a:lnTo>
                <a:lnTo>
                  <a:pt x="1338326" y="271399"/>
                </a:lnTo>
                <a:lnTo>
                  <a:pt x="1338326" y="261874"/>
                </a:lnTo>
                <a:close/>
              </a:path>
              <a:path w="1338579" h="533400">
                <a:moveTo>
                  <a:pt x="1338326" y="0"/>
                </a:moveTo>
                <a:lnTo>
                  <a:pt x="1328801" y="0"/>
                </a:lnTo>
                <a:lnTo>
                  <a:pt x="1328801" y="266700"/>
                </a:lnTo>
                <a:lnTo>
                  <a:pt x="1333500" y="261874"/>
                </a:lnTo>
                <a:lnTo>
                  <a:pt x="1338326" y="261874"/>
                </a:lnTo>
                <a:lnTo>
                  <a:pt x="1338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110" y="1143000"/>
            <a:ext cx="1414780" cy="533400"/>
          </a:xfrm>
          <a:custGeom>
            <a:avLst/>
            <a:gdLst/>
            <a:ahLst/>
            <a:cxnLst/>
            <a:rect l="l" t="t" r="r" b="b"/>
            <a:pathLst>
              <a:path w="1414779" h="533400">
                <a:moveTo>
                  <a:pt x="1371600" y="457200"/>
                </a:moveTo>
                <a:lnTo>
                  <a:pt x="1338199" y="457200"/>
                </a:lnTo>
                <a:lnTo>
                  <a:pt x="1376299" y="533400"/>
                </a:lnTo>
                <a:lnTo>
                  <a:pt x="1408049" y="469900"/>
                </a:lnTo>
                <a:lnTo>
                  <a:pt x="1371600" y="469900"/>
                </a:lnTo>
                <a:lnTo>
                  <a:pt x="1371600" y="457200"/>
                </a:lnTo>
                <a:close/>
              </a:path>
              <a:path w="1414779" h="533400">
                <a:moveTo>
                  <a:pt x="1371600" y="266700"/>
                </a:moveTo>
                <a:lnTo>
                  <a:pt x="1371600" y="469900"/>
                </a:lnTo>
                <a:lnTo>
                  <a:pt x="1381125" y="469900"/>
                </a:lnTo>
                <a:lnTo>
                  <a:pt x="1381125" y="271399"/>
                </a:lnTo>
                <a:lnTo>
                  <a:pt x="1376299" y="271399"/>
                </a:lnTo>
                <a:lnTo>
                  <a:pt x="1371600" y="266700"/>
                </a:lnTo>
                <a:close/>
              </a:path>
              <a:path w="1414779" h="533400">
                <a:moveTo>
                  <a:pt x="1414399" y="457200"/>
                </a:moveTo>
                <a:lnTo>
                  <a:pt x="1381125" y="457200"/>
                </a:lnTo>
                <a:lnTo>
                  <a:pt x="1381125" y="469900"/>
                </a:lnTo>
                <a:lnTo>
                  <a:pt x="1408049" y="469900"/>
                </a:lnTo>
                <a:lnTo>
                  <a:pt x="1414399" y="457200"/>
                </a:lnTo>
                <a:close/>
              </a:path>
              <a:path w="1414779" h="533400">
                <a:moveTo>
                  <a:pt x="9525" y="0"/>
                </a:moveTo>
                <a:lnTo>
                  <a:pt x="0" y="0"/>
                </a:lnTo>
                <a:lnTo>
                  <a:pt x="0" y="271399"/>
                </a:lnTo>
                <a:lnTo>
                  <a:pt x="1371600" y="271399"/>
                </a:lnTo>
                <a:lnTo>
                  <a:pt x="1371600" y="266700"/>
                </a:lnTo>
                <a:lnTo>
                  <a:pt x="9525" y="266700"/>
                </a:lnTo>
                <a:lnTo>
                  <a:pt x="4699" y="261874"/>
                </a:lnTo>
                <a:lnTo>
                  <a:pt x="9525" y="261874"/>
                </a:lnTo>
                <a:lnTo>
                  <a:pt x="9525" y="0"/>
                </a:lnTo>
                <a:close/>
              </a:path>
              <a:path w="1414779" h="533400">
                <a:moveTo>
                  <a:pt x="1381125" y="261874"/>
                </a:moveTo>
                <a:lnTo>
                  <a:pt x="9525" y="261874"/>
                </a:lnTo>
                <a:lnTo>
                  <a:pt x="9525" y="266700"/>
                </a:lnTo>
                <a:lnTo>
                  <a:pt x="1371600" y="266700"/>
                </a:lnTo>
                <a:lnTo>
                  <a:pt x="1376299" y="271399"/>
                </a:lnTo>
                <a:lnTo>
                  <a:pt x="1381125" y="271399"/>
                </a:lnTo>
                <a:lnTo>
                  <a:pt x="1381125" y="261874"/>
                </a:lnTo>
                <a:close/>
              </a:path>
              <a:path w="1414779" h="533400">
                <a:moveTo>
                  <a:pt x="9525" y="261874"/>
                </a:moveTo>
                <a:lnTo>
                  <a:pt x="4699" y="261874"/>
                </a:lnTo>
                <a:lnTo>
                  <a:pt x="9525" y="266700"/>
                </a:lnTo>
                <a:lnTo>
                  <a:pt x="9525" y="261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9310" y="1143000"/>
            <a:ext cx="2481580" cy="1905000"/>
          </a:xfrm>
          <a:custGeom>
            <a:avLst/>
            <a:gdLst/>
            <a:ahLst/>
            <a:cxnLst/>
            <a:rect l="l" t="t" r="r" b="b"/>
            <a:pathLst>
              <a:path w="2481579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2481579" h="1905000">
                <a:moveTo>
                  <a:pt x="2471801" y="1598549"/>
                </a:moveTo>
                <a:lnTo>
                  <a:pt x="33400" y="1598549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1608074"/>
                </a:lnTo>
                <a:lnTo>
                  <a:pt x="38100" y="1608074"/>
                </a:lnTo>
                <a:lnTo>
                  <a:pt x="42925" y="1603248"/>
                </a:lnTo>
                <a:lnTo>
                  <a:pt x="2471801" y="1603248"/>
                </a:lnTo>
                <a:lnTo>
                  <a:pt x="2471801" y="1598549"/>
                </a:lnTo>
                <a:close/>
              </a:path>
              <a:path w="2481579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  <a:path w="2481579" h="1905000">
                <a:moveTo>
                  <a:pt x="42925" y="1603248"/>
                </a:moveTo>
                <a:lnTo>
                  <a:pt x="38100" y="1608074"/>
                </a:lnTo>
                <a:lnTo>
                  <a:pt x="42925" y="1608074"/>
                </a:lnTo>
                <a:lnTo>
                  <a:pt x="42925" y="1603248"/>
                </a:lnTo>
                <a:close/>
              </a:path>
              <a:path w="2481579" h="1905000">
                <a:moveTo>
                  <a:pt x="2481326" y="1598549"/>
                </a:moveTo>
                <a:lnTo>
                  <a:pt x="2476500" y="1598549"/>
                </a:lnTo>
                <a:lnTo>
                  <a:pt x="2471801" y="1603248"/>
                </a:lnTo>
                <a:lnTo>
                  <a:pt x="42925" y="1603248"/>
                </a:lnTo>
                <a:lnTo>
                  <a:pt x="42925" y="1608074"/>
                </a:lnTo>
                <a:lnTo>
                  <a:pt x="2481326" y="1608074"/>
                </a:lnTo>
                <a:lnTo>
                  <a:pt x="2481326" y="1598549"/>
                </a:lnTo>
                <a:close/>
              </a:path>
              <a:path w="2481579" h="1905000">
                <a:moveTo>
                  <a:pt x="2481326" y="0"/>
                </a:moveTo>
                <a:lnTo>
                  <a:pt x="2471801" y="0"/>
                </a:lnTo>
                <a:lnTo>
                  <a:pt x="2471801" y="1603248"/>
                </a:lnTo>
                <a:lnTo>
                  <a:pt x="2476500" y="1598549"/>
                </a:lnTo>
                <a:lnTo>
                  <a:pt x="2481326" y="1598549"/>
                </a:lnTo>
                <a:lnTo>
                  <a:pt x="248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110" y="1143000"/>
            <a:ext cx="2329180" cy="1828800"/>
          </a:xfrm>
          <a:custGeom>
            <a:avLst/>
            <a:gdLst/>
            <a:ahLst/>
            <a:cxnLst/>
            <a:rect l="l" t="t" r="r" b="b"/>
            <a:pathLst>
              <a:path w="2329179" h="1828800">
                <a:moveTo>
                  <a:pt x="2285999" y="1752600"/>
                </a:moveTo>
                <a:lnTo>
                  <a:pt x="2252598" y="1752600"/>
                </a:lnTo>
                <a:lnTo>
                  <a:pt x="2290698" y="1828800"/>
                </a:lnTo>
                <a:lnTo>
                  <a:pt x="2322448" y="1765300"/>
                </a:lnTo>
                <a:lnTo>
                  <a:pt x="2285999" y="1765300"/>
                </a:lnTo>
                <a:lnTo>
                  <a:pt x="2285999" y="1752600"/>
                </a:lnTo>
                <a:close/>
              </a:path>
              <a:path w="2329179" h="1828800">
                <a:moveTo>
                  <a:pt x="2285999" y="1606423"/>
                </a:moveTo>
                <a:lnTo>
                  <a:pt x="2285999" y="1765300"/>
                </a:lnTo>
                <a:lnTo>
                  <a:pt x="2295524" y="1765300"/>
                </a:lnTo>
                <a:lnTo>
                  <a:pt x="2295524" y="1611249"/>
                </a:lnTo>
                <a:lnTo>
                  <a:pt x="2290698" y="1611249"/>
                </a:lnTo>
                <a:lnTo>
                  <a:pt x="2285999" y="1606423"/>
                </a:lnTo>
                <a:close/>
              </a:path>
              <a:path w="2329179" h="1828800">
                <a:moveTo>
                  <a:pt x="2328798" y="1752600"/>
                </a:moveTo>
                <a:lnTo>
                  <a:pt x="2295524" y="1752600"/>
                </a:lnTo>
                <a:lnTo>
                  <a:pt x="2295524" y="1765300"/>
                </a:lnTo>
                <a:lnTo>
                  <a:pt x="2322448" y="1765300"/>
                </a:lnTo>
                <a:lnTo>
                  <a:pt x="2328798" y="1752600"/>
                </a:lnTo>
                <a:close/>
              </a:path>
              <a:path w="2329179" h="1828800">
                <a:moveTo>
                  <a:pt x="9525" y="0"/>
                </a:moveTo>
                <a:lnTo>
                  <a:pt x="0" y="0"/>
                </a:lnTo>
                <a:lnTo>
                  <a:pt x="0" y="1611249"/>
                </a:lnTo>
                <a:lnTo>
                  <a:pt x="2285999" y="1611249"/>
                </a:lnTo>
                <a:lnTo>
                  <a:pt x="2285999" y="1606423"/>
                </a:lnTo>
                <a:lnTo>
                  <a:pt x="9525" y="1606423"/>
                </a:lnTo>
                <a:lnTo>
                  <a:pt x="4699" y="1601724"/>
                </a:lnTo>
                <a:lnTo>
                  <a:pt x="9525" y="1601724"/>
                </a:lnTo>
                <a:lnTo>
                  <a:pt x="9525" y="0"/>
                </a:lnTo>
                <a:close/>
              </a:path>
              <a:path w="2329179" h="1828800">
                <a:moveTo>
                  <a:pt x="2295524" y="1601724"/>
                </a:moveTo>
                <a:lnTo>
                  <a:pt x="9525" y="1601724"/>
                </a:lnTo>
                <a:lnTo>
                  <a:pt x="9525" y="1606423"/>
                </a:lnTo>
                <a:lnTo>
                  <a:pt x="2285999" y="1606423"/>
                </a:lnTo>
                <a:lnTo>
                  <a:pt x="2290698" y="1611249"/>
                </a:lnTo>
                <a:lnTo>
                  <a:pt x="2295524" y="1611249"/>
                </a:lnTo>
                <a:lnTo>
                  <a:pt x="2295524" y="1601724"/>
                </a:lnTo>
                <a:close/>
              </a:path>
              <a:path w="2329179" h="1828800">
                <a:moveTo>
                  <a:pt x="9525" y="1601724"/>
                </a:moveTo>
                <a:lnTo>
                  <a:pt x="4699" y="1601724"/>
                </a:lnTo>
                <a:lnTo>
                  <a:pt x="9525" y="1606423"/>
                </a:lnTo>
                <a:lnTo>
                  <a:pt x="9525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179" y="352043"/>
            <a:ext cx="12374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9283" y="352043"/>
            <a:ext cx="786384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0283" y="352043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179" y="717804"/>
            <a:ext cx="2218944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0739" y="717804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4370" y="427101"/>
            <a:ext cx="183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Áreas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de 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nocimiento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8100" y="5567171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55490" y="5817819"/>
            <a:ext cx="109982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Gestión</a:t>
            </a:r>
            <a:endParaRPr sz="1400">
              <a:latin typeface="Arial"/>
              <a:cs typeface="Arial"/>
            </a:endParaRPr>
          </a:p>
          <a:p>
            <a:pPr marR="46355" algn="ctr">
              <a:lnSpc>
                <a:spcPct val="100000"/>
              </a:lnSpc>
              <a:spcBef>
                <a:spcPts val="5"/>
              </a:spcBef>
            </a:pPr>
            <a:r>
              <a:rPr sz="1400" b="1" spc="70" dirty="0">
                <a:latin typeface="Arial"/>
                <a:cs typeface="Arial"/>
              </a:rPr>
              <a:t>De</a:t>
            </a:r>
            <a:r>
              <a:rPr sz="1400" b="1" spc="35" dirty="0">
                <a:latin typeface="Arial"/>
                <a:cs typeface="Arial"/>
              </a:rPr>
              <a:t> los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50" dirty="0">
                <a:latin typeface="Arial"/>
                <a:cs typeface="Arial"/>
              </a:rPr>
              <a:t>Interesados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33900" y="4077080"/>
            <a:ext cx="76200" cy="1512570"/>
          </a:xfrm>
          <a:custGeom>
            <a:avLst/>
            <a:gdLst/>
            <a:ahLst/>
            <a:cxnLst/>
            <a:rect l="l" t="t" r="r" b="b"/>
            <a:pathLst>
              <a:path w="76200" h="1512570">
                <a:moveTo>
                  <a:pt x="33274" y="1435989"/>
                </a:moveTo>
                <a:lnTo>
                  <a:pt x="0" y="1435989"/>
                </a:lnTo>
                <a:lnTo>
                  <a:pt x="38100" y="1512163"/>
                </a:lnTo>
                <a:lnTo>
                  <a:pt x="69847" y="1448689"/>
                </a:lnTo>
                <a:lnTo>
                  <a:pt x="33274" y="1448689"/>
                </a:lnTo>
                <a:lnTo>
                  <a:pt x="33274" y="1435989"/>
                </a:lnTo>
                <a:close/>
              </a:path>
              <a:path w="76200" h="1512570">
                <a:moveTo>
                  <a:pt x="42799" y="0"/>
                </a:moveTo>
                <a:lnTo>
                  <a:pt x="33274" y="0"/>
                </a:lnTo>
                <a:lnTo>
                  <a:pt x="33274" y="1448689"/>
                </a:lnTo>
                <a:lnTo>
                  <a:pt x="42799" y="1448689"/>
                </a:lnTo>
                <a:lnTo>
                  <a:pt x="42799" y="0"/>
                </a:lnTo>
                <a:close/>
              </a:path>
              <a:path w="76200" h="1512570">
                <a:moveTo>
                  <a:pt x="76200" y="1435989"/>
                </a:moveTo>
                <a:lnTo>
                  <a:pt x="42799" y="1435989"/>
                </a:lnTo>
                <a:lnTo>
                  <a:pt x="42799" y="1448689"/>
                </a:lnTo>
                <a:lnTo>
                  <a:pt x="69847" y="1448689"/>
                </a:lnTo>
                <a:lnTo>
                  <a:pt x="76200" y="143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46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103120">
                        <a:lnSpc>
                          <a:spcPts val="2115"/>
                        </a:lnSpc>
                      </a:pPr>
                      <a:r>
                        <a:rPr sz="1800" spc="-270" dirty="0">
                          <a:latin typeface="Arial"/>
                          <a:cs typeface="Arial"/>
                        </a:rPr>
                        <a:t>GRUPOS 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5" dirty="0">
                          <a:latin typeface="Arial"/>
                          <a:cs typeface="Arial"/>
                        </a:rPr>
                        <a:t>PROCESOS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77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Áreas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Conocimiento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INICIO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PLANIFICACION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EJECUCIÓN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250" dirty="0">
                          <a:latin typeface="Arial"/>
                          <a:cs typeface="Arial"/>
                        </a:rPr>
                        <a:t>CONTROL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spc="-285" dirty="0">
                          <a:latin typeface="Arial"/>
                          <a:cs typeface="Arial"/>
                        </a:rPr>
                        <a:t>CIERRE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INTEGRACIÓN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ALCANCE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TIEMPO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COSTOS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200" dirty="0">
                          <a:latin typeface="Arial"/>
                          <a:cs typeface="Arial"/>
                        </a:rPr>
                        <a:t>CALIDAD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65" dirty="0">
                          <a:latin typeface="Arial"/>
                          <a:cs typeface="Arial"/>
                        </a:rPr>
                        <a:t>RRHH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04" dirty="0">
                          <a:latin typeface="Arial"/>
                          <a:cs typeface="Arial"/>
                        </a:rPr>
                        <a:t>COMUNICACIONES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80" dirty="0">
                          <a:latin typeface="Arial"/>
                          <a:cs typeface="Arial"/>
                        </a:rPr>
                        <a:t>RIESGOS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04" dirty="0">
                          <a:latin typeface="Arial"/>
                          <a:cs typeface="Arial"/>
                        </a:rPr>
                        <a:t>ADQUISICIONES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85" dirty="0">
                          <a:latin typeface="Arial"/>
                          <a:cs typeface="Arial"/>
                        </a:rPr>
                        <a:t>STAKEHOLDERS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713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25" dirty="0">
                <a:latin typeface="Arial"/>
                <a:cs typeface="Arial"/>
              </a:rPr>
              <a:t>MATRIZ </a:t>
            </a:r>
            <a:r>
              <a:rPr sz="2000" b="0" dirty="0">
                <a:latin typeface="Arial"/>
                <a:cs typeface="Arial"/>
              </a:rPr>
              <a:t>DE PROCESOS VS AREAS </a:t>
            </a:r>
            <a:r>
              <a:rPr sz="2000" b="0" spc="5" dirty="0">
                <a:latin typeface="Arial"/>
                <a:cs typeface="Arial"/>
              </a:rPr>
              <a:t>DE</a:t>
            </a:r>
            <a:r>
              <a:rPr sz="2000" b="0" spc="-13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CONOCIMIENTO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0"/>
            <a:ext cx="7176770" cy="384175"/>
          </a:xfrm>
          <a:custGeom>
            <a:avLst/>
            <a:gdLst/>
            <a:ahLst/>
            <a:cxnLst/>
            <a:rect l="l" t="t" r="r" b="b"/>
            <a:pathLst>
              <a:path w="7176770" h="384175">
                <a:moveTo>
                  <a:pt x="0" y="383552"/>
                </a:moveTo>
                <a:lnTo>
                  <a:pt x="7176643" y="383552"/>
                </a:lnTo>
                <a:lnTo>
                  <a:pt x="7176643" y="0"/>
                </a:lnTo>
                <a:lnTo>
                  <a:pt x="0" y="0"/>
                </a:lnTo>
                <a:lnTo>
                  <a:pt x="0" y="38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383540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06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0" y="3175"/>
          <a:ext cx="9136379" cy="685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299085">
                <a:tc gridSpan="6">
                  <a:txBody>
                    <a:bodyPr/>
                    <a:lstStyle/>
                    <a:p>
                      <a:pPr marL="386969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 DE PROCESOS DE GESTIÓN DE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005">
                <a:tc>
                  <a:txBody>
                    <a:bodyPr/>
                    <a:lstStyle/>
                    <a:p>
                      <a:pPr marL="275590">
                        <a:lnSpc>
                          <a:spcPts val="1010"/>
                        </a:lnSpc>
                        <a:spcBef>
                          <a:spcPts val="20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0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3740" marR="108585" indent="-5949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Integración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0" marR="4254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28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 acta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constitución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785" marR="21717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plan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dirección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8419" marR="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Dirigir y gestionar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trabajo del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19" marR="44450">
                        <a:lnSpc>
                          <a:spcPct val="100000"/>
                        </a:lnSpc>
                        <a:spcBef>
                          <a:spcPts val="969"/>
                        </a:spcBef>
                        <a:buFont typeface="Wingdings"/>
                        <a:buChar char=""/>
                        <a:tabLst>
                          <a:tab pos="14922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Supervisar y controlar  el trabajo del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9055" marR="255904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78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 indent="-125730">
                        <a:lnSpc>
                          <a:spcPts val="1015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integrado de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cambios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11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Validar el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marL="1270" algn="ctr">
                        <a:lnSpc>
                          <a:spcPts val="110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Alcance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288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Recopilar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Requisitos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Definir 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Crear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EDT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Definir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3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13740" marR="277495" indent="-427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Tiempo</a:t>
                      </a:r>
                      <a:r>
                        <a:rPr sz="1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Secuenciar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8419" marR="58737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3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9461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los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recursos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16065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duración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3810" algn="ctr">
                        <a:lnSpc>
                          <a:spcPts val="10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 Costes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288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indent="-125730">
                        <a:lnSpc>
                          <a:spcPct val="100000"/>
                        </a:lnSpc>
                        <a:spcBef>
                          <a:spcPts val="464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los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Determinar 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presupuesto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13740" marR="203835" indent="-5003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Calidad 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7785" marR="1193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358140">
                        <a:lnSpc>
                          <a:spcPct val="100000"/>
                        </a:lnSpc>
                        <a:spcBef>
                          <a:spcPts val="415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aseguramiento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18973"/>
            <a:ext cx="7176770" cy="418465"/>
          </a:xfrm>
          <a:custGeom>
            <a:avLst/>
            <a:gdLst/>
            <a:ahLst/>
            <a:cxnLst/>
            <a:rect l="l" t="t" r="r" b="b"/>
            <a:pathLst>
              <a:path w="7176770" h="418465">
                <a:moveTo>
                  <a:pt x="0" y="418414"/>
                </a:moveTo>
                <a:lnTo>
                  <a:pt x="7176643" y="418414"/>
                </a:lnTo>
                <a:lnTo>
                  <a:pt x="7176643" y="0"/>
                </a:lnTo>
                <a:lnTo>
                  <a:pt x="0" y="0"/>
                </a:lnTo>
                <a:lnTo>
                  <a:pt x="0" y="41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437476"/>
            <a:ext cx="1435735" cy="476884"/>
          </a:xfrm>
          <a:custGeom>
            <a:avLst/>
            <a:gdLst/>
            <a:ahLst/>
            <a:cxnLst/>
            <a:rect l="l" t="t" r="r" b="b"/>
            <a:pathLst>
              <a:path w="1435735" h="476884">
                <a:moveTo>
                  <a:pt x="0" y="476796"/>
                </a:moveTo>
                <a:lnTo>
                  <a:pt x="1435354" y="476796"/>
                </a:lnTo>
                <a:lnTo>
                  <a:pt x="1435354" y="0"/>
                </a:lnTo>
                <a:lnTo>
                  <a:pt x="0" y="0"/>
                </a:lnTo>
                <a:lnTo>
                  <a:pt x="0" y="476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437476"/>
            <a:ext cx="1435735" cy="476884"/>
          </a:xfrm>
          <a:custGeom>
            <a:avLst/>
            <a:gdLst/>
            <a:ahLst/>
            <a:cxnLst/>
            <a:rect l="l" t="t" r="r" b="b"/>
            <a:pathLst>
              <a:path w="1435735" h="476884">
                <a:moveTo>
                  <a:pt x="0" y="476796"/>
                </a:moveTo>
                <a:lnTo>
                  <a:pt x="1435353" y="476796"/>
                </a:lnTo>
                <a:lnTo>
                  <a:pt x="1435353" y="0"/>
                </a:lnTo>
                <a:lnTo>
                  <a:pt x="0" y="0"/>
                </a:lnTo>
                <a:lnTo>
                  <a:pt x="0" y="476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437476"/>
            <a:ext cx="1435735" cy="476884"/>
          </a:xfrm>
          <a:custGeom>
            <a:avLst/>
            <a:gdLst/>
            <a:ahLst/>
            <a:cxnLst/>
            <a:rect l="l" t="t" r="r" b="b"/>
            <a:pathLst>
              <a:path w="1435735" h="476884">
                <a:moveTo>
                  <a:pt x="0" y="476796"/>
                </a:moveTo>
                <a:lnTo>
                  <a:pt x="1435353" y="476796"/>
                </a:lnTo>
                <a:lnTo>
                  <a:pt x="1435353" y="0"/>
                </a:lnTo>
                <a:lnTo>
                  <a:pt x="0" y="0"/>
                </a:lnTo>
                <a:lnTo>
                  <a:pt x="0" y="476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437476"/>
            <a:ext cx="1435735" cy="476884"/>
          </a:xfrm>
          <a:custGeom>
            <a:avLst/>
            <a:gdLst/>
            <a:ahLst/>
            <a:cxnLst/>
            <a:rect l="l" t="t" r="r" b="b"/>
            <a:pathLst>
              <a:path w="1435734" h="476884">
                <a:moveTo>
                  <a:pt x="0" y="476796"/>
                </a:moveTo>
                <a:lnTo>
                  <a:pt x="1435354" y="476796"/>
                </a:lnTo>
                <a:lnTo>
                  <a:pt x="1435354" y="0"/>
                </a:lnTo>
                <a:lnTo>
                  <a:pt x="0" y="0"/>
                </a:lnTo>
                <a:lnTo>
                  <a:pt x="0" y="476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437476"/>
            <a:ext cx="1435735" cy="476884"/>
          </a:xfrm>
          <a:custGeom>
            <a:avLst/>
            <a:gdLst/>
            <a:ahLst/>
            <a:cxnLst/>
            <a:rect l="l" t="t" r="r" b="b"/>
            <a:pathLst>
              <a:path w="1435734" h="476884">
                <a:moveTo>
                  <a:pt x="0" y="476796"/>
                </a:moveTo>
                <a:lnTo>
                  <a:pt x="1435353" y="476796"/>
                </a:lnTo>
                <a:lnTo>
                  <a:pt x="1435353" y="0"/>
                </a:lnTo>
                <a:lnTo>
                  <a:pt x="0" y="0"/>
                </a:lnTo>
                <a:lnTo>
                  <a:pt x="0" y="476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12700"/>
            <a:ext cx="0" cy="6845300"/>
          </a:xfrm>
          <a:custGeom>
            <a:avLst/>
            <a:gdLst/>
            <a:ahLst/>
            <a:cxnLst/>
            <a:rect l="l" t="t" r="r" b="b"/>
            <a:pathLst>
              <a:path h="6845300">
                <a:moveTo>
                  <a:pt x="0" y="0"/>
                </a:moveTo>
                <a:lnTo>
                  <a:pt x="0" y="68452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437387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142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12700"/>
            <a:ext cx="0" cy="6845300"/>
          </a:xfrm>
          <a:custGeom>
            <a:avLst/>
            <a:gdLst/>
            <a:ahLst/>
            <a:cxnLst/>
            <a:rect l="l" t="t" r="r" b="b"/>
            <a:pathLst>
              <a:path h="6845300">
                <a:moveTo>
                  <a:pt x="0" y="0"/>
                </a:moveTo>
                <a:lnTo>
                  <a:pt x="0" y="684529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0" y="19050"/>
          <a:ext cx="9136379" cy="683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3302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8696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 DE PROCESOS DE GESTIÓN DE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L="275590">
                        <a:lnSpc>
                          <a:spcPts val="1080"/>
                        </a:lnSpc>
                        <a:spcBef>
                          <a:spcPts val="280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0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0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marR="57785">
                        <a:lnSpc>
                          <a:spcPct val="100000"/>
                        </a:lnSpc>
                        <a:spcBef>
                          <a:spcPts val="715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Adquirir el equipo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298450" marR="231775" indent="-56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</a:t>
                      </a:r>
                      <a:r>
                        <a:rPr sz="1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Recursos  Humanos del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11938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RR.HH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marR="1111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Wingdings"/>
                        <a:buChar char=""/>
                        <a:tabLst>
                          <a:tab pos="1485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equipo  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16129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Dirigir el equipo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05155" marR="17145" indent="-57785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las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Comunicaciones  del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7785" marR="8890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 Gestión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comunicaciones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259079">
                        <a:lnSpc>
                          <a:spcPct val="100000"/>
                        </a:lnSpc>
                        <a:spcBef>
                          <a:spcPts val="615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Gestionar las  comunicaciones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8419" marR="45656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las 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785" marR="14795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67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Identificar los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13105" marR="164465" indent="-5384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 Riesgos</a:t>
                      </a:r>
                      <a:r>
                        <a:rPr sz="1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260350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Analizar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cualitativamente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los  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los 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184150">
                        <a:lnSpc>
                          <a:spcPct val="100000"/>
                        </a:lnSpc>
                        <a:spcBef>
                          <a:spcPts val="45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Analizar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cuantitativamente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los  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34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respuesta  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riesgos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las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Adquisiciones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288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adquisiciones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351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Efectuar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adquisiciones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adquisiciones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415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78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adquisiciones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13105" marR="13970" indent="-68897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 Stakeholders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7150" marR="63182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4795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Identificar  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7785" marR="1193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Stakeholders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8419" marR="8509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Gestionar la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relación  con los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interesados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8419" marR="1447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4922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la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relación  con los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interesados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95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TRABAJO </a:t>
            </a:r>
            <a:r>
              <a:rPr sz="2000" b="0" spc="-5" dirty="0">
                <a:latin typeface="Arial"/>
                <a:cs typeface="Arial"/>
              </a:rPr>
              <a:t>EN </a:t>
            </a:r>
            <a:r>
              <a:rPr sz="2000" b="0" dirty="0">
                <a:latin typeface="Arial"/>
                <a:cs typeface="Arial"/>
              </a:rPr>
              <a:t>CLASE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01: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72195"/>
            <a:ext cx="7986395" cy="2220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5 problemas que requieran ser resueltos haciendo un</a:t>
            </a:r>
            <a:r>
              <a:rPr sz="1600" spc="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55600" marR="40005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una lista de 5 Problemas que requieren ser resueltos haciendo un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desarrollo 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  <a:p>
            <a:pPr marL="355600" marR="37084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Indique los elementos esenciales de TIEMPO,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 ALCANCE en los cinco  primeros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Indique los elementos esenciales de TIEMPO,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 ALCANCE en los</a:t>
            </a:r>
            <a:r>
              <a:rPr sz="16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cinco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proyectos que requieren desarrollo de</a:t>
            </a:r>
            <a:r>
              <a:rPr sz="1600" spc="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AutoNum type="arabicPeriod" startAt="5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Exponer en clase a sus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compañeros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88238"/>
            <a:ext cx="154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R</a:t>
            </a:r>
            <a:r>
              <a:rPr sz="2400" b="0" spc="-15" dirty="0">
                <a:latin typeface="Arial"/>
                <a:cs typeface="Arial"/>
              </a:rPr>
              <a:t>E</a:t>
            </a:r>
            <a:r>
              <a:rPr sz="2400" b="0" spc="-5" dirty="0">
                <a:latin typeface="Arial"/>
                <a:cs typeface="Arial"/>
              </a:rPr>
              <a:t>S</a:t>
            </a:r>
            <a:r>
              <a:rPr sz="2400" b="0" spc="-15" dirty="0">
                <a:latin typeface="Arial"/>
                <a:cs typeface="Arial"/>
              </a:rPr>
              <a:t>U</a:t>
            </a:r>
            <a:r>
              <a:rPr sz="2400" b="0" spc="-5" dirty="0">
                <a:latin typeface="Arial"/>
                <a:cs typeface="Arial"/>
              </a:rPr>
              <a:t>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8049259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conceptos básicos de gestión de proyectos, permiten ver la</a:t>
            </a:r>
            <a:r>
              <a:rPr sz="1800" spc="1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necesidad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 organización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que debe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existir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administración de</a:t>
            </a:r>
            <a:r>
              <a:rPr sz="1800" spc="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  <a:p>
            <a:pPr marL="355600" marR="383540" indent="-342900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ciclos de vida identificados determinan las diversas formas como se  puede llevar a cabo un</a:t>
            </a:r>
            <a:r>
              <a:rPr sz="18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  <a:p>
            <a:pPr marL="355600" marR="359410" indent="-342900" algn="just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Las áreas de conocimiento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grupos de proceso descritas a nivel macro,  determinan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necesidad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el orden de actividades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que deben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llevarse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cabo en la ejecución de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  <a:p>
            <a:pPr marL="355600" marR="676275" indent="-342900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El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PMBOK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no es una metodología, sino una guía con el recojo de las  mejores prácticas en gestión de</a:t>
            </a:r>
            <a:r>
              <a:rPr sz="18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Factores críticos de éxito van en función de las necesidades que</a:t>
            </a:r>
            <a:r>
              <a:rPr sz="1800" spc="1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puede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tener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8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6085" y="2657094"/>
            <a:ext cx="31800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5"/>
              </a:spcBef>
            </a:pPr>
            <a:r>
              <a:rPr sz="4400" b="0" spc="-285" dirty="0">
                <a:latin typeface="Arial"/>
                <a:cs typeface="Arial"/>
              </a:rPr>
              <a:t>¿Preguntas </a:t>
            </a:r>
            <a:r>
              <a:rPr sz="4400" b="0" spc="-125" dirty="0">
                <a:latin typeface="Arial"/>
                <a:cs typeface="Arial"/>
              </a:rPr>
              <a:t>o  </a:t>
            </a:r>
            <a:r>
              <a:rPr sz="4400" b="0" spc="-315" dirty="0">
                <a:latin typeface="Arial"/>
                <a:cs typeface="Arial"/>
              </a:rPr>
              <a:t>Come</a:t>
            </a:r>
            <a:r>
              <a:rPr sz="4400" b="0" spc="-285" dirty="0">
                <a:latin typeface="Arial"/>
                <a:cs typeface="Arial"/>
              </a:rPr>
              <a:t>n</a:t>
            </a:r>
            <a:r>
              <a:rPr sz="4400" b="0" spc="200" dirty="0">
                <a:latin typeface="Arial"/>
                <a:cs typeface="Arial"/>
              </a:rPr>
              <a:t>t</a:t>
            </a:r>
            <a:r>
              <a:rPr sz="4400" b="0" spc="-210" dirty="0">
                <a:latin typeface="Arial"/>
                <a:cs typeface="Arial"/>
              </a:rPr>
              <a:t>arios?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4409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LOGRO DE LA</a:t>
            </a:r>
            <a:r>
              <a:rPr sz="3200" b="0" spc="-265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SESIÓN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15" y="1319783"/>
            <a:ext cx="8295132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1953895"/>
            <a:ext cx="732345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término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sesión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estudiante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desarrolla ejercicios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sobre  conceptos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básicos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administración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proyectos,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identificando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los 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componentes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genéricos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cada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uno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ellos,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manera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clara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precisa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acuerdo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esquemas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procedimientos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presentados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en 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clase.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5" y="4340352"/>
            <a:ext cx="8295132" cy="203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485894"/>
            <a:ext cx="43484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Temario: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60" dirty="0">
                <a:latin typeface="Arial"/>
                <a:cs typeface="Arial"/>
              </a:rPr>
              <a:t>Definición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Administración </a:t>
            </a:r>
            <a:r>
              <a:rPr sz="1800" spc="-85" dirty="0">
                <a:latin typeface="Arial"/>
                <a:cs typeface="Arial"/>
              </a:rPr>
              <a:t>de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95" dirty="0">
                <a:latin typeface="Arial"/>
                <a:cs typeface="Arial"/>
              </a:rPr>
              <a:t>Dimensiones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un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25" dirty="0">
                <a:latin typeface="Arial"/>
                <a:cs typeface="Arial"/>
              </a:rPr>
              <a:t>Ciclos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vida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un proyecto.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10" dirty="0">
                <a:latin typeface="Arial"/>
                <a:cs typeface="Arial"/>
              </a:rPr>
              <a:t>Factores </a:t>
            </a:r>
            <a:r>
              <a:rPr sz="1800" spc="-65" dirty="0">
                <a:latin typeface="Arial"/>
                <a:cs typeface="Arial"/>
              </a:rPr>
              <a:t>críticos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45" dirty="0">
                <a:latin typeface="Arial"/>
                <a:cs typeface="Arial"/>
              </a:rPr>
              <a:t>éxito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un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proyecto.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20" dirty="0">
                <a:latin typeface="Arial"/>
                <a:cs typeface="Arial"/>
              </a:rPr>
              <a:t>Proceso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Administración </a:t>
            </a:r>
            <a:r>
              <a:rPr sz="1800" spc="-85" dirty="0">
                <a:latin typeface="Arial"/>
                <a:cs typeface="Arial"/>
              </a:rPr>
              <a:t>de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Proyectos.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8718"/>
            <a:ext cx="8058150" cy="388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INTRODUCCIÓN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Durante esta sesión identificaremos términos de gestión de  proyectos, partiendo de la guía del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PMBOK,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cuyo propósito</a:t>
            </a:r>
            <a:r>
              <a:rPr sz="2000" spc="-1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principal  es identificar el subconjunto de fundamentos de la dirección de  proyectos generalmente reconocidos como buenas</a:t>
            </a:r>
            <a:r>
              <a:rPr sz="2000" spc="-1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676767"/>
                </a:solidFill>
                <a:latin typeface="Arial"/>
                <a:cs typeface="Arial"/>
              </a:rPr>
              <a:t>prácticas</a:t>
            </a:r>
            <a:r>
              <a:rPr sz="2000" dirty="0" smtClean="0">
                <a:solidFill>
                  <a:srgbClr val="676767"/>
                </a:solidFill>
                <a:latin typeface="Arial"/>
                <a:cs typeface="Arial"/>
              </a:rPr>
              <a:t>.</a:t>
            </a:r>
            <a:endParaRPr lang="es-PE" sz="2000" dirty="0" smtClean="0">
              <a:solidFill>
                <a:srgbClr val="676767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endParaRPr sz="2000" dirty="0">
              <a:latin typeface="Arial"/>
              <a:cs typeface="Arial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  <a:tab pos="2738755" algn="l"/>
              </a:tabLst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La guía</a:t>
            </a:r>
            <a:r>
              <a:rPr sz="20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20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PMBOK	es una recopilación de buenas prácticas en  gestión de proyectos que se actualiza cada cuatro o cinco años, no  es una metodología a </a:t>
            </a:r>
            <a:r>
              <a:rPr sz="2000" spc="-15" dirty="0">
                <a:solidFill>
                  <a:srgbClr val="676767"/>
                </a:solidFill>
                <a:latin typeface="Arial"/>
                <a:cs typeface="Arial"/>
              </a:rPr>
              <a:t>seguir,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es una recopilación de buenas  prácticas basadas en las experiencias de jefes o administradores</a:t>
            </a:r>
            <a:r>
              <a:rPr sz="2000" spc="-204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de  proyecto a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nivel</a:t>
            </a:r>
            <a:r>
              <a:rPr sz="20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mundial.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214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¿QUÉ ES UN</a:t>
            </a:r>
            <a:r>
              <a:rPr sz="2000" b="0" spc="-6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7823200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Un proyecto es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conjunto de actividades relacionadas para lograr un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fin 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específico, con un comienzo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un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fin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establecidos, sujeto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tres  “restricciones”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principales: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EEA82E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lang="es-PE" sz="1800" dirty="0" smtClean="0">
                <a:solidFill>
                  <a:srgbClr val="676767"/>
                </a:solidFill>
                <a:latin typeface="Arial"/>
                <a:cs typeface="Arial"/>
              </a:rPr>
              <a:t>Tiempo</a:t>
            </a:r>
            <a:endParaRPr lang="es-PE" sz="180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lang="es-PE" sz="1800" spc="-10" dirty="0" smtClean="0">
                <a:solidFill>
                  <a:srgbClr val="676767"/>
                </a:solidFill>
                <a:latin typeface="Arial"/>
                <a:cs typeface="Arial"/>
              </a:rPr>
              <a:t>Costo</a:t>
            </a:r>
            <a:endParaRPr lang="es-PE" sz="180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lang="es-PE" sz="1800" spc="-5" dirty="0" smtClean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lang="es-PE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996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¿QUÉ ES LA ADMINISTRACIÓN DE</a:t>
            </a:r>
            <a:r>
              <a:rPr sz="2000" b="0" spc="-28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PROYECTOS?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786003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623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una disciplina que consiste en </a:t>
            </a:r>
            <a:r>
              <a:rPr sz="1800" spc="-20" dirty="0">
                <a:solidFill>
                  <a:srgbClr val="676767"/>
                </a:solidFill>
                <a:latin typeface="Arial"/>
                <a:cs typeface="Arial"/>
              </a:rPr>
              <a:t>planear, </a:t>
            </a:r>
            <a:r>
              <a:rPr sz="1800" spc="-15" dirty="0">
                <a:solidFill>
                  <a:srgbClr val="676767"/>
                </a:solidFill>
                <a:latin typeface="Arial"/>
                <a:cs typeface="Arial"/>
              </a:rPr>
              <a:t>organizar,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asegurar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coordinar  recursos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personas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para cumplir con los objetivos, entregables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criterios  de éxito en los</a:t>
            </a:r>
            <a:r>
              <a:rPr sz="18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EEA82E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Dirigir un proyecto por lo general</a:t>
            </a:r>
            <a:r>
              <a:rPr sz="1800" spc="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implica:</a:t>
            </a:r>
            <a:endParaRPr sz="1800" dirty="0">
              <a:latin typeface="Arial"/>
              <a:cs typeface="Arial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Identificar</a:t>
            </a:r>
            <a:r>
              <a:rPr sz="18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requisitos</a:t>
            </a:r>
            <a:endParaRPr sz="1800" dirty="0">
              <a:latin typeface="Arial"/>
              <a:cs typeface="Arial"/>
            </a:endParaRPr>
          </a:p>
          <a:p>
            <a:pPr marL="756285" marR="187960" lvl="1" indent="-286385" algn="just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Abordar las diversas necesidades, inquietudes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expectativas de los  interesados según se planifica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efectúa el</a:t>
            </a:r>
            <a:r>
              <a:rPr sz="1800" spc="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800" dirty="0">
              <a:latin typeface="Arial"/>
              <a:cs typeface="Arial"/>
            </a:endParaRPr>
          </a:p>
          <a:p>
            <a:pPr marL="756285" marR="795655" lvl="1" indent="-286385" algn="just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Equilibrar las restricciones contrapuestas del proyecto que se  relacionan, entre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otros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aspectos, con: el alcance, la calidad, el  cronograma, el presupuesto, los recursos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800" spc="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riesgo.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75535" marR="5080">
              <a:lnSpc>
                <a:spcPts val="4500"/>
              </a:lnSpc>
              <a:spcBef>
                <a:spcPts val="495"/>
              </a:spcBef>
            </a:pPr>
            <a:r>
              <a:rPr spc="-5" dirty="0"/>
              <a:t>DIMENSIONES DE</a:t>
            </a:r>
            <a:r>
              <a:rPr spc="-60" dirty="0"/>
              <a:t> </a:t>
            </a:r>
            <a:r>
              <a:rPr spc="-10" dirty="0"/>
              <a:t>UN  </a:t>
            </a:r>
            <a:r>
              <a:rPr spc="-20" dirty="0"/>
              <a:t>PROYECTO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275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"/>
                <a:cs typeface="Arial"/>
              </a:rPr>
              <a:t>¿QUÉ ES UN</a:t>
            </a:r>
            <a:r>
              <a:rPr sz="2000" b="0" spc="-7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PROGRAMA?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8035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Un programa es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conjunto de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relacionados que son</a:t>
            </a:r>
            <a:r>
              <a:rPr sz="1800" spc="1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manejados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en forma coordinada para obtener</a:t>
            </a:r>
            <a:r>
              <a:rPr sz="18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beneficios.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3060" y="2903220"/>
            <a:ext cx="2270760" cy="2112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2055" y="3771900"/>
            <a:ext cx="1623059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7304" y="2927095"/>
            <a:ext cx="2049780" cy="2018030"/>
          </a:xfrm>
          <a:custGeom>
            <a:avLst/>
            <a:gdLst/>
            <a:ahLst/>
            <a:cxnLst/>
            <a:rect l="l" t="t" r="r" b="b"/>
            <a:pathLst>
              <a:path w="2049779" h="2018029">
                <a:moveTo>
                  <a:pt x="1923415" y="0"/>
                </a:moveTo>
                <a:lnTo>
                  <a:pt x="252221" y="0"/>
                </a:lnTo>
                <a:lnTo>
                  <a:pt x="203102" y="9917"/>
                </a:lnTo>
                <a:lnTo>
                  <a:pt x="163020" y="36956"/>
                </a:lnTo>
                <a:lnTo>
                  <a:pt x="136011" y="77045"/>
                </a:lnTo>
                <a:lnTo>
                  <a:pt x="126110" y="126111"/>
                </a:lnTo>
                <a:lnTo>
                  <a:pt x="126110" y="1765808"/>
                </a:lnTo>
                <a:lnTo>
                  <a:pt x="0" y="1765808"/>
                </a:lnTo>
                <a:lnTo>
                  <a:pt x="24522" y="1770757"/>
                </a:lnTo>
                <a:lnTo>
                  <a:pt x="44545" y="1784254"/>
                </a:lnTo>
                <a:lnTo>
                  <a:pt x="58042" y="1804277"/>
                </a:lnTo>
                <a:lnTo>
                  <a:pt x="62991" y="1828799"/>
                </a:lnTo>
                <a:lnTo>
                  <a:pt x="58042" y="1853342"/>
                </a:lnTo>
                <a:lnTo>
                  <a:pt x="44545" y="1873408"/>
                </a:lnTo>
                <a:lnTo>
                  <a:pt x="24522" y="1886950"/>
                </a:lnTo>
                <a:lnTo>
                  <a:pt x="0" y="1891918"/>
                </a:lnTo>
                <a:lnTo>
                  <a:pt x="126110" y="1891918"/>
                </a:lnTo>
                <a:lnTo>
                  <a:pt x="116193" y="1940984"/>
                </a:lnTo>
                <a:lnTo>
                  <a:pt x="89154" y="1981072"/>
                </a:lnTo>
                <a:lnTo>
                  <a:pt x="49065" y="2008112"/>
                </a:lnTo>
                <a:lnTo>
                  <a:pt x="0" y="2018029"/>
                </a:lnTo>
                <a:lnTo>
                  <a:pt x="1671066" y="2018029"/>
                </a:lnTo>
                <a:lnTo>
                  <a:pt x="1720185" y="2008112"/>
                </a:lnTo>
                <a:lnTo>
                  <a:pt x="1760267" y="1981072"/>
                </a:lnTo>
                <a:lnTo>
                  <a:pt x="1787276" y="1940984"/>
                </a:lnTo>
                <a:lnTo>
                  <a:pt x="1797176" y="1891918"/>
                </a:lnTo>
                <a:lnTo>
                  <a:pt x="1797176" y="252221"/>
                </a:lnTo>
                <a:lnTo>
                  <a:pt x="252221" y="252221"/>
                </a:lnTo>
                <a:lnTo>
                  <a:pt x="227679" y="247272"/>
                </a:lnTo>
                <a:lnTo>
                  <a:pt x="207613" y="233775"/>
                </a:lnTo>
                <a:lnTo>
                  <a:pt x="194071" y="213752"/>
                </a:lnTo>
                <a:lnTo>
                  <a:pt x="189102" y="189229"/>
                </a:lnTo>
                <a:lnTo>
                  <a:pt x="194071" y="164687"/>
                </a:lnTo>
                <a:lnTo>
                  <a:pt x="207613" y="144621"/>
                </a:lnTo>
                <a:lnTo>
                  <a:pt x="227679" y="131079"/>
                </a:lnTo>
                <a:lnTo>
                  <a:pt x="252221" y="126111"/>
                </a:lnTo>
                <a:lnTo>
                  <a:pt x="2049525" y="126111"/>
                </a:lnTo>
                <a:lnTo>
                  <a:pt x="2039608" y="77045"/>
                </a:lnTo>
                <a:lnTo>
                  <a:pt x="2012569" y="36956"/>
                </a:lnTo>
                <a:lnTo>
                  <a:pt x="1972480" y="9917"/>
                </a:lnTo>
                <a:lnTo>
                  <a:pt x="1923415" y="0"/>
                </a:lnTo>
                <a:close/>
              </a:path>
              <a:path w="2049779" h="2018029">
                <a:moveTo>
                  <a:pt x="2049525" y="126111"/>
                </a:moveTo>
                <a:lnTo>
                  <a:pt x="378332" y="126111"/>
                </a:lnTo>
                <a:lnTo>
                  <a:pt x="368415" y="175230"/>
                </a:lnTo>
                <a:lnTo>
                  <a:pt x="341375" y="215312"/>
                </a:lnTo>
                <a:lnTo>
                  <a:pt x="301287" y="242321"/>
                </a:lnTo>
                <a:lnTo>
                  <a:pt x="252221" y="252221"/>
                </a:lnTo>
                <a:lnTo>
                  <a:pt x="1923415" y="252221"/>
                </a:lnTo>
                <a:lnTo>
                  <a:pt x="1972480" y="242321"/>
                </a:lnTo>
                <a:lnTo>
                  <a:pt x="2012569" y="215312"/>
                </a:lnTo>
                <a:lnTo>
                  <a:pt x="2039608" y="175230"/>
                </a:lnTo>
                <a:lnTo>
                  <a:pt x="2049525" y="12611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1192" y="3053207"/>
            <a:ext cx="504825" cy="1892300"/>
          </a:xfrm>
          <a:custGeom>
            <a:avLst/>
            <a:gdLst/>
            <a:ahLst/>
            <a:cxnLst/>
            <a:rect l="l" t="t" r="r" b="b"/>
            <a:pathLst>
              <a:path w="504825" h="1892300">
                <a:moveTo>
                  <a:pt x="504444" y="0"/>
                </a:moveTo>
                <a:lnTo>
                  <a:pt x="378332" y="0"/>
                </a:lnTo>
                <a:lnTo>
                  <a:pt x="353790" y="4968"/>
                </a:lnTo>
                <a:lnTo>
                  <a:pt x="333724" y="18510"/>
                </a:lnTo>
                <a:lnTo>
                  <a:pt x="320182" y="38576"/>
                </a:lnTo>
                <a:lnTo>
                  <a:pt x="315213" y="63118"/>
                </a:lnTo>
                <a:lnTo>
                  <a:pt x="320182" y="87641"/>
                </a:lnTo>
                <a:lnTo>
                  <a:pt x="333724" y="107664"/>
                </a:lnTo>
                <a:lnTo>
                  <a:pt x="353790" y="121161"/>
                </a:lnTo>
                <a:lnTo>
                  <a:pt x="378332" y="126110"/>
                </a:lnTo>
                <a:lnTo>
                  <a:pt x="427398" y="116210"/>
                </a:lnTo>
                <a:lnTo>
                  <a:pt x="467487" y="89201"/>
                </a:lnTo>
                <a:lnTo>
                  <a:pt x="494526" y="49119"/>
                </a:lnTo>
                <a:lnTo>
                  <a:pt x="504444" y="0"/>
                </a:lnTo>
                <a:close/>
              </a:path>
              <a:path w="504825" h="1892300">
                <a:moveTo>
                  <a:pt x="126111" y="1639696"/>
                </a:moveTo>
                <a:lnTo>
                  <a:pt x="76991" y="1649597"/>
                </a:lnTo>
                <a:lnTo>
                  <a:pt x="36909" y="1676606"/>
                </a:lnTo>
                <a:lnTo>
                  <a:pt x="9900" y="1716688"/>
                </a:lnTo>
                <a:lnTo>
                  <a:pt x="0" y="1765807"/>
                </a:lnTo>
                <a:lnTo>
                  <a:pt x="9900" y="1814873"/>
                </a:lnTo>
                <a:lnTo>
                  <a:pt x="36909" y="1854961"/>
                </a:lnTo>
                <a:lnTo>
                  <a:pt x="76991" y="1882001"/>
                </a:lnTo>
                <a:lnTo>
                  <a:pt x="126111" y="1891918"/>
                </a:lnTo>
                <a:lnTo>
                  <a:pt x="175176" y="1882001"/>
                </a:lnTo>
                <a:lnTo>
                  <a:pt x="215264" y="1854961"/>
                </a:lnTo>
                <a:lnTo>
                  <a:pt x="242304" y="1814873"/>
                </a:lnTo>
                <a:lnTo>
                  <a:pt x="252221" y="1765807"/>
                </a:lnTo>
                <a:lnTo>
                  <a:pt x="126111" y="1765807"/>
                </a:lnTo>
                <a:lnTo>
                  <a:pt x="150633" y="1760839"/>
                </a:lnTo>
                <a:lnTo>
                  <a:pt x="170656" y="1747297"/>
                </a:lnTo>
                <a:lnTo>
                  <a:pt x="184153" y="1727231"/>
                </a:lnTo>
                <a:lnTo>
                  <a:pt x="189102" y="1702688"/>
                </a:lnTo>
                <a:lnTo>
                  <a:pt x="184153" y="1678166"/>
                </a:lnTo>
                <a:lnTo>
                  <a:pt x="170656" y="1658143"/>
                </a:lnTo>
                <a:lnTo>
                  <a:pt x="150633" y="1644646"/>
                </a:lnTo>
                <a:lnTo>
                  <a:pt x="126111" y="1639696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1192" y="2927095"/>
            <a:ext cx="2176145" cy="2018030"/>
          </a:xfrm>
          <a:custGeom>
            <a:avLst/>
            <a:gdLst/>
            <a:ahLst/>
            <a:cxnLst/>
            <a:rect l="l" t="t" r="r" b="b"/>
            <a:pathLst>
              <a:path w="2176145" h="2018029">
                <a:moveTo>
                  <a:pt x="252221" y="1765808"/>
                </a:moveTo>
                <a:lnTo>
                  <a:pt x="252221" y="126111"/>
                </a:lnTo>
                <a:lnTo>
                  <a:pt x="262122" y="77045"/>
                </a:lnTo>
                <a:lnTo>
                  <a:pt x="289131" y="36956"/>
                </a:lnTo>
                <a:lnTo>
                  <a:pt x="329213" y="9917"/>
                </a:lnTo>
                <a:lnTo>
                  <a:pt x="378332" y="0"/>
                </a:lnTo>
                <a:lnTo>
                  <a:pt x="2049526" y="0"/>
                </a:lnTo>
                <a:lnTo>
                  <a:pt x="2098591" y="9917"/>
                </a:lnTo>
                <a:lnTo>
                  <a:pt x="2138680" y="36956"/>
                </a:lnTo>
                <a:lnTo>
                  <a:pt x="2165719" y="77045"/>
                </a:lnTo>
                <a:lnTo>
                  <a:pt x="2175636" y="126111"/>
                </a:lnTo>
                <a:lnTo>
                  <a:pt x="2165719" y="175230"/>
                </a:lnTo>
                <a:lnTo>
                  <a:pt x="2138680" y="215312"/>
                </a:lnTo>
                <a:lnTo>
                  <a:pt x="2098591" y="242321"/>
                </a:lnTo>
                <a:lnTo>
                  <a:pt x="2049526" y="252221"/>
                </a:lnTo>
                <a:lnTo>
                  <a:pt x="1923287" y="252221"/>
                </a:lnTo>
                <a:lnTo>
                  <a:pt x="1923287" y="1891918"/>
                </a:lnTo>
                <a:lnTo>
                  <a:pt x="1913387" y="1940984"/>
                </a:lnTo>
                <a:lnTo>
                  <a:pt x="1886378" y="1981072"/>
                </a:lnTo>
                <a:lnTo>
                  <a:pt x="1846296" y="2008112"/>
                </a:lnTo>
                <a:lnTo>
                  <a:pt x="1797177" y="2018029"/>
                </a:lnTo>
                <a:lnTo>
                  <a:pt x="126111" y="2018029"/>
                </a:lnTo>
                <a:lnTo>
                  <a:pt x="76991" y="2008112"/>
                </a:lnTo>
                <a:lnTo>
                  <a:pt x="36909" y="1981072"/>
                </a:lnTo>
                <a:lnTo>
                  <a:pt x="9900" y="1940984"/>
                </a:lnTo>
                <a:lnTo>
                  <a:pt x="0" y="1891918"/>
                </a:lnTo>
                <a:lnTo>
                  <a:pt x="9900" y="1842799"/>
                </a:lnTo>
                <a:lnTo>
                  <a:pt x="36909" y="1802717"/>
                </a:lnTo>
                <a:lnTo>
                  <a:pt x="76991" y="1775708"/>
                </a:lnTo>
                <a:lnTo>
                  <a:pt x="126111" y="1765808"/>
                </a:lnTo>
                <a:lnTo>
                  <a:pt x="252221" y="1765808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6407" y="2927095"/>
            <a:ext cx="189230" cy="252729"/>
          </a:xfrm>
          <a:custGeom>
            <a:avLst/>
            <a:gdLst/>
            <a:ahLst/>
            <a:cxnLst/>
            <a:rect l="l" t="t" r="r" b="b"/>
            <a:pathLst>
              <a:path w="189230" h="252730">
                <a:moveTo>
                  <a:pt x="63118" y="0"/>
                </a:moveTo>
                <a:lnTo>
                  <a:pt x="112184" y="9917"/>
                </a:lnTo>
                <a:lnTo>
                  <a:pt x="152273" y="36956"/>
                </a:lnTo>
                <a:lnTo>
                  <a:pt x="179312" y="77045"/>
                </a:lnTo>
                <a:lnTo>
                  <a:pt x="189230" y="126111"/>
                </a:lnTo>
                <a:lnTo>
                  <a:pt x="179312" y="175230"/>
                </a:lnTo>
                <a:lnTo>
                  <a:pt x="152273" y="215312"/>
                </a:lnTo>
                <a:lnTo>
                  <a:pt x="112184" y="242321"/>
                </a:lnTo>
                <a:lnTo>
                  <a:pt x="63118" y="252221"/>
                </a:lnTo>
                <a:lnTo>
                  <a:pt x="38576" y="247272"/>
                </a:lnTo>
                <a:lnTo>
                  <a:pt x="18510" y="233775"/>
                </a:lnTo>
                <a:lnTo>
                  <a:pt x="4968" y="213752"/>
                </a:lnTo>
                <a:lnTo>
                  <a:pt x="0" y="189229"/>
                </a:lnTo>
                <a:lnTo>
                  <a:pt x="4968" y="164687"/>
                </a:lnTo>
                <a:lnTo>
                  <a:pt x="18510" y="144621"/>
                </a:lnTo>
                <a:lnTo>
                  <a:pt x="38576" y="131079"/>
                </a:lnTo>
                <a:lnTo>
                  <a:pt x="63118" y="126111"/>
                </a:lnTo>
                <a:lnTo>
                  <a:pt x="189230" y="126111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9526" y="3179317"/>
            <a:ext cx="1544955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154495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2541" y="4688141"/>
            <a:ext cx="135635" cy="135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7304" y="4692903"/>
            <a:ext cx="126364" cy="252729"/>
          </a:xfrm>
          <a:custGeom>
            <a:avLst/>
            <a:gdLst/>
            <a:ahLst/>
            <a:cxnLst/>
            <a:rect l="l" t="t" r="r" b="b"/>
            <a:pathLst>
              <a:path w="126364" h="252729">
                <a:moveTo>
                  <a:pt x="0" y="252222"/>
                </a:moveTo>
                <a:lnTo>
                  <a:pt x="49065" y="242304"/>
                </a:lnTo>
                <a:lnTo>
                  <a:pt x="89154" y="215265"/>
                </a:lnTo>
                <a:lnTo>
                  <a:pt x="116193" y="175176"/>
                </a:lnTo>
                <a:lnTo>
                  <a:pt x="126110" y="126111"/>
                </a:lnTo>
                <a:lnTo>
                  <a:pt x="12611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5916" y="2903220"/>
            <a:ext cx="2269235" cy="211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3388" y="3771900"/>
            <a:ext cx="1623060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8763" y="2927095"/>
            <a:ext cx="2049780" cy="2018030"/>
          </a:xfrm>
          <a:custGeom>
            <a:avLst/>
            <a:gdLst/>
            <a:ahLst/>
            <a:cxnLst/>
            <a:rect l="l" t="t" r="r" b="b"/>
            <a:pathLst>
              <a:path w="2049779" h="2018029">
                <a:moveTo>
                  <a:pt x="1923414" y="0"/>
                </a:moveTo>
                <a:lnTo>
                  <a:pt x="252222" y="0"/>
                </a:lnTo>
                <a:lnTo>
                  <a:pt x="203156" y="9917"/>
                </a:lnTo>
                <a:lnTo>
                  <a:pt x="163068" y="36956"/>
                </a:lnTo>
                <a:lnTo>
                  <a:pt x="136028" y="77045"/>
                </a:lnTo>
                <a:lnTo>
                  <a:pt x="126111" y="126111"/>
                </a:lnTo>
                <a:lnTo>
                  <a:pt x="126111" y="1765808"/>
                </a:lnTo>
                <a:lnTo>
                  <a:pt x="0" y="1765808"/>
                </a:lnTo>
                <a:lnTo>
                  <a:pt x="24542" y="1770757"/>
                </a:lnTo>
                <a:lnTo>
                  <a:pt x="44608" y="1784254"/>
                </a:lnTo>
                <a:lnTo>
                  <a:pt x="58150" y="1804277"/>
                </a:lnTo>
                <a:lnTo>
                  <a:pt x="63118" y="1828799"/>
                </a:lnTo>
                <a:lnTo>
                  <a:pt x="58150" y="1853342"/>
                </a:lnTo>
                <a:lnTo>
                  <a:pt x="44608" y="1873408"/>
                </a:lnTo>
                <a:lnTo>
                  <a:pt x="24542" y="1886950"/>
                </a:lnTo>
                <a:lnTo>
                  <a:pt x="0" y="1891918"/>
                </a:lnTo>
                <a:lnTo>
                  <a:pt x="126111" y="1891918"/>
                </a:lnTo>
                <a:lnTo>
                  <a:pt x="116193" y="1940984"/>
                </a:lnTo>
                <a:lnTo>
                  <a:pt x="89154" y="1981072"/>
                </a:lnTo>
                <a:lnTo>
                  <a:pt x="49065" y="2008112"/>
                </a:lnTo>
                <a:lnTo>
                  <a:pt x="0" y="2018029"/>
                </a:lnTo>
                <a:lnTo>
                  <a:pt x="1671192" y="2018029"/>
                </a:lnTo>
                <a:lnTo>
                  <a:pt x="1720258" y="2008112"/>
                </a:lnTo>
                <a:lnTo>
                  <a:pt x="1760347" y="1981072"/>
                </a:lnTo>
                <a:lnTo>
                  <a:pt x="1787386" y="1940984"/>
                </a:lnTo>
                <a:lnTo>
                  <a:pt x="1797303" y="1891918"/>
                </a:lnTo>
                <a:lnTo>
                  <a:pt x="1797303" y="252221"/>
                </a:lnTo>
                <a:lnTo>
                  <a:pt x="252222" y="252221"/>
                </a:lnTo>
                <a:lnTo>
                  <a:pt x="227699" y="247272"/>
                </a:lnTo>
                <a:lnTo>
                  <a:pt x="207676" y="233775"/>
                </a:lnTo>
                <a:lnTo>
                  <a:pt x="194179" y="213752"/>
                </a:lnTo>
                <a:lnTo>
                  <a:pt x="189230" y="189229"/>
                </a:lnTo>
                <a:lnTo>
                  <a:pt x="194179" y="164687"/>
                </a:lnTo>
                <a:lnTo>
                  <a:pt x="207676" y="144621"/>
                </a:lnTo>
                <a:lnTo>
                  <a:pt x="227699" y="131079"/>
                </a:lnTo>
                <a:lnTo>
                  <a:pt x="252222" y="126111"/>
                </a:lnTo>
                <a:lnTo>
                  <a:pt x="2049526" y="126111"/>
                </a:lnTo>
                <a:lnTo>
                  <a:pt x="2039608" y="77045"/>
                </a:lnTo>
                <a:lnTo>
                  <a:pt x="2012569" y="36956"/>
                </a:lnTo>
                <a:lnTo>
                  <a:pt x="1972480" y="9917"/>
                </a:lnTo>
                <a:lnTo>
                  <a:pt x="1923414" y="0"/>
                </a:lnTo>
                <a:close/>
              </a:path>
              <a:path w="2049779" h="2018029">
                <a:moveTo>
                  <a:pt x="2049526" y="126111"/>
                </a:moveTo>
                <a:lnTo>
                  <a:pt x="378332" y="126111"/>
                </a:lnTo>
                <a:lnTo>
                  <a:pt x="368432" y="175230"/>
                </a:lnTo>
                <a:lnTo>
                  <a:pt x="341423" y="215312"/>
                </a:lnTo>
                <a:lnTo>
                  <a:pt x="301341" y="242321"/>
                </a:lnTo>
                <a:lnTo>
                  <a:pt x="252222" y="252221"/>
                </a:lnTo>
                <a:lnTo>
                  <a:pt x="1923414" y="252221"/>
                </a:lnTo>
                <a:lnTo>
                  <a:pt x="1972480" y="242321"/>
                </a:lnTo>
                <a:lnTo>
                  <a:pt x="2012569" y="215312"/>
                </a:lnTo>
                <a:lnTo>
                  <a:pt x="2039608" y="175230"/>
                </a:lnTo>
                <a:lnTo>
                  <a:pt x="2049526" y="12611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2651" y="3053207"/>
            <a:ext cx="504825" cy="1892300"/>
          </a:xfrm>
          <a:custGeom>
            <a:avLst/>
            <a:gdLst/>
            <a:ahLst/>
            <a:cxnLst/>
            <a:rect l="l" t="t" r="r" b="b"/>
            <a:pathLst>
              <a:path w="504825" h="1892300">
                <a:moveTo>
                  <a:pt x="504444" y="0"/>
                </a:moveTo>
                <a:lnTo>
                  <a:pt x="378333" y="0"/>
                </a:lnTo>
                <a:lnTo>
                  <a:pt x="353810" y="4968"/>
                </a:lnTo>
                <a:lnTo>
                  <a:pt x="333787" y="18510"/>
                </a:lnTo>
                <a:lnTo>
                  <a:pt x="320290" y="38576"/>
                </a:lnTo>
                <a:lnTo>
                  <a:pt x="315341" y="63118"/>
                </a:lnTo>
                <a:lnTo>
                  <a:pt x="320290" y="87641"/>
                </a:lnTo>
                <a:lnTo>
                  <a:pt x="333787" y="107664"/>
                </a:lnTo>
                <a:lnTo>
                  <a:pt x="353810" y="121161"/>
                </a:lnTo>
                <a:lnTo>
                  <a:pt x="378333" y="126110"/>
                </a:lnTo>
                <a:lnTo>
                  <a:pt x="427452" y="116210"/>
                </a:lnTo>
                <a:lnTo>
                  <a:pt x="467534" y="89201"/>
                </a:lnTo>
                <a:lnTo>
                  <a:pt x="494543" y="49119"/>
                </a:lnTo>
                <a:lnTo>
                  <a:pt x="504444" y="0"/>
                </a:lnTo>
                <a:close/>
              </a:path>
              <a:path w="504825" h="1892300">
                <a:moveTo>
                  <a:pt x="126111" y="1639696"/>
                </a:moveTo>
                <a:lnTo>
                  <a:pt x="76991" y="1649597"/>
                </a:lnTo>
                <a:lnTo>
                  <a:pt x="36909" y="1676606"/>
                </a:lnTo>
                <a:lnTo>
                  <a:pt x="9900" y="1716688"/>
                </a:lnTo>
                <a:lnTo>
                  <a:pt x="0" y="1765807"/>
                </a:lnTo>
                <a:lnTo>
                  <a:pt x="9900" y="1814873"/>
                </a:lnTo>
                <a:lnTo>
                  <a:pt x="36909" y="1854961"/>
                </a:lnTo>
                <a:lnTo>
                  <a:pt x="76991" y="1882001"/>
                </a:lnTo>
                <a:lnTo>
                  <a:pt x="126111" y="1891918"/>
                </a:lnTo>
                <a:lnTo>
                  <a:pt x="175176" y="1882001"/>
                </a:lnTo>
                <a:lnTo>
                  <a:pt x="215265" y="1854961"/>
                </a:lnTo>
                <a:lnTo>
                  <a:pt x="242304" y="1814873"/>
                </a:lnTo>
                <a:lnTo>
                  <a:pt x="252222" y="1765807"/>
                </a:lnTo>
                <a:lnTo>
                  <a:pt x="126111" y="1765807"/>
                </a:lnTo>
                <a:lnTo>
                  <a:pt x="150653" y="1760839"/>
                </a:lnTo>
                <a:lnTo>
                  <a:pt x="170719" y="1747297"/>
                </a:lnTo>
                <a:lnTo>
                  <a:pt x="184261" y="1727231"/>
                </a:lnTo>
                <a:lnTo>
                  <a:pt x="189230" y="1702688"/>
                </a:lnTo>
                <a:lnTo>
                  <a:pt x="184261" y="1678166"/>
                </a:lnTo>
                <a:lnTo>
                  <a:pt x="170719" y="1658143"/>
                </a:lnTo>
                <a:lnTo>
                  <a:pt x="150653" y="1644646"/>
                </a:lnTo>
                <a:lnTo>
                  <a:pt x="126111" y="1639696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2651" y="2927095"/>
            <a:ext cx="2176145" cy="2018030"/>
          </a:xfrm>
          <a:custGeom>
            <a:avLst/>
            <a:gdLst/>
            <a:ahLst/>
            <a:cxnLst/>
            <a:rect l="l" t="t" r="r" b="b"/>
            <a:pathLst>
              <a:path w="2176145" h="2018029">
                <a:moveTo>
                  <a:pt x="252222" y="1765808"/>
                </a:moveTo>
                <a:lnTo>
                  <a:pt x="252222" y="126111"/>
                </a:lnTo>
                <a:lnTo>
                  <a:pt x="262139" y="77045"/>
                </a:lnTo>
                <a:lnTo>
                  <a:pt x="289179" y="36956"/>
                </a:lnTo>
                <a:lnTo>
                  <a:pt x="329267" y="9917"/>
                </a:lnTo>
                <a:lnTo>
                  <a:pt x="378333" y="0"/>
                </a:lnTo>
                <a:lnTo>
                  <a:pt x="2049526" y="0"/>
                </a:lnTo>
                <a:lnTo>
                  <a:pt x="2098591" y="9917"/>
                </a:lnTo>
                <a:lnTo>
                  <a:pt x="2138680" y="36956"/>
                </a:lnTo>
                <a:lnTo>
                  <a:pt x="2165719" y="77045"/>
                </a:lnTo>
                <a:lnTo>
                  <a:pt x="2175637" y="126111"/>
                </a:lnTo>
                <a:lnTo>
                  <a:pt x="2165719" y="175230"/>
                </a:lnTo>
                <a:lnTo>
                  <a:pt x="2138680" y="215312"/>
                </a:lnTo>
                <a:lnTo>
                  <a:pt x="2098591" y="242321"/>
                </a:lnTo>
                <a:lnTo>
                  <a:pt x="2049526" y="252221"/>
                </a:lnTo>
                <a:lnTo>
                  <a:pt x="1923414" y="252221"/>
                </a:lnTo>
                <a:lnTo>
                  <a:pt x="1923414" y="1891918"/>
                </a:lnTo>
                <a:lnTo>
                  <a:pt x="1913497" y="1940984"/>
                </a:lnTo>
                <a:lnTo>
                  <a:pt x="1886458" y="1981072"/>
                </a:lnTo>
                <a:lnTo>
                  <a:pt x="1846369" y="2008112"/>
                </a:lnTo>
                <a:lnTo>
                  <a:pt x="1797303" y="2018029"/>
                </a:lnTo>
                <a:lnTo>
                  <a:pt x="126111" y="2018029"/>
                </a:lnTo>
                <a:lnTo>
                  <a:pt x="76991" y="2008112"/>
                </a:lnTo>
                <a:lnTo>
                  <a:pt x="36909" y="1981072"/>
                </a:lnTo>
                <a:lnTo>
                  <a:pt x="9900" y="1940984"/>
                </a:lnTo>
                <a:lnTo>
                  <a:pt x="0" y="1891918"/>
                </a:lnTo>
                <a:lnTo>
                  <a:pt x="9900" y="1842799"/>
                </a:lnTo>
                <a:lnTo>
                  <a:pt x="36909" y="1802717"/>
                </a:lnTo>
                <a:lnTo>
                  <a:pt x="76991" y="1775708"/>
                </a:lnTo>
                <a:lnTo>
                  <a:pt x="126111" y="1765808"/>
                </a:lnTo>
                <a:lnTo>
                  <a:pt x="252222" y="1765808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7992" y="2927095"/>
            <a:ext cx="189230" cy="252729"/>
          </a:xfrm>
          <a:custGeom>
            <a:avLst/>
            <a:gdLst/>
            <a:ahLst/>
            <a:cxnLst/>
            <a:rect l="l" t="t" r="r" b="b"/>
            <a:pathLst>
              <a:path w="189230" h="252730">
                <a:moveTo>
                  <a:pt x="62992" y="0"/>
                </a:moveTo>
                <a:lnTo>
                  <a:pt x="112111" y="9917"/>
                </a:lnTo>
                <a:lnTo>
                  <a:pt x="152193" y="36956"/>
                </a:lnTo>
                <a:lnTo>
                  <a:pt x="179202" y="77045"/>
                </a:lnTo>
                <a:lnTo>
                  <a:pt x="189102" y="126111"/>
                </a:lnTo>
                <a:lnTo>
                  <a:pt x="179202" y="175230"/>
                </a:lnTo>
                <a:lnTo>
                  <a:pt x="152193" y="215312"/>
                </a:lnTo>
                <a:lnTo>
                  <a:pt x="112111" y="242321"/>
                </a:lnTo>
                <a:lnTo>
                  <a:pt x="62992" y="252221"/>
                </a:lnTo>
                <a:lnTo>
                  <a:pt x="38469" y="247272"/>
                </a:lnTo>
                <a:lnTo>
                  <a:pt x="18446" y="233775"/>
                </a:lnTo>
                <a:lnTo>
                  <a:pt x="4949" y="213752"/>
                </a:lnTo>
                <a:lnTo>
                  <a:pt x="0" y="189229"/>
                </a:lnTo>
                <a:lnTo>
                  <a:pt x="4949" y="164687"/>
                </a:lnTo>
                <a:lnTo>
                  <a:pt x="18446" y="144621"/>
                </a:lnTo>
                <a:lnTo>
                  <a:pt x="38469" y="131079"/>
                </a:lnTo>
                <a:lnTo>
                  <a:pt x="62992" y="126111"/>
                </a:lnTo>
                <a:lnTo>
                  <a:pt x="189102" y="126111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0985" y="3179317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89">
                <a:moveTo>
                  <a:pt x="1545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4000" y="4688141"/>
            <a:ext cx="135636" cy="135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48763" y="4692903"/>
            <a:ext cx="126364" cy="252729"/>
          </a:xfrm>
          <a:custGeom>
            <a:avLst/>
            <a:gdLst/>
            <a:ahLst/>
            <a:cxnLst/>
            <a:rect l="l" t="t" r="r" b="b"/>
            <a:pathLst>
              <a:path w="126364" h="252729">
                <a:moveTo>
                  <a:pt x="0" y="252222"/>
                </a:moveTo>
                <a:lnTo>
                  <a:pt x="49065" y="242304"/>
                </a:lnTo>
                <a:lnTo>
                  <a:pt x="89154" y="215265"/>
                </a:lnTo>
                <a:lnTo>
                  <a:pt x="116193" y="175176"/>
                </a:lnTo>
                <a:lnTo>
                  <a:pt x="126111" y="126111"/>
                </a:lnTo>
                <a:lnTo>
                  <a:pt x="126111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37916" y="2903220"/>
            <a:ext cx="2269235" cy="211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5388" y="3771900"/>
            <a:ext cx="1623060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0763" y="2927095"/>
            <a:ext cx="2049780" cy="2018030"/>
          </a:xfrm>
          <a:custGeom>
            <a:avLst/>
            <a:gdLst/>
            <a:ahLst/>
            <a:cxnLst/>
            <a:rect l="l" t="t" r="r" b="b"/>
            <a:pathLst>
              <a:path w="2049779" h="2018029">
                <a:moveTo>
                  <a:pt x="1923414" y="0"/>
                </a:moveTo>
                <a:lnTo>
                  <a:pt x="252222" y="0"/>
                </a:lnTo>
                <a:lnTo>
                  <a:pt x="203156" y="9917"/>
                </a:lnTo>
                <a:lnTo>
                  <a:pt x="163067" y="36956"/>
                </a:lnTo>
                <a:lnTo>
                  <a:pt x="136028" y="77045"/>
                </a:lnTo>
                <a:lnTo>
                  <a:pt x="126111" y="126111"/>
                </a:lnTo>
                <a:lnTo>
                  <a:pt x="126111" y="1765808"/>
                </a:lnTo>
                <a:lnTo>
                  <a:pt x="0" y="1765808"/>
                </a:lnTo>
                <a:lnTo>
                  <a:pt x="24542" y="1770757"/>
                </a:lnTo>
                <a:lnTo>
                  <a:pt x="44608" y="1784254"/>
                </a:lnTo>
                <a:lnTo>
                  <a:pt x="58150" y="1804277"/>
                </a:lnTo>
                <a:lnTo>
                  <a:pt x="63119" y="1828799"/>
                </a:lnTo>
                <a:lnTo>
                  <a:pt x="58150" y="1853342"/>
                </a:lnTo>
                <a:lnTo>
                  <a:pt x="44608" y="1873408"/>
                </a:lnTo>
                <a:lnTo>
                  <a:pt x="24542" y="1886950"/>
                </a:lnTo>
                <a:lnTo>
                  <a:pt x="0" y="1891918"/>
                </a:lnTo>
                <a:lnTo>
                  <a:pt x="126111" y="1891918"/>
                </a:lnTo>
                <a:lnTo>
                  <a:pt x="116210" y="1940984"/>
                </a:lnTo>
                <a:lnTo>
                  <a:pt x="89201" y="1981072"/>
                </a:lnTo>
                <a:lnTo>
                  <a:pt x="49119" y="2008112"/>
                </a:lnTo>
                <a:lnTo>
                  <a:pt x="0" y="2018029"/>
                </a:lnTo>
                <a:lnTo>
                  <a:pt x="1671192" y="2018029"/>
                </a:lnTo>
                <a:lnTo>
                  <a:pt x="1720258" y="2008112"/>
                </a:lnTo>
                <a:lnTo>
                  <a:pt x="1760347" y="1981072"/>
                </a:lnTo>
                <a:lnTo>
                  <a:pt x="1787386" y="1940984"/>
                </a:lnTo>
                <a:lnTo>
                  <a:pt x="1797303" y="1891918"/>
                </a:lnTo>
                <a:lnTo>
                  <a:pt x="1797303" y="252221"/>
                </a:lnTo>
                <a:lnTo>
                  <a:pt x="252222" y="252221"/>
                </a:lnTo>
                <a:lnTo>
                  <a:pt x="227699" y="247272"/>
                </a:lnTo>
                <a:lnTo>
                  <a:pt x="207676" y="233775"/>
                </a:lnTo>
                <a:lnTo>
                  <a:pt x="194179" y="213752"/>
                </a:lnTo>
                <a:lnTo>
                  <a:pt x="189229" y="189229"/>
                </a:lnTo>
                <a:lnTo>
                  <a:pt x="194179" y="164687"/>
                </a:lnTo>
                <a:lnTo>
                  <a:pt x="207676" y="144621"/>
                </a:lnTo>
                <a:lnTo>
                  <a:pt x="227699" y="131079"/>
                </a:lnTo>
                <a:lnTo>
                  <a:pt x="252222" y="126111"/>
                </a:lnTo>
                <a:lnTo>
                  <a:pt x="2049526" y="126111"/>
                </a:lnTo>
                <a:lnTo>
                  <a:pt x="2039608" y="77045"/>
                </a:lnTo>
                <a:lnTo>
                  <a:pt x="2012569" y="36956"/>
                </a:lnTo>
                <a:lnTo>
                  <a:pt x="1972480" y="9917"/>
                </a:lnTo>
                <a:lnTo>
                  <a:pt x="1923414" y="0"/>
                </a:lnTo>
                <a:close/>
              </a:path>
              <a:path w="2049779" h="2018029">
                <a:moveTo>
                  <a:pt x="2049526" y="126111"/>
                </a:moveTo>
                <a:lnTo>
                  <a:pt x="378333" y="126111"/>
                </a:lnTo>
                <a:lnTo>
                  <a:pt x="368432" y="175230"/>
                </a:lnTo>
                <a:lnTo>
                  <a:pt x="341423" y="215312"/>
                </a:lnTo>
                <a:lnTo>
                  <a:pt x="301341" y="242321"/>
                </a:lnTo>
                <a:lnTo>
                  <a:pt x="252222" y="252221"/>
                </a:lnTo>
                <a:lnTo>
                  <a:pt x="1923414" y="252221"/>
                </a:lnTo>
                <a:lnTo>
                  <a:pt x="1972480" y="242321"/>
                </a:lnTo>
                <a:lnTo>
                  <a:pt x="2012569" y="215312"/>
                </a:lnTo>
                <a:lnTo>
                  <a:pt x="2039608" y="175230"/>
                </a:lnTo>
                <a:lnTo>
                  <a:pt x="2049526" y="12611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4651" y="3053207"/>
            <a:ext cx="504825" cy="1892300"/>
          </a:xfrm>
          <a:custGeom>
            <a:avLst/>
            <a:gdLst/>
            <a:ahLst/>
            <a:cxnLst/>
            <a:rect l="l" t="t" r="r" b="b"/>
            <a:pathLst>
              <a:path w="504825" h="1892300">
                <a:moveTo>
                  <a:pt x="504444" y="0"/>
                </a:moveTo>
                <a:lnTo>
                  <a:pt x="378333" y="0"/>
                </a:lnTo>
                <a:lnTo>
                  <a:pt x="353810" y="4968"/>
                </a:lnTo>
                <a:lnTo>
                  <a:pt x="333787" y="18510"/>
                </a:lnTo>
                <a:lnTo>
                  <a:pt x="320290" y="38576"/>
                </a:lnTo>
                <a:lnTo>
                  <a:pt x="315340" y="63118"/>
                </a:lnTo>
                <a:lnTo>
                  <a:pt x="320290" y="87641"/>
                </a:lnTo>
                <a:lnTo>
                  <a:pt x="333787" y="107664"/>
                </a:lnTo>
                <a:lnTo>
                  <a:pt x="353810" y="121161"/>
                </a:lnTo>
                <a:lnTo>
                  <a:pt x="378333" y="126110"/>
                </a:lnTo>
                <a:lnTo>
                  <a:pt x="427452" y="116210"/>
                </a:lnTo>
                <a:lnTo>
                  <a:pt x="467534" y="89201"/>
                </a:lnTo>
                <a:lnTo>
                  <a:pt x="494543" y="49119"/>
                </a:lnTo>
                <a:lnTo>
                  <a:pt x="504444" y="0"/>
                </a:lnTo>
                <a:close/>
              </a:path>
              <a:path w="504825" h="1892300">
                <a:moveTo>
                  <a:pt x="126111" y="1639696"/>
                </a:moveTo>
                <a:lnTo>
                  <a:pt x="77045" y="1649597"/>
                </a:lnTo>
                <a:lnTo>
                  <a:pt x="36956" y="1676606"/>
                </a:lnTo>
                <a:lnTo>
                  <a:pt x="9917" y="1716688"/>
                </a:lnTo>
                <a:lnTo>
                  <a:pt x="0" y="1765807"/>
                </a:lnTo>
                <a:lnTo>
                  <a:pt x="9917" y="1814873"/>
                </a:lnTo>
                <a:lnTo>
                  <a:pt x="36957" y="1854961"/>
                </a:lnTo>
                <a:lnTo>
                  <a:pt x="77045" y="1882001"/>
                </a:lnTo>
                <a:lnTo>
                  <a:pt x="126111" y="1891918"/>
                </a:lnTo>
                <a:lnTo>
                  <a:pt x="175230" y="1882001"/>
                </a:lnTo>
                <a:lnTo>
                  <a:pt x="215312" y="1854961"/>
                </a:lnTo>
                <a:lnTo>
                  <a:pt x="242321" y="1814873"/>
                </a:lnTo>
                <a:lnTo>
                  <a:pt x="252222" y="1765807"/>
                </a:lnTo>
                <a:lnTo>
                  <a:pt x="126111" y="1765807"/>
                </a:lnTo>
                <a:lnTo>
                  <a:pt x="150653" y="1760839"/>
                </a:lnTo>
                <a:lnTo>
                  <a:pt x="170719" y="1747297"/>
                </a:lnTo>
                <a:lnTo>
                  <a:pt x="184261" y="1727231"/>
                </a:lnTo>
                <a:lnTo>
                  <a:pt x="189230" y="1702688"/>
                </a:lnTo>
                <a:lnTo>
                  <a:pt x="184261" y="1678166"/>
                </a:lnTo>
                <a:lnTo>
                  <a:pt x="170719" y="1658143"/>
                </a:lnTo>
                <a:lnTo>
                  <a:pt x="150653" y="1644646"/>
                </a:lnTo>
                <a:lnTo>
                  <a:pt x="126111" y="1639696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4651" y="2927095"/>
            <a:ext cx="2176145" cy="2018030"/>
          </a:xfrm>
          <a:custGeom>
            <a:avLst/>
            <a:gdLst/>
            <a:ahLst/>
            <a:cxnLst/>
            <a:rect l="l" t="t" r="r" b="b"/>
            <a:pathLst>
              <a:path w="2176145" h="2018029">
                <a:moveTo>
                  <a:pt x="252222" y="1765808"/>
                </a:moveTo>
                <a:lnTo>
                  <a:pt x="252222" y="126111"/>
                </a:lnTo>
                <a:lnTo>
                  <a:pt x="262139" y="77045"/>
                </a:lnTo>
                <a:lnTo>
                  <a:pt x="289178" y="36956"/>
                </a:lnTo>
                <a:lnTo>
                  <a:pt x="329267" y="9917"/>
                </a:lnTo>
                <a:lnTo>
                  <a:pt x="378333" y="0"/>
                </a:lnTo>
                <a:lnTo>
                  <a:pt x="2049526" y="0"/>
                </a:lnTo>
                <a:lnTo>
                  <a:pt x="2098591" y="9917"/>
                </a:lnTo>
                <a:lnTo>
                  <a:pt x="2138680" y="36956"/>
                </a:lnTo>
                <a:lnTo>
                  <a:pt x="2165719" y="77045"/>
                </a:lnTo>
                <a:lnTo>
                  <a:pt x="2175637" y="126111"/>
                </a:lnTo>
                <a:lnTo>
                  <a:pt x="2165719" y="175230"/>
                </a:lnTo>
                <a:lnTo>
                  <a:pt x="2138680" y="215312"/>
                </a:lnTo>
                <a:lnTo>
                  <a:pt x="2098591" y="242321"/>
                </a:lnTo>
                <a:lnTo>
                  <a:pt x="2049526" y="252221"/>
                </a:lnTo>
                <a:lnTo>
                  <a:pt x="1923414" y="252221"/>
                </a:lnTo>
                <a:lnTo>
                  <a:pt x="1923414" y="1891918"/>
                </a:lnTo>
                <a:lnTo>
                  <a:pt x="1913497" y="1940984"/>
                </a:lnTo>
                <a:lnTo>
                  <a:pt x="1886458" y="1981072"/>
                </a:lnTo>
                <a:lnTo>
                  <a:pt x="1846369" y="2008112"/>
                </a:lnTo>
                <a:lnTo>
                  <a:pt x="1797303" y="2018029"/>
                </a:lnTo>
                <a:lnTo>
                  <a:pt x="126111" y="2018029"/>
                </a:lnTo>
                <a:lnTo>
                  <a:pt x="77045" y="2008112"/>
                </a:lnTo>
                <a:lnTo>
                  <a:pt x="36957" y="1981072"/>
                </a:lnTo>
                <a:lnTo>
                  <a:pt x="9917" y="1940984"/>
                </a:lnTo>
                <a:lnTo>
                  <a:pt x="0" y="1891918"/>
                </a:lnTo>
                <a:lnTo>
                  <a:pt x="9917" y="1842799"/>
                </a:lnTo>
                <a:lnTo>
                  <a:pt x="36956" y="1802717"/>
                </a:lnTo>
                <a:lnTo>
                  <a:pt x="77045" y="1775708"/>
                </a:lnTo>
                <a:lnTo>
                  <a:pt x="126111" y="1765808"/>
                </a:lnTo>
                <a:lnTo>
                  <a:pt x="252222" y="1765808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9992" y="2927095"/>
            <a:ext cx="189230" cy="252729"/>
          </a:xfrm>
          <a:custGeom>
            <a:avLst/>
            <a:gdLst/>
            <a:ahLst/>
            <a:cxnLst/>
            <a:rect l="l" t="t" r="r" b="b"/>
            <a:pathLst>
              <a:path w="189229" h="252730">
                <a:moveTo>
                  <a:pt x="62992" y="0"/>
                </a:moveTo>
                <a:lnTo>
                  <a:pt x="112111" y="9917"/>
                </a:lnTo>
                <a:lnTo>
                  <a:pt x="152193" y="36956"/>
                </a:lnTo>
                <a:lnTo>
                  <a:pt x="179202" y="77045"/>
                </a:lnTo>
                <a:lnTo>
                  <a:pt x="189103" y="126111"/>
                </a:lnTo>
                <a:lnTo>
                  <a:pt x="179202" y="175230"/>
                </a:lnTo>
                <a:lnTo>
                  <a:pt x="152193" y="215312"/>
                </a:lnTo>
                <a:lnTo>
                  <a:pt x="112111" y="242321"/>
                </a:lnTo>
                <a:lnTo>
                  <a:pt x="62992" y="252221"/>
                </a:lnTo>
                <a:lnTo>
                  <a:pt x="38469" y="247272"/>
                </a:lnTo>
                <a:lnTo>
                  <a:pt x="18446" y="233775"/>
                </a:lnTo>
                <a:lnTo>
                  <a:pt x="4949" y="213752"/>
                </a:lnTo>
                <a:lnTo>
                  <a:pt x="0" y="189229"/>
                </a:lnTo>
                <a:lnTo>
                  <a:pt x="4949" y="164687"/>
                </a:lnTo>
                <a:lnTo>
                  <a:pt x="18446" y="144621"/>
                </a:lnTo>
                <a:lnTo>
                  <a:pt x="38469" y="131079"/>
                </a:lnTo>
                <a:lnTo>
                  <a:pt x="62992" y="126111"/>
                </a:lnTo>
                <a:lnTo>
                  <a:pt x="189103" y="126111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2984" y="3179317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89">
                <a:moveTo>
                  <a:pt x="1545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06000" y="4688141"/>
            <a:ext cx="135636" cy="135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0763" y="4692903"/>
            <a:ext cx="126364" cy="252729"/>
          </a:xfrm>
          <a:custGeom>
            <a:avLst/>
            <a:gdLst/>
            <a:ahLst/>
            <a:cxnLst/>
            <a:rect l="l" t="t" r="r" b="b"/>
            <a:pathLst>
              <a:path w="126364" h="252729">
                <a:moveTo>
                  <a:pt x="0" y="252222"/>
                </a:moveTo>
                <a:lnTo>
                  <a:pt x="49119" y="242304"/>
                </a:lnTo>
                <a:lnTo>
                  <a:pt x="89201" y="215265"/>
                </a:lnTo>
                <a:lnTo>
                  <a:pt x="116210" y="175176"/>
                </a:lnTo>
                <a:lnTo>
                  <a:pt x="126111" y="126111"/>
                </a:lnTo>
                <a:lnTo>
                  <a:pt x="126111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3820" y="2923032"/>
            <a:ext cx="2270760" cy="211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42815" y="3793235"/>
            <a:ext cx="1623060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7555" y="2948177"/>
            <a:ext cx="2049780" cy="2018030"/>
          </a:xfrm>
          <a:custGeom>
            <a:avLst/>
            <a:gdLst/>
            <a:ahLst/>
            <a:cxnLst/>
            <a:rect l="l" t="t" r="r" b="b"/>
            <a:pathLst>
              <a:path w="2049779" h="2018029">
                <a:moveTo>
                  <a:pt x="1923415" y="0"/>
                </a:moveTo>
                <a:lnTo>
                  <a:pt x="252222" y="0"/>
                </a:lnTo>
                <a:lnTo>
                  <a:pt x="203156" y="9900"/>
                </a:lnTo>
                <a:lnTo>
                  <a:pt x="163068" y="36909"/>
                </a:lnTo>
                <a:lnTo>
                  <a:pt x="136028" y="76991"/>
                </a:lnTo>
                <a:lnTo>
                  <a:pt x="126111" y="126111"/>
                </a:lnTo>
                <a:lnTo>
                  <a:pt x="126111" y="1765681"/>
                </a:lnTo>
                <a:lnTo>
                  <a:pt x="0" y="1765681"/>
                </a:lnTo>
                <a:lnTo>
                  <a:pt x="24522" y="1770649"/>
                </a:lnTo>
                <a:lnTo>
                  <a:pt x="44545" y="1784191"/>
                </a:lnTo>
                <a:lnTo>
                  <a:pt x="58042" y="1804257"/>
                </a:lnTo>
                <a:lnTo>
                  <a:pt x="62992" y="1828800"/>
                </a:lnTo>
                <a:lnTo>
                  <a:pt x="58042" y="1853322"/>
                </a:lnTo>
                <a:lnTo>
                  <a:pt x="44545" y="1873345"/>
                </a:lnTo>
                <a:lnTo>
                  <a:pt x="24522" y="1886842"/>
                </a:lnTo>
                <a:lnTo>
                  <a:pt x="0" y="1891792"/>
                </a:lnTo>
                <a:lnTo>
                  <a:pt x="126111" y="1891792"/>
                </a:lnTo>
                <a:lnTo>
                  <a:pt x="116193" y="1940911"/>
                </a:lnTo>
                <a:lnTo>
                  <a:pt x="89154" y="1980993"/>
                </a:lnTo>
                <a:lnTo>
                  <a:pt x="49065" y="2008002"/>
                </a:lnTo>
                <a:lnTo>
                  <a:pt x="0" y="2017903"/>
                </a:lnTo>
                <a:lnTo>
                  <a:pt x="1671066" y="2017903"/>
                </a:lnTo>
                <a:lnTo>
                  <a:pt x="1720205" y="2008002"/>
                </a:lnTo>
                <a:lnTo>
                  <a:pt x="1760331" y="1980993"/>
                </a:lnTo>
                <a:lnTo>
                  <a:pt x="1787384" y="1940911"/>
                </a:lnTo>
                <a:lnTo>
                  <a:pt x="1797304" y="1891792"/>
                </a:lnTo>
                <a:lnTo>
                  <a:pt x="1797304" y="252222"/>
                </a:lnTo>
                <a:lnTo>
                  <a:pt x="252222" y="252222"/>
                </a:lnTo>
                <a:lnTo>
                  <a:pt x="227679" y="247270"/>
                </a:lnTo>
                <a:lnTo>
                  <a:pt x="207613" y="233759"/>
                </a:lnTo>
                <a:lnTo>
                  <a:pt x="194071" y="213699"/>
                </a:lnTo>
                <a:lnTo>
                  <a:pt x="189103" y="189102"/>
                </a:lnTo>
                <a:lnTo>
                  <a:pt x="194071" y="164580"/>
                </a:lnTo>
                <a:lnTo>
                  <a:pt x="207613" y="144557"/>
                </a:lnTo>
                <a:lnTo>
                  <a:pt x="227679" y="131060"/>
                </a:lnTo>
                <a:lnTo>
                  <a:pt x="252222" y="126111"/>
                </a:lnTo>
                <a:lnTo>
                  <a:pt x="2049526" y="126111"/>
                </a:lnTo>
                <a:lnTo>
                  <a:pt x="2039608" y="76991"/>
                </a:lnTo>
                <a:lnTo>
                  <a:pt x="2012569" y="36909"/>
                </a:lnTo>
                <a:lnTo>
                  <a:pt x="1972480" y="9900"/>
                </a:lnTo>
                <a:lnTo>
                  <a:pt x="1923415" y="0"/>
                </a:lnTo>
                <a:close/>
              </a:path>
              <a:path w="2049779" h="2018029">
                <a:moveTo>
                  <a:pt x="2049526" y="126111"/>
                </a:moveTo>
                <a:lnTo>
                  <a:pt x="378333" y="126111"/>
                </a:lnTo>
                <a:lnTo>
                  <a:pt x="368415" y="175176"/>
                </a:lnTo>
                <a:lnTo>
                  <a:pt x="341376" y="215265"/>
                </a:lnTo>
                <a:lnTo>
                  <a:pt x="301287" y="242304"/>
                </a:lnTo>
                <a:lnTo>
                  <a:pt x="252222" y="252222"/>
                </a:lnTo>
                <a:lnTo>
                  <a:pt x="1923415" y="252222"/>
                </a:lnTo>
                <a:lnTo>
                  <a:pt x="1972480" y="242304"/>
                </a:lnTo>
                <a:lnTo>
                  <a:pt x="2012569" y="215265"/>
                </a:lnTo>
                <a:lnTo>
                  <a:pt x="2039608" y="175176"/>
                </a:lnTo>
                <a:lnTo>
                  <a:pt x="2049526" y="12611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41445" y="3074289"/>
            <a:ext cx="504825" cy="1892300"/>
          </a:xfrm>
          <a:custGeom>
            <a:avLst/>
            <a:gdLst/>
            <a:ahLst/>
            <a:cxnLst/>
            <a:rect l="l" t="t" r="r" b="b"/>
            <a:pathLst>
              <a:path w="504825" h="1892300">
                <a:moveTo>
                  <a:pt x="504443" y="0"/>
                </a:moveTo>
                <a:lnTo>
                  <a:pt x="378332" y="0"/>
                </a:lnTo>
                <a:lnTo>
                  <a:pt x="353790" y="4949"/>
                </a:lnTo>
                <a:lnTo>
                  <a:pt x="333724" y="18446"/>
                </a:lnTo>
                <a:lnTo>
                  <a:pt x="320182" y="38469"/>
                </a:lnTo>
                <a:lnTo>
                  <a:pt x="315213" y="62991"/>
                </a:lnTo>
                <a:lnTo>
                  <a:pt x="320182" y="87588"/>
                </a:lnTo>
                <a:lnTo>
                  <a:pt x="333724" y="107648"/>
                </a:lnTo>
                <a:lnTo>
                  <a:pt x="353790" y="121159"/>
                </a:lnTo>
                <a:lnTo>
                  <a:pt x="378332" y="126111"/>
                </a:lnTo>
                <a:lnTo>
                  <a:pt x="427398" y="116193"/>
                </a:lnTo>
                <a:lnTo>
                  <a:pt x="467487" y="89154"/>
                </a:lnTo>
                <a:lnTo>
                  <a:pt x="494526" y="49065"/>
                </a:lnTo>
                <a:lnTo>
                  <a:pt x="504443" y="0"/>
                </a:lnTo>
                <a:close/>
              </a:path>
              <a:path w="504825" h="1892300">
                <a:moveTo>
                  <a:pt x="126110" y="1639570"/>
                </a:moveTo>
                <a:lnTo>
                  <a:pt x="76991" y="1649487"/>
                </a:lnTo>
                <a:lnTo>
                  <a:pt x="36909" y="1676527"/>
                </a:lnTo>
                <a:lnTo>
                  <a:pt x="9900" y="1716615"/>
                </a:lnTo>
                <a:lnTo>
                  <a:pt x="0" y="1765681"/>
                </a:lnTo>
                <a:lnTo>
                  <a:pt x="9900" y="1814800"/>
                </a:lnTo>
                <a:lnTo>
                  <a:pt x="36909" y="1854882"/>
                </a:lnTo>
                <a:lnTo>
                  <a:pt x="76991" y="1881891"/>
                </a:lnTo>
                <a:lnTo>
                  <a:pt x="126110" y="1891792"/>
                </a:lnTo>
                <a:lnTo>
                  <a:pt x="175176" y="1881891"/>
                </a:lnTo>
                <a:lnTo>
                  <a:pt x="215264" y="1854882"/>
                </a:lnTo>
                <a:lnTo>
                  <a:pt x="242304" y="1814800"/>
                </a:lnTo>
                <a:lnTo>
                  <a:pt x="252221" y="1765681"/>
                </a:lnTo>
                <a:lnTo>
                  <a:pt x="126110" y="1765681"/>
                </a:lnTo>
                <a:lnTo>
                  <a:pt x="150633" y="1760731"/>
                </a:lnTo>
                <a:lnTo>
                  <a:pt x="170656" y="1747234"/>
                </a:lnTo>
                <a:lnTo>
                  <a:pt x="184153" y="1727211"/>
                </a:lnTo>
                <a:lnTo>
                  <a:pt x="189102" y="1702689"/>
                </a:lnTo>
                <a:lnTo>
                  <a:pt x="184153" y="1678146"/>
                </a:lnTo>
                <a:lnTo>
                  <a:pt x="170656" y="1658080"/>
                </a:lnTo>
                <a:lnTo>
                  <a:pt x="150633" y="1644538"/>
                </a:lnTo>
                <a:lnTo>
                  <a:pt x="126110" y="1639570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1445" y="2948177"/>
            <a:ext cx="2176145" cy="2018030"/>
          </a:xfrm>
          <a:custGeom>
            <a:avLst/>
            <a:gdLst/>
            <a:ahLst/>
            <a:cxnLst/>
            <a:rect l="l" t="t" r="r" b="b"/>
            <a:pathLst>
              <a:path w="2176145" h="2018029">
                <a:moveTo>
                  <a:pt x="252221" y="1765681"/>
                </a:moveTo>
                <a:lnTo>
                  <a:pt x="252221" y="126111"/>
                </a:lnTo>
                <a:lnTo>
                  <a:pt x="262139" y="76991"/>
                </a:lnTo>
                <a:lnTo>
                  <a:pt x="289178" y="36909"/>
                </a:lnTo>
                <a:lnTo>
                  <a:pt x="329267" y="9900"/>
                </a:lnTo>
                <a:lnTo>
                  <a:pt x="378332" y="0"/>
                </a:lnTo>
                <a:lnTo>
                  <a:pt x="2049526" y="0"/>
                </a:lnTo>
                <a:lnTo>
                  <a:pt x="2098591" y="9900"/>
                </a:lnTo>
                <a:lnTo>
                  <a:pt x="2138679" y="36909"/>
                </a:lnTo>
                <a:lnTo>
                  <a:pt x="2165719" y="76991"/>
                </a:lnTo>
                <a:lnTo>
                  <a:pt x="2175637" y="126111"/>
                </a:lnTo>
                <a:lnTo>
                  <a:pt x="2165719" y="175176"/>
                </a:lnTo>
                <a:lnTo>
                  <a:pt x="2138679" y="215265"/>
                </a:lnTo>
                <a:lnTo>
                  <a:pt x="2098591" y="242304"/>
                </a:lnTo>
                <a:lnTo>
                  <a:pt x="2049526" y="252222"/>
                </a:lnTo>
                <a:lnTo>
                  <a:pt x="1923414" y="252222"/>
                </a:lnTo>
                <a:lnTo>
                  <a:pt x="1923414" y="1891792"/>
                </a:lnTo>
                <a:lnTo>
                  <a:pt x="1913495" y="1940911"/>
                </a:lnTo>
                <a:lnTo>
                  <a:pt x="1886442" y="1980993"/>
                </a:lnTo>
                <a:lnTo>
                  <a:pt x="1846316" y="2008002"/>
                </a:lnTo>
                <a:lnTo>
                  <a:pt x="1797177" y="2017903"/>
                </a:lnTo>
                <a:lnTo>
                  <a:pt x="126110" y="2017903"/>
                </a:lnTo>
                <a:lnTo>
                  <a:pt x="76991" y="2008002"/>
                </a:lnTo>
                <a:lnTo>
                  <a:pt x="36909" y="1980993"/>
                </a:lnTo>
                <a:lnTo>
                  <a:pt x="9900" y="1940911"/>
                </a:lnTo>
                <a:lnTo>
                  <a:pt x="0" y="1891792"/>
                </a:lnTo>
                <a:lnTo>
                  <a:pt x="9900" y="1842726"/>
                </a:lnTo>
                <a:lnTo>
                  <a:pt x="36909" y="1802638"/>
                </a:lnTo>
                <a:lnTo>
                  <a:pt x="76991" y="1775598"/>
                </a:lnTo>
                <a:lnTo>
                  <a:pt x="126110" y="1765681"/>
                </a:lnTo>
                <a:lnTo>
                  <a:pt x="252221" y="1765681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56659" y="2948177"/>
            <a:ext cx="189230" cy="252729"/>
          </a:xfrm>
          <a:custGeom>
            <a:avLst/>
            <a:gdLst/>
            <a:ahLst/>
            <a:cxnLst/>
            <a:rect l="l" t="t" r="r" b="b"/>
            <a:pathLst>
              <a:path w="189229" h="252730">
                <a:moveTo>
                  <a:pt x="63118" y="0"/>
                </a:moveTo>
                <a:lnTo>
                  <a:pt x="112184" y="9900"/>
                </a:lnTo>
                <a:lnTo>
                  <a:pt x="152273" y="36909"/>
                </a:lnTo>
                <a:lnTo>
                  <a:pt x="179312" y="76991"/>
                </a:lnTo>
                <a:lnTo>
                  <a:pt x="189229" y="126111"/>
                </a:lnTo>
                <a:lnTo>
                  <a:pt x="179312" y="175176"/>
                </a:lnTo>
                <a:lnTo>
                  <a:pt x="152273" y="215265"/>
                </a:lnTo>
                <a:lnTo>
                  <a:pt x="112184" y="242304"/>
                </a:lnTo>
                <a:lnTo>
                  <a:pt x="63118" y="252222"/>
                </a:lnTo>
                <a:lnTo>
                  <a:pt x="38576" y="247270"/>
                </a:lnTo>
                <a:lnTo>
                  <a:pt x="18510" y="233759"/>
                </a:lnTo>
                <a:lnTo>
                  <a:pt x="4968" y="213699"/>
                </a:lnTo>
                <a:lnTo>
                  <a:pt x="0" y="189102"/>
                </a:lnTo>
                <a:lnTo>
                  <a:pt x="4968" y="164580"/>
                </a:lnTo>
                <a:lnTo>
                  <a:pt x="18510" y="144557"/>
                </a:lnTo>
                <a:lnTo>
                  <a:pt x="38576" y="131060"/>
                </a:lnTo>
                <a:lnTo>
                  <a:pt x="63118" y="126111"/>
                </a:lnTo>
                <a:lnTo>
                  <a:pt x="189229" y="126111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9778" y="3200400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89">
                <a:moveTo>
                  <a:pt x="154508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2793" y="4709096"/>
            <a:ext cx="135636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67555" y="4713859"/>
            <a:ext cx="126364" cy="252729"/>
          </a:xfrm>
          <a:custGeom>
            <a:avLst/>
            <a:gdLst/>
            <a:ahLst/>
            <a:cxnLst/>
            <a:rect l="l" t="t" r="r" b="b"/>
            <a:pathLst>
              <a:path w="126364" h="252729">
                <a:moveTo>
                  <a:pt x="0" y="252222"/>
                </a:moveTo>
                <a:lnTo>
                  <a:pt x="49065" y="242321"/>
                </a:lnTo>
                <a:lnTo>
                  <a:pt x="89154" y="215312"/>
                </a:lnTo>
                <a:lnTo>
                  <a:pt x="116193" y="175230"/>
                </a:lnTo>
                <a:lnTo>
                  <a:pt x="126111" y="126111"/>
                </a:lnTo>
                <a:lnTo>
                  <a:pt x="126111" y="0"/>
                </a:lnTo>
              </a:path>
            </a:pathLst>
          </a:custGeom>
          <a:ln w="9524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7155" y="2918460"/>
            <a:ext cx="2270759" cy="2112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6152" y="3788664"/>
            <a:ext cx="1623059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50510" y="2942844"/>
            <a:ext cx="2049780" cy="2018030"/>
          </a:xfrm>
          <a:custGeom>
            <a:avLst/>
            <a:gdLst/>
            <a:ahLst/>
            <a:cxnLst/>
            <a:rect l="l" t="t" r="r" b="b"/>
            <a:pathLst>
              <a:path w="2049779" h="2018029">
                <a:moveTo>
                  <a:pt x="1923414" y="0"/>
                </a:moveTo>
                <a:lnTo>
                  <a:pt x="252222" y="0"/>
                </a:lnTo>
                <a:lnTo>
                  <a:pt x="203156" y="9917"/>
                </a:lnTo>
                <a:lnTo>
                  <a:pt x="163067" y="36956"/>
                </a:lnTo>
                <a:lnTo>
                  <a:pt x="136028" y="77045"/>
                </a:lnTo>
                <a:lnTo>
                  <a:pt x="126111" y="126110"/>
                </a:lnTo>
                <a:lnTo>
                  <a:pt x="126111" y="1765807"/>
                </a:lnTo>
                <a:lnTo>
                  <a:pt x="0" y="1765807"/>
                </a:lnTo>
                <a:lnTo>
                  <a:pt x="24596" y="1770757"/>
                </a:lnTo>
                <a:lnTo>
                  <a:pt x="44656" y="1784254"/>
                </a:lnTo>
                <a:lnTo>
                  <a:pt x="58167" y="1804277"/>
                </a:lnTo>
                <a:lnTo>
                  <a:pt x="63118" y="1828799"/>
                </a:lnTo>
                <a:lnTo>
                  <a:pt x="58167" y="1853342"/>
                </a:lnTo>
                <a:lnTo>
                  <a:pt x="44656" y="1873408"/>
                </a:lnTo>
                <a:lnTo>
                  <a:pt x="24596" y="1886950"/>
                </a:lnTo>
                <a:lnTo>
                  <a:pt x="0" y="1891918"/>
                </a:lnTo>
                <a:lnTo>
                  <a:pt x="126111" y="1891918"/>
                </a:lnTo>
                <a:lnTo>
                  <a:pt x="116210" y="1940984"/>
                </a:lnTo>
                <a:lnTo>
                  <a:pt x="89201" y="1981072"/>
                </a:lnTo>
                <a:lnTo>
                  <a:pt x="49119" y="2008112"/>
                </a:lnTo>
                <a:lnTo>
                  <a:pt x="0" y="2018029"/>
                </a:lnTo>
                <a:lnTo>
                  <a:pt x="1671192" y="2018029"/>
                </a:lnTo>
                <a:lnTo>
                  <a:pt x="1720258" y="2008112"/>
                </a:lnTo>
                <a:lnTo>
                  <a:pt x="1760346" y="1981072"/>
                </a:lnTo>
                <a:lnTo>
                  <a:pt x="1787386" y="1940984"/>
                </a:lnTo>
                <a:lnTo>
                  <a:pt x="1797304" y="1891918"/>
                </a:lnTo>
                <a:lnTo>
                  <a:pt x="1797304" y="252221"/>
                </a:lnTo>
                <a:lnTo>
                  <a:pt x="252222" y="252221"/>
                </a:lnTo>
                <a:lnTo>
                  <a:pt x="227699" y="247272"/>
                </a:lnTo>
                <a:lnTo>
                  <a:pt x="207676" y="233775"/>
                </a:lnTo>
                <a:lnTo>
                  <a:pt x="194179" y="213752"/>
                </a:lnTo>
                <a:lnTo>
                  <a:pt x="189229" y="189229"/>
                </a:lnTo>
                <a:lnTo>
                  <a:pt x="194179" y="164687"/>
                </a:lnTo>
                <a:lnTo>
                  <a:pt x="207676" y="144621"/>
                </a:lnTo>
                <a:lnTo>
                  <a:pt x="227699" y="131079"/>
                </a:lnTo>
                <a:lnTo>
                  <a:pt x="252222" y="126110"/>
                </a:lnTo>
                <a:lnTo>
                  <a:pt x="2049525" y="126110"/>
                </a:lnTo>
                <a:lnTo>
                  <a:pt x="2039625" y="77045"/>
                </a:lnTo>
                <a:lnTo>
                  <a:pt x="2012616" y="36956"/>
                </a:lnTo>
                <a:lnTo>
                  <a:pt x="1972534" y="9917"/>
                </a:lnTo>
                <a:lnTo>
                  <a:pt x="1923414" y="0"/>
                </a:lnTo>
                <a:close/>
              </a:path>
              <a:path w="2049779" h="2018029">
                <a:moveTo>
                  <a:pt x="2049525" y="126110"/>
                </a:moveTo>
                <a:lnTo>
                  <a:pt x="378460" y="126110"/>
                </a:lnTo>
                <a:lnTo>
                  <a:pt x="368540" y="175230"/>
                </a:lnTo>
                <a:lnTo>
                  <a:pt x="341487" y="215312"/>
                </a:lnTo>
                <a:lnTo>
                  <a:pt x="301361" y="242321"/>
                </a:lnTo>
                <a:lnTo>
                  <a:pt x="252222" y="252221"/>
                </a:lnTo>
                <a:lnTo>
                  <a:pt x="1923414" y="252221"/>
                </a:lnTo>
                <a:lnTo>
                  <a:pt x="1972534" y="242321"/>
                </a:lnTo>
                <a:lnTo>
                  <a:pt x="2012616" y="215312"/>
                </a:lnTo>
                <a:lnTo>
                  <a:pt x="2039625" y="175230"/>
                </a:lnTo>
                <a:lnTo>
                  <a:pt x="2049525" y="12611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4400" y="3068954"/>
            <a:ext cx="504825" cy="1892300"/>
          </a:xfrm>
          <a:custGeom>
            <a:avLst/>
            <a:gdLst/>
            <a:ahLst/>
            <a:cxnLst/>
            <a:rect l="l" t="t" r="r" b="b"/>
            <a:pathLst>
              <a:path w="504825" h="1892300">
                <a:moveTo>
                  <a:pt x="504571" y="0"/>
                </a:moveTo>
                <a:lnTo>
                  <a:pt x="378333" y="0"/>
                </a:lnTo>
                <a:lnTo>
                  <a:pt x="353810" y="4968"/>
                </a:lnTo>
                <a:lnTo>
                  <a:pt x="333787" y="18510"/>
                </a:lnTo>
                <a:lnTo>
                  <a:pt x="320290" y="38576"/>
                </a:lnTo>
                <a:lnTo>
                  <a:pt x="315340" y="63119"/>
                </a:lnTo>
                <a:lnTo>
                  <a:pt x="320290" y="87641"/>
                </a:lnTo>
                <a:lnTo>
                  <a:pt x="333787" y="107664"/>
                </a:lnTo>
                <a:lnTo>
                  <a:pt x="353810" y="121161"/>
                </a:lnTo>
                <a:lnTo>
                  <a:pt x="378333" y="126111"/>
                </a:lnTo>
                <a:lnTo>
                  <a:pt x="427472" y="116210"/>
                </a:lnTo>
                <a:lnTo>
                  <a:pt x="467598" y="89201"/>
                </a:lnTo>
                <a:lnTo>
                  <a:pt x="494651" y="49119"/>
                </a:lnTo>
                <a:lnTo>
                  <a:pt x="504571" y="0"/>
                </a:lnTo>
                <a:close/>
              </a:path>
              <a:path w="504825" h="1892300">
                <a:moveTo>
                  <a:pt x="126111" y="1639697"/>
                </a:moveTo>
                <a:lnTo>
                  <a:pt x="77045" y="1649597"/>
                </a:lnTo>
                <a:lnTo>
                  <a:pt x="36956" y="1676606"/>
                </a:lnTo>
                <a:lnTo>
                  <a:pt x="9917" y="1716688"/>
                </a:lnTo>
                <a:lnTo>
                  <a:pt x="0" y="1765808"/>
                </a:lnTo>
                <a:lnTo>
                  <a:pt x="9917" y="1814873"/>
                </a:lnTo>
                <a:lnTo>
                  <a:pt x="36956" y="1854962"/>
                </a:lnTo>
                <a:lnTo>
                  <a:pt x="77045" y="1882001"/>
                </a:lnTo>
                <a:lnTo>
                  <a:pt x="126111" y="1891919"/>
                </a:lnTo>
                <a:lnTo>
                  <a:pt x="175230" y="1882001"/>
                </a:lnTo>
                <a:lnTo>
                  <a:pt x="215312" y="1854962"/>
                </a:lnTo>
                <a:lnTo>
                  <a:pt x="242321" y="1814873"/>
                </a:lnTo>
                <a:lnTo>
                  <a:pt x="252222" y="1765808"/>
                </a:lnTo>
                <a:lnTo>
                  <a:pt x="126111" y="1765808"/>
                </a:lnTo>
                <a:lnTo>
                  <a:pt x="150707" y="1760839"/>
                </a:lnTo>
                <a:lnTo>
                  <a:pt x="170767" y="1747297"/>
                </a:lnTo>
                <a:lnTo>
                  <a:pt x="184278" y="1727231"/>
                </a:lnTo>
                <a:lnTo>
                  <a:pt x="189229" y="1702689"/>
                </a:lnTo>
                <a:lnTo>
                  <a:pt x="184278" y="1678166"/>
                </a:lnTo>
                <a:lnTo>
                  <a:pt x="170767" y="1658143"/>
                </a:lnTo>
                <a:lnTo>
                  <a:pt x="150707" y="1644646"/>
                </a:lnTo>
                <a:lnTo>
                  <a:pt x="126111" y="1639697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4400" y="2942844"/>
            <a:ext cx="2176145" cy="2018030"/>
          </a:xfrm>
          <a:custGeom>
            <a:avLst/>
            <a:gdLst/>
            <a:ahLst/>
            <a:cxnLst/>
            <a:rect l="l" t="t" r="r" b="b"/>
            <a:pathLst>
              <a:path w="2176145" h="2018029">
                <a:moveTo>
                  <a:pt x="252222" y="1765807"/>
                </a:moveTo>
                <a:lnTo>
                  <a:pt x="252222" y="126110"/>
                </a:lnTo>
                <a:lnTo>
                  <a:pt x="262139" y="77045"/>
                </a:lnTo>
                <a:lnTo>
                  <a:pt x="289178" y="36956"/>
                </a:lnTo>
                <a:lnTo>
                  <a:pt x="329267" y="9917"/>
                </a:lnTo>
                <a:lnTo>
                  <a:pt x="378333" y="0"/>
                </a:lnTo>
                <a:lnTo>
                  <a:pt x="2049526" y="0"/>
                </a:lnTo>
                <a:lnTo>
                  <a:pt x="2098645" y="9917"/>
                </a:lnTo>
                <a:lnTo>
                  <a:pt x="2138727" y="36956"/>
                </a:lnTo>
                <a:lnTo>
                  <a:pt x="2165736" y="77045"/>
                </a:lnTo>
                <a:lnTo>
                  <a:pt x="2175636" y="126110"/>
                </a:lnTo>
                <a:lnTo>
                  <a:pt x="2165736" y="175230"/>
                </a:lnTo>
                <a:lnTo>
                  <a:pt x="2138727" y="215312"/>
                </a:lnTo>
                <a:lnTo>
                  <a:pt x="2098645" y="242321"/>
                </a:lnTo>
                <a:lnTo>
                  <a:pt x="2049526" y="252221"/>
                </a:lnTo>
                <a:lnTo>
                  <a:pt x="1923415" y="252221"/>
                </a:lnTo>
                <a:lnTo>
                  <a:pt x="1923415" y="1891918"/>
                </a:lnTo>
                <a:lnTo>
                  <a:pt x="1913497" y="1940984"/>
                </a:lnTo>
                <a:lnTo>
                  <a:pt x="1886457" y="1981072"/>
                </a:lnTo>
                <a:lnTo>
                  <a:pt x="1846369" y="2008112"/>
                </a:lnTo>
                <a:lnTo>
                  <a:pt x="1797303" y="2018029"/>
                </a:lnTo>
                <a:lnTo>
                  <a:pt x="126111" y="2018029"/>
                </a:lnTo>
                <a:lnTo>
                  <a:pt x="77045" y="2008112"/>
                </a:lnTo>
                <a:lnTo>
                  <a:pt x="36956" y="1981072"/>
                </a:lnTo>
                <a:lnTo>
                  <a:pt x="9917" y="1940984"/>
                </a:lnTo>
                <a:lnTo>
                  <a:pt x="0" y="1891918"/>
                </a:lnTo>
                <a:lnTo>
                  <a:pt x="9917" y="1842799"/>
                </a:lnTo>
                <a:lnTo>
                  <a:pt x="36956" y="1802717"/>
                </a:lnTo>
                <a:lnTo>
                  <a:pt x="77045" y="1775708"/>
                </a:lnTo>
                <a:lnTo>
                  <a:pt x="126111" y="1765807"/>
                </a:lnTo>
                <a:lnTo>
                  <a:pt x="252222" y="1765807"/>
                </a:lnTo>
                <a:close/>
              </a:path>
            </a:pathLst>
          </a:custGeom>
          <a:ln w="9524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39740" y="2942844"/>
            <a:ext cx="189230" cy="252729"/>
          </a:xfrm>
          <a:custGeom>
            <a:avLst/>
            <a:gdLst/>
            <a:ahLst/>
            <a:cxnLst/>
            <a:rect l="l" t="t" r="r" b="b"/>
            <a:pathLst>
              <a:path w="189229" h="252730">
                <a:moveTo>
                  <a:pt x="62992" y="0"/>
                </a:moveTo>
                <a:lnTo>
                  <a:pt x="112131" y="9917"/>
                </a:lnTo>
                <a:lnTo>
                  <a:pt x="152257" y="36956"/>
                </a:lnTo>
                <a:lnTo>
                  <a:pt x="179310" y="77045"/>
                </a:lnTo>
                <a:lnTo>
                  <a:pt x="189230" y="126110"/>
                </a:lnTo>
                <a:lnTo>
                  <a:pt x="179310" y="175230"/>
                </a:lnTo>
                <a:lnTo>
                  <a:pt x="152257" y="215312"/>
                </a:lnTo>
                <a:lnTo>
                  <a:pt x="112131" y="242321"/>
                </a:lnTo>
                <a:lnTo>
                  <a:pt x="62992" y="252221"/>
                </a:lnTo>
                <a:lnTo>
                  <a:pt x="38469" y="247272"/>
                </a:lnTo>
                <a:lnTo>
                  <a:pt x="18446" y="233775"/>
                </a:lnTo>
                <a:lnTo>
                  <a:pt x="4949" y="213752"/>
                </a:lnTo>
                <a:lnTo>
                  <a:pt x="0" y="189229"/>
                </a:lnTo>
                <a:lnTo>
                  <a:pt x="4949" y="164687"/>
                </a:lnTo>
                <a:lnTo>
                  <a:pt x="18446" y="144621"/>
                </a:lnTo>
                <a:lnTo>
                  <a:pt x="38469" y="131079"/>
                </a:lnTo>
                <a:lnTo>
                  <a:pt x="62992" y="126110"/>
                </a:lnTo>
                <a:lnTo>
                  <a:pt x="189230" y="12611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2733" y="3195066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>
                <a:moveTo>
                  <a:pt x="154508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45748" y="4703889"/>
            <a:ext cx="135636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50510" y="4708652"/>
            <a:ext cx="126364" cy="252729"/>
          </a:xfrm>
          <a:custGeom>
            <a:avLst/>
            <a:gdLst/>
            <a:ahLst/>
            <a:cxnLst/>
            <a:rect l="l" t="t" r="r" b="b"/>
            <a:pathLst>
              <a:path w="126364" h="252729">
                <a:moveTo>
                  <a:pt x="0" y="252222"/>
                </a:moveTo>
                <a:lnTo>
                  <a:pt x="49119" y="242304"/>
                </a:lnTo>
                <a:lnTo>
                  <a:pt x="89201" y="215265"/>
                </a:lnTo>
                <a:lnTo>
                  <a:pt x="116210" y="175176"/>
                </a:lnTo>
                <a:lnTo>
                  <a:pt x="126111" y="126111"/>
                </a:lnTo>
                <a:lnTo>
                  <a:pt x="126111" y="0"/>
                </a:lnTo>
              </a:path>
            </a:pathLst>
          </a:custGeom>
          <a:ln w="9524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139823" y="3835145"/>
            <a:ext cx="428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ProyectoPr“oNy”ectoP“roNy”ecto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ecto</a:t>
            </a:r>
            <a:r>
              <a:rPr sz="2700" spc="-442" baseline="-3086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700" spc="-442" baseline="-3086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spc="-442" baseline="-3086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r>
              <a:rPr sz="2700" spc="-442" baseline="-4629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700" spc="-442" baseline="-3086" dirty="0">
                <a:solidFill>
                  <a:srgbClr val="FFFFFF"/>
                </a:solidFill>
                <a:latin typeface="Arial"/>
                <a:cs typeface="Arial"/>
              </a:rPr>
              <a:t>ecto</a:t>
            </a:r>
            <a:r>
              <a:rPr sz="2700" spc="-345" baseline="-30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75" baseline="-3086" dirty="0">
                <a:solidFill>
                  <a:srgbClr val="FFFFFF"/>
                </a:solidFill>
                <a:latin typeface="Arial"/>
                <a:cs typeface="Arial"/>
              </a:rPr>
              <a:t>“N”</a:t>
            </a:r>
            <a:endParaRPr sz="2700" baseline="-3086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39952" y="3361944"/>
            <a:ext cx="6633972" cy="5379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408" y="3496198"/>
            <a:ext cx="6322695" cy="228600"/>
          </a:xfrm>
          <a:custGeom>
            <a:avLst/>
            <a:gdLst/>
            <a:ahLst/>
            <a:cxnLst/>
            <a:rect l="l" t="t" r="r" b="b"/>
            <a:pathLst>
              <a:path w="6322695" h="228600">
                <a:moveTo>
                  <a:pt x="6221347" y="114093"/>
                </a:moveTo>
                <a:lnTo>
                  <a:pt x="6106502" y="181086"/>
                </a:lnTo>
                <a:lnTo>
                  <a:pt x="6098930" y="187753"/>
                </a:lnTo>
                <a:lnTo>
                  <a:pt x="6094691" y="196516"/>
                </a:lnTo>
                <a:lnTo>
                  <a:pt x="6094072" y="206232"/>
                </a:lnTo>
                <a:lnTo>
                  <a:pt x="6097358" y="215757"/>
                </a:lnTo>
                <a:lnTo>
                  <a:pt x="6104079" y="223329"/>
                </a:lnTo>
                <a:lnTo>
                  <a:pt x="6112837" y="227568"/>
                </a:lnTo>
                <a:lnTo>
                  <a:pt x="6122522" y="228187"/>
                </a:lnTo>
                <a:lnTo>
                  <a:pt x="6132029" y="224901"/>
                </a:lnTo>
                <a:lnTo>
                  <a:pt x="6278543" y="139557"/>
                </a:lnTo>
                <a:lnTo>
                  <a:pt x="6271729" y="139557"/>
                </a:lnTo>
                <a:lnTo>
                  <a:pt x="6271729" y="136001"/>
                </a:lnTo>
                <a:lnTo>
                  <a:pt x="6258902" y="136001"/>
                </a:lnTo>
                <a:lnTo>
                  <a:pt x="6221347" y="114093"/>
                </a:lnTo>
                <a:close/>
              </a:path>
              <a:path w="6322695" h="228600">
                <a:moveTo>
                  <a:pt x="6177913" y="88757"/>
                </a:moveTo>
                <a:lnTo>
                  <a:pt x="0" y="88757"/>
                </a:lnTo>
                <a:lnTo>
                  <a:pt x="0" y="139557"/>
                </a:lnTo>
                <a:lnTo>
                  <a:pt x="6177695" y="139557"/>
                </a:lnTo>
                <a:lnTo>
                  <a:pt x="6221347" y="114093"/>
                </a:lnTo>
                <a:lnTo>
                  <a:pt x="6177913" y="88757"/>
                </a:lnTo>
                <a:close/>
              </a:path>
              <a:path w="6322695" h="228600">
                <a:moveTo>
                  <a:pt x="6278593" y="88757"/>
                </a:moveTo>
                <a:lnTo>
                  <a:pt x="6271729" y="88757"/>
                </a:lnTo>
                <a:lnTo>
                  <a:pt x="6271729" y="139557"/>
                </a:lnTo>
                <a:lnTo>
                  <a:pt x="6278543" y="139557"/>
                </a:lnTo>
                <a:lnTo>
                  <a:pt x="6322148" y="114157"/>
                </a:lnTo>
                <a:lnTo>
                  <a:pt x="6278593" y="88757"/>
                </a:lnTo>
                <a:close/>
              </a:path>
              <a:path w="6322695" h="228600">
                <a:moveTo>
                  <a:pt x="6258902" y="92186"/>
                </a:moveTo>
                <a:lnTo>
                  <a:pt x="6221347" y="114093"/>
                </a:lnTo>
                <a:lnTo>
                  <a:pt x="6258902" y="136001"/>
                </a:lnTo>
                <a:lnTo>
                  <a:pt x="6258902" y="92186"/>
                </a:lnTo>
                <a:close/>
              </a:path>
              <a:path w="6322695" h="228600">
                <a:moveTo>
                  <a:pt x="6271729" y="92186"/>
                </a:moveTo>
                <a:lnTo>
                  <a:pt x="6258902" y="92186"/>
                </a:lnTo>
                <a:lnTo>
                  <a:pt x="6258902" y="136001"/>
                </a:lnTo>
                <a:lnTo>
                  <a:pt x="6271729" y="136001"/>
                </a:lnTo>
                <a:lnTo>
                  <a:pt x="6271729" y="92186"/>
                </a:lnTo>
                <a:close/>
              </a:path>
              <a:path w="6322695" h="228600">
                <a:moveTo>
                  <a:pt x="6122522" y="0"/>
                </a:moveTo>
                <a:lnTo>
                  <a:pt x="6112837" y="619"/>
                </a:lnTo>
                <a:lnTo>
                  <a:pt x="6104079" y="4857"/>
                </a:lnTo>
                <a:lnTo>
                  <a:pt x="6097358" y="12430"/>
                </a:lnTo>
                <a:lnTo>
                  <a:pt x="6094072" y="21955"/>
                </a:lnTo>
                <a:lnTo>
                  <a:pt x="6094691" y="31670"/>
                </a:lnTo>
                <a:lnTo>
                  <a:pt x="6098930" y="40433"/>
                </a:lnTo>
                <a:lnTo>
                  <a:pt x="6106502" y="47101"/>
                </a:lnTo>
                <a:lnTo>
                  <a:pt x="6221347" y="114093"/>
                </a:lnTo>
                <a:lnTo>
                  <a:pt x="6258902" y="92186"/>
                </a:lnTo>
                <a:lnTo>
                  <a:pt x="6271729" y="92186"/>
                </a:lnTo>
                <a:lnTo>
                  <a:pt x="6271729" y="88757"/>
                </a:lnTo>
                <a:lnTo>
                  <a:pt x="6278593" y="88757"/>
                </a:lnTo>
                <a:lnTo>
                  <a:pt x="6132029" y="3286"/>
                </a:lnTo>
                <a:lnTo>
                  <a:pt x="6122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A8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1479</Words>
  <Application>Microsoft Office PowerPoint</Application>
  <PresentationFormat>Presentación en pantalla (4:3)</PresentationFormat>
  <Paragraphs>355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Trebuchet MS</vt:lpstr>
      <vt:lpstr>Wingdings</vt:lpstr>
      <vt:lpstr>Office Theme</vt:lpstr>
      <vt:lpstr>UNIDAD 1: INTRODUCCIÓN A LA ADMINISTRACIÓN  DE PROYECTOS DE SOFTWARE</vt:lpstr>
      <vt:lpstr>LINK:</vt:lpstr>
      <vt:lpstr>Presentación de PowerPoint</vt:lpstr>
      <vt:lpstr>LOGRO DE LA SESIÓN</vt:lpstr>
      <vt:lpstr>Presentación de PowerPoint</vt:lpstr>
      <vt:lpstr>¿QUÉ ES UN PROYECTO?</vt:lpstr>
      <vt:lpstr>¿QUÉ ES LA ADMINISTRACIÓN DE PROYECTOS?</vt:lpstr>
      <vt:lpstr>DIMENSIONES DE UN  PROYECTO</vt:lpstr>
      <vt:lpstr>¿QUÉ ES UN PROGRAMA?</vt:lpstr>
      <vt:lpstr>¿QUÉ ES UN PORTAFOLIO DE PROYECTOS?</vt:lpstr>
      <vt:lpstr>OFICINA DE PROYECTOS (PMO)</vt:lpstr>
      <vt:lpstr>TRABAJO EN CLASE 01:</vt:lpstr>
      <vt:lpstr>CICLO DE VIDA DE UN  PROYECTO</vt:lpstr>
      <vt:lpstr>ESTRUCTURA GENERICA DEL CICLO DE VIDA DURANTE LAS CORDINACIONES CON LA ALTA DIRECCIÓN U OTROS</vt:lpstr>
      <vt:lpstr>Presentación de PowerPoint</vt:lpstr>
      <vt:lpstr>Monitoreando y controlando Procesos</vt:lpstr>
      <vt:lpstr>EJEMPLO DE PROYECTO DE TRES FASES (RELACIÓN SECUENCIAL)</vt:lpstr>
      <vt:lpstr>EJEMPLO DE PROYECTO (CON FASES SUPERPUESTAS)</vt:lpstr>
      <vt:lpstr>CICLOS DE VIDA PREDICTIVOS</vt:lpstr>
      <vt:lpstr>CICLO DE VIDA ITERACTIVOS E INCREMENTALES</vt:lpstr>
      <vt:lpstr>CICLOS DE VIDA ADAPTATIVOS</vt:lpstr>
      <vt:lpstr>MÉTODO ÁGIL SCRUM</vt:lpstr>
      <vt:lpstr>TRABAJO EN CLASE 01:</vt:lpstr>
      <vt:lpstr>FACTORES CRÍTICOS DE  ÉXITO</vt:lpstr>
      <vt:lpstr>¿DE QUE DEPENDE EL ÉXITO O FRACASO DE UN PROYECTO?</vt:lpstr>
      <vt:lpstr>¿DE QUE DEPENDE EL ÉXITO O FRACASO DE UN PROYECTO?</vt:lpstr>
      <vt:lpstr>FACTORES CRÍTICOS DE ÉXITO</vt:lpstr>
      <vt:lpstr>PROCESO DE GESTIÓN  DE PROYECTOS</vt:lpstr>
      <vt:lpstr>ESTRUCTURA DE COMPONENTES DEL PMBOK</vt:lpstr>
      <vt:lpstr>GRUPOS DE PROCESOS</vt:lpstr>
      <vt:lpstr>GRUPO DE PROCESOS</vt:lpstr>
      <vt:lpstr>ÁREA DE CONOCIMIENTO:</vt:lpstr>
      <vt:lpstr>Áreas de  Conocimiento</vt:lpstr>
      <vt:lpstr>MATRIZ DE PROCESOS VS AREAS DE CONOCIMIENTO</vt:lpstr>
      <vt:lpstr>Presentación de PowerPoint</vt:lpstr>
      <vt:lpstr>Presentación de PowerPoint</vt:lpstr>
      <vt:lpstr>TRABAJO EN CLASE 01:</vt:lpstr>
      <vt:lpstr>RESUMEN</vt:lpstr>
      <vt:lpstr>¿Preguntas o  Comentarios?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Usuario</cp:lastModifiedBy>
  <cp:revision>3</cp:revision>
  <dcterms:created xsi:type="dcterms:W3CDTF">2018-04-05T07:44:02Z</dcterms:created>
  <dcterms:modified xsi:type="dcterms:W3CDTF">2018-04-05T08:34:47Z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2018-04-05T00:00:00Z</vt:filetime>
  </property>
</Properties>
</file>