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27272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27272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27272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3"/>
            <a:ext cx="9143999" cy="6857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50173" y="480875"/>
            <a:ext cx="267970" cy="348615"/>
          </a:xfrm>
          <a:custGeom>
            <a:avLst/>
            <a:gdLst/>
            <a:ahLst/>
            <a:cxnLst/>
            <a:rect l="l" t="t" r="r" b="b"/>
            <a:pathLst>
              <a:path w="267970" h="348615">
                <a:moveTo>
                  <a:pt x="82035" y="0"/>
                </a:moveTo>
                <a:lnTo>
                  <a:pt x="0" y="0"/>
                </a:lnTo>
                <a:lnTo>
                  <a:pt x="0" y="34172"/>
                </a:lnTo>
                <a:lnTo>
                  <a:pt x="2989" y="34172"/>
                </a:lnTo>
                <a:lnTo>
                  <a:pt x="6310" y="34525"/>
                </a:lnTo>
                <a:lnTo>
                  <a:pt x="7306" y="34525"/>
                </a:lnTo>
                <a:lnTo>
                  <a:pt x="11292" y="35188"/>
                </a:lnTo>
                <a:lnTo>
                  <a:pt x="24577" y="39151"/>
                </a:lnTo>
                <a:lnTo>
                  <a:pt x="37613" y="47816"/>
                </a:lnTo>
                <a:lnTo>
                  <a:pt x="47536" y="63016"/>
                </a:lnTo>
                <a:lnTo>
                  <a:pt x="51480" y="86583"/>
                </a:lnTo>
                <a:lnTo>
                  <a:pt x="51480" y="348311"/>
                </a:lnTo>
                <a:lnTo>
                  <a:pt x="57858" y="346995"/>
                </a:lnTo>
                <a:lnTo>
                  <a:pt x="66385" y="344995"/>
                </a:lnTo>
                <a:lnTo>
                  <a:pt x="76841" y="342248"/>
                </a:lnTo>
                <a:lnTo>
                  <a:pt x="89010" y="338692"/>
                </a:lnTo>
                <a:lnTo>
                  <a:pt x="89010" y="165533"/>
                </a:lnTo>
                <a:lnTo>
                  <a:pt x="213823" y="165533"/>
                </a:lnTo>
                <a:lnTo>
                  <a:pt x="82035" y="0"/>
                </a:lnTo>
                <a:close/>
              </a:path>
              <a:path w="267970" h="348615">
                <a:moveTo>
                  <a:pt x="213823" y="165533"/>
                </a:moveTo>
                <a:lnTo>
                  <a:pt x="89010" y="165533"/>
                </a:lnTo>
                <a:lnTo>
                  <a:pt x="189979" y="294241"/>
                </a:lnTo>
                <a:lnTo>
                  <a:pt x="209923" y="281486"/>
                </a:lnTo>
                <a:lnTo>
                  <a:pt x="229711" y="267082"/>
                </a:lnTo>
                <a:lnTo>
                  <a:pt x="249063" y="250999"/>
                </a:lnTo>
                <a:lnTo>
                  <a:pt x="267700" y="233205"/>
                </a:lnTo>
                <a:lnTo>
                  <a:pt x="213823" y="165533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2211" y="1564639"/>
            <a:ext cx="7999577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27272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28901"/>
            <a:ext cx="8072119" cy="143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jp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2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3999" cy="6857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835150"/>
            <a:ext cx="240029" cy="717550"/>
          </a:xfrm>
          <a:custGeom>
            <a:avLst/>
            <a:gdLst/>
            <a:ahLst/>
            <a:cxnLst/>
            <a:rect l="l" t="t" r="r" b="b"/>
            <a:pathLst>
              <a:path w="240029" h="717550">
                <a:moveTo>
                  <a:pt x="0" y="717550"/>
                </a:moveTo>
                <a:lnTo>
                  <a:pt x="239712" y="717550"/>
                </a:lnTo>
                <a:lnTo>
                  <a:pt x="239712" y="0"/>
                </a:lnTo>
                <a:lnTo>
                  <a:pt x="0" y="0"/>
                </a:lnTo>
                <a:lnTo>
                  <a:pt x="0" y="717550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47360" y="6140051"/>
            <a:ext cx="0" cy="476884"/>
          </a:xfrm>
          <a:custGeom>
            <a:avLst/>
            <a:gdLst/>
            <a:ahLst/>
            <a:cxnLst/>
            <a:rect l="l" t="t" r="r" b="b"/>
            <a:pathLst>
              <a:path h="476884">
                <a:moveTo>
                  <a:pt x="0" y="476688"/>
                </a:moveTo>
                <a:lnTo>
                  <a:pt x="0" y="476688"/>
                </a:lnTo>
                <a:lnTo>
                  <a:pt x="0" y="0"/>
                </a:lnTo>
              </a:path>
            </a:pathLst>
          </a:custGeom>
          <a:ln w="3175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16648" y="6138725"/>
            <a:ext cx="268605" cy="348615"/>
          </a:xfrm>
          <a:custGeom>
            <a:avLst/>
            <a:gdLst/>
            <a:ahLst/>
            <a:cxnLst/>
            <a:rect l="l" t="t" r="r" b="b"/>
            <a:pathLst>
              <a:path w="268604" h="348614">
                <a:moveTo>
                  <a:pt x="82135" y="0"/>
                </a:moveTo>
                <a:lnTo>
                  <a:pt x="0" y="0"/>
                </a:lnTo>
                <a:lnTo>
                  <a:pt x="0" y="34172"/>
                </a:lnTo>
                <a:lnTo>
                  <a:pt x="2992" y="34172"/>
                </a:lnTo>
                <a:lnTo>
                  <a:pt x="6318" y="34525"/>
                </a:lnTo>
                <a:lnTo>
                  <a:pt x="7315" y="34525"/>
                </a:lnTo>
                <a:lnTo>
                  <a:pt x="11306" y="35188"/>
                </a:lnTo>
                <a:lnTo>
                  <a:pt x="24607" y="39151"/>
                </a:lnTo>
                <a:lnTo>
                  <a:pt x="37659" y="47816"/>
                </a:lnTo>
                <a:lnTo>
                  <a:pt x="47593" y="63016"/>
                </a:lnTo>
                <a:lnTo>
                  <a:pt x="51541" y="86583"/>
                </a:lnTo>
                <a:lnTo>
                  <a:pt x="51541" y="348311"/>
                </a:lnTo>
                <a:lnTo>
                  <a:pt x="57928" y="346995"/>
                </a:lnTo>
                <a:lnTo>
                  <a:pt x="66465" y="344995"/>
                </a:lnTo>
                <a:lnTo>
                  <a:pt x="76935" y="342248"/>
                </a:lnTo>
                <a:lnTo>
                  <a:pt x="89121" y="338692"/>
                </a:lnTo>
                <a:lnTo>
                  <a:pt x="89121" y="165533"/>
                </a:lnTo>
                <a:lnTo>
                  <a:pt x="214082" y="165533"/>
                </a:lnTo>
                <a:lnTo>
                  <a:pt x="82135" y="0"/>
                </a:lnTo>
                <a:close/>
              </a:path>
              <a:path w="268604" h="348614">
                <a:moveTo>
                  <a:pt x="214082" y="165533"/>
                </a:moveTo>
                <a:lnTo>
                  <a:pt x="89121" y="165533"/>
                </a:lnTo>
                <a:lnTo>
                  <a:pt x="190210" y="294241"/>
                </a:lnTo>
                <a:lnTo>
                  <a:pt x="210176" y="281486"/>
                </a:lnTo>
                <a:lnTo>
                  <a:pt x="229988" y="267082"/>
                </a:lnTo>
                <a:lnTo>
                  <a:pt x="249364" y="250999"/>
                </a:lnTo>
                <a:lnTo>
                  <a:pt x="268024" y="233205"/>
                </a:lnTo>
                <a:lnTo>
                  <a:pt x="214082" y="165533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16648" y="6485047"/>
            <a:ext cx="140663" cy="131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21491" y="613872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4">
                <a:moveTo>
                  <a:pt x="82467" y="257753"/>
                </a:moveTo>
                <a:lnTo>
                  <a:pt x="64858" y="272840"/>
                </a:lnTo>
                <a:lnTo>
                  <a:pt x="45347" y="287150"/>
                </a:lnTo>
                <a:lnTo>
                  <a:pt x="23780" y="300528"/>
                </a:lnTo>
                <a:lnTo>
                  <a:pt x="0" y="312817"/>
                </a:lnTo>
                <a:lnTo>
                  <a:pt x="129688" y="478014"/>
                </a:lnTo>
                <a:lnTo>
                  <a:pt x="180897" y="478014"/>
                </a:lnTo>
                <a:lnTo>
                  <a:pt x="180897" y="333382"/>
                </a:lnTo>
                <a:lnTo>
                  <a:pt x="142990" y="333382"/>
                </a:lnTo>
                <a:lnTo>
                  <a:pt x="82467" y="257753"/>
                </a:lnTo>
                <a:close/>
              </a:path>
              <a:path w="235584" h="478154">
                <a:moveTo>
                  <a:pt x="235431" y="0"/>
                </a:moveTo>
                <a:lnTo>
                  <a:pt x="183889" y="0"/>
                </a:lnTo>
                <a:lnTo>
                  <a:pt x="183531" y="26066"/>
                </a:lnTo>
                <a:lnTo>
                  <a:pt x="179026" y="68176"/>
                </a:lnTo>
                <a:lnTo>
                  <a:pt x="166728" y="120732"/>
                </a:lnTo>
                <a:lnTo>
                  <a:pt x="142990" y="178141"/>
                </a:lnTo>
                <a:lnTo>
                  <a:pt x="142990" y="333382"/>
                </a:lnTo>
                <a:lnTo>
                  <a:pt x="180897" y="333382"/>
                </a:lnTo>
                <a:lnTo>
                  <a:pt x="180897" y="85257"/>
                </a:lnTo>
                <a:lnTo>
                  <a:pt x="185261" y="63038"/>
                </a:lnTo>
                <a:lnTo>
                  <a:pt x="220799" y="36515"/>
                </a:lnTo>
                <a:lnTo>
                  <a:pt x="229447" y="35498"/>
                </a:lnTo>
                <a:lnTo>
                  <a:pt x="235431" y="35498"/>
                </a:lnTo>
                <a:lnTo>
                  <a:pt x="235431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12935" y="613872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5">
                <a:moveTo>
                  <a:pt x="55868" y="0"/>
                </a:moveTo>
                <a:lnTo>
                  <a:pt x="0" y="0"/>
                </a:lnTo>
                <a:lnTo>
                  <a:pt x="0" y="35498"/>
                </a:lnTo>
                <a:lnTo>
                  <a:pt x="5988" y="35498"/>
                </a:lnTo>
                <a:lnTo>
                  <a:pt x="6320" y="35851"/>
                </a:lnTo>
                <a:lnTo>
                  <a:pt x="42684" y="55152"/>
                </a:lnTo>
                <a:lnTo>
                  <a:pt x="49214" y="69997"/>
                </a:lnTo>
                <a:lnTo>
                  <a:pt x="53201" y="51320"/>
                </a:lnTo>
                <a:lnTo>
                  <a:pt x="55161" y="30527"/>
                </a:lnTo>
                <a:lnTo>
                  <a:pt x="55810" y="11970"/>
                </a:lnTo>
                <a:lnTo>
                  <a:pt x="5586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37474" y="6398800"/>
            <a:ext cx="1560929" cy="2179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12935" y="5964240"/>
            <a:ext cx="143655" cy="115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UNIDAD 1: INTRODUCCIÓN A LA</a:t>
            </a:r>
            <a:r>
              <a:rPr spc="-365" dirty="0"/>
              <a:t> </a:t>
            </a:r>
            <a:r>
              <a:rPr spc="-5" dirty="0"/>
              <a:t>ADMINISTRACIÓN  DE </a:t>
            </a:r>
            <a:r>
              <a:rPr spc="-10" dirty="0"/>
              <a:t>PROYECTOS </a:t>
            </a:r>
            <a:r>
              <a:rPr spc="-5" dirty="0"/>
              <a:t>DE </a:t>
            </a:r>
            <a:r>
              <a:rPr spc="-20" dirty="0"/>
              <a:t>SOFTWARE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72211" y="2553461"/>
            <a:ext cx="5381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SESIÓN 2: INICIACIÓN DE </a:t>
            </a:r>
            <a:r>
              <a:rPr sz="1600" spc="-15" dirty="0">
                <a:solidFill>
                  <a:srgbClr val="676767"/>
                </a:solidFill>
                <a:latin typeface="Arial"/>
                <a:cs typeface="Arial"/>
              </a:rPr>
              <a:t>PROYECTOS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</a:t>
            </a:r>
            <a:r>
              <a:rPr sz="1600" spc="11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676767"/>
                </a:solidFill>
                <a:latin typeface="Arial"/>
                <a:cs typeface="Arial"/>
              </a:rPr>
              <a:t>SOFTWARE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1259" y="643199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546" y="7"/>
            <a:ext cx="8280908" cy="6841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74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20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34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34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400" y="482600"/>
            <a:ext cx="228600" cy="492125"/>
          </a:xfrm>
          <a:custGeom>
            <a:avLst/>
            <a:gdLst/>
            <a:ahLst/>
            <a:cxnLst/>
            <a:rect l="l" t="t" r="r" b="b"/>
            <a:pathLst>
              <a:path w="228600" h="492125">
                <a:moveTo>
                  <a:pt x="0" y="492125"/>
                </a:moveTo>
                <a:lnTo>
                  <a:pt x="228599" y="492125"/>
                </a:lnTo>
                <a:lnTo>
                  <a:pt x="228599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40486" y="1150619"/>
          <a:ext cx="8211815" cy="5466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1664"/>
                <a:gridCol w="961389"/>
                <a:gridCol w="1592579"/>
                <a:gridCol w="1386839"/>
                <a:gridCol w="1118869"/>
                <a:gridCol w="1260475"/>
              </a:tblGrid>
              <a:tr h="283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2103120">
                        <a:lnSpc>
                          <a:spcPts val="211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GRUPOS DE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PROCESOS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7277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Áreas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Conocimiento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INICIO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A8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PLANIFICACION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A8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EJECUCIÓN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A8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1811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CONTROL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A8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3143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CIERRE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A82E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INTEGRACIÓN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2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2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ALCANCE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2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TIEMPO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2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COSTOS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2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CALIDAD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2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RRHH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COMUNICACIONES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RIESGOS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ADQUISICIONES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STAKEHOLDERS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67138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25" dirty="0">
                <a:solidFill>
                  <a:srgbClr val="EEA82E"/>
                </a:solidFill>
                <a:latin typeface="Arial"/>
                <a:cs typeface="Arial"/>
              </a:rPr>
              <a:t>MATRIZ </a:t>
            </a:r>
            <a:r>
              <a:rPr sz="2000" b="0" dirty="0">
                <a:solidFill>
                  <a:srgbClr val="EEA82E"/>
                </a:solidFill>
                <a:latin typeface="Arial"/>
                <a:cs typeface="Arial"/>
              </a:rPr>
              <a:t>DE </a:t>
            </a:r>
            <a:r>
              <a:rPr sz="2000" b="0" spc="-5" dirty="0">
                <a:solidFill>
                  <a:srgbClr val="EEA82E"/>
                </a:solidFill>
                <a:latin typeface="Arial"/>
                <a:cs typeface="Arial"/>
              </a:rPr>
              <a:t>PROCESOS </a:t>
            </a:r>
            <a:r>
              <a:rPr sz="2000" b="0" dirty="0">
                <a:solidFill>
                  <a:srgbClr val="EEA82E"/>
                </a:solidFill>
                <a:latin typeface="Arial"/>
                <a:cs typeface="Arial"/>
              </a:rPr>
              <a:t>VS AREAS DE</a:t>
            </a:r>
            <a:r>
              <a:rPr sz="2000" b="0" spc="-95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0" spc="-5" dirty="0">
                <a:solidFill>
                  <a:srgbClr val="EEA82E"/>
                </a:solidFill>
                <a:latin typeface="Arial"/>
                <a:cs typeface="Arial"/>
              </a:rPr>
              <a:t>CONOCIMIENTO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9751" y="5964237"/>
            <a:ext cx="214629" cy="668655"/>
          </a:xfrm>
          <a:custGeom>
            <a:avLst/>
            <a:gdLst/>
            <a:ahLst/>
            <a:cxnLst/>
            <a:rect l="l" t="t" r="r" b="b"/>
            <a:pathLst>
              <a:path w="214629" h="668654">
                <a:moveTo>
                  <a:pt x="0" y="668337"/>
                </a:moveTo>
                <a:lnTo>
                  <a:pt x="214249" y="668337"/>
                </a:lnTo>
                <a:lnTo>
                  <a:pt x="214249" y="0"/>
                </a:lnTo>
                <a:lnTo>
                  <a:pt x="0" y="0"/>
                </a:lnTo>
                <a:lnTo>
                  <a:pt x="0" y="668337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42236" y="6140051"/>
            <a:ext cx="0" cy="476884"/>
          </a:xfrm>
          <a:custGeom>
            <a:avLst/>
            <a:gdLst/>
            <a:ahLst/>
            <a:cxnLst/>
            <a:rect l="l" t="t" r="r" b="b"/>
            <a:pathLst>
              <a:path h="476884">
                <a:moveTo>
                  <a:pt x="0" y="476688"/>
                </a:moveTo>
                <a:lnTo>
                  <a:pt x="0" y="476688"/>
                </a:lnTo>
                <a:lnTo>
                  <a:pt x="0" y="0"/>
                </a:lnTo>
              </a:path>
            </a:pathLst>
          </a:custGeom>
          <a:ln w="3175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11925" y="6138725"/>
            <a:ext cx="267970" cy="348615"/>
          </a:xfrm>
          <a:custGeom>
            <a:avLst/>
            <a:gdLst/>
            <a:ahLst/>
            <a:cxnLst/>
            <a:rect l="l" t="t" r="r" b="b"/>
            <a:pathLst>
              <a:path w="267970" h="348614">
                <a:moveTo>
                  <a:pt x="82073" y="0"/>
                </a:moveTo>
                <a:lnTo>
                  <a:pt x="0" y="0"/>
                </a:lnTo>
                <a:lnTo>
                  <a:pt x="0" y="34172"/>
                </a:lnTo>
                <a:lnTo>
                  <a:pt x="2990" y="34172"/>
                </a:lnTo>
                <a:lnTo>
                  <a:pt x="6313" y="34525"/>
                </a:lnTo>
                <a:lnTo>
                  <a:pt x="7310" y="34525"/>
                </a:lnTo>
                <a:lnTo>
                  <a:pt x="11297" y="35188"/>
                </a:lnTo>
                <a:lnTo>
                  <a:pt x="47557" y="63016"/>
                </a:lnTo>
                <a:lnTo>
                  <a:pt x="51503" y="348311"/>
                </a:lnTo>
                <a:lnTo>
                  <a:pt x="57884" y="346995"/>
                </a:lnTo>
                <a:lnTo>
                  <a:pt x="66415" y="344995"/>
                </a:lnTo>
                <a:lnTo>
                  <a:pt x="76877" y="342248"/>
                </a:lnTo>
                <a:lnTo>
                  <a:pt x="89054" y="338692"/>
                </a:lnTo>
                <a:lnTo>
                  <a:pt x="89053" y="165533"/>
                </a:lnTo>
                <a:lnTo>
                  <a:pt x="213920" y="165533"/>
                </a:lnTo>
                <a:lnTo>
                  <a:pt x="82073" y="0"/>
                </a:lnTo>
                <a:close/>
              </a:path>
              <a:path w="267970" h="348614">
                <a:moveTo>
                  <a:pt x="213920" y="165533"/>
                </a:moveTo>
                <a:lnTo>
                  <a:pt x="89053" y="165533"/>
                </a:lnTo>
                <a:lnTo>
                  <a:pt x="190066" y="294241"/>
                </a:lnTo>
                <a:lnTo>
                  <a:pt x="210018" y="281486"/>
                </a:lnTo>
                <a:lnTo>
                  <a:pt x="229814" y="267082"/>
                </a:lnTo>
                <a:lnTo>
                  <a:pt x="249176" y="250999"/>
                </a:lnTo>
                <a:lnTo>
                  <a:pt x="267821" y="233205"/>
                </a:lnTo>
                <a:lnTo>
                  <a:pt x="213920" y="165533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11925" y="6485047"/>
            <a:ext cx="140557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16612" y="613872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4">
                <a:moveTo>
                  <a:pt x="82405" y="257753"/>
                </a:moveTo>
                <a:lnTo>
                  <a:pt x="64809" y="272840"/>
                </a:lnTo>
                <a:lnTo>
                  <a:pt x="45313" y="287150"/>
                </a:lnTo>
                <a:lnTo>
                  <a:pt x="23762" y="300528"/>
                </a:lnTo>
                <a:lnTo>
                  <a:pt x="0" y="312817"/>
                </a:lnTo>
                <a:lnTo>
                  <a:pt x="129590" y="478014"/>
                </a:lnTo>
                <a:lnTo>
                  <a:pt x="180761" y="478014"/>
                </a:lnTo>
                <a:lnTo>
                  <a:pt x="180761" y="333382"/>
                </a:lnTo>
                <a:lnTo>
                  <a:pt x="142882" y="333382"/>
                </a:lnTo>
                <a:lnTo>
                  <a:pt x="82405" y="257753"/>
                </a:lnTo>
                <a:close/>
              </a:path>
              <a:path w="235584" h="478154">
                <a:moveTo>
                  <a:pt x="235253" y="0"/>
                </a:moveTo>
                <a:lnTo>
                  <a:pt x="183750" y="0"/>
                </a:lnTo>
                <a:lnTo>
                  <a:pt x="183392" y="26066"/>
                </a:lnTo>
                <a:lnTo>
                  <a:pt x="178891" y="68176"/>
                </a:lnTo>
                <a:lnTo>
                  <a:pt x="166602" y="120732"/>
                </a:lnTo>
                <a:lnTo>
                  <a:pt x="142882" y="178141"/>
                </a:lnTo>
                <a:lnTo>
                  <a:pt x="142882" y="333382"/>
                </a:lnTo>
                <a:lnTo>
                  <a:pt x="180761" y="333382"/>
                </a:lnTo>
                <a:lnTo>
                  <a:pt x="180761" y="85257"/>
                </a:lnTo>
                <a:lnTo>
                  <a:pt x="185121" y="63038"/>
                </a:lnTo>
                <a:lnTo>
                  <a:pt x="220632" y="36515"/>
                </a:lnTo>
                <a:lnTo>
                  <a:pt x="229274" y="35498"/>
                </a:lnTo>
                <a:lnTo>
                  <a:pt x="235253" y="35498"/>
                </a:lnTo>
                <a:lnTo>
                  <a:pt x="23525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07987" y="613872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5">
                <a:moveTo>
                  <a:pt x="55825" y="0"/>
                </a:moveTo>
                <a:lnTo>
                  <a:pt x="0" y="0"/>
                </a:lnTo>
                <a:lnTo>
                  <a:pt x="0" y="35498"/>
                </a:lnTo>
                <a:lnTo>
                  <a:pt x="5983" y="35498"/>
                </a:lnTo>
                <a:lnTo>
                  <a:pt x="6316" y="35851"/>
                </a:lnTo>
                <a:lnTo>
                  <a:pt x="42652" y="55152"/>
                </a:lnTo>
                <a:lnTo>
                  <a:pt x="49177" y="69997"/>
                </a:lnTo>
                <a:lnTo>
                  <a:pt x="53161" y="51320"/>
                </a:lnTo>
                <a:lnTo>
                  <a:pt x="55119" y="30527"/>
                </a:lnTo>
                <a:lnTo>
                  <a:pt x="55768" y="11970"/>
                </a:lnTo>
                <a:lnTo>
                  <a:pt x="55825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32282" y="6398800"/>
            <a:ext cx="1559751" cy="217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07987" y="5964240"/>
            <a:ext cx="143546" cy="115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1006" y="0"/>
            <a:ext cx="1601470" cy="492759"/>
          </a:xfrm>
          <a:custGeom>
            <a:avLst/>
            <a:gdLst/>
            <a:ahLst/>
            <a:cxnLst/>
            <a:rect l="l" t="t" r="r" b="b"/>
            <a:pathLst>
              <a:path w="1601470" h="492759">
                <a:moveTo>
                  <a:pt x="0" y="492531"/>
                </a:moveTo>
                <a:lnTo>
                  <a:pt x="1600962" y="492531"/>
                </a:lnTo>
                <a:lnTo>
                  <a:pt x="1600962" y="0"/>
                </a:lnTo>
                <a:lnTo>
                  <a:pt x="0" y="0"/>
                </a:lnTo>
                <a:lnTo>
                  <a:pt x="0" y="49253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42007" y="50"/>
            <a:ext cx="5840730" cy="230504"/>
          </a:xfrm>
          <a:custGeom>
            <a:avLst/>
            <a:gdLst/>
            <a:ahLst/>
            <a:cxnLst/>
            <a:rect l="l" t="t" r="r" b="b"/>
            <a:pathLst>
              <a:path w="5840730" h="230504">
                <a:moveTo>
                  <a:pt x="0" y="230200"/>
                </a:moveTo>
                <a:lnTo>
                  <a:pt x="5840349" y="230200"/>
                </a:lnTo>
                <a:lnTo>
                  <a:pt x="5840349" y="0"/>
                </a:lnTo>
                <a:lnTo>
                  <a:pt x="0" y="0"/>
                </a:lnTo>
                <a:lnTo>
                  <a:pt x="0" y="230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42007" y="230174"/>
            <a:ext cx="1168400" cy="262890"/>
          </a:xfrm>
          <a:custGeom>
            <a:avLst/>
            <a:gdLst/>
            <a:ahLst/>
            <a:cxnLst/>
            <a:rect l="l" t="t" r="r" b="b"/>
            <a:pathLst>
              <a:path w="1168400" h="262890">
                <a:moveTo>
                  <a:pt x="0" y="262331"/>
                </a:moveTo>
                <a:lnTo>
                  <a:pt x="1168069" y="262331"/>
                </a:lnTo>
                <a:lnTo>
                  <a:pt x="1168069" y="0"/>
                </a:lnTo>
                <a:lnTo>
                  <a:pt x="0" y="0"/>
                </a:lnTo>
                <a:lnTo>
                  <a:pt x="0" y="26233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10026" y="230174"/>
            <a:ext cx="1168400" cy="262890"/>
          </a:xfrm>
          <a:custGeom>
            <a:avLst/>
            <a:gdLst/>
            <a:ahLst/>
            <a:cxnLst/>
            <a:rect l="l" t="t" r="r" b="b"/>
            <a:pathLst>
              <a:path w="1168400" h="262890">
                <a:moveTo>
                  <a:pt x="0" y="262331"/>
                </a:moveTo>
                <a:lnTo>
                  <a:pt x="1168069" y="262331"/>
                </a:lnTo>
                <a:lnTo>
                  <a:pt x="1168069" y="0"/>
                </a:lnTo>
                <a:lnTo>
                  <a:pt x="0" y="0"/>
                </a:lnTo>
                <a:lnTo>
                  <a:pt x="0" y="26233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78171" y="230174"/>
            <a:ext cx="1168400" cy="262890"/>
          </a:xfrm>
          <a:custGeom>
            <a:avLst/>
            <a:gdLst/>
            <a:ahLst/>
            <a:cxnLst/>
            <a:rect l="l" t="t" r="r" b="b"/>
            <a:pathLst>
              <a:path w="1168400" h="262890">
                <a:moveTo>
                  <a:pt x="0" y="262331"/>
                </a:moveTo>
                <a:lnTo>
                  <a:pt x="1168069" y="262331"/>
                </a:lnTo>
                <a:lnTo>
                  <a:pt x="1168069" y="0"/>
                </a:lnTo>
                <a:lnTo>
                  <a:pt x="0" y="0"/>
                </a:lnTo>
                <a:lnTo>
                  <a:pt x="0" y="26233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46190" y="230174"/>
            <a:ext cx="1168400" cy="262890"/>
          </a:xfrm>
          <a:custGeom>
            <a:avLst/>
            <a:gdLst/>
            <a:ahLst/>
            <a:cxnLst/>
            <a:rect l="l" t="t" r="r" b="b"/>
            <a:pathLst>
              <a:path w="1168400" h="262890">
                <a:moveTo>
                  <a:pt x="0" y="262331"/>
                </a:moveTo>
                <a:lnTo>
                  <a:pt x="1168069" y="262331"/>
                </a:lnTo>
                <a:lnTo>
                  <a:pt x="1168069" y="0"/>
                </a:lnTo>
                <a:lnTo>
                  <a:pt x="0" y="0"/>
                </a:lnTo>
                <a:lnTo>
                  <a:pt x="0" y="26233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14209" y="230174"/>
            <a:ext cx="1168400" cy="262890"/>
          </a:xfrm>
          <a:custGeom>
            <a:avLst/>
            <a:gdLst/>
            <a:ahLst/>
            <a:cxnLst/>
            <a:rect l="l" t="t" r="r" b="b"/>
            <a:pathLst>
              <a:path w="1168400" h="262890">
                <a:moveTo>
                  <a:pt x="0" y="262331"/>
                </a:moveTo>
                <a:lnTo>
                  <a:pt x="1168069" y="262331"/>
                </a:lnTo>
                <a:lnTo>
                  <a:pt x="1168069" y="0"/>
                </a:lnTo>
                <a:lnTo>
                  <a:pt x="0" y="0"/>
                </a:lnTo>
                <a:lnTo>
                  <a:pt x="0" y="26233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1006" y="492480"/>
            <a:ext cx="1601470" cy="562610"/>
          </a:xfrm>
          <a:custGeom>
            <a:avLst/>
            <a:gdLst/>
            <a:ahLst/>
            <a:cxnLst/>
            <a:rect l="l" t="t" r="r" b="b"/>
            <a:pathLst>
              <a:path w="1601470" h="562610">
                <a:moveTo>
                  <a:pt x="0" y="562127"/>
                </a:moveTo>
                <a:lnTo>
                  <a:pt x="1600962" y="562127"/>
                </a:lnTo>
                <a:lnTo>
                  <a:pt x="1600962" y="0"/>
                </a:lnTo>
                <a:lnTo>
                  <a:pt x="0" y="0"/>
                </a:lnTo>
                <a:lnTo>
                  <a:pt x="0" y="56212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1006" y="1054620"/>
            <a:ext cx="1601470" cy="690880"/>
          </a:xfrm>
          <a:custGeom>
            <a:avLst/>
            <a:gdLst/>
            <a:ahLst/>
            <a:cxnLst/>
            <a:rect l="l" t="t" r="r" b="b"/>
            <a:pathLst>
              <a:path w="1601470" h="690880">
                <a:moveTo>
                  <a:pt x="0" y="690613"/>
                </a:moveTo>
                <a:lnTo>
                  <a:pt x="1600962" y="690613"/>
                </a:lnTo>
                <a:lnTo>
                  <a:pt x="1600962" y="0"/>
                </a:lnTo>
                <a:lnTo>
                  <a:pt x="0" y="0"/>
                </a:lnTo>
                <a:lnTo>
                  <a:pt x="0" y="690613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1006" y="1745246"/>
            <a:ext cx="1601470" cy="1140460"/>
          </a:xfrm>
          <a:custGeom>
            <a:avLst/>
            <a:gdLst/>
            <a:ahLst/>
            <a:cxnLst/>
            <a:rect l="l" t="t" r="r" b="b"/>
            <a:pathLst>
              <a:path w="1601470" h="1140460">
                <a:moveTo>
                  <a:pt x="0" y="1140320"/>
                </a:moveTo>
                <a:lnTo>
                  <a:pt x="1600962" y="1140320"/>
                </a:lnTo>
                <a:lnTo>
                  <a:pt x="1600962" y="0"/>
                </a:lnTo>
                <a:lnTo>
                  <a:pt x="0" y="0"/>
                </a:lnTo>
                <a:lnTo>
                  <a:pt x="0" y="11403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1006" y="2885630"/>
            <a:ext cx="1601470" cy="573405"/>
          </a:xfrm>
          <a:custGeom>
            <a:avLst/>
            <a:gdLst/>
            <a:ahLst/>
            <a:cxnLst/>
            <a:rect l="l" t="t" r="r" b="b"/>
            <a:pathLst>
              <a:path w="1601470" h="573404">
                <a:moveTo>
                  <a:pt x="0" y="572833"/>
                </a:moveTo>
                <a:lnTo>
                  <a:pt x="1600962" y="572833"/>
                </a:lnTo>
                <a:lnTo>
                  <a:pt x="1600962" y="0"/>
                </a:lnTo>
                <a:lnTo>
                  <a:pt x="0" y="0"/>
                </a:lnTo>
                <a:lnTo>
                  <a:pt x="0" y="572833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1006" y="3458476"/>
            <a:ext cx="1601470" cy="342900"/>
          </a:xfrm>
          <a:custGeom>
            <a:avLst/>
            <a:gdLst/>
            <a:ahLst/>
            <a:cxnLst/>
            <a:rect l="l" t="t" r="r" b="b"/>
            <a:pathLst>
              <a:path w="1601470" h="342900">
                <a:moveTo>
                  <a:pt x="0" y="342633"/>
                </a:moveTo>
                <a:lnTo>
                  <a:pt x="1600962" y="342633"/>
                </a:lnTo>
                <a:lnTo>
                  <a:pt x="1600962" y="0"/>
                </a:lnTo>
                <a:lnTo>
                  <a:pt x="0" y="0"/>
                </a:lnTo>
                <a:lnTo>
                  <a:pt x="0" y="342633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1006" y="3801109"/>
            <a:ext cx="1601470" cy="899794"/>
          </a:xfrm>
          <a:custGeom>
            <a:avLst/>
            <a:gdLst/>
            <a:ahLst/>
            <a:cxnLst/>
            <a:rect l="l" t="t" r="r" b="b"/>
            <a:pathLst>
              <a:path w="1601470" h="899795">
                <a:moveTo>
                  <a:pt x="0" y="899413"/>
                </a:moveTo>
                <a:lnTo>
                  <a:pt x="1600962" y="899413"/>
                </a:lnTo>
                <a:lnTo>
                  <a:pt x="1600962" y="0"/>
                </a:lnTo>
                <a:lnTo>
                  <a:pt x="0" y="0"/>
                </a:lnTo>
                <a:lnTo>
                  <a:pt x="0" y="899413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1006" y="4700536"/>
            <a:ext cx="1601470" cy="342900"/>
          </a:xfrm>
          <a:custGeom>
            <a:avLst/>
            <a:gdLst/>
            <a:ahLst/>
            <a:cxnLst/>
            <a:rect l="l" t="t" r="r" b="b"/>
            <a:pathLst>
              <a:path w="1601470" h="342900">
                <a:moveTo>
                  <a:pt x="0" y="342633"/>
                </a:moveTo>
                <a:lnTo>
                  <a:pt x="1600962" y="342633"/>
                </a:lnTo>
                <a:lnTo>
                  <a:pt x="1600962" y="0"/>
                </a:lnTo>
                <a:lnTo>
                  <a:pt x="0" y="0"/>
                </a:lnTo>
                <a:lnTo>
                  <a:pt x="0" y="342633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1006" y="5043131"/>
            <a:ext cx="1601470" cy="1129665"/>
          </a:xfrm>
          <a:custGeom>
            <a:avLst/>
            <a:gdLst/>
            <a:ahLst/>
            <a:cxnLst/>
            <a:rect l="l" t="t" r="r" b="b"/>
            <a:pathLst>
              <a:path w="1601470" h="1129664">
                <a:moveTo>
                  <a:pt x="0" y="1129614"/>
                </a:moveTo>
                <a:lnTo>
                  <a:pt x="1600962" y="1129614"/>
                </a:lnTo>
                <a:lnTo>
                  <a:pt x="1600962" y="0"/>
                </a:lnTo>
                <a:lnTo>
                  <a:pt x="0" y="0"/>
                </a:lnTo>
                <a:lnTo>
                  <a:pt x="0" y="112961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1006" y="6172746"/>
            <a:ext cx="1601470" cy="342900"/>
          </a:xfrm>
          <a:custGeom>
            <a:avLst/>
            <a:gdLst/>
            <a:ahLst/>
            <a:cxnLst/>
            <a:rect l="l" t="t" r="r" b="b"/>
            <a:pathLst>
              <a:path w="1601470" h="342900">
                <a:moveTo>
                  <a:pt x="0" y="342633"/>
                </a:moveTo>
                <a:lnTo>
                  <a:pt x="1600962" y="342633"/>
                </a:lnTo>
                <a:lnTo>
                  <a:pt x="1600962" y="0"/>
                </a:lnTo>
                <a:lnTo>
                  <a:pt x="0" y="0"/>
                </a:lnTo>
                <a:lnTo>
                  <a:pt x="0" y="342633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1006" y="6515372"/>
            <a:ext cx="1601470" cy="342900"/>
          </a:xfrm>
          <a:custGeom>
            <a:avLst/>
            <a:gdLst/>
            <a:ahLst/>
            <a:cxnLst/>
            <a:rect l="l" t="t" r="r" b="b"/>
            <a:pathLst>
              <a:path w="1601470" h="342900">
                <a:moveTo>
                  <a:pt x="0" y="342633"/>
                </a:moveTo>
                <a:lnTo>
                  <a:pt x="1600962" y="342633"/>
                </a:lnTo>
                <a:lnTo>
                  <a:pt x="1600962" y="0"/>
                </a:lnTo>
                <a:lnTo>
                  <a:pt x="0" y="0"/>
                </a:lnTo>
                <a:lnTo>
                  <a:pt x="0" y="342633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42007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10026" y="223900"/>
            <a:ext cx="0" cy="6634480"/>
          </a:xfrm>
          <a:custGeom>
            <a:avLst/>
            <a:gdLst/>
            <a:ahLst/>
            <a:cxnLst/>
            <a:rect l="l" t="t" r="r" b="b"/>
            <a:pathLst>
              <a:path h="6634480">
                <a:moveTo>
                  <a:pt x="0" y="0"/>
                </a:moveTo>
                <a:lnTo>
                  <a:pt x="0" y="66340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78171" y="223900"/>
            <a:ext cx="0" cy="6634480"/>
          </a:xfrm>
          <a:custGeom>
            <a:avLst/>
            <a:gdLst/>
            <a:ahLst/>
            <a:cxnLst/>
            <a:rect l="l" t="t" r="r" b="b"/>
            <a:pathLst>
              <a:path h="6634480">
                <a:moveTo>
                  <a:pt x="0" y="0"/>
                </a:moveTo>
                <a:lnTo>
                  <a:pt x="0" y="66340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46190" y="223900"/>
            <a:ext cx="0" cy="6634480"/>
          </a:xfrm>
          <a:custGeom>
            <a:avLst/>
            <a:gdLst/>
            <a:ahLst/>
            <a:cxnLst/>
            <a:rect l="l" t="t" r="r" b="b"/>
            <a:pathLst>
              <a:path h="6634480">
                <a:moveTo>
                  <a:pt x="0" y="0"/>
                </a:moveTo>
                <a:lnTo>
                  <a:pt x="0" y="66340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14209" y="223900"/>
            <a:ext cx="0" cy="6634480"/>
          </a:xfrm>
          <a:custGeom>
            <a:avLst/>
            <a:gdLst/>
            <a:ahLst/>
            <a:cxnLst/>
            <a:rect l="l" t="t" r="r" b="b"/>
            <a:pathLst>
              <a:path h="6634480">
                <a:moveTo>
                  <a:pt x="0" y="0"/>
                </a:moveTo>
                <a:lnTo>
                  <a:pt x="0" y="66340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35657" y="230250"/>
            <a:ext cx="5853430" cy="0"/>
          </a:xfrm>
          <a:custGeom>
            <a:avLst/>
            <a:gdLst/>
            <a:ahLst/>
            <a:cxnLst/>
            <a:rect l="l" t="t" r="r" b="b"/>
            <a:pathLst>
              <a:path w="5853430">
                <a:moveTo>
                  <a:pt x="0" y="0"/>
                </a:moveTo>
                <a:lnTo>
                  <a:pt x="58530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4656" y="492505"/>
            <a:ext cx="7454265" cy="0"/>
          </a:xfrm>
          <a:custGeom>
            <a:avLst/>
            <a:gdLst/>
            <a:ahLst/>
            <a:cxnLst/>
            <a:rect l="l" t="t" r="r" b="b"/>
            <a:pathLst>
              <a:path w="7454265">
                <a:moveTo>
                  <a:pt x="0" y="0"/>
                </a:moveTo>
                <a:lnTo>
                  <a:pt x="74540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4656" y="1054608"/>
            <a:ext cx="7454265" cy="0"/>
          </a:xfrm>
          <a:custGeom>
            <a:avLst/>
            <a:gdLst/>
            <a:ahLst/>
            <a:cxnLst/>
            <a:rect l="l" t="t" r="r" b="b"/>
            <a:pathLst>
              <a:path w="7454265">
                <a:moveTo>
                  <a:pt x="0" y="0"/>
                </a:moveTo>
                <a:lnTo>
                  <a:pt x="74540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4656" y="1745233"/>
            <a:ext cx="7454265" cy="0"/>
          </a:xfrm>
          <a:custGeom>
            <a:avLst/>
            <a:gdLst/>
            <a:ahLst/>
            <a:cxnLst/>
            <a:rect l="l" t="t" r="r" b="b"/>
            <a:pathLst>
              <a:path w="7454265">
                <a:moveTo>
                  <a:pt x="0" y="0"/>
                </a:moveTo>
                <a:lnTo>
                  <a:pt x="74540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4656" y="2885567"/>
            <a:ext cx="7454265" cy="0"/>
          </a:xfrm>
          <a:custGeom>
            <a:avLst/>
            <a:gdLst/>
            <a:ahLst/>
            <a:cxnLst/>
            <a:rect l="l" t="t" r="r" b="b"/>
            <a:pathLst>
              <a:path w="7454265">
                <a:moveTo>
                  <a:pt x="0" y="0"/>
                </a:moveTo>
                <a:lnTo>
                  <a:pt x="74540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4656" y="3458464"/>
            <a:ext cx="7454265" cy="0"/>
          </a:xfrm>
          <a:custGeom>
            <a:avLst/>
            <a:gdLst/>
            <a:ahLst/>
            <a:cxnLst/>
            <a:rect l="l" t="t" r="r" b="b"/>
            <a:pathLst>
              <a:path w="7454265">
                <a:moveTo>
                  <a:pt x="0" y="0"/>
                </a:moveTo>
                <a:lnTo>
                  <a:pt x="74540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4656" y="3801109"/>
            <a:ext cx="7454265" cy="0"/>
          </a:xfrm>
          <a:custGeom>
            <a:avLst/>
            <a:gdLst/>
            <a:ahLst/>
            <a:cxnLst/>
            <a:rect l="l" t="t" r="r" b="b"/>
            <a:pathLst>
              <a:path w="7454265">
                <a:moveTo>
                  <a:pt x="0" y="0"/>
                </a:moveTo>
                <a:lnTo>
                  <a:pt x="74540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4656" y="4700523"/>
            <a:ext cx="7454265" cy="0"/>
          </a:xfrm>
          <a:custGeom>
            <a:avLst/>
            <a:gdLst/>
            <a:ahLst/>
            <a:cxnLst/>
            <a:rect l="l" t="t" r="r" b="b"/>
            <a:pathLst>
              <a:path w="7454265">
                <a:moveTo>
                  <a:pt x="0" y="0"/>
                </a:moveTo>
                <a:lnTo>
                  <a:pt x="74540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4656" y="5043170"/>
            <a:ext cx="7454265" cy="0"/>
          </a:xfrm>
          <a:custGeom>
            <a:avLst/>
            <a:gdLst/>
            <a:ahLst/>
            <a:cxnLst/>
            <a:rect l="l" t="t" r="r" b="b"/>
            <a:pathLst>
              <a:path w="7454265">
                <a:moveTo>
                  <a:pt x="0" y="0"/>
                </a:moveTo>
                <a:lnTo>
                  <a:pt x="74540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4656" y="6172746"/>
            <a:ext cx="7454265" cy="0"/>
          </a:xfrm>
          <a:custGeom>
            <a:avLst/>
            <a:gdLst/>
            <a:ahLst/>
            <a:cxnLst/>
            <a:rect l="l" t="t" r="r" b="b"/>
            <a:pathLst>
              <a:path w="7454265">
                <a:moveTo>
                  <a:pt x="0" y="0"/>
                </a:moveTo>
                <a:lnTo>
                  <a:pt x="74540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4656" y="6515379"/>
            <a:ext cx="7454265" cy="0"/>
          </a:xfrm>
          <a:custGeom>
            <a:avLst/>
            <a:gdLst/>
            <a:ahLst/>
            <a:cxnLst/>
            <a:rect l="l" t="t" r="r" b="b"/>
            <a:pathLst>
              <a:path w="7454265">
                <a:moveTo>
                  <a:pt x="0" y="0"/>
                </a:moveTo>
                <a:lnTo>
                  <a:pt x="74540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100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18235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4656" y="0"/>
            <a:ext cx="7454265" cy="0"/>
          </a:xfrm>
          <a:custGeom>
            <a:avLst/>
            <a:gdLst/>
            <a:ahLst/>
            <a:cxnLst/>
            <a:rect l="l" t="t" r="r" b="b"/>
            <a:pathLst>
              <a:path w="7454265">
                <a:moveTo>
                  <a:pt x="0" y="0"/>
                </a:moveTo>
                <a:lnTo>
                  <a:pt x="74540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102258" y="185165"/>
            <a:ext cx="877569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10" dirty="0">
                <a:latin typeface="Arial"/>
                <a:cs typeface="Arial"/>
              </a:rPr>
              <a:t>Áreas </a:t>
            </a:r>
            <a:r>
              <a:rPr sz="600" b="1" spc="-5" dirty="0">
                <a:latin typeface="Arial"/>
                <a:cs typeface="Arial"/>
              </a:rPr>
              <a:t>de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Conocimiento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237482" y="54102"/>
            <a:ext cx="205105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GRUPOS DE PROCESOS DE GESTIÓN DE</a:t>
            </a:r>
            <a:r>
              <a:rPr sz="6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PROYECTOS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507107" y="254634"/>
            <a:ext cx="8369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0"/>
              </a:spcBef>
            </a:pPr>
            <a:r>
              <a:rPr sz="600" b="1" spc="-5" dirty="0">
                <a:latin typeface="Arial"/>
                <a:cs typeface="Arial"/>
              </a:rPr>
              <a:t>Grupo de Procesos</a:t>
            </a:r>
            <a:r>
              <a:rPr sz="600" b="1" spc="-60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de  Iniciación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75379" y="254634"/>
            <a:ext cx="8369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marR="5080" indent="-170815">
              <a:lnSpc>
                <a:spcPct val="100000"/>
              </a:lnSpc>
              <a:spcBef>
                <a:spcPts val="100"/>
              </a:spcBef>
            </a:pPr>
            <a:r>
              <a:rPr sz="600" b="1" spc="-5" dirty="0">
                <a:latin typeface="Arial"/>
                <a:cs typeface="Arial"/>
              </a:rPr>
              <a:t>Grupo de Procesos</a:t>
            </a:r>
            <a:r>
              <a:rPr sz="600" b="1" spc="-60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de  Planificación</a:t>
            </a:r>
            <a:endParaRPr sz="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43653" y="254634"/>
            <a:ext cx="8369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080" indent="-227329">
              <a:lnSpc>
                <a:spcPct val="100000"/>
              </a:lnSpc>
              <a:spcBef>
                <a:spcPts val="100"/>
              </a:spcBef>
            </a:pPr>
            <a:r>
              <a:rPr sz="600" b="1" spc="-5" dirty="0">
                <a:latin typeface="Arial"/>
                <a:cs typeface="Arial"/>
              </a:rPr>
              <a:t>Grupo de Procesos</a:t>
            </a:r>
            <a:r>
              <a:rPr sz="600" b="1" spc="-60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de  Ejecución</a:t>
            </a:r>
            <a:endParaRPr sz="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011926" y="254634"/>
            <a:ext cx="8369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indent="-1905">
              <a:lnSpc>
                <a:spcPct val="100000"/>
              </a:lnSpc>
              <a:spcBef>
                <a:spcPts val="100"/>
              </a:spcBef>
            </a:pPr>
            <a:r>
              <a:rPr sz="600" b="1" spc="-5" dirty="0">
                <a:latin typeface="Arial"/>
                <a:cs typeface="Arial"/>
              </a:rPr>
              <a:t>Grupo de Procesos</a:t>
            </a:r>
            <a:r>
              <a:rPr sz="600" b="1" spc="-60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de  Seguimiento y</a:t>
            </a:r>
            <a:r>
              <a:rPr sz="600" b="1" spc="-65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Control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061072" y="300354"/>
            <a:ext cx="107569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5" dirty="0">
                <a:latin typeface="Arial"/>
                <a:cs typeface="Arial"/>
              </a:rPr>
              <a:t>Grupo de Procesos de</a:t>
            </a:r>
            <a:r>
              <a:rPr sz="600" b="1" spc="-50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Cierre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37082" y="712469"/>
            <a:ext cx="140716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5" dirty="0">
                <a:latin typeface="Arial"/>
                <a:cs typeface="Arial"/>
              </a:rPr>
              <a:t>Gestión de la Integración del</a:t>
            </a:r>
            <a:r>
              <a:rPr sz="600" b="1" spc="-50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Proyecto</a:t>
            </a:r>
            <a:endParaRPr sz="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361438" y="666750"/>
            <a:ext cx="86804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indent="-7429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dirty="0">
                <a:latin typeface="Arial"/>
                <a:cs typeface="Arial"/>
              </a:rPr>
              <a:t>Desarrollar </a:t>
            </a:r>
            <a:r>
              <a:rPr sz="600" spc="-5" dirty="0">
                <a:latin typeface="Arial"/>
                <a:cs typeface="Arial"/>
              </a:rPr>
              <a:t>el acta</a:t>
            </a:r>
            <a:r>
              <a:rPr sz="600" spc="-4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de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"/>
                <a:cs typeface="Arial"/>
              </a:rPr>
              <a:t>constitución del</a:t>
            </a:r>
            <a:r>
              <a:rPr sz="600" spc="-7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proyecto</a:t>
            </a:r>
            <a:endParaRPr sz="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529710" y="666750"/>
            <a:ext cx="9779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indent="-7429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dirty="0">
                <a:latin typeface="Arial"/>
                <a:cs typeface="Arial"/>
              </a:rPr>
              <a:t>Desarrollar </a:t>
            </a:r>
            <a:r>
              <a:rPr sz="600" spc="-5" dirty="0">
                <a:latin typeface="Arial"/>
                <a:cs typeface="Arial"/>
              </a:rPr>
              <a:t>el </a:t>
            </a:r>
            <a:r>
              <a:rPr sz="600" dirty="0">
                <a:latin typeface="Arial"/>
                <a:cs typeface="Arial"/>
              </a:rPr>
              <a:t>plan </a:t>
            </a:r>
            <a:r>
              <a:rPr sz="600" spc="-5" dirty="0">
                <a:latin typeface="Arial"/>
                <a:cs typeface="Arial"/>
              </a:rPr>
              <a:t>para</a:t>
            </a:r>
            <a:r>
              <a:rPr sz="600" spc="-6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la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"/>
                <a:cs typeface="Arial"/>
              </a:rPr>
              <a:t>dirección del</a:t>
            </a:r>
            <a:r>
              <a:rPr sz="600" spc="-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proyecto</a:t>
            </a:r>
            <a:endParaRPr sz="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697984" y="758139"/>
            <a:ext cx="31940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</a:rPr>
              <a:t>proyecto</a:t>
            </a:r>
            <a:endParaRPr sz="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866257" y="554177"/>
            <a:ext cx="902969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 indent="-5334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66040" algn="l"/>
              </a:tabLst>
            </a:pPr>
            <a:r>
              <a:rPr sz="600" dirty="0">
                <a:latin typeface="Arial"/>
                <a:cs typeface="Arial"/>
              </a:rPr>
              <a:t>Supervisar y controlar</a:t>
            </a:r>
            <a:r>
              <a:rPr sz="600" spc="-9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el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697984" y="666750"/>
            <a:ext cx="1866264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indent="-7429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dirty="0">
                <a:latin typeface="Arial"/>
                <a:cs typeface="Arial"/>
              </a:rPr>
              <a:t>Dirigir y gestionar </a:t>
            </a:r>
            <a:r>
              <a:rPr sz="600" spc="-5" dirty="0">
                <a:latin typeface="Arial"/>
                <a:cs typeface="Arial"/>
              </a:rPr>
              <a:t>el trabajo del </a:t>
            </a:r>
            <a:r>
              <a:rPr sz="900" spc="-7" baseline="13888" dirty="0">
                <a:latin typeface="Arial"/>
                <a:cs typeface="Arial"/>
              </a:rPr>
              <a:t>trabajo del</a:t>
            </a:r>
            <a:r>
              <a:rPr sz="900" spc="0" baseline="13888" dirty="0">
                <a:latin typeface="Arial"/>
                <a:cs typeface="Arial"/>
              </a:rPr>
              <a:t> </a:t>
            </a:r>
            <a:r>
              <a:rPr sz="900" spc="-7" baseline="13888" dirty="0">
                <a:latin typeface="Arial"/>
                <a:cs typeface="Arial"/>
              </a:rPr>
              <a:t>proyecto</a:t>
            </a:r>
            <a:endParaRPr sz="900" baseline="13888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034530" y="712469"/>
            <a:ext cx="85979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indent="-7429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spc="-5" dirty="0">
                <a:latin typeface="Arial"/>
                <a:cs typeface="Arial"/>
              </a:rPr>
              <a:t>Cerrar proyecto o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fase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866257" y="835533"/>
            <a:ext cx="1096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dirty="0">
                <a:latin typeface="Arial"/>
                <a:cs typeface="Arial"/>
              </a:rPr>
              <a:t>Realizar </a:t>
            </a:r>
            <a:r>
              <a:rPr sz="600" spc="-5" dirty="0">
                <a:latin typeface="Arial"/>
                <a:cs typeface="Arial"/>
              </a:rPr>
              <a:t>Control </a:t>
            </a:r>
            <a:r>
              <a:rPr sz="600" dirty="0">
                <a:latin typeface="Arial"/>
                <a:cs typeface="Arial"/>
              </a:rPr>
              <a:t>integrado</a:t>
            </a:r>
            <a:r>
              <a:rPr sz="600" spc="-4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de  cambios</a:t>
            </a:r>
            <a:endParaRPr sz="6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6998" y="1339088"/>
            <a:ext cx="122745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5" dirty="0">
                <a:latin typeface="Arial"/>
                <a:cs typeface="Arial"/>
              </a:rPr>
              <a:t>Gestión del Alcance del</a:t>
            </a:r>
            <a:r>
              <a:rPr sz="600" b="1" spc="-45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Proyecto</a:t>
            </a:r>
            <a:endParaRPr sz="6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529710" y="1116583"/>
            <a:ext cx="9023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dirty="0">
                <a:latin typeface="Arial"/>
                <a:cs typeface="Arial"/>
              </a:rPr>
              <a:t>Planificar la Gestión</a:t>
            </a:r>
            <a:r>
              <a:rPr sz="600" spc="-9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del  Alcance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866257" y="1162303"/>
            <a:ext cx="70548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indent="-7429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dirty="0">
                <a:latin typeface="Arial"/>
                <a:cs typeface="Arial"/>
              </a:rPr>
              <a:t>Validar </a:t>
            </a:r>
            <a:r>
              <a:rPr sz="600" spc="-5" dirty="0">
                <a:latin typeface="Arial"/>
                <a:cs typeface="Arial"/>
              </a:rPr>
              <a:t>el</a:t>
            </a:r>
            <a:r>
              <a:rPr sz="600" spc="-6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alcance</a:t>
            </a:r>
            <a:endParaRPr sz="6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866257" y="1390014"/>
            <a:ext cx="78168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indent="-7429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dirty="0">
                <a:latin typeface="Arial"/>
                <a:cs typeface="Arial"/>
              </a:rPr>
              <a:t>Controlar </a:t>
            </a:r>
            <a:r>
              <a:rPr sz="600" spc="-5" dirty="0">
                <a:latin typeface="Arial"/>
                <a:cs typeface="Arial"/>
              </a:rPr>
              <a:t>el</a:t>
            </a:r>
            <a:r>
              <a:rPr sz="600" spc="-7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alcance</a:t>
            </a:r>
            <a:endParaRPr sz="6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529710" y="1363853"/>
            <a:ext cx="805180" cy="37909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86995" indent="-74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dirty="0">
                <a:latin typeface="Arial"/>
                <a:cs typeface="Arial"/>
              </a:rPr>
              <a:t>Recopilar</a:t>
            </a:r>
            <a:r>
              <a:rPr sz="600" spc="-4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Requisitos</a:t>
            </a:r>
            <a:endParaRPr sz="600">
              <a:latin typeface="Arial"/>
              <a:cs typeface="Arial"/>
            </a:endParaRPr>
          </a:p>
          <a:p>
            <a:pPr marL="86995" indent="-74295">
              <a:lnSpc>
                <a:spcPct val="100000"/>
              </a:lnSpc>
              <a:spcBef>
                <a:spcPts val="204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dirty="0">
                <a:latin typeface="Arial"/>
                <a:cs typeface="Arial"/>
              </a:rPr>
              <a:t>Definir </a:t>
            </a:r>
            <a:r>
              <a:rPr sz="600" spc="-5" dirty="0">
                <a:latin typeface="Arial"/>
                <a:cs typeface="Arial"/>
              </a:rPr>
              <a:t>el</a:t>
            </a:r>
            <a:r>
              <a:rPr sz="600" spc="-4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alcance</a:t>
            </a:r>
            <a:endParaRPr sz="600">
              <a:latin typeface="Arial"/>
              <a:cs typeface="Arial"/>
            </a:endParaRPr>
          </a:p>
          <a:p>
            <a:pPr marL="86995" indent="-74295">
              <a:lnSpc>
                <a:spcPct val="100000"/>
              </a:lnSpc>
              <a:spcBef>
                <a:spcPts val="209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spc="-5" dirty="0">
                <a:latin typeface="Arial"/>
                <a:cs typeface="Arial"/>
              </a:rPr>
              <a:t>Crear EDT</a:t>
            </a:r>
            <a:endParaRPr sz="6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39190" y="2254757"/>
            <a:ext cx="120332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5" dirty="0">
                <a:latin typeface="Arial"/>
                <a:cs typeface="Arial"/>
              </a:rPr>
              <a:t>Gestión del Tiempo del</a:t>
            </a:r>
            <a:r>
              <a:rPr sz="600" b="1" spc="-85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Proyecto</a:t>
            </a:r>
            <a:endParaRPr sz="6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529710" y="1807286"/>
            <a:ext cx="90296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indent="-7429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dirty="0">
                <a:latin typeface="Arial"/>
                <a:cs typeface="Arial"/>
              </a:rPr>
              <a:t>Planificar la Gestión</a:t>
            </a:r>
            <a:r>
              <a:rPr sz="600" spc="-10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del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600" spc="-5" dirty="0">
                <a:latin typeface="Arial"/>
                <a:cs typeface="Arial"/>
              </a:rPr>
              <a:t>Cronograma</a:t>
            </a:r>
            <a:endParaRPr sz="6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866257" y="2254757"/>
            <a:ext cx="92329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indent="-7429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dirty="0">
                <a:latin typeface="Arial"/>
                <a:cs typeface="Arial"/>
              </a:rPr>
              <a:t>Controlar </a:t>
            </a:r>
            <a:r>
              <a:rPr sz="600" spc="-5" dirty="0">
                <a:latin typeface="Arial"/>
                <a:cs typeface="Arial"/>
              </a:rPr>
              <a:t>el</a:t>
            </a:r>
            <a:r>
              <a:rPr sz="600" spc="-5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cronograma</a:t>
            </a:r>
            <a:endParaRPr sz="6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529710" y="2054097"/>
            <a:ext cx="1016635" cy="82931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dirty="0">
                <a:latin typeface="Arial"/>
                <a:cs typeface="Arial"/>
              </a:rPr>
              <a:t>Definir las</a:t>
            </a:r>
            <a:r>
              <a:rPr sz="600" spc="-4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actividades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spc="-5" dirty="0">
                <a:latin typeface="Arial"/>
                <a:cs typeface="Arial"/>
              </a:rPr>
              <a:t>Secuenciar </a:t>
            </a:r>
            <a:r>
              <a:rPr sz="600" dirty="0">
                <a:latin typeface="Arial"/>
                <a:cs typeface="Arial"/>
              </a:rPr>
              <a:t>las</a:t>
            </a:r>
            <a:r>
              <a:rPr sz="600" spc="-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actividades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70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spc="-5" dirty="0">
                <a:latin typeface="Arial"/>
                <a:cs typeface="Arial"/>
              </a:rPr>
              <a:t>Estimar </a:t>
            </a:r>
            <a:r>
              <a:rPr sz="600" dirty="0">
                <a:latin typeface="Arial"/>
                <a:cs typeface="Arial"/>
              </a:rPr>
              <a:t>los </a:t>
            </a:r>
            <a:r>
              <a:rPr sz="600" spc="-5" dirty="0">
                <a:latin typeface="Arial"/>
                <a:cs typeface="Arial"/>
              </a:rPr>
              <a:t>recursos de </a:t>
            </a:r>
            <a:r>
              <a:rPr sz="600" dirty="0">
                <a:latin typeface="Arial"/>
                <a:cs typeface="Arial"/>
              </a:rPr>
              <a:t>las  actividades</a:t>
            </a:r>
            <a:endParaRPr sz="600">
              <a:latin typeface="Arial"/>
              <a:cs typeface="Arial"/>
            </a:endParaRPr>
          </a:p>
          <a:p>
            <a:pPr marL="12700" marR="41275">
              <a:lnSpc>
                <a:spcPct val="100000"/>
              </a:lnSpc>
              <a:spcBef>
                <a:spcPts val="330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spc="-5" dirty="0">
                <a:latin typeface="Arial"/>
                <a:cs typeface="Arial"/>
              </a:rPr>
              <a:t>Estimar </a:t>
            </a:r>
            <a:r>
              <a:rPr sz="600" dirty="0">
                <a:latin typeface="Arial"/>
                <a:cs typeface="Arial"/>
              </a:rPr>
              <a:t>la duración </a:t>
            </a:r>
            <a:r>
              <a:rPr sz="600" spc="-5" dirty="0">
                <a:latin typeface="Arial"/>
                <a:cs typeface="Arial"/>
              </a:rPr>
              <a:t>de</a:t>
            </a:r>
            <a:r>
              <a:rPr sz="600" spc="-5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las  actividades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dirty="0">
                <a:latin typeface="Arial"/>
                <a:cs typeface="Arial"/>
              </a:rPr>
              <a:t>Desarrollar </a:t>
            </a:r>
            <a:r>
              <a:rPr sz="600" spc="-5" dirty="0">
                <a:latin typeface="Arial"/>
                <a:cs typeface="Arial"/>
              </a:rPr>
              <a:t>el</a:t>
            </a:r>
            <a:r>
              <a:rPr sz="600" spc="-4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cronograma</a:t>
            </a:r>
            <a:endParaRPr sz="6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90422" y="3111500"/>
            <a:ext cx="129921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5" dirty="0">
                <a:latin typeface="Arial"/>
                <a:cs typeface="Arial"/>
              </a:rPr>
              <a:t>Gestión de los Costes del</a:t>
            </a:r>
            <a:r>
              <a:rPr sz="600" b="1" spc="-45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Proyecto</a:t>
            </a:r>
            <a:endParaRPr sz="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529710" y="2948177"/>
            <a:ext cx="10058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dirty="0">
                <a:latin typeface="Arial"/>
                <a:cs typeface="Arial"/>
              </a:rPr>
              <a:t>Planificar la Gestión </a:t>
            </a:r>
            <a:r>
              <a:rPr sz="600" spc="-5" dirty="0">
                <a:latin typeface="Arial"/>
                <a:cs typeface="Arial"/>
              </a:rPr>
              <a:t>de</a:t>
            </a:r>
            <a:r>
              <a:rPr sz="600" spc="-9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los  </a:t>
            </a:r>
            <a:r>
              <a:rPr sz="600" spc="-5" dirty="0">
                <a:latin typeface="Arial"/>
                <a:cs typeface="Arial"/>
              </a:rPr>
              <a:t>Costos</a:t>
            </a:r>
            <a:endParaRPr sz="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866257" y="3111500"/>
            <a:ext cx="77597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indent="-7429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dirty="0">
                <a:latin typeface="Arial"/>
                <a:cs typeface="Arial"/>
              </a:rPr>
              <a:t>Controlar los</a:t>
            </a:r>
            <a:r>
              <a:rPr sz="600" spc="-6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costos</a:t>
            </a:r>
            <a:endParaRPr sz="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529710" y="3194685"/>
            <a:ext cx="1002665" cy="26162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86995" indent="-74295">
              <a:lnSpc>
                <a:spcPct val="100000"/>
              </a:lnSpc>
              <a:spcBef>
                <a:spcPts val="309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spc="-5" dirty="0">
                <a:latin typeface="Arial"/>
                <a:cs typeface="Arial"/>
              </a:rPr>
              <a:t>Estimar </a:t>
            </a:r>
            <a:r>
              <a:rPr sz="600" dirty="0">
                <a:latin typeface="Arial"/>
                <a:cs typeface="Arial"/>
              </a:rPr>
              <a:t>los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costos</a:t>
            </a:r>
            <a:endParaRPr sz="600">
              <a:latin typeface="Arial"/>
              <a:cs typeface="Arial"/>
            </a:endParaRPr>
          </a:p>
          <a:p>
            <a:pPr marL="86995" indent="-74295">
              <a:lnSpc>
                <a:spcPct val="100000"/>
              </a:lnSpc>
              <a:spcBef>
                <a:spcPts val="209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spc="-5" dirty="0">
                <a:latin typeface="Arial"/>
                <a:cs typeface="Arial"/>
              </a:rPr>
              <a:t>Determinar el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presupuesto</a:t>
            </a:r>
            <a:endParaRPr sz="6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93470" y="3569334"/>
            <a:ext cx="129286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5" dirty="0">
                <a:latin typeface="Arial"/>
                <a:cs typeface="Arial"/>
              </a:rPr>
              <a:t>Gestión de la Calidad del</a:t>
            </a:r>
            <a:r>
              <a:rPr sz="600" b="1" spc="-45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Proyecto</a:t>
            </a:r>
            <a:endParaRPr sz="6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529710" y="3569334"/>
            <a:ext cx="22650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indent="-7429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dirty="0">
                <a:latin typeface="Arial"/>
                <a:cs typeface="Arial"/>
              </a:rPr>
              <a:t>Planificar la Gestión </a:t>
            </a:r>
            <a:r>
              <a:rPr sz="600" spc="-5" dirty="0">
                <a:latin typeface="Arial"/>
                <a:cs typeface="Arial"/>
              </a:rPr>
              <a:t>de </a:t>
            </a:r>
            <a:r>
              <a:rPr sz="600" dirty="0">
                <a:latin typeface="Arial"/>
                <a:cs typeface="Arial"/>
              </a:rPr>
              <a:t>calidad </a:t>
            </a:r>
            <a:r>
              <a:rPr sz="900" baseline="32407" dirty="0">
                <a:latin typeface="Wingdings"/>
                <a:cs typeface="Wingdings"/>
              </a:rPr>
              <a:t></a:t>
            </a:r>
            <a:r>
              <a:rPr sz="900" baseline="32407" dirty="0">
                <a:latin typeface="Times New Roman"/>
                <a:cs typeface="Times New Roman"/>
              </a:rPr>
              <a:t> </a:t>
            </a:r>
            <a:r>
              <a:rPr sz="900" baseline="32407" dirty="0">
                <a:latin typeface="Arial"/>
                <a:cs typeface="Arial"/>
              </a:rPr>
              <a:t>Realizar </a:t>
            </a:r>
            <a:r>
              <a:rPr sz="900" spc="-7" baseline="32407" dirty="0">
                <a:latin typeface="Arial"/>
                <a:cs typeface="Arial"/>
              </a:rPr>
              <a:t>el aseguramiento</a:t>
            </a:r>
            <a:r>
              <a:rPr sz="900" spc="37" baseline="32407" dirty="0">
                <a:latin typeface="Arial"/>
                <a:cs typeface="Arial"/>
              </a:rPr>
              <a:t> </a:t>
            </a:r>
            <a:r>
              <a:rPr sz="900" spc="-7" baseline="32407" dirty="0">
                <a:latin typeface="Arial"/>
                <a:cs typeface="Arial"/>
              </a:rPr>
              <a:t>de</a:t>
            </a:r>
            <a:endParaRPr sz="900" baseline="32407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697984" y="3615054"/>
            <a:ext cx="27051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latin typeface="Arial"/>
                <a:cs typeface="Arial"/>
              </a:rPr>
              <a:t>ca</a:t>
            </a:r>
            <a:r>
              <a:rPr sz="600" spc="0" dirty="0">
                <a:latin typeface="Arial"/>
                <a:cs typeface="Arial"/>
              </a:rPr>
              <a:t>li</a:t>
            </a:r>
            <a:r>
              <a:rPr sz="600" spc="-5" dirty="0">
                <a:latin typeface="Arial"/>
                <a:cs typeface="Arial"/>
              </a:rPr>
              <a:t>dad</a:t>
            </a:r>
            <a:endParaRPr sz="6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866257" y="3569334"/>
            <a:ext cx="76200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indent="-7429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dirty="0">
                <a:latin typeface="Arial"/>
                <a:cs typeface="Arial"/>
              </a:rPr>
              <a:t>Controlar la</a:t>
            </a:r>
            <a:r>
              <a:rPr sz="600" spc="-6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calidad</a:t>
            </a:r>
            <a:endParaRPr sz="6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32510" y="4144771"/>
            <a:ext cx="1416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4035">
              <a:lnSpc>
                <a:spcPct val="100000"/>
              </a:lnSpc>
              <a:spcBef>
                <a:spcPts val="100"/>
              </a:spcBef>
            </a:pPr>
            <a:r>
              <a:rPr sz="600" b="1" spc="-5" dirty="0">
                <a:latin typeface="Arial"/>
                <a:cs typeface="Arial"/>
              </a:rPr>
              <a:t>Gestión de los Recursos Humanos del  Proyecto</a:t>
            </a:r>
            <a:endParaRPr sz="6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529710" y="4144771"/>
            <a:ext cx="10058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dirty="0">
                <a:latin typeface="Arial"/>
                <a:cs typeface="Arial"/>
              </a:rPr>
              <a:t>Planificar la Gestión </a:t>
            </a:r>
            <a:r>
              <a:rPr sz="600" spc="-5" dirty="0">
                <a:latin typeface="Arial"/>
                <a:cs typeface="Arial"/>
              </a:rPr>
              <a:t>de</a:t>
            </a:r>
            <a:r>
              <a:rPr sz="600" spc="-9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los  </a:t>
            </a:r>
            <a:r>
              <a:rPr sz="600" spc="-5" dirty="0">
                <a:latin typeface="Arial"/>
                <a:cs typeface="Arial"/>
              </a:rPr>
              <a:t>RR.HH</a:t>
            </a:r>
            <a:endParaRPr sz="6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697984" y="3965575"/>
            <a:ext cx="11347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indent="-7429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dirty="0">
                <a:latin typeface="Arial"/>
                <a:cs typeface="Arial"/>
              </a:rPr>
              <a:t>Adquirir </a:t>
            </a:r>
            <a:r>
              <a:rPr sz="600" spc="-5" dirty="0">
                <a:latin typeface="Arial"/>
                <a:cs typeface="Arial"/>
              </a:rPr>
              <a:t>el </a:t>
            </a:r>
            <a:r>
              <a:rPr sz="600" dirty="0">
                <a:latin typeface="Arial"/>
                <a:cs typeface="Arial"/>
              </a:rPr>
              <a:t>equipo </a:t>
            </a:r>
            <a:r>
              <a:rPr sz="600" spc="-5" dirty="0">
                <a:latin typeface="Arial"/>
                <a:cs typeface="Arial"/>
              </a:rPr>
              <a:t>del</a:t>
            </a:r>
            <a:r>
              <a:rPr sz="600" spc="-3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proyecto</a:t>
            </a:r>
            <a:endParaRPr sz="6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697984" y="4257294"/>
            <a:ext cx="911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66040" algn="l"/>
              </a:tabLst>
            </a:pPr>
            <a:r>
              <a:rPr sz="600" dirty="0">
                <a:latin typeface="Arial"/>
                <a:cs typeface="Arial"/>
              </a:rPr>
              <a:t>Desarrollar </a:t>
            </a:r>
            <a:r>
              <a:rPr sz="600" spc="-5" dirty="0">
                <a:latin typeface="Arial"/>
                <a:cs typeface="Arial"/>
              </a:rPr>
              <a:t>el </a:t>
            </a:r>
            <a:r>
              <a:rPr sz="600" dirty="0">
                <a:latin typeface="Arial"/>
                <a:cs typeface="Arial"/>
              </a:rPr>
              <a:t>equipo</a:t>
            </a:r>
            <a:r>
              <a:rPr sz="600" spc="-5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del  proyecto</a:t>
            </a:r>
            <a:endParaRPr sz="6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697984" y="4527930"/>
            <a:ext cx="107188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indent="-7429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dirty="0">
                <a:latin typeface="Arial"/>
                <a:cs typeface="Arial"/>
              </a:rPr>
              <a:t>Dirigir </a:t>
            </a:r>
            <a:r>
              <a:rPr sz="600" spc="-5" dirty="0">
                <a:latin typeface="Arial"/>
                <a:cs typeface="Arial"/>
              </a:rPr>
              <a:t>el </a:t>
            </a:r>
            <a:r>
              <a:rPr sz="600" dirty="0">
                <a:latin typeface="Arial"/>
                <a:cs typeface="Arial"/>
              </a:rPr>
              <a:t>equipo </a:t>
            </a:r>
            <a:r>
              <a:rPr sz="600" spc="-5" dirty="0">
                <a:latin typeface="Arial"/>
                <a:cs typeface="Arial"/>
              </a:rPr>
              <a:t>del</a:t>
            </a:r>
            <a:r>
              <a:rPr sz="600" spc="-3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proyecto</a:t>
            </a:r>
            <a:endParaRPr sz="6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87374" y="4765928"/>
            <a:ext cx="1305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1490" marR="5080" indent="-479425">
              <a:lnSpc>
                <a:spcPct val="100000"/>
              </a:lnSpc>
              <a:spcBef>
                <a:spcPts val="100"/>
              </a:spcBef>
            </a:pPr>
            <a:r>
              <a:rPr sz="600" b="1" spc="-5" dirty="0">
                <a:latin typeface="Arial"/>
                <a:cs typeface="Arial"/>
              </a:rPr>
              <a:t>Gestión de las Comunicaciones del  Proyecto</a:t>
            </a:r>
            <a:endParaRPr sz="6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529710" y="4765928"/>
            <a:ext cx="10058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dirty="0">
                <a:latin typeface="Arial"/>
                <a:cs typeface="Arial"/>
              </a:rPr>
              <a:t>Planificar la Gestión </a:t>
            </a:r>
            <a:r>
              <a:rPr sz="600" spc="-5" dirty="0">
                <a:latin typeface="Arial"/>
                <a:cs typeface="Arial"/>
              </a:rPr>
              <a:t>de</a:t>
            </a:r>
            <a:r>
              <a:rPr sz="600" spc="-9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las  </a:t>
            </a:r>
            <a:r>
              <a:rPr sz="600" spc="-5" dirty="0">
                <a:latin typeface="Arial"/>
                <a:cs typeface="Arial"/>
              </a:rPr>
              <a:t>comunicaciones</a:t>
            </a:r>
            <a:endParaRPr sz="6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697984" y="4765928"/>
            <a:ext cx="1118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dirty="0">
                <a:latin typeface="Arial"/>
                <a:cs typeface="Arial"/>
              </a:rPr>
              <a:t>Gestionar las</a:t>
            </a:r>
            <a:r>
              <a:rPr sz="600" spc="-4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comunicaciones  del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proyecto</a:t>
            </a:r>
            <a:endParaRPr sz="6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866257" y="4811648"/>
            <a:ext cx="110363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indent="-7429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dirty="0">
                <a:latin typeface="Arial"/>
                <a:cs typeface="Arial"/>
              </a:rPr>
              <a:t>Controlar las</a:t>
            </a:r>
            <a:r>
              <a:rPr sz="600" spc="-3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comunicaciones</a:t>
            </a:r>
            <a:endParaRPr sz="6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70610" y="5548071"/>
            <a:ext cx="134048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5" dirty="0">
                <a:latin typeface="Arial"/>
                <a:cs typeface="Arial"/>
              </a:rPr>
              <a:t>Gestión de los Riesgos del</a:t>
            </a:r>
            <a:r>
              <a:rPr sz="600" b="1" spc="-55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Proyecto</a:t>
            </a:r>
            <a:endParaRPr sz="6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529710" y="5151882"/>
            <a:ext cx="113982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indent="-7429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dirty="0">
                <a:latin typeface="Arial"/>
                <a:cs typeface="Arial"/>
              </a:rPr>
              <a:t>Planificar la gestión </a:t>
            </a:r>
            <a:r>
              <a:rPr sz="600" spc="-5" dirty="0">
                <a:latin typeface="Arial"/>
                <a:cs typeface="Arial"/>
              </a:rPr>
              <a:t>de</a:t>
            </a:r>
            <a:r>
              <a:rPr sz="600" spc="-7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riesgos</a:t>
            </a:r>
            <a:endParaRPr sz="6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866257" y="5548071"/>
            <a:ext cx="80327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indent="-7429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dirty="0">
                <a:latin typeface="Arial"/>
                <a:cs typeface="Arial"/>
              </a:rPr>
              <a:t>Controlar los</a:t>
            </a:r>
            <a:r>
              <a:rPr sz="600" spc="-7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riesgos</a:t>
            </a:r>
            <a:endParaRPr sz="6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529710" y="5345210"/>
            <a:ext cx="1116965" cy="81788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dirty="0">
                <a:latin typeface="Arial"/>
                <a:cs typeface="Arial"/>
              </a:rPr>
              <a:t>Identificar los</a:t>
            </a:r>
            <a:r>
              <a:rPr sz="600" spc="-6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riesgos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spc="-5" dirty="0">
                <a:latin typeface="Arial"/>
                <a:cs typeface="Arial"/>
              </a:rPr>
              <a:t>Analizar cualitativamente</a:t>
            </a:r>
            <a:r>
              <a:rPr sz="600" dirty="0">
                <a:latin typeface="Arial"/>
                <a:cs typeface="Arial"/>
              </a:rPr>
              <a:t> los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"/>
                <a:cs typeface="Arial"/>
              </a:rPr>
              <a:t>riesgos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30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dirty="0">
                <a:latin typeface="Arial"/>
                <a:cs typeface="Arial"/>
              </a:rPr>
              <a:t>Analizar </a:t>
            </a:r>
            <a:r>
              <a:rPr sz="600" spc="-5" dirty="0">
                <a:latin typeface="Arial"/>
                <a:cs typeface="Arial"/>
              </a:rPr>
              <a:t>cuantitativamente </a:t>
            </a:r>
            <a:r>
              <a:rPr sz="600" dirty="0">
                <a:latin typeface="Arial"/>
                <a:cs typeface="Arial"/>
              </a:rPr>
              <a:t>los  riesgos</a:t>
            </a:r>
            <a:endParaRPr sz="600">
              <a:latin typeface="Arial"/>
              <a:cs typeface="Arial"/>
            </a:endParaRPr>
          </a:p>
          <a:p>
            <a:pPr marL="12700" marR="85725">
              <a:lnSpc>
                <a:spcPct val="100000"/>
              </a:lnSpc>
              <a:spcBef>
                <a:spcPts val="325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dirty="0">
                <a:latin typeface="Arial"/>
                <a:cs typeface="Arial"/>
              </a:rPr>
              <a:t>Planificar la </a:t>
            </a:r>
            <a:r>
              <a:rPr sz="600" spc="-5" dirty="0">
                <a:latin typeface="Arial"/>
                <a:cs typeface="Arial"/>
              </a:rPr>
              <a:t>respuesta a</a:t>
            </a:r>
            <a:r>
              <a:rPr sz="600" spc="-4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los  riesgos</a:t>
            </a:r>
            <a:endParaRPr sz="6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50214" y="6284163"/>
            <a:ext cx="15792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5" dirty="0">
                <a:latin typeface="Arial"/>
                <a:cs typeface="Arial"/>
              </a:rPr>
              <a:t>Gestión de las Adquisiciones del</a:t>
            </a:r>
            <a:r>
              <a:rPr sz="600" b="1" spc="-50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Proyecto</a:t>
            </a:r>
            <a:endParaRPr sz="6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529710" y="6238443"/>
            <a:ext cx="10058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dirty="0">
                <a:latin typeface="Arial"/>
                <a:cs typeface="Arial"/>
              </a:rPr>
              <a:t>Planificar la Gestión </a:t>
            </a:r>
            <a:r>
              <a:rPr sz="600" spc="-5" dirty="0">
                <a:latin typeface="Arial"/>
                <a:cs typeface="Arial"/>
              </a:rPr>
              <a:t>de</a:t>
            </a:r>
            <a:r>
              <a:rPr sz="600" spc="-9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las  adquisiciones</a:t>
            </a:r>
            <a:endParaRPr sz="6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697984" y="6284163"/>
            <a:ext cx="99060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indent="-7429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spc="-5" dirty="0">
                <a:latin typeface="Arial"/>
                <a:cs typeface="Arial"/>
              </a:rPr>
              <a:t>Efectuar </a:t>
            </a:r>
            <a:r>
              <a:rPr sz="600" dirty="0">
                <a:latin typeface="Arial"/>
                <a:cs typeface="Arial"/>
              </a:rPr>
              <a:t>las</a:t>
            </a:r>
            <a:r>
              <a:rPr sz="600" spc="-4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adquisiciones</a:t>
            </a:r>
            <a:endParaRPr sz="6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866257" y="6284163"/>
            <a:ext cx="102235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indent="-7429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dirty="0">
                <a:latin typeface="Arial"/>
                <a:cs typeface="Arial"/>
              </a:rPr>
              <a:t>Controlar las</a:t>
            </a:r>
            <a:r>
              <a:rPr sz="600" spc="-6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adquisiciones</a:t>
            </a:r>
            <a:endParaRPr sz="6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7034530" y="6284163"/>
            <a:ext cx="92392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indent="-7429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spc="-5" dirty="0">
                <a:latin typeface="Arial"/>
                <a:cs typeface="Arial"/>
              </a:rPr>
              <a:t>Cerrar </a:t>
            </a:r>
            <a:r>
              <a:rPr sz="600" dirty="0">
                <a:latin typeface="Arial"/>
                <a:cs typeface="Arial"/>
              </a:rPr>
              <a:t>las</a:t>
            </a:r>
            <a:r>
              <a:rPr sz="600" spc="-4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adquisiciones</a:t>
            </a:r>
            <a:endParaRPr sz="6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79170" y="6627062"/>
            <a:ext cx="246189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5" dirty="0">
                <a:latin typeface="Arial"/>
                <a:cs typeface="Arial"/>
              </a:rPr>
              <a:t>Gestión de los Stakeholders del Proyecto </a:t>
            </a:r>
            <a:r>
              <a:rPr sz="600" dirty="0">
                <a:latin typeface="Wingdings"/>
                <a:cs typeface="Wingdings"/>
              </a:rPr>
              <a:t></a:t>
            </a:r>
            <a:r>
              <a:rPr sz="60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Arial"/>
                <a:cs typeface="Arial"/>
              </a:rPr>
              <a:t>Identificar</a:t>
            </a:r>
            <a:r>
              <a:rPr sz="600" spc="-12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Stakeholders</a:t>
            </a:r>
            <a:endParaRPr sz="6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529710" y="6581343"/>
            <a:ext cx="885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dirty="0">
                <a:latin typeface="Arial"/>
                <a:cs typeface="Arial"/>
              </a:rPr>
              <a:t>Planificar la Gestión</a:t>
            </a:r>
            <a:r>
              <a:rPr sz="600" spc="-10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de  Stakeholders</a:t>
            </a:r>
            <a:endParaRPr sz="6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697984" y="6581343"/>
            <a:ext cx="1066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87630" algn="l"/>
              </a:tabLst>
            </a:pPr>
            <a:r>
              <a:rPr sz="600" dirty="0">
                <a:latin typeface="Arial"/>
                <a:cs typeface="Arial"/>
              </a:rPr>
              <a:t>Gestionar la relación </a:t>
            </a:r>
            <a:r>
              <a:rPr sz="600" spc="-5" dirty="0">
                <a:latin typeface="Arial"/>
                <a:cs typeface="Arial"/>
              </a:rPr>
              <a:t>con</a:t>
            </a:r>
            <a:r>
              <a:rPr sz="600" spc="-7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los  interesados</a:t>
            </a:r>
            <a:endParaRPr sz="6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866257" y="6581343"/>
            <a:ext cx="10299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66040" algn="l"/>
              </a:tabLst>
            </a:pPr>
            <a:r>
              <a:rPr sz="600" dirty="0">
                <a:latin typeface="Arial"/>
                <a:cs typeface="Arial"/>
              </a:rPr>
              <a:t>Controlar la relación </a:t>
            </a:r>
            <a:r>
              <a:rPr sz="600" spc="-5" dirty="0">
                <a:latin typeface="Arial"/>
                <a:cs typeface="Arial"/>
              </a:rPr>
              <a:t>con</a:t>
            </a:r>
            <a:r>
              <a:rPr sz="600" spc="-6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los  interesados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8026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EA82E"/>
                </a:solidFill>
              </a:rPr>
              <a:t>4.1 DESARROLLAR EL </a:t>
            </a:r>
            <a:r>
              <a:rPr sz="2000" spc="-35" dirty="0">
                <a:solidFill>
                  <a:srgbClr val="EEA82E"/>
                </a:solidFill>
              </a:rPr>
              <a:t>ACTA </a:t>
            </a:r>
            <a:r>
              <a:rPr sz="2000" dirty="0">
                <a:solidFill>
                  <a:srgbClr val="EEA82E"/>
                </a:solidFill>
              </a:rPr>
              <a:t>DE CONSTITUCIÓN DEL</a:t>
            </a:r>
            <a:r>
              <a:rPr sz="2000" spc="-265" dirty="0">
                <a:solidFill>
                  <a:srgbClr val="EEA82E"/>
                </a:solidFill>
              </a:rPr>
              <a:t> </a:t>
            </a:r>
            <a:r>
              <a:rPr sz="2000" spc="-5" dirty="0">
                <a:solidFill>
                  <a:srgbClr val="EEA82E"/>
                </a:solidFill>
              </a:rPr>
              <a:t>PROYECTO</a:t>
            </a:r>
            <a:endParaRPr sz="2000"/>
          </a:p>
        </p:txBody>
      </p:sp>
      <p:sp>
        <p:nvSpPr>
          <p:cNvPr id="8" name="object 8"/>
          <p:cNvSpPr txBox="1"/>
          <p:nvPr/>
        </p:nvSpPr>
        <p:spPr>
          <a:xfrm>
            <a:off x="8811259" y="643199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2348864"/>
            <a:ext cx="9144000" cy="29523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1259" y="643199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546" y="7"/>
            <a:ext cx="8280908" cy="6841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48691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dirty="0">
                <a:solidFill>
                  <a:srgbClr val="EEA82E"/>
                </a:solidFill>
                <a:latin typeface="Arial"/>
                <a:cs typeface="Arial"/>
              </a:rPr>
              <a:t>13.2 IDENTIFICAR A LOS</a:t>
            </a:r>
            <a:r>
              <a:rPr sz="2000" b="0" spc="-325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0" dirty="0">
                <a:solidFill>
                  <a:srgbClr val="EEA82E"/>
                </a:solidFill>
                <a:latin typeface="Arial"/>
                <a:cs typeface="Arial"/>
              </a:rPr>
              <a:t>INTERESADOS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56764"/>
            <a:ext cx="9106916" cy="27202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9751" y="5964237"/>
            <a:ext cx="214629" cy="668655"/>
          </a:xfrm>
          <a:custGeom>
            <a:avLst/>
            <a:gdLst/>
            <a:ahLst/>
            <a:cxnLst/>
            <a:rect l="l" t="t" r="r" b="b"/>
            <a:pathLst>
              <a:path w="214629" h="668654">
                <a:moveTo>
                  <a:pt x="0" y="668337"/>
                </a:moveTo>
                <a:lnTo>
                  <a:pt x="214249" y="668337"/>
                </a:lnTo>
                <a:lnTo>
                  <a:pt x="214249" y="0"/>
                </a:lnTo>
                <a:lnTo>
                  <a:pt x="0" y="0"/>
                </a:lnTo>
                <a:lnTo>
                  <a:pt x="0" y="668337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42236" y="6140051"/>
            <a:ext cx="0" cy="476884"/>
          </a:xfrm>
          <a:custGeom>
            <a:avLst/>
            <a:gdLst/>
            <a:ahLst/>
            <a:cxnLst/>
            <a:rect l="l" t="t" r="r" b="b"/>
            <a:pathLst>
              <a:path h="476884">
                <a:moveTo>
                  <a:pt x="0" y="476688"/>
                </a:moveTo>
                <a:lnTo>
                  <a:pt x="0" y="476688"/>
                </a:lnTo>
                <a:lnTo>
                  <a:pt x="0" y="0"/>
                </a:lnTo>
              </a:path>
            </a:pathLst>
          </a:custGeom>
          <a:ln w="3175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11925" y="6138725"/>
            <a:ext cx="267970" cy="348615"/>
          </a:xfrm>
          <a:custGeom>
            <a:avLst/>
            <a:gdLst/>
            <a:ahLst/>
            <a:cxnLst/>
            <a:rect l="l" t="t" r="r" b="b"/>
            <a:pathLst>
              <a:path w="267970" h="348614">
                <a:moveTo>
                  <a:pt x="82073" y="0"/>
                </a:moveTo>
                <a:lnTo>
                  <a:pt x="0" y="0"/>
                </a:lnTo>
                <a:lnTo>
                  <a:pt x="0" y="34172"/>
                </a:lnTo>
                <a:lnTo>
                  <a:pt x="2990" y="34172"/>
                </a:lnTo>
                <a:lnTo>
                  <a:pt x="6313" y="34525"/>
                </a:lnTo>
                <a:lnTo>
                  <a:pt x="7310" y="34525"/>
                </a:lnTo>
                <a:lnTo>
                  <a:pt x="11297" y="35188"/>
                </a:lnTo>
                <a:lnTo>
                  <a:pt x="47557" y="63016"/>
                </a:lnTo>
                <a:lnTo>
                  <a:pt x="51503" y="348311"/>
                </a:lnTo>
                <a:lnTo>
                  <a:pt x="57884" y="346995"/>
                </a:lnTo>
                <a:lnTo>
                  <a:pt x="66415" y="344995"/>
                </a:lnTo>
                <a:lnTo>
                  <a:pt x="76877" y="342248"/>
                </a:lnTo>
                <a:lnTo>
                  <a:pt x="89054" y="338692"/>
                </a:lnTo>
                <a:lnTo>
                  <a:pt x="89053" y="165533"/>
                </a:lnTo>
                <a:lnTo>
                  <a:pt x="213920" y="165533"/>
                </a:lnTo>
                <a:lnTo>
                  <a:pt x="82073" y="0"/>
                </a:lnTo>
                <a:close/>
              </a:path>
              <a:path w="267970" h="348614">
                <a:moveTo>
                  <a:pt x="213920" y="165533"/>
                </a:moveTo>
                <a:lnTo>
                  <a:pt x="89053" y="165533"/>
                </a:lnTo>
                <a:lnTo>
                  <a:pt x="190066" y="294241"/>
                </a:lnTo>
                <a:lnTo>
                  <a:pt x="210018" y="281486"/>
                </a:lnTo>
                <a:lnTo>
                  <a:pt x="229814" y="267082"/>
                </a:lnTo>
                <a:lnTo>
                  <a:pt x="249176" y="250999"/>
                </a:lnTo>
                <a:lnTo>
                  <a:pt x="267821" y="233205"/>
                </a:lnTo>
                <a:lnTo>
                  <a:pt x="213920" y="165533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11925" y="6485047"/>
            <a:ext cx="140557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16612" y="613872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4">
                <a:moveTo>
                  <a:pt x="82405" y="257753"/>
                </a:moveTo>
                <a:lnTo>
                  <a:pt x="64809" y="272840"/>
                </a:lnTo>
                <a:lnTo>
                  <a:pt x="45313" y="287150"/>
                </a:lnTo>
                <a:lnTo>
                  <a:pt x="23762" y="300528"/>
                </a:lnTo>
                <a:lnTo>
                  <a:pt x="0" y="312817"/>
                </a:lnTo>
                <a:lnTo>
                  <a:pt x="129590" y="478014"/>
                </a:lnTo>
                <a:lnTo>
                  <a:pt x="180761" y="478014"/>
                </a:lnTo>
                <a:lnTo>
                  <a:pt x="180761" y="333382"/>
                </a:lnTo>
                <a:lnTo>
                  <a:pt x="142882" y="333382"/>
                </a:lnTo>
                <a:lnTo>
                  <a:pt x="82405" y="257753"/>
                </a:lnTo>
                <a:close/>
              </a:path>
              <a:path w="235584" h="478154">
                <a:moveTo>
                  <a:pt x="235253" y="0"/>
                </a:moveTo>
                <a:lnTo>
                  <a:pt x="183750" y="0"/>
                </a:lnTo>
                <a:lnTo>
                  <a:pt x="183392" y="26066"/>
                </a:lnTo>
                <a:lnTo>
                  <a:pt x="178891" y="68176"/>
                </a:lnTo>
                <a:lnTo>
                  <a:pt x="166602" y="120732"/>
                </a:lnTo>
                <a:lnTo>
                  <a:pt x="142882" y="178141"/>
                </a:lnTo>
                <a:lnTo>
                  <a:pt x="142882" y="333382"/>
                </a:lnTo>
                <a:lnTo>
                  <a:pt x="180761" y="333382"/>
                </a:lnTo>
                <a:lnTo>
                  <a:pt x="180761" y="85257"/>
                </a:lnTo>
                <a:lnTo>
                  <a:pt x="185121" y="63038"/>
                </a:lnTo>
                <a:lnTo>
                  <a:pt x="220632" y="36515"/>
                </a:lnTo>
                <a:lnTo>
                  <a:pt x="229274" y="35498"/>
                </a:lnTo>
                <a:lnTo>
                  <a:pt x="235253" y="35498"/>
                </a:lnTo>
                <a:lnTo>
                  <a:pt x="23525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07987" y="613872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5">
                <a:moveTo>
                  <a:pt x="55825" y="0"/>
                </a:moveTo>
                <a:lnTo>
                  <a:pt x="0" y="0"/>
                </a:lnTo>
                <a:lnTo>
                  <a:pt x="0" y="35498"/>
                </a:lnTo>
                <a:lnTo>
                  <a:pt x="5983" y="35498"/>
                </a:lnTo>
                <a:lnTo>
                  <a:pt x="6316" y="35851"/>
                </a:lnTo>
                <a:lnTo>
                  <a:pt x="42652" y="55152"/>
                </a:lnTo>
                <a:lnTo>
                  <a:pt x="49177" y="69997"/>
                </a:lnTo>
                <a:lnTo>
                  <a:pt x="53161" y="51320"/>
                </a:lnTo>
                <a:lnTo>
                  <a:pt x="55119" y="30527"/>
                </a:lnTo>
                <a:lnTo>
                  <a:pt x="55768" y="11970"/>
                </a:lnTo>
                <a:lnTo>
                  <a:pt x="55825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32282" y="6398800"/>
            <a:ext cx="1559751" cy="217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07987" y="5964240"/>
            <a:ext cx="143546" cy="115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579" y="0"/>
            <a:ext cx="9112377" cy="59642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51504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35" dirty="0">
                <a:solidFill>
                  <a:srgbClr val="EEA82E"/>
                </a:solidFill>
                <a:latin typeface="Arial"/>
                <a:cs typeface="Arial"/>
              </a:rPr>
              <a:t>ACTA </a:t>
            </a:r>
            <a:r>
              <a:rPr sz="2000" b="0" dirty="0">
                <a:solidFill>
                  <a:srgbClr val="EEA82E"/>
                </a:solidFill>
                <a:latin typeface="Arial"/>
                <a:cs typeface="Arial"/>
              </a:rPr>
              <a:t>DE CONSTITUCIÓN DEL</a:t>
            </a:r>
            <a:r>
              <a:rPr sz="2000" b="0" spc="-229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0" spc="-5" dirty="0">
                <a:solidFill>
                  <a:srgbClr val="EEA82E"/>
                </a:solidFill>
                <a:latin typeface="Arial"/>
                <a:cs typeface="Arial"/>
              </a:rPr>
              <a:t>PROYECTO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3405" y="1196873"/>
            <a:ext cx="8922004" cy="44314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51504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35" dirty="0">
                <a:solidFill>
                  <a:srgbClr val="EEA82E"/>
                </a:solidFill>
                <a:latin typeface="Arial"/>
                <a:cs typeface="Arial"/>
              </a:rPr>
              <a:t>ACTA </a:t>
            </a:r>
            <a:r>
              <a:rPr sz="2000" b="0" dirty="0">
                <a:solidFill>
                  <a:srgbClr val="EEA82E"/>
                </a:solidFill>
                <a:latin typeface="Arial"/>
                <a:cs typeface="Arial"/>
              </a:rPr>
              <a:t>DE CONSTITUCIÓN DEL</a:t>
            </a:r>
            <a:r>
              <a:rPr sz="2000" b="0" spc="-229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0" spc="-5" dirty="0">
                <a:solidFill>
                  <a:srgbClr val="EEA82E"/>
                </a:solidFill>
                <a:latin typeface="Arial"/>
                <a:cs typeface="Arial"/>
              </a:rPr>
              <a:t>PROYECTO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6397" y="1244193"/>
            <a:ext cx="8931910" cy="51408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29870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dirty="0">
                <a:solidFill>
                  <a:srgbClr val="EEA82E"/>
                </a:solidFill>
                <a:latin typeface="Arial"/>
                <a:cs typeface="Arial"/>
              </a:rPr>
              <a:t>DINAMICA DE</a:t>
            </a:r>
            <a:r>
              <a:rPr sz="2000" b="0" spc="-240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0" dirty="0">
                <a:solidFill>
                  <a:srgbClr val="EEA82E"/>
                </a:solidFill>
                <a:latin typeface="Arial"/>
                <a:cs typeface="Arial"/>
              </a:rPr>
              <a:t>TRABAJO: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579522"/>
            <a:ext cx="4671695" cy="9042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1. Conformar equipos de</a:t>
            </a:r>
            <a:r>
              <a:rPr sz="1600" spc="3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trabajo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2. Elegir el proyecto representativo del</a:t>
            </a:r>
            <a:r>
              <a:rPr sz="1600" spc="5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grupo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Elaborar el Project Charter del Proyecto</a:t>
            </a:r>
            <a:r>
              <a:rPr sz="1600" spc="8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elegido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1508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EA82E"/>
                </a:solidFill>
              </a:rPr>
              <a:t>PREGUN</a:t>
            </a:r>
            <a:r>
              <a:rPr sz="2000" spc="-145" dirty="0">
                <a:solidFill>
                  <a:srgbClr val="EEA82E"/>
                </a:solidFill>
              </a:rPr>
              <a:t>T</a:t>
            </a:r>
            <a:r>
              <a:rPr sz="2000" spc="5" dirty="0">
                <a:solidFill>
                  <a:srgbClr val="EEA82E"/>
                </a:solidFill>
              </a:rPr>
              <a:t>A</a:t>
            </a:r>
            <a:r>
              <a:rPr sz="2000" b="0" dirty="0">
                <a:solidFill>
                  <a:srgbClr val="EEA82E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628901"/>
            <a:ext cx="36150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¿Cómo damos inicio a un</a:t>
            </a:r>
            <a:r>
              <a:rPr sz="1600" spc="-3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proyecto?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21255" y="2605201"/>
            <a:ext cx="4762500" cy="3124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2505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dirty="0">
                <a:solidFill>
                  <a:srgbClr val="EEA82E"/>
                </a:solidFill>
                <a:latin typeface="Arial"/>
                <a:cs typeface="Arial"/>
              </a:rPr>
              <a:t>PROJECT</a:t>
            </a:r>
            <a:r>
              <a:rPr sz="2000" b="0" spc="-100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0" spc="-5" dirty="0">
                <a:solidFill>
                  <a:srgbClr val="EEA82E"/>
                </a:solidFill>
                <a:latin typeface="Arial"/>
                <a:cs typeface="Arial"/>
              </a:rPr>
              <a:t>CHARTER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579522"/>
            <a:ext cx="4521200" cy="35382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A. INFORMACIÓN</a:t>
            </a:r>
            <a:r>
              <a:rPr sz="1600" spc="-4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GENERAL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Nombre del</a:t>
            </a:r>
            <a:r>
              <a:rPr sz="1600" spc="-6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proyecto: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0"/>
              </a:spcBef>
              <a:buClr>
                <a:srgbClr val="EEA82E"/>
              </a:buClr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Fecha de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Preparación: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0"/>
              </a:spcBef>
              <a:buClr>
                <a:srgbClr val="EEA82E"/>
              </a:buClr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Preparado</a:t>
            </a:r>
            <a:r>
              <a:rPr sz="1600" spc="-5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por: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0"/>
              </a:spcBef>
              <a:buClr>
                <a:srgbClr val="EEA82E"/>
              </a:buClr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Autorizado</a:t>
            </a:r>
            <a:r>
              <a:rPr sz="1600" spc="-6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por: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EEA82E"/>
              </a:buClr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B. NECESIDAD DEL</a:t>
            </a:r>
            <a:r>
              <a:rPr sz="1600" spc="-7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PROYECTO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0"/>
              </a:spcBef>
              <a:buClr>
                <a:srgbClr val="EEA82E"/>
              </a:buClr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Descripción de la necesidad del</a:t>
            </a:r>
            <a:r>
              <a:rPr sz="1600" spc="-3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proyecto.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EEA82E"/>
              </a:buClr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C. OBJETIVOS DEL</a:t>
            </a:r>
            <a:r>
              <a:rPr sz="1600" spc="-4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PROYECTO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EEA82E"/>
              </a:buClr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D. ALCANCE DEL</a:t>
            </a:r>
            <a:r>
              <a:rPr sz="1600" spc="-16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PROYECTO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2504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dirty="0">
                <a:solidFill>
                  <a:srgbClr val="EEA82E"/>
                </a:solidFill>
                <a:latin typeface="Arial"/>
                <a:cs typeface="Arial"/>
              </a:rPr>
              <a:t>PROJECT</a:t>
            </a:r>
            <a:r>
              <a:rPr sz="2000" b="0" spc="-105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0" spc="-5" dirty="0">
                <a:solidFill>
                  <a:srgbClr val="EEA82E"/>
                </a:solidFill>
                <a:latin typeface="Arial"/>
                <a:cs typeface="Arial"/>
              </a:rPr>
              <a:t>CHARTER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628901"/>
            <a:ext cx="36823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E. DESCRIPCIÓN DEL</a:t>
            </a:r>
            <a:r>
              <a:rPr sz="1600" spc="-8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PRODUCTO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2457729"/>
            <a:ext cx="3792220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95" dirty="0">
                <a:solidFill>
                  <a:srgbClr val="676767"/>
                </a:solidFill>
                <a:latin typeface="Arial"/>
                <a:cs typeface="Arial"/>
              </a:rPr>
              <a:t>F. </a:t>
            </a:r>
            <a:r>
              <a:rPr sz="1600" spc="-25" dirty="0">
                <a:solidFill>
                  <a:srgbClr val="676767"/>
                </a:solidFill>
                <a:latin typeface="Arial"/>
                <a:cs typeface="Arial"/>
              </a:rPr>
              <a:t>PARTICIPANTES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DEL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PROYECTO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4"/>
              </a:spcBef>
              <a:buClr>
                <a:srgbClr val="EEA82E"/>
              </a:buClr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Gerente del</a:t>
            </a:r>
            <a:r>
              <a:rPr sz="1600" spc="1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Proyecto: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4"/>
              </a:spcBef>
              <a:buClr>
                <a:srgbClr val="EEA82E"/>
              </a:buClr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Integrantes del</a:t>
            </a:r>
            <a:r>
              <a:rPr sz="1600" spc="1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Proyecto: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Otros</a:t>
            </a:r>
            <a:r>
              <a:rPr sz="1600" spc="2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Involucrados: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4263009"/>
            <a:ext cx="30943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G.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FECHAS DEL</a:t>
            </a:r>
            <a:r>
              <a:rPr sz="1600" spc="-9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PROYECTO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5091887"/>
            <a:ext cx="3927475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H. RESTRICCIONES DEL</a:t>
            </a:r>
            <a:r>
              <a:rPr sz="1600" spc="-9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PROYECTO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4"/>
              </a:spcBef>
              <a:buClr>
                <a:srgbClr val="EEA82E"/>
              </a:buClr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Presupuesto: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4"/>
              </a:spcBef>
              <a:buClr>
                <a:srgbClr val="EEA82E"/>
              </a:buClr>
              <a:buChar char="•"/>
              <a:tabLst>
                <a:tab pos="756285" algn="l"/>
                <a:tab pos="756920" algn="l"/>
              </a:tabLst>
            </a:pPr>
            <a:r>
              <a:rPr sz="1600" spc="-15" dirty="0">
                <a:solidFill>
                  <a:srgbClr val="676767"/>
                </a:solidFill>
                <a:latin typeface="Arial"/>
                <a:cs typeface="Arial"/>
              </a:rPr>
              <a:t>Tiempo: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Otras</a:t>
            </a:r>
            <a:r>
              <a:rPr sz="1600" spc="2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restricciones: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2505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dirty="0">
                <a:solidFill>
                  <a:srgbClr val="EEA82E"/>
                </a:solidFill>
                <a:latin typeface="Arial"/>
                <a:cs typeface="Arial"/>
              </a:rPr>
              <a:t>PROJECT</a:t>
            </a:r>
            <a:r>
              <a:rPr sz="2000" b="0" spc="-100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0" spc="-5" dirty="0">
                <a:solidFill>
                  <a:srgbClr val="EEA82E"/>
                </a:solidFill>
                <a:latin typeface="Arial"/>
                <a:cs typeface="Arial"/>
              </a:rPr>
              <a:t>CHARTER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628901"/>
            <a:ext cx="5097145" cy="143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I. SUPOSICIONES DEL</a:t>
            </a:r>
            <a:r>
              <a:rPr sz="1600" spc="-3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PROYECTO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EA82E"/>
              </a:buClr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J. 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RIESGOS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DEL</a:t>
            </a:r>
            <a:r>
              <a:rPr sz="1600" spc="-3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PROYECTO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EEA82E"/>
              </a:buClr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K. CRITERIOS DE </a:t>
            </a:r>
            <a:r>
              <a:rPr sz="1600" spc="-15" dirty="0">
                <a:solidFill>
                  <a:srgbClr val="676767"/>
                </a:solidFill>
                <a:latin typeface="Arial"/>
                <a:cs typeface="Arial"/>
              </a:rPr>
              <a:t>ACEPTACIÓN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DEL</a:t>
            </a:r>
            <a:r>
              <a:rPr sz="1600" spc="-15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PROYECTO.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3999" cy="6857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29751" y="5964237"/>
            <a:ext cx="214629" cy="668655"/>
          </a:xfrm>
          <a:custGeom>
            <a:avLst/>
            <a:gdLst/>
            <a:ahLst/>
            <a:cxnLst/>
            <a:rect l="l" t="t" r="r" b="b"/>
            <a:pathLst>
              <a:path w="214629" h="668654">
                <a:moveTo>
                  <a:pt x="0" y="668337"/>
                </a:moveTo>
                <a:lnTo>
                  <a:pt x="214249" y="668337"/>
                </a:lnTo>
                <a:lnTo>
                  <a:pt x="214249" y="0"/>
                </a:lnTo>
                <a:lnTo>
                  <a:pt x="0" y="0"/>
                </a:lnTo>
                <a:lnTo>
                  <a:pt x="0" y="668337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42236" y="6140051"/>
            <a:ext cx="0" cy="476884"/>
          </a:xfrm>
          <a:custGeom>
            <a:avLst/>
            <a:gdLst/>
            <a:ahLst/>
            <a:cxnLst/>
            <a:rect l="l" t="t" r="r" b="b"/>
            <a:pathLst>
              <a:path h="476884">
                <a:moveTo>
                  <a:pt x="0" y="476688"/>
                </a:moveTo>
                <a:lnTo>
                  <a:pt x="0" y="476688"/>
                </a:lnTo>
                <a:lnTo>
                  <a:pt x="0" y="0"/>
                </a:lnTo>
              </a:path>
            </a:pathLst>
          </a:custGeom>
          <a:ln w="3175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11925" y="6138725"/>
            <a:ext cx="267970" cy="348615"/>
          </a:xfrm>
          <a:custGeom>
            <a:avLst/>
            <a:gdLst/>
            <a:ahLst/>
            <a:cxnLst/>
            <a:rect l="l" t="t" r="r" b="b"/>
            <a:pathLst>
              <a:path w="267970" h="348614">
                <a:moveTo>
                  <a:pt x="82073" y="0"/>
                </a:moveTo>
                <a:lnTo>
                  <a:pt x="0" y="0"/>
                </a:lnTo>
                <a:lnTo>
                  <a:pt x="0" y="34172"/>
                </a:lnTo>
                <a:lnTo>
                  <a:pt x="2990" y="34172"/>
                </a:lnTo>
                <a:lnTo>
                  <a:pt x="6313" y="34525"/>
                </a:lnTo>
                <a:lnTo>
                  <a:pt x="7310" y="34525"/>
                </a:lnTo>
                <a:lnTo>
                  <a:pt x="11297" y="35188"/>
                </a:lnTo>
                <a:lnTo>
                  <a:pt x="47557" y="63016"/>
                </a:lnTo>
                <a:lnTo>
                  <a:pt x="51503" y="348311"/>
                </a:lnTo>
                <a:lnTo>
                  <a:pt x="57884" y="346995"/>
                </a:lnTo>
                <a:lnTo>
                  <a:pt x="66415" y="344995"/>
                </a:lnTo>
                <a:lnTo>
                  <a:pt x="76877" y="342248"/>
                </a:lnTo>
                <a:lnTo>
                  <a:pt x="89054" y="338692"/>
                </a:lnTo>
                <a:lnTo>
                  <a:pt x="89053" y="165533"/>
                </a:lnTo>
                <a:lnTo>
                  <a:pt x="213920" y="165533"/>
                </a:lnTo>
                <a:lnTo>
                  <a:pt x="82073" y="0"/>
                </a:lnTo>
                <a:close/>
              </a:path>
              <a:path w="267970" h="348614">
                <a:moveTo>
                  <a:pt x="213920" y="165533"/>
                </a:moveTo>
                <a:lnTo>
                  <a:pt x="89053" y="165533"/>
                </a:lnTo>
                <a:lnTo>
                  <a:pt x="190066" y="294241"/>
                </a:lnTo>
                <a:lnTo>
                  <a:pt x="210018" y="281486"/>
                </a:lnTo>
                <a:lnTo>
                  <a:pt x="229814" y="267082"/>
                </a:lnTo>
                <a:lnTo>
                  <a:pt x="249176" y="250999"/>
                </a:lnTo>
                <a:lnTo>
                  <a:pt x="267821" y="233205"/>
                </a:lnTo>
                <a:lnTo>
                  <a:pt x="213920" y="165533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11925" y="6485047"/>
            <a:ext cx="140557" cy="131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16612" y="613872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4">
                <a:moveTo>
                  <a:pt x="82405" y="257753"/>
                </a:moveTo>
                <a:lnTo>
                  <a:pt x="64809" y="272840"/>
                </a:lnTo>
                <a:lnTo>
                  <a:pt x="45313" y="287150"/>
                </a:lnTo>
                <a:lnTo>
                  <a:pt x="23762" y="300528"/>
                </a:lnTo>
                <a:lnTo>
                  <a:pt x="0" y="312817"/>
                </a:lnTo>
                <a:lnTo>
                  <a:pt x="129590" y="478014"/>
                </a:lnTo>
                <a:lnTo>
                  <a:pt x="180761" y="478014"/>
                </a:lnTo>
                <a:lnTo>
                  <a:pt x="180761" y="333382"/>
                </a:lnTo>
                <a:lnTo>
                  <a:pt x="142882" y="333382"/>
                </a:lnTo>
                <a:lnTo>
                  <a:pt x="82405" y="257753"/>
                </a:lnTo>
                <a:close/>
              </a:path>
              <a:path w="235584" h="478154">
                <a:moveTo>
                  <a:pt x="235253" y="0"/>
                </a:moveTo>
                <a:lnTo>
                  <a:pt x="183750" y="0"/>
                </a:lnTo>
                <a:lnTo>
                  <a:pt x="183392" y="26066"/>
                </a:lnTo>
                <a:lnTo>
                  <a:pt x="178891" y="68176"/>
                </a:lnTo>
                <a:lnTo>
                  <a:pt x="166602" y="120732"/>
                </a:lnTo>
                <a:lnTo>
                  <a:pt x="142882" y="178141"/>
                </a:lnTo>
                <a:lnTo>
                  <a:pt x="142882" y="333382"/>
                </a:lnTo>
                <a:lnTo>
                  <a:pt x="180761" y="333382"/>
                </a:lnTo>
                <a:lnTo>
                  <a:pt x="180761" y="85257"/>
                </a:lnTo>
                <a:lnTo>
                  <a:pt x="185121" y="63038"/>
                </a:lnTo>
                <a:lnTo>
                  <a:pt x="220632" y="36515"/>
                </a:lnTo>
                <a:lnTo>
                  <a:pt x="229274" y="35498"/>
                </a:lnTo>
                <a:lnTo>
                  <a:pt x="235253" y="35498"/>
                </a:lnTo>
                <a:lnTo>
                  <a:pt x="23525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07987" y="613872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5">
                <a:moveTo>
                  <a:pt x="55825" y="0"/>
                </a:moveTo>
                <a:lnTo>
                  <a:pt x="0" y="0"/>
                </a:lnTo>
                <a:lnTo>
                  <a:pt x="0" y="35498"/>
                </a:lnTo>
                <a:lnTo>
                  <a:pt x="5983" y="35498"/>
                </a:lnTo>
                <a:lnTo>
                  <a:pt x="6316" y="35851"/>
                </a:lnTo>
                <a:lnTo>
                  <a:pt x="42652" y="55152"/>
                </a:lnTo>
                <a:lnTo>
                  <a:pt x="49177" y="69997"/>
                </a:lnTo>
                <a:lnTo>
                  <a:pt x="53161" y="51320"/>
                </a:lnTo>
                <a:lnTo>
                  <a:pt x="55119" y="30527"/>
                </a:lnTo>
                <a:lnTo>
                  <a:pt x="55768" y="11970"/>
                </a:lnTo>
                <a:lnTo>
                  <a:pt x="55825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32282" y="6398800"/>
            <a:ext cx="1559751" cy="2179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07987" y="5964240"/>
            <a:ext cx="143546" cy="115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66085" y="2657094"/>
            <a:ext cx="318008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8740">
              <a:lnSpc>
                <a:spcPct val="100000"/>
              </a:lnSpc>
              <a:spcBef>
                <a:spcPts val="105"/>
              </a:spcBef>
            </a:pPr>
            <a:r>
              <a:rPr sz="4400" b="0" spc="-15" dirty="0">
                <a:solidFill>
                  <a:srgbClr val="EEA82E"/>
                </a:solidFill>
                <a:latin typeface="Calibri"/>
                <a:cs typeface="Calibri"/>
              </a:rPr>
              <a:t>¿Preguntas </a:t>
            </a:r>
            <a:r>
              <a:rPr sz="4400" b="0" dirty="0">
                <a:solidFill>
                  <a:srgbClr val="EEA82E"/>
                </a:solidFill>
                <a:latin typeface="Calibri"/>
                <a:cs typeface="Calibri"/>
              </a:rPr>
              <a:t>o  </a:t>
            </a:r>
            <a:r>
              <a:rPr sz="4400" b="0" spc="-5" dirty="0">
                <a:solidFill>
                  <a:srgbClr val="EEA82E"/>
                </a:solidFill>
                <a:latin typeface="Calibri"/>
                <a:cs typeface="Calibri"/>
              </a:rPr>
              <a:t>Come</a:t>
            </a:r>
            <a:r>
              <a:rPr sz="4400" b="0" spc="-25" dirty="0">
                <a:solidFill>
                  <a:srgbClr val="EEA82E"/>
                </a:solidFill>
                <a:latin typeface="Calibri"/>
                <a:cs typeface="Calibri"/>
              </a:rPr>
              <a:t>n</a:t>
            </a:r>
            <a:r>
              <a:rPr sz="4400" b="0" spc="-50" dirty="0">
                <a:solidFill>
                  <a:srgbClr val="EEA82E"/>
                </a:solidFill>
                <a:latin typeface="Calibri"/>
                <a:cs typeface="Calibri"/>
              </a:rPr>
              <a:t>t</a:t>
            </a:r>
            <a:r>
              <a:rPr sz="4400" b="0" spc="-5" dirty="0">
                <a:solidFill>
                  <a:srgbClr val="EEA82E"/>
                </a:solidFill>
                <a:latin typeface="Calibri"/>
                <a:cs typeface="Calibri"/>
              </a:rPr>
              <a:t>arios?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835150"/>
            <a:ext cx="240029" cy="717550"/>
          </a:xfrm>
          <a:custGeom>
            <a:avLst/>
            <a:gdLst/>
            <a:ahLst/>
            <a:cxnLst/>
            <a:rect l="l" t="t" r="r" b="b"/>
            <a:pathLst>
              <a:path w="240029" h="717550">
                <a:moveTo>
                  <a:pt x="0" y="717550"/>
                </a:moveTo>
                <a:lnTo>
                  <a:pt x="239712" y="717550"/>
                </a:lnTo>
                <a:lnTo>
                  <a:pt x="239712" y="0"/>
                </a:lnTo>
                <a:lnTo>
                  <a:pt x="0" y="0"/>
                </a:lnTo>
                <a:lnTo>
                  <a:pt x="0" y="717550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47360" y="6140051"/>
            <a:ext cx="0" cy="476884"/>
          </a:xfrm>
          <a:custGeom>
            <a:avLst/>
            <a:gdLst/>
            <a:ahLst/>
            <a:cxnLst/>
            <a:rect l="l" t="t" r="r" b="b"/>
            <a:pathLst>
              <a:path h="476884">
                <a:moveTo>
                  <a:pt x="0" y="476688"/>
                </a:moveTo>
                <a:lnTo>
                  <a:pt x="0" y="476688"/>
                </a:lnTo>
                <a:lnTo>
                  <a:pt x="0" y="0"/>
                </a:lnTo>
              </a:path>
            </a:pathLst>
          </a:custGeom>
          <a:ln w="3175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16648" y="6138725"/>
            <a:ext cx="268605" cy="348615"/>
          </a:xfrm>
          <a:custGeom>
            <a:avLst/>
            <a:gdLst/>
            <a:ahLst/>
            <a:cxnLst/>
            <a:rect l="l" t="t" r="r" b="b"/>
            <a:pathLst>
              <a:path w="268604" h="348614">
                <a:moveTo>
                  <a:pt x="82135" y="0"/>
                </a:moveTo>
                <a:lnTo>
                  <a:pt x="0" y="0"/>
                </a:lnTo>
                <a:lnTo>
                  <a:pt x="0" y="34172"/>
                </a:lnTo>
                <a:lnTo>
                  <a:pt x="2992" y="34172"/>
                </a:lnTo>
                <a:lnTo>
                  <a:pt x="6318" y="34525"/>
                </a:lnTo>
                <a:lnTo>
                  <a:pt x="7315" y="34525"/>
                </a:lnTo>
                <a:lnTo>
                  <a:pt x="11306" y="35188"/>
                </a:lnTo>
                <a:lnTo>
                  <a:pt x="24607" y="39151"/>
                </a:lnTo>
                <a:lnTo>
                  <a:pt x="37659" y="47816"/>
                </a:lnTo>
                <a:lnTo>
                  <a:pt x="47593" y="63016"/>
                </a:lnTo>
                <a:lnTo>
                  <a:pt x="51541" y="86583"/>
                </a:lnTo>
                <a:lnTo>
                  <a:pt x="51541" y="348311"/>
                </a:lnTo>
                <a:lnTo>
                  <a:pt x="57928" y="346995"/>
                </a:lnTo>
                <a:lnTo>
                  <a:pt x="66465" y="344995"/>
                </a:lnTo>
                <a:lnTo>
                  <a:pt x="76935" y="342248"/>
                </a:lnTo>
                <a:lnTo>
                  <a:pt x="89121" y="338692"/>
                </a:lnTo>
                <a:lnTo>
                  <a:pt x="89121" y="165533"/>
                </a:lnTo>
                <a:lnTo>
                  <a:pt x="214082" y="165533"/>
                </a:lnTo>
                <a:lnTo>
                  <a:pt x="82135" y="0"/>
                </a:lnTo>
                <a:close/>
              </a:path>
              <a:path w="268604" h="348614">
                <a:moveTo>
                  <a:pt x="214082" y="165533"/>
                </a:moveTo>
                <a:lnTo>
                  <a:pt x="89121" y="165533"/>
                </a:lnTo>
                <a:lnTo>
                  <a:pt x="190210" y="294241"/>
                </a:lnTo>
                <a:lnTo>
                  <a:pt x="210176" y="281486"/>
                </a:lnTo>
                <a:lnTo>
                  <a:pt x="229988" y="267082"/>
                </a:lnTo>
                <a:lnTo>
                  <a:pt x="249364" y="250999"/>
                </a:lnTo>
                <a:lnTo>
                  <a:pt x="268024" y="233205"/>
                </a:lnTo>
                <a:lnTo>
                  <a:pt x="214082" y="165533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16648" y="6485047"/>
            <a:ext cx="140663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21491" y="613872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4">
                <a:moveTo>
                  <a:pt x="82467" y="257753"/>
                </a:moveTo>
                <a:lnTo>
                  <a:pt x="64858" y="272840"/>
                </a:lnTo>
                <a:lnTo>
                  <a:pt x="45347" y="287150"/>
                </a:lnTo>
                <a:lnTo>
                  <a:pt x="23780" y="300528"/>
                </a:lnTo>
                <a:lnTo>
                  <a:pt x="0" y="312817"/>
                </a:lnTo>
                <a:lnTo>
                  <a:pt x="129688" y="478014"/>
                </a:lnTo>
                <a:lnTo>
                  <a:pt x="180897" y="478014"/>
                </a:lnTo>
                <a:lnTo>
                  <a:pt x="180897" y="333382"/>
                </a:lnTo>
                <a:lnTo>
                  <a:pt x="142990" y="333382"/>
                </a:lnTo>
                <a:lnTo>
                  <a:pt x="82467" y="257753"/>
                </a:lnTo>
                <a:close/>
              </a:path>
              <a:path w="235584" h="478154">
                <a:moveTo>
                  <a:pt x="235431" y="0"/>
                </a:moveTo>
                <a:lnTo>
                  <a:pt x="183889" y="0"/>
                </a:lnTo>
                <a:lnTo>
                  <a:pt x="183531" y="26066"/>
                </a:lnTo>
                <a:lnTo>
                  <a:pt x="179026" y="68176"/>
                </a:lnTo>
                <a:lnTo>
                  <a:pt x="166728" y="120732"/>
                </a:lnTo>
                <a:lnTo>
                  <a:pt x="142990" y="178141"/>
                </a:lnTo>
                <a:lnTo>
                  <a:pt x="142990" y="333382"/>
                </a:lnTo>
                <a:lnTo>
                  <a:pt x="180897" y="333382"/>
                </a:lnTo>
                <a:lnTo>
                  <a:pt x="180897" y="85257"/>
                </a:lnTo>
                <a:lnTo>
                  <a:pt x="185261" y="63038"/>
                </a:lnTo>
                <a:lnTo>
                  <a:pt x="220799" y="36515"/>
                </a:lnTo>
                <a:lnTo>
                  <a:pt x="229447" y="35498"/>
                </a:lnTo>
                <a:lnTo>
                  <a:pt x="235431" y="35498"/>
                </a:lnTo>
                <a:lnTo>
                  <a:pt x="235431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12935" y="613872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5">
                <a:moveTo>
                  <a:pt x="55868" y="0"/>
                </a:moveTo>
                <a:lnTo>
                  <a:pt x="0" y="0"/>
                </a:lnTo>
                <a:lnTo>
                  <a:pt x="0" y="35498"/>
                </a:lnTo>
                <a:lnTo>
                  <a:pt x="5988" y="35498"/>
                </a:lnTo>
                <a:lnTo>
                  <a:pt x="6320" y="35851"/>
                </a:lnTo>
                <a:lnTo>
                  <a:pt x="42684" y="55152"/>
                </a:lnTo>
                <a:lnTo>
                  <a:pt x="49214" y="69997"/>
                </a:lnTo>
                <a:lnTo>
                  <a:pt x="53201" y="51320"/>
                </a:lnTo>
                <a:lnTo>
                  <a:pt x="55161" y="30527"/>
                </a:lnTo>
                <a:lnTo>
                  <a:pt x="55810" y="11970"/>
                </a:lnTo>
                <a:lnTo>
                  <a:pt x="5586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37474" y="6398800"/>
            <a:ext cx="1560929" cy="217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12935" y="5964240"/>
            <a:ext cx="143655" cy="115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76247" y="2126360"/>
            <a:ext cx="612394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EEA82E"/>
                </a:solidFill>
                <a:latin typeface="Arial"/>
                <a:cs typeface="Arial"/>
              </a:rPr>
              <a:t>REFLEXIONEMOS</a:t>
            </a:r>
            <a:r>
              <a:rPr sz="3600" dirty="0">
                <a:solidFill>
                  <a:srgbClr val="EEA82E"/>
                </a:solidFill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600" dirty="0">
                <a:solidFill>
                  <a:srgbClr val="272727"/>
                </a:solidFill>
                <a:latin typeface="Arial"/>
                <a:cs typeface="Arial"/>
              </a:rPr>
              <a:t>¿Qué </a:t>
            </a:r>
            <a:r>
              <a:rPr sz="3600" spc="-5" dirty="0">
                <a:solidFill>
                  <a:srgbClr val="272727"/>
                </a:solidFill>
                <a:latin typeface="Arial"/>
                <a:cs typeface="Arial"/>
              </a:rPr>
              <a:t>es un caso de</a:t>
            </a:r>
            <a:r>
              <a:rPr sz="3600" spc="-6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272727"/>
                </a:solidFill>
                <a:latin typeface="Arial"/>
                <a:cs typeface="Arial"/>
              </a:rPr>
              <a:t>negocio?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577723"/>
            <a:ext cx="4409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solidFill>
                  <a:srgbClr val="EEA82E"/>
                </a:solidFill>
                <a:latin typeface="Arial"/>
                <a:cs typeface="Arial"/>
              </a:rPr>
              <a:t>LOGRO DE LA</a:t>
            </a:r>
            <a:r>
              <a:rPr sz="3200" b="0" spc="-265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3200" b="0" dirty="0">
                <a:solidFill>
                  <a:srgbClr val="EEA82E"/>
                </a:solidFill>
                <a:latin typeface="Arial"/>
                <a:cs typeface="Arial"/>
              </a:rPr>
              <a:t>SESIÓN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0415" y="1319783"/>
            <a:ext cx="8295132" cy="2895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6797" y="1953895"/>
            <a:ext cx="732345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término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sesión el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estudiante desarrolla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ejercicios del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inicio de  un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proyecto,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identificando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los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interesados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del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proyecto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y 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desarrollando el acta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constitución del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proyecto,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manera clara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y 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precisa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acuerdo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los esquemas y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procedimientos presentados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en  clase.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la misma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forma, desarrolla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el caso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negocio.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0415" y="4340352"/>
            <a:ext cx="8295132" cy="20360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54735" y="4485894"/>
            <a:ext cx="484695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Temario: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6235" algn="l"/>
              </a:tabLst>
            </a:pPr>
            <a:r>
              <a:rPr sz="1800" spc="-5" dirty="0">
                <a:latin typeface="Calibri"/>
                <a:cs typeface="Calibri"/>
              </a:rPr>
              <a:t>Caso de Negocio del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Proyecto.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6235" algn="l"/>
              </a:tabLst>
            </a:pPr>
            <a:r>
              <a:rPr sz="1800" spc="-5" dirty="0">
                <a:latin typeface="Calibri"/>
                <a:cs typeface="Calibri"/>
              </a:rPr>
              <a:t>Inicio del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proyecto.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6235" algn="l"/>
              </a:tabLst>
            </a:pPr>
            <a:r>
              <a:rPr sz="1800" spc="-5" dirty="0">
                <a:latin typeface="Calibri"/>
                <a:cs typeface="Calibri"/>
              </a:rPr>
              <a:t>Identificar </a:t>
            </a:r>
            <a:r>
              <a:rPr sz="1800" dirty="0">
                <a:latin typeface="Calibri"/>
                <a:cs typeface="Calibri"/>
              </a:rPr>
              <a:t>a los </a:t>
            </a:r>
            <a:r>
              <a:rPr sz="1800" spc="-10" dirty="0">
                <a:latin typeface="Calibri"/>
                <a:cs typeface="Calibri"/>
              </a:rPr>
              <a:t>interesados </a:t>
            </a:r>
            <a:r>
              <a:rPr sz="1800" spc="-5" dirty="0">
                <a:latin typeface="Calibri"/>
                <a:cs typeface="Calibri"/>
              </a:rPr>
              <a:t>del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proyecto.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6235" algn="l"/>
              </a:tabLst>
            </a:pPr>
            <a:r>
              <a:rPr sz="1800" spc="-10" dirty="0">
                <a:latin typeface="Calibri"/>
                <a:cs typeface="Calibri"/>
              </a:rPr>
              <a:t>Desarrollar </a:t>
            </a:r>
            <a:r>
              <a:rPr sz="1800" dirty="0">
                <a:latin typeface="Calibri"/>
                <a:cs typeface="Calibri"/>
              </a:rPr>
              <a:t>el </a:t>
            </a:r>
            <a:r>
              <a:rPr sz="1800" spc="-10" dirty="0">
                <a:latin typeface="Calibri"/>
                <a:cs typeface="Calibri"/>
              </a:rPr>
              <a:t>Acta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Constitución </a:t>
            </a:r>
            <a:r>
              <a:rPr sz="1800" spc="-5" dirty="0">
                <a:latin typeface="Calibri"/>
                <a:cs typeface="Calibri"/>
              </a:rPr>
              <a:t>del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Proyecto.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918717"/>
            <a:ext cx="20072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solidFill>
                  <a:srgbClr val="EEA82E"/>
                </a:solidFill>
                <a:latin typeface="Arial"/>
                <a:cs typeface="Arial"/>
              </a:rPr>
              <a:t>INTRODUCCIÓN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625854"/>
            <a:ext cx="7858759" cy="197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676767"/>
                </a:solidFill>
                <a:latin typeface="Arial"/>
                <a:cs typeface="Arial"/>
              </a:rPr>
              <a:t>Durante esta sesión identificaremos un caso de negocio tipo</a:t>
            </a:r>
            <a:r>
              <a:rPr sz="2000" spc="-22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76767"/>
                </a:solidFill>
                <a:latin typeface="Arial"/>
                <a:cs typeface="Arial"/>
              </a:rPr>
              <a:t>para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676767"/>
                </a:solidFill>
                <a:latin typeface="Arial"/>
                <a:cs typeface="Arial"/>
              </a:rPr>
              <a:t>determinar el inicio de un</a:t>
            </a:r>
            <a:r>
              <a:rPr sz="2000" spc="-9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76767"/>
                </a:solidFill>
                <a:latin typeface="Arial"/>
                <a:cs typeface="Arial"/>
              </a:rPr>
              <a:t>proyecto.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676767"/>
                </a:solidFill>
                <a:latin typeface="Arial"/>
                <a:cs typeface="Arial"/>
              </a:rPr>
              <a:t>Se identificaran a los interesados del proyecto para ver su</a:t>
            </a:r>
            <a:r>
              <a:rPr sz="2000" spc="-21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76767"/>
                </a:solidFill>
                <a:latin typeface="Arial"/>
                <a:cs typeface="Arial"/>
              </a:rPr>
              <a:t>impacto  dentro de las actividades a realizar dentro del</a:t>
            </a:r>
            <a:r>
              <a:rPr sz="2000" spc="-16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76767"/>
                </a:solidFill>
                <a:latin typeface="Arial"/>
                <a:cs typeface="Arial"/>
              </a:rPr>
              <a:t>mismo.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676767"/>
                </a:solidFill>
                <a:latin typeface="Arial"/>
                <a:cs typeface="Arial"/>
              </a:rPr>
              <a:t>Por </a:t>
            </a:r>
            <a:r>
              <a:rPr sz="2000" spc="-5" dirty="0">
                <a:solidFill>
                  <a:srgbClr val="676767"/>
                </a:solidFill>
                <a:latin typeface="Arial"/>
                <a:cs typeface="Arial"/>
              </a:rPr>
              <a:t>último </a:t>
            </a:r>
            <a:r>
              <a:rPr sz="2000" dirty="0">
                <a:solidFill>
                  <a:srgbClr val="676767"/>
                </a:solidFill>
                <a:latin typeface="Arial"/>
                <a:cs typeface="Arial"/>
              </a:rPr>
              <a:t>generaremos el acta de constitución del proyecto</a:t>
            </a:r>
            <a:r>
              <a:rPr sz="2000" spc="-17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76767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676767"/>
                </a:solidFill>
                <a:latin typeface="Arial"/>
                <a:cs typeface="Arial"/>
              </a:rPr>
              <a:t>indicaremos la pautas para el inicio de sus propios</a:t>
            </a:r>
            <a:r>
              <a:rPr sz="2000" spc="-14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76767"/>
                </a:solidFill>
                <a:latin typeface="Arial"/>
                <a:cs typeface="Arial"/>
              </a:rPr>
              <a:t>proyectos.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24428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dirty="0">
                <a:solidFill>
                  <a:srgbClr val="EEA82E"/>
                </a:solidFill>
                <a:latin typeface="Arial"/>
                <a:cs typeface="Arial"/>
              </a:rPr>
              <a:t>CASO DE</a:t>
            </a:r>
            <a:r>
              <a:rPr sz="2000" b="0" spc="-70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0" dirty="0">
                <a:solidFill>
                  <a:srgbClr val="EEA82E"/>
                </a:solidFill>
                <a:latin typeface="Arial"/>
                <a:cs typeface="Arial"/>
              </a:rPr>
              <a:t>NEGOCIO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0034" y="1215847"/>
            <a:ext cx="8256524" cy="53741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63157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dirty="0">
                <a:solidFill>
                  <a:srgbClr val="EEA82E"/>
                </a:solidFill>
                <a:latin typeface="Arial"/>
                <a:cs typeface="Arial"/>
              </a:rPr>
              <a:t>ALINEACIÓN CON LOS OBJETIVOS</a:t>
            </a:r>
            <a:r>
              <a:rPr sz="2000" b="0" spc="-90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0" spc="-15" dirty="0">
                <a:solidFill>
                  <a:srgbClr val="EEA82E"/>
                </a:solidFill>
                <a:latin typeface="Arial"/>
                <a:cs typeface="Arial"/>
              </a:rPr>
              <a:t>ESTRATÉGICOS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0600" y="1972525"/>
            <a:ext cx="7996173" cy="4396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4281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5" dirty="0">
                <a:solidFill>
                  <a:srgbClr val="EEA82E"/>
                </a:solidFill>
                <a:latin typeface="Arial"/>
                <a:cs typeface="Arial"/>
              </a:rPr>
              <a:t>NIVEL </a:t>
            </a:r>
            <a:r>
              <a:rPr sz="2000" b="0" dirty="0">
                <a:solidFill>
                  <a:srgbClr val="EEA82E"/>
                </a:solidFill>
                <a:latin typeface="Arial"/>
                <a:cs typeface="Arial"/>
              </a:rPr>
              <a:t>DE RIESGO DEL</a:t>
            </a:r>
            <a:r>
              <a:rPr sz="2000" b="0" spc="-210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0" spc="-5" dirty="0">
                <a:solidFill>
                  <a:srgbClr val="EEA82E"/>
                </a:solidFill>
                <a:latin typeface="Arial"/>
                <a:cs typeface="Arial"/>
              </a:rPr>
              <a:t>PROYECTO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6836" y="1263180"/>
            <a:ext cx="8787511" cy="51691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9639" y="2025395"/>
            <a:ext cx="5952744" cy="4745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7468" y="2049475"/>
            <a:ext cx="5857240" cy="4651375"/>
          </a:xfrm>
          <a:custGeom>
            <a:avLst/>
            <a:gdLst/>
            <a:ahLst/>
            <a:cxnLst/>
            <a:rect l="l" t="t" r="r" b="b"/>
            <a:pathLst>
              <a:path w="5857240" h="4651375">
                <a:moveTo>
                  <a:pt x="0" y="4650867"/>
                </a:moveTo>
                <a:lnTo>
                  <a:pt x="5856858" y="4650867"/>
                </a:lnTo>
                <a:lnTo>
                  <a:pt x="5856858" y="0"/>
                </a:lnTo>
                <a:lnTo>
                  <a:pt x="0" y="0"/>
                </a:lnTo>
                <a:lnTo>
                  <a:pt x="0" y="465086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3202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dirty="0">
                <a:solidFill>
                  <a:srgbClr val="EEA82E"/>
                </a:solidFill>
                <a:latin typeface="Arial"/>
                <a:cs typeface="Arial"/>
              </a:rPr>
              <a:t>INICIANDO EL</a:t>
            </a:r>
            <a:r>
              <a:rPr sz="2000" b="0" spc="-170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0" spc="-5" dirty="0">
                <a:solidFill>
                  <a:srgbClr val="EEA82E"/>
                </a:solidFill>
                <a:latin typeface="Arial"/>
                <a:cs typeface="Arial"/>
              </a:rPr>
              <a:t>PROYECTO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1376629"/>
            <a:ext cx="79121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Consiste en obtener la autorización formal para comenzar el proyecto y comenzar</a:t>
            </a:r>
            <a:r>
              <a:rPr sz="1600" spc="21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hacer uso de los recursos de la organización en el</a:t>
            </a:r>
            <a:r>
              <a:rPr sz="1600" spc="2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proyecto.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70304" y="2513076"/>
            <a:ext cx="2854451" cy="14508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79448" y="2714244"/>
            <a:ext cx="2889504" cy="11140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8436" y="2538222"/>
            <a:ext cx="2758948" cy="13558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18436" y="2538222"/>
            <a:ext cx="2759075" cy="135636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40970" marR="134620" algn="ctr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DESARROLLAR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EL 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ACTA</a:t>
            </a:r>
            <a:r>
              <a:rPr sz="18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CONSTITUCIÓN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DEL  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PROYECTO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70304" y="4558284"/>
            <a:ext cx="2854451" cy="14508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18436" y="4582490"/>
            <a:ext cx="2758948" cy="13558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8436" y="4582490"/>
            <a:ext cx="2759075" cy="1356360"/>
          </a:xfrm>
          <a:custGeom>
            <a:avLst/>
            <a:gdLst/>
            <a:ahLst/>
            <a:cxnLst/>
            <a:rect l="l" t="t" r="r" b="b"/>
            <a:pathLst>
              <a:path w="2759075" h="1356360">
                <a:moveTo>
                  <a:pt x="0" y="1355851"/>
                </a:moveTo>
                <a:lnTo>
                  <a:pt x="2758948" y="1355851"/>
                </a:lnTo>
                <a:lnTo>
                  <a:pt x="2758948" y="0"/>
                </a:lnTo>
                <a:lnTo>
                  <a:pt x="0" y="0"/>
                </a:lnTo>
                <a:lnTo>
                  <a:pt x="0" y="135585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91257" y="4959172"/>
            <a:ext cx="181546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IDENTIFICAR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INTERESADOS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08447" y="2167127"/>
            <a:ext cx="3451859" cy="14660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23559" y="2513076"/>
            <a:ext cx="2474976" cy="8397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55310" y="2191385"/>
            <a:ext cx="3358515" cy="1371600"/>
          </a:xfrm>
          <a:custGeom>
            <a:avLst/>
            <a:gdLst/>
            <a:ahLst/>
            <a:cxnLst/>
            <a:rect l="l" t="t" r="r" b="b"/>
            <a:pathLst>
              <a:path w="3358515" h="1371600">
                <a:moveTo>
                  <a:pt x="685800" y="0"/>
                </a:moveTo>
                <a:lnTo>
                  <a:pt x="0" y="685800"/>
                </a:lnTo>
                <a:lnTo>
                  <a:pt x="685800" y="1371600"/>
                </a:lnTo>
                <a:lnTo>
                  <a:pt x="685800" y="1131951"/>
                </a:lnTo>
                <a:lnTo>
                  <a:pt x="2911856" y="1131951"/>
                </a:lnTo>
                <a:lnTo>
                  <a:pt x="3358007" y="685800"/>
                </a:lnTo>
                <a:lnTo>
                  <a:pt x="2911856" y="239649"/>
                </a:lnTo>
                <a:lnTo>
                  <a:pt x="685800" y="239649"/>
                </a:lnTo>
                <a:lnTo>
                  <a:pt x="685800" y="0"/>
                </a:lnTo>
                <a:close/>
              </a:path>
              <a:path w="3358515" h="1371600">
                <a:moveTo>
                  <a:pt x="2911856" y="1131951"/>
                </a:moveTo>
                <a:lnTo>
                  <a:pt x="2672207" y="1131951"/>
                </a:lnTo>
                <a:lnTo>
                  <a:pt x="2672207" y="1371600"/>
                </a:lnTo>
                <a:lnTo>
                  <a:pt x="2911856" y="1131951"/>
                </a:lnTo>
                <a:close/>
              </a:path>
              <a:path w="3358515" h="1371600">
                <a:moveTo>
                  <a:pt x="2672207" y="0"/>
                </a:moveTo>
                <a:lnTo>
                  <a:pt x="2672207" y="239649"/>
                </a:lnTo>
                <a:lnTo>
                  <a:pt x="2911856" y="239649"/>
                </a:lnTo>
                <a:lnTo>
                  <a:pt x="2672207" y="0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55310" y="2191385"/>
            <a:ext cx="3358515" cy="1371600"/>
          </a:xfrm>
          <a:custGeom>
            <a:avLst/>
            <a:gdLst/>
            <a:ahLst/>
            <a:cxnLst/>
            <a:rect l="l" t="t" r="r" b="b"/>
            <a:pathLst>
              <a:path w="3358515" h="1371600">
                <a:moveTo>
                  <a:pt x="0" y="685800"/>
                </a:moveTo>
                <a:lnTo>
                  <a:pt x="685800" y="0"/>
                </a:lnTo>
                <a:lnTo>
                  <a:pt x="685800" y="239649"/>
                </a:lnTo>
                <a:lnTo>
                  <a:pt x="2672207" y="239649"/>
                </a:lnTo>
                <a:lnTo>
                  <a:pt x="2672207" y="0"/>
                </a:lnTo>
                <a:lnTo>
                  <a:pt x="3358007" y="685800"/>
                </a:lnTo>
                <a:lnTo>
                  <a:pt x="2672207" y="1371600"/>
                </a:lnTo>
                <a:lnTo>
                  <a:pt x="2672207" y="1131951"/>
                </a:lnTo>
                <a:lnTo>
                  <a:pt x="685800" y="1131951"/>
                </a:lnTo>
                <a:lnTo>
                  <a:pt x="685800" y="1371600"/>
                </a:lnTo>
                <a:lnTo>
                  <a:pt x="0" y="685800"/>
                </a:lnTo>
                <a:close/>
              </a:path>
            </a:pathLst>
          </a:custGeom>
          <a:ln w="952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90946" y="2575686"/>
            <a:ext cx="2089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marR="5080" indent="-13906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GRUPO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PROCESOS 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PLANIFICACION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13020" y="3695700"/>
            <a:ext cx="3447287" cy="13883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25084" y="4003547"/>
            <a:ext cx="2474975" cy="8397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60645" y="3720719"/>
            <a:ext cx="3352800" cy="1292860"/>
          </a:xfrm>
          <a:custGeom>
            <a:avLst/>
            <a:gdLst/>
            <a:ahLst/>
            <a:cxnLst/>
            <a:rect l="l" t="t" r="r" b="b"/>
            <a:pathLst>
              <a:path w="3352800" h="1292860">
                <a:moveTo>
                  <a:pt x="646302" y="0"/>
                </a:moveTo>
                <a:lnTo>
                  <a:pt x="0" y="646302"/>
                </a:lnTo>
                <a:lnTo>
                  <a:pt x="646302" y="1292732"/>
                </a:lnTo>
                <a:lnTo>
                  <a:pt x="646302" y="1066799"/>
                </a:lnTo>
                <a:lnTo>
                  <a:pt x="2932258" y="1066799"/>
                </a:lnTo>
                <a:lnTo>
                  <a:pt x="3352673" y="646302"/>
                </a:lnTo>
                <a:lnTo>
                  <a:pt x="2932176" y="225805"/>
                </a:lnTo>
                <a:lnTo>
                  <a:pt x="646302" y="225805"/>
                </a:lnTo>
                <a:lnTo>
                  <a:pt x="646302" y="0"/>
                </a:lnTo>
                <a:close/>
              </a:path>
              <a:path w="3352800" h="1292860">
                <a:moveTo>
                  <a:pt x="2932258" y="1066799"/>
                </a:moveTo>
                <a:lnTo>
                  <a:pt x="2706370" y="1066799"/>
                </a:lnTo>
                <a:lnTo>
                  <a:pt x="2706370" y="1292732"/>
                </a:lnTo>
                <a:lnTo>
                  <a:pt x="2932258" y="1066799"/>
                </a:lnTo>
                <a:close/>
              </a:path>
              <a:path w="3352800" h="1292860">
                <a:moveTo>
                  <a:pt x="2706370" y="0"/>
                </a:moveTo>
                <a:lnTo>
                  <a:pt x="2706370" y="225805"/>
                </a:lnTo>
                <a:lnTo>
                  <a:pt x="2932176" y="225805"/>
                </a:lnTo>
                <a:lnTo>
                  <a:pt x="2706370" y="0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60645" y="3720719"/>
            <a:ext cx="3352800" cy="1292860"/>
          </a:xfrm>
          <a:custGeom>
            <a:avLst/>
            <a:gdLst/>
            <a:ahLst/>
            <a:cxnLst/>
            <a:rect l="l" t="t" r="r" b="b"/>
            <a:pathLst>
              <a:path w="3352800" h="1292860">
                <a:moveTo>
                  <a:pt x="0" y="646302"/>
                </a:moveTo>
                <a:lnTo>
                  <a:pt x="646302" y="0"/>
                </a:lnTo>
                <a:lnTo>
                  <a:pt x="646302" y="225805"/>
                </a:lnTo>
                <a:lnTo>
                  <a:pt x="2706370" y="225805"/>
                </a:lnTo>
                <a:lnTo>
                  <a:pt x="2706370" y="0"/>
                </a:lnTo>
                <a:lnTo>
                  <a:pt x="3352673" y="646302"/>
                </a:lnTo>
                <a:lnTo>
                  <a:pt x="2706370" y="1292732"/>
                </a:lnTo>
                <a:lnTo>
                  <a:pt x="2706370" y="1066799"/>
                </a:lnTo>
                <a:lnTo>
                  <a:pt x="646302" y="1066799"/>
                </a:lnTo>
                <a:lnTo>
                  <a:pt x="646302" y="1292732"/>
                </a:lnTo>
                <a:lnTo>
                  <a:pt x="0" y="646302"/>
                </a:lnTo>
                <a:close/>
              </a:path>
            </a:pathLst>
          </a:custGeom>
          <a:ln w="952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793104" y="4065778"/>
            <a:ext cx="2089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125" marR="5080" indent="-35242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GRUPO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PROCESOS 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EJECUCIÓN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113020" y="5103876"/>
            <a:ext cx="3447287" cy="14142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25084" y="5286755"/>
            <a:ext cx="2474975" cy="11140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60645" y="5129021"/>
            <a:ext cx="3352800" cy="1319530"/>
          </a:xfrm>
          <a:custGeom>
            <a:avLst/>
            <a:gdLst/>
            <a:ahLst/>
            <a:cxnLst/>
            <a:rect l="l" t="t" r="r" b="b"/>
            <a:pathLst>
              <a:path w="3352800" h="1319529">
                <a:moveTo>
                  <a:pt x="659510" y="0"/>
                </a:moveTo>
                <a:lnTo>
                  <a:pt x="0" y="659561"/>
                </a:lnTo>
                <a:lnTo>
                  <a:pt x="659510" y="1319072"/>
                </a:lnTo>
                <a:lnTo>
                  <a:pt x="659510" y="1088593"/>
                </a:lnTo>
                <a:lnTo>
                  <a:pt x="2923641" y="1088593"/>
                </a:lnTo>
                <a:lnTo>
                  <a:pt x="3352673" y="659561"/>
                </a:lnTo>
                <a:lnTo>
                  <a:pt x="2923649" y="230504"/>
                </a:lnTo>
                <a:lnTo>
                  <a:pt x="659510" y="230504"/>
                </a:lnTo>
                <a:lnTo>
                  <a:pt x="659510" y="0"/>
                </a:lnTo>
                <a:close/>
              </a:path>
              <a:path w="3352800" h="1319529">
                <a:moveTo>
                  <a:pt x="2923641" y="1088593"/>
                </a:moveTo>
                <a:lnTo>
                  <a:pt x="2693161" y="1088593"/>
                </a:lnTo>
                <a:lnTo>
                  <a:pt x="2693161" y="1319072"/>
                </a:lnTo>
                <a:lnTo>
                  <a:pt x="2923641" y="1088593"/>
                </a:lnTo>
                <a:close/>
              </a:path>
              <a:path w="3352800" h="1319529">
                <a:moveTo>
                  <a:pt x="2693161" y="0"/>
                </a:moveTo>
                <a:lnTo>
                  <a:pt x="2693161" y="230504"/>
                </a:lnTo>
                <a:lnTo>
                  <a:pt x="2923649" y="230504"/>
                </a:lnTo>
                <a:lnTo>
                  <a:pt x="2693161" y="0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60645" y="5129021"/>
            <a:ext cx="3352800" cy="1319530"/>
          </a:xfrm>
          <a:custGeom>
            <a:avLst/>
            <a:gdLst/>
            <a:ahLst/>
            <a:cxnLst/>
            <a:rect l="l" t="t" r="r" b="b"/>
            <a:pathLst>
              <a:path w="3352800" h="1319529">
                <a:moveTo>
                  <a:pt x="0" y="659561"/>
                </a:moveTo>
                <a:lnTo>
                  <a:pt x="659510" y="0"/>
                </a:lnTo>
                <a:lnTo>
                  <a:pt x="659510" y="230504"/>
                </a:lnTo>
                <a:lnTo>
                  <a:pt x="2693161" y="230504"/>
                </a:lnTo>
                <a:lnTo>
                  <a:pt x="2693161" y="0"/>
                </a:lnTo>
                <a:lnTo>
                  <a:pt x="3352673" y="659561"/>
                </a:lnTo>
                <a:lnTo>
                  <a:pt x="2693161" y="1319072"/>
                </a:lnTo>
                <a:lnTo>
                  <a:pt x="2693161" y="1088593"/>
                </a:lnTo>
                <a:lnTo>
                  <a:pt x="659510" y="1088593"/>
                </a:lnTo>
                <a:lnTo>
                  <a:pt x="659510" y="1319072"/>
                </a:lnTo>
                <a:lnTo>
                  <a:pt x="0" y="659561"/>
                </a:lnTo>
                <a:close/>
              </a:path>
            </a:pathLst>
          </a:custGeom>
          <a:ln w="952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792851" y="5350255"/>
            <a:ext cx="208851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GRUPO DE</a:t>
            </a:r>
            <a:r>
              <a:rPr sz="1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PROCESOS 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SEGUIMIENTO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Y 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869692" y="3867911"/>
            <a:ext cx="448056" cy="7863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24555" y="3894073"/>
            <a:ext cx="338963" cy="68846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24555" y="3894073"/>
            <a:ext cx="339090" cy="688975"/>
          </a:xfrm>
          <a:custGeom>
            <a:avLst/>
            <a:gdLst/>
            <a:ahLst/>
            <a:cxnLst/>
            <a:rect l="l" t="t" r="r" b="b"/>
            <a:pathLst>
              <a:path w="339089" h="688975">
                <a:moveTo>
                  <a:pt x="0" y="169544"/>
                </a:moveTo>
                <a:lnTo>
                  <a:pt x="169418" y="0"/>
                </a:lnTo>
                <a:lnTo>
                  <a:pt x="338963" y="169544"/>
                </a:lnTo>
                <a:lnTo>
                  <a:pt x="254126" y="169544"/>
                </a:lnTo>
                <a:lnTo>
                  <a:pt x="254126" y="518921"/>
                </a:lnTo>
                <a:lnTo>
                  <a:pt x="338963" y="518921"/>
                </a:lnTo>
                <a:lnTo>
                  <a:pt x="169418" y="688467"/>
                </a:lnTo>
                <a:lnTo>
                  <a:pt x="0" y="518921"/>
                </a:lnTo>
                <a:lnTo>
                  <a:pt x="84708" y="518921"/>
                </a:lnTo>
                <a:lnTo>
                  <a:pt x="84708" y="169544"/>
                </a:lnTo>
                <a:lnTo>
                  <a:pt x="0" y="169544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749</Words>
  <Application>Microsoft Office PowerPoint</Application>
  <PresentationFormat>Presentación en pantalla (4:3)</PresentationFormat>
  <Paragraphs>170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Office Theme</vt:lpstr>
      <vt:lpstr>UNIDAD 1: INTRODUCCIÓN A LA ADMINISTRACIÓN  DE PROYECTOS DE SOFTWARE</vt:lpstr>
      <vt:lpstr>PREGUNTA:</vt:lpstr>
      <vt:lpstr>Presentación de PowerPoint</vt:lpstr>
      <vt:lpstr>LOGRO DE LA SESIÓN</vt:lpstr>
      <vt:lpstr>INTRODUCCIÓN</vt:lpstr>
      <vt:lpstr>CASO DE NEGOCIO</vt:lpstr>
      <vt:lpstr>ALINEACIÓN CON LOS OBJETIVOS ESTRATÉGICOS</vt:lpstr>
      <vt:lpstr>NIVEL DE RIESGO DEL PROYECTO</vt:lpstr>
      <vt:lpstr>INICIANDO EL PROYECTO</vt:lpstr>
      <vt:lpstr>Presentación de PowerPoint</vt:lpstr>
      <vt:lpstr>MATRIZ DE PROCESOS VS AREAS DE CONOCIMIENTO</vt:lpstr>
      <vt:lpstr>Presentación de PowerPoint</vt:lpstr>
      <vt:lpstr>4.1 DESARROLLAR EL ACTA DE CONSTITUCIÓN DEL PROYECTO</vt:lpstr>
      <vt:lpstr>Presentación de PowerPoint</vt:lpstr>
      <vt:lpstr>13.2 IDENTIFICAR A LOS INTERESADOS</vt:lpstr>
      <vt:lpstr>Presentación de PowerPoint</vt:lpstr>
      <vt:lpstr>ACTA DE CONSTITUCIÓN DEL PROYECTO</vt:lpstr>
      <vt:lpstr>ACTA DE CONSTITUCIÓN DEL PROYECTO</vt:lpstr>
      <vt:lpstr>DINAMICA DE TRABAJO:</vt:lpstr>
      <vt:lpstr>PROJECT CHARTER</vt:lpstr>
      <vt:lpstr>PROJECT CHARTER</vt:lpstr>
      <vt:lpstr>PROJECT CHARTER</vt:lpstr>
      <vt:lpstr>¿Preguntas o  Comentarios?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.</dc:creator>
  <cp:lastModifiedBy>Docente</cp:lastModifiedBy>
  <cp:revision>1</cp:revision>
  <dcterms:created xsi:type="dcterms:W3CDTF">2018-04-06T23:18:16Z</dcterms:created>
  <dcterms:modified xsi:type="dcterms:W3CDTF">2018-04-06T23:18:47Z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2016-08-23T00:00:00Z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2018-04-06T00:00:00Z</vt:filetime>
  </property>
</Properties>
</file>