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27272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7676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27272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143999" cy="685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929751" y="5964237"/>
            <a:ext cx="214629" cy="668655"/>
          </a:xfrm>
          <a:custGeom>
            <a:avLst/>
            <a:gdLst/>
            <a:ahLst/>
            <a:cxnLst/>
            <a:rect l="l" t="t" r="r" b="b"/>
            <a:pathLst>
              <a:path w="214629" h="668654">
                <a:moveTo>
                  <a:pt x="0" y="668337"/>
                </a:moveTo>
                <a:lnTo>
                  <a:pt x="214249" y="668337"/>
                </a:lnTo>
                <a:lnTo>
                  <a:pt x="214249" y="0"/>
                </a:lnTo>
                <a:lnTo>
                  <a:pt x="0" y="0"/>
                </a:lnTo>
                <a:lnTo>
                  <a:pt x="0" y="668337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042236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511925" y="613872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4">
                <a:moveTo>
                  <a:pt x="82073" y="0"/>
                </a:moveTo>
                <a:lnTo>
                  <a:pt x="0" y="0"/>
                </a:lnTo>
                <a:lnTo>
                  <a:pt x="0" y="34172"/>
                </a:lnTo>
                <a:lnTo>
                  <a:pt x="2990" y="34172"/>
                </a:lnTo>
                <a:lnTo>
                  <a:pt x="6313" y="34525"/>
                </a:lnTo>
                <a:lnTo>
                  <a:pt x="7310" y="34525"/>
                </a:lnTo>
                <a:lnTo>
                  <a:pt x="11297" y="35188"/>
                </a:lnTo>
                <a:lnTo>
                  <a:pt x="47557" y="63016"/>
                </a:lnTo>
                <a:lnTo>
                  <a:pt x="51503" y="348311"/>
                </a:lnTo>
                <a:lnTo>
                  <a:pt x="57884" y="346995"/>
                </a:lnTo>
                <a:lnTo>
                  <a:pt x="66415" y="344995"/>
                </a:lnTo>
                <a:lnTo>
                  <a:pt x="76877" y="342248"/>
                </a:lnTo>
                <a:lnTo>
                  <a:pt x="89054" y="338692"/>
                </a:lnTo>
                <a:lnTo>
                  <a:pt x="89053" y="165533"/>
                </a:lnTo>
                <a:lnTo>
                  <a:pt x="213920" y="165533"/>
                </a:lnTo>
                <a:lnTo>
                  <a:pt x="82073" y="0"/>
                </a:lnTo>
                <a:close/>
              </a:path>
              <a:path w="267970" h="348614">
                <a:moveTo>
                  <a:pt x="213920" y="165533"/>
                </a:moveTo>
                <a:lnTo>
                  <a:pt x="89053" y="165533"/>
                </a:lnTo>
                <a:lnTo>
                  <a:pt x="190066" y="294241"/>
                </a:lnTo>
                <a:lnTo>
                  <a:pt x="210018" y="281486"/>
                </a:lnTo>
                <a:lnTo>
                  <a:pt x="229814" y="267082"/>
                </a:lnTo>
                <a:lnTo>
                  <a:pt x="249176" y="250999"/>
                </a:lnTo>
                <a:lnTo>
                  <a:pt x="267821" y="233205"/>
                </a:lnTo>
                <a:lnTo>
                  <a:pt x="213920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511925" y="6485047"/>
            <a:ext cx="140557" cy="13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716612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05" y="257753"/>
                </a:moveTo>
                <a:lnTo>
                  <a:pt x="64809" y="272840"/>
                </a:lnTo>
                <a:lnTo>
                  <a:pt x="45313" y="287150"/>
                </a:lnTo>
                <a:lnTo>
                  <a:pt x="23762" y="300528"/>
                </a:lnTo>
                <a:lnTo>
                  <a:pt x="0" y="312817"/>
                </a:lnTo>
                <a:lnTo>
                  <a:pt x="129590" y="478014"/>
                </a:lnTo>
                <a:lnTo>
                  <a:pt x="180761" y="478014"/>
                </a:lnTo>
                <a:lnTo>
                  <a:pt x="180761" y="333382"/>
                </a:lnTo>
                <a:lnTo>
                  <a:pt x="142882" y="333382"/>
                </a:lnTo>
                <a:lnTo>
                  <a:pt x="82405" y="257753"/>
                </a:lnTo>
                <a:close/>
              </a:path>
              <a:path w="235584" h="478154">
                <a:moveTo>
                  <a:pt x="235253" y="0"/>
                </a:moveTo>
                <a:lnTo>
                  <a:pt x="183750" y="0"/>
                </a:lnTo>
                <a:lnTo>
                  <a:pt x="183392" y="26066"/>
                </a:lnTo>
                <a:lnTo>
                  <a:pt x="178891" y="68176"/>
                </a:lnTo>
                <a:lnTo>
                  <a:pt x="166602" y="120732"/>
                </a:lnTo>
                <a:lnTo>
                  <a:pt x="142882" y="178141"/>
                </a:lnTo>
                <a:lnTo>
                  <a:pt x="142882" y="333382"/>
                </a:lnTo>
                <a:lnTo>
                  <a:pt x="180761" y="333382"/>
                </a:lnTo>
                <a:lnTo>
                  <a:pt x="180761" y="85257"/>
                </a:lnTo>
                <a:lnTo>
                  <a:pt x="185121" y="63038"/>
                </a:lnTo>
                <a:lnTo>
                  <a:pt x="220632" y="36515"/>
                </a:lnTo>
                <a:lnTo>
                  <a:pt x="229274" y="35498"/>
                </a:lnTo>
                <a:lnTo>
                  <a:pt x="235253" y="35498"/>
                </a:lnTo>
                <a:lnTo>
                  <a:pt x="23525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807987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25" y="0"/>
                </a:moveTo>
                <a:lnTo>
                  <a:pt x="0" y="0"/>
                </a:lnTo>
                <a:lnTo>
                  <a:pt x="0" y="35498"/>
                </a:lnTo>
                <a:lnTo>
                  <a:pt x="5983" y="35498"/>
                </a:lnTo>
                <a:lnTo>
                  <a:pt x="6316" y="35851"/>
                </a:lnTo>
                <a:lnTo>
                  <a:pt x="42652" y="55152"/>
                </a:lnTo>
                <a:lnTo>
                  <a:pt x="49177" y="69997"/>
                </a:lnTo>
                <a:lnTo>
                  <a:pt x="53161" y="51320"/>
                </a:lnTo>
                <a:lnTo>
                  <a:pt x="55119" y="30527"/>
                </a:lnTo>
                <a:lnTo>
                  <a:pt x="55768" y="11970"/>
                </a:lnTo>
                <a:lnTo>
                  <a:pt x="558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132282" y="6398800"/>
            <a:ext cx="1559751" cy="21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807987" y="5964240"/>
            <a:ext cx="143546" cy="11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27272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0173" y="48087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5">
                <a:moveTo>
                  <a:pt x="82035" y="0"/>
                </a:moveTo>
                <a:lnTo>
                  <a:pt x="0" y="0"/>
                </a:lnTo>
                <a:lnTo>
                  <a:pt x="0" y="34172"/>
                </a:lnTo>
                <a:lnTo>
                  <a:pt x="2989" y="34172"/>
                </a:lnTo>
                <a:lnTo>
                  <a:pt x="6310" y="34525"/>
                </a:lnTo>
                <a:lnTo>
                  <a:pt x="7306" y="34525"/>
                </a:lnTo>
                <a:lnTo>
                  <a:pt x="11292" y="35188"/>
                </a:lnTo>
                <a:lnTo>
                  <a:pt x="24577" y="39151"/>
                </a:lnTo>
                <a:lnTo>
                  <a:pt x="37613" y="47816"/>
                </a:lnTo>
                <a:lnTo>
                  <a:pt x="47536" y="63016"/>
                </a:lnTo>
                <a:lnTo>
                  <a:pt x="51480" y="86583"/>
                </a:lnTo>
                <a:lnTo>
                  <a:pt x="51480" y="348311"/>
                </a:lnTo>
                <a:lnTo>
                  <a:pt x="57858" y="346995"/>
                </a:lnTo>
                <a:lnTo>
                  <a:pt x="66385" y="344995"/>
                </a:lnTo>
                <a:lnTo>
                  <a:pt x="76841" y="342248"/>
                </a:lnTo>
                <a:lnTo>
                  <a:pt x="89010" y="338692"/>
                </a:lnTo>
                <a:lnTo>
                  <a:pt x="89010" y="165533"/>
                </a:lnTo>
                <a:lnTo>
                  <a:pt x="213823" y="165533"/>
                </a:lnTo>
                <a:lnTo>
                  <a:pt x="82035" y="0"/>
                </a:lnTo>
                <a:close/>
              </a:path>
              <a:path w="267970" h="348615">
                <a:moveTo>
                  <a:pt x="213823" y="165533"/>
                </a:moveTo>
                <a:lnTo>
                  <a:pt x="89010" y="165533"/>
                </a:lnTo>
                <a:lnTo>
                  <a:pt x="189979" y="294241"/>
                </a:lnTo>
                <a:lnTo>
                  <a:pt x="209923" y="281486"/>
                </a:lnTo>
                <a:lnTo>
                  <a:pt x="229711" y="267082"/>
                </a:lnTo>
                <a:lnTo>
                  <a:pt x="249063" y="250999"/>
                </a:lnTo>
                <a:lnTo>
                  <a:pt x="267700" y="233205"/>
                </a:lnTo>
                <a:lnTo>
                  <a:pt x="213823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0173" y="48087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5">
                <a:moveTo>
                  <a:pt x="82035" y="0"/>
                </a:moveTo>
                <a:lnTo>
                  <a:pt x="0" y="0"/>
                </a:lnTo>
                <a:lnTo>
                  <a:pt x="0" y="34172"/>
                </a:lnTo>
                <a:lnTo>
                  <a:pt x="2989" y="34172"/>
                </a:lnTo>
                <a:lnTo>
                  <a:pt x="6310" y="34525"/>
                </a:lnTo>
                <a:lnTo>
                  <a:pt x="7306" y="34525"/>
                </a:lnTo>
                <a:lnTo>
                  <a:pt x="11292" y="35188"/>
                </a:lnTo>
                <a:lnTo>
                  <a:pt x="24577" y="39151"/>
                </a:lnTo>
                <a:lnTo>
                  <a:pt x="37613" y="47816"/>
                </a:lnTo>
                <a:lnTo>
                  <a:pt x="47536" y="63016"/>
                </a:lnTo>
                <a:lnTo>
                  <a:pt x="51480" y="86583"/>
                </a:lnTo>
                <a:lnTo>
                  <a:pt x="51480" y="348311"/>
                </a:lnTo>
                <a:lnTo>
                  <a:pt x="57858" y="346995"/>
                </a:lnTo>
                <a:lnTo>
                  <a:pt x="66385" y="344995"/>
                </a:lnTo>
                <a:lnTo>
                  <a:pt x="76841" y="342248"/>
                </a:lnTo>
                <a:lnTo>
                  <a:pt x="89010" y="338692"/>
                </a:lnTo>
                <a:lnTo>
                  <a:pt x="89010" y="165533"/>
                </a:lnTo>
                <a:lnTo>
                  <a:pt x="213823" y="165533"/>
                </a:lnTo>
                <a:lnTo>
                  <a:pt x="82035" y="0"/>
                </a:lnTo>
                <a:close/>
              </a:path>
              <a:path w="267970" h="348615">
                <a:moveTo>
                  <a:pt x="213823" y="165533"/>
                </a:moveTo>
                <a:lnTo>
                  <a:pt x="89010" y="165533"/>
                </a:lnTo>
                <a:lnTo>
                  <a:pt x="189979" y="294241"/>
                </a:lnTo>
                <a:lnTo>
                  <a:pt x="209923" y="281486"/>
                </a:lnTo>
                <a:lnTo>
                  <a:pt x="229711" y="267082"/>
                </a:lnTo>
                <a:lnTo>
                  <a:pt x="249063" y="250999"/>
                </a:lnTo>
                <a:lnTo>
                  <a:pt x="267700" y="233205"/>
                </a:lnTo>
                <a:lnTo>
                  <a:pt x="213823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2211" y="1778888"/>
            <a:ext cx="7496175" cy="467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27272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567" y="1580149"/>
            <a:ext cx="7890865" cy="3831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67676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4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3.png"/><Relationship Id="rId2" Type="http://schemas.openxmlformats.org/officeDocument/2006/relationships/image" Target="../media/image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51.png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12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2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jp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3999" cy="685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835150"/>
            <a:ext cx="240029" cy="717550"/>
          </a:xfrm>
          <a:custGeom>
            <a:avLst/>
            <a:gdLst/>
            <a:ahLst/>
            <a:cxnLst/>
            <a:rect l="l" t="t" r="r" b="b"/>
            <a:pathLst>
              <a:path w="240029" h="717550">
                <a:moveTo>
                  <a:pt x="0" y="717550"/>
                </a:moveTo>
                <a:lnTo>
                  <a:pt x="239712" y="717550"/>
                </a:lnTo>
                <a:lnTo>
                  <a:pt x="239712" y="0"/>
                </a:lnTo>
                <a:lnTo>
                  <a:pt x="0" y="0"/>
                </a:lnTo>
                <a:lnTo>
                  <a:pt x="0" y="71755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47360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6648" y="6138725"/>
            <a:ext cx="268605" cy="348615"/>
          </a:xfrm>
          <a:custGeom>
            <a:avLst/>
            <a:gdLst/>
            <a:ahLst/>
            <a:cxnLst/>
            <a:rect l="l" t="t" r="r" b="b"/>
            <a:pathLst>
              <a:path w="268604" h="348614">
                <a:moveTo>
                  <a:pt x="82135" y="0"/>
                </a:moveTo>
                <a:lnTo>
                  <a:pt x="0" y="0"/>
                </a:lnTo>
                <a:lnTo>
                  <a:pt x="0" y="34172"/>
                </a:lnTo>
                <a:lnTo>
                  <a:pt x="2992" y="34172"/>
                </a:lnTo>
                <a:lnTo>
                  <a:pt x="6318" y="34525"/>
                </a:lnTo>
                <a:lnTo>
                  <a:pt x="7315" y="34525"/>
                </a:lnTo>
                <a:lnTo>
                  <a:pt x="11306" y="35188"/>
                </a:lnTo>
                <a:lnTo>
                  <a:pt x="24607" y="39151"/>
                </a:lnTo>
                <a:lnTo>
                  <a:pt x="37659" y="47816"/>
                </a:lnTo>
                <a:lnTo>
                  <a:pt x="47593" y="63016"/>
                </a:lnTo>
                <a:lnTo>
                  <a:pt x="51541" y="86583"/>
                </a:lnTo>
                <a:lnTo>
                  <a:pt x="51541" y="348311"/>
                </a:lnTo>
                <a:lnTo>
                  <a:pt x="57928" y="346995"/>
                </a:lnTo>
                <a:lnTo>
                  <a:pt x="66465" y="344995"/>
                </a:lnTo>
                <a:lnTo>
                  <a:pt x="76935" y="342248"/>
                </a:lnTo>
                <a:lnTo>
                  <a:pt x="89121" y="338692"/>
                </a:lnTo>
                <a:lnTo>
                  <a:pt x="89121" y="165533"/>
                </a:lnTo>
                <a:lnTo>
                  <a:pt x="214082" y="165533"/>
                </a:lnTo>
                <a:lnTo>
                  <a:pt x="82135" y="0"/>
                </a:lnTo>
                <a:close/>
              </a:path>
              <a:path w="268604" h="348614">
                <a:moveTo>
                  <a:pt x="214082" y="165533"/>
                </a:moveTo>
                <a:lnTo>
                  <a:pt x="89121" y="165533"/>
                </a:lnTo>
                <a:lnTo>
                  <a:pt x="190210" y="294241"/>
                </a:lnTo>
                <a:lnTo>
                  <a:pt x="210176" y="281486"/>
                </a:lnTo>
                <a:lnTo>
                  <a:pt x="229988" y="267082"/>
                </a:lnTo>
                <a:lnTo>
                  <a:pt x="249364" y="250999"/>
                </a:lnTo>
                <a:lnTo>
                  <a:pt x="268024" y="233205"/>
                </a:lnTo>
                <a:lnTo>
                  <a:pt x="214082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6648" y="6485047"/>
            <a:ext cx="140663" cy="13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1491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67" y="257753"/>
                </a:moveTo>
                <a:lnTo>
                  <a:pt x="64858" y="272840"/>
                </a:lnTo>
                <a:lnTo>
                  <a:pt x="45347" y="287150"/>
                </a:lnTo>
                <a:lnTo>
                  <a:pt x="23780" y="300528"/>
                </a:lnTo>
                <a:lnTo>
                  <a:pt x="0" y="312817"/>
                </a:lnTo>
                <a:lnTo>
                  <a:pt x="129688" y="478014"/>
                </a:lnTo>
                <a:lnTo>
                  <a:pt x="180897" y="478014"/>
                </a:lnTo>
                <a:lnTo>
                  <a:pt x="180897" y="333382"/>
                </a:lnTo>
                <a:lnTo>
                  <a:pt x="142990" y="333382"/>
                </a:lnTo>
                <a:lnTo>
                  <a:pt x="82467" y="257753"/>
                </a:lnTo>
                <a:close/>
              </a:path>
              <a:path w="235584" h="478154">
                <a:moveTo>
                  <a:pt x="235431" y="0"/>
                </a:moveTo>
                <a:lnTo>
                  <a:pt x="183889" y="0"/>
                </a:lnTo>
                <a:lnTo>
                  <a:pt x="183531" y="26066"/>
                </a:lnTo>
                <a:lnTo>
                  <a:pt x="179026" y="68176"/>
                </a:lnTo>
                <a:lnTo>
                  <a:pt x="166728" y="120732"/>
                </a:lnTo>
                <a:lnTo>
                  <a:pt x="142990" y="178141"/>
                </a:lnTo>
                <a:lnTo>
                  <a:pt x="142990" y="333382"/>
                </a:lnTo>
                <a:lnTo>
                  <a:pt x="180897" y="333382"/>
                </a:lnTo>
                <a:lnTo>
                  <a:pt x="180897" y="85257"/>
                </a:lnTo>
                <a:lnTo>
                  <a:pt x="185261" y="63038"/>
                </a:lnTo>
                <a:lnTo>
                  <a:pt x="220799" y="36515"/>
                </a:lnTo>
                <a:lnTo>
                  <a:pt x="229447" y="35498"/>
                </a:lnTo>
                <a:lnTo>
                  <a:pt x="235431" y="35498"/>
                </a:lnTo>
                <a:lnTo>
                  <a:pt x="23543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2935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68" y="0"/>
                </a:moveTo>
                <a:lnTo>
                  <a:pt x="0" y="0"/>
                </a:lnTo>
                <a:lnTo>
                  <a:pt x="0" y="35498"/>
                </a:lnTo>
                <a:lnTo>
                  <a:pt x="5988" y="35498"/>
                </a:lnTo>
                <a:lnTo>
                  <a:pt x="6320" y="35851"/>
                </a:lnTo>
                <a:lnTo>
                  <a:pt x="42684" y="55152"/>
                </a:lnTo>
                <a:lnTo>
                  <a:pt x="49214" y="69997"/>
                </a:lnTo>
                <a:lnTo>
                  <a:pt x="53201" y="51320"/>
                </a:lnTo>
                <a:lnTo>
                  <a:pt x="55161" y="30527"/>
                </a:lnTo>
                <a:lnTo>
                  <a:pt x="55810" y="11970"/>
                </a:lnTo>
                <a:lnTo>
                  <a:pt x="5586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7474" y="6398800"/>
            <a:ext cx="1560929" cy="21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2935" y="5964240"/>
            <a:ext cx="143655" cy="11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GESTIÓN DE LA CALIDAD DEL</a:t>
            </a:r>
            <a:r>
              <a:rPr spc="-330" dirty="0"/>
              <a:t> </a:t>
            </a:r>
            <a:r>
              <a:rPr spc="-15" dirty="0"/>
              <a:t>PROYECTO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2211" y="2197750"/>
            <a:ext cx="2844800" cy="6115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Sesión</a:t>
            </a:r>
            <a:r>
              <a:rPr sz="1600" spc="-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6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es-PE" sz="1600" spc="-35" dirty="0" err="1" smtClean="0">
                <a:solidFill>
                  <a:srgbClr val="676767"/>
                </a:solidFill>
                <a:latin typeface="Arial"/>
                <a:cs typeface="Arial"/>
              </a:rPr>
              <a:t>MSc</a:t>
            </a:r>
            <a:r>
              <a:rPr lang="es-PE" sz="1600" spc="-35" dirty="0" smtClean="0">
                <a:solidFill>
                  <a:srgbClr val="676767"/>
                </a:solidFill>
                <a:latin typeface="Arial"/>
                <a:cs typeface="Arial"/>
              </a:rPr>
              <a:t>. Héctor Henríquez Taboada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675258"/>
            <a:ext cx="5200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LA</a:t>
            </a:r>
            <a:r>
              <a:rPr sz="2000" b="1" spc="1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9179" y="1749967"/>
          <a:ext cx="8713469" cy="4669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4260"/>
                <a:gridCol w="2199005"/>
                <a:gridCol w="4180204"/>
              </a:tblGrid>
              <a:tr h="272335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ACTIVIDAD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20" dirty="0">
                          <a:latin typeface="Calibri"/>
                          <a:cs typeface="Calibri"/>
                        </a:rPr>
                        <a:t>RESPONSABLE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DESCRIPCIÓN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8572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3655" marR="196850">
                        <a:lnSpc>
                          <a:spcPct val="111700"/>
                        </a:lnSpc>
                      </a:pPr>
                      <a:r>
                        <a:rPr sz="1600" spc="10" dirty="0">
                          <a:latin typeface="Calibri"/>
                          <a:cs typeface="Calibri"/>
                        </a:rPr>
                        <a:t>Validación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principales  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entregables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10" dirty="0">
                          <a:latin typeface="Calibri"/>
                          <a:cs typeface="Calibri"/>
                        </a:rPr>
                        <a:t>Cómite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directivo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marR="295910">
                        <a:lnSpc>
                          <a:spcPct val="1117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Todos 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los 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entregables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WBS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serán</a:t>
                      </a:r>
                      <a:r>
                        <a:rPr sz="1600" spc="-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validados 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por 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Comité Directivo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antes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darse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por  concluido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6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600" spc="15" dirty="0">
                          <a:latin typeface="Calibri"/>
                          <a:cs typeface="Calibri"/>
                        </a:rPr>
                        <a:t>Diseño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procesos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Calibri"/>
                          <a:cs typeface="Calibri"/>
                        </a:rPr>
                        <a:t>Responsables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equipos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Todos 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los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procesos de 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organización</a:t>
                      </a:r>
                      <a:r>
                        <a:rPr sz="1600" spc="-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deberán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3655" marR="228600">
                        <a:lnSpc>
                          <a:spcPts val="2140"/>
                        </a:lnSpc>
                        <a:spcBef>
                          <a:spcPts val="110"/>
                        </a:spcBef>
                      </a:pPr>
                      <a:r>
                        <a:rPr sz="1600" spc="5" dirty="0">
                          <a:latin typeface="Calibri"/>
                          <a:cs typeface="Calibri"/>
                        </a:rPr>
                        <a:t>considerar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actividades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control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calidad</a:t>
                      </a:r>
                      <a:r>
                        <a:rPr sz="1600" spc="-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en 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sus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procesos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4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20" dirty="0">
                          <a:latin typeface="Calibri"/>
                          <a:cs typeface="Calibri"/>
                        </a:rPr>
                        <a:t>Revisión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pares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15" dirty="0">
                          <a:latin typeface="Calibri"/>
                          <a:cs typeface="Calibri"/>
                        </a:rPr>
                        <a:t>Analista</a:t>
                      </a:r>
                      <a:r>
                        <a:rPr sz="16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experto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diseño del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portal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será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validado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por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600" spc="-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analista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15" dirty="0">
                          <a:latin typeface="Calibri"/>
                          <a:cs typeface="Calibri"/>
                        </a:rPr>
                        <a:t>experto.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4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Auditoría 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proyecto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10" dirty="0">
                          <a:latin typeface="Calibri"/>
                          <a:cs typeface="Calibri"/>
                        </a:rPr>
                        <a:t>PM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Responsables</a:t>
                      </a:r>
                      <a:r>
                        <a:rPr sz="1600" spc="-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15" dirty="0">
                          <a:latin typeface="Calibri"/>
                          <a:cs typeface="Calibri"/>
                        </a:rPr>
                        <a:t>equipos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Se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realizará una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auditoría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proyecto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término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20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plan 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proyecto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335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20" dirty="0">
                          <a:latin typeface="Calibri"/>
                          <a:cs typeface="Calibri"/>
                        </a:rPr>
                        <a:t>MÉTRICAS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44445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15" dirty="0">
                          <a:latin typeface="Calibri"/>
                          <a:cs typeface="Calibri"/>
                        </a:rPr>
                        <a:t>Tiempo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respuesta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600" spc="-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10" dirty="0">
                          <a:latin typeface="Calibri"/>
                          <a:cs typeface="Calibri"/>
                        </a:rPr>
                        <a:t>seg.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10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6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Técnico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15" dirty="0">
                          <a:latin typeface="Calibri"/>
                          <a:cs typeface="Calibri"/>
                        </a:rPr>
                        <a:t>Tiempo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que se demora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un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aplicativo</a:t>
                      </a:r>
                      <a:r>
                        <a:rPr sz="1600" spc="-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como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10" dirty="0">
                          <a:latin typeface="Calibri"/>
                          <a:cs typeface="Calibri"/>
                        </a:rPr>
                        <a:t>respuesta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una 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petición</a:t>
                      </a:r>
                      <a:r>
                        <a:rPr sz="1600" spc="-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 usuario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6776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Nro.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errores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ciclo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prueba.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-45" dirty="0">
                          <a:latin typeface="Calibri"/>
                          <a:cs typeface="Calibri"/>
                        </a:rPr>
                        <a:t>C1=20; C2=10;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C3=5;</a:t>
                      </a:r>
                      <a:r>
                        <a:rPr sz="16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C4=0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10" dirty="0">
                          <a:latin typeface="Calibri"/>
                          <a:cs typeface="Calibri"/>
                        </a:rPr>
                        <a:t>Supervisor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pruebas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5" dirty="0">
                          <a:latin typeface="Calibri"/>
                          <a:cs typeface="Calibri"/>
                        </a:rPr>
                        <a:t>Pruebas realizadas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datos</a:t>
                      </a:r>
                      <a:r>
                        <a:rPr sz="16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reales.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675258"/>
            <a:ext cx="52019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LA</a:t>
            </a:r>
            <a:r>
              <a:rPr sz="2000" b="1" spc="2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1580149"/>
            <a:ext cx="7886700" cy="1440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JURAN: Ley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Pareto</a:t>
            </a:r>
            <a:r>
              <a:rPr sz="1600" spc="-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80/20.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CROSBY: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Cero</a:t>
            </a:r>
            <a:r>
              <a:rPr sz="1600" spc="-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defectos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9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DEMING: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TQM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(Calidad </a:t>
            </a:r>
            <a:r>
              <a:rPr sz="1600" spc="-30" dirty="0">
                <a:solidFill>
                  <a:srgbClr val="676767"/>
                </a:solidFill>
                <a:latin typeface="Arial"/>
                <a:cs typeface="Arial"/>
              </a:rPr>
              <a:t>Total)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y la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Mejora</a:t>
            </a:r>
            <a:r>
              <a:rPr sz="1600" spc="-9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continua.</a:t>
            </a:r>
            <a:endParaRPr sz="16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TAGUCHI: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La calidad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debería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diseñada en el producto de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modo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que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 factores 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que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causen variación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puedan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ser identificados y</a:t>
            </a:r>
            <a:r>
              <a:rPr sz="1600" spc="-14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controlados.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0" y="2956560"/>
            <a:ext cx="4736591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7376" y="3026664"/>
            <a:ext cx="3438144" cy="624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02154" y="2984030"/>
            <a:ext cx="4635500" cy="58610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824230">
              <a:lnSpc>
                <a:spcPct val="100000"/>
              </a:lnSpc>
              <a:spcBef>
                <a:spcPts val="99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gestión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20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50720" y="5751576"/>
            <a:ext cx="4736591" cy="432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92296" y="5693664"/>
            <a:ext cx="911351" cy="6248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2154" y="5779808"/>
            <a:ext cx="4635500" cy="330835"/>
          </a:xfrm>
          <a:custGeom>
            <a:avLst/>
            <a:gdLst/>
            <a:ahLst/>
            <a:cxnLst/>
            <a:rect l="l" t="t" r="r" b="b"/>
            <a:pathLst>
              <a:path w="4635500" h="330835">
                <a:moveTo>
                  <a:pt x="0" y="330593"/>
                </a:moveTo>
                <a:lnTo>
                  <a:pt x="4635119" y="330593"/>
                </a:lnTo>
                <a:lnTo>
                  <a:pt x="4635119" y="0"/>
                </a:lnTo>
                <a:lnTo>
                  <a:pt x="0" y="0"/>
                </a:lnTo>
                <a:lnTo>
                  <a:pt x="0" y="330593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02154" y="5779808"/>
            <a:ext cx="4635500" cy="330835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395"/>
              </a:lnSpc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APO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50720" y="5303520"/>
            <a:ext cx="4736591" cy="493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31920" y="5276088"/>
            <a:ext cx="829055" cy="6248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2154" y="5329605"/>
            <a:ext cx="4635500" cy="394970"/>
          </a:xfrm>
          <a:custGeom>
            <a:avLst/>
            <a:gdLst/>
            <a:ahLst/>
            <a:cxnLst/>
            <a:rect l="l" t="t" r="r" b="b"/>
            <a:pathLst>
              <a:path w="4635500" h="394970">
                <a:moveTo>
                  <a:pt x="0" y="394474"/>
                </a:moveTo>
                <a:lnTo>
                  <a:pt x="4635119" y="394474"/>
                </a:lnTo>
                <a:lnTo>
                  <a:pt x="4635119" y="0"/>
                </a:lnTo>
                <a:lnTo>
                  <a:pt x="0" y="0"/>
                </a:lnTo>
                <a:lnTo>
                  <a:pt x="0" y="394474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02154" y="5329605"/>
            <a:ext cx="4635500" cy="3949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FAE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50720" y="4690871"/>
            <a:ext cx="4736591" cy="6492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81655" y="4742688"/>
            <a:ext cx="3529584" cy="6248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02154" y="4717326"/>
            <a:ext cx="4635500" cy="550545"/>
          </a:xfrm>
          <a:custGeom>
            <a:avLst/>
            <a:gdLst/>
            <a:ahLst/>
            <a:cxnLst/>
            <a:rect l="l" t="t" r="r" b="b"/>
            <a:pathLst>
              <a:path w="4635500" h="550545">
                <a:moveTo>
                  <a:pt x="0" y="550379"/>
                </a:moveTo>
                <a:lnTo>
                  <a:pt x="4635119" y="550379"/>
                </a:lnTo>
                <a:lnTo>
                  <a:pt x="4635119" y="0"/>
                </a:lnTo>
                <a:lnTo>
                  <a:pt x="0" y="0"/>
                </a:lnTo>
                <a:lnTo>
                  <a:pt x="0" y="550379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02154" y="4717326"/>
            <a:ext cx="4635500" cy="550545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85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Documentación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requisitos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36244" y="675258"/>
            <a:ext cx="5228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</a:t>
            </a:r>
            <a:r>
              <a:rPr sz="2000" b="1" spc="10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6244" y="1264996"/>
            <a:ext cx="7940040" cy="15430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1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Consiste en identificar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qué estándares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calidad son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relevantes para el proyecto,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y 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determinar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cómo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satisfacerlos.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Los estándares de calidad pueden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ser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parte de un 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modelo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calidad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tipo SixSigma,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ISO,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TQM,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CMM,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Malcon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Baldrige, etc.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La calidad 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planifica,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diseña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incorpora,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no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incluye mediante</a:t>
            </a:r>
            <a:r>
              <a:rPr sz="1600" spc="-2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inspección.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R="363855" algn="ctr">
              <a:lnSpc>
                <a:spcPct val="100000"/>
              </a:lnSpc>
            </a:pPr>
            <a:r>
              <a:rPr sz="2000" b="1" spc="-15" dirty="0">
                <a:latin typeface="Calibri"/>
                <a:cs typeface="Calibri"/>
              </a:rPr>
              <a:t>ENTRADAS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50720" y="3596640"/>
            <a:ext cx="4736591" cy="5577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83407" y="3599688"/>
            <a:ext cx="2926080" cy="6248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002154" y="3624262"/>
            <a:ext cx="4635500" cy="45529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080135">
              <a:lnSpc>
                <a:spcPct val="100000"/>
              </a:lnSpc>
              <a:spcBef>
                <a:spcPts val="475"/>
              </a:spcBef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Registro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Interesados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50720" y="4111752"/>
            <a:ext cx="4736591" cy="609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05911" y="4142232"/>
            <a:ext cx="2481072" cy="6248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002154" y="4139260"/>
            <a:ext cx="4635500" cy="508000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1303020">
              <a:lnSpc>
                <a:spcPct val="100000"/>
              </a:lnSpc>
              <a:spcBef>
                <a:spcPts val="685"/>
              </a:spcBef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Registro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Riesgos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0" y="2593848"/>
            <a:ext cx="4736591" cy="554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83407" y="2596895"/>
            <a:ext cx="2929127" cy="624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02154" y="2621457"/>
            <a:ext cx="4635500" cy="453390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080135">
              <a:lnSpc>
                <a:spcPct val="100000"/>
              </a:lnSpc>
              <a:spcBef>
                <a:spcPts val="46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Análisis</a:t>
            </a:r>
            <a:r>
              <a:rPr sz="20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costo-beneficio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50720" y="5233415"/>
            <a:ext cx="4736591" cy="563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0567" y="5239511"/>
            <a:ext cx="2654808" cy="6248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2154" y="5259527"/>
            <a:ext cx="4635500" cy="463550"/>
          </a:xfrm>
          <a:custGeom>
            <a:avLst/>
            <a:gdLst/>
            <a:ahLst/>
            <a:cxnLst/>
            <a:rect l="l" t="t" r="r" b="b"/>
            <a:pathLst>
              <a:path w="4635500" h="463550">
                <a:moveTo>
                  <a:pt x="0" y="463346"/>
                </a:moveTo>
                <a:lnTo>
                  <a:pt x="4635119" y="463346"/>
                </a:lnTo>
                <a:lnTo>
                  <a:pt x="4635119" y="0"/>
                </a:lnTo>
                <a:lnTo>
                  <a:pt x="0" y="0"/>
                </a:lnTo>
                <a:lnTo>
                  <a:pt x="0" y="463346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02154" y="5259527"/>
            <a:ext cx="4635500" cy="46355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217295">
              <a:lnSpc>
                <a:spcPct val="100000"/>
              </a:lnSpc>
              <a:spcBef>
                <a:spcPts val="51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Muestreo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Estadístico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50720" y="4767071"/>
            <a:ext cx="4736591" cy="493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0735" y="4739640"/>
            <a:ext cx="3011424" cy="6248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2154" y="4793602"/>
            <a:ext cx="4635500" cy="394970"/>
          </a:xfrm>
          <a:custGeom>
            <a:avLst/>
            <a:gdLst/>
            <a:ahLst/>
            <a:cxnLst/>
            <a:rect l="l" t="t" r="r" b="b"/>
            <a:pathLst>
              <a:path w="4635500" h="394970">
                <a:moveTo>
                  <a:pt x="0" y="394474"/>
                </a:moveTo>
                <a:lnTo>
                  <a:pt x="4635119" y="394474"/>
                </a:lnTo>
                <a:lnTo>
                  <a:pt x="4635119" y="0"/>
                </a:lnTo>
                <a:lnTo>
                  <a:pt x="0" y="0"/>
                </a:lnTo>
                <a:lnTo>
                  <a:pt x="0" y="394474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02154" y="4793602"/>
            <a:ext cx="4635500" cy="3949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037590">
              <a:lnSpc>
                <a:spcPct val="100000"/>
              </a:lnSpc>
              <a:spcBef>
                <a:spcPts val="24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Diseño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experimentos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50720" y="4248911"/>
            <a:ext cx="4736591" cy="5394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1944" y="4242815"/>
            <a:ext cx="1969007" cy="6248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02154" y="4275912"/>
            <a:ext cx="4635500" cy="438150"/>
          </a:xfrm>
          <a:custGeom>
            <a:avLst/>
            <a:gdLst/>
            <a:ahLst/>
            <a:cxnLst/>
            <a:rect l="l" t="t" r="r" b="b"/>
            <a:pathLst>
              <a:path w="4635500" h="438150">
                <a:moveTo>
                  <a:pt x="0" y="437946"/>
                </a:moveTo>
                <a:lnTo>
                  <a:pt x="4635119" y="437946"/>
                </a:lnTo>
                <a:lnTo>
                  <a:pt x="4635119" y="0"/>
                </a:lnTo>
                <a:lnTo>
                  <a:pt x="0" y="0"/>
                </a:lnTo>
                <a:lnTo>
                  <a:pt x="0" y="437946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02154" y="4275912"/>
            <a:ext cx="4635500" cy="43815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Benchmarking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36244" y="675258"/>
            <a:ext cx="5228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</a:t>
            </a:r>
            <a:r>
              <a:rPr sz="2000" b="1" spc="10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6244" y="1170558"/>
            <a:ext cx="7939405" cy="1400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Consiste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identificar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qué estándares de calidad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son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relevantes para el proyecto,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y  determinar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cómo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satisfacerlos.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Los estándares de calidad pueden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ser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parte de un 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modelo de calidad tipo SixSigma,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ISO,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TQM,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CMM,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Malcon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Baldrige, etc. La calidad 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planifica,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diseña 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incorpora, no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incluye mediante</a:t>
            </a:r>
            <a:r>
              <a:rPr sz="1600" spc="-2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inspección.</a:t>
            </a:r>
            <a:endParaRPr sz="1600">
              <a:latin typeface="Arial"/>
              <a:cs typeface="Arial"/>
            </a:endParaRPr>
          </a:p>
          <a:p>
            <a:pPr marL="2244725">
              <a:lnSpc>
                <a:spcPct val="100000"/>
              </a:lnSpc>
              <a:spcBef>
                <a:spcPts val="740"/>
              </a:spcBef>
            </a:pPr>
            <a:r>
              <a:rPr sz="2000" b="1" spc="-25" dirty="0">
                <a:latin typeface="Calibri"/>
                <a:cs typeface="Calibri"/>
              </a:rPr>
              <a:t>HERRAMIENTAS 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TECNICAS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50720" y="3124200"/>
            <a:ext cx="4736591" cy="5547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36392" y="3127248"/>
            <a:ext cx="2423160" cy="6248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002154" y="3151314"/>
            <a:ext cx="4635500" cy="45529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333500">
              <a:lnSpc>
                <a:spcPct val="100000"/>
              </a:lnSpc>
              <a:spcBef>
                <a:spcPts val="475"/>
              </a:spcBef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Costo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calidad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50720" y="3654552"/>
            <a:ext cx="4736591" cy="609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37816" y="3685032"/>
            <a:ext cx="4020311" cy="6248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002154" y="3682060"/>
            <a:ext cx="4635500" cy="508000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68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7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Herramientas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básicas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calidad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47672" y="6300215"/>
            <a:ext cx="4733544" cy="5577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60064" y="6306310"/>
            <a:ext cx="1560576" cy="5516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96948" y="6326351"/>
            <a:ext cx="4635500" cy="463550"/>
          </a:xfrm>
          <a:custGeom>
            <a:avLst/>
            <a:gdLst/>
            <a:ahLst/>
            <a:cxnLst/>
            <a:rect l="l" t="t" r="r" b="b"/>
            <a:pathLst>
              <a:path w="4635500" h="463550">
                <a:moveTo>
                  <a:pt x="0" y="463346"/>
                </a:moveTo>
                <a:lnTo>
                  <a:pt x="4635119" y="463346"/>
                </a:lnTo>
                <a:lnTo>
                  <a:pt x="4635119" y="0"/>
                </a:lnTo>
                <a:lnTo>
                  <a:pt x="0" y="0"/>
                </a:lnTo>
                <a:lnTo>
                  <a:pt x="0" y="463346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96948" y="6326351"/>
            <a:ext cx="4635500" cy="46355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Reuniones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47672" y="5785103"/>
            <a:ext cx="4733544" cy="4968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20239" y="5757671"/>
            <a:ext cx="4843271" cy="62484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996948" y="5813094"/>
            <a:ext cx="4635500" cy="394970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24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Herramientas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adiciones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planif.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calidad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0" y="2956560"/>
            <a:ext cx="4736591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52344" y="3026664"/>
            <a:ext cx="3191256" cy="624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02154" y="2984030"/>
            <a:ext cx="4635500" cy="58610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949325">
              <a:lnSpc>
                <a:spcPct val="100000"/>
              </a:lnSpc>
              <a:spcBef>
                <a:spcPts val="99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gestión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calidad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50720" y="5303520"/>
            <a:ext cx="4736591" cy="8229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0072" y="5288279"/>
            <a:ext cx="4495800" cy="929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2154" y="5329618"/>
            <a:ext cx="4635500" cy="724535"/>
          </a:xfrm>
          <a:custGeom>
            <a:avLst/>
            <a:gdLst/>
            <a:ahLst/>
            <a:cxnLst/>
            <a:rect l="l" t="t" r="r" b="b"/>
            <a:pathLst>
              <a:path w="4635500" h="724535">
                <a:moveTo>
                  <a:pt x="0" y="724344"/>
                </a:moveTo>
                <a:lnTo>
                  <a:pt x="4635119" y="724344"/>
                </a:lnTo>
                <a:lnTo>
                  <a:pt x="4635119" y="0"/>
                </a:lnTo>
                <a:lnTo>
                  <a:pt x="0" y="0"/>
                </a:lnTo>
                <a:lnTo>
                  <a:pt x="0" y="724344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02154" y="5329618"/>
            <a:ext cx="4635500" cy="724535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48485" marR="292100" indent="-1552575">
              <a:lnSpc>
                <a:spcPct val="100000"/>
              </a:lnSpc>
              <a:spcBef>
                <a:spcPts val="34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Actualización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documentación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del 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50720" y="4690871"/>
            <a:ext cx="4736591" cy="6492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3055" y="4742688"/>
            <a:ext cx="3989832" cy="6248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2154" y="4717326"/>
            <a:ext cx="4635500" cy="550545"/>
          </a:xfrm>
          <a:custGeom>
            <a:avLst/>
            <a:gdLst/>
            <a:ahLst/>
            <a:cxnLst/>
            <a:rect l="l" t="t" r="r" b="b"/>
            <a:pathLst>
              <a:path w="4635500" h="550545">
                <a:moveTo>
                  <a:pt x="0" y="550379"/>
                </a:moveTo>
                <a:lnTo>
                  <a:pt x="4635119" y="550379"/>
                </a:lnTo>
                <a:lnTo>
                  <a:pt x="4635119" y="0"/>
                </a:lnTo>
                <a:lnTo>
                  <a:pt x="0" y="0"/>
                </a:lnTo>
                <a:lnTo>
                  <a:pt x="0" y="550379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02154" y="4717326"/>
            <a:ext cx="4635500" cy="550545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855"/>
              </a:spcBef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Listas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verificaciones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calidad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36244" y="675258"/>
            <a:ext cx="5228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</a:t>
            </a:r>
            <a:r>
              <a:rPr sz="2000" b="1" spc="10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244" y="1264996"/>
            <a:ext cx="7940040" cy="15430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1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Consiste en identificar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qué estándares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calidad son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relevantes para el proyecto,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y 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determinar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cómo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satisfacerlos.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Los estándares de calidad pueden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ser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parte de un 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modelo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calidad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tipo SixSigma,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ISO,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TQM,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CMM,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Malcon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Baldrige, etc.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La calidad 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planifica,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diseña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incorpora,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no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incluye mediante</a:t>
            </a:r>
            <a:r>
              <a:rPr sz="1600" spc="-2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inspección.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R="363855" algn="ctr">
              <a:lnSpc>
                <a:spcPct val="100000"/>
              </a:lnSpc>
            </a:pPr>
            <a:r>
              <a:rPr sz="2000" b="1" spc="-25" dirty="0">
                <a:latin typeface="Calibri"/>
                <a:cs typeface="Calibri"/>
              </a:rPr>
              <a:t>SALIDAS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50720" y="3596640"/>
            <a:ext cx="4736591" cy="5577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0904" y="3599688"/>
            <a:ext cx="3374136" cy="624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02154" y="3624262"/>
            <a:ext cx="4635500" cy="45529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857250">
              <a:lnSpc>
                <a:spcPct val="100000"/>
              </a:lnSpc>
              <a:spcBef>
                <a:spcPts val="47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mejora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proceso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50720" y="4111752"/>
            <a:ext cx="4736591" cy="609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78479" y="4142232"/>
            <a:ext cx="2535936" cy="6248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02154" y="4139260"/>
            <a:ext cx="4635500" cy="508000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1275715">
              <a:lnSpc>
                <a:spcPct val="100000"/>
              </a:lnSpc>
              <a:spcBef>
                <a:spcPts val="68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Métricas de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Calidad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522858"/>
            <a:ext cx="522859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</a:t>
            </a:r>
            <a:r>
              <a:rPr sz="2000" b="1" spc="10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ENTRADAS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1627708"/>
            <a:ext cx="7839075" cy="310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1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El plan de gestión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 proyecto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utiliza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para elaborar el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plan de gestión de la 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calidad. La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información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utilizada para el desarrollo del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plan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gestión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calidad 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incluye,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pero no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limitan</a:t>
            </a:r>
            <a:r>
              <a:rPr sz="1600" spc="-1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a: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EA82E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927100" lvl="1" indent="-515620">
              <a:lnSpc>
                <a:spcPct val="100000"/>
              </a:lnSpc>
              <a:buClr>
                <a:srgbClr val="EEA82E"/>
              </a:buClr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1600" b="1" spc="5" dirty="0">
                <a:solidFill>
                  <a:srgbClr val="676767"/>
                </a:solidFill>
                <a:latin typeface="Arial"/>
                <a:cs typeface="Arial"/>
              </a:rPr>
              <a:t>Línea </a:t>
            </a: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Base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del </a:t>
            </a:r>
            <a:r>
              <a:rPr sz="1600" b="1" spc="-15" dirty="0">
                <a:solidFill>
                  <a:srgbClr val="676767"/>
                </a:solidFill>
                <a:latin typeface="Arial"/>
                <a:cs typeface="Arial"/>
              </a:rPr>
              <a:t>Alcance</a:t>
            </a:r>
            <a:r>
              <a:rPr sz="1600" b="1" spc="-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incluye:</a:t>
            </a:r>
            <a:endParaRPr sz="1600">
              <a:latin typeface="Arial"/>
              <a:cs typeface="Arial"/>
            </a:endParaRPr>
          </a:p>
          <a:p>
            <a:pPr marL="1097915" lvl="2" indent="-283845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Font typeface="Wingdings"/>
              <a:buChar char=""/>
              <a:tabLst>
                <a:tab pos="1097915" algn="l"/>
                <a:tab pos="1098550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Enunciado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alcance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</a:t>
            </a:r>
            <a:r>
              <a:rPr sz="1600" spc="-1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Proyecto.</a:t>
            </a:r>
            <a:endParaRPr sz="1600">
              <a:latin typeface="Arial"/>
              <a:cs typeface="Arial"/>
            </a:endParaRPr>
          </a:p>
          <a:p>
            <a:pPr marL="1097915" lvl="2" indent="-283845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Font typeface="Wingdings"/>
              <a:buChar char=""/>
              <a:tabLst>
                <a:tab pos="1097915" algn="l"/>
                <a:tab pos="1098550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Estructura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Desglose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13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Trabajo.</a:t>
            </a:r>
            <a:endParaRPr sz="1600">
              <a:latin typeface="Arial"/>
              <a:cs typeface="Arial"/>
            </a:endParaRPr>
          </a:p>
          <a:p>
            <a:pPr marL="1097915" lvl="2" indent="-283845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Font typeface="Wingdings"/>
              <a:buChar char=""/>
              <a:tabLst>
                <a:tab pos="1097915" algn="l"/>
                <a:tab pos="1098550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Diccionario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</a:t>
            </a:r>
            <a:r>
              <a:rPr sz="1600" spc="-8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676767"/>
                </a:solidFill>
                <a:latin typeface="Arial"/>
                <a:cs typeface="Arial"/>
              </a:rPr>
              <a:t>EDT.</a:t>
            </a:r>
            <a:endParaRPr sz="1600">
              <a:latin typeface="Arial"/>
              <a:cs typeface="Arial"/>
            </a:endParaRPr>
          </a:p>
          <a:p>
            <a:pPr marL="1612900" lvl="3" indent="-286385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Font typeface="Wingdings"/>
              <a:buChar char=""/>
              <a:tabLst>
                <a:tab pos="1613535" algn="l"/>
              </a:tabLst>
            </a:pP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Línea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Base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</a:t>
            </a:r>
            <a:r>
              <a:rPr sz="1600" spc="-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cronograma</a:t>
            </a:r>
            <a:endParaRPr sz="1600">
              <a:latin typeface="Arial"/>
              <a:cs typeface="Arial"/>
            </a:endParaRPr>
          </a:p>
          <a:p>
            <a:pPr marL="1612900" lvl="3" indent="-286385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Font typeface="Wingdings"/>
              <a:buChar char=""/>
              <a:tabLst>
                <a:tab pos="1613535" algn="l"/>
              </a:tabLst>
            </a:pP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Línea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Base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</a:t>
            </a:r>
            <a:r>
              <a:rPr sz="1600" spc="-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Costo</a:t>
            </a:r>
            <a:endParaRPr sz="1600">
              <a:latin typeface="Arial"/>
              <a:cs typeface="Arial"/>
            </a:endParaRPr>
          </a:p>
          <a:p>
            <a:pPr marL="1612900" lvl="3" indent="-286385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Font typeface="Wingdings"/>
              <a:buChar char=""/>
              <a:tabLst>
                <a:tab pos="161353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Otros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planes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gestión.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522858"/>
            <a:ext cx="522859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</a:t>
            </a:r>
            <a:r>
              <a:rPr sz="2000" b="1" spc="10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ENTRADAS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836294" indent="-514984">
              <a:lnSpc>
                <a:spcPct val="100000"/>
              </a:lnSpc>
              <a:spcBef>
                <a:spcPts val="484"/>
              </a:spcBef>
              <a:buClr>
                <a:srgbClr val="EEA82E"/>
              </a:buClr>
              <a:buFont typeface="Wingdings"/>
              <a:buChar char=""/>
              <a:tabLst>
                <a:tab pos="836930" algn="l"/>
                <a:tab pos="837565" algn="l"/>
              </a:tabLst>
            </a:pPr>
            <a:r>
              <a:rPr dirty="0"/>
              <a:t>Documentación </a:t>
            </a:r>
            <a:r>
              <a:rPr spc="5" dirty="0"/>
              <a:t>de</a:t>
            </a:r>
            <a:r>
              <a:rPr spc="-65" dirty="0"/>
              <a:t> </a:t>
            </a:r>
            <a:r>
              <a:rPr dirty="0"/>
              <a:t>requisitos:</a:t>
            </a:r>
          </a:p>
          <a:p>
            <a:pPr marL="1007110" marR="95250" lvl="1" indent="-28321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Font typeface="Wingdings"/>
              <a:buChar char=""/>
              <a:tabLst>
                <a:tab pos="1007744" algn="l"/>
                <a:tab pos="1008380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Requisitos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calidad del proyecto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(incluido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el producto): Los requisitos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son 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utilizados por el equipo del proyecto para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ayudar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planear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forma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 control de calidad que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llevará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 cabo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en el</a:t>
            </a:r>
            <a:r>
              <a:rPr sz="1600" spc="-9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proyecto.</a:t>
            </a:r>
            <a:endParaRPr sz="1600">
              <a:latin typeface="Arial"/>
              <a:cs typeface="Arial"/>
            </a:endParaRPr>
          </a:p>
          <a:p>
            <a:pPr marL="308610" lvl="1">
              <a:lnSpc>
                <a:spcPct val="100000"/>
              </a:lnSpc>
              <a:spcBef>
                <a:spcPts val="50"/>
              </a:spcBef>
              <a:buClr>
                <a:srgbClr val="EEA82E"/>
              </a:buClr>
              <a:buFont typeface="Wingdings"/>
              <a:buChar char=""/>
            </a:pPr>
            <a:endParaRPr sz="2300">
              <a:latin typeface="Times New Roman"/>
              <a:cs typeface="Times New Roman"/>
            </a:endParaRPr>
          </a:p>
          <a:p>
            <a:pPr marL="607695" indent="-286385">
              <a:lnSpc>
                <a:spcPct val="100000"/>
              </a:lnSpc>
              <a:buClr>
                <a:srgbClr val="EEA82E"/>
              </a:buClr>
              <a:buFont typeface="Wingdings"/>
              <a:buChar char=""/>
              <a:tabLst>
                <a:tab pos="608965" algn="l"/>
              </a:tabLst>
            </a:pPr>
            <a:r>
              <a:rPr dirty="0"/>
              <a:t>Factores </a:t>
            </a:r>
            <a:r>
              <a:rPr spc="-5" dirty="0"/>
              <a:t>Ambientales </a:t>
            </a:r>
            <a:r>
              <a:rPr spc="5" dirty="0"/>
              <a:t>de la</a:t>
            </a:r>
            <a:r>
              <a:rPr spc="-75" dirty="0"/>
              <a:t> </a:t>
            </a:r>
            <a:r>
              <a:rPr dirty="0"/>
              <a:t>Empresa</a:t>
            </a:r>
          </a:p>
          <a:p>
            <a:pPr marL="1007110" marR="5080" indent="-2286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Font typeface="Wingdings"/>
              <a:buChar char=""/>
              <a:tabLst>
                <a:tab pos="1008380" algn="l"/>
              </a:tabLst>
            </a:pPr>
            <a:r>
              <a:rPr b="0" spc="-5" dirty="0">
                <a:latin typeface="Arial"/>
                <a:cs typeface="Arial"/>
              </a:rPr>
              <a:t>Las regulaciones de </a:t>
            </a:r>
            <a:r>
              <a:rPr b="0" dirty="0">
                <a:latin typeface="Arial"/>
                <a:cs typeface="Arial"/>
              </a:rPr>
              <a:t>las </a:t>
            </a:r>
            <a:r>
              <a:rPr b="0" spc="-5" dirty="0">
                <a:latin typeface="Arial"/>
                <a:cs typeface="Arial"/>
              </a:rPr>
              <a:t>agencias gubernamentales, reglas, </a:t>
            </a:r>
            <a:r>
              <a:rPr b="0" dirty="0">
                <a:latin typeface="Arial"/>
                <a:cs typeface="Arial"/>
              </a:rPr>
              <a:t>normas y </a:t>
            </a:r>
            <a:r>
              <a:rPr b="0" spc="-10" dirty="0">
                <a:latin typeface="Arial"/>
                <a:cs typeface="Arial"/>
              </a:rPr>
              <a:t>guías  </a:t>
            </a:r>
            <a:r>
              <a:rPr b="0" dirty="0">
                <a:latin typeface="Arial"/>
                <a:cs typeface="Arial"/>
              </a:rPr>
              <a:t>específicas </a:t>
            </a:r>
            <a:r>
              <a:rPr b="0" spc="-5" dirty="0">
                <a:latin typeface="Arial"/>
                <a:cs typeface="Arial"/>
              </a:rPr>
              <a:t>del área de </a:t>
            </a:r>
            <a:r>
              <a:rPr b="0" dirty="0">
                <a:latin typeface="Arial"/>
                <a:cs typeface="Arial"/>
              </a:rPr>
              <a:t>aplicación, las condiciones </a:t>
            </a:r>
            <a:r>
              <a:rPr b="0" spc="-5" dirty="0">
                <a:latin typeface="Arial"/>
                <a:cs typeface="Arial"/>
              </a:rPr>
              <a:t>de trabajo </a:t>
            </a:r>
            <a:r>
              <a:rPr b="0" dirty="0">
                <a:latin typeface="Arial"/>
                <a:cs typeface="Arial"/>
              </a:rPr>
              <a:t>y </a:t>
            </a:r>
            <a:r>
              <a:rPr b="0" spc="-5" dirty="0">
                <a:latin typeface="Arial"/>
                <a:cs typeface="Arial"/>
              </a:rPr>
              <a:t>operativas dl  proyecto </a:t>
            </a:r>
            <a:r>
              <a:rPr b="0" dirty="0">
                <a:latin typeface="Arial"/>
                <a:cs typeface="Arial"/>
              </a:rPr>
              <a:t>y/o </a:t>
            </a:r>
            <a:r>
              <a:rPr b="0" spc="-5" dirty="0">
                <a:latin typeface="Arial"/>
                <a:cs typeface="Arial"/>
              </a:rPr>
              <a:t>del producto que pueden </a:t>
            </a:r>
            <a:r>
              <a:rPr b="0" dirty="0">
                <a:latin typeface="Arial"/>
                <a:cs typeface="Arial"/>
              </a:rPr>
              <a:t>afectar la calidad </a:t>
            </a:r>
            <a:r>
              <a:rPr b="0" spc="-5" dirty="0">
                <a:latin typeface="Arial"/>
                <a:cs typeface="Arial"/>
              </a:rPr>
              <a:t>del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proyecto.</a:t>
            </a:r>
          </a:p>
          <a:p>
            <a:pPr marL="308610"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607695" indent="-286385">
              <a:lnSpc>
                <a:spcPct val="100000"/>
              </a:lnSpc>
              <a:spcBef>
                <a:spcPts val="5"/>
              </a:spcBef>
              <a:buClr>
                <a:srgbClr val="EEA82E"/>
              </a:buClr>
              <a:buFont typeface="Wingdings"/>
              <a:buChar char=""/>
              <a:tabLst>
                <a:tab pos="608965" algn="l"/>
              </a:tabLst>
            </a:pPr>
            <a:r>
              <a:rPr spc="-15" dirty="0"/>
              <a:t>Activos </a:t>
            </a:r>
            <a:r>
              <a:rPr spc="5" dirty="0"/>
              <a:t>de los </a:t>
            </a:r>
            <a:r>
              <a:rPr dirty="0"/>
              <a:t>proceso </a:t>
            </a:r>
            <a:r>
              <a:rPr spc="5" dirty="0"/>
              <a:t>de la</a:t>
            </a:r>
            <a:r>
              <a:rPr spc="-40" dirty="0"/>
              <a:t> </a:t>
            </a:r>
            <a:r>
              <a:rPr dirty="0"/>
              <a:t>organización</a:t>
            </a:r>
          </a:p>
          <a:p>
            <a:pPr marL="1007110" marR="286385" lvl="1" indent="-22860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Font typeface="Wingdings"/>
              <a:buChar char=""/>
              <a:tabLst>
                <a:tab pos="1008380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Las políticas de calidad,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procedimientos y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guías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calidad 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 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organización,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bases de datos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históricas y las lecciones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aprendidas de  proyectos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anteriores.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6895" y="3063239"/>
            <a:ext cx="6547104" cy="3794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8585" y="3102301"/>
            <a:ext cx="6480175" cy="3708400"/>
          </a:xfrm>
          <a:custGeom>
            <a:avLst/>
            <a:gdLst/>
            <a:ahLst/>
            <a:cxnLst/>
            <a:rect l="l" t="t" r="r" b="b"/>
            <a:pathLst>
              <a:path w="6480175" h="3708400">
                <a:moveTo>
                  <a:pt x="3659898" y="3695700"/>
                </a:moveTo>
                <a:lnTo>
                  <a:pt x="2819893" y="3695700"/>
                </a:lnTo>
                <a:lnTo>
                  <a:pt x="2878979" y="3708400"/>
                </a:lnTo>
                <a:lnTo>
                  <a:pt x="3600812" y="3708400"/>
                </a:lnTo>
                <a:lnTo>
                  <a:pt x="3659898" y="3695700"/>
                </a:lnTo>
                <a:close/>
              </a:path>
              <a:path w="6480175" h="3708400">
                <a:moveTo>
                  <a:pt x="3777066" y="3683000"/>
                </a:moveTo>
                <a:lnTo>
                  <a:pt x="2702724" y="3683000"/>
                </a:lnTo>
                <a:lnTo>
                  <a:pt x="2761138" y="3695700"/>
                </a:lnTo>
                <a:lnTo>
                  <a:pt x="3718652" y="3695700"/>
                </a:lnTo>
                <a:lnTo>
                  <a:pt x="3777066" y="3683000"/>
                </a:lnTo>
                <a:close/>
              </a:path>
              <a:path w="6480175" h="3708400">
                <a:moveTo>
                  <a:pt x="4007116" y="3657600"/>
                </a:moveTo>
                <a:lnTo>
                  <a:pt x="2472670" y="3657600"/>
                </a:lnTo>
                <a:lnTo>
                  <a:pt x="2586957" y="3683000"/>
                </a:lnTo>
                <a:lnTo>
                  <a:pt x="3892831" y="3683000"/>
                </a:lnTo>
                <a:lnTo>
                  <a:pt x="4007116" y="3657600"/>
                </a:lnTo>
                <a:close/>
              </a:path>
              <a:path w="6480175" h="3708400">
                <a:moveTo>
                  <a:pt x="4175595" y="3632200"/>
                </a:moveTo>
                <a:lnTo>
                  <a:pt x="2304187" y="3632200"/>
                </a:lnTo>
                <a:lnTo>
                  <a:pt x="2416106" y="3657600"/>
                </a:lnTo>
                <a:lnTo>
                  <a:pt x="4063678" y="3657600"/>
                </a:lnTo>
                <a:lnTo>
                  <a:pt x="4175595" y="3632200"/>
                </a:lnTo>
                <a:close/>
              </a:path>
              <a:path w="6480175" h="3708400">
                <a:moveTo>
                  <a:pt x="4285835" y="88900"/>
                </a:moveTo>
                <a:lnTo>
                  <a:pt x="2193944" y="88900"/>
                </a:lnTo>
                <a:lnTo>
                  <a:pt x="1771301" y="190500"/>
                </a:lnTo>
                <a:lnTo>
                  <a:pt x="1720695" y="215900"/>
                </a:lnTo>
                <a:lnTo>
                  <a:pt x="1572074" y="254000"/>
                </a:lnTo>
                <a:lnTo>
                  <a:pt x="1523633" y="279400"/>
                </a:lnTo>
                <a:lnTo>
                  <a:pt x="1475758" y="292100"/>
                </a:lnTo>
                <a:lnTo>
                  <a:pt x="1428458" y="317500"/>
                </a:lnTo>
                <a:lnTo>
                  <a:pt x="1335625" y="342900"/>
                </a:lnTo>
                <a:lnTo>
                  <a:pt x="1245213" y="393700"/>
                </a:lnTo>
                <a:lnTo>
                  <a:pt x="1200939" y="406400"/>
                </a:lnTo>
                <a:lnTo>
                  <a:pt x="1157299" y="431800"/>
                </a:lnTo>
                <a:lnTo>
                  <a:pt x="1114303" y="444500"/>
                </a:lnTo>
                <a:lnTo>
                  <a:pt x="1030284" y="495300"/>
                </a:lnTo>
                <a:lnTo>
                  <a:pt x="989280" y="520700"/>
                </a:lnTo>
                <a:lnTo>
                  <a:pt x="948959" y="533400"/>
                </a:lnTo>
                <a:lnTo>
                  <a:pt x="909332" y="558800"/>
                </a:lnTo>
                <a:lnTo>
                  <a:pt x="870407" y="584200"/>
                </a:lnTo>
                <a:lnTo>
                  <a:pt x="832195" y="609600"/>
                </a:lnTo>
                <a:lnTo>
                  <a:pt x="794706" y="635000"/>
                </a:lnTo>
                <a:lnTo>
                  <a:pt x="757949" y="660400"/>
                </a:lnTo>
                <a:lnTo>
                  <a:pt x="721934" y="685800"/>
                </a:lnTo>
                <a:lnTo>
                  <a:pt x="686671" y="711200"/>
                </a:lnTo>
                <a:lnTo>
                  <a:pt x="652170" y="736600"/>
                </a:lnTo>
                <a:lnTo>
                  <a:pt x="618440" y="762000"/>
                </a:lnTo>
                <a:lnTo>
                  <a:pt x="585492" y="787400"/>
                </a:lnTo>
                <a:lnTo>
                  <a:pt x="553334" y="812800"/>
                </a:lnTo>
                <a:lnTo>
                  <a:pt x="521978" y="838200"/>
                </a:lnTo>
                <a:lnTo>
                  <a:pt x="491432" y="863600"/>
                </a:lnTo>
                <a:lnTo>
                  <a:pt x="461706" y="901700"/>
                </a:lnTo>
                <a:lnTo>
                  <a:pt x="432811" y="927100"/>
                </a:lnTo>
                <a:lnTo>
                  <a:pt x="404756" y="952500"/>
                </a:lnTo>
                <a:lnTo>
                  <a:pt x="377550" y="977900"/>
                </a:lnTo>
                <a:lnTo>
                  <a:pt x="351204" y="1016000"/>
                </a:lnTo>
                <a:lnTo>
                  <a:pt x="325728" y="1041400"/>
                </a:lnTo>
                <a:lnTo>
                  <a:pt x="301131" y="1066800"/>
                </a:lnTo>
                <a:lnTo>
                  <a:pt x="277422" y="1104900"/>
                </a:lnTo>
                <a:lnTo>
                  <a:pt x="254613" y="1130300"/>
                </a:lnTo>
                <a:lnTo>
                  <a:pt x="232712" y="1155700"/>
                </a:lnTo>
                <a:lnTo>
                  <a:pt x="211729" y="1193800"/>
                </a:lnTo>
                <a:lnTo>
                  <a:pt x="191674" y="1219200"/>
                </a:lnTo>
                <a:lnTo>
                  <a:pt x="172558" y="1257300"/>
                </a:lnTo>
                <a:lnTo>
                  <a:pt x="154389" y="1282700"/>
                </a:lnTo>
                <a:lnTo>
                  <a:pt x="137177" y="1320800"/>
                </a:lnTo>
                <a:lnTo>
                  <a:pt x="120933" y="1346200"/>
                </a:lnTo>
                <a:lnTo>
                  <a:pt x="105666" y="1384300"/>
                </a:lnTo>
                <a:lnTo>
                  <a:pt x="91385" y="1409700"/>
                </a:lnTo>
                <a:lnTo>
                  <a:pt x="78102" y="1447800"/>
                </a:lnTo>
                <a:lnTo>
                  <a:pt x="65824" y="1473200"/>
                </a:lnTo>
                <a:lnTo>
                  <a:pt x="54563" y="1511300"/>
                </a:lnTo>
                <a:lnTo>
                  <a:pt x="44328" y="1549400"/>
                </a:lnTo>
                <a:lnTo>
                  <a:pt x="35129" y="1574800"/>
                </a:lnTo>
                <a:lnTo>
                  <a:pt x="26976" y="1612900"/>
                </a:lnTo>
                <a:lnTo>
                  <a:pt x="19877" y="1651000"/>
                </a:lnTo>
                <a:lnTo>
                  <a:pt x="13844" y="1676400"/>
                </a:lnTo>
                <a:lnTo>
                  <a:pt x="8886" y="1714500"/>
                </a:lnTo>
                <a:lnTo>
                  <a:pt x="5013" y="1752600"/>
                </a:lnTo>
                <a:lnTo>
                  <a:pt x="2234" y="1790700"/>
                </a:lnTo>
                <a:lnTo>
                  <a:pt x="560" y="1816100"/>
                </a:lnTo>
                <a:lnTo>
                  <a:pt x="0" y="1854200"/>
                </a:lnTo>
                <a:lnTo>
                  <a:pt x="560" y="1892300"/>
                </a:lnTo>
                <a:lnTo>
                  <a:pt x="2234" y="1930400"/>
                </a:lnTo>
                <a:lnTo>
                  <a:pt x="5013" y="1955800"/>
                </a:lnTo>
                <a:lnTo>
                  <a:pt x="8886" y="1993900"/>
                </a:lnTo>
                <a:lnTo>
                  <a:pt x="13844" y="2032000"/>
                </a:lnTo>
                <a:lnTo>
                  <a:pt x="19877" y="2057400"/>
                </a:lnTo>
                <a:lnTo>
                  <a:pt x="26976" y="2095500"/>
                </a:lnTo>
                <a:lnTo>
                  <a:pt x="35129" y="2133600"/>
                </a:lnTo>
                <a:lnTo>
                  <a:pt x="44328" y="2159000"/>
                </a:lnTo>
                <a:lnTo>
                  <a:pt x="54563" y="2197100"/>
                </a:lnTo>
                <a:lnTo>
                  <a:pt x="65824" y="2235200"/>
                </a:lnTo>
                <a:lnTo>
                  <a:pt x="78102" y="2260600"/>
                </a:lnTo>
                <a:lnTo>
                  <a:pt x="91385" y="2298700"/>
                </a:lnTo>
                <a:lnTo>
                  <a:pt x="105666" y="2324100"/>
                </a:lnTo>
                <a:lnTo>
                  <a:pt x="120933" y="2362200"/>
                </a:lnTo>
                <a:lnTo>
                  <a:pt x="137177" y="2387600"/>
                </a:lnTo>
                <a:lnTo>
                  <a:pt x="154389" y="2425700"/>
                </a:lnTo>
                <a:lnTo>
                  <a:pt x="172558" y="2451100"/>
                </a:lnTo>
                <a:lnTo>
                  <a:pt x="191674" y="2489200"/>
                </a:lnTo>
                <a:lnTo>
                  <a:pt x="211729" y="2514600"/>
                </a:lnTo>
                <a:lnTo>
                  <a:pt x="232712" y="2552700"/>
                </a:lnTo>
                <a:lnTo>
                  <a:pt x="254613" y="2578100"/>
                </a:lnTo>
                <a:lnTo>
                  <a:pt x="277422" y="2603500"/>
                </a:lnTo>
                <a:lnTo>
                  <a:pt x="301131" y="2641600"/>
                </a:lnTo>
                <a:lnTo>
                  <a:pt x="325728" y="2667000"/>
                </a:lnTo>
                <a:lnTo>
                  <a:pt x="351204" y="2692400"/>
                </a:lnTo>
                <a:lnTo>
                  <a:pt x="377550" y="2730500"/>
                </a:lnTo>
                <a:lnTo>
                  <a:pt x="404756" y="2755900"/>
                </a:lnTo>
                <a:lnTo>
                  <a:pt x="432811" y="2781300"/>
                </a:lnTo>
                <a:lnTo>
                  <a:pt x="461706" y="2806700"/>
                </a:lnTo>
                <a:lnTo>
                  <a:pt x="491432" y="2844800"/>
                </a:lnTo>
                <a:lnTo>
                  <a:pt x="521978" y="2870200"/>
                </a:lnTo>
                <a:lnTo>
                  <a:pt x="553334" y="2895600"/>
                </a:lnTo>
                <a:lnTo>
                  <a:pt x="585492" y="2921000"/>
                </a:lnTo>
                <a:lnTo>
                  <a:pt x="618440" y="2946400"/>
                </a:lnTo>
                <a:lnTo>
                  <a:pt x="652170" y="2971800"/>
                </a:lnTo>
                <a:lnTo>
                  <a:pt x="686671" y="2997200"/>
                </a:lnTo>
                <a:lnTo>
                  <a:pt x="721934" y="3022600"/>
                </a:lnTo>
                <a:lnTo>
                  <a:pt x="757949" y="3048000"/>
                </a:lnTo>
                <a:lnTo>
                  <a:pt x="794706" y="3073400"/>
                </a:lnTo>
                <a:lnTo>
                  <a:pt x="832195" y="3098800"/>
                </a:lnTo>
                <a:lnTo>
                  <a:pt x="870407" y="3124200"/>
                </a:lnTo>
                <a:lnTo>
                  <a:pt x="909332" y="3149600"/>
                </a:lnTo>
                <a:lnTo>
                  <a:pt x="948959" y="3175000"/>
                </a:lnTo>
                <a:lnTo>
                  <a:pt x="989280" y="3187700"/>
                </a:lnTo>
                <a:lnTo>
                  <a:pt x="1030284" y="3213100"/>
                </a:lnTo>
                <a:lnTo>
                  <a:pt x="1114303" y="3263900"/>
                </a:lnTo>
                <a:lnTo>
                  <a:pt x="1157299" y="3276600"/>
                </a:lnTo>
                <a:lnTo>
                  <a:pt x="1200939" y="3302000"/>
                </a:lnTo>
                <a:lnTo>
                  <a:pt x="1245213" y="3314700"/>
                </a:lnTo>
                <a:lnTo>
                  <a:pt x="1335625" y="3365500"/>
                </a:lnTo>
                <a:lnTo>
                  <a:pt x="1428458" y="3390900"/>
                </a:lnTo>
                <a:lnTo>
                  <a:pt x="1475758" y="3416300"/>
                </a:lnTo>
                <a:lnTo>
                  <a:pt x="1523633" y="3429000"/>
                </a:lnTo>
                <a:lnTo>
                  <a:pt x="1572074" y="3454400"/>
                </a:lnTo>
                <a:lnTo>
                  <a:pt x="1720695" y="3492500"/>
                </a:lnTo>
                <a:lnTo>
                  <a:pt x="1771301" y="3517900"/>
                </a:lnTo>
                <a:lnTo>
                  <a:pt x="1822425" y="3530600"/>
                </a:lnTo>
                <a:lnTo>
                  <a:pt x="2248851" y="3632200"/>
                </a:lnTo>
                <a:lnTo>
                  <a:pt x="4230929" y="3632200"/>
                </a:lnTo>
                <a:lnTo>
                  <a:pt x="4657343" y="3530600"/>
                </a:lnTo>
                <a:lnTo>
                  <a:pt x="4708465" y="3517900"/>
                </a:lnTo>
                <a:lnTo>
                  <a:pt x="4759070" y="3492500"/>
                </a:lnTo>
                <a:lnTo>
                  <a:pt x="4907685" y="3454400"/>
                </a:lnTo>
                <a:lnTo>
                  <a:pt x="4956124" y="3429000"/>
                </a:lnTo>
                <a:lnTo>
                  <a:pt x="5003997" y="3416300"/>
                </a:lnTo>
                <a:lnTo>
                  <a:pt x="5051295" y="3390900"/>
                </a:lnTo>
                <a:lnTo>
                  <a:pt x="5144123" y="3365500"/>
                </a:lnTo>
                <a:lnTo>
                  <a:pt x="5234532" y="3314700"/>
                </a:lnTo>
                <a:lnTo>
                  <a:pt x="5278804" y="3302000"/>
                </a:lnTo>
                <a:lnTo>
                  <a:pt x="5322441" y="3276600"/>
                </a:lnTo>
                <a:lnTo>
                  <a:pt x="5365435" y="3263900"/>
                </a:lnTo>
                <a:lnTo>
                  <a:pt x="5449450" y="3213100"/>
                </a:lnTo>
                <a:lnTo>
                  <a:pt x="5490452" y="3187700"/>
                </a:lnTo>
                <a:lnTo>
                  <a:pt x="5530770" y="3175000"/>
                </a:lnTo>
                <a:lnTo>
                  <a:pt x="5570396" y="3149600"/>
                </a:lnTo>
                <a:lnTo>
                  <a:pt x="5609318" y="3124200"/>
                </a:lnTo>
                <a:lnTo>
                  <a:pt x="5647528" y="3098800"/>
                </a:lnTo>
                <a:lnTo>
                  <a:pt x="5685015" y="3073400"/>
                </a:lnTo>
                <a:lnTo>
                  <a:pt x="5721770" y="3048000"/>
                </a:lnTo>
                <a:lnTo>
                  <a:pt x="5757782" y="3022600"/>
                </a:lnTo>
                <a:lnTo>
                  <a:pt x="5793043" y="2997200"/>
                </a:lnTo>
                <a:lnTo>
                  <a:pt x="5827542" y="2971800"/>
                </a:lnTo>
                <a:lnTo>
                  <a:pt x="5861270" y="2946400"/>
                </a:lnTo>
                <a:lnTo>
                  <a:pt x="5894217" y="2921000"/>
                </a:lnTo>
                <a:lnTo>
                  <a:pt x="5926372" y="2895600"/>
                </a:lnTo>
                <a:lnTo>
                  <a:pt x="5957726" y="2870200"/>
                </a:lnTo>
                <a:lnTo>
                  <a:pt x="5988270" y="2844800"/>
                </a:lnTo>
                <a:lnTo>
                  <a:pt x="6017994" y="2806700"/>
                </a:lnTo>
                <a:lnTo>
                  <a:pt x="6046887" y="2781300"/>
                </a:lnTo>
                <a:lnTo>
                  <a:pt x="6074941" y="2755900"/>
                </a:lnTo>
                <a:lnTo>
                  <a:pt x="6102144" y="2730500"/>
                </a:lnTo>
                <a:lnTo>
                  <a:pt x="6128488" y="2692400"/>
                </a:lnTo>
                <a:lnTo>
                  <a:pt x="6153963" y="2667000"/>
                </a:lnTo>
                <a:lnTo>
                  <a:pt x="6178559" y="2641600"/>
                </a:lnTo>
                <a:lnTo>
                  <a:pt x="6202265" y="2603500"/>
                </a:lnTo>
                <a:lnTo>
                  <a:pt x="6225073" y="2578100"/>
                </a:lnTo>
                <a:lnTo>
                  <a:pt x="6246973" y="2552700"/>
                </a:lnTo>
                <a:lnTo>
                  <a:pt x="6267954" y="2514600"/>
                </a:lnTo>
                <a:lnTo>
                  <a:pt x="6288007" y="2489200"/>
                </a:lnTo>
                <a:lnTo>
                  <a:pt x="6307122" y="2451100"/>
                </a:lnTo>
                <a:lnTo>
                  <a:pt x="6325290" y="2425700"/>
                </a:lnTo>
                <a:lnTo>
                  <a:pt x="6342500" y="2387600"/>
                </a:lnTo>
                <a:lnTo>
                  <a:pt x="6358743" y="2362200"/>
                </a:lnTo>
                <a:lnTo>
                  <a:pt x="6374009" y="2324100"/>
                </a:lnTo>
                <a:lnTo>
                  <a:pt x="6388288" y="2298700"/>
                </a:lnTo>
                <a:lnTo>
                  <a:pt x="6401571" y="2260600"/>
                </a:lnTo>
                <a:lnTo>
                  <a:pt x="6413847" y="2235200"/>
                </a:lnTo>
                <a:lnTo>
                  <a:pt x="6425107" y="2197100"/>
                </a:lnTo>
                <a:lnTo>
                  <a:pt x="6435341" y="2159000"/>
                </a:lnTo>
                <a:lnTo>
                  <a:pt x="6444540" y="2133600"/>
                </a:lnTo>
                <a:lnTo>
                  <a:pt x="6452693" y="2095500"/>
                </a:lnTo>
                <a:lnTo>
                  <a:pt x="6459790" y="2057400"/>
                </a:lnTo>
                <a:lnTo>
                  <a:pt x="6465823" y="2032000"/>
                </a:lnTo>
                <a:lnTo>
                  <a:pt x="6470780" y="1993900"/>
                </a:lnTo>
                <a:lnTo>
                  <a:pt x="6474653" y="1955800"/>
                </a:lnTo>
                <a:lnTo>
                  <a:pt x="6477432" y="1930400"/>
                </a:lnTo>
                <a:lnTo>
                  <a:pt x="6479106" y="1892300"/>
                </a:lnTo>
                <a:lnTo>
                  <a:pt x="6479667" y="1854200"/>
                </a:lnTo>
                <a:lnTo>
                  <a:pt x="6479106" y="1816100"/>
                </a:lnTo>
                <a:lnTo>
                  <a:pt x="6477432" y="1790700"/>
                </a:lnTo>
                <a:lnTo>
                  <a:pt x="6474653" y="1752600"/>
                </a:lnTo>
                <a:lnTo>
                  <a:pt x="6470780" y="1714500"/>
                </a:lnTo>
                <a:lnTo>
                  <a:pt x="6465823" y="1676400"/>
                </a:lnTo>
                <a:lnTo>
                  <a:pt x="6459790" y="1651000"/>
                </a:lnTo>
                <a:lnTo>
                  <a:pt x="6452693" y="1612900"/>
                </a:lnTo>
                <a:lnTo>
                  <a:pt x="6444540" y="1574800"/>
                </a:lnTo>
                <a:lnTo>
                  <a:pt x="6435341" y="1549400"/>
                </a:lnTo>
                <a:lnTo>
                  <a:pt x="6425107" y="1511300"/>
                </a:lnTo>
                <a:lnTo>
                  <a:pt x="6413847" y="1473200"/>
                </a:lnTo>
                <a:lnTo>
                  <a:pt x="6401571" y="1447800"/>
                </a:lnTo>
                <a:lnTo>
                  <a:pt x="6388288" y="1409700"/>
                </a:lnTo>
                <a:lnTo>
                  <a:pt x="6374009" y="1384300"/>
                </a:lnTo>
                <a:lnTo>
                  <a:pt x="6358743" y="1346200"/>
                </a:lnTo>
                <a:lnTo>
                  <a:pt x="6342500" y="1320800"/>
                </a:lnTo>
                <a:lnTo>
                  <a:pt x="6325290" y="1282700"/>
                </a:lnTo>
                <a:lnTo>
                  <a:pt x="6307122" y="1257300"/>
                </a:lnTo>
                <a:lnTo>
                  <a:pt x="6288007" y="1219200"/>
                </a:lnTo>
                <a:lnTo>
                  <a:pt x="6267954" y="1193800"/>
                </a:lnTo>
                <a:lnTo>
                  <a:pt x="6246973" y="1155700"/>
                </a:lnTo>
                <a:lnTo>
                  <a:pt x="6225073" y="1130300"/>
                </a:lnTo>
                <a:lnTo>
                  <a:pt x="6202265" y="1104900"/>
                </a:lnTo>
                <a:lnTo>
                  <a:pt x="6178559" y="1066800"/>
                </a:lnTo>
                <a:lnTo>
                  <a:pt x="6153963" y="1041400"/>
                </a:lnTo>
                <a:lnTo>
                  <a:pt x="6128488" y="1016000"/>
                </a:lnTo>
                <a:lnTo>
                  <a:pt x="6102144" y="977900"/>
                </a:lnTo>
                <a:lnTo>
                  <a:pt x="6074941" y="952500"/>
                </a:lnTo>
                <a:lnTo>
                  <a:pt x="6046887" y="927100"/>
                </a:lnTo>
                <a:lnTo>
                  <a:pt x="6017994" y="901700"/>
                </a:lnTo>
                <a:lnTo>
                  <a:pt x="5988270" y="863600"/>
                </a:lnTo>
                <a:lnTo>
                  <a:pt x="5957726" y="838200"/>
                </a:lnTo>
                <a:lnTo>
                  <a:pt x="5926372" y="812800"/>
                </a:lnTo>
                <a:lnTo>
                  <a:pt x="5894217" y="787400"/>
                </a:lnTo>
                <a:lnTo>
                  <a:pt x="5861270" y="762000"/>
                </a:lnTo>
                <a:lnTo>
                  <a:pt x="5827542" y="736600"/>
                </a:lnTo>
                <a:lnTo>
                  <a:pt x="5793043" y="711200"/>
                </a:lnTo>
                <a:lnTo>
                  <a:pt x="5757782" y="685800"/>
                </a:lnTo>
                <a:lnTo>
                  <a:pt x="5721770" y="660400"/>
                </a:lnTo>
                <a:lnTo>
                  <a:pt x="5685015" y="635000"/>
                </a:lnTo>
                <a:lnTo>
                  <a:pt x="5647528" y="609600"/>
                </a:lnTo>
                <a:lnTo>
                  <a:pt x="5609318" y="584200"/>
                </a:lnTo>
                <a:lnTo>
                  <a:pt x="5570396" y="558800"/>
                </a:lnTo>
                <a:lnTo>
                  <a:pt x="5530770" y="533400"/>
                </a:lnTo>
                <a:lnTo>
                  <a:pt x="5490452" y="520700"/>
                </a:lnTo>
                <a:lnTo>
                  <a:pt x="5449450" y="495300"/>
                </a:lnTo>
                <a:lnTo>
                  <a:pt x="5365435" y="444500"/>
                </a:lnTo>
                <a:lnTo>
                  <a:pt x="5322441" y="431800"/>
                </a:lnTo>
                <a:lnTo>
                  <a:pt x="5278804" y="406400"/>
                </a:lnTo>
                <a:lnTo>
                  <a:pt x="5234532" y="393700"/>
                </a:lnTo>
                <a:lnTo>
                  <a:pt x="5144123" y="342900"/>
                </a:lnTo>
                <a:lnTo>
                  <a:pt x="5051295" y="317500"/>
                </a:lnTo>
                <a:lnTo>
                  <a:pt x="5003997" y="292100"/>
                </a:lnTo>
                <a:lnTo>
                  <a:pt x="4956124" y="279400"/>
                </a:lnTo>
                <a:lnTo>
                  <a:pt x="4907685" y="254000"/>
                </a:lnTo>
                <a:lnTo>
                  <a:pt x="4759070" y="215900"/>
                </a:lnTo>
                <a:lnTo>
                  <a:pt x="4708465" y="190500"/>
                </a:lnTo>
                <a:lnTo>
                  <a:pt x="4285835" y="88900"/>
                </a:lnTo>
                <a:close/>
              </a:path>
              <a:path w="6480175" h="3708400">
                <a:moveTo>
                  <a:pt x="4063678" y="50800"/>
                </a:moveTo>
                <a:lnTo>
                  <a:pt x="2416106" y="50800"/>
                </a:lnTo>
                <a:lnTo>
                  <a:pt x="2248851" y="88900"/>
                </a:lnTo>
                <a:lnTo>
                  <a:pt x="4230929" y="88900"/>
                </a:lnTo>
                <a:lnTo>
                  <a:pt x="4063678" y="50800"/>
                </a:lnTo>
                <a:close/>
              </a:path>
              <a:path w="6480175" h="3708400">
                <a:moveTo>
                  <a:pt x="3950163" y="38100"/>
                </a:moveTo>
                <a:lnTo>
                  <a:pt x="2529623" y="38100"/>
                </a:lnTo>
                <a:lnTo>
                  <a:pt x="2472670" y="50800"/>
                </a:lnTo>
                <a:lnTo>
                  <a:pt x="4007116" y="50800"/>
                </a:lnTo>
                <a:lnTo>
                  <a:pt x="3950163" y="38100"/>
                </a:lnTo>
                <a:close/>
              </a:path>
              <a:path w="6480175" h="3708400">
                <a:moveTo>
                  <a:pt x="3835129" y="25400"/>
                </a:moveTo>
                <a:lnTo>
                  <a:pt x="2644660" y="25400"/>
                </a:lnTo>
                <a:lnTo>
                  <a:pt x="2586957" y="38100"/>
                </a:lnTo>
                <a:lnTo>
                  <a:pt x="3892831" y="38100"/>
                </a:lnTo>
                <a:lnTo>
                  <a:pt x="3835129" y="25400"/>
                </a:lnTo>
                <a:close/>
              </a:path>
              <a:path w="6480175" h="3708400">
                <a:moveTo>
                  <a:pt x="3718652" y="12700"/>
                </a:moveTo>
                <a:lnTo>
                  <a:pt x="2761138" y="12700"/>
                </a:lnTo>
                <a:lnTo>
                  <a:pt x="2702724" y="25400"/>
                </a:lnTo>
                <a:lnTo>
                  <a:pt x="3777066" y="25400"/>
                </a:lnTo>
                <a:lnTo>
                  <a:pt x="3718652" y="12700"/>
                </a:lnTo>
                <a:close/>
              </a:path>
              <a:path w="6480175" h="3708400">
                <a:moveTo>
                  <a:pt x="3600812" y="0"/>
                </a:moveTo>
                <a:lnTo>
                  <a:pt x="2878979" y="0"/>
                </a:lnTo>
                <a:lnTo>
                  <a:pt x="2819893" y="12700"/>
                </a:lnTo>
                <a:lnTo>
                  <a:pt x="3659898" y="12700"/>
                </a:lnTo>
                <a:lnTo>
                  <a:pt x="36008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8585" y="3090036"/>
            <a:ext cx="6480175" cy="3721100"/>
          </a:xfrm>
          <a:custGeom>
            <a:avLst/>
            <a:gdLst/>
            <a:ahLst/>
            <a:cxnLst/>
            <a:rect l="l" t="t" r="r" b="b"/>
            <a:pathLst>
              <a:path w="6480175" h="3721100">
                <a:moveTo>
                  <a:pt x="0" y="1860295"/>
                </a:moveTo>
                <a:lnTo>
                  <a:pt x="2234" y="1790552"/>
                </a:lnTo>
                <a:lnTo>
                  <a:pt x="8886" y="1721457"/>
                </a:lnTo>
                <a:lnTo>
                  <a:pt x="19877" y="1653055"/>
                </a:lnTo>
                <a:lnTo>
                  <a:pt x="35129" y="1585391"/>
                </a:lnTo>
                <a:lnTo>
                  <a:pt x="54563" y="1518509"/>
                </a:lnTo>
                <a:lnTo>
                  <a:pt x="78102" y="1452456"/>
                </a:lnTo>
                <a:lnTo>
                  <a:pt x="105666" y="1387275"/>
                </a:lnTo>
                <a:lnTo>
                  <a:pt x="137177" y="1323011"/>
                </a:lnTo>
                <a:lnTo>
                  <a:pt x="172558" y="1259711"/>
                </a:lnTo>
                <a:lnTo>
                  <a:pt x="211729" y="1197418"/>
                </a:lnTo>
                <a:lnTo>
                  <a:pt x="254613" y="1136177"/>
                </a:lnTo>
                <a:lnTo>
                  <a:pt x="301131" y="1076034"/>
                </a:lnTo>
                <a:lnTo>
                  <a:pt x="325728" y="1046389"/>
                </a:lnTo>
                <a:lnTo>
                  <a:pt x="351204" y="1017034"/>
                </a:lnTo>
                <a:lnTo>
                  <a:pt x="377550" y="987976"/>
                </a:lnTo>
                <a:lnTo>
                  <a:pt x="404756" y="959221"/>
                </a:lnTo>
                <a:lnTo>
                  <a:pt x="432811" y="930774"/>
                </a:lnTo>
                <a:lnTo>
                  <a:pt x="461706" y="902641"/>
                </a:lnTo>
                <a:lnTo>
                  <a:pt x="491432" y="874826"/>
                </a:lnTo>
                <a:lnTo>
                  <a:pt x="521978" y="847337"/>
                </a:lnTo>
                <a:lnTo>
                  <a:pt x="553334" y="820179"/>
                </a:lnTo>
                <a:lnTo>
                  <a:pt x="585492" y="793357"/>
                </a:lnTo>
                <a:lnTo>
                  <a:pt x="618440" y="766876"/>
                </a:lnTo>
                <a:lnTo>
                  <a:pt x="652170" y="740743"/>
                </a:lnTo>
                <a:lnTo>
                  <a:pt x="686671" y="714963"/>
                </a:lnTo>
                <a:lnTo>
                  <a:pt x="721934" y="689542"/>
                </a:lnTo>
                <a:lnTo>
                  <a:pt x="757949" y="664485"/>
                </a:lnTo>
                <a:lnTo>
                  <a:pt x="794706" y="639798"/>
                </a:lnTo>
                <a:lnTo>
                  <a:pt x="832195" y="615486"/>
                </a:lnTo>
                <a:lnTo>
                  <a:pt x="870407" y="591556"/>
                </a:lnTo>
                <a:lnTo>
                  <a:pt x="909332" y="568012"/>
                </a:lnTo>
                <a:lnTo>
                  <a:pt x="948959" y="544861"/>
                </a:lnTo>
                <a:lnTo>
                  <a:pt x="989280" y="522108"/>
                </a:lnTo>
                <a:lnTo>
                  <a:pt x="1030284" y="499759"/>
                </a:lnTo>
                <a:lnTo>
                  <a:pt x="1071962" y="477818"/>
                </a:lnTo>
                <a:lnTo>
                  <a:pt x="1114303" y="456293"/>
                </a:lnTo>
                <a:lnTo>
                  <a:pt x="1157299" y="435188"/>
                </a:lnTo>
                <a:lnTo>
                  <a:pt x="1200939" y="414509"/>
                </a:lnTo>
                <a:lnTo>
                  <a:pt x="1245213" y="394262"/>
                </a:lnTo>
                <a:lnTo>
                  <a:pt x="1290112" y="374453"/>
                </a:lnTo>
                <a:lnTo>
                  <a:pt x="1335625" y="355086"/>
                </a:lnTo>
                <a:lnTo>
                  <a:pt x="1381744" y="336168"/>
                </a:lnTo>
                <a:lnTo>
                  <a:pt x="1428458" y="317704"/>
                </a:lnTo>
                <a:lnTo>
                  <a:pt x="1475758" y="299700"/>
                </a:lnTo>
                <a:lnTo>
                  <a:pt x="1523633" y="282162"/>
                </a:lnTo>
                <a:lnTo>
                  <a:pt x="1572074" y="265094"/>
                </a:lnTo>
                <a:lnTo>
                  <a:pt x="1621071" y="248504"/>
                </a:lnTo>
                <a:lnTo>
                  <a:pt x="1670615" y="232395"/>
                </a:lnTo>
                <a:lnTo>
                  <a:pt x="1720695" y="216775"/>
                </a:lnTo>
                <a:lnTo>
                  <a:pt x="1771301" y="201648"/>
                </a:lnTo>
                <a:lnTo>
                  <a:pt x="1822425" y="187020"/>
                </a:lnTo>
                <a:lnTo>
                  <a:pt x="1874056" y="172897"/>
                </a:lnTo>
                <a:lnTo>
                  <a:pt x="1926184" y="159285"/>
                </a:lnTo>
                <a:lnTo>
                  <a:pt x="1978800" y="146188"/>
                </a:lnTo>
                <a:lnTo>
                  <a:pt x="2031894" y="133614"/>
                </a:lnTo>
                <a:lnTo>
                  <a:pt x="2085456" y="121566"/>
                </a:lnTo>
                <a:lnTo>
                  <a:pt x="2139476" y="110051"/>
                </a:lnTo>
                <a:lnTo>
                  <a:pt x="2193944" y="99075"/>
                </a:lnTo>
                <a:lnTo>
                  <a:pt x="2248851" y="88643"/>
                </a:lnTo>
                <a:lnTo>
                  <a:pt x="2304187" y="78761"/>
                </a:lnTo>
                <a:lnTo>
                  <a:pt x="2359942" y="69434"/>
                </a:lnTo>
                <a:lnTo>
                  <a:pt x="2416106" y="60669"/>
                </a:lnTo>
                <a:lnTo>
                  <a:pt x="2472670" y="52469"/>
                </a:lnTo>
                <a:lnTo>
                  <a:pt x="2529623" y="44842"/>
                </a:lnTo>
                <a:lnTo>
                  <a:pt x="2586957" y="37793"/>
                </a:lnTo>
                <a:lnTo>
                  <a:pt x="2644660" y="31328"/>
                </a:lnTo>
                <a:lnTo>
                  <a:pt x="2702724" y="25451"/>
                </a:lnTo>
                <a:lnTo>
                  <a:pt x="2761138" y="20170"/>
                </a:lnTo>
                <a:lnTo>
                  <a:pt x="2819893" y="15488"/>
                </a:lnTo>
                <a:lnTo>
                  <a:pt x="2878979" y="11413"/>
                </a:lnTo>
                <a:lnTo>
                  <a:pt x="2938386" y="7949"/>
                </a:lnTo>
                <a:lnTo>
                  <a:pt x="2998104" y="5102"/>
                </a:lnTo>
                <a:lnTo>
                  <a:pt x="3058125" y="2878"/>
                </a:lnTo>
                <a:lnTo>
                  <a:pt x="3118436" y="1283"/>
                </a:lnTo>
                <a:lnTo>
                  <a:pt x="3179030" y="321"/>
                </a:lnTo>
                <a:lnTo>
                  <a:pt x="3239897" y="0"/>
                </a:lnTo>
                <a:lnTo>
                  <a:pt x="3300763" y="321"/>
                </a:lnTo>
                <a:lnTo>
                  <a:pt x="3361356" y="1283"/>
                </a:lnTo>
                <a:lnTo>
                  <a:pt x="3421668" y="2878"/>
                </a:lnTo>
                <a:lnTo>
                  <a:pt x="3481688" y="5102"/>
                </a:lnTo>
                <a:lnTo>
                  <a:pt x="3541406" y="7949"/>
                </a:lnTo>
                <a:lnTo>
                  <a:pt x="3600812" y="11413"/>
                </a:lnTo>
                <a:lnTo>
                  <a:pt x="3659898" y="15488"/>
                </a:lnTo>
                <a:lnTo>
                  <a:pt x="3718652" y="20170"/>
                </a:lnTo>
                <a:lnTo>
                  <a:pt x="3777066" y="25451"/>
                </a:lnTo>
                <a:lnTo>
                  <a:pt x="3835129" y="31328"/>
                </a:lnTo>
                <a:lnTo>
                  <a:pt x="3892831" y="37793"/>
                </a:lnTo>
                <a:lnTo>
                  <a:pt x="3950163" y="44842"/>
                </a:lnTo>
                <a:lnTo>
                  <a:pt x="4007116" y="52469"/>
                </a:lnTo>
                <a:lnTo>
                  <a:pt x="4063678" y="60669"/>
                </a:lnTo>
                <a:lnTo>
                  <a:pt x="4119841" y="69434"/>
                </a:lnTo>
                <a:lnTo>
                  <a:pt x="4175595" y="78761"/>
                </a:lnTo>
                <a:lnTo>
                  <a:pt x="4230929" y="88643"/>
                </a:lnTo>
                <a:lnTo>
                  <a:pt x="4285835" y="99075"/>
                </a:lnTo>
                <a:lnTo>
                  <a:pt x="4340302" y="110051"/>
                </a:lnTo>
                <a:lnTo>
                  <a:pt x="4394320" y="121566"/>
                </a:lnTo>
                <a:lnTo>
                  <a:pt x="4447881" y="133614"/>
                </a:lnTo>
                <a:lnTo>
                  <a:pt x="4500973" y="146188"/>
                </a:lnTo>
                <a:lnTo>
                  <a:pt x="4553587" y="159285"/>
                </a:lnTo>
                <a:lnTo>
                  <a:pt x="4605714" y="172897"/>
                </a:lnTo>
                <a:lnTo>
                  <a:pt x="4657343" y="187020"/>
                </a:lnTo>
                <a:lnTo>
                  <a:pt x="4708465" y="201648"/>
                </a:lnTo>
                <a:lnTo>
                  <a:pt x="4759070" y="216775"/>
                </a:lnTo>
                <a:lnTo>
                  <a:pt x="4809148" y="232395"/>
                </a:lnTo>
                <a:lnTo>
                  <a:pt x="4858690" y="248504"/>
                </a:lnTo>
                <a:lnTo>
                  <a:pt x="4907685" y="265094"/>
                </a:lnTo>
                <a:lnTo>
                  <a:pt x="4956124" y="282162"/>
                </a:lnTo>
                <a:lnTo>
                  <a:pt x="5003997" y="299700"/>
                </a:lnTo>
                <a:lnTo>
                  <a:pt x="5051295" y="317704"/>
                </a:lnTo>
                <a:lnTo>
                  <a:pt x="5098007" y="336168"/>
                </a:lnTo>
                <a:lnTo>
                  <a:pt x="5144123" y="355086"/>
                </a:lnTo>
                <a:lnTo>
                  <a:pt x="5189635" y="374453"/>
                </a:lnTo>
                <a:lnTo>
                  <a:pt x="5234532" y="394262"/>
                </a:lnTo>
                <a:lnTo>
                  <a:pt x="5278804" y="414509"/>
                </a:lnTo>
                <a:lnTo>
                  <a:pt x="5322441" y="435188"/>
                </a:lnTo>
                <a:lnTo>
                  <a:pt x="5365435" y="456293"/>
                </a:lnTo>
                <a:lnTo>
                  <a:pt x="5407774" y="477818"/>
                </a:lnTo>
                <a:lnTo>
                  <a:pt x="5449450" y="499759"/>
                </a:lnTo>
                <a:lnTo>
                  <a:pt x="5490452" y="522108"/>
                </a:lnTo>
                <a:lnTo>
                  <a:pt x="5530770" y="544861"/>
                </a:lnTo>
                <a:lnTo>
                  <a:pt x="5570396" y="568012"/>
                </a:lnTo>
                <a:lnTo>
                  <a:pt x="5609318" y="591556"/>
                </a:lnTo>
                <a:lnTo>
                  <a:pt x="5647528" y="615486"/>
                </a:lnTo>
                <a:lnTo>
                  <a:pt x="5685015" y="639798"/>
                </a:lnTo>
                <a:lnTo>
                  <a:pt x="5721770" y="664485"/>
                </a:lnTo>
                <a:lnTo>
                  <a:pt x="5757782" y="689542"/>
                </a:lnTo>
                <a:lnTo>
                  <a:pt x="5793043" y="714963"/>
                </a:lnTo>
                <a:lnTo>
                  <a:pt x="5827542" y="740743"/>
                </a:lnTo>
                <a:lnTo>
                  <a:pt x="5861270" y="766876"/>
                </a:lnTo>
                <a:lnTo>
                  <a:pt x="5894217" y="793357"/>
                </a:lnTo>
                <a:lnTo>
                  <a:pt x="5926372" y="820179"/>
                </a:lnTo>
                <a:lnTo>
                  <a:pt x="5957726" y="847337"/>
                </a:lnTo>
                <a:lnTo>
                  <a:pt x="5988270" y="874826"/>
                </a:lnTo>
                <a:lnTo>
                  <a:pt x="6017994" y="902641"/>
                </a:lnTo>
                <a:lnTo>
                  <a:pt x="6046887" y="930774"/>
                </a:lnTo>
                <a:lnTo>
                  <a:pt x="6074941" y="959221"/>
                </a:lnTo>
                <a:lnTo>
                  <a:pt x="6102144" y="987976"/>
                </a:lnTo>
                <a:lnTo>
                  <a:pt x="6128488" y="1017034"/>
                </a:lnTo>
                <a:lnTo>
                  <a:pt x="6153963" y="1046389"/>
                </a:lnTo>
                <a:lnTo>
                  <a:pt x="6178559" y="1076034"/>
                </a:lnTo>
                <a:lnTo>
                  <a:pt x="6202265" y="1105966"/>
                </a:lnTo>
                <a:lnTo>
                  <a:pt x="6246973" y="1166663"/>
                </a:lnTo>
                <a:lnTo>
                  <a:pt x="6288007" y="1228435"/>
                </a:lnTo>
                <a:lnTo>
                  <a:pt x="6325290" y="1291238"/>
                </a:lnTo>
                <a:lnTo>
                  <a:pt x="6358743" y="1355025"/>
                </a:lnTo>
                <a:lnTo>
                  <a:pt x="6388288" y="1419753"/>
                </a:lnTo>
                <a:lnTo>
                  <a:pt x="6413847" y="1485376"/>
                </a:lnTo>
                <a:lnTo>
                  <a:pt x="6435341" y="1551849"/>
                </a:lnTo>
                <a:lnTo>
                  <a:pt x="6452693" y="1619128"/>
                </a:lnTo>
                <a:lnTo>
                  <a:pt x="6465823" y="1687167"/>
                </a:lnTo>
                <a:lnTo>
                  <a:pt x="6474653" y="1755921"/>
                </a:lnTo>
                <a:lnTo>
                  <a:pt x="6479106" y="1825346"/>
                </a:lnTo>
                <a:lnTo>
                  <a:pt x="6479667" y="1860295"/>
                </a:lnTo>
                <a:lnTo>
                  <a:pt x="6479106" y="1895247"/>
                </a:lnTo>
                <a:lnTo>
                  <a:pt x="6474653" y="1964674"/>
                </a:lnTo>
                <a:lnTo>
                  <a:pt x="6465823" y="2033431"/>
                </a:lnTo>
                <a:lnTo>
                  <a:pt x="6452693" y="2101472"/>
                </a:lnTo>
                <a:lnTo>
                  <a:pt x="6435341" y="2168753"/>
                </a:lnTo>
                <a:lnTo>
                  <a:pt x="6413847" y="2235229"/>
                </a:lnTo>
                <a:lnTo>
                  <a:pt x="6388288" y="2300854"/>
                </a:lnTo>
                <a:lnTo>
                  <a:pt x="6358743" y="2365585"/>
                </a:lnTo>
                <a:lnTo>
                  <a:pt x="6325290" y="2429375"/>
                </a:lnTo>
                <a:lnTo>
                  <a:pt x="6288007" y="2492179"/>
                </a:lnTo>
                <a:lnTo>
                  <a:pt x="6246973" y="2553954"/>
                </a:lnTo>
                <a:lnTo>
                  <a:pt x="6202265" y="2614654"/>
                </a:lnTo>
                <a:lnTo>
                  <a:pt x="6178559" y="2644586"/>
                </a:lnTo>
                <a:lnTo>
                  <a:pt x="6153963" y="2674233"/>
                </a:lnTo>
                <a:lnTo>
                  <a:pt x="6128488" y="2703589"/>
                </a:lnTo>
                <a:lnTo>
                  <a:pt x="6102144" y="2732648"/>
                </a:lnTo>
                <a:lnTo>
                  <a:pt x="6074941" y="2761404"/>
                </a:lnTo>
                <a:lnTo>
                  <a:pt x="6046887" y="2789852"/>
                </a:lnTo>
                <a:lnTo>
                  <a:pt x="6017994" y="2817987"/>
                </a:lnTo>
                <a:lnTo>
                  <a:pt x="5988270" y="2845802"/>
                </a:lnTo>
                <a:lnTo>
                  <a:pt x="5957726" y="2873292"/>
                </a:lnTo>
                <a:lnTo>
                  <a:pt x="5926372" y="2900452"/>
                </a:lnTo>
                <a:lnTo>
                  <a:pt x="5894217" y="2927275"/>
                </a:lnTo>
                <a:lnTo>
                  <a:pt x="5861270" y="2953757"/>
                </a:lnTo>
                <a:lnTo>
                  <a:pt x="5827542" y="2979891"/>
                </a:lnTo>
                <a:lnTo>
                  <a:pt x="5793043" y="3005672"/>
                </a:lnTo>
                <a:lnTo>
                  <a:pt x="5757782" y="3031094"/>
                </a:lnTo>
                <a:lnTo>
                  <a:pt x="5721770" y="3056152"/>
                </a:lnTo>
                <a:lnTo>
                  <a:pt x="5685015" y="3080840"/>
                </a:lnTo>
                <a:lnTo>
                  <a:pt x="5647528" y="3105152"/>
                </a:lnTo>
                <a:lnTo>
                  <a:pt x="5609318" y="3129084"/>
                </a:lnTo>
                <a:lnTo>
                  <a:pt x="5570396" y="3152628"/>
                </a:lnTo>
                <a:lnTo>
                  <a:pt x="5530770" y="3175780"/>
                </a:lnTo>
                <a:lnTo>
                  <a:pt x="5490452" y="3198534"/>
                </a:lnTo>
                <a:lnTo>
                  <a:pt x="5449450" y="3220885"/>
                </a:lnTo>
                <a:lnTo>
                  <a:pt x="5407774" y="3242826"/>
                </a:lnTo>
                <a:lnTo>
                  <a:pt x="5365435" y="3264352"/>
                </a:lnTo>
                <a:lnTo>
                  <a:pt x="5322441" y="3285458"/>
                </a:lnTo>
                <a:lnTo>
                  <a:pt x="5278804" y="3306137"/>
                </a:lnTo>
                <a:lnTo>
                  <a:pt x="5234532" y="3326385"/>
                </a:lnTo>
                <a:lnTo>
                  <a:pt x="5189635" y="3346195"/>
                </a:lnTo>
                <a:lnTo>
                  <a:pt x="5144123" y="3365563"/>
                </a:lnTo>
                <a:lnTo>
                  <a:pt x="5098007" y="3384482"/>
                </a:lnTo>
                <a:lnTo>
                  <a:pt x="5051295" y="3402946"/>
                </a:lnTo>
                <a:lnTo>
                  <a:pt x="5003997" y="3420951"/>
                </a:lnTo>
                <a:lnTo>
                  <a:pt x="4956124" y="3438490"/>
                </a:lnTo>
                <a:lnTo>
                  <a:pt x="4907685" y="3455558"/>
                </a:lnTo>
                <a:lnTo>
                  <a:pt x="4858690" y="3472150"/>
                </a:lnTo>
                <a:lnTo>
                  <a:pt x="4809148" y="3488259"/>
                </a:lnTo>
                <a:lnTo>
                  <a:pt x="4759070" y="3503880"/>
                </a:lnTo>
                <a:lnTo>
                  <a:pt x="4708465" y="3519007"/>
                </a:lnTo>
                <a:lnTo>
                  <a:pt x="4657343" y="3533636"/>
                </a:lnTo>
                <a:lnTo>
                  <a:pt x="4605714" y="3547759"/>
                </a:lnTo>
                <a:lnTo>
                  <a:pt x="4553587" y="3561372"/>
                </a:lnTo>
                <a:lnTo>
                  <a:pt x="4500973" y="3574469"/>
                </a:lnTo>
                <a:lnTo>
                  <a:pt x="4447881" y="3587044"/>
                </a:lnTo>
                <a:lnTo>
                  <a:pt x="4394320" y="3599092"/>
                </a:lnTo>
                <a:lnTo>
                  <a:pt x="4340302" y="3610607"/>
                </a:lnTo>
                <a:lnTo>
                  <a:pt x="4285835" y="3621584"/>
                </a:lnTo>
                <a:lnTo>
                  <a:pt x="4230929" y="3632016"/>
                </a:lnTo>
                <a:lnTo>
                  <a:pt x="4175595" y="3641899"/>
                </a:lnTo>
                <a:lnTo>
                  <a:pt x="4119841" y="3651226"/>
                </a:lnTo>
                <a:lnTo>
                  <a:pt x="4063678" y="3659992"/>
                </a:lnTo>
                <a:lnTo>
                  <a:pt x="4007116" y="3668192"/>
                </a:lnTo>
                <a:lnTo>
                  <a:pt x="3950163" y="3675819"/>
                </a:lnTo>
                <a:lnTo>
                  <a:pt x="3892831" y="3682868"/>
                </a:lnTo>
                <a:lnTo>
                  <a:pt x="3835129" y="3689334"/>
                </a:lnTo>
                <a:lnTo>
                  <a:pt x="3777066" y="3695211"/>
                </a:lnTo>
                <a:lnTo>
                  <a:pt x="3718652" y="3700493"/>
                </a:lnTo>
                <a:lnTo>
                  <a:pt x="3659898" y="3705175"/>
                </a:lnTo>
                <a:lnTo>
                  <a:pt x="3600812" y="3709250"/>
                </a:lnTo>
                <a:lnTo>
                  <a:pt x="3541406" y="3712714"/>
                </a:lnTo>
                <a:lnTo>
                  <a:pt x="3481688" y="3715561"/>
                </a:lnTo>
                <a:lnTo>
                  <a:pt x="3421668" y="3717785"/>
                </a:lnTo>
                <a:lnTo>
                  <a:pt x="3361356" y="3719381"/>
                </a:lnTo>
                <a:lnTo>
                  <a:pt x="3300763" y="3720342"/>
                </a:lnTo>
                <a:lnTo>
                  <a:pt x="3239897" y="3720664"/>
                </a:lnTo>
                <a:lnTo>
                  <a:pt x="3179030" y="3720342"/>
                </a:lnTo>
                <a:lnTo>
                  <a:pt x="3118436" y="3719381"/>
                </a:lnTo>
                <a:lnTo>
                  <a:pt x="3058125" y="3717785"/>
                </a:lnTo>
                <a:lnTo>
                  <a:pt x="2998104" y="3715561"/>
                </a:lnTo>
                <a:lnTo>
                  <a:pt x="2938386" y="3712714"/>
                </a:lnTo>
                <a:lnTo>
                  <a:pt x="2878979" y="3709250"/>
                </a:lnTo>
                <a:lnTo>
                  <a:pt x="2819893" y="3705175"/>
                </a:lnTo>
                <a:lnTo>
                  <a:pt x="2761138" y="3700493"/>
                </a:lnTo>
                <a:lnTo>
                  <a:pt x="2702724" y="3695211"/>
                </a:lnTo>
                <a:lnTo>
                  <a:pt x="2644660" y="3689334"/>
                </a:lnTo>
                <a:lnTo>
                  <a:pt x="2586957" y="3682868"/>
                </a:lnTo>
                <a:lnTo>
                  <a:pt x="2529623" y="3675819"/>
                </a:lnTo>
                <a:lnTo>
                  <a:pt x="2472670" y="3668192"/>
                </a:lnTo>
                <a:lnTo>
                  <a:pt x="2416106" y="3659992"/>
                </a:lnTo>
                <a:lnTo>
                  <a:pt x="2359942" y="3651226"/>
                </a:lnTo>
                <a:lnTo>
                  <a:pt x="2304187" y="3641899"/>
                </a:lnTo>
                <a:lnTo>
                  <a:pt x="2248851" y="3632016"/>
                </a:lnTo>
                <a:lnTo>
                  <a:pt x="2193944" y="3621584"/>
                </a:lnTo>
                <a:lnTo>
                  <a:pt x="2139476" y="3610607"/>
                </a:lnTo>
                <a:lnTo>
                  <a:pt x="2085456" y="3599092"/>
                </a:lnTo>
                <a:lnTo>
                  <a:pt x="2031894" y="3587044"/>
                </a:lnTo>
                <a:lnTo>
                  <a:pt x="1978800" y="3574469"/>
                </a:lnTo>
                <a:lnTo>
                  <a:pt x="1926184" y="3561372"/>
                </a:lnTo>
                <a:lnTo>
                  <a:pt x="1874056" y="3547759"/>
                </a:lnTo>
                <a:lnTo>
                  <a:pt x="1822425" y="3533636"/>
                </a:lnTo>
                <a:lnTo>
                  <a:pt x="1771301" y="3519007"/>
                </a:lnTo>
                <a:lnTo>
                  <a:pt x="1720695" y="3503880"/>
                </a:lnTo>
                <a:lnTo>
                  <a:pt x="1670615" y="3488259"/>
                </a:lnTo>
                <a:lnTo>
                  <a:pt x="1621071" y="3472150"/>
                </a:lnTo>
                <a:lnTo>
                  <a:pt x="1572074" y="3455558"/>
                </a:lnTo>
                <a:lnTo>
                  <a:pt x="1523633" y="3438490"/>
                </a:lnTo>
                <a:lnTo>
                  <a:pt x="1475758" y="3420951"/>
                </a:lnTo>
                <a:lnTo>
                  <a:pt x="1428458" y="3402946"/>
                </a:lnTo>
                <a:lnTo>
                  <a:pt x="1381744" y="3384482"/>
                </a:lnTo>
                <a:lnTo>
                  <a:pt x="1335625" y="3365563"/>
                </a:lnTo>
                <a:lnTo>
                  <a:pt x="1290112" y="3346195"/>
                </a:lnTo>
                <a:lnTo>
                  <a:pt x="1245213" y="3326385"/>
                </a:lnTo>
                <a:lnTo>
                  <a:pt x="1200939" y="3306137"/>
                </a:lnTo>
                <a:lnTo>
                  <a:pt x="1157299" y="3285458"/>
                </a:lnTo>
                <a:lnTo>
                  <a:pt x="1114303" y="3264352"/>
                </a:lnTo>
                <a:lnTo>
                  <a:pt x="1071962" y="3242826"/>
                </a:lnTo>
                <a:lnTo>
                  <a:pt x="1030284" y="3220885"/>
                </a:lnTo>
                <a:lnTo>
                  <a:pt x="989280" y="3198534"/>
                </a:lnTo>
                <a:lnTo>
                  <a:pt x="948959" y="3175780"/>
                </a:lnTo>
                <a:lnTo>
                  <a:pt x="909332" y="3152628"/>
                </a:lnTo>
                <a:lnTo>
                  <a:pt x="870407" y="3129084"/>
                </a:lnTo>
                <a:lnTo>
                  <a:pt x="832195" y="3105152"/>
                </a:lnTo>
                <a:lnTo>
                  <a:pt x="794706" y="3080840"/>
                </a:lnTo>
                <a:lnTo>
                  <a:pt x="757949" y="3056152"/>
                </a:lnTo>
                <a:lnTo>
                  <a:pt x="721934" y="3031094"/>
                </a:lnTo>
                <a:lnTo>
                  <a:pt x="686671" y="3005672"/>
                </a:lnTo>
                <a:lnTo>
                  <a:pt x="652170" y="2979891"/>
                </a:lnTo>
                <a:lnTo>
                  <a:pt x="618440" y="2953757"/>
                </a:lnTo>
                <a:lnTo>
                  <a:pt x="585492" y="2927275"/>
                </a:lnTo>
                <a:lnTo>
                  <a:pt x="553334" y="2900452"/>
                </a:lnTo>
                <a:lnTo>
                  <a:pt x="521978" y="2873292"/>
                </a:lnTo>
                <a:lnTo>
                  <a:pt x="491432" y="2845802"/>
                </a:lnTo>
                <a:lnTo>
                  <a:pt x="461706" y="2817987"/>
                </a:lnTo>
                <a:lnTo>
                  <a:pt x="432811" y="2789852"/>
                </a:lnTo>
                <a:lnTo>
                  <a:pt x="404756" y="2761404"/>
                </a:lnTo>
                <a:lnTo>
                  <a:pt x="377550" y="2732648"/>
                </a:lnTo>
                <a:lnTo>
                  <a:pt x="351204" y="2703589"/>
                </a:lnTo>
                <a:lnTo>
                  <a:pt x="325728" y="2674233"/>
                </a:lnTo>
                <a:lnTo>
                  <a:pt x="301131" y="2644586"/>
                </a:lnTo>
                <a:lnTo>
                  <a:pt x="277422" y="2614654"/>
                </a:lnTo>
                <a:lnTo>
                  <a:pt x="232712" y="2553954"/>
                </a:lnTo>
                <a:lnTo>
                  <a:pt x="191674" y="2492179"/>
                </a:lnTo>
                <a:lnTo>
                  <a:pt x="154389" y="2429375"/>
                </a:lnTo>
                <a:lnTo>
                  <a:pt x="120933" y="2365585"/>
                </a:lnTo>
                <a:lnTo>
                  <a:pt x="91385" y="2300854"/>
                </a:lnTo>
                <a:lnTo>
                  <a:pt x="65824" y="2235229"/>
                </a:lnTo>
                <a:lnTo>
                  <a:pt x="44328" y="2168753"/>
                </a:lnTo>
                <a:lnTo>
                  <a:pt x="26976" y="2101472"/>
                </a:lnTo>
                <a:lnTo>
                  <a:pt x="13844" y="2033431"/>
                </a:lnTo>
                <a:lnTo>
                  <a:pt x="5013" y="1964674"/>
                </a:lnTo>
                <a:lnTo>
                  <a:pt x="560" y="1895247"/>
                </a:lnTo>
                <a:lnTo>
                  <a:pt x="0" y="186029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5853" y="3678427"/>
            <a:ext cx="2201545" cy="1976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90"/>
              </a:spcBef>
              <a:tabLst>
                <a:tab pos="1852295" algn="l"/>
              </a:tabLst>
            </a:pP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20" dirty="0">
                <a:latin typeface="Arial"/>
                <a:cs typeface="Arial"/>
              </a:rPr>
              <a:t>ST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spc="-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4191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Gastos asociados  </a:t>
            </a:r>
            <a:r>
              <a:rPr sz="2000" dirty="0">
                <a:latin typeface="Arial"/>
                <a:cs typeface="Arial"/>
              </a:rPr>
              <a:t>con </a:t>
            </a:r>
            <a:r>
              <a:rPr sz="2000" spc="-10" dirty="0">
                <a:latin typeface="Arial"/>
                <a:cs typeface="Arial"/>
              </a:rPr>
              <a:t>las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actividades  </a:t>
            </a:r>
            <a:r>
              <a:rPr sz="2000" spc="-5" dirty="0">
                <a:latin typeface="Arial"/>
                <a:cs typeface="Arial"/>
              </a:rPr>
              <a:t>de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5" dirty="0">
                <a:latin typeface="Arial"/>
                <a:cs typeface="Arial"/>
              </a:rPr>
              <a:t>gestión de </a:t>
            </a:r>
            <a:r>
              <a:rPr sz="2000" spc="-10" dirty="0">
                <a:latin typeface="Arial"/>
                <a:cs typeface="Arial"/>
              </a:rPr>
              <a:t>la  calidad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5594" y="3678427"/>
            <a:ext cx="15716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Arial"/>
                <a:cs typeface="Arial"/>
              </a:rPr>
              <a:t>BENEFICIOS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5594" y="4410201"/>
            <a:ext cx="2215515" cy="1976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Arial"/>
                <a:cs typeface="Arial"/>
              </a:rPr>
              <a:t>Mayor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"/>
                <a:cs typeface="Arial"/>
              </a:rPr>
              <a:t>Productividad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Menores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Costos</a:t>
            </a:r>
            <a:endParaRPr sz="2000">
              <a:latin typeface="Arial"/>
              <a:cs typeface="Arial"/>
            </a:endParaRPr>
          </a:p>
          <a:p>
            <a:pPr marL="356870" marR="131445" indent="-344170">
              <a:lnSpc>
                <a:spcPct val="100000"/>
              </a:lnSpc>
              <a:spcBef>
                <a:spcPts val="48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Arial"/>
                <a:cs typeface="Arial"/>
              </a:rPr>
              <a:t>Mayor  </a:t>
            </a:r>
            <a:r>
              <a:rPr sz="2000" spc="-5" dirty="0">
                <a:latin typeface="Arial"/>
                <a:cs typeface="Arial"/>
              </a:rPr>
              <a:t>Satisfacción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  </a:t>
            </a:r>
            <a:r>
              <a:rPr sz="2000" spc="-10" dirty="0">
                <a:latin typeface="Arial"/>
                <a:cs typeface="Arial"/>
              </a:rPr>
              <a:t>los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interesados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370458"/>
            <a:ext cx="7766050" cy="2454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541905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  </a:t>
            </a: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HERRAMIENTAS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Y</a:t>
            </a:r>
            <a:r>
              <a:rPr sz="2000" b="1" spc="3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TÉCNICAS: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5" dirty="0">
                <a:latin typeface="Arial"/>
                <a:cs typeface="Arial"/>
              </a:rPr>
              <a:t>ANALISIS</a:t>
            </a:r>
            <a:r>
              <a:rPr sz="2000" b="1" spc="10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COSTO-BENEFICIO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70180" marR="508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El </a:t>
            </a:r>
            <a:r>
              <a:rPr sz="2400" dirty="0">
                <a:latin typeface="Calibri"/>
                <a:cs typeface="Calibri"/>
              </a:rPr>
              <a:t>principal </a:t>
            </a:r>
            <a:r>
              <a:rPr sz="2400" spc="-5" dirty="0">
                <a:latin typeface="Calibri"/>
                <a:cs typeface="Calibri"/>
              </a:rPr>
              <a:t>beneficio </a:t>
            </a:r>
            <a:r>
              <a:rPr sz="2400" dirty="0">
                <a:latin typeface="Calibri"/>
                <a:cs typeface="Calibri"/>
              </a:rPr>
              <a:t>de cumplir </a:t>
            </a:r>
            <a:r>
              <a:rPr sz="2400" spc="-15" dirty="0">
                <a:latin typeface="Calibri"/>
                <a:cs typeface="Calibri"/>
              </a:rPr>
              <a:t>con </a:t>
            </a:r>
            <a:r>
              <a:rPr sz="2400" dirty="0">
                <a:latin typeface="Calibri"/>
                <a:cs typeface="Calibri"/>
              </a:rPr>
              <a:t>los </a:t>
            </a:r>
            <a:r>
              <a:rPr sz="2400" spc="-5" dirty="0">
                <a:latin typeface="Calibri"/>
                <a:cs typeface="Calibri"/>
              </a:rPr>
              <a:t>requisitos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5" dirty="0">
                <a:latin typeface="Calibri"/>
                <a:cs typeface="Calibri"/>
              </a:rPr>
              <a:t>calidad  </a:t>
            </a:r>
            <a:r>
              <a:rPr sz="2400" dirty="0">
                <a:latin typeface="Calibri"/>
                <a:cs typeface="Calibri"/>
              </a:rPr>
              <a:t>es un menor </a:t>
            </a:r>
            <a:r>
              <a:rPr sz="2400" spc="-15" dirty="0">
                <a:latin typeface="Calibri"/>
                <a:cs typeface="Calibri"/>
              </a:rPr>
              <a:t>reproceso, </a:t>
            </a:r>
            <a:r>
              <a:rPr sz="2400" dirty="0">
                <a:latin typeface="Calibri"/>
                <a:cs typeface="Calibri"/>
              </a:rPr>
              <a:t>lo </a:t>
            </a:r>
            <a:r>
              <a:rPr sz="2400" spc="-5" dirty="0">
                <a:latin typeface="Calibri"/>
                <a:cs typeface="Calibri"/>
              </a:rPr>
              <a:t>cual significa </a:t>
            </a:r>
            <a:r>
              <a:rPr sz="2400" spc="-20" dirty="0">
                <a:latin typeface="Calibri"/>
                <a:cs typeface="Calibri"/>
              </a:rPr>
              <a:t>mayor </a:t>
            </a:r>
            <a:r>
              <a:rPr sz="2400" spc="-5" dirty="0">
                <a:latin typeface="Calibri"/>
                <a:cs typeface="Calibri"/>
              </a:rPr>
              <a:t>productividad,  menores </a:t>
            </a:r>
            <a:r>
              <a:rPr sz="2400" spc="-15" dirty="0">
                <a:latin typeface="Calibri"/>
                <a:cs typeface="Calibri"/>
              </a:rPr>
              <a:t>costos 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20" dirty="0">
                <a:latin typeface="Calibri"/>
                <a:cs typeface="Calibri"/>
              </a:rPr>
              <a:t>mayor </a:t>
            </a:r>
            <a:r>
              <a:rPr sz="2400" spc="-10" dirty="0">
                <a:latin typeface="Calibri"/>
                <a:cs typeface="Calibri"/>
              </a:rPr>
              <a:t>satisfacción </a:t>
            </a:r>
            <a:r>
              <a:rPr sz="2400" dirty="0">
                <a:latin typeface="Calibri"/>
                <a:cs typeface="Calibri"/>
              </a:rPr>
              <a:t>de los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interesados.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3547694"/>
            <a:ext cx="196786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Cumplir con</a:t>
            </a:r>
            <a:r>
              <a:rPr sz="2400" b="1" spc="-1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los  </a:t>
            </a:r>
            <a:r>
              <a:rPr sz="2400" b="1" spc="-5" dirty="0">
                <a:latin typeface="Calibri"/>
                <a:cs typeface="Calibri"/>
              </a:rPr>
              <a:t>requisitos </a:t>
            </a:r>
            <a:r>
              <a:rPr sz="2400" b="1" dirty="0">
                <a:latin typeface="Calibri"/>
                <a:cs typeface="Calibri"/>
              </a:rPr>
              <a:t>de  </a:t>
            </a:r>
            <a:r>
              <a:rPr sz="2400" b="1" spc="-5" dirty="0">
                <a:latin typeface="Calibri"/>
                <a:cs typeface="Calibri"/>
              </a:rPr>
              <a:t>calidad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52285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  </a:t>
            </a: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HERRAMIENTAS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Y</a:t>
            </a:r>
            <a:r>
              <a:rPr sz="2000" b="1" spc="3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TÉCNICAS: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COSTO DE LA</a:t>
            </a:r>
            <a:r>
              <a:rPr sz="2000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0000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1627708"/>
            <a:ext cx="8057515" cy="1100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Los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costos de la calidad son todos los costos en los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que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ha incurrido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durante</a:t>
            </a:r>
            <a:r>
              <a:rPr sz="1600" spc="-2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</a:t>
            </a:r>
            <a:endParaRPr sz="16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vida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útil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 producto en inversiones para prevenir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el incumplimiento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</a:t>
            </a:r>
            <a:r>
              <a:rPr sz="1600" spc="-8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requisitos.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NO OPTIMO: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2702630"/>
            <a:ext cx="2990850" cy="11963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8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Costo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Prevención</a:t>
            </a:r>
            <a:r>
              <a:rPr sz="1600" spc="39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(bajos)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Costo de</a:t>
            </a:r>
            <a:r>
              <a:rPr sz="1600" spc="-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Evaluación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Costo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5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Rehacer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Costo de</a:t>
            </a:r>
            <a:r>
              <a:rPr sz="1600" spc="-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Operación.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1764" y="2995056"/>
            <a:ext cx="648335" cy="904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-3175" algn="just">
              <a:lnSpc>
                <a:spcPct val="120100"/>
              </a:lnSpc>
              <a:spcBef>
                <a:spcPts val="95"/>
              </a:spcBef>
            </a:pP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ba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jo</a:t>
            </a:r>
            <a:r>
              <a:rPr sz="1600" spc="10" dirty="0">
                <a:solidFill>
                  <a:srgbClr val="676767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)  (altos)  (altos)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244" y="4506290"/>
            <a:ext cx="887094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O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PTI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M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O: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244" y="4751775"/>
            <a:ext cx="2990850" cy="11963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8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Costo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Prevención</a:t>
            </a:r>
            <a:r>
              <a:rPr sz="1600" spc="39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(bajos)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Costo de</a:t>
            </a:r>
            <a:r>
              <a:rPr sz="1600" spc="-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Evaluación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Costo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5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Rehacer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Costo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4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Operación.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1764" y="5044176"/>
            <a:ext cx="827405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5080" indent="-5715">
              <a:lnSpc>
                <a:spcPct val="120100"/>
              </a:lnSpc>
              <a:spcBef>
                <a:spcPts val="100"/>
              </a:spcBef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(bajos) 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(bajos) 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(</a:t>
            </a:r>
            <a:r>
              <a:rPr sz="1600" spc="30" dirty="0">
                <a:solidFill>
                  <a:srgbClr val="676767"/>
                </a:solidFill>
                <a:latin typeface="Arial"/>
                <a:cs typeface="Arial"/>
              </a:rPr>
              <a:t>m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ed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io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52285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  </a:t>
            </a: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HERRAMIENTAS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Y</a:t>
            </a:r>
            <a:r>
              <a:rPr sz="2000" b="1" spc="3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TÉCNICAS: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00"/>
                </a:solidFill>
                <a:latin typeface="Arial"/>
                <a:cs typeface="Arial"/>
              </a:rPr>
              <a:t>7 </a:t>
            </a:r>
            <a:r>
              <a:rPr sz="2000" b="1" spc="-20" dirty="0">
                <a:solidFill>
                  <a:srgbClr val="000000"/>
                </a:solidFill>
                <a:latin typeface="Arial"/>
                <a:cs typeface="Arial"/>
              </a:rPr>
              <a:t>HERRAMIENTAS </a:t>
            </a:r>
            <a:r>
              <a:rPr sz="2000" b="1" spc="-15" dirty="0">
                <a:solidFill>
                  <a:srgbClr val="000000"/>
                </a:solidFill>
                <a:latin typeface="Arial"/>
                <a:cs typeface="Arial"/>
              </a:rPr>
              <a:t>BASICAS </a:t>
            </a: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sz="2000" b="1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0000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1627708"/>
            <a:ext cx="8002905" cy="1344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0"/>
              </a:spcBef>
              <a:buClr>
                <a:srgbClr val="EEA82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b="1" spc="-20" dirty="0">
                <a:solidFill>
                  <a:srgbClr val="676767"/>
                </a:solidFill>
                <a:latin typeface="Arial"/>
                <a:cs typeface="Arial"/>
              </a:rPr>
              <a:t>DIAGRAMAS </a:t>
            </a: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b="1" spc="-20" dirty="0">
                <a:solidFill>
                  <a:srgbClr val="676767"/>
                </a:solidFill>
                <a:latin typeface="Arial"/>
                <a:cs typeface="Arial"/>
              </a:rPr>
              <a:t>CAUSA </a:t>
            </a:r>
            <a:r>
              <a:rPr sz="1600" b="1" spc="5" dirty="0">
                <a:solidFill>
                  <a:srgbClr val="676767"/>
                </a:solidFill>
                <a:latin typeface="Arial"/>
                <a:cs typeface="Arial"/>
              </a:rPr>
              <a:t>Y</a:t>
            </a:r>
            <a:r>
              <a:rPr sz="1600" b="1" spc="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EFECTO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EA82E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6870" marR="5080" indent="-344170">
              <a:lnSpc>
                <a:spcPct val="100000"/>
              </a:lnSpc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Que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también se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conocen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como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espina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pescado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o diagrama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ishikawa.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El 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planteamiento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problema colocado a la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cabeza 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 espina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pescado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utiliza 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como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punto de partida para rastrear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 fuente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problema hasta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su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raiz</a:t>
            </a:r>
            <a:r>
              <a:rPr sz="1600" spc="-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procesable.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6016" y="3191903"/>
            <a:ext cx="7977378" cy="3449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675258"/>
            <a:ext cx="14859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5" dirty="0">
                <a:solidFill>
                  <a:srgbClr val="EEA82E"/>
                </a:solidFill>
              </a:rPr>
              <a:t>PREGUNTA: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536244" y="1627708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¿Cómo determino la calidad de </a:t>
            </a:r>
            <a:r>
              <a:rPr sz="1800" spc="5" dirty="0">
                <a:solidFill>
                  <a:srgbClr val="676767"/>
                </a:solidFill>
                <a:latin typeface="Arial"/>
                <a:cs typeface="Arial"/>
              </a:rPr>
              <a:t>mi</a:t>
            </a:r>
            <a:r>
              <a:rPr sz="1800" spc="29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proyecto?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2805" y="2605201"/>
            <a:ext cx="2762249" cy="312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52285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  </a:t>
            </a: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HERRAMIENTAS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Y</a:t>
            </a:r>
            <a:r>
              <a:rPr sz="2000" b="1" spc="3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TÉCNICAS: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00"/>
                </a:solidFill>
                <a:latin typeface="Arial"/>
                <a:cs typeface="Arial"/>
              </a:rPr>
              <a:t>7 </a:t>
            </a:r>
            <a:r>
              <a:rPr sz="2000" b="1" spc="-20" dirty="0">
                <a:solidFill>
                  <a:srgbClr val="000000"/>
                </a:solidFill>
                <a:latin typeface="Arial"/>
                <a:cs typeface="Arial"/>
              </a:rPr>
              <a:t>HERRAMIENTAS </a:t>
            </a:r>
            <a:r>
              <a:rPr sz="2000" b="1" spc="-15" dirty="0">
                <a:solidFill>
                  <a:srgbClr val="000000"/>
                </a:solidFill>
                <a:latin typeface="Arial"/>
                <a:cs typeface="Arial"/>
              </a:rPr>
              <a:t>BASICAS </a:t>
            </a: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sz="2000" b="1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0000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1627708"/>
            <a:ext cx="3876040" cy="23202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DIAGRAMAS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8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FLUJO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EA82E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6870" marR="5080" indent="-344170">
              <a:lnSpc>
                <a:spcPct val="100000"/>
              </a:lnSpc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Que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también 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hace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referencia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como 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mapas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procesos ya que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muestra  la secuencia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pasos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las  posibilidades de ramificación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que  existen para un proceso que 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transforma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una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o </a:t>
            </a:r>
            <a:r>
              <a:rPr sz="1600" spc="10" dirty="0">
                <a:solidFill>
                  <a:srgbClr val="676767"/>
                </a:solidFill>
                <a:latin typeface="Arial"/>
                <a:cs typeface="Arial"/>
              </a:rPr>
              <a:t>más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entradas en</a:t>
            </a:r>
            <a:r>
              <a:rPr sz="1600" spc="-1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una 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o más</a:t>
            </a:r>
            <a:r>
              <a:rPr sz="1600" spc="-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salidas.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42915" y="1592325"/>
            <a:ext cx="3328542" cy="4538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52285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  </a:t>
            </a: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HERRAMIENTAS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Y</a:t>
            </a:r>
            <a:r>
              <a:rPr sz="2000" b="1" spc="3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TÉCNICAS: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00"/>
                </a:solidFill>
                <a:latin typeface="Arial"/>
                <a:cs typeface="Arial"/>
              </a:rPr>
              <a:t>7 </a:t>
            </a:r>
            <a:r>
              <a:rPr sz="2000" b="1" spc="-20" dirty="0">
                <a:solidFill>
                  <a:srgbClr val="000000"/>
                </a:solidFill>
                <a:latin typeface="Arial"/>
                <a:cs typeface="Arial"/>
              </a:rPr>
              <a:t>HERRAMIENTAS </a:t>
            </a:r>
            <a:r>
              <a:rPr sz="2000" b="1" spc="-15" dirty="0">
                <a:solidFill>
                  <a:srgbClr val="000000"/>
                </a:solidFill>
                <a:latin typeface="Arial"/>
                <a:cs typeface="Arial"/>
              </a:rPr>
              <a:t>BASICAS </a:t>
            </a: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sz="2000" b="1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0000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1627708"/>
            <a:ext cx="8032750" cy="1588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LAS HOJAS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8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VERIFICACION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EA82E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6870" marR="5080" indent="-344170">
              <a:lnSpc>
                <a:spcPct val="100000"/>
              </a:lnSpc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Que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también se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conocen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como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hojas de recuerdo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puede utilizar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como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una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lista 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control cuando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 recopilación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datos.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Las hojas 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verificación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utilizan para  organizar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hechos de una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manera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que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facilite la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recogida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eficaz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información útil  acerca de un problema potencial de</a:t>
            </a:r>
            <a:r>
              <a:rPr sz="1600" spc="-1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calidad.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3648" y="4159580"/>
            <a:ext cx="5285739" cy="1626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52285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  </a:t>
            </a: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HERRAMIENTAS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Y</a:t>
            </a:r>
            <a:r>
              <a:rPr sz="2000" b="1" spc="3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TÉCNICAS: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00"/>
                </a:solidFill>
                <a:latin typeface="Arial"/>
                <a:cs typeface="Arial"/>
              </a:rPr>
              <a:t>7 </a:t>
            </a:r>
            <a:r>
              <a:rPr sz="2000" b="1" spc="-20" dirty="0">
                <a:solidFill>
                  <a:srgbClr val="000000"/>
                </a:solidFill>
                <a:latin typeface="Arial"/>
                <a:cs typeface="Arial"/>
              </a:rPr>
              <a:t>HERRAMIENTAS </a:t>
            </a:r>
            <a:r>
              <a:rPr sz="2000" b="1" spc="-15" dirty="0">
                <a:solidFill>
                  <a:srgbClr val="000000"/>
                </a:solidFill>
                <a:latin typeface="Arial"/>
                <a:cs typeface="Arial"/>
              </a:rPr>
              <a:t>BASICAS </a:t>
            </a: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sz="2000" b="1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0000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1627708"/>
            <a:ext cx="606679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  <a:tab pos="4204335" algn="l"/>
                <a:tab pos="4549140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DIAGRAMAS</a:t>
            </a:r>
            <a:r>
              <a:rPr sz="1600" spc="-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PARETO.	</a:t>
            </a:r>
            <a:r>
              <a:rPr sz="1600" dirty="0">
                <a:solidFill>
                  <a:srgbClr val="EEA82E"/>
                </a:solidFill>
                <a:latin typeface="Arial"/>
                <a:cs typeface="Arial"/>
              </a:rPr>
              <a:t>•	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HISTOGRAMAS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5575" y="2544965"/>
            <a:ext cx="4164203" cy="3414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82344" y="2630325"/>
            <a:ext cx="4148582" cy="3226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52285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  </a:t>
            </a: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HERRAMIENTAS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Y</a:t>
            </a:r>
            <a:r>
              <a:rPr sz="2000" b="1" spc="3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TÉCNICAS: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00"/>
                </a:solidFill>
                <a:latin typeface="Arial"/>
                <a:cs typeface="Arial"/>
              </a:rPr>
              <a:t>7 </a:t>
            </a:r>
            <a:r>
              <a:rPr sz="2000" b="1" spc="-20" dirty="0">
                <a:solidFill>
                  <a:srgbClr val="000000"/>
                </a:solidFill>
                <a:latin typeface="Arial"/>
                <a:cs typeface="Arial"/>
              </a:rPr>
              <a:t>HERRAMIENTAS </a:t>
            </a:r>
            <a:r>
              <a:rPr sz="2000" b="1" spc="-15" dirty="0">
                <a:solidFill>
                  <a:srgbClr val="000000"/>
                </a:solidFill>
                <a:latin typeface="Arial"/>
                <a:cs typeface="Arial"/>
              </a:rPr>
              <a:t>BASICAS </a:t>
            </a: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sz="2000" b="1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0000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1627708"/>
            <a:ext cx="8009890" cy="1344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DIAGRAMAS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7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EA82E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6870" marR="5080" indent="-344170">
              <a:lnSpc>
                <a:spcPct val="100000"/>
              </a:lnSpc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utiliza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para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determinar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si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no un proceso es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estable o tiene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un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rendimiento 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predecible. Superior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 inferior los límites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especificación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basan en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requisitos  del acuerdo.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Reflejan los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valores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máximo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mínimo</a:t>
            </a:r>
            <a:r>
              <a:rPr sz="1600" spc="-13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permitido.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0069" y="3117621"/>
            <a:ext cx="7806055" cy="35161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52285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  </a:t>
            </a: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HERRAMIENTAS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Y</a:t>
            </a:r>
            <a:r>
              <a:rPr sz="2000" b="1" spc="3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TÉCNICAS: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00"/>
                </a:solidFill>
                <a:latin typeface="Arial"/>
                <a:cs typeface="Arial"/>
              </a:rPr>
              <a:t>7 </a:t>
            </a:r>
            <a:r>
              <a:rPr sz="2000" b="1" spc="-20" dirty="0">
                <a:solidFill>
                  <a:srgbClr val="000000"/>
                </a:solidFill>
                <a:latin typeface="Arial"/>
                <a:cs typeface="Arial"/>
              </a:rPr>
              <a:t>HERRAMIENTAS </a:t>
            </a:r>
            <a:r>
              <a:rPr sz="2000" b="1" spc="-15" dirty="0">
                <a:solidFill>
                  <a:srgbClr val="000000"/>
                </a:solidFill>
                <a:latin typeface="Arial"/>
                <a:cs typeface="Arial"/>
              </a:rPr>
              <a:t>BASICAS </a:t>
            </a: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sz="2000" b="1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0000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1627708"/>
            <a:ext cx="7896859" cy="1344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DIAGRAMAS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7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DISPERSIÓN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EA82E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6870" marR="5080" indent="-344170">
              <a:lnSpc>
                <a:spcPct val="100000"/>
              </a:lnSpc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Gráfico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pares ordenados 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(X,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Y)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ya veces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llaman tablas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correlación,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ya que 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tratan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explicar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el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cambio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variable dependiente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“Y”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en una relación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un 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cambio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observado en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variable independiente correspondiente</a:t>
            </a:r>
            <a:r>
              <a:rPr sz="1600" spc="-1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“X”.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1859" y="3121621"/>
            <a:ext cx="6343650" cy="3336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52285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  </a:t>
            </a: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HERRAMIENTAS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Y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TÉCNICAS: </a:t>
            </a:r>
            <a:r>
              <a:rPr sz="20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BENCHMARKING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1627708"/>
            <a:ext cx="7924800" cy="15398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1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Implica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comparar prácticas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 proyecto reales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planificadas con las de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otros  proyectos,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 fin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generar ideas 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mejoras y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proporcionar una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base respecto a  la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cual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medir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el</a:t>
            </a:r>
            <a:r>
              <a:rPr sz="1600" spc="-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desempeño.</a:t>
            </a:r>
            <a:endParaRPr sz="1600">
              <a:latin typeface="Arial"/>
              <a:cs typeface="Arial"/>
            </a:endParaRPr>
          </a:p>
          <a:p>
            <a:pPr marL="356870" marR="100965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Puede existir dentro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la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organización que realiza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fuera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ella,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puede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estar 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dentro del área 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aplicación </a:t>
            </a:r>
            <a:r>
              <a:rPr sz="1600" spc="10" dirty="0">
                <a:solidFill>
                  <a:srgbClr val="676767"/>
                </a:solidFill>
                <a:latin typeface="Arial"/>
                <a:cs typeface="Arial"/>
              </a:rPr>
              <a:t>misma.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La evaluación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comparativa permite</a:t>
            </a:r>
            <a:r>
              <a:rPr sz="1600" spc="-20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analogías 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en un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área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aplicación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diferente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a</a:t>
            </a:r>
            <a:r>
              <a:rPr sz="1600" spc="-1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realizar.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7887" y="3550920"/>
            <a:ext cx="1551432" cy="1520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0768" y="3968496"/>
            <a:ext cx="1240536" cy="844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597" y="3578733"/>
            <a:ext cx="1362075" cy="1419225"/>
          </a:xfrm>
          <a:custGeom>
            <a:avLst/>
            <a:gdLst/>
            <a:ahLst/>
            <a:cxnLst/>
            <a:rect l="l" t="t" r="r" b="b"/>
            <a:pathLst>
              <a:path w="1362075" h="1419225">
                <a:moveTo>
                  <a:pt x="1273022" y="0"/>
                </a:moveTo>
                <a:lnTo>
                  <a:pt x="177368" y="0"/>
                </a:lnTo>
                <a:lnTo>
                  <a:pt x="142846" y="6977"/>
                </a:lnTo>
                <a:lnTo>
                  <a:pt x="114657" y="26003"/>
                </a:lnTo>
                <a:lnTo>
                  <a:pt x="95652" y="54221"/>
                </a:lnTo>
                <a:lnTo>
                  <a:pt x="88684" y="88772"/>
                </a:lnTo>
                <a:lnTo>
                  <a:pt x="88684" y="1241552"/>
                </a:lnTo>
                <a:lnTo>
                  <a:pt x="0" y="1241552"/>
                </a:lnTo>
                <a:lnTo>
                  <a:pt x="17257" y="1245030"/>
                </a:lnTo>
                <a:lnTo>
                  <a:pt x="31349" y="1254521"/>
                </a:lnTo>
                <a:lnTo>
                  <a:pt x="40851" y="1268608"/>
                </a:lnTo>
                <a:lnTo>
                  <a:pt x="44335" y="1285874"/>
                </a:lnTo>
                <a:lnTo>
                  <a:pt x="40851" y="1303141"/>
                </a:lnTo>
                <a:lnTo>
                  <a:pt x="31349" y="1317228"/>
                </a:lnTo>
                <a:lnTo>
                  <a:pt x="17257" y="1326719"/>
                </a:lnTo>
                <a:lnTo>
                  <a:pt x="0" y="1330197"/>
                </a:lnTo>
                <a:lnTo>
                  <a:pt x="88684" y="1330197"/>
                </a:lnTo>
                <a:lnTo>
                  <a:pt x="81715" y="1364749"/>
                </a:lnTo>
                <a:lnTo>
                  <a:pt x="62711" y="1392967"/>
                </a:lnTo>
                <a:lnTo>
                  <a:pt x="34521" y="1411993"/>
                </a:lnTo>
                <a:lnTo>
                  <a:pt x="0" y="1418970"/>
                </a:lnTo>
                <a:lnTo>
                  <a:pt x="1095730" y="1418970"/>
                </a:lnTo>
                <a:lnTo>
                  <a:pt x="1130209" y="1411993"/>
                </a:lnTo>
                <a:lnTo>
                  <a:pt x="1158389" y="1392967"/>
                </a:lnTo>
                <a:lnTo>
                  <a:pt x="1177401" y="1364749"/>
                </a:lnTo>
                <a:lnTo>
                  <a:pt x="1184376" y="1330197"/>
                </a:lnTo>
                <a:lnTo>
                  <a:pt x="1184376" y="177418"/>
                </a:lnTo>
                <a:lnTo>
                  <a:pt x="177368" y="177418"/>
                </a:lnTo>
                <a:lnTo>
                  <a:pt x="160103" y="173940"/>
                </a:lnTo>
                <a:lnTo>
                  <a:pt x="146007" y="164449"/>
                </a:lnTo>
                <a:lnTo>
                  <a:pt x="136504" y="150362"/>
                </a:lnTo>
                <a:lnTo>
                  <a:pt x="133019" y="133095"/>
                </a:lnTo>
                <a:lnTo>
                  <a:pt x="136504" y="115829"/>
                </a:lnTo>
                <a:lnTo>
                  <a:pt x="146007" y="101742"/>
                </a:lnTo>
                <a:lnTo>
                  <a:pt x="160103" y="92251"/>
                </a:lnTo>
                <a:lnTo>
                  <a:pt x="177368" y="88772"/>
                </a:lnTo>
                <a:lnTo>
                  <a:pt x="1361795" y="88772"/>
                </a:lnTo>
                <a:lnTo>
                  <a:pt x="1354818" y="54221"/>
                </a:lnTo>
                <a:lnTo>
                  <a:pt x="1335792" y="26003"/>
                </a:lnTo>
                <a:lnTo>
                  <a:pt x="1307574" y="6977"/>
                </a:lnTo>
                <a:lnTo>
                  <a:pt x="1273022" y="0"/>
                </a:lnTo>
                <a:close/>
              </a:path>
              <a:path w="1362075" h="1419225">
                <a:moveTo>
                  <a:pt x="1361795" y="88772"/>
                </a:moveTo>
                <a:lnTo>
                  <a:pt x="266039" y="88772"/>
                </a:lnTo>
                <a:lnTo>
                  <a:pt x="259071" y="123251"/>
                </a:lnTo>
                <a:lnTo>
                  <a:pt x="240068" y="151431"/>
                </a:lnTo>
                <a:lnTo>
                  <a:pt x="211882" y="170443"/>
                </a:lnTo>
                <a:lnTo>
                  <a:pt x="177368" y="177418"/>
                </a:lnTo>
                <a:lnTo>
                  <a:pt x="1273022" y="177418"/>
                </a:lnTo>
                <a:lnTo>
                  <a:pt x="1307574" y="170443"/>
                </a:lnTo>
                <a:lnTo>
                  <a:pt x="1335792" y="151431"/>
                </a:lnTo>
                <a:lnTo>
                  <a:pt x="1354818" y="123251"/>
                </a:lnTo>
                <a:lnTo>
                  <a:pt x="1361795" y="8877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7913" y="3667505"/>
            <a:ext cx="354965" cy="1330325"/>
          </a:xfrm>
          <a:custGeom>
            <a:avLst/>
            <a:gdLst/>
            <a:ahLst/>
            <a:cxnLst/>
            <a:rect l="l" t="t" r="r" b="b"/>
            <a:pathLst>
              <a:path w="354965" h="1330325">
                <a:moveTo>
                  <a:pt x="354723" y="0"/>
                </a:moveTo>
                <a:lnTo>
                  <a:pt x="266052" y="0"/>
                </a:lnTo>
                <a:lnTo>
                  <a:pt x="248787" y="3478"/>
                </a:lnTo>
                <a:lnTo>
                  <a:pt x="234691" y="12969"/>
                </a:lnTo>
                <a:lnTo>
                  <a:pt x="225188" y="27056"/>
                </a:lnTo>
                <a:lnTo>
                  <a:pt x="221703" y="44323"/>
                </a:lnTo>
                <a:lnTo>
                  <a:pt x="225188" y="61589"/>
                </a:lnTo>
                <a:lnTo>
                  <a:pt x="234691" y="75676"/>
                </a:lnTo>
                <a:lnTo>
                  <a:pt x="248787" y="85167"/>
                </a:lnTo>
                <a:lnTo>
                  <a:pt x="266052" y="88646"/>
                </a:lnTo>
                <a:lnTo>
                  <a:pt x="300566" y="81670"/>
                </a:lnTo>
                <a:lnTo>
                  <a:pt x="328752" y="62658"/>
                </a:lnTo>
                <a:lnTo>
                  <a:pt x="347755" y="34478"/>
                </a:lnTo>
                <a:lnTo>
                  <a:pt x="354723" y="0"/>
                </a:lnTo>
                <a:close/>
              </a:path>
              <a:path w="354965" h="1330325">
                <a:moveTo>
                  <a:pt x="88684" y="1152779"/>
                </a:moveTo>
                <a:lnTo>
                  <a:pt x="54167" y="1159754"/>
                </a:lnTo>
                <a:lnTo>
                  <a:pt x="25977" y="1178766"/>
                </a:lnTo>
                <a:lnTo>
                  <a:pt x="6970" y="1206946"/>
                </a:lnTo>
                <a:lnTo>
                  <a:pt x="0" y="1241425"/>
                </a:lnTo>
                <a:lnTo>
                  <a:pt x="6970" y="1275976"/>
                </a:lnTo>
                <a:lnTo>
                  <a:pt x="25977" y="1304194"/>
                </a:lnTo>
                <a:lnTo>
                  <a:pt x="54167" y="1323220"/>
                </a:lnTo>
                <a:lnTo>
                  <a:pt x="88684" y="1330198"/>
                </a:lnTo>
                <a:lnTo>
                  <a:pt x="123206" y="1323220"/>
                </a:lnTo>
                <a:lnTo>
                  <a:pt x="151395" y="1304194"/>
                </a:lnTo>
                <a:lnTo>
                  <a:pt x="170399" y="1275976"/>
                </a:lnTo>
                <a:lnTo>
                  <a:pt x="177368" y="1241425"/>
                </a:lnTo>
                <a:lnTo>
                  <a:pt x="88684" y="1241425"/>
                </a:lnTo>
                <a:lnTo>
                  <a:pt x="105941" y="1237946"/>
                </a:lnTo>
                <a:lnTo>
                  <a:pt x="120034" y="1228455"/>
                </a:lnTo>
                <a:lnTo>
                  <a:pt x="129535" y="1214368"/>
                </a:lnTo>
                <a:lnTo>
                  <a:pt x="133019" y="1197102"/>
                </a:lnTo>
                <a:lnTo>
                  <a:pt x="129535" y="1179835"/>
                </a:lnTo>
                <a:lnTo>
                  <a:pt x="120034" y="1165748"/>
                </a:lnTo>
                <a:lnTo>
                  <a:pt x="105941" y="1156257"/>
                </a:lnTo>
                <a:lnTo>
                  <a:pt x="88684" y="1152779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7913" y="3578733"/>
            <a:ext cx="1450975" cy="1419225"/>
          </a:xfrm>
          <a:custGeom>
            <a:avLst/>
            <a:gdLst/>
            <a:ahLst/>
            <a:cxnLst/>
            <a:rect l="l" t="t" r="r" b="b"/>
            <a:pathLst>
              <a:path w="1450975" h="1419225">
                <a:moveTo>
                  <a:pt x="177368" y="1241552"/>
                </a:moveTo>
                <a:lnTo>
                  <a:pt x="177368" y="88772"/>
                </a:lnTo>
                <a:lnTo>
                  <a:pt x="184336" y="54221"/>
                </a:lnTo>
                <a:lnTo>
                  <a:pt x="203341" y="26003"/>
                </a:lnTo>
                <a:lnTo>
                  <a:pt x="231530" y="6977"/>
                </a:lnTo>
                <a:lnTo>
                  <a:pt x="266052" y="0"/>
                </a:lnTo>
                <a:lnTo>
                  <a:pt x="1361706" y="0"/>
                </a:lnTo>
                <a:lnTo>
                  <a:pt x="1396258" y="6977"/>
                </a:lnTo>
                <a:lnTo>
                  <a:pt x="1424476" y="26003"/>
                </a:lnTo>
                <a:lnTo>
                  <a:pt x="1443502" y="54221"/>
                </a:lnTo>
                <a:lnTo>
                  <a:pt x="1450479" y="88772"/>
                </a:lnTo>
                <a:lnTo>
                  <a:pt x="1443502" y="123251"/>
                </a:lnTo>
                <a:lnTo>
                  <a:pt x="1424476" y="151431"/>
                </a:lnTo>
                <a:lnTo>
                  <a:pt x="1396258" y="170443"/>
                </a:lnTo>
                <a:lnTo>
                  <a:pt x="1361706" y="177418"/>
                </a:lnTo>
                <a:lnTo>
                  <a:pt x="1273060" y="177418"/>
                </a:lnTo>
                <a:lnTo>
                  <a:pt x="1273060" y="1330197"/>
                </a:lnTo>
                <a:lnTo>
                  <a:pt x="1266085" y="1364749"/>
                </a:lnTo>
                <a:lnTo>
                  <a:pt x="1247073" y="1392967"/>
                </a:lnTo>
                <a:lnTo>
                  <a:pt x="1218893" y="1411993"/>
                </a:lnTo>
                <a:lnTo>
                  <a:pt x="1184414" y="1418970"/>
                </a:lnTo>
                <a:lnTo>
                  <a:pt x="88684" y="1418970"/>
                </a:lnTo>
                <a:lnTo>
                  <a:pt x="54167" y="1411993"/>
                </a:lnTo>
                <a:lnTo>
                  <a:pt x="25977" y="1392967"/>
                </a:lnTo>
                <a:lnTo>
                  <a:pt x="6970" y="1364749"/>
                </a:lnTo>
                <a:lnTo>
                  <a:pt x="0" y="1330197"/>
                </a:lnTo>
                <a:lnTo>
                  <a:pt x="6970" y="1295719"/>
                </a:lnTo>
                <a:lnTo>
                  <a:pt x="25977" y="1267539"/>
                </a:lnTo>
                <a:lnTo>
                  <a:pt x="54167" y="1248527"/>
                </a:lnTo>
                <a:lnTo>
                  <a:pt x="88684" y="1241552"/>
                </a:lnTo>
                <a:lnTo>
                  <a:pt x="177368" y="124155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4854" y="3573970"/>
            <a:ext cx="142544" cy="1869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3965" y="3756152"/>
            <a:ext cx="1007110" cy="0"/>
          </a:xfrm>
          <a:custGeom>
            <a:avLst/>
            <a:gdLst/>
            <a:ahLst/>
            <a:cxnLst/>
            <a:rect l="l" t="t" r="r" b="b"/>
            <a:pathLst>
              <a:path w="1007110">
                <a:moveTo>
                  <a:pt x="100700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1834" y="4815522"/>
            <a:ext cx="98209" cy="186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80033" y="4031945"/>
            <a:ext cx="847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51888" y="3593591"/>
            <a:ext cx="1551432" cy="15209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34767" y="4011167"/>
            <a:ext cx="1240535" cy="844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90698" y="3620770"/>
            <a:ext cx="1362075" cy="1419225"/>
          </a:xfrm>
          <a:custGeom>
            <a:avLst/>
            <a:gdLst/>
            <a:ahLst/>
            <a:cxnLst/>
            <a:rect l="l" t="t" r="r" b="b"/>
            <a:pathLst>
              <a:path w="1362075" h="1419225">
                <a:moveTo>
                  <a:pt x="1273048" y="0"/>
                </a:moveTo>
                <a:lnTo>
                  <a:pt x="177292" y="0"/>
                </a:lnTo>
                <a:lnTo>
                  <a:pt x="142759" y="6977"/>
                </a:lnTo>
                <a:lnTo>
                  <a:pt x="114585" y="26003"/>
                </a:lnTo>
                <a:lnTo>
                  <a:pt x="95603" y="54221"/>
                </a:lnTo>
                <a:lnTo>
                  <a:pt x="88645" y="88772"/>
                </a:lnTo>
                <a:lnTo>
                  <a:pt x="88645" y="1241552"/>
                </a:lnTo>
                <a:lnTo>
                  <a:pt x="0" y="1241552"/>
                </a:lnTo>
                <a:lnTo>
                  <a:pt x="17212" y="1245030"/>
                </a:lnTo>
                <a:lnTo>
                  <a:pt x="31305" y="1254521"/>
                </a:lnTo>
                <a:lnTo>
                  <a:pt x="40826" y="1268608"/>
                </a:lnTo>
                <a:lnTo>
                  <a:pt x="44323" y="1285874"/>
                </a:lnTo>
                <a:lnTo>
                  <a:pt x="40826" y="1303141"/>
                </a:lnTo>
                <a:lnTo>
                  <a:pt x="31305" y="1317228"/>
                </a:lnTo>
                <a:lnTo>
                  <a:pt x="17212" y="1326719"/>
                </a:lnTo>
                <a:lnTo>
                  <a:pt x="0" y="1330197"/>
                </a:lnTo>
                <a:lnTo>
                  <a:pt x="88645" y="1330197"/>
                </a:lnTo>
                <a:lnTo>
                  <a:pt x="81670" y="1364749"/>
                </a:lnTo>
                <a:lnTo>
                  <a:pt x="62658" y="1392967"/>
                </a:lnTo>
                <a:lnTo>
                  <a:pt x="34478" y="1411993"/>
                </a:lnTo>
                <a:lnTo>
                  <a:pt x="0" y="1418970"/>
                </a:lnTo>
                <a:lnTo>
                  <a:pt x="1095628" y="1418970"/>
                </a:lnTo>
                <a:lnTo>
                  <a:pt x="1130161" y="1411993"/>
                </a:lnTo>
                <a:lnTo>
                  <a:pt x="1158335" y="1392967"/>
                </a:lnTo>
                <a:lnTo>
                  <a:pt x="1177317" y="1364749"/>
                </a:lnTo>
                <a:lnTo>
                  <a:pt x="1184275" y="1330197"/>
                </a:lnTo>
                <a:lnTo>
                  <a:pt x="1184275" y="177418"/>
                </a:lnTo>
                <a:lnTo>
                  <a:pt x="177292" y="177418"/>
                </a:lnTo>
                <a:lnTo>
                  <a:pt x="160025" y="173940"/>
                </a:lnTo>
                <a:lnTo>
                  <a:pt x="145938" y="164449"/>
                </a:lnTo>
                <a:lnTo>
                  <a:pt x="136447" y="150362"/>
                </a:lnTo>
                <a:lnTo>
                  <a:pt x="132969" y="133095"/>
                </a:lnTo>
                <a:lnTo>
                  <a:pt x="136447" y="115829"/>
                </a:lnTo>
                <a:lnTo>
                  <a:pt x="145938" y="101742"/>
                </a:lnTo>
                <a:lnTo>
                  <a:pt x="160025" y="92251"/>
                </a:lnTo>
                <a:lnTo>
                  <a:pt x="177292" y="88772"/>
                </a:lnTo>
                <a:lnTo>
                  <a:pt x="1361693" y="88772"/>
                </a:lnTo>
                <a:lnTo>
                  <a:pt x="1354718" y="54221"/>
                </a:lnTo>
                <a:lnTo>
                  <a:pt x="1335706" y="26003"/>
                </a:lnTo>
                <a:lnTo>
                  <a:pt x="1307526" y="6977"/>
                </a:lnTo>
                <a:lnTo>
                  <a:pt x="1273048" y="0"/>
                </a:lnTo>
                <a:close/>
              </a:path>
              <a:path w="1362075" h="1419225">
                <a:moveTo>
                  <a:pt x="1361693" y="88772"/>
                </a:moveTo>
                <a:lnTo>
                  <a:pt x="265938" y="88772"/>
                </a:lnTo>
                <a:lnTo>
                  <a:pt x="258980" y="123251"/>
                </a:lnTo>
                <a:lnTo>
                  <a:pt x="239998" y="151431"/>
                </a:lnTo>
                <a:lnTo>
                  <a:pt x="211824" y="170443"/>
                </a:lnTo>
                <a:lnTo>
                  <a:pt x="177292" y="177418"/>
                </a:lnTo>
                <a:lnTo>
                  <a:pt x="1273048" y="177418"/>
                </a:lnTo>
                <a:lnTo>
                  <a:pt x="1307526" y="170443"/>
                </a:lnTo>
                <a:lnTo>
                  <a:pt x="1335706" y="151431"/>
                </a:lnTo>
                <a:lnTo>
                  <a:pt x="1354718" y="123251"/>
                </a:lnTo>
                <a:lnTo>
                  <a:pt x="1361693" y="8877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1926" y="3709542"/>
            <a:ext cx="354965" cy="1330325"/>
          </a:xfrm>
          <a:custGeom>
            <a:avLst/>
            <a:gdLst/>
            <a:ahLst/>
            <a:cxnLst/>
            <a:rect l="l" t="t" r="r" b="b"/>
            <a:pathLst>
              <a:path w="354964" h="1330325">
                <a:moveTo>
                  <a:pt x="354711" y="0"/>
                </a:moveTo>
                <a:lnTo>
                  <a:pt x="266065" y="0"/>
                </a:lnTo>
                <a:lnTo>
                  <a:pt x="248798" y="3478"/>
                </a:lnTo>
                <a:lnTo>
                  <a:pt x="234711" y="12969"/>
                </a:lnTo>
                <a:lnTo>
                  <a:pt x="225220" y="27056"/>
                </a:lnTo>
                <a:lnTo>
                  <a:pt x="221742" y="44322"/>
                </a:lnTo>
                <a:lnTo>
                  <a:pt x="225220" y="61589"/>
                </a:lnTo>
                <a:lnTo>
                  <a:pt x="234711" y="75676"/>
                </a:lnTo>
                <a:lnTo>
                  <a:pt x="248798" y="85167"/>
                </a:lnTo>
                <a:lnTo>
                  <a:pt x="266065" y="88645"/>
                </a:lnTo>
                <a:lnTo>
                  <a:pt x="300597" y="81670"/>
                </a:lnTo>
                <a:lnTo>
                  <a:pt x="328771" y="62658"/>
                </a:lnTo>
                <a:lnTo>
                  <a:pt x="347753" y="34478"/>
                </a:lnTo>
                <a:lnTo>
                  <a:pt x="354711" y="0"/>
                </a:lnTo>
                <a:close/>
              </a:path>
              <a:path w="354964" h="1330325">
                <a:moveTo>
                  <a:pt x="88773" y="1152778"/>
                </a:moveTo>
                <a:lnTo>
                  <a:pt x="54221" y="1159754"/>
                </a:lnTo>
                <a:lnTo>
                  <a:pt x="26003" y="1178766"/>
                </a:lnTo>
                <a:lnTo>
                  <a:pt x="6977" y="1206946"/>
                </a:lnTo>
                <a:lnTo>
                  <a:pt x="0" y="1241424"/>
                </a:lnTo>
                <a:lnTo>
                  <a:pt x="6977" y="1275976"/>
                </a:lnTo>
                <a:lnTo>
                  <a:pt x="26003" y="1304194"/>
                </a:lnTo>
                <a:lnTo>
                  <a:pt x="54221" y="1323220"/>
                </a:lnTo>
                <a:lnTo>
                  <a:pt x="88773" y="1330197"/>
                </a:lnTo>
                <a:lnTo>
                  <a:pt x="123251" y="1323220"/>
                </a:lnTo>
                <a:lnTo>
                  <a:pt x="151431" y="1304194"/>
                </a:lnTo>
                <a:lnTo>
                  <a:pt x="170443" y="1275976"/>
                </a:lnTo>
                <a:lnTo>
                  <a:pt x="177419" y="1241424"/>
                </a:lnTo>
                <a:lnTo>
                  <a:pt x="88773" y="1241424"/>
                </a:lnTo>
                <a:lnTo>
                  <a:pt x="105985" y="1237946"/>
                </a:lnTo>
                <a:lnTo>
                  <a:pt x="120078" y="1228455"/>
                </a:lnTo>
                <a:lnTo>
                  <a:pt x="129599" y="1214368"/>
                </a:lnTo>
                <a:lnTo>
                  <a:pt x="133096" y="1197101"/>
                </a:lnTo>
                <a:lnTo>
                  <a:pt x="129599" y="1179835"/>
                </a:lnTo>
                <a:lnTo>
                  <a:pt x="120078" y="1165748"/>
                </a:lnTo>
                <a:lnTo>
                  <a:pt x="105985" y="1156257"/>
                </a:lnTo>
                <a:lnTo>
                  <a:pt x="88773" y="1152778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01926" y="3620770"/>
            <a:ext cx="1450975" cy="1419225"/>
          </a:xfrm>
          <a:custGeom>
            <a:avLst/>
            <a:gdLst/>
            <a:ahLst/>
            <a:cxnLst/>
            <a:rect l="l" t="t" r="r" b="b"/>
            <a:pathLst>
              <a:path w="1450975" h="1419225">
                <a:moveTo>
                  <a:pt x="177419" y="1241552"/>
                </a:moveTo>
                <a:lnTo>
                  <a:pt x="177419" y="88772"/>
                </a:lnTo>
                <a:lnTo>
                  <a:pt x="184376" y="54221"/>
                </a:lnTo>
                <a:lnTo>
                  <a:pt x="203358" y="26003"/>
                </a:lnTo>
                <a:lnTo>
                  <a:pt x="231532" y="6977"/>
                </a:lnTo>
                <a:lnTo>
                  <a:pt x="266065" y="0"/>
                </a:lnTo>
                <a:lnTo>
                  <a:pt x="1361821" y="0"/>
                </a:lnTo>
                <a:lnTo>
                  <a:pt x="1396299" y="6977"/>
                </a:lnTo>
                <a:lnTo>
                  <a:pt x="1424479" y="26003"/>
                </a:lnTo>
                <a:lnTo>
                  <a:pt x="1443491" y="54221"/>
                </a:lnTo>
                <a:lnTo>
                  <a:pt x="1450466" y="88772"/>
                </a:lnTo>
                <a:lnTo>
                  <a:pt x="1443491" y="123251"/>
                </a:lnTo>
                <a:lnTo>
                  <a:pt x="1424479" y="151431"/>
                </a:lnTo>
                <a:lnTo>
                  <a:pt x="1396299" y="170443"/>
                </a:lnTo>
                <a:lnTo>
                  <a:pt x="1361821" y="177418"/>
                </a:lnTo>
                <a:lnTo>
                  <a:pt x="1273048" y="177418"/>
                </a:lnTo>
                <a:lnTo>
                  <a:pt x="1273048" y="1330197"/>
                </a:lnTo>
                <a:lnTo>
                  <a:pt x="1266090" y="1364749"/>
                </a:lnTo>
                <a:lnTo>
                  <a:pt x="1247108" y="1392967"/>
                </a:lnTo>
                <a:lnTo>
                  <a:pt x="1218934" y="1411993"/>
                </a:lnTo>
                <a:lnTo>
                  <a:pt x="1184402" y="1418970"/>
                </a:lnTo>
                <a:lnTo>
                  <a:pt x="88773" y="1418970"/>
                </a:lnTo>
                <a:lnTo>
                  <a:pt x="54221" y="1411993"/>
                </a:lnTo>
                <a:lnTo>
                  <a:pt x="26003" y="1392967"/>
                </a:lnTo>
                <a:lnTo>
                  <a:pt x="6977" y="1364749"/>
                </a:lnTo>
                <a:lnTo>
                  <a:pt x="0" y="1330197"/>
                </a:lnTo>
                <a:lnTo>
                  <a:pt x="6977" y="1295719"/>
                </a:lnTo>
                <a:lnTo>
                  <a:pt x="26003" y="1267539"/>
                </a:lnTo>
                <a:lnTo>
                  <a:pt x="54221" y="1248527"/>
                </a:lnTo>
                <a:lnTo>
                  <a:pt x="88773" y="1241552"/>
                </a:lnTo>
                <a:lnTo>
                  <a:pt x="177419" y="1241552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18905" y="3616007"/>
            <a:ext cx="142494" cy="1869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67991" y="3798189"/>
            <a:ext cx="1007110" cy="0"/>
          </a:xfrm>
          <a:custGeom>
            <a:avLst/>
            <a:gdLst/>
            <a:ahLst/>
            <a:cxnLst/>
            <a:rect l="l" t="t" r="r" b="b"/>
            <a:pathLst>
              <a:path w="1007110">
                <a:moveTo>
                  <a:pt x="100698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85936" y="4857559"/>
            <a:ext cx="98170" cy="186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04313" y="4074109"/>
            <a:ext cx="848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81984" y="3608832"/>
            <a:ext cx="1551432" cy="15209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1815" y="4026408"/>
            <a:ext cx="1240536" cy="844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9905" y="3636517"/>
            <a:ext cx="1362075" cy="1419225"/>
          </a:xfrm>
          <a:custGeom>
            <a:avLst/>
            <a:gdLst/>
            <a:ahLst/>
            <a:cxnLst/>
            <a:rect l="l" t="t" r="r" b="b"/>
            <a:pathLst>
              <a:path w="1362075" h="1419225">
                <a:moveTo>
                  <a:pt x="1273048" y="0"/>
                </a:moveTo>
                <a:lnTo>
                  <a:pt x="177419" y="0"/>
                </a:lnTo>
                <a:lnTo>
                  <a:pt x="142886" y="6977"/>
                </a:lnTo>
                <a:lnTo>
                  <a:pt x="114712" y="26003"/>
                </a:lnTo>
                <a:lnTo>
                  <a:pt x="95730" y="54221"/>
                </a:lnTo>
                <a:lnTo>
                  <a:pt x="88773" y="88772"/>
                </a:lnTo>
                <a:lnTo>
                  <a:pt x="88773" y="1241551"/>
                </a:lnTo>
                <a:lnTo>
                  <a:pt x="0" y="1241551"/>
                </a:lnTo>
                <a:lnTo>
                  <a:pt x="17266" y="1245048"/>
                </a:lnTo>
                <a:lnTo>
                  <a:pt x="31353" y="1254569"/>
                </a:lnTo>
                <a:lnTo>
                  <a:pt x="40844" y="1268662"/>
                </a:lnTo>
                <a:lnTo>
                  <a:pt x="44323" y="1285874"/>
                </a:lnTo>
                <a:lnTo>
                  <a:pt x="40844" y="1303160"/>
                </a:lnTo>
                <a:lnTo>
                  <a:pt x="31353" y="1317291"/>
                </a:lnTo>
                <a:lnTo>
                  <a:pt x="17266" y="1326826"/>
                </a:lnTo>
                <a:lnTo>
                  <a:pt x="0" y="1330324"/>
                </a:lnTo>
                <a:lnTo>
                  <a:pt x="88773" y="1330324"/>
                </a:lnTo>
                <a:lnTo>
                  <a:pt x="81795" y="1364803"/>
                </a:lnTo>
                <a:lnTo>
                  <a:pt x="62769" y="1392983"/>
                </a:lnTo>
                <a:lnTo>
                  <a:pt x="34551" y="1411995"/>
                </a:lnTo>
                <a:lnTo>
                  <a:pt x="0" y="1418970"/>
                </a:lnTo>
                <a:lnTo>
                  <a:pt x="1095756" y="1418970"/>
                </a:lnTo>
                <a:lnTo>
                  <a:pt x="1130288" y="1411995"/>
                </a:lnTo>
                <a:lnTo>
                  <a:pt x="1158462" y="1392983"/>
                </a:lnTo>
                <a:lnTo>
                  <a:pt x="1177444" y="1364803"/>
                </a:lnTo>
                <a:lnTo>
                  <a:pt x="1184402" y="1330324"/>
                </a:lnTo>
                <a:lnTo>
                  <a:pt x="1184402" y="177418"/>
                </a:lnTo>
                <a:lnTo>
                  <a:pt x="177419" y="177418"/>
                </a:lnTo>
                <a:lnTo>
                  <a:pt x="160152" y="173940"/>
                </a:lnTo>
                <a:lnTo>
                  <a:pt x="146065" y="164449"/>
                </a:lnTo>
                <a:lnTo>
                  <a:pt x="136574" y="150362"/>
                </a:lnTo>
                <a:lnTo>
                  <a:pt x="133096" y="133095"/>
                </a:lnTo>
                <a:lnTo>
                  <a:pt x="136574" y="115829"/>
                </a:lnTo>
                <a:lnTo>
                  <a:pt x="146065" y="101742"/>
                </a:lnTo>
                <a:lnTo>
                  <a:pt x="160152" y="92251"/>
                </a:lnTo>
                <a:lnTo>
                  <a:pt x="177419" y="88772"/>
                </a:lnTo>
                <a:lnTo>
                  <a:pt x="1361821" y="88772"/>
                </a:lnTo>
                <a:lnTo>
                  <a:pt x="1354843" y="54221"/>
                </a:lnTo>
                <a:lnTo>
                  <a:pt x="1335817" y="26003"/>
                </a:lnTo>
                <a:lnTo>
                  <a:pt x="1307599" y="6977"/>
                </a:lnTo>
                <a:lnTo>
                  <a:pt x="1273048" y="0"/>
                </a:lnTo>
                <a:close/>
              </a:path>
              <a:path w="1362075" h="1419225">
                <a:moveTo>
                  <a:pt x="1361821" y="88772"/>
                </a:moveTo>
                <a:lnTo>
                  <a:pt x="266065" y="88772"/>
                </a:lnTo>
                <a:lnTo>
                  <a:pt x="259089" y="123251"/>
                </a:lnTo>
                <a:lnTo>
                  <a:pt x="240077" y="151431"/>
                </a:lnTo>
                <a:lnTo>
                  <a:pt x="211897" y="170443"/>
                </a:lnTo>
                <a:lnTo>
                  <a:pt x="177419" y="177418"/>
                </a:lnTo>
                <a:lnTo>
                  <a:pt x="1273048" y="177418"/>
                </a:lnTo>
                <a:lnTo>
                  <a:pt x="1307599" y="170443"/>
                </a:lnTo>
                <a:lnTo>
                  <a:pt x="1335817" y="151431"/>
                </a:lnTo>
                <a:lnTo>
                  <a:pt x="1354843" y="123251"/>
                </a:lnTo>
                <a:lnTo>
                  <a:pt x="1361821" y="8877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1259" y="3725290"/>
            <a:ext cx="354965" cy="1330325"/>
          </a:xfrm>
          <a:custGeom>
            <a:avLst/>
            <a:gdLst/>
            <a:ahLst/>
            <a:cxnLst/>
            <a:rect l="l" t="t" r="r" b="b"/>
            <a:pathLst>
              <a:path w="354964" h="1330325">
                <a:moveTo>
                  <a:pt x="354711" y="0"/>
                </a:moveTo>
                <a:lnTo>
                  <a:pt x="266064" y="0"/>
                </a:lnTo>
                <a:lnTo>
                  <a:pt x="248798" y="3478"/>
                </a:lnTo>
                <a:lnTo>
                  <a:pt x="234711" y="12969"/>
                </a:lnTo>
                <a:lnTo>
                  <a:pt x="225220" y="27056"/>
                </a:lnTo>
                <a:lnTo>
                  <a:pt x="221741" y="44322"/>
                </a:lnTo>
                <a:lnTo>
                  <a:pt x="225220" y="61589"/>
                </a:lnTo>
                <a:lnTo>
                  <a:pt x="234711" y="75676"/>
                </a:lnTo>
                <a:lnTo>
                  <a:pt x="248798" y="85167"/>
                </a:lnTo>
                <a:lnTo>
                  <a:pt x="266064" y="88645"/>
                </a:lnTo>
                <a:lnTo>
                  <a:pt x="300543" y="81670"/>
                </a:lnTo>
                <a:lnTo>
                  <a:pt x="328723" y="62658"/>
                </a:lnTo>
                <a:lnTo>
                  <a:pt x="347735" y="34478"/>
                </a:lnTo>
                <a:lnTo>
                  <a:pt x="354711" y="0"/>
                </a:lnTo>
                <a:close/>
              </a:path>
              <a:path w="354964" h="1330325">
                <a:moveTo>
                  <a:pt x="88645" y="1152778"/>
                </a:moveTo>
                <a:lnTo>
                  <a:pt x="54167" y="1159756"/>
                </a:lnTo>
                <a:lnTo>
                  <a:pt x="25987" y="1178782"/>
                </a:lnTo>
                <a:lnTo>
                  <a:pt x="6975" y="1207000"/>
                </a:lnTo>
                <a:lnTo>
                  <a:pt x="0" y="1241551"/>
                </a:lnTo>
                <a:lnTo>
                  <a:pt x="6975" y="1276030"/>
                </a:lnTo>
                <a:lnTo>
                  <a:pt x="25987" y="1304210"/>
                </a:lnTo>
                <a:lnTo>
                  <a:pt x="54167" y="1323222"/>
                </a:lnTo>
                <a:lnTo>
                  <a:pt x="88645" y="1330197"/>
                </a:lnTo>
                <a:lnTo>
                  <a:pt x="123197" y="1323222"/>
                </a:lnTo>
                <a:lnTo>
                  <a:pt x="151415" y="1304210"/>
                </a:lnTo>
                <a:lnTo>
                  <a:pt x="170441" y="1276030"/>
                </a:lnTo>
                <a:lnTo>
                  <a:pt x="177418" y="1241551"/>
                </a:lnTo>
                <a:lnTo>
                  <a:pt x="88645" y="1241551"/>
                </a:lnTo>
                <a:lnTo>
                  <a:pt x="105912" y="1238053"/>
                </a:lnTo>
                <a:lnTo>
                  <a:pt x="119999" y="1228518"/>
                </a:lnTo>
                <a:lnTo>
                  <a:pt x="129490" y="1214387"/>
                </a:lnTo>
                <a:lnTo>
                  <a:pt x="132968" y="1197101"/>
                </a:lnTo>
                <a:lnTo>
                  <a:pt x="129490" y="1179889"/>
                </a:lnTo>
                <a:lnTo>
                  <a:pt x="119999" y="1165796"/>
                </a:lnTo>
                <a:lnTo>
                  <a:pt x="105912" y="1156275"/>
                </a:lnTo>
                <a:lnTo>
                  <a:pt x="88645" y="1152778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1259" y="3636517"/>
            <a:ext cx="1450975" cy="1419225"/>
          </a:xfrm>
          <a:custGeom>
            <a:avLst/>
            <a:gdLst/>
            <a:ahLst/>
            <a:cxnLst/>
            <a:rect l="l" t="t" r="r" b="b"/>
            <a:pathLst>
              <a:path w="1450975" h="1419225">
                <a:moveTo>
                  <a:pt x="177418" y="1241551"/>
                </a:moveTo>
                <a:lnTo>
                  <a:pt x="177418" y="88772"/>
                </a:lnTo>
                <a:lnTo>
                  <a:pt x="184376" y="54221"/>
                </a:lnTo>
                <a:lnTo>
                  <a:pt x="203358" y="26003"/>
                </a:lnTo>
                <a:lnTo>
                  <a:pt x="231532" y="6977"/>
                </a:lnTo>
                <a:lnTo>
                  <a:pt x="266064" y="0"/>
                </a:lnTo>
                <a:lnTo>
                  <a:pt x="1361693" y="0"/>
                </a:lnTo>
                <a:lnTo>
                  <a:pt x="1396245" y="6977"/>
                </a:lnTo>
                <a:lnTo>
                  <a:pt x="1424463" y="26003"/>
                </a:lnTo>
                <a:lnTo>
                  <a:pt x="1443489" y="54221"/>
                </a:lnTo>
                <a:lnTo>
                  <a:pt x="1450466" y="88772"/>
                </a:lnTo>
                <a:lnTo>
                  <a:pt x="1443489" y="123251"/>
                </a:lnTo>
                <a:lnTo>
                  <a:pt x="1424463" y="151431"/>
                </a:lnTo>
                <a:lnTo>
                  <a:pt x="1396245" y="170443"/>
                </a:lnTo>
                <a:lnTo>
                  <a:pt x="1361693" y="177418"/>
                </a:lnTo>
                <a:lnTo>
                  <a:pt x="1273048" y="177418"/>
                </a:lnTo>
                <a:lnTo>
                  <a:pt x="1273048" y="1330324"/>
                </a:lnTo>
                <a:lnTo>
                  <a:pt x="1266090" y="1364803"/>
                </a:lnTo>
                <a:lnTo>
                  <a:pt x="1247108" y="1392983"/>
                </a:lnTo>
                <a:lnTo>
                  <a:pt x="1218934" y="1411995"/>
                </a:lnTo>
                <a:lnTo>
                  <a:pt x="1184402" y="1418970"/>
                </a:lnTo>
                <a:lnTo>
                  <a:pt x="88645" y="1418970"/>
                </a:lnTo>
                <a:lnTo>
                  <a:pt x="54167" y="1411995"/>
                </a:lnTo>
                <a:lnTo>
                  <a:pt x="25987" y="1392983"/>
                </a:lnTo>
                <a:lnTo>
                  <a:pt x="6975" y="1364803"/>
                </a:lnTo>
                <a:lnTo>
                  <a:pt x="0" y="1330324"/>
                </a:lnTo>
                <a:lnTo>
                  <a:pt x="6975" y="1295773"/>
                </a:lnTo>
                <a:lnTo>
                  <a:pt x="25987" y="1267555"/>
                </a:lnTo>
                <a:lnTo>
                  <a:pt x="54167" y="1248529"/>
                </a:lnTo>
                <a:lnTo>
                  <a:pt x="88645" y="1241551"/>
                </a:lnTo>
                <a:lnTo>
                  <a:pt x="177418" y="124155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48239" y="3631755"/>
            <a:ext cx="142494" cy="1869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97325" y="3813936"/>
            <a:ext cx="1007110" cy="0"/>
          </a:xfrm>
          <a:custGeom>
            <a:avLst/>
            <a:gdLst/>
            <a:ahLst/>
            <a:cxnLst/>
            <a:rect l="l" t="t" r="r" b="b"/>
            <a:pathLst>
              <a:path w="1007110">
                <a:moveTo>
                  <a:pt x="100698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5143" y="4873307"/>
            <a:ext cx="98298" cy="1869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34154" y="4089907"/>
            <a:ext cx="848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49440" y="3578352"/>
            <a:ext cx="1551431" cy="15209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32319" y="3995928"/>
            <a:ext cx="1240535" cy="844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88631" y="3605657"/>
            <a:ext cx="1362075" cy="1419225"/>
          </a:xfrm>
          <a:custGeom>
            <a:avLst/>
            <a:gdLst/>
            <a:ahLst/>
            <a:cxnLst/>
            <a:rect l="l" t="t" r="r" b="b"/>
            <a:pathLst>
              <a:path w="1362075" h="1419225">
                <a:moveTo>
                  <a:pt x="1273048" y="0"/>
                </a:moveTo>
                <a:lnTo>
                  <a:pt x="177292" y="0"/>
                </a:lnTo>
                <a:lnTo>
                  <a:pt x="142759" y="6957"/>
                </a:lnTo>
                <a:lnTo>
                  <a:pt x="114585" y="25939"/>
                </a:lnTo>
                <a:lnTo>
                  <a:pt x="95603" y="54113"/>
                </a:lnTo>
                <a:lnTo>
                  <a:pt x="88646" y="88645"/>
                </a:lnTo>
                <a:lnTo>
                  <a:pt x="88646" y="1241551"/>
                </a:lnTo>
                <a:lnTo>
                  <a:pt x="0" y="1241551"/>
                </a:lnTo>
                <a:lnTo>
                  <a:pt x="17212" y="1245030"/>
                </a:lnTo>
                <a:lnTo>
                  <a:pt x="31305" y="1254521"/>
                </a:lnTo>
                <a:lnTo>
                  <a:pt x="40826" y="1268608"/>
                </a:lnTo>
                <a:lnTo>
                  <a:pt x="44323" y="1285874"/>
                </a:lnTo>
                <a:lnTo>
                  <a:pt x="40826" y="1303141"/>
                </a:lnTo>
                <a:lnTo>
                  <a:pt x="31305" y="1317228"/>
                </a:lnTo>
                <a:lnTo>
                  <a:pt x="17212" y="1326719"/>
                </a:lnTo>
                <a:lnTo>
                  <a:pt x="0" y="1330197"/>
                </a:lnTo>
                <a:lnTo>
                  <a:pt x="88646" y="1330197"/>
                </a:lnTo>
                <a:lnTo>
                  <a:pt x="81670" y="1364676"/>
                </a:lnTo>
                <a:lnTo>
                  <a:pt x="62658" y="1392856"/>
                </a:lnTo>
                <a:lnTo>
                  <a:pt x="34478" y="1411868"/>
                </a:lnTo>
                <a:lnTo>
                  <a:pt x="0" y="1418843"/>
                </a:lnTo>
                <a:lnTo>
                  <a:pt x="1095628" y="1418843"/>
                </a:lnTo>
                <a:lnTo>
                  <a:pt x="1130161" y="1411868"/>
                </a:lnTo>
                <a:lnTo>
                  <a:pt x="1158335" y="1392856"/>
                </a:lnTo>
                <a:lnTo>
                  <a:pt x="1177317" y="1364676"/>
                </a:lnTo>
                <a:lnTo>
                  <a:pt x="1184275" y="1330197"/>
                </a:lnTo>
                <a:lnTo>
                  <a:pt x="1184275" y="177291"/>
                </a:lnTo>
                <a:lnTo>
                  <a:pt x="177292" y="177291"/>
                </a:lnTo>
                <a:lnTo>
                  <a:pt x="160025" y="173813"/>
                </a:lnTo>
                <a:lnTo>
                  <a:pt x="145938" y="164322"/>
                </a:lnTo>
                <a:lnTo>
                  <a:pt x="136447" y="150235"/>
                </a:lnTo>
                <a:lnTo>
                  <a:pt x="132969" y="132968"/>
                </a:lnTo>
                <a:lnTo>
                  <a:pt x="136447" y="115702"/>
                </a:lnTo>
                <a:lnTo>
                  <a:pt x="145938" y="101615"/>
                </a:lnTo>
                <a:lnTo>
                  <a:pt x="160025" y="92124"/>
                </a:lnTo>
                <a:lnTo>
                  <a:pt x="177292" y="88645"/>
                </a:lnTo>
                <a:lnTo>
                  <a:pt x="1361694" y="88645"/>
                </a:lnTo>
                <a:lnTo>
                  <a:pt x="1354718" y="54113"/>
                </a:lnTo>
                <a:lnTo>
                  <a:pt x="1335706" y="25939"/>
                </a:lnTo>
                <a:lnTo>
                  <a:pt x="1307526" y="6957"/>
                </a:lnTo>
                <a:lnTo>
                  <a:pt x="1273048" y="0"/>
                </a:lnTo>
                <a:close/>
              </a:path>
              <a:path w="1362075" h="1419225">
                <a:moveTo>
                  <a:pt x="1361694" y="88645"/>
                </a:moveTo>
                <a:lnTo>
                  <a:pt x="265938" y="88645"/>
                </a:lnTo>
                <a:lnTo>
                  <a:pt x="258980" y="123178"/>
                </a:lnTo>
                <a:lnTo>
                  <a:pt x="239998" y="151352"/>
                </a:lnTo>
                <a:lnTo>
                  <a:pt x="211824" y="170334"/>
                </a:lnTo>
                <a:lnTo>
                  <a:pt x="177292" y="177291"/>
                </a:lnTo>
                <a:lnTo>
                  <a:pt x="1273048" y="177291"/>
                </a:lnTo>
                <a:lnTo>
                  <a:pt x="1307526" y="170334"/>
                </a:lnTo>
                <a:lnTo>
                  <a:pt x="1335706" y="151352"/>
                </a:lnTo>
                <a:lnTo>
                  <a:pt x="1354718" y="123178"/>
                </a:lnTo>
                <a:lnTo>
                  <a:pt x="1361694" y="8864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99858" y="3694303"/>
            <a:ext cx="354965" cy="1330325"/>
          </a:xfrm>
          <a:custGeom>
            <a:avLst/>
            <a:gdLst/>
            <a:ahLst/>
            <a:cxnLst/>
            <a:rect l="l" t="t" r="r" b="b"/>
            <a:pathLst>
              <a:path w="354965" h="1330325">
                <a:moveTo>
                  <a:pt x="354711" y="0"/>
                </a:moveTo>
                <a:lnTo>
                  <a:pt x="266065" y="0"/>
                </a:lnTo>
                <a:lnTo>
                  <a:pt x="248798" y="3478"/>
                </a:lnTo>
                <a:lnTo>
                  <a:pt x="234711" y="12969"/>
                </a:lnTo>
                <a:lnTo>
                  <a:pt x="225220" y="27056"/>
                </a:lnTo>
                <a:lnTo>
                  <a:pt x="221742" y="44323"/>
                </a:lnTo>
                <a:lnTo>
                  <a:pt x="225220" y="61589"/>
                </a:lnTo>
                <a:lnTo>
                  <a:pt x="234711" y="75676"/>
                </a:lnTo>
                <a:lnTo>
                  <a:pt x="248798" y="85167"/>
                </a:lnTo>
                <a:lnTo>
                  <a:pt x="266065" y="88646"/>
                </a:lnTo>
                <a:lnTo>
                  <a:pt x="300597" y="81688"/>
                </a:lnTo>
                <a:lnTo>
                  <a:pt x="328771" y="62706"/>
                </a:lnTo>
                <a:lnTo>
                  <a:pt x="347753" y="34532"/>
                </a:lnTo>
                <a:lnTo>
                  <a:pt x="354711" y="0"/>
                </a:lnTo>
                <a:close/>
              </a:path>
              <a:path w="354965" h="1330325">
                <a:moveTo>
                  <a:pt x="88773" y="1152906"/>
                </a:moveTo>
                <a:lnTo>
                  <a:pt x="54221" y="1159863"/>
                </a:lnTo>
                <a:lnTo>
                  <a:pt x="26003" y="1178845"/>
                </a:lnTo>
                <a:lnTo>
                  <a:pt x="6977" y="1207019"/>
                </a:lnTo>
                <a:lnTo>
                  <a:pt x="0" y="1241552"/>
                </a:lnTo>
                <a:lnTo>
                  <a:pt x="6977" y="1276030"/>
                </a:lnTo>
                <a:lnTo>
                  <a:pt x="26003" y="1304210"/>
                </a:lnTo>
                <a:lnTo>
                  <a:pt x="54221" y="1323222"/>
                </a:lnTo>
                <a:lnTo>
                  <a:pt x="88773" y="1330198"/>
                </a:lnTo>
                <a:lnTo>
                  <a:pt x="123251" y="1323222"/>
                </a:lnTo>
                <a:lnTo>
                  <a:pt x="151431" y="1304210"/>
                </a:lnTo>
                <a:lnTo>
                  <a:pt x="170443" y="1276030"/>
                </a:lnTo>
                <a:lnTo>
                  <a:pt x="177419" y="1241552"/>
                </a:lnTo>
                <a:lnTo>
                  <a:pt x="88773" y="1241552"/>
                </a:lnTo>
                <a:lnTo>
                  <a:pt x="105985" y="1238073"/>
                </a:lnTo>
                <a:lnTo>
                  <a:pt x="120078" y="1228582"/>
                </a:lnTo>
                <a:lnTo>
                  <a:pt x="129599" y="1214495"/>
                </a:lnTo>
                <a:lnTo>
                  <a:pt x="133096" y="1197229"/>
                </a:lnTo>
                <a:lnTo>
                  <a:pt x="129599" y="1179962"/>
                </a:lnTo>
                <a:lnTo>
                  <a:pt x="120078" y="1165875"/>
                </a:lnTo>
                <a:lnTo>
                  <a:pt x="105985" y="1156384"/>
                </a:lnTo>
                <a:lnTo>
                  <a:pt x="88773" y="1152906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99858" y="3605657"/>
            <a:ext cx="1450975" cy="1419225"/>
          </a:xfrm>
          <a:custGeom>
            <a:avLst/>
            <a:gdLst/>
            <a:ahLst/>
            <a:cxnLst/>
            <a:rect l="l" t="t" r="r" b="b"/>
            <a:pathLst>
              <a:path w="1450975" h="1419225">
                <a:moveTo>
                  <a:pt x="177419" y="1241551"/>
                </a:moveTo>
                <a:lnTo>
                  <a:pt x="177419" y="88645"/>
                </a:lnTo>
                <a:lnTo>
                  <a:pt x="184376" y="54113"/>
                </a:lnTo>
                <a:lnTo>
                  <a:pt x="203358" y="25939"/>
                </a:lnTo>
                <a:lnTo>
                  <a:pt x="231532" y="6957"/>
                </a:lnTo>
                <a:lnTo>
                  <a:pt x="266065" y="0"/>
                </a:lnTo>
                <a:lnTo>
                  <a:pt x="1361821" y="0"/>
                </a:lnTo>
                <a:lnTo>
                  <a:pt x="1396299" y="6957"/>
                </a:lnTo>
                <a:lnTo>
                  <a:pt x="1424479" y="25939"/>
                </a:lnTo>
                <a:lnTo>
                  <a:pt x="1443491" y="54113"/>
                </a:lnTo>
                <a:lnTo>
                  <a:pt x="1450467" y="88645"/>
                </a:lnTo>
                <a:lnTo>
                  <a:pt x="1443491" y="123178"/>
                </a:lnTo>
                <a:lnTo>
                  <a:pt x="1424479" y="151352"/>
                </a:lnTo>
                <a:lnTo>
                  <a:pt x="1396299" y="170334"/>
                </a:lnTo>
                <a:lnTo>
                  <a:pt x="1361821" y="177291"/>
                </a:lnTo>
                <a:lnTo>
                  <a:pt x="1273048" y="177291"/>
                </a:lnTo>
                <a:lnTo>
                  <a:pt x="1273048" y="1330197"/>
                </a:lnTo>
                <a:lnTo>
                  <a:pt x="1266090" y="1364676"/>
                </a:lnTo>
                <a:lnTo>
                  <a:pt x="1247108" y="1392856"/>
                </a:lnTo>
                <a:lnTo>
                  <a:pt x="1218934" y="1411868"/>
                </a:lnTo>
                <a:lnTo>
                  <a:pt x="1184402" y="1418843"/>
                </a:lnTo>
                <a:lnTo>
                  <a:pt x="88773" y="1418843"/>
                </a:lnTo>
                <a:lnTo>
                  <a:pt x="54221" y="1411868"/>
                </a:lnTo>
                <a:lnTo>
                  <a:pt x="26003" y="1392856"/>
                </a:lnTo>
                <a:lnTo>
                  <a:pt x="6977" y="1364676"/>
                </a:lnTo>
                <a:lnTo>
                  <a:pt x="0" y="1330197"/>
                </a:lnTo>
                <a:lnTo>
                  <a:pt x="6977" y="1295665"/>
                </a:lnTo>
                <a:lnTo>
                  <a:pt x="26003" y="1267491"/>
                </a:lnTo>
                <a:lnTo>
                  <a:pt x="54221" y="1248509"/>
                </a:lnTo>
                <a:lnTo>
                  <a:pt x="88773" y="1241551"/>
                </a:lnTo>
                <a:lnTo>
                  <a:pt x="177419" y="124155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16838" y="3600894"/>
            <a:ext cx="142494" cy="1868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65923" y="3782948"/>
            <a:ext cx="1007110" cy="0"/>
          </a:xfrm>
          <a:custGeom>
            <a:avLst/>
            <a:gdLst/>
            <a:ahLst/>
            <a:cxnLst/>
            <a:rect l="l" t="t" r="r" b="b"/>
            <a:pathLst>
              <a:path w="1007109">
                <a:moveTo>
                  <a:pt x="100698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83869" y="4842446"/>
            <a:ext cx="98171" cy="1868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304023" y="4058869"/>
            <a:ext cx="847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Actual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513832" y="4075176"/>
            <a:ext cx="1316736" cy="5852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65266" y="4103751"/>
            <a:ext cx="1216660" cy="485140"/>
          </a:xfrm>
          <a:custGeom>
            <a:avLst/>
            <a:gdLst/>
            <a:ahLst/>
            <a:cxnLst/>
            <a:rect l="l" t="t" r="r" b="b"/>
            <a:pathLst>
              <a:path w="1216659" h="485139">
                <a:moveTo>
                  <a:pt x="0" y="242316"/>
                </a:moveTo>
                <a:lnTo>
                  <a:pt x="242316" y="0"/>
                </a:lnTo>
                <a:lnTo>
                  <a:pt x="242316" y="121157"/>
                </a:lnTo>
                <a:lnTo>
                  <a:pt x="973836" y="121157"/>
                </a:lnTo>
                <a:lnTo>
                  <a:pt x="973836" y="0"/>
                </a:lnTo>
                <a:lnTo>
                  <a:pt x="1216152" y="242316"/>
                </a:lnTo>
                <a:lnTo>
                  <a:pt x="973836" y="484631"/>
                </a:lnTo>
                <a:lnTo>
                  <a:pt x="973836" y="363474"/>
                </a:lnTo>
                <a:lnTo>
                  <a:pt x="242316" y="363474"/>
                </a:lnTo>
                <a:lnTo>
                  <a:pt x="242316" y="484631"/>
                </a:lnTo>
                <a:lnTo>
                  <a:pt x="0" y="24231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619750" y="4875657"/>
            <a:ext cx="11207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Comparar  </a:t>
            </a:r>
            <a:r>
              <a:rPr sz="1800" spc="-15" dirty="0">
                <a:latin typeface="Calibri"/>
                <a:cs typeface="Calibri"/>
              </a:rPr>
              <a:t>prácticas  </a:t>
            </a:r>
            <a:r>
              <a:rPr sz="1800" spc="-10" dirty="0">
                <a:latin typeface="Calibri"/>
                <a:cs typeface="Calibri"/>
              </a:rPr>
              <a:t>reales </a:t>
            </a:r>
            <a:r>
              <a:rPr sz="1800" dirty="0">
                <a:latin typeface="Calibri"/>
                <a:cs typeface="Calibri"/>
              </a:rPr>
              <a:t>o  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ni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21208" y="5102352"/>
            <a:ext cx="4748784" cy="7589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8104" y="5129148"/>
            <a:ext cx="4634865" cy="654050"/>
          </a:xfrm>
          <a:custGeom>
            <a:avLst/>
            <a:gdLst/>
            <a:ahLst/>
            <a:cxnLst/>
            <a:rect l="l" t="t" r="r" b="b"/>
            <a:pathLst>
              <a:path w="4634865" h="654050">
                <a:moveTo>
                  <a:pt x="4634484" y="0"/>
                </a:moveTo>
                <a:lnTo>
                  <a:pt x="4633045" y="74924"/>
                </a:lnTo>
                <a:lnTo>
                  <a:pt x="4628950" y="143704"/>
                </a:lnTo>
                <a:lnTo>
                  <a:pt x="4622527" y="204377"/>
                </a:lnTo>
                <a:lnTo>
                  <a:pt x="4614104" y="254981"/>
                </a:lnTo>
                <a:lnTo>
                  <a:pt x="4604011" y="293556"/>
                </a:lnTo>
                <a:lnTo>
                  <a:pt x="4580128" y="326770"/>
                </a:lnTo>
                <a:lnTo>
                  <a:pt x="2371725" y="326770"/>
                </a:lnTo>
                <a:lnTo>
                  <a:pt x="2359229" y="335401"/>
                </a:lnTo>
                <a:lnTo>
                  <a:pt x="2337644" y="398560"/>
                </a:lnTo>
                <a:lnTo>
                  <a:pt x="2329208" y="449164"/>
                </a:lnTo>
                <a:lnTo>
                  <a:pt x="2322778" y="509837"/>
                </a:lnTo>
                <a:lnTo>
                  <a:pt x="2318680" y="578617"/>
                </a:lnTo>
                <a:lnTo>
                  <a:pt x="2317241" y="653541"/>
                </a:lnTo>
                <a:lnTo>
                  <a:pt x="2315803" y="578617"/>
                </a:lnTo>
                <a:lnTo>
                  <a:pt x="2311705" y="509837"/>
                </a:lnTo>
                <a:lnTo>
                  <a:pt x="2305275" y="449164"/>
                </a:lnTo>
                <a:lnTo>
                  <a:pt x="2296839" y="398560"/>
                </a:lnTo>
                <a:lnTo>
                  <a:pt x="2286723" y="359985"/>
                </a:lnTo>
                <a:lnTo>
                  <a:pt x="2262759" y="326770"/>
                </a:lnTo>
                <a:lnTo>
                  <a:pt x="54457" y="326770"/>
                </a:lnTo>
                <a:lnTo>
                  <a:pt x="41971" y="318140"/>
                </a:lnTo>
                <a:lnTo>
                  <a:pt x="20398" y="254981"/>
                </a:lnTo>
                <a:lnTo>
                  <a:pt x="11964" y="204377"/>
                </a:lnTo>
                <a:lnTo>
                  <a:pt x="5535" y="143704"/>
                </a:lnTo>
                <a:lnTo>
                  <a:pt x="1438" y="74924"/>
                </a:lnTo>
                <a:lnTo>
                  <a:pt x="0" y="0"/>
                </a:lnTo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76577" y="5958941"/>
            <a:ext cx="2607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Proyectos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Anteriores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52285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  </a:t>
            </a: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HERRAMIENTAS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Y</a:t>
            </a:r>
            <a:r>
              <a:rPr sz="2000" b="1" spc="3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TÉCNICAS: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DISEÑO DE</a:t>
            </a:r>
            <a:r>
              <a:rPr sz="2000" b="1" spc="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EXPERIMENTOS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1627708"/>
            <a:ext cx="7873365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1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Es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un método estadístico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que ayuda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identificar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qué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factores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pueden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influir sobre 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variables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específicas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un producto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proceso en desarrollo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en producción.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El 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aspecto </a:t>
            </a:r>
            <a:r>
              <a:rPr sz="1600" spc="10" dirty="0">
                <a:solidFill>
                  <a:srgbClr val="676767"/>
                </a:solidFill>
                <a:latin typeface="Arial"/>
                <a:cs typeface="Arial"/>
              </a:rPr>
              <a:t>más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importante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esta técnica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es que proporciona un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marco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estadístico 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para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cambiar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sistemáticamente todos los factores importantes, en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lugar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2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cambiar 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 factores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uno en</a:t>
            </a:r>
            <a:r>
              <a:rPr sz="1600" spc="-5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uno.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0365" y="4928438"/>
            <a:ext cx="1487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X1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5" dirty="0">
                <a:latin typeface="Calibri"/>
                <a:cs typeface="Calibri"/>
              </a:rPr>
              <a:t>x2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1813" y="4434027"/>
            <a:ext cx="1212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Factores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Influyen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1813" y="5257241"/>
            <a:ext cx="13531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que </a:t>
            </a:r>
            <a:r>
              <a:rPr sz="1800" spc="-5" dirty="0">
                <a:latin typeface="Calibri"/>
                <a:cs typeface="Calibri"/>
              </a:rPr>
              <a:t>el </a:t>
            </a:r>
            <a:r>
              <a:rPr sz="1800" spc="-10" dirty="0">
                <a:latin typeface="Calibri"/>
                <a:cs typeface="Calibri"/>
              </a:rPr>
              <a:t>lote del  Producto </a:t>
            </a:r>
            <a:r>
              <a:rPr sz="1800" spc="-5" dirty="0">
                <a:latin typeface="Calibri"/>
                <a:cs typeface="Calibri"/>
              </a:rPr>
              <a:t>sea  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calidad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06793" y="4430979"/>
            <a:ext cx="1577975" cy="66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X1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5" dirty="0">
                <a:latin typeface="Calibri"/>
                <a:cs typeface="Calibri"/>
              </a:rPr>
              <a:t>x2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563245" algn="l"/>
                <a:tab pos="1169670" algn="l"/>
              </a:tabLst>
            </a:pPr>
            <a:r>
              <a:rPr sz="1800" dirty="0">
                <a:latin typeface="Calibri"/>
                <a:cs typeface="Calibri"/>
              </a:rPr>
              <a:t>15%	60%	25%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6793" y="5623356"/>
            <a:ext cx="1449070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Factor </a:t>
            </a:r>
            <a:r>
              <a:rPr sz="1800" spc="-10" dirty="0">
                <a:latin typeface="Calibri"/>
                <a:cs typeface="Calibri"/>
              </a:rPr>
              <a:t>que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más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Influye sobre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5" dirty="0">
                <a:latin typeface="Calibri"/>
                <a:cs typeface="Calibri"/>
              </a:rPr>
              <a:t>resultado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41919" y="4962144"/>
            <a:ext cx="320040" cy="746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43011" y="5102352"/>
            <a:ext cx="118110" cy="542290"/>
          </a:xfrm>
          <a:custGeom>
            <a:avLst/>
            <a:gdLst/>
            <a:ahLst/>
            <a:cxnLst/>
            <a:rect l="l" t="t" r="r" b="b"/>
            <a:pathLst>
              <a:path w="118109" h="542289">
                <a:moveTo>
                  <a:pt x="58991" y="50455"/>
                </a:moveTo>
                <a:lnTo>
                  <a:pt x="46355" y="72117"/>
                </a:lnTo>
                <a:lnTo>
                  <a:pt x="46228" y="541705"/>
                </a:lnTo>
                <a:lnTo>
                  <a:pt x="71628" y="541705"/>
                </a:lnTo>
                <a:lnTo>
                  <a:pt x="71628" y="72117"/>
                </a:lnTo>
                <a:lnTo>
                  <a:pt x="58991" y="50455"/>
                </a:lnTo>
                <a:close/>
              </a:path>
              <a:path w="118109" h="542289">
                <a:moveTo>
                  <a:pt x="58928" y="0"/>
                </a:moveTo>
                <a:lnTo>
                  <a:pt x="0" y="101092"/>
                </a:lnTo>
                <a:lnTo>
                  <a:pt x="2032" y="108839"/>
                </a:lnTo>
                <a:lnTo>
                  <a:pt x="8128" y="112395"/>
                </a:lnTo>
                <a:lnTo>
                  <a:pt x="14224" y="115824"/>
                </a:lnTo>
                <a:lnTo>
                  <a:pt x="21971" y="113792"/>
                </a:lnTo>
                <a:lnTo>
                  <a:pt x="25527" y="107823"/>
                </a:lnTo>
                <a:lnTo>
                  <a:pt x="46228" y="72335"/>
                </a:lnTo>
                <a:lnTo>
                  <a:pt x="46228" y="25146"/>
                </a:lnTo>
                <a:lnTo>
                  <a:pt x="73618" y="25146"/>
                </a:lnTo>
                <a:lnTo>
                  <a:pt x="58928" y="0"/>
                </a:lnTo>
                <a:close/>
              </a:path>
              <a:path w="118109" h="542289">
                <a:moveTo>
                  <a:pt x="73618" y="25146"/>
                </a:moveTo>
                <a:lnTo>
                  <a:pt x="71628" y="25146"/>
                </a:lnTo>
                <a:lnTo>
                  <a:pt x="71755" y="72335"/>
                </a:lnTo>
                <a:lnTo>
                  <a:pt x="92456" y="107823"/>
                </a:lnTo>
                <a:lnTo>
                  <a:pt x="96012" y="113792"/>
                </a:lnTo>
                <a:lnTo>
                  <a:pt x="103759" y="115824"/>
                </a:lnTo>
                <a:lnTo>
                  <a:pt x="109855" y="112395"/>
                </a:lnTo>
                <a:lnTo>
                  <a:pt x="115824" y="108839"/>
                </a:lnTo>
                <a:lnTo>
                  <a:pt x="117856" y="101092"/>
                </a:lnTo>
                <a:lnTo>
                  <a:pt x="114427" y="94996"/>
                </a:lnTo>
                <a:lnTo>
                  <a:pt x="73618" y="25146"/>
                </a:lnTo>
                <a:close/>
              </a:path>
              <a:path w="118109" h="542289">
                <a:moveTo>
                  <a:pt x="71628" y="25146"/>
                </a:moveTo>
                <a:lnTo>
                  <a:pt x="46228" y="25146"/>
                </a:lnTo>
                <a:lnTo>
                  <a:pt x="46228" y="72335"/>
                </a:lnTo>
                <a:lnTo>
                  <a:pt x="58991" y="50455"/>
                </a:lnTo>
                <a:lnTo>
                  <a:pt x="48006" y="31623"/>
                </a:lnTo>
                <a:lnTo>
                  <a:pt x="71628" y="31623"/>
                </a:lnTo>
                <a:lnTo>
                  <a:pt x="71628" y="25146"/>
                </a:lnTo>
                <a:close/>
              </a:path>
              <a:path w="118109" h="542289">
                <a:moveTo>
                  <a:pt x="71628" y="31623"/>
                </a:moveTo>
                <a:lnTo>
                  <a:pt x="69977" y="31623"/>
                </a:lnTo>
                <a:lnTo>
                  <a:pt x="58991" y="50455"/>
                </a:lnTo>
                <a:lnTo>
                  <a:pt x="71628" y="72117"/>
                </a:lnTo>
                <a:lnTo>
                  <a:pt x="71628" y="31623"/>
                </a:lnTo>
                <a:close/>
              </a:path>
              <a:path w="118109" h="542289">
                <a:moveTo>
                  <a:pt x="69977" y="31623"/>
                </a:moveTo>
                <a:lnTo>
                  <a:pt x="48006" y="31623"/>
                </a:lnTo>
                <a:lnTo>
                  <a:pt x="58991" y="50455"/>
                </a:lnTo>
                <a:lnTo>
                  <a:pt x="6997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645966"/>
            <a:ext cx="3594862" cy="23449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797687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752725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  </a:t>
            </a: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HERRAMIENTAS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Y</a:t>
            </a:r>
            <a:r>
              <a:rPr sz="2000" b="1" spc="3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TÉCNICAS: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00000"/>
                </a:solidFill>
                <a:latin typeface="Arial"/>
                <a:cs typeface="Arial"/>
              </a:rPr>
              <a:t>HERRAMIENTAS </a:t>
            </a:r>
            <a:r>
              <a:rPr sz="2000" b="1" spc="-15" dirty="0">
                <a:solidFill>
                  <a:srgbClr val="000000"/>
                </a:solidFill>
                <a:latin typeface="Arial"/>
                <a:cs typeface="Arial"/>
              </a:rPr>
              <a:t>ADICIONALES </a:t>
            </a: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000000"/>
                </a:solidFill>
                <a:latin typeface="Arial"/>
                <a:cs typeface="Arial"/>
              </a:rPr>
              <a:t>PLANIFICACIÓN </a:t>
            </a: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sz="2000" b="1" spc="3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0000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1627708"/>
            <a:ext cx="8052434" cy="19297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1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menudo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emplean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otras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herramientas de planificación de calidad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para ayudar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a 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definir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mejor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requisitos de calidad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y a planificar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actividades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eficaces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gestión</a:t>
            </a:r>
            <a:r>
              <a:rPr sz="1600" spc="-19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 calidad.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Estas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incluyen,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entre</a:t>
            </a:r>
            <a:r>
              <a:rPr sz="1600" spc="-114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otras: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EA82E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EEA82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b="1" spc="-20" dirty="0">
                <a:solidFill>
                  <a:srgbClr val="676767"/>
                </a:solidFill>
                <a:latin typeface="Arial"/>
                <a:cs typeface="Arial"/>
              </a:rPr>
              <a:t>Tormenta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Ideas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Diagramas </a:t>
            </a:r>
            <a:r>
              <a:rPr sz="1600" b="1" spc="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b="1" spc="-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Pareto.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Diagramas de Causa -</a:t>
            </a:r>
            <a:r>
              <a:rPr sz="1600" b="1" spc="-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Efecto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52285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  </a:t>
            </a: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HERRAMIENTAS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Y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TÉCNICAS: </a:t>
            </a:r>
            <a:r>
              <a:rPr sz="20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REUNIONES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1627708"/>
            <a:ext cx="7964805" cy="1734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1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Los equipos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 pueden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mantener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reuniones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planificación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para  desarrollar el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plan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gestión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calidad. Los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asistentes a estas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reuniones pueden 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ser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el Gerente del proyecto, el sponsor del proyecto,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selección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miembros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  equipo,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interesados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seleccionados, cualquier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persona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con la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responsabilidad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 las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actividades 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Gestión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Calidad del Proyecto, es 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decir,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Planificar la Gestión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 Calidad, Realizar el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Aseguramiento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Calidad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Controlar Calidad,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otros según 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sea</a:t>
            </a:r>
            <a:r>
              <a:rPr sz="1600" spc="-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necesario.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01748" y="3501288"/>
            <a:ext cx="4435856" cy="29573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70458"/>
            <a:ext cx="7980045" cy="3041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756535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  SALIDAS: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30" dirty="0">
                <a:latin typeface="Arial"/>
                <a:cs typeface="Arial"/>
              </a:rPr>
              <a:t>PLAN </a:t>
            </a:r>
            <a:r>
              <a:rPr sz="2000" b="1" spc="-10" dirty="0">
                <a:latin typeface="Arial"/>
                <a:cs typeface="Arial"/>
              </a:rPr>
              <a:t>DE </a:t>
            </a:r>
            <a:r>
              <a:rPr sz="2000" b="1" spc="-5" dirty="0">
                <a:latin typeface="Arial"/>
                <a:cs typeface="Arial"/>
              </a:rPr>
              <a:t>GESTIÓN </a:t>
            </a:r>
            <a:r>
              <a:rPr sz="2000" b="1" spc="-10" dirty="0">
                <a:latin typeface="Arial"/>
                <a:cs typeface="Arial"/>
              </a:rPr>
              <a:t>DE</a:t>
            </a:r>
            <a:r>
              <a:rPr sz="2000" b="1" spc="17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356870" marR="5080" indent="-344170">
              <a:lnSpc>
                <a:spcPct val="100000"/>
              </a:lnSpc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El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plan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gestión</a:t>
            </a:r>
            <a:r>
              <a:rPr sz="1600" spc="-4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calidad</a:t>
            </a:r>
            <a:r>
              <a:rPr sz="1600" spc="-4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describe</a:t>
            </a:r>
            <a:r>
              <a:rPr sz="1600" spc="-4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676767"/>
                </a:solidFill>
                <a:latin typeface="Arial"/>
                <a:cs typeface="Arial"/>
              </a:rPr>
              <a:t>cómo</a:t>
            </a:r>
            <a:r>
              <a:rPr sz="1600" spc="-5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implementará</a:t>
            </a:r>
            <a:r>
              <a:rPr sz="1600" spc="-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el</a:t>
            </a:r>
            <a:r>
              <a:rPr sz="1600" spc="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equipo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dirección</a:t>
            </a:r>
            <a:r>
              <a:rPr sz="1600" spc="-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  proyecto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 política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calidad 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organización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ejecutante.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El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plan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gestión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 calidad proporciona entrada al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plan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gestión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 proyecto general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debe tratar el  Control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Calidad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(Quality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Control: QC), el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Aseguramiento de la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Calidad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(Quality 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Asegurance: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QA) y la mejora continua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 proceso para el</a:t>
            </a:r>
            <a:r>
              <a:rPr sz="1600" spc="-1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proyecto.</a:t>
            </a:r>
            <a:endParaRPr sz="1600">
              <a:latin typeface="Arial"/>
              <a:cs typeface="Arial"/>
            </a:endParaRPr>
          </a:p>
          <a:p>
            <a:pPr marL="356870" marR="478790" indent="-344170">
              <a:lnSpc>
                <a:spcPct val="100000"/>
              </a:lnSpc>
              <a:spcBef>
                <a:spcPts val="39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Este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plan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puede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ser formal o informal, </a:t>
            </a:r>
            <a:r>
              <a:rPr sz="1600" spc="10" dirty="0">
                <a:solidFill>
                  <a:srgbClr val="676767"/>
                </a:solidFill>
                <a:latin typeface="Arial"/>
                <a:cs typeface="Arial"/>
              </a:rPr>
              <a:t>muy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detallado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o ampliamente</a:t>
            </a:r>
            <a:r>
              <a:rPr sz="1600" spc="-2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esbozado,  dependiendo 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requisitos del</a:t>
            </a:r>
            <a:r>
              <a:rPr sz="1600" spc="-7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proyecto..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4336" y="3575303"/>
            <a:ext cx="2228088" cy="2505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7216" y="4212335"/>
            <a:ext cx="1929384" cy="1463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6961" y="3601846"/>
            <a:ext cx="1995805" cy="2405380"/>
          </a:xfrm>
          <a:custGeom>
            <a:avLst/>
            <a:gdLst/>
            <a:ahLst/>
            <a:cxnLst/>
            <a:rect l="l" t="t" r="r" b="b"/>
            <a:pathLst>
              <a:path w="1995804" h="2405379">
                <a:moveTo>
                  <a:pt x="1862327" y="0"/>
                </a:moveTo>
                <a:lnTo>
                  <a:pt x="266065" y="0"/>
                </a:lnTo>
                <a:lnTo>
                  <a:pt x="223986" y="6769"/>
                </a:lnTo>
                <a:lnTo>
                  <a:pt x="187448" y="25627"/>
                </a:lnTo>
                <a:lnTo>
                  <a:pt x="158641" y="54397"/>
                </a:lnTo>
                <a:lnTo>
                  <a:pt x="139751" y="90903"/>
                </a:lnTo>
                <a:lnTo>
                  <a:pt x="132969" y="132969"/>
                </a:lnTo>
                <a:lnTo>
                  <a:pt x="132969" y="2138768"/>
                </a:lnTo>
                <a:lnTo>
                  <a:pt x="0" y="2138768"/>
                </a:lnTo>
                <a:lnTo>
                  <a:pt x="25882" y="2143996"/>
                </a:lnTo>
                <a:lnTo>
                  <a:pt x="47037" y="2158250"/>
                </a:lnTo>
                <a:lnTo>
                  <a:pt x="61311" y="2179391"/>
                </a:lnTo>
                <a:lnTo>
                  <a:pt x="66547" y="2205278"/>
                </a:lnTo>
                <a:lnTo>
                  <a:pt x="61311" y="2231171"/>
                </a:lnTo>
                <a:lnTo>
                  <a:pt x="47037" y="2252311"/>
                </a:lnTo>
                <a:lnTo>
                  <a:pt x="25882" y="2266563"/>
                </a:lnTo>
                <a:lnTo>
                  <a:pt x="0" y="2271788"/>
                </a:lnTo>
                <a:lnTo>
                  <a:pt x="132969" y="2271788"/>
                </a:lnTo>
                <a:lnTo>
                  <a:pt x="126199" y="2313835"/>
                </a:lnTo>
                <a:lnTo>
                  <a:pt x="107341" y="2350350"/>
                </a:lnTo>
                <a:lnTo>
                  <a:pt x="78571" y="2379144"/>
                </a:lnTo>
                <a:lnTo>
                  <a:pt x="42065" y="2398027"/>
                </a:lnTo>
                <a:lnTo>
                  <a:pt x="0" y="2404808"/>
                </a:lnTo>
                <a:lnTo>
                  <a:pt x="1596263" y="2404808"/>
                </a:lnTo>
                <a:lnTo>
                  <a:pt x="1638279" y="2398027"/>
                </a:lnTo>
                <a:lnTo>
                  <a:pt x="1674779" y="2379144"/>
                </a:lnTo>
                <a:lnTo>
                  <a:pt x="1703567" y="2350350"/>
                </a:lnTo>
                <a:lnTo>
                  <a:pt x="1722450" y="2313835"/>
                </a:lnTo>
                <a:lnTo>
                  <a:pt x="1729232" y="2271788"/>
                </a:lnTo>
                <a:lnTo>
                  <a:pt x="1729232" y="265938"/>
                </a:lnTo>
                <a:lnTo>
                  <a:pt x="266065" y="265938"/>
                </a:lnTo>
                <a:lnTo>
                  <a:pt x="240182" y="260721"/>
                </a:lnTo>
                <a:lnTo>
                  <a:pt x="219027" y="246491"/>
                </a:lnTo>
                <a:lnTo>
                  <a:pt x="204753" y="225379"/>
                </a:lnTo>
                <a:lnTo>
                  <a:pt x="199516" y="199516"/>
                </a:lnTo>
                <a:lnTo>
                  <a:pt x="204753" y="173581"/>
                </a:lnTo>
                <a:lnTo>
                  <a:pt x="219027" y="152431"/>
                </a:lnTo>
                <a:lnTo>
                  <a:pt x="240182" y="138187"/>
                </a:lnTo>
                <a:lnTo>
                  <a:pt x="266065" y="132969"/>
                </a:lnTo>
                <a:lnTo>
                  <a:pt x="1995297" y="132969"/>
                </a:lnTo>
                <a:lnTo>
                  <a:pt x="1988515" y="90903"/>
                </a:lnTo>
                <a:lnTo>
                  <a:pt x="1969632" y="54397"/>
                </a:lnTo>
                <a:lnTo>
                  <a:pt x="1940844" y="25627"/>
                </a:lnTo>
                <a:lnTo>
                  <a:pt x="1904344" y="6769"/>
                </a:lnTo>
                <a:lnTo>
                  <a:pt x="1862327" y="0"/>
                </a:lnTo>
                <a:close/>
              </a:path>
              <a:path w="1995804" h="2405379">
                <a:moveTo>
                  <a:pt x="1995297" y="132969"/>
                </a:moveTo>
                <a:lnTo>
                  <a:pt x="399033" y="132969"/>
                </a:lnTo>
                <a:lnTo>
                  <a:pt x="392252" y="174985"/>
                </a:lnTo>
                <a:lnTo>
                  <a:pt x="373369" y="211485"/>
                </a:lnTo>
                <a:lnTo>
                  <a:pt x="344581" y="240273"/>
                </a:lnTo>
                <a:lnTo>
                  <a:pt x="308081" y="259156"/>
                </a:lnTo>
                <a:lnTo>
                  <a:pt x="266065" y="265938"/>
                </a:lnTo>
                <a:lnTo>
                  <a:pt x="1862327" y="265938"/>
                </a:lnTo>
                <a:lnTo>
                  <a:pt x="1904344" y="259156"/>
                </a:lnTo>
                <a:lnTo>
                  <a:pt x="1940844" y="240273"/>
                </a:lnTo>
                <a:lnTo>
                  <a:pt x="1969632" y="211485"/>
                </a:lnTo>
                <a:lnTo>
                  <a:pt x="1988515" y="174985"/>
                </a:lnTo>
                <a:lnTo>
                  <a:pt x="1995297" y="132969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3942" y="3734815"/>
            <a:ext cx="532130" cy="2272030"/>
          </a:xfrm>
          <a:custGeom>
            <a:avLst/>
            <a:gdLst/>
            <a:ahLst/>
            <a:cxnLst/>
            <a:rect l="l" t="t" r="r" b="b"/>
            <a:pathLst>
              <a:path w="532130" h="2272029">
                <a:moveTo>
                  <a:pt x="532053" y="0"/>
                </a:moveTo>
                <a:lnTo>
                  <a:pt x="399084" y="0"/>
                </a:lnTo>
                <a:lnTo>
                  <a:pt x="373202" y="5218"/>
                </a:lnTo>
                <a:lnTo>
                  <a:pt x="352047" y="19462"/>
                </a:lnTo>
                <a:lnTo>
                  <a:pt x="337773" y="40612"/>
                </a:lnTo>
                <a:lnTo>
                  <a:pt x="332536" y="66547"/>
                </a:lnTo>
                <a:lnTo>
                  <a:pt x="337773" y="92410"/>
                </a:lnTo>
                <a:lnTo>
                  <a:pt x="352047" y="113522"/>
                </a:lnTo>
                <a:lnTo>
                  <a:pt x="373202" y="127752"/>
                </a:lnTo>
                <a:lnTo>
                  <a:pt x="399084" y="132968"/>
                </a:lnTo>
                <a:lnTo>
                  <a:pt x="441101" y="126187"/>
                </a:lnTo>
                <a:lnTo>
                  <a:pt x="477601" y="107304"/>
                </a:lnTo>
                <a:lnTo>
                  <a:pt x="506389" y="78516"/>
                </a:lnTo>
                <a:lnTo>
                  <a:pt x="525272" y="42016"/>
                </a:lnTo>
                <a:lnTo>
                  <a:pt x="532053" y="0"/>
                </a:lnTo>
                <a:close/>
              </a:path>
              <a:path w="532130" h="2272029">
                <a:moveTo>
                  <a:pt x="133019" y="2005799"/>
                </a:moveTo>
                <a:lnTo>
                  <a:pt x="90997" y="2012582"/>
                </a:lnTo>
                <a:lnTo>
                  <a:pt x="54485" y="2031467"/>
                </a:lnTo>
                <a:lnTo>
                  <a:pt x="25682" y="2060263"/>
                </a:lnTo>
                <a:lnTo>
                  <a:pt x="6787" y="2096778"/>
                </a:lnTo>
                <a:lnTo>
                  <a:pt x="0" y="2138819"/>
                </a:lnTo>
                <a:lnTo>
                  <a:pt x="6787" y="2180866"/>
                </a:lnTo>
                <a:lnTo>
                  <a:pt x="25682" y="2217381"/>
                </a:lnTo>
                <a:lnTo>
                  <a:pt x="54485" y="2246175"/>
                </a:lnTo>
                <a:lnTo>
                  <a:pt x="90997" y="2265058"/>
                </a:lnTo>
                <a:lnTo>
                  <a:pt x="133019" y="2271839"/>
                </a:lnTo>
                <a:lnTo>
                  <a:pt x="175036" y="2265058"/>
                </a:lnTo>
                <a:lnTo>
                  <a:pt x="211536" y="2246175"/>
                </a:lnTo>
                <a:lnTo>
                  <a:pt x="240324" y="2217381"/>
                </a:lnTo>
                <a:lnTo>
                  <a:pt x="259206" y="2180866"/>
                </a:lnTo>
                <a:lnTo>
                  <a:pt x="265988" y="2138819"/>
                </a:lnTo>
                <a:lnTo>
                  <a:pt x="133019" y="2138819"/>
                </a:lnTo>
                <a:lnTo>
                  <a:pt x="158902" y="2133594"/>
                </a:lnTo>
                <a:lnTo>
                  <a:pt x="180057" y="2119342"/>
                </a:lnTo>
                <a:lnTo>
                  <a:pt x="194331" y="2098202"/>
                </a:lnTo>
                <a:lnTo>
                  <a:pt x="199567" y="2072309"/>
                </a:lnTo>
                <a:lnTo>
                  <a:pt x="194331" y="2046422"/>
                </a:lnTo>
                <a:lnTo>
                  <a:pt x="180057" y="2025281"/>
                </a:lnTo>
                <a:lnTo>
                  <a:pt x="158902" y="2011027"/>
                </a:lnTo>
                <a:lnTo>
                  <a:pt x="133019" y="2005799"/>
                </a:lnTo>
                <a:close/>
              </a:path>
            </a:pathLst>
          </a:custGeom>
          <a:solidFill>
            <a:srgbClr val="C08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3942" y="3601846"/>
            <a:ext cx="2128520" cy="2405380"/>
          </a:xfrm>
          <a:custGeom>
            <a:avLst/>
            <a:gdLst/>
            <a:ahLst/>
            <a:cxnLst/>
            <a:rect l="l" t="t" r="r" b="b"/>
            <a:pathLst>
              <a:path w="2128520" h="2405379">
                <a:moveTo>
                  <a:pt x="265988" y="2138768"/>
                </a:moveTo>
                <a:lnTo>
                  <a:pt x="265988" y="132969"/>
                </a:lnTo>
                <a:lnTo>
                  <a:pt x="272771" y="90903"/>
                </a:lnTo>
                <a:lnTo>
                  <a:pt x="291661" y="54397"/>
                </a:lnTo>
                <a:lnTo>
                  <a:pt x="320468" y="25627"/>
                </a:lnTo>
                <a:lnTo>
                  <a:pt x="357006" y="6769"/>
                </a:lnTo>
                <a:lnTo>
                  <a:pt x="399084" y="0"/>
                </a:lnTo>
                <a:lnTo>
                  <a:pt x="1995347" y="0"/>
                </a:lnTo>
                <a:lnTo>
                  <a:pt x="2037364" y="6769"/>
                </a:lnTo>
                <a:lnTo>
                  <a:pt x="2073864" y="25627"/>
                </a:lnTo>
                <a:lnTo>
                  <a:pt x="2102652" y="54397"/>
                </a:lnTo>
                <a:lnTo>
                  <a:pt x="2121535" y="90903"/>
                </a:lnTo>
                <a:lnTo>
                  <a:pt x="2128316" y="132969"/>
                </a:lnTo>
                <a:lnTo>
                  <a:pt x="2121535" y="174985"/>
                </a:lnTo>
                <a:lnTo>
                  <a:pt x="2102652" y="211485"/>
                </a:lnTo>
                <a:lnTo>
                  <a:pt x="2073864" y="240273"/>
                </a:lnTo>
                <a:lnTo>
                  <a:pt x="2037364" y="259156"/>
                </a:lnTo>
                <a:lnTo>
                  <a:pt x="1995347" y="265938"/>
                </a:lnTo>
                <a:lnTo>
                  <a:pt x="1862251" y="265938"/>
                </a:lnTo>
                <a:lnTo>
                  <a:pt x="1862251" y="2271788"/>
                </a:lnTo>
                <a:lnTo>
                  <a:pt x="1855470" y="2313835"/>
                </a:lnTo>
                <a:lnTo>
                  <a:pt x="1836587" y="2350350"/>
                </a:lnTo>
                <a:lnTo>
                  <a:pt x="1807799" y="2379144"/>
                </a:lnTo>
                <a:lnTo>
                  <a:pt x="1771299" y="2398027"/>
                </a:lnTo>
                <a:lnTo>
                  <a:pt x="1729282" y="2404808"/>
                </a:lnTo>
                <a:lnTo>
                  <a:pt x="133019" y="2404808"/>
                </a:lnTo>
                <a:lnTo>
                  <a:pt x="90997" y="2398027"/>
                </a:lnTo>
                <a:lnTo>
                  <a:pt x="54485" y="2379144"/>
                </a:lnTo>
                <a:lnTo>
                  <a:pt x="25682" y="2350350"/>
                </a:lnTo>
                <a:lnTo>
                  <a:pt x="6787" y="2313835"/>
                </a:lnTo>
                <a:lnTo>
                  <a:pt x="0" y="2271788"/>
                </a:lnTo>
                <a:lnTo>
                  <a:pt x="6787" y="2229747"/>
                </a:lnTo>
                <a:lnTo>
                  <a:pt x="25682" y="2193232"/>
                </a:lnTo>
                <a:lnTo>
                  <a:pt x="54485" y="2164436"/>
                </a:lnTo>
                <a:lnTo>
                  <a:pt x="90997" y="2145551"/>
                </a:lnTo>
                <a:lnTo>
                  <a:pt x="133019" y="2138768"/>
                </a:lnTo>
                <a:lnTo>
                  <a:pt x="265988" y="213876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6478" y="3601846"/>
            <a:ext cx="200025" cy="266065"/>
          </a:xfrm>
          <a:custGeom>
            <a:avLst/>
            <a:gdLst/>
            <a:ahLst/>
            <a:cxnLst/>
            <a:rect l="l" t="t" r="r" b="b"/>
            <a:pathLst>
              <a:path w="200025" h="266064">
                <a:moveTo>
                  <a:pt x="66548" y="0"/>
                </a:moveTo>
                <a:lnTo>
                  <a:pt x="108564" y="6769"/>
                </a:lnTo>
                <a:lnTo>
                  <a:pt x="145064" y="25627"/>
                </a:lnTo>
                <a:lnTo>
                  <a:pt x="173852" y="54397"/>
                </a:lnTo>
                <a:lnTo>
                  <a:pt x="192735" y="90903"/>
                </a:lnTo>
                <a:lnTo>
                  <a:pt x="199516" y="132969"/>
                </a:lnTo>
                <a:lnTo>
                  <a:pt x="192735" y="174985"/>
                </a:lnTo>
                <a:lnTo>
                  <a:pt x="173852" y="211485"/>
                </a:lnTo>
                <a:lnTo>
                  <a:pt x="145064" y="240273"/>
                </a:lnTo>
                <a:lnTo>
                  <a:pt x="108564" y="259156"/>
                </a:lnTo>
                <a:lnTo>
                  <a:pt x="66548" y="265938"/>
                </a:lnTo>
                <a:lnTo>
                  <a:pt x="40665" y="260721"/>
                </a:lnTo>
                <a:lnTo>
                  <a:pt x="19510" y="246491"/>
                </a:lnTo>
                <a:lnTo>
                  <a:pt x="5236" y="225379"/>
                </a:lnTo>
                <a:lnTo>
                  <a:pt x="0" y="199516"/>
                </a:lnTo>
                <a:lnTo>
                  <a:pt x="5236" y="173581"/>
                </a:lnTo>
                <a:lnTo>
                  <a:pt x="19510" y="152431"/>
                </a:lnTo>
                <a:lnTo>
                  <a:pt x="40665" y="138187"/>
                </a:lnTo>
                <a:lnTo>
                  <a:pt x="66548" y="132969"/>
                </a:lnTo>
                <a:lnTo>
                  <a:pt x="199516" y="132969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3027" y="3867784"/>
            <a:ext cx="1463675" cy="0"/>
          </a:xfrm>
          <a:custGeom>
            <a:avLst/>
            <a:gdLst/>
            <a:ahLst/>
            <a:cxnLst/>
            <a:rect l="l" t="t" r="r" b="b"/>
            <a:pathLst>
              <a:path w="1463675">
                <a:moveTo>
                  <a:pt x="146316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2199" y="5735853"/>
            <a:ext cx="142494" cy="142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6961" y="5740615"/>
            <a:ext cx="133350" cy="266065"/>
          </a:xfrm>
          <a:custGeom>
            <a:avLst/>
            <a:gdLst/>
            <a:ahLst/>
            <a:cxnLst/>
            <a:rect l="l" t="t" r="r" b="b"/>
            <a:pathLst>
              <a:path w="133350" h="266064">
                <a:moveTo>
                  <a:pt x="0" y="266039"/>
                </a:moveTo>
                <a:lnTo>
                  <a:pt x="42065" y="259258"/>
                </a:lnTo>
                <a:lnTo>
                  <a:pt x="78571" y="240375"/>
                </a:lnTo>
                <a:lnTo>
                  <a:pt x="107341" y="211581"/>
                </a:lnTo>
                <a:lnTo>
                  <a:pt x="126199" y="175066"/>
                </a:lnTo>
                <a:lnTo>
                  <a:pt x="132969" y="133019"/>
                </a:lnTo>
                <a:lnTo>
                  <a:pt x="132969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62480" y="4292930"/>
            <a:ext cx="14300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Plan de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Gestión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del 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6511" y="4218432"/>
            <a:ext cx="1581912" cy="2097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8120" y="4584191"/>
            <a:ext cx="1825752" cy="14630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46296" y="4244924"/>
            <a:ext cx="1482090" cy="199834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92710" marR="84455" indent="191770" algn="just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Plan de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Gestión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  Calidad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65138" y="4313110"/>
            <a:ext cx="1743328" cy="18130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3999" cy="685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835150"/>
            <a:ext cx="240029" cy="717550"/>
          </a:xfrm>
          <a:custGeom>
            <a:avLst/>
            <a:gdLst/>
            <a:ahLst/>
            <a:cxnLst/>
            <a:rect l="l" t="t" r="r" b="b"/>
            <a:pathLst>
              <a:path w="240029" h="717550">
                <a:moveTo>
                  <a:pt x="0" y="717550"/>
                </a:moveTo>
                <a:lnTo>
                  <a:pt x="239712" y="717550"/>
                </a:lnTo>
                <a:lnTo>
                  <a:pt x="239712" y="0"/>
                </a:lnTo>
                <a:lnTo>
                  <a:pt x="0" y="0"/>
                </a:lnTo>
                <a:lnTo>
                  <a:pt x="0" y="71755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47360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6648" y="6138725"/>
            <a:ext cx="268605" cy="348615"/>
          </a:xfrm>
          <a:custGeom>
            <a:avLst/>
            <a:gdLst/>
            <a:ahLst/>
            <a:cxnLst/>
            <a:rect l="l" t="t" r="r" b="b"/>
            <a:pathLst>
              <a:path w="268604" h="348614">
                <a:moveTo>
                  <a:pt x="82135" y="0"/>
                </a:moveTo>
                <a:lnTo>
                  <a:pt x="0" y="0"/>
                </a:lnTo>
                <a:lnTo>
                  <a:pt x="0" y="34172"/>
                </a:lnTo>
                <a:lnTo>
                  <a:pt x="2992" y="34172"/>
                </a:lnTo>
                <a:lnTo>
                  <a:pt x="6318" y="34525"/>
                </a:lnTo>
                <a:lnTo>
                  <a:pt x="7315" y="34525"/>
                </a:lnTo>
                <a:lnTo>
                  <a:pt x="11306" y="35188"/>
                </a:lnTo>
                <a:lnTo>
                  <a:pt x="24607" y="39151"/>
                </a:lnTo>
                <a:lnTo>
                  <a:pt x="37659" y="47816"/>
                </a:lnTo>
                <a:lnTo>
                  <a:pt x="47593" y="63016"/>
                </a:lnTo>
                <a:lnTo>
                  <a:pt x="51541" y="86583"/>
                </a:lnTo>
                <a:lnTo>
                  <a:pt x="51541" y="348311"/>
                </a:lnTo>
                <a:lnTo>
                  <a:pt x="57928" y="346995"/>
                </a:lnTo>
                <a:lnTo>
                  <a:pt x="66465" y="344995"/>
                </a:lnTo>
                <a:lnTo>
                  <a:pt x="76935" y="342248"/>
                </a:lnTo>
                <a:lnTo>
                  <a:pt x="89121" y="338692"/>
                </a:lnTo>
                <a:lnTo>
                  <a:pt x="89121" y="165533"/>
                </a:lnTo>
                <a:lnTo>
                  <a:pt x="214082" y="165533"/>
                </a:lnTo>
                <a:lnTo>
                  <a:pt x="82135" y="0"/>
                </a:lnTo>
                <a:close/>
              </a:path>
              <a:path w="268604" h="348614">
                <a:moveTo>
                  <a:pt x="214082" y="165533"/>
                </a:moveTo>
                <a:lnTo>
                  <a:pt x="89121" y="165533"/>
                </a:lnTo>
                <a:lnTo>
                  <a:pt x="190210" y="294241"/>
                </a:lnTo>
                <a:lnTo>
                  <a:pt x="210176" y="281486"/>
                </a:lnTo>
                <a:lnTo>
                  <a:pt x="229988" y="267082"/>
                </a:lnTo>
                <a:lnTo>
                  <a:pt x="249364" y="250999"/>
                </a:lnTo>
                <a:lnTo>
                  <a:pt x="268024" y="233205"/>
                </a:lnTo>
                <a:lnTo>
                  <a:pt x="214082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6648" y="6485047"/>
            <a:ext cx="140663" cy="13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1491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67" y="257753"/>
                </a:moveTo>
                <a:lnTo>
                  <a:pt x="64858" y="272840"/>
                </a:lnTo>
                <a:lnTo>
                  <a:pt x="45347" y="287150"/>
                </a:lnTo>
                <a:lnTo>
                  <a:pt x="23780" y="300528"/>
                </a:lnTo>
                <a:lnTo>
                  <a:pt x="0" y="312817"/>
                </a:lnTo>
                <a:lnTo>
                  <a:pt x="129688" y="478014"/>
                </a:lnTo>
                <a:lnTo>
                  <a:pt x="180897" y="478014"/>
                </a:lnTo>
                <a:lnTo>
                  <a:pt x="180897" y="333382"/>
                </a:lnTo>
                <a:lnTo>
                  <a:pt x="142990" y="333382"/>
                </a:lnTo>
                <a:lnTo>
                  <a:pt x="82467" y="257753"/>
                </a:lnTo>
                <a:close/>
              </a:path>
              <a:path w="235584" h="478154">
                <a:moveTo>
                  <a:pt x="235431" y="0"/>
                </a:moveTo>
                <a:lnTo>
                  <a:pt x="183889" y="0"/>
                </a:lnTo>
                <a:lnTo>
                  <a:pt x="183531" y="26066"/>
                </a:lnTo>
                <a:lnTo>
                  <a:pt x="179026" y="68176"/>
                </a:lnTo>
                <a:lnTo>
                  <a:pt x="166728" y="120732"/>
                </a:lnTo>
                <a:lnTo>
                  <a:pt x="142990" y="178141"/>
                </a:lnTo>
                <a:lnTo>
                  <a:pt x="142990" y="333382"/>
                </a:lnTo>
                <a:lnTo>
                  <a:pt x="180897" y="333382"/>
                </a:lnTo>
                <a:lnTo>
                  <a:pt x="180897" y="85257"/>
                </a:lnTo>
                <a:lnTo>
                  <a:pt x="185261" y="63038"/>
                </a:lnTo>
                <a:lnTo>
                  <a:pt x="220799" y="36515"/>
                </a:lnTo>
                <a:lnTo>
                  <a:pt x="229447" y="35498"/>
                </a:lnTo>
                <a:lnTo>
                  <a:pt x="235431" y="35498"/>
                </a:lnTo>
                <a:lnTo>
                  <a:pt x="23543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2935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68" y="0"/>
                </a:moveTo>
                <a:lnTo>
                  <a:pt x="0" y="0"/>
                </a:lnTo>
                <a:lnTo>
                  <a:pt x="0" y="35498"/>
                </a:lnTo>
                <a:lnTo>
                  <a:pt x="5988" y="35498"/>
                </a:lnTo>
                <a:lnTo>
                  <a:pt x="6320" y="35851"/>
                </a:lnTo>
                <a:lnTo>
                  <a:pt x="42684" y="55152"/>
                </a:lnTo>
                <a:lnTo>
                  <a:pt x="49214" y="69997"/>
                </a:lnTo>
                <a:lnTo>
                  <a:pt x="53201" y="51320"/>
                </a:lnTo>
                <a:lnTo>
                  <a:pt x="55161" y="30527"/>
                </a:lnTo>
                <a:lnTo>
                  <a:pt x="55810" y="11970"/>
                </a:lnTo>
                <a:lnTo>
                  <a:pt x="5586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7474" y="6398800"/>
            <a:ext cx="1560929" cy="21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2935" y="5964240"/>
            <a:ext cx="143655" cy="11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32914" y="1578102"/>
            <a:ext cx="561213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EEA82E"/>
                </a:solidFill>
                <a:latin typeface="Arial"/>
                <a:cs typeface="Arial"/>
              </a:rPr>
              <a:t>REFLEXIONEMOS</a:t>
            </a:r>
            <a:r>
              <a:rPr sz="3600" spc="-5" dirty="0">
                <a:solidFill>
                  <a:srgbClr val="EEA82E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 marR="5080" indent="1905" algn="ctr">
              <a:lnSpc>
                <a:spcPct val="100000"/>
              </a:lnSpc>
            </a:pPr>
            <a:r>
              <a:rPr sz="3600" spc="-5" dirty="0">
                <a:solidFill>
                  <a:srgbClr val="272727"/>
                </a:solidFill>
                <a:latin typeface="Arial"/>
                <a:cs typeface="Arial"/>
              </a:rPr>
              <a:t>¿Las </a:t>
            </a:r>
            <a:r>
              <a:rPr sz="3600" spc="-10" dirty="0">
                <a:solidFill>
                  <a:srgbClr val="272727"/>
                </a:solidFill>
                <a:latin typeface="Arial"/>
                <a:cs typeface="Arial"/>
              </a:rPr>
              <a:t>actividades </a:t>
            </a:r>
            <a:r>
              <a:rPr sz="3600" dirty="0">
                <a:solidFill>
                  <a:srgbClr val="272727"/>
                </a:solidFill>
                <a:latin typeface="Arial"/>
                <a:cs typeface="Arial"/>
              </a:rPr>
              <a:t>y </a:t>
            </a:r>
            <a:r>
              <a:rPr sz="3600" spc="-10" dirty="0">
                <a:solidFill>
                  <a:srgbClr val="272727"/>
                </a:solidFill>
                <a:latin typeface="Arial"/>
                <a:cs typeface="Arial"/>
              </a:rPr>
              <a:t>el </a:t>
            </a:r>
            <a:r>
              <a:rPr sz="3600" spc="-5" dirty="0">
                <a:solidFill>
                  <a:srgbClr val="272727"/>
                </a:solidFill>
                <a:latin typeface="Arial"/>
                <a:cs typeface="Arial"/>
              </a:rPr>
              <a:t>costo  </a:t>
            </a:r>
            <a:r>
              <a:rPr sz="3600" spc="-10" dirty="0">
                <a:solidFill>
                  <a:srgbClr val="272727"/>
                </a:solidFill>
                <a:latin typeface="Arial"/>
                <a:cs typeface="Arial"/>
              </a:rPr>
              <a:t>determinan </a:t>
            </a:r>
            <a:r>
              <a:rPr sz="3600" dirty="0">
                <a:solidFill>
                  <a:srgbClr val="272727"/>
                </a:solidFill>
                <a:latin typeface="Arial"/>
                <a:cs typeface="Arial"/>
              </a:rPr>
              <a:t>la </a:t>
            </a:r>
            <a:r>
              <a:rPr sz="3600" spc="-10" dirty="0">
                <a:solidFill>
                  <a:srgbClr val="272727"/>
                </a:solidFill>
                <a:latin typeface="Arial"/>
                <a:cs typeface="Arial"/>
              </a:rPr>
              <a:t>calidad de </a:t>
            </a:r>
            <a:r>
              <a:rPr sz="3600" dirty="0">
                <a:solidFill>
                  <a:srgbClr val="272727"/>
                </a:solidFill>
                <a:latin typeface="Arial"/>
                <a:cs typeface="Arial"/>
              </a:rPr>
              <a:t>mi  </a:t>
            </a:r>
            <a:r>
              <a:rPr sz="3600" spc="-10" dirty="0">
                <a:solidFill>
                  <a:srgbClr val="272727"/>
                </a:solidFill>
                <a:latin typeface="Arial"/>
                <a:cs typeface="Arial"/>
              </a:rPr>
              <a:t>proyecto?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52285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  SALIDAS: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MÉTRICAS DE</a:t>
            </a:r>
            <a:r>
              <a:rPr sz="2000" b="1" spc="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0000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1627708"/>
            <a:ext cx="7904480" cy="2173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1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Una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métrica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una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definición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operativa que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describe, en términos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muy</a:t>
            </a:r>
            <a:r>
              <a:rPr sz="1600" spc="-18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específicos, 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un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atributo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 proyecto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 producto,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cómo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método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por el proceso de control  de calidad. Una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medición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es un valor real. Las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métricas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calidad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usan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  procesos de Aseguramiento de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Calidad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y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Control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2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Calidad.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EA82E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Ejemplo: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Tiempo de respuesta 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transacción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por Internet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= 2</a:t>
            </a:r>
            <a:r>
              <a:rPr sz="1600" spc="-14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Índice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5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fallas.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52285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  SALIDAS: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30" dirty="0">
                <a:solidFill>
                  <a:srgbClr val="000000"/>
                </a:solidFill>
                <a:latin typeface="Arial"/>
                <a:cs typeface="Arial"/>
              </a:rPr>
              <a:t>LISTA </a:t>
            </a: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DE </a:t>
            </a:r>
            <a:r>
              <a:rPr sz="2000" b="1" dirty="0">
                <a:solidFill>
                  <a:srgbClr val="000000"/>
                </a:solidFill>
                <a:latin typeface="Arial"/>
                <a:cs typeface="Arial"/>
              </a:rPr>
              <a:t>CONTROL </a:t>
            </a: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sz="2000" b="1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0000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1627708"/>
            <a:ext cx="8059420" cy="10515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Es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una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herramienta estructurada,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por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general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específica de cada componente,</a:t>
            </a:r>
            <a:r>
              <a:rPr sz="1600" spc="-2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que</a:t>
            </a:r>
            <a:endParaRPr sz="16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utiliza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para verificar que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han realizado un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conjunto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pasos</a:t>
            </a:r>
            <a:r>
              <a:rPr sz="1600" spc="-1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necesarios.</a:t>
            </a:r>
            <a:endParaRPr sz="1600">
              <a:latin typeface="Arial"/>
              <a:cs typeface="Arial"/>
            </a:endParaRPr>
          </a:p>
          <a:p>
            <a:pPr marL="356870" marR="198120" indent="-34417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Las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listas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control pueden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ser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simples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o complejas. Usualmente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expresan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con  frases imperativas: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“¡Haga </a:t>
            </a:r>
            <a:r>
              <a:rPr sz="1600" spc="10" dirty="0">
                <a:solidFill>
                  <a:srgbClr val="676767"/>
                </a:solidFill>
                <a:latin typeface="Arial"/>
                <a:cs typeface="Arial"/>
              </a:rPr>
              <a:t>esto!”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interrogativas: “¿Ha hecho</a:t>
            </a:r>
            <a:r>
              <a:rPr sz="1600" spc="-17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esto?”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3522" y="2959089"/>
            <a:ext cx="6749149" cy="38366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52285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  SALIDAS: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30" dirty="0">
                <a:solidFill>
                  <a:srgbClr val="000000"/>
                </a:solidFill>
                <a:latin typeface="Arial"/>
                <a:cs typeface="Arial"/>
              </a:rPr>
              <a:t>PLAN </a:t>
            </a: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DE </a:t>
            </a:r>
            <a:r>
              <a:rPr sz="2000" b="1" spc="-15" dirty="0">
                <a:solidFill>
                  <a:srgbClr val="000000"/>
                </a:solidFill>
                <a:latin typeface="Arial"/>
                <a:cs typeface="Arial"/>
              </a:rPr>
              <a:t>MEJORAS </a:t>
            </a: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DEL</a:t>
            </a:r>
            <a:r>
              <a:rPr sz="2000" b="1" spc="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PROCESO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1580149"/>
            <a:ext cx="7983855" cy="22701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El plan de mejoras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proceso es subsidiario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plan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para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 dirección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</a:t>
            </a:r>
            <a:r>
              <a:rPr sz="1600" spc="-204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proyecto.</a:t>
            </a:r>
            <a:endParaRPr sz="1600">
              <a:latin typeface="Arial"/>
              <a:cs typeface="Arial"/>
            </a:endParaRPr>
          </a:p>
          <a:p>
            <a:pPr marL="356870" marR="78740" indent="-34417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Detalla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pasos para analizar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procesos que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facilitarán la identificación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 actividades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inútiles 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que no agregan 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valor,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aumentando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este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modo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el valor para  el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cliente,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como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por</a:t>
            </a:r>
            <a:r>
              <a:rPr sz="1600" spc="-9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ejemplo: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90"/>
              </a:spcBef>
              <a:buClr>
                <a:srgbClr val="EEA82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Límites del</a:t>
            </a:r>
            <a:r>
              <a:rPr sz="1600" b="1" spc="-3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proceso.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Configuración del</a:t>
            </a:r>
            <a:r>
              <a:rPr sz="1600" b="1" spc="-7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proceso.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Métricas del</a:t>
            </a:r>
            <a:r>
              <a:rPr sz="1600" b="1" spc="-3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proceso.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Objetivos </a:t>
            </a:r>
            <a:r>
              <a:rPr sz="1600" b="1" spc="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rendimiento</a:t>
            </a:r>
            <a:r>
              <a:rPr sz="1600" b="1" spc="-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mejorado.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244" y="370458"/>
            <a:ext cx="52247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8.1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</a:t>
            </a:r>
            <a:r>
              <a:rPr sz="2000" b="1" spc="5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980312"/>
            <a:ext cx="48806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latin typeface="Arial"/>
                <a:cs typeface="Arial"/>
              </a:rPr>
              <a:t>ELABORACIÓN </a:t>
            </a:r>
            <a:r>
              <a:rPr sz="2000" b="1" spc="-10" dirty="0">
                <a:latin typeface="Arial"/>
                <a:cs typeface="Arial"/>
              </a:rPr>
              <a:t>DEL </a:t>
            </a:r>
            <a:r>
              <a:rPr sz="2000" b="1" spc="-30" dirty="0">
                <a:latin typeface="Arial"/>
                <a:cs typeface="Arial"/>
              </a:rPr>
              <a:t>PLAN </a:t>
            </a:r>
            <a:r>
              <a:rPr sz="2000" b="1" spc="-10" dirty="0">
                <a:latin typeface="Arial"/>
                <a:cs typeface="Arial"/>
              </a:rPr>
              <a:t>DE</a:t>
            </a:r>
            <a:r>
              <a:rPr sz="2000" b="1" spc="25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CALIDAD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7200" y="2853552"/>
          <a:ext cx="7704453" cy="1762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8450"/>
                <a:gridCol w="2626995"/>
                <a:gridCol w="1744979"/>
                <a:gridCol w="1764029"/>
              </a:tblGrid>
              <a:tr h="574294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2300" b="1" spc="-5" dirty="0">
                          <a:latin typeface="Calibri"/>
                          <a:cs typeface="Calibri"/>
                        </a:rPr>
                        <a:t>Entregable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2300" b="1" spc="-5" dirty="0">
                          <a:latin typeface="Calibri"/>
                          <a:cs typeface="Calibri"/>
                        </a:rPr>
                        <a:t>Actividad </a:t>
                      </a:r>
                      <a:r>
                        <a:rPr sz="2300" b="1" spc="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3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dirty="0">
                          <a:latin typeface="Calibri"/>
                          <a:cs typeface="Calibri"/>
                        </a:rPr>
                        <a:t>Calidad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2300" b="1" dirty="0">
                          <a:latin typeface="Calibri"/>
                          <a:cs typeface="Calibri"/>
                        </a:rPr>
                        <a:t>Responsable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2300" b="1" dirty="0">
                          <a:latin typeface="Calibri"/>
                          <a:cs typeface="Calibri"/>
                        </a:rPr>
                        <a:t>Descripción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1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23303" y="4823912"/>
          <a:ext cx="7636509" cy="1685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8005"/>
                <a:gridCol w="2045335"/>
                <a:gridCol w="1818639"/>
                <a:gridCol w="1954530"/>
              </a:tblGrid>
              <a:tr h="674087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000" b="1" spc="295" dirty="0">
                          <a:latin typeface="Calibri"/>
                          <a:cs typeface="Calibri"/>
                        </a:rPr>
                        <a:t>Métricas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5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spc="310" dirty="0">
                          <a:latin typeface="Calibri"/>
                          <a:cs typeface="Calibri"/>
                        </a:rPr>
                        <a:t>Frecuencia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65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35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000" b="1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340" dirty="0">
                          <a:latin typeface="Calibri"/>
                          <a:cs typeface="Calibri"/>
                        </a:rPr>
                        <a:t>Medición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000" b="1" spc="290" dirty="0">
                          <a:latin typeface="Calibri"/>
                          <a:cs typeface="Calibri"/>
                        </a:rPr>
                        <a:t>Descripción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5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000" b="1" spc="320" dirty="0">
                          <a:latin typeface="Calibri"/>
                          <a:cs typeface="Calibri"/>
                        </a:rPr>
                        <a:t>Responsable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5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0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0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7256" y="1812747"/>
            <a:ext cx="85648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Según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los grupos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formados, elabore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el Plan de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calidad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su</a:t>
            </a:r>
            <a:r>
              <a:rPr sz="2400" spc="-1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proyecto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determine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las </a:t>
            </a: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métricas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40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calidad: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623" y="2814015"/>
            <a:ext cx="37052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solidFill>
                  <a:srgbClr val="EEA82E"/>
                </a:solidFill>
                <a:latin typeface="Calibri"/>
                <a:cs typeface="Calibri"/>
              </a:rPr>
              <a:t>Fin de </a:t>
            </a:r>
            <a:r>
              <a:rPr sz="4400" dirty="0">
                <a:solidFill>
                  <a:srgbClr val="EEA82E"/>
                </a:solidFill>
                <a:latin typeface="Calibri"/>
                <a:cs typeface="Calibri"/>
              </a:rPr>
              <a:t>las </a:t>
            </a:r>
            <a:r>
              <a:rPr sz="4400" spc="-5" dirty="0">
                <a:solidFill>
                  <a:srgbClr val="EEA82E"/>
                </a:solidFill>
                <a:latin typeface="Calibri"/>
                <a:cs typeface="Calibri"/>
              </a:rPr>
              <a:t>sesión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580720"/>
            <a:ext cx="44043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EEA82E"/>
                </a:solidFill>
              </a:rPr>
              <a:t>LOGRO </a:t>
            </a:r>
            <a:r>
              <a:rPr sz="3200" spc="-5" dirty="0">
                <a:solidFill>
                  <a:srgbClr val="EEA82E"/>
                </a:solidFill>
              </a:rPr>
              <a:t>DE LA</a:t>
            </a:r>
            <a:r>
              <a:rPr sz="3200" spc="-195" dirty="0">
                <a:solidFill>
                  <a:srgbClr val="EEA82E"/>
                </a:solidFill>
              </a:rPr>
              <a:t> </a:t>
            </a:r>
            <a:r>
              <a:rPr sz="3200" spc="-5" dirty="0">
                <a:solidFill>
                  <a:srgbClr val="EEA82E"/>
                </a:solidFill>
              </a:rPr>
              <a:t>SESIÓN</a:t>
            </a:r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277368" y="1316736"/>
            <a:ext cx="8302752" cy="2901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6797" y="2108454"/>
            <a:ext cx="7290434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término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 la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sesión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estudiantes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identificarán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las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herramientas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y 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procedimientos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necesarios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podrán determinar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calidad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 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proyecto,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manera clara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precisa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acuerdo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 los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esquemas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y 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procedimientos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presentados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0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clase.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7368" y="4282440"/>
            <a:ext cx="8302752" cy="2221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4735" y="4349622"/>
            <a:ext cx="593979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Temario: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800" dirty="0">
                <a:latin typeface="Calibri"/>
                <a:cs typeface="Calibri"/>
              </a:rPr>
              <a:t>Plan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5" dirty="0">
                <a:latin typeface="Calibri"/>
                <a:cs typeface="Calibri"/>
              </a:rPr>
              <a:t>gestión </a:t>
            </a:r>
            <a:r>
              <a:rPr sz="1800" spc="-1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calidad.</a:t>
            </a:r>
            <a:endParaRPr sz="18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spc="-15" dirty="0">
                <a:latin typeface="Calibri"/>
                <a:cs typeface="Calibri"/>
              </a:rPr>
              <a:t>Costo </a:t>
            </a:r>
            <a:r>
              <a:rPr sz="1800" spc="-5" dirty="0">
                <a:latin typeface="Calibri"/>
                <a:cs typeface="Calibri"/>
              </a:rPr>
              <a:t>de la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calidad.</a:t>
            </a:r>
            <a:endParaRPr sz="18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spc="-10" dirty="0">
                <a:latin typeface="Calibri"/>
                <a:cs typeface="Calibri"/>
              </a:rPr>
              <a:t>Definición de </a:t>
            </a:r>
            <a:r>
              <a:rPr sz="1800" spc="-15" dirty="0">
                <a:latin typeface="Calibri"/>
                <a:cs typeface="Calibri"/>
              </a:rPr>
              <a:t>estándares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10" dirty="0">
                <a:latin typeface="Calibri"/>
                <a:cs typeface="Calibri"/>
              </a:rPr>
              <a:t>métricas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calidad del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proyecto.</a:t>
            </a:r>
            <a:endParaRPr sz="18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spc="-10" dirty="0">
                <a:latin typeface="Calibri"/>
                <a:cs typeface="Calibri"/>
              </a:rPr>
              <a:t>Determinación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los </a:t>
            </a:r>
            <a:r>
              <a:rPr sz="1800" spc="-15" dirty="0">
                <a:latin typeface="Calibri"/>
                <a:cs typeface="Calibri"/>
              </a:rPr>
              <a:t>costos </a:t>
            </a:r>
            <a:r>
              <a:rPr sz="1800" spc="-5" dirty="0">
                <a:latin typeface="Calibri"/>
                <a:cs typeface="Calibri"/>
              </a:rPr>
              <a:t>de las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actividades.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48087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5">
                <a:moveTo>
                  <a:pt x="82035" y="0"/>
                </a:moveTo>
                <a:lnTo>
                  <a:pt x="0" y="0"/>
                </a:lnTo>
                <a:lnTo>
                  <a:pt x="0" y="34172"/>
                </a:lnTo>
                <a:lnTo>
                  <a:pt x="2989" y="34172"/>
                </a:lnTo>
                <a:lnTo>
                  <a:pt x="6310" y="34525"/>
                </a:lnTo>
                <a:lnTo>
                  <a:pt x="7306" y="34525"/>
                </a:lnTo>
                <a:lnTo>
                  <a:pt x="11292" y="35188"/>
                </a:lnTo>
                <a:lnTo>
                  <a:pt x="24577" y="39151"/>
                </a:lnTo>
                <a:lnTo>
                  <a:pt x="37613" y="47816"/>
                </a:lnTo>
                <a:lnTo>
                  <a:pt x="47536" y="63016"/>
                </a:lnTo>
                <a:lnTo>
                  <a:pt x="51480" y="86583"/>
                </a:lnTo>
                <a:lnTo>
                  <a:pt x="51480" y="348311"/>
                </a:lnTo>
                <a:lnTo>
                  <a:pt x="57858" y="346995"/>
                </a:lnTo>
                <a:lnTo>
                  <a:pt x="66385" y="344995"/>
                </a:lnTo>
                <a:lnTo>
                  <a:pt x="76841" y="342248"/>
                </a:lnTo>
                <a:lnTo>
                  <a:pt x="89010" y="338692"/>
                </a:lnTo>
                <a:lnTo>
                  <a:pt x="89010" y="165533"/>
                </a:lnTo>
                <a:lnTo>
                  <a:pt x="213823" y="165533"/>
                </a:lnTo>
                <a:lnTo>
                  <a:pt x="82035" y="0"/>
                </a:lnTo>
                <a:close/>
              </a:path>
              <a:path w="267970" h="348615">
                <a:moveTo>
                  <a:pt x="213823" y="165533"/>
                </a:moveTo>
                <a:lnTo>
                  <a:pt x="89010" y="165533"/>
                </a:lnTo>
                <a:lnTo>
                  <a:pt x="189979" y="294241"/>
                </a:lnTo>
                <a:lnTo>
                  <a:pt x="209923" y="281486"/>
                </a:lnTo>
                <a:lnTo>
                  <a:pt x="229711" y="267082"/>
                </a:lnTo>
                <a:lnTo>
                  <a:pt x="249063" y="250999"/>
                </a:lnTo>
                <a:lnTo>
                  <a:pt x="267700" y="233205"/>
                </a:lnTo>
                <a:lnTo>
                  <a:pt x="213823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7226" y="3163316"/>
            <a:ext cx="64065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EEA82E"/>
                </a:solidFill>
                <a:latin typeface="Arial"/>
                <a:cs typeface="Arial"/>
              </a:rPr>
              <a:t>¿DÓNDE </a:t>
            </a:r>
            <a:r>
              <a:rPr sz="2800" b="1" dirty="0">
                <a:solidFill>
                  <a:srgbClr val="EEA82E"/>
                </a:solidFill>
                <a:latin typeface="Arial"/>
                <a:cs typeface="Arial"/>
              </a:rPr>
              <a:t>NOS </a:t>
            </a:r>
            <a:r>
              <a:rPr sz="2800" b="1" spc="-10" dirty="0">
                <a:solidFill>
                  <a:srgbClr val="EEA82E"/>
                </a:solidFill>
                <a:latin typeface="Arial"/>
                <a:cs typeface="Arial"/>
              </a:rPr>
              <a:t>ENCONTRAMOS</a:t>
            </a:r>
            <a:r>
              <a:rPr sz="2800" b="1" spc="-1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EEA82E"/>
                </a:solidFill>
                <a:latin typeface="Arial"/>
                <a:cs typeface="Arial"/>
              </a:rPr>
              <a:t>HOY?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3556" y="643321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127" y="4325111"/>
            <a:ext cx="1624584" cy="101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180" y="4581270"/>
            <a:ext cx="890269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Lucida Sans"/>
                <a:cs typeface="Lucida Sans"/>
              </a:rPr>
              <a:t>Gestión  </a:t>
            </a:r>
            <a:r>
              <a:rPr sz="1400" b="1" spc="-10" dirty="0">
                <a:latin typeface="Lucida Sans"/>
                <a:cs typeface="Lucida Sans"/>
              </a:rPr>
              <a:t>Recursos  </a:t>
            </a:r>
            <a:r>
              <a:rPr sz="1400" b="1" spc="-15" dirty="0">
                <a:latin typeface="Lucida Sans"/>
                <a:cs typeface="Lucida Sans"/>
              </a:rPr>
              <a:t>H</a:t>
            </a:r>
            <a:r>
              <a:rPr sz="1400" b="1" spc="-5" dirty="0">
                <a:latin typeface="Lucida Sans"/>
                <a:cs typeface="Lucida Sans"/>
              </a:rPr>
              <a:t>u</a:t>
            </a:r>
            <a:r>
              <a:rPr sz="1400" b="1" dirty="0">
                <a:latin typeface="Lucida Sans"/>
                <a:cs typeface="Lucida Sans"/>
              </a:rPr>
              <a:t>m</a:t>
            </a:r>
            <a:r>
              <a:rPr sz="1400" b="1" spc="10" dirty="0">
                <a:latin typeface="Lucida Sans"/>
                <a:cs typeface="Lucida Sans"/>
              </a:rPr>
              <a:t>a</a:t>
            </a:r>
            <a:r>
              <a:rPr sz="1400" b="1" spc="-5" dirty="0">
                <a:latin typeface="Lucida Sans"/>
                <a:cs typeface="Lucida Sans"/>
              </a:rPr>
              <a:t>n</a:t>
            </a:r>
            <a:r>
              <a:rPr sz="1400" b="1" spc="10" dirty="0">
                <a:latin typeface="Lucida Sans"/>
                <a:cs typeface="Lucida Sans"/>
              </a:rPr>
              <a:t>o</a:t>
            </a:r>
            <a:r>
              <a:rPr sz="1400" b="1" spc="-5" dirty="0">
                <a:latin typeface="Lucida Sans"/>
                <a:cs typeface="Lucida Sans"/>
              </a:rPr>
              <a:t>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6322" y="1143000"/>
            <a:ext cx="3624579" cy="3352800"/>
          </a:xfrm>
          <a:custGeom>
            <a:avLst/>
            <a:gdLst/>
            <a:ahLst/>
            <a:cxnLst/>
            <a:rect l="l" t="t" r="r" b="b"/>
            <a:pathLst>
              <a:path w="3624579" h="3352800">
                <a:moveTo>
                  <a:pt x="33337" y="3276600"/>
                </a:moveTo>
                <a:lnTo>
                  <a:pt x="0" y="3276600"/>
                </a:lnTo>
                <a:lnTo>
                  <a:pt x="38100" y="3352800"/>
                </a:lnTo>
                <a:lnTo>
                  <a:pt x="69850" y="3289300"/>
                </a:lnTo>
                <a:lnTo>
                  <a:pt x="33337" y="3289300"/>
                </a:lnTo>
                <a:lnTo>
                  <a:pt x="33337" y="3276600"/>
                </a:lnTo>
                <a:close/>
              </a:path>
              <a:path w="3624579" h="3352800">
                <a:moveTo>
                  <a:pt x="3614788" y="2916174"/>
                </a:moveTo>
                <a:lnTo>
                  <a:pt x="33337" y="2916174"/>
                </a:lnTo>
                <a:lnTo>
                  <a:pt x="33337" y="3289300"/>
                </a:lnTo>
                <a:lnTo>
                  <a:pt x="42862" y="3289300"/>
                </a:lnTo>
                <a:lnTo>
                  <a:pt x="42862" y="2925699"/>
                </a:lnTo>
                <a:lnTo>
                  <a:pt x="38100" y="2925699"/>
                </a:lnTo>
                <a:lnTo>
                  <a:pt x="42862" y="2921000"/>
                </a:lnTo>
                <a:lnTo>
                  <a:pt x="3614788" y="2921000"/>
                </a:lnTo>
                <a:lnTo>
                  <a:pt x="3614788" y="2916174"/>
                </a:lnTo>
                <a:close/>
              </a:path>
              <a:path w="3624579" h="3352800">
                <a:moveTo>
                  <a:pt x="76200" y="3276600"/>
                </a:moveTo>
                <a:lnTo>
                  <a:pt x="42862" y="3276600"/>
                </a:lnTo>
                <a:lnTo>
                  <a:pt x="42862" y="3289300"/>
                </a:lnTo>
                <a:lnTo>
                  <a:pt x="69850" y="3289300"/>
                </a:lnTo>
                <a:lnTo>
                  <a:pt x="76200" y="3276600"/>
                </a:lnTo>
                <a:close/>
              </a:path>
              <a:path w="3624579" h="3352800">
                <a:moveTo>
                  <a:pt x="42862" y="2921000"/>
                </a:moveTo>
                <a:lnTo>
                  <a:pt x="38100" y="2925699"/>
                </a:lnTo>
                <a:lnTo>
                  <a:pt x="42862" y="2925699"/>
                </a:lnTo>
                <a:lnTo>
                  <a:pt x="42862" y="2921000"/>
                </a:lnTo>
                <a:close/>
              </a:path>
              <a:path w="3624579" h="3352800">
                <a:moveTo>
                  <a:pt x="3624313" y="2916174"/>
                </a:moveTo>
                <a:lnTo>
                  <a:pt x="3619487" y="2916174"/>
                </a:lnTo>
                <a:lnTo>
                  <a:pt x="3614788" y="2921000"/>
                </a:lnTo>
                <a:lnTo>
                  <a:pt x="42862" y="2921000"/>
                </a:lnTo>
                <a:lnTo>
                  <a:pt x="42862" y="2925699"/>
                </a:lnTo>
                <a:lnTo>
                  <a:pt x="3624313" y="2925699"/>
                </a:lnTo>
                <a:lnTo>
                  <a:pt x="3624313" y="2916174"/>
                </a:lnTo>
                <a:close/>
              </a:path>
              <a:path w="3624579" h="3352800">
                <a:moveTo>
                  <a:pt x="3624313" y="0"/>
                </a:moveTo>
                <a:lnTo>
                  <a:pt x="3614788" y="0"/>
                </a:lnTo>
                <a:lnTo>
                  <a:pt x="3614788" y="2921000"/>
                </a:lnTo>
                <a:lnTo>
                  <a:pt x="3619487" y="2916174"/>
                </a:lnTo>
                <a:lnTo>
                  <a:pt x="3624313" y="2916174"/>
                </a:lnTo>
                <a:lnTo>
                  <a:pt x="3624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4327" y="4248911"/>
            <a:ext cx="1624584" cy="101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7607" y="4611751"/>
            <a:ext cx="132334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827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Lucida Sans"/>
                <a:cs typeface="Lucida Sans"/>
              </a:rPr>
              <a:t>Gestión de  </a:t>
            </a:r>
            <a:r>
              <a:rPr sz="1400" b="1" spc="-15" dirty="0">
                <a:latin typeface="Lucida Sans"/>
                <a:cs typeface="Lucida Sans"/>
              </a:rPr>
              <a:t>C</a:t>
            </a:r>
            <a:r>
              <a:rPr sz="1400" b="1" spc="10" dirty="0">
                <a:latin typeface="Lucida Sans"/>
                <a:cs typeface="Lucida Sans"/>
              </a:rPr>
              <a:t>o</a:t>
            </a:r>
            <a:r>
              <a:rPr sz="1400" b="1" spc="5" dirty="0">
                <a:latin typeface="Lucida Sans"/>
                <a:cs typeface="Lucida Sans"/>
              </a:rPr>
              <a:t>m</a:t>
            </a:r>
            <a:r>
              <a:rPr sz="1400" b="1" spc="-5" dirty="0">
                <a:latin typeface="Lucida Sans"/>
                <a:cs typeface="Lucida Sans"/>
              </a:rPr>
              <a:t>uni</a:t>
            </a:r>
            <a:r>
              <a:rPr sz="1400" b="1" spc="20" dirty="0">
                <a:latin typeface="Lucida Sans"/>
                <a:cs typeface="Lucida Sans"/>
              </a:rPr>
              <a:t>c</a:t>
            </a:r>
            <a:r>
              <a:rPr sz="1400" b="1" spc="15" dirty="0">
                <a:latin typeface="Lucida Sans"/>
                <a:cs typeface="Lucida Sans"/>
              </a:rPr>
              <a:t>a</a:t>
            </a:r>
            <a:r>
              <a:rPr sz="1400" b="1" spc="20" dirty="0">
                <a:latin typeface="Lucida Sans"/>
                <a:cs typeface="Lucida Sans"/>
              </a:rPr>
              <a:t>c</a:t>
            </a:r>
            <a:r>
              <a:rPr sz="1400" b="1" spc="-5" dirty="0">
                <a:latin typeface="Lucida Sans"/>
                <a:cs typeface="Lucida Sans"/>
              </a:rPr>
              <a:t>i</a:t>
            </a:r>
            <a:r>
              <a:rPr sz="1400" b="1" spc="10" dirty="0">
                <a:latin typeface="Lucida Sans"/>
                <a:cs typeface="Lucida Sans"/>
              </a:rPr>
              <a:t>ó</a:t>
            </a:r>
            <a:r>
              <a:rPr sz="1400" b="1" spc="-10" dirty="0">
                <a:latin typeface="Lucida Sans"/>
                <a:cs typeface="Lucida Sans"/>
              </a:rPr>
              <a:t>n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18509" y="1143000"/>
            <a:ext cx="1262380" cy="3276600"/>
          </a:xfrm>
          <a:custGeom>
            <a:avLst/>
            <a:gdLst/>
            <a:ahLst/>
            <a:cxnLst/>
            <a:rect l="l" t="t" r="r" b="b"/>
            <a:pathLst>
              <a:path w="1262379" h="3276600">
                <a:moveTo>
                  <a:pt x="33400" y="3200400"/>
                </a:moveTo>
                <a:lnTo>
                  <a:pt x="0" y="3200400"/>
                </a:lnTo>
                <a:lnTo>
                  <a:pt x="38100" y="3276600"/>
                </a:lnTo>
                <a:lnTo>
                  <a:pt x="69850" y="3213100"/>
                </a:lnTo>
                <a:lnTo>
                  <a:pt x="33400" y="3213100"/>
                </a:lnTo>
                <a:lnTo>
                  <a:pt x="33400" y="3200400"/>
                </a:lnTo>
                <a:close/>
              </a:path>
              <a:path w="1262379" h="3276600">
                <a:moveTo>
                  <a:pt x="1252601" y="2924175"/>
                </a:moveTo>
                <a:lnTo>
                  <a:pt x="33400" y="2924175"/>
                </a:lnTo>
                <a:lnTo>
                  <a:pt x="33400" y="3213100"/>
                </a:lnTo>
                <a:lnTo>
                  <a:pt x="42925" y="3213100"/>
                </a:lnTo>
                <a:lnTo>
                  <a:pt x="42925" y="2933700"/>
                </a:lnTo>
                <a:lnTo>
                  <a:pt x="38100" y="2933700"/>
                </a:lnTo>
                <a:lnTo>
                  <a:pt x="42925" y="2928874"/>
                </a:lnTo>
                <a:lnTo>
                  <a:pt x="1252601" y="2928874"/>
                </a:lnTo>
                <a:lnTo>
                  <a:pt x="1252601" y="2924175"/>
                </a:lnTo>
                <a:close/>
              </a:path>
              <a:path w="1262379" h="3276600">
                <a:moveTo>
                  <a:pt x="76200" y="3200400"/>
                </a:moveTo>
                <a:lnTo>
                  <a:pt x="42925" y="3200400"/>
                </a:lnTo>
                <a:lnTo>
                  <a:pt x="42925" y="3213100"/>
                </a:lnTo>
                <a:lnTo>
                  <a:pt x="69850" y="3213100"/>
                </a:lnTo>
                <a:lnTo>
                  <a:pt x="76200" y="3200400"/>
                </a:lnTo>
                <a:close/>
              </a:path>
              <a:path w="1262379" h="3276600">
                <a:moveTo>
                  <a:pt x="42925" y="2928874"/>
                </a:moveTo>
                <a:lnTo>
                  <a:pt x="38100" y="2933700"/>
                </a:lnTo>
                <a:lnTo>
                  <a:pt x="42925" y="2933700"/>
                </a:lnTo>
                <a:lnTo>
                  <a:pt x="42925" y="2928874"/>
                </a:lnTo>
                <a:close/>
              </a:path>
              <a:path w="1262379" h="3276600">
                <a:moveTo>
                  <a:pt x="1262126" y="2924175"/>
                </a:moveTo>
                <a:lnTo>
                  <a:pt x="1257300" y="2924175"/>
                </a:lnTo>
                <a:lnTo>
                  <a:pt x="1252601" y="2928874"/>
                </a:lnTo>
                <a:lnTo>
                  <a:pt x="42925" y="2928874"/>
                </a:lnTo>
                <a:lnTo>
                  <a:pt x="42925" y="2933700"/>
                </a:lnTo>
                <a:lnTo>
                  <a:pt x="1262126" y="2933700"/>
                </a:lnTo>
                <a:lnTo>
                  <a:pt x="1262126" y="2924175"/>
                </a:lnTo>
                <a:close/>
              </a:path>
              <a:path w="1262379" h="3276600">
                <a:moveTo>
                  <a:pt x="1262126" y="0"/>
                </a:moveTo>
                <a:lnTo>
                  <a:pt x="1252601" y="0"/>
                </a:lnTo>
                <a:lnTo>
                  <a:pt x="1252601" y="2928874"/>
                </a:lnTo>
                <a:lnTo>
                  <a:pt x="1257300" y="2924175"/>
                </a:lnTo>
                <a:lnTo>
                  <a:pt x="1262126" y="2924175"/>
                </a:lnTo>
                <a:lnTo>
                  <a:pt x="1262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0128" y="4172711"/>
            <a:ext cx="1624583" cy="1018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27875" y="4535551"/>
            <a:ext cx="145478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Lucida Sans"/>
                <a:cs typeface="Lucida Sans"/>
              </a:rPr>
              <a:t>Gestión de  </a:t>
            </a:r>
            <a:r>
              <a:rPr sz="1400" b="1" spc="-25" dirty="0">
                <a:latin typeface="Lucida Sans"/>
                <a:cs typeface="Lucida Sans"/>
              </a:rPr>
              <a:t>A</a:t>
            </a:r>
            <a:r>
              <a:rPr sz="1400" b="1" dirty="0">
                <a:latin typeface="Lucida Sans"/>
                <a:cs typeface="Lucida Sans"/>
              </a:rPr>
              <a:t>b</a:t>
            </a:r>
            <a:r>
              <a:rPr sz="1400" b="1" spc="15" dirty="0">
                <a:latin typeface="Lucida Sans"/>
                <a:cs typeface="Lucida Sans"/>
              </a:rPr>
              <a:t>a</a:t>
            </a:r>
            <a:r>
              <a:rPr sz="1400" b="1" spc="-25" dirty="0">
                <a:latin typeface="Lucida Sans"/>
                <a:cs typeface="Lucida Sans"/>
              </a:rPr>
              <a:t>s</a:t>
            </a:r>
            <a:r>
              <a:rPr sz="1400" b="1" spc="30" dirty="0">
                <a:latin typeface="Lucida Sans"/>
                <a:cs typeface="Lucida Sans"/>
              </a:rPr>
              <a:t>t</a:t>
            </a:r>
            <a:r>
              <a:rPr sz="1400" b="1" spc="-5" dirty="0">
                <a:latin typeface="Lucida Sans"/>
                <a:cs typeface="Lucida Sans"/>
              </a:rPr>
              <a:t>e</a:t>
            </a:r>
            <a:r>
              <a:rPr sz="1400" b="1" spc="25" dirty="0">
                <a:latin typeface="Lucida Sans"/>
                <a:cs typeface="Lucida Sans"/>
              </a:rPr>
              <a:t>c</a:t>
            </a:r>
            <a:r>
              <a:rPr sz="1400" b="1" spc="-5" dirty="0">
                <a:latin typeface="Lucida Sans"/>
                <a:cs typeface="Lucida Sans"/>
              </a:rPr>
              <a:t>i</a:t>
            </a:r>
            <a:r>
              <a:rPr sz="1400" b="1" spc="5" dirty="0">
                <a:latin typeface="Lucida Sans"/>
                <a:cs typeface="Lucida Sans"/>
              </a:rPr>
              <a:t>m</a:t>
            </a:r>
            <a:r>
              <a:rPr sz="1400" b="1" spc="-5" dirty="0">
                <a:latin typeface="Lucida Sans"/>
                <a:cs typeface="Lucida Sans"/>
              </a:rPr>
              <a:t>ien</a:t>
            </a:r>
            <a:r>
              <a:rPr sz="1400" b="1" spc="35" dirty="0">
                <a:latin typeface="Lucida Sans"/>
                <a:cs typeface="Lucida Sans"/>
              </a:rPr>
              <a:t>t</a:t>
            </a:r>
            <a:r>
              <a:rPr sz="1400" b="1" spc="-10" dirty="0">
                <a:latin typeface="Lucida Sans"/>
                <a:cs typeface="Lucida Sans"/>
              </a:rPr>
              <a:t>o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4128" y="4248911"/>
            <a:ext cx="1624584" cy="101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36311" y="4611751"/>
            <a:ext cx="100330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165" marR="5080" indent="-1651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70" dirty="0">
                <a:latin typeface="Lucida Sans"/>
                <a:cs typeface="Lucida Sans"/>
              </a:rPr>
              <a:t> </a:t>
            </a:r>
            <a:r>
              <a:rPr sz="1400" b="1" dirty="0">
                <a:latin typeface="Lucida Sans"/>
                <a:cs typeface="Lucida Sans"/>
              </a:rPr>
              <a:t>de  </a:t>
            </a:r>
            <a:r>
              <a:rPr sz="1400" b="1" spc="-10" dirty="0">
                <a:latin typeface="Lucida Sans"/>
                <a:cs typeface="Lucida Sans"/>
              </a:rPr>
              <a:t>Riesgos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1110" y="1143000"/>
            <a:ext cx="1033780" cy="3276600"/>
          </a:xfrm>
          <a:custGeom>
            <a:avLst/>
            <a:gdLst/>
            <a:ahLst/>
            <a:cxnLst/>
            <a:rect l="l" t="t" r="r" b="b"/>
            <a:pathLst>
              <a:path w="1033779" h="3276600">
                <a:moveTo>
                  <a:pt x="990600" y="3200400"/>
                </a:moveTo>
                <a:lnTo>
                  <a:pt x="957199" y="3200400"/>
                </a:lnTo>
                <a:lnTo>
                  <a:pt x="995299" y="3276600"/>
                </a:lnTo>
                <a:lnTo>
                  <a:pt x="1027049" y="3213100"/>
                </a:lnTo>
                <a:lnTo>
                  <a:pt x="990600" y="3213100"/>
                </a:lnTo>
                <a:lnTo>
                  <a:pt x="990600" y="3200400"/>
                </a:lnTo>
                <a:close/>
              </a:path>
              <a:path w="1033779" h="3276600">
                <a:moveTo>
                  <a:pt x="990600" y="2924048"/>
                </a:moveTo>
                <a:lnTo>
                  <a:pt x="990600" y="3213100"/>
                </a:lnTo>
                <a:lnTo>
                  <a:pt x="1000125" y="3213100"/>
                </a:lnTo>
                <a:lnTo>
                  <a:pt x="1000125" y="2928874"/>
                </a:lnTo>
                <a:lnTo>
                  <a:pt x="995299" y="2928874"/>
                </a:lnTo>
                <a:lnTo>
                  <a:pt x="990600" y="2924048"/>
                </a:lnTo>
                <a:close/>
              </a:path>
              <a:path w="1033779" h="3276600">
                <a:moveTo>
                  <a:pt x="1033399" y="3200400"/>
                </a:moveTo>
                <a:lnTo>
                  <a:pt x="1000125" y="3200400"/>
                </a:lnTo>
                <a:lnTo>
                  <a:pt x="1000125" y="3213100"/>
                </a:lnTo>
                <a:lnTo>
                  <a:pt x="1027049" y="3213100"/>
                </a:lnTo>
                <a:lnTo>
                  <a:pt x="1033399" y="3200400"/>
                </a:lnTo>
                <a:close/>
              </a:path>
              <a:path w="1033779" h="3276600">
                <a:moveTo>
                  <a:pt x="9525" y="0"/>
                </a:moveTo>
                <a:lnTo>
                  <a:pt x="0" y="0"/>
                </a:lnTo>
                <a:lnTo>
                  <a:pt x="0" y="2928874"/>
                </a:lnTo>
                <a:lnTo>
                  <a:pt x="990600" y="2928874"/>
                </a:lnTo>
                <a:lnTo>
                  <a:pt x="990600" y="2924048"/>
                </a:lnTo>
                <a:lnTo>
                  <a:pt x="9525" y="2924048"/>
                </a:lnTo>
                <a:lnTo>
                  <a:pt x="4699" y="2919349"/>
                </a:lnTo>
                <a:lnTo>
                  <a:pt x="9525" y="2919349"/>
                </a:lnTo>
                <a:lnTo>
                  <a:pt x="9525" y="0"/>
                </a:lnTo>
                <a:close/>
              </a:path>
              <a:path w="1033779" h="3276600">
                <a:moveTo>
                  <a:pt x="1000125" y="2919349"/>
                </a:moveTo>
                <a:lnTo>
                  <a:pt x="9525" y="2919349"/>
                </a:lnTo>
                <a:lnTo>
                  <a:pt x="9525" y="2924048"/>
                </a:lnTo>
                <a:lnTo>
                  <a:pt x="990600" y="2924048"/>
                </a:lnTo>
                <a:lnTo>
                  <a:pt x="995299" y="2928874"/>
                </a:lnTo>
                <a:lnTo>
                  <a:pt x="1000125" y="2928874"/>
                </a:lnTo>
                <a:lnTo>
                  <a:pt x="1000125" y="2919349"/>
                </a:lnTo>
                <a:close/>
              </a:path>
              <a:path w="1033779" h="3276600">
                <a:moveTo>
                  <a:pt x="9525" y="2919349"/>
                </a:moveTo>
                <a:lnTo>
                  <a:pt x="4699" y="2919349"/>
                </a:lnTo>
                <a:lnTo>
                  <a:pt x="9525" y="2924048"/>
                </a:lnTo>
                <a:lnTo>
                  <a:pt x="9525" y="2919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1110" y="1143000"/>
            <a:ext cx="3319779" cy="3200400"/>
          </a:xfrm>
          <a:custGeom>
            <a:avLst/>
            <a:gdLst/>
            <a:ahLst/>
            <a:cxnLst/>
            <a:rect l="l" t="t" r="r" b="b"/>
            <a:pathLst>
              <a:path w="3319779" h="3200400">
                <a:moveTo>
                  <a:pt x="3276599" y="3124200"/>
                </a:moveTo>
                <a:lnTo>
                  <a:pt x="3243198" y="3124200"/>
                </a:lnTo>
                <a:lnTo>
                  <a:pt x="3281298" y="3200400"/>
                </a:lnTo>
                <a:lnTo>
                  <a:pt x="3313048" y="3136900"/>
                </a:lnTo>
                <a:lnTo>
                  <a:pt x="3276599" y="3136900"/>
                </a:lnTo>
                <a:lnTo>
                  <a:pt x="3276599" y="3124200"/>
                </a:lnTo>
                <a:close/>
              </a:path>
              <a:path w="3319779" h="3200400">
                <a:moveTo>
                  <a:pt x="3276599" y="2919349"/>
                </a:moveTo>
                <a:lnTo>
                  <a:pt x="3276599" y="3136900"/>
                </a:lnTo>
                <a:lnTo>
                  <a:pt x="3286124" y="3136900"/>
                </a:lnTo>
                <a:lnTo>
                  <a:pt x="3286124" y="2924048"/>
                </a:lnTo>
                <a:lnTo>
                  <a:pt x="3281298" y="2924048"/>
                </a:lnTo>
                <a:lnTo>
                  <a:pt x="3276599" y="2919349"/>
                </a:lnTo>
                <a:close/>
              </a:path>
              <a:path w="3319779" h="3200400">
                <a:moveTo>
                  <a:pt x="3319398" y="3124200"/>
                </a:moveTo>
                <a:lnTo>
                  <a:pt x="3286124" y="3124200"/>
                </a:lnTo>
                <a:lnTo>
                  <a:pt x="3286124" y="3136900"/>
                </a:lnTo>
                <a:lnTo>
                  <a:pt x="3313048" y="3136900"/>
                </a:lnTo>
                <a:lnTo>
                  <a:pt x="3319398" y="3124200"/>
                </a:lnTo>
                <a:close/>
              </a:path>
              <a:path w="3319779" h="3200400">
                <a:moveTo>
                  <a:pt x="9525" y="0"/>
                </a:moveTo>
                <a:lnTo>
                  <a:pt x="0" y="0"/>
                </a:lnTo>
                <a:lnTo>
                  <a:pt x="0" y="2924048"/>
                </a:lnTo>
                <a:lnTo>
                  <a:pt x="3276599" y="2924048"/>
                </a:lnTo>
                <a:lnTo>
                  <a:pt x="3276599" y="2919349"/>
                </a:lnTo>
                <a:lnTo>
                  <a:pt x="9525" y="2919349"/>
                </a:lnTo>
                <a:lnTo>
                  <a:pt x="4699" y="2914523"/>
                </a:lnTo>
                <a:lnTo>
                  <a:pt x="9525" y="2914523"/>
                </a:lnTo>
                <a:lnTo>
                  <a:pt x="9525" y="0"/>
                </a:lnTo>
                <a:close/>
              </a:path>
              <a:path w="3319779" h="3200400">
                <a:moveTo>
                  <a:pt x="3286124" y="2914523"/>
                </a:moveTo>
                <a:lnTo>
                  <a:pt x="9525" y="2914523"/>
                </a:lnTo>
                <a:lnTo>
                  <a:pt x="9525" y="2919349"/>
                </a:lnTo>
                <a:lnTo>
                  <a:pt x="3276599" y="2919349"/>
                </a:lnTo>
                <a:lnTo>
                  <a:pt x="3281298" y="2924048"/>
                </a:lnTo>
                <a:lnTo>
                  <a:pt x="3286124" y="2924048"/>
                </a:lnTo>
                <a:lnTo>
                  <a:pt x="3286124" y="2914523"/>
                </a:lnTo>
                <a:close/>
              </a:path>
              <a:path w="3319779" h="3200400">
                <a:moveTo>
                  <a:pt x="9525" y="2914523"/>
                </a:moveTo>
                <a:lnTo>
                  <a:pt x="4699" y="2914523"/>
                </a:lnTo>
                <a:lnTo>
                  <a:pt x="9525" y="2919349"/>
                </a:lnTo>
                <a:lnTo>
                  <a:pt x="9525" y="2914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3528" y="134112"/>
            <a:ext cx="1624584" cy="1014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15561" y="388365"/>
            <a:ext cx="923290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solidFill>
                  <a:srgbClr val="FFFFFF"/>
                </a:solidFill>
                <a:latin typeface="Lucida Sans"/>
                <a:cs typeface="Lucida Sans"/>
              </a:rPr>
              <a:t>Dirección  </a:t>
            </a:r>
            <a:r>
              <a:rPr sz="1400" b="1" spc="-10" dirty="0">
                <a:solidFill>
                  <a:srgbClr val="FFFFFF"/>
                </a:solidFill>
                <a:latin typeface="Lucida Sans"/>
                <a:cs typeface="Lucida Sans"/>
              </a:rPr>
              <a:t>De   </a:t>
            </a:r>
            <a:r>
              <a:rPr sz="1400" b="1" spc="-20" dirty="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1400" b="1" spc="10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1400" b="1" spc="-5" dirty="0">
                <a:solidFill>
                  <a:srgbClr val="FFFFFF"/>
                </a:solidFill>
                <a:latin typeface="Lucida Sans"/>
                <a:cs typeface="Lucida Sans"/>
              </a:rPr>
              <a:t>ye</a:t>
            </a:r>
            <a:r>
              <a:rPr sz="1400" b="1" spc="20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1400" b="1" spc="2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1400" b="1" spc="10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1400" b="1" spc="-5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15128" y="1505711"/>
            <a:ext cx="1624583" cy="101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89879" y="1867281"/>
            <a:ext cx="106235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4470" marR="5080" indent="-192405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45" dirty="0">
                <a:latin typeface="Lucida Sans"/>
                <a:cs typeface="Lucida Sans"/>
              </a:rPr>
              <a:t> </a:t>
            </a:r>
            <a:r>
              <a:rPr sz="1400" b="1" spc="-5" dirty="0">
                <a:latin typeface="Lucida Sans"/>
                <a:cs typeface="Lucida Sans"/>
              </a:rPr>
              <a:t>del  </a:t>
            </a:r>
            <a:r>
              <a:rPr sz="1400" b="1" dirty="0">
                <a:latin typeface="Lucida Sans"/>
                <a:cs typeface="Lucida Sans"/>
              </a:rPr>
              <a:t>Alcance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48127" y="1505711"/>
            <a:ext cx="1624584" cy="101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67380" y="1867281"/>
            <a:ext cx="122237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Lucida Sans"/>
                <a:cs typeface="Lucida Sans"/>
              </a:rPr>
              <a:t>Gestión </a:t>
            </a:r>
            <a:r>
              <a:rPr sz="1400" b="1" dirty="0">
                <a:latin typeface="Lucida Sans"/>
                <a:cs typeface="Lucida Sans"/>
              </a:rPr>
              <a:t>de</a:t>
            </a:r>
            <a:r>
              <a:rPr sz="1400" b="1" spc="-60" dirty="0">
                <a:latin typeface="Lucida Sans"/>
                <a:cs typeface="Lucida Sans"/>
              </a:rPr>
              <a:t> </a:t>
            </a:r>
            <a:r>
              <a:rPr sz="1400" b="1" spc="-10" dirty="0">
                <a:latin typeface="Lucida Sans"/>
                <a:cs typeface="Lucida Sans"/>
              </a:rPr>
              <a:t>la  </a:t>
            </a:r>
            <a:r>
              <a:rPr sz="1400" b="1" dirty="0">
                <a:latin typeface="Lucida Sans"/>
                <a:cs typeface="Lucida Sans"/>
              </a:rPr>
              <a:t>Integración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29528" y="2801111"/>
            <a:ext cx="1624583" cy="1014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62827" y="3163316"/>
            <a:ext cx="100520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5575" marR="5080" indent="-14351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60" dirty="0">
                <a:latin typeface="Lucida Sans"/>
                <a:cs typeface="Lucida Sans"/>
              </a:rPr>
              <a:t> </a:t>
            </a:r>
            <a:r>
              <a:rPr sz="1400" b="1" dirty="0">
                <a:latin typeface="Lucida Sans"/>
                <a:cs typeface="Lucida Sans"/>
              </a:rPr>
              <a:t>de  Calidad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43528" y="2877311"/>
            <a:ext cx="1624584" cy="1014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75938" y="3239516"/>
            <a:ext cx="100330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70" dirty="0">
                <a:latin typeface="Lucida Sans"/>
                <a:cs typeface="Lucida Sans"/>
              </a:rPr>
              <a:t> </a:t>
            </a:r>
            <a:r>
              <a:rPr sz="1400" b="1" dirty="0">
                <a:latin typeface="Lucida Sans"/>
                <a:cs typeface="Lucida Sans"/>
              </a:rPr>
              <a:t>de  Costos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05127" y="2877311"/>
            <a:ext cx="1624584" cy="1014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36522" y="3239516"/>
            <a:ext cx="100330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314" marR="5080" indent="-9525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70" dirty="0">
                <a:latin typeface="Lucida Sans"/>
                <a:cs typeface="Lucida Sans"/>
              </a:rPr>
              <a:t> </a:t>
            </a:r>
            <a:r>
              <a:rPr sz="1400" b="1" dirty="0">
                <a:latin typeface="Lucida Sans"/>
                <a:cs typeface="Lucida Sans"/>
              </a:rPr>
              <a:t>de  Tiempos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37709" y="1143000"/>
            <a:ext cx="76200" cy="1905000"/>
          </a:xfrm>
          <a:custGeom>
            <a:avLst/>
            <a:gdLst/>
            <a:ahLst/>
            <a:cxnLst/>
            <a:rect l="l" t="t" r="r" b="b"/>
            <a:pathLst>
              <a:path w="76200" h="1905000">
                <a:moveTo>
                  <a:pt x="33400" y="1828800"/>
                </a:moveTo>
                <a:lnTo>
                  <a:pt x="0" y="1828800"/>
                </a:lnTo>
                <a:lnTo>
                  <a:pt x="38100" y="1905000"/>
                </a:lnTo>
                <a:lnTo>
                  <a:pt x="69850" y="1841500"/>
                </a:lnTo>
                <a:lnTo>
                  <a:pt x="33400" y="1841500"/>
                </a:lnTo>
                <a:lnTo>
                  <a:pt x="33400" y="1828800"/>
                </a:lnTo>
                <a:close/>
              </a:path>
              <a:path w="76200" h="1905000">
                <a:moveTo>
                  <a:pt x="42925" y="0"/>
                </a:moveTo>
                <a:lnTo>
                  <a:pt x="33400" y="0"/>
                </a:lnTo>
                <a:lnTo>
                  <a:pt x="33400" y="1841500"/>
                </a:lnTo>
                <a:lnTo>
                  <a:pt x="42925" y="1841500"/>
                </a:lnTo>
                <a:lnTo>
                  <a:pt x="42925" y="0"/>
                </a:lnTo>
                <a:close/>
              </a:path>
              <a:path w="76200" h="1905000">
                <a:moveTo>
                  <a:pt x="76200" y="1828800"/>
                </a:moveTo>
                <a:lnTo>
                  <a:pt x="42925" y="1828800"/>
                </a:lnTo>
                <a:lnTo>
                  <a:pt x="42925" y="1841500"/>
                </a:lnTo>
                <a:lnTo>
                  <a:pt x="69850" y="1841500"/>
                </a:lnTo>
                <a:lnTo>
                  <a:pt x="76200" y="1828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42310" y="1143000"/>
            <a:ext cx="1338580" cy="533400"/>
          </a:xfrm>
          <a:custGeom>
            <a:avLst/>
            <a:gdLst/>
            <a:ahLst/>
            <a:cxnLst/>
            <a:rect l="l" t="t" r="r" b="b"/>
            <a:pathLst>
              <a:path w="1338579" h="533400">
                <a:moveTo>
                  <a:pt x="33400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33400" y="469900"/>
                </a:lnTo>
                <a:lnTo>
                  <a:pt x="33400" y="457200"/>
                </a:lnTo>
                <a:close/>
              </a:path>
              <a:path w="1338579" h="533400">
                <a:moveTo>
                  <a:pt x="1328801" y="261874"/>
                </a:moveTo>
                <a:lnTo>
                  <a:pt x="33400" y="261874"/>
                </a:lnTo>
                <a:lnTo>
                  <a:pt x="33400" y="469900"/>
                </a:lnTo>
                <a:lnTo>
                  <a:pt x="42925" y="469900"/>
                </a:lnTo>
                <a:lnTo>
                  <a:pt x="42925" y="271399"/>
                </a:lnTo>
                <a:lnTo>
                  <a:pt x="38100" y="271399"/>
                </a:lnTo>
                <a:lnTo>
                  <a:pt x="42925" y="266700"/>
                </a:lnTo>
                <a:lnTo>
                  <a:pt x="1328801" y="266700"/>
                </a:lnTo>
                <a:lnTo>
                  <a:pt x="1328801" y="261874"/>
                </a:lnTo>
                <a:close/>
              </a:path>
              <a:path w="1338579" h="533400">
                <a:moveTo>
                  <a:pt x="76200" y="457200"/>
                </a:moveTo>
                <a:lnTo>
                  <a:pt x="42925" y="457200"/>
                </a:lnTo>
                <a:lnTo>
                  <a:pt x="42925" y="4699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  <a:path w="1338579" h="533400">
                <a:moveTo>
                  <a:pt x="42925" y="266700"/>
                </a:moveTo>
                <a:lnTo>
                  <a:pt x="38100" y="271399"/>
                </a:lnTo>
                <a:lnTo>
                  <a:pt x="42925" y="271399"/>
                </a:lnTo>
                <a:lnTo>
                  <a:pt x="42925" y="266700"/>
                </a:lnTo>
                <a:close/>
              </a:path>
              <a:path w="1338579" h="533400">
                <a:moveTo>
                  <a:pt x="1338326" y="261874"/>
                </a:moveTo>
                <a:lnTo>
                  <a:pt x="1333500" y="261874"/>
                </a:lnTo>
                <a:lnTo>
                  <a:pt x="1328801" y="266700"/>
                </a:lnTo>
                <a:lnTo>
                  <a:pt x="42925" y="266700"/>
                </a:lnTo>
                <a:lnTo>
                  <a:pt x="42925" y="271399"/>
                </a:lnTo>
                <a:lnTo>
                  <a:pt x="1338326" y="271399"/>
                </a:lnTo>
                <a:lnTo>
                  <a:pt x="1338326" y="261874"/>
                </a:lnTo>
                <a:close/>
              </a:path>
              <a:path w="1338579" h="533400">
                <a:moveTo>
                  <a:pt x="1338326" y="0"/>
                </a:moveTo>
                <a:lnTo>
                  <a:pt x="1328801" y="0"/>
                </a:lnTo>
                <a:lnTo>
                  <a:pt x="1328801" y="266700"/>
                </a:lnTo>
                <a:lnTo>
                  <a:pt x="1333500" y="261874"/>
                </a:lnTo>
                <a:lnTo>
                  <a:pt x="1338326" y="261874"/>
                </a:lnTo>
                <a:lnTo>
                  <a:pt x="1338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1110" y="1143000"/>
            <a:ext cx="1414780" cy="533400"/>
          </a:xfrm>
          <a:custGeom>
            <a:avLst/>
            <a:gdLst/>
            <a:ahLst/>
            <a:cxnLst/>
            <a:rect l="l" t="t" r="r" b="b"/>
            <a:pathLst>
              <a:path w="1414779" h="533400">
                <a:moveTo>
                  <a:pt x="1371600" y="457200"/>
                </a:moveTo>
                <a:lnTo>
                  <a:pt x="1338199" y="457200"/>
                </a:lnTo>
                <a:lnTo>
                  <a:pt x="1376299" y="533400"/>
                </a:lnTo>
                <a:lnTo>
                  <a:pt x="1408049" y="469900"/>
                </a:lnTo>
                <a:lnTo>
                  <a:pt x="1371600" y="469900"/>
                </a:lnTo>
                <a:lnTo>
                  <a:pt x="1371600" y="457200"/>
                </a:lnTo>
                <a:close/>
              </a:path>
              <a:path w="1414779" h="533400">
                <a:moveTo>
                  <a:pt x="1371600" y="266700"/>
                </a:moveTo>
                <a:lnTo>
                  <a:pt x="1371600" y="469900"/>
                </a:lnTo>
                <a:lnTo>
                  <a:pt x="1381125" y="469900"/>
                </a:lnTo>
                <a:lnTo>
                  <a:pt x="1381125" y="271399"/>
                </a:lnTo>
                <a:lnTo>
                  <a:pt x="1376299" y="271399"/>
                </a:lnTo>
                <a:lnTo>
                  <a:pt x="1371600" y="266700"/>
                </a:lnTo>
                <a:close/>
              </a:path>
              <a:path w="1414779" h="533400">
                <a:moveTo>
                  <a:pt x="1414399" y="457200"/>
                </a:moveTo>
                <a:lnTo>
                  <a:pt x="1381125" y="457200"/>
                </a:lnTo>
                <a:lnTo>
                  <a:pt x="1381125" y="469900"/>
                </a:lnTo>
                <a:lnTo>
                  <a:pt x="1408049" y="469900"/>
                </a:lnTo>
                <a:lnTo>
                  <a:pt x="1414399" y="457200"/>
                </a:lnTo>
                <a:close/>
              </a:path>
              <a:path w="1414779" h="533400">
                <a:moveTo>
                  <a:pt x="9525" y="0"/>
                </a:moveTo>
                <a:lnTo>
                  <a:pt x="0" y="0"/>
                </a:lnTo>
                <a:lnTo>
                  <a:pt x="0" y="271399"/>
                </a:lnTo>
                <a:lnTo>
                  <a:pt x="1371600" y="271399"/>
                </a:lnTo>
                <a:lnTo>
                  <a:pt x="1371600" y="266700"/>
                </a:lnTo>
                <a:lnTo>
                  <a:pt x="9525" y="266700"/>
                </a:lnTo>
                <a:lnTo>
                  <a:pt x="4699" y="261874"/>
                </a:lnTo>
                <a:lnTo>
                  <a:pt x="9525" y="261874"/>
                </a:lnTo>
                <a:lnTo>
                  <a:pt x="9525" y="0"/>
                </a:lnTo>
                <a:close/>
              </a:path>
              <a:path w="1414779" h="533400">
                <a:moveTo>
                  <a:pt x="1381125" y="261874"/>
                </a:moveTo>
                <a:lnTo>
                  <a:pt x="9525" y="261874"/>
                </a:lnTo>
                <a:lnTo>
                  <a:pt x="9525" y="266700"/>
                </a:lnTo>
                <a:lnTo>
                  <a:pt x="1371600" y="266700"/>
                </a:lnTo>
                <a:lnTo>
                  <a:pt x="1376299" y="271399"/>
                </a:lnTo>
                <a:lnTo>
                  <a:pt x="1381125" y="271399"/>
                </a:lnTo>
                <a:lnTo>
                  <a:pt x="1381125" y="261874"/>
                </a:lnTo>
                <a:close/>
              </a:path>
              <a:path w="1414779" h="533400">
                <a:moveTo>
                  <a:pt x="9525" y="261874"/>
                </a:moveTo>
                <a:lnTo>
                  <a:pt x="4699" y="261874"/>
                </a:lnTo>
                <a:lnTo>
                  <a:pt x="9525" y="266700"/>
                </a:lnTo>
                <a:lnTo>
                  <a:pt x="9525" y="261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99310" y="1143000"/>
            <a:ext cx="2481580" cy="1905000"/>
          </a:xfrm>
          <a:custGeom>
            <a:avLst/>
            <a:gdLst/>
            <a:ahLst/>
            <a:cxnLst/>
            <a:rect l="l" t="t" r="r" b="b"/>
            <a:pathLst>
              <a:path w="2481579" h="1905000">
                <a:moveTo>
                  <a:pt x="33400" y="1828800"/>
                </a:moveTo>
                <a:lnTo>
                  <a:pt x="0" y="1828800"/>
                </a:lnTo>
                <a:lnTo>
                  <a:pt x="38100" y="1905000"/>
                </a:lnTo>
                <a:lnTo>
                  <a:pt x="69850" y="1841500"/>
                </a:lnTo>
                <a:lnTo>
                  <a:pt x="33400" y="1841500"/>
                </a:lnTo>
                <a:lnTo>
                  <a:pt x="33400" y="1828800"/>
                </a:lnTo>
                <a:close/>
              </a:path>
              <a:path w="2481579" h="1905000">
                <a:moveTo>
                  <a:pt x="2471801" y="1598549"/>
                </a:moveTo>
                <a:lnTo>
                  <a:pt x="33400" y="1598549"/>
                </a:lnTo>
                <a:lnTo>
                  <a:pt x="33400" y="1841500"/>
                </a:lnTo>
                <a:lnTo>
                  <a:pt x="42925" y="1841500"/>
                </a:lnTo>
                <a:lnTo>
                  <a:pt x="42925" y="1608074"/>
                </a:lnTo>
                <a:lnTo>
                  <a:pt x="38100" y="1608074"/>
                </a:lnTo>
                <a:lnTo>
                  <a:pt x="42925" y="1603248"/>
                </a:lnTo>
                <a:lnTo>
                  <a:pt x="2471801" y="1603248"/>
                </a:lnTo>
                <a:lnTo>
                  <a:pt x="2471801" y="1598549"/>
                </a:lnTo>
                <a:close/>
              </a:path>
              <a:path w="2481579" h="1905000">
                <a:moveTo>
                  <a:pt x="76200" y="1828800"/>
                </a:moveTo>
                <a:lnTo>
                  <a:pt x="42925" y="1828800"/>
                </a:lnTo>
                <a:lnTo>
                  <a:pt x="42925" y="1841500"/>
                </a:lnTo>
                <a:lnTo>
                  <a:pt x="69850" y="1841500"/>
                </a:lnTo>
                <a:lnTo>
                  <a:pt x="76200" y="1828800"/>
                </a:lnTo>
                <a:close/>
              </a:path>
              <a:path w="2481579" h="1905000">
                <a:moveTo>
                  <a:pt x="42925" y="1603248"/>
                </a:moveTo>
                <a:lnTo>
                  <a:pt x="38100" y="1608074"/>
                </a:lnTo>
                <a:lnTo>
                  <a:pt x="42925" y="1608074"/>
                </a:lnTo>
                <a:lnTo>
                  <a:pt x="42925" y="1603248"/>
                </a:lnTo>
                <a:close/>
              </a:path>
              <a:path w="2481579" h="1905000">
                <a:moveTo>
                  <a:pt x="2481326" y="1598549"/>
                </a:moveTo>
                <a:lnTo>
                  <a:pt x="2476500" y="1598549"/>
                </a:lnTo>
                <a:lnTo>
                  <a:pt x="2471801" y="1603248"/>
                </a:lnTo>
                <a:lnTo>
                  <a:pt x="42925" y="1603248"/>
                </a:lnTo>
                <a:lnTo>
                  <a:pt x="42925" y="1608074"/>
                </a:lnTo>
                <a:lnTo>
                  <a:pt x="2481326" y="1608074"/>
                </a:lnTo>
                <a:lnTo>
                  <a:pt x="2481326" y="1598549"/>
                </a:lnTo>
                <a:close/>
              </a:path>
              <a:path w="2481579" h="1905000">
                <a:moveTo>
                  <a:pt x="2481326" y="0"/>
                </a:moveTo>
                <a:lnTo>
                  <a:pt x="2471801" y="0"/>
                </a:lnTo>
                <a:lnTo>
                  <a:pt x="2471801" y="1603248"/>
                </a:lnTo>
                <a:lnTo>
                  <a:pt x="2476500" y="1598549"/>
                </a:lnTo>
                <a:lnTo>
                  <a:pt x="2481326" y="1598549"/>
                </a:lnTo>
                <a:lnTo>
                  <a:pt x="2481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1110" y="1143000"/>
            <a:ext cx="2329180" cy="1828800"/>
          </a:xfrm>
          <a:custGeom>
            <a:avLst/>
            <a:gdLst/>
            <a:ahLst/>
            <a:cxnLst/>
            <a:rect l="l" t="t" r="r" b="b"/>
            <a:pathLst>
              <a:path w="2329179" h="1828800">
                <a:moveTo>
                  <a:pt x="2285999" y="1752600"/>
                </a:moveTo>
                <a:lnTo>
                  <a:pt x="2252598" y="1752600"/>
                </a:lnTo>
                <a:lnTo>
                  <a:pt x="2290698" y="1828800"/>
                </a:lnTo>
                <a:lnTo>
                  <a:pt x="2322448" y="1765300"/>
                </a:lnTo>
                <a:lnTo>
                  <a:pt x="2285999" y="1765300"/>
                </a:lnTo>
                <a:lnTo>
                  <a:pt x="2285999" y="1752600"/>
                </a:lnTo>
                <a:close/>
              </a:path>
              <a:path w="2329179" h="1828800">
                <a:moveTo>
                  <a:pt x="2285999" y="1606423"/>
                </a:moveTo>
                <a:lnTo>
                  <a:pt x="2285999" y="1765300"/>
                </a:lnTo>
                <a:lnTo>
                  <a:pt x="2295524" y="1765300"/>
                </a:lnTo>
                <a:lnTo>
                  <a:pt x="2295524" y="1611249"/>
                </a:lnTo>
                <a:lnTo>
                  <a:pt x="2290698" y="1611249"/>
                </a:lnTo>
                <a:lnTo>
                  <a:pt x="2285999" y="1606423"/>
                </a:lnTo>
                <a:close/>
              </a:path>
              <a:path w="2329179" h="1828800">
                <a:moveTo>
                  <a:pt x="2328798" y="1752600"/>
                </a:moveTo>
                <a:lnTo>
                  <a:pt x="2295524" y="1752600"/>
                </a:lnTo>
                <a:lnTo>
                  <a:pt x="2295524" y="1765300"/>
                </a:lnTo>
                <a:lnTo>
                  <a:pt x="2322448" y="1765300"/>
                </a:lnTo>
                <a:lnTo>
                  <a:pt x="2328798" y="1752600"/>
                </a:lnTo>
                <a:close/>
              </a:path>
              <a:path w="2329179" h="1828800">
                <a:moveTo>
                  <a:pt x="9525" y="0"/>
                </a:moveTo>
                <a:lnTo>
                  <a:pt x="0" y="0"/>
                </a:lnTo>
                <a:lnTo>
                  <a:pt x="0" y="1611249"/>
                </a:lnTo>
                <a:lnTo>
                  <a:pt x="2285999" y="1611249"/>
                </a:lnTo>
                <a:lnTo>
                  <a:pt x="2285999" y="1606423"/>
                </a:lnTo>
                <a:lnTo>
                  <a:pt x="9525" y="1606423"/>
                </a:lnTo>
                <a:lnTo>
                  <a:pt x="4699" y="1601724"/>
                </a:lnTo>
                <a:lnTo>
                  <a:pt x="9525" y="1601724"/>
                </a:lnTo>
                <a:lnTo>
                  <a:pt x="9525" y="0"/>
                </a:lnTo>
                <a:close/>
              </a:path>
              <a:path w="2329179" h="1828800">
                <a:moveTo>
                  <a:pt x="2295524" y="1601724"/>
                </a:moveTo>
                <a:lnTo>
                  <a:pt x="9525" y="1601724"/>
                </a:lnTo>
                <a:lnTo>
                  <a:pt x="9525" y="1606423"/>
                </a:lnTo>
                <a:lnTo>
                  <a:pt x="2285999" y="1606423"/>
                </a:lnTo>
                <a:lnTo>
                  <a:pt x="2290698" y="1611249"/>
                </a:lnTo>
                <a:lnTo>
                  <a:pt x="2295524" y="1611249"/>
                </a:lnTo>
                <a:lnTo>
                  <a:pt x="2295524" y="1601724"/>
                </a:lnTo>
                <a:close/>
              </a:path>
              <a:path w="2329179" h="1828800">
                <a:moveTo>
                  <a:pt x="9525" y="1601724"/>
                </a:moveTo>
                <a:lnTo>
                  <a:pt x="4699" y="1601724"/>
                </a:lnTo>
                <a:lnTo>
                  <a:pt x="9525" y="1606423"/>
                </a:lnTo>
                <a:lnTo>
                  <a:pt x="9525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5656" y="353568"/>
            <a:ext cx="1240536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27760" y="353568"/>
            <a:ext cx="789431" cy="682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08760" y="353568"/>
            <a:ext cx="484631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5656" y="719327"/>
            <a:ext cx="2215896" cy="6827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03120" y="719327"/>
            <a:ext cx="484631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74370" y="428701"/>
            <a:ext cx="18332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Áreas</a:t>
            </a:r>
            <a:r>
              <a:rPr sz="2400" b="1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Conoci</a:t>
            </a:r>
            <a:r>
              <a:rPr sz="24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iento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43528" y="5562600"/>
            <a:ext cx="1624584" cy="101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57650" y="5819038"/>
            <a:ext cx="1100455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endParaRPr sz="1400">
              <a:latin typeface="Lucida Sans"/>
              <a:cs typeface="Lucida Sans"/>
            </a:endParaRPr>
          </a:p>
          <a:p>
            <a:pPr marL="12700" marR="5080" indent="219075">
              <a:lnSpc>
                <a:spcPct val="100000"/>
              </a:lnSpc>
            </a:pPr>
            <a:r>
              <a:rPr sz="1400" b="1" spc="-10" dirty="0">
                <a:latin typeface="Lucida Sans"/>
                <a:cs typeface="Lucida Sans"/>
              </a:rPr>
              <a:t>De </a:t>
            </a:r>
            <a:r>
              <a:rPr sz="1400" b="1" dirty="0">
                <a:latin typeface="Lucida Sans"/>
                <a:cs typeface="Lucida Sans"/>
              </a:rPr>
              <a:t>los  </a:t>
            </a:r>
            <a:r>
              <a:rPr sz="1400" b="1" spc="-10" dirty="0">
                <a:latin typeface="Lucida Sans"/>
                <a:cs typeface="Lucida Sans"/>
              </a:rPr>
              <a:t>In</a:t>
            </a:r>
            <a:r>
              <a:rPr sz="1400" b="1" spc="25" dirty="0">
                <a:latin typeface="Lucida Sans"/>
                <a:cs typeface="Lucida Sans"/>
              </a:rPr>
              <a:t>t</a:t>
            </a:r>
            <a:r>
              <a:rPr sz="1400" b="1" spc="-5" dirty="0">
                <a:latin typeface="Lucida Sans"/>
                <a:cs typeface="Lucida Sans"/>
              </a:rPr>
              <a:t>e</a:t>
            </a:r>
            <a:r>
              <a:rPr sz="1400" b="1" spc="-15" dirty="0">
                <a:latin typeface="Lucida Sans"/>
                <a:cs typeface="Lucida Sans"/>
              </a:rPr>
              <a:t>r</a:t>
            </a:r>
            <a:r>
              <a:rPr sz="1400" b="1" spc="-5" dirty="0">
                <a:latin typeface="Lucida Sans"/>
                <a:cs typeface="Lucida Sans"/>
              </a:rPr>
              <a:t>e</a:t>
            </a:r>
            <a:r>
              <a:rPr sz="1400" b="1" spc="-25" dirty="0">
                <a:latin typeface="Lucida Sans"/>
                <a:cs typeface="Lucida Sans"/>
              </a:rPr>
              <a:t>s</a:t>
            </a:r>
            <a:r>
              <a:rPr sz="1400" b="1" spc="10" dirty="0">
                <a:latin typeface="Lucida Sans"/>
                <a:cs typeface="Lucida Sans"/>
              </a:rPr>
              <a:t>a</a:t>
            </a:r>
            <a:r>
              <a:rPr sz="1400" b="1" dirty="0">
                <a:latin typeface="Lucida Sans"/>
                <a:cs typeface="Lucida Sans"/>
              </a:rPr>
              <a:t>d</a:t>
            </a:r>
            <a:r>
              <a:rPr sz="1400" b="1" spc="10" dirty="0">
                <a:latin typeface="Lucida Sans"/>
                <a:cs typeface="Lucida Sans"/>
              </a:rPr>
              <a:t>o</a:t>
            </a:r>
            <a:r>
              <a:rPr sz="1400" b="1" spc="-5" dirty="0">
                <a:latin typeface="Lucida Sans"/>
                <a:cs typeface="Lucida Sans"/>
              </a:rPr>
              <a:t>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33900" y="4077080"/>
            <a:ext cx="76200" cy="1512570"/>
          </a:xfrm>
          <a:custGeom>
            <a:avLst/>
            <a:gdLst/>
            <a:ahLst/>
            <a:cxnLst/>
            <a:rect l="l" t="t" r="r" b="b"/>
            <a:pathLst>
              <a:path w="76200" h="1512570">
                <a:moveTo>
                  <a:pt x="33274" y="1435989"/>
                </a:moveTo>
                <a:lnTo>
                  <a:pt x="0" y="1435989"/>
                </a:lnTo>
                <a:lnTo>
                  <a:pt x="38100" y="1512163"/>
                </a:lnTo>
                <a:lnTo>
                  <a:pt x="69847" y="1448689"/>
                </a:lnTo>
                <a:lnTo>
                  <a:pt x="33274" y="1448689"/>
                </a:lnTo>
                <a:lnTo>
                  <a:pt x="33274" y="1435989"/>
                </a:lnTo>
                <a:close/>
              </a:path>
              <a:path w="76200" h="1512570">
                <a:moveTo>
                  <a:pt x="42799" y="0"/>
                </a:moveTo>
                <a:lnTo>
                  <a:pt x="33274" y="0"/>
                </a:lnTo>
                <a:lnTo>
                  <a:pt x="33274" y="1448689"/>
                </a:lnTo>
                <a:lnTo>
                  <a:pt x="42799" y="1448689"/>
                </a:lnTo>
                <a:lnTo>
                  <a:pt x="42799" y="0"/>
                </a:lnTo>
                <a:close/>
              </a:path>
              <a:path w="76200" h="1512570">
                <a:moveTo>
                  <a:pt x="76200" y="1435989"/>
                </a:moveTo>
                <a:lnTo>
                  <a:pt x="42799" y="1435989"/>
                </a:lnTo>
                <a:lnTo>
                  <a:pt x="42799" y="1448689"/>
                </a:lnTo>
                <a:lnTo>
                  <a:pt x="69847" y="1448689"/>
                </a:lnTo>
                <a:lnTo>
                  <a:pt x="76200" y="1435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0486" y="1150619"/>
          <a:ext cx="8211815" cy="5699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664"/>
                <a:gridCol w="961389"/>
                <a:gridCol w="1592579"/>
                <a:gridCol w="1386839"/>
                <a:gridCol w="1118869"/>
                <a:gridCol w="1260475"/>
              </a:tblGrid>
              <a:tr h="283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209550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GRUPOS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 PROCESOS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3024">
                <a:tc>
                  <a:txBody>
                    <a:bodyPr/>
                    <a:lstStyle/>
                    <a:p>
                      <a:pPr marL="299085" marR="294005" indent="2438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Áreas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  C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INICIO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PLANIFICACION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EJECUCIÓN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CONTROL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048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CIERRE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INTEGRACIÓN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97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ALCANCE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TIEMPO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COSTOS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CALIDAD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4635"/>
                        </a:lnSpc>
                      </a:pPr>
                      <a:r>
                        <a:rPr sz="4000" b="1" dirty="0">
                          <a:latin typeface="Calibri"/>
                          <a:cs typeface="Calibri"/>
                        </a:rPr>
                        <a:t>x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RRHH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COMUNICACIONES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1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RIESGOS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200">
                <a:tc>
                  <a:txBody>
                    <a:bodyPr/>
                    <a:lstStyle/>
                    <a:p>
                      <a:pPr marL="635" algn="ctr">
                        <a:lnSpc>
                          <a:spcPts val="2155"/>
                        </a:lnSpc>
                        <a:spcBef>
                          <a:spcPts val="13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ADQUISICIONES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205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137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STAKEHOLDERS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6244" y="675258"/>
            <a:ext cx="675703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35" dirty="0">
                <a:solidFill>
                  <a:srgbClr val="EEA82E"/>
                </a:solidFill>
                <a:latin typeface="Arial"/>
                <a:cs typeface="Arial"/>
              </a:rPr>
              <a:t>MATRIZ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 PROCESOS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VS </a:t>
            </a: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AREAS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</a:t>
            </a:r>
            <a:r>
              <a:rPr sz="2000" b="1" spc="24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CONOCIMIENTO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7357" y="0"/>
            <a:ext cx="7176770" cy="384175"/>
          </a:xfrm>
          <a:custGeom>
            <a:avLst/>
            <a:gdLst/>
            <a:ahLst/>
            <a:cxnLst/>
            <a:rect l="l" t="t" r="r" b="b"/>
            <a:pathLst>
              <a:path w="7176770" h="384175">
                <a:moveTo>
                  <a:pt x="0" y="383552"/>
                </a:moveTo>
                <a:lnTo>
                  <a:pt x="7176643" y="383552"/>
                </a:lnTo>
                <a:lnTo>
                  <a:pt x="7176643" y="0"/>
                </a:lnTo>
                <a:lnTo>
                  <a:pt x="0" y="0"/>
                </a:lnTo>
                <a:lnTo>
                  <a:pt x="0" y="383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7357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5" h="437515">
                <a:moveTo>
                  <a:pt x="0" y="437083"/>
                </a:moveTo>
                <a:lnTo>
                  <a:pt x="1435354" y="437083"/>
                </a:lnTo>
                <a:lnTo>
                  <a:pt x="1435354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2710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5" h="437515">
                <a:moveTo>
                  <a:pt x="0" y="437083"/>
                </a:moveTo>
                <a:lnTo>
                  <a:pt x="1435353" y="437083"/>
                </a:lnTo>
                <a:lnTo>
                  <a:pt x="1435353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37938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5" h="437515">
                <a:moveTo>
                  <a:pt x="0" y="437083"/>
                </a:moveTo>
                <a:lnTo>
                  <a:pt x="1435353" y="437083"/>
                </a:lnTo>
                <a:lnTo>
                  <a:pt x="1435353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3291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4" h="437515">
                <a:moveTo>
                  <a:pt x="0" y="437083"/>
                </a:moveTo>
                <a:lnTo>
                  <a:pt x="1435354" y="437083"/>
                </a:lnTo>
                <a:lnTo>
                  <a:pt x="1435354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8645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4" h="437515">
                <a:moveTo>
                  <a:pt x="0" y="437083"/>
                </a:moveTo>
                <a:lnTo>
                  <a:pt x="1435353" y="437083"/>
                </a:lnTo>
                <a:lnTo>
                  <a:pt x="1435353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735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1007" y="383540"/>
            <a:ext cx="7183120" cy="0"/>
          </a:xfrm>
          <a:custGeom>
            <a:avLst/>
            <a:gdLst/>
            <a:ahLst/>
            <a:cxnLst/>
            <a:rect l="l" t="t" r="r" b="b"/>
            <a:pathLst>
              <a:path w="7183120">
                <a:moveTo>
                  <a:pt x="0" y="0"/>
                </a:moveTo>
                <a:lnTo>
                  <a:pt x="71829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2067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08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17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85482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0" y="3175"/>
          <a:ext cx="9136379" cy="6855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055"/>
                <a:gridCol w="1435099"/>
                <a:gridCol w="1435100"/>
                <a:gridCol w="1435100"/>
                <a:gridCol w="1435100"/>
                <a:gridCol w="1431925"/>
              </a:tblGrid>
              <a:tr h="299344">
                <a:tc gridSpan="6">
                  <a:txBody>
                    <a:bodyPr/>
                    <a:lstStyle/>
                    <a:p>
                      <a:pPr marL="386397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GRUPOS</a:t>
                      </a:r>
                      <a:r>
                        <a:rPr sz="10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PROCESOS</a:t>
                      </a:r>
                      <a:r>
                        <a:rPr sz="10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GESTIÓN</a:t>
                      </a:r>
                      <a:r>
                        <a:rPr sz="10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PROYECTOS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7131">
                <a:tc>
                  <a:txBody>
                    <a:bodyPr/>
                    <a:lstStyle/>
                    <a:p>
                      <a:pPr marL="267970">
                        <a:lnSpc>
                          <a:spcPts val="1005"/>
                        </a:lnSpc>
                        <a:spcBef>
                          <a:spcPts val="21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Áreas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Conocimiento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51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05"/>
                        </a:lnSpc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Grupo de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Procesos</a:t>
                      </a:r>
                      <a:r>
                        <a:rPr sz="1000" b="1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Iniciación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05"/>
                        </a:lnSpc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Grupo de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Procesos</a:t>
                      </a:r>
                      <a:r>
                        <a:rPr sz="1000" b="1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Planificación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005"/>
                        </a:lnSpc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Grupo de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Procesos</a:t>
                      </a:r>
                      <a:r>
                        <a:rPr sz="1000" b="1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Ejecución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005"/>
                        </a:lnSpc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Grupo</a:t>
                      </a:r>
                      <a:r>
                        <a:rPr sz="1000" b="1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Procesos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Seguimiento y</a:t>
                      </a:r>
                      <a:r>
                        <a:rPr sz="10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Control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005"/>
                        </a:lnSpc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Grupo de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Procesos</a:t>
                      </a:r>
                      <a:r>
                        <a:rPr sz="1000" b="1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Cierre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</a:tr>
              <a:tr h="607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07390" marR="114300" indent="-59499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Gestión</a:t>
                      </a:r>
                      <a:r>
                        <a:rPr sz="10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Integración</a:t>
                      </a:r>
                      <a:r>
                        <a:rPr sz="10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4610" marR="4318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Desarrollar el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acta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  constitución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5244" marR="215900" algn="just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Desarrollar el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plan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para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la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dirección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5244" marR="12763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0975" algn="l"/>
                        </a:tabLst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Dirigir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gestionar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trabajo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del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7320" indent="-91440">
                        <a:lnSpc>
                          <a:spcPct val="100000"/>
                        </a:lnSpc>
                        <a:spcBef>
                          <a:spcPts val="975"/>
                        </a:spcBef>
                        <a:buFont typeface="Wingdings"/>
                        <a:buChar char=""/>
                        <a:tabLst>
                          <a:tab pos="14795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Supervisar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controlar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el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trabajo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del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6515" marR="25717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224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Cerrar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proyecto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  fase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2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-125095">
                        <a:lnSpc>
                          <a:spcPts val="1085"/>
                        </a:lnSpc>
                        <a:buFont typeface="Wingdings"/>
                        <a:buChar char=""/>
                        <a:tabLst>
                          <a:tab pos="18161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Realizar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Control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integrado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0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cambios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244" marR="118745">
                        <a:lnSpc>
                          <a:spcPct val="100000"/>
                        </a:lnSpc>
                        <a:spcBef>
                          <a:spcPts val="980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Planificar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0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Gestión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del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80975" indent="-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161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Validar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0394"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Gestión del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Alcance</a:t>
                      </a:r>
                      <a:r>
                        <a:rPr sz="10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del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9705" indent="-12446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Recopilar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Requisitos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80975" indent="-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161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Controlar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96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9705" indent="-12446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Definir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938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 indent="-12446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Crear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EDT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1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705" indent="-124460">
                        <a:lnSpc>
                          <a:spcPct val="100000"/>
                        </a:lnSpc>
                        <a:spcBef>
                          <a:spcPts val="980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Planificar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Gestión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del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Cronograma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52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9705" indent="-124460">
                        <a:lnSpc>
                          <a:spcPct val="100000"/>
                        </a:lnSpc>
                        <a:spcBef>
                          <a:spcPts val="540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Definir las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652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707390" marR="281940" indent="-42735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Gestión del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Tiempo</a:t>
                      </a:r>
                      <a:r>
                        <a:rPr sz="1000" b="1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244" marR="415290">
                        <a:lnSpc>
                          <a:spcPct val="100000"/>
                        </a:lnSpc>
                        <a:spcBef>
                          <a:spcPts val="165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Secuenciar</a:t>
                      </a:r>
                      <a:r>
                        <a:rPr sz="10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las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5880" marR="59309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161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Controlar</a:t>
                      </a:r>
                      <a:r>
                        <a:rPr sz="1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cronograma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39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244" marR="101600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Estimar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los</a:t>
                      </a:r>
                      <a:r>
                        <a:rPr sz="10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recursos  de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las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244" marR="158115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Estimar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duración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las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86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93395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Desarrollar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cronograma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244" marR="118745">
                        <a:lnSpc>
                          <a:spcPct val="100000"/>
                        </a:lnSpc>
                        <a:spcBef>
                          <a:spcPts val="990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Planificar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0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Gestión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los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Costos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7362">
                <a:tc>
                  <a:txBody>
                    <a:bodyPr/>
                    <a:lstStyle/>
                    <a:p>
                      <a:pPr marR="1270" algn="ctr">
                        <a:lnSpc>
                          <a:spcPts val="1065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Gestión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 los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Costes</a:t>
                      </a:r>
                      <a:r>
                        <a:rPr sz="1000" b="1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del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79705" indent="-12446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Estimar los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costos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 indent="-125095">
                        <a:lnSpc>
                          <a:spcPct val="100000"/>
                        </a:lnSpc>
                        <a:spcBef>
                          <a:spcPts val="470"/>
                        </a:spcBef>
                        <a:buFont typeface="Wingdings"/>
                        <a:buChar char=""/>
                        <a:tabLst>
                          <a:tab pos="18161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los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costos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1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87045">
                        <a:lnSpc>
                          <a:spcPct val="100000"/>
                        </a:lnSpc>
                        <a:spcBef>
                          <a:spcPts val="165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Determinar</a:t>
                      </a:r>
                      <a:r>
                        <a:rPr sz="1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presupuesto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0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07390" marR="208915" indent="-5003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Gestión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 la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Calidad del 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55244" marR="11874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Planificar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0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Gestión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calidad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361950">
                        <a:lnSpc>
                          <a:spcPct val="100000"/>
                        </a:lnSpc>
                        <a:spcBef>
                          <a:spcPts val="430"/>
                        </a:spcBef>
                        <a:buFont typeface="Wingdings"/>
                        <a:buChar char=""/>
                        <a:tabLst>
                          <a:tab pos="180975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Realizar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aseguramiento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calidad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0975" indent="-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161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Controlar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calidad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279647" y="6214870"/>
            <a:ext cx="1655064" cy="643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675258"/>
            <a:ext cx="53403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17090" algn="l"/>
              </a:tabLst>
            </a:pP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</a:t>
            </a:r>
            <a:r>
              <a:rPr sz="2000" b="1" spc="2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	</a:t>
            </a: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CALIDAD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DEL</a:t>
            </a:r>
            <a:r>
              <a:rPr sz="2000" b="1" spc="8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PROYECTO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1580149"/>
            <a:ext cx="4267200" cy="9042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84"/>
              </a:spcBef>
              <a:buClr>
                <a:srgbClr val="EEA82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8.1 Planificar </a:t>
            </a:r>
            <a:r>
              <a:rPr sz="1600" b="1" spc="5" dirty="0">
                <a:solidFill>
                  <a:srgbClr val="676767"/>
                </a:solidFill>
                <a:latin typeface="Arial"/>
                <a:cs typeface="Arial"/>
              </a:rPr>
              <a:t>la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Gestión </a:t>
            </a:r>
            <a:r>
              <a:rPr sz="1600" b="1" spc="5" dirty="0">
                <a:solidFill>
                  <a:srgbClr val="676767"/>
                </a:solidFill>
                <a:latin typeface="Arial"/>
                <a:cs typeface="Arial"/>
              </a:rPr>
              <a:t>de La</a:t>
            </a:r>
            <a:r>
              <a:rPr sz="1600" b="1" spc="-1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calidad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8.2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Realizar el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aseguramiento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</a:t>
            </a:r>
            <a:r>
              <a:rPr sz="1600" spc="-9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calidad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9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8.3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Controlar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</a:t>
            </a:r>
            <a:r>
              <a:rPr sz="1600" spc="-4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calidad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2302</Words>
  <Application>Microsoft Office PowerPoint</Application>
  <PresentationFormat>Presentación en pantalla (4:3)</PresentationFormat>
  <Paragraphs>364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Calibri</vt:lpstr>
      <vt:lpstr>Lucida Sans</vt:lpstr>
      <vt:lpstr>Times New Roman</vt:lpstr>
      <vt:lpstr>Wingdings</vt:lpstr>
      <vt:lpstr>Office Theme</vt:lpstr>
      <vt:lpstr>GESTIÓN DE LA CALIDAD DEL PROYECTO</vt:lpstr>
      <vt:lpstr>PREGUNTA:</vt:lpstr>
      <vt:lpstr>Presentación de PowerPoint</vt:lpstr>
      <vt:lpstr>LOGRO DE LA SESIÓN</vt:lpstr>
      <vt:lpstr>¿DÓNDE NOS ENCONTRAMOS HOY?</vt:lpstr>
      <vt:lpstr>Áreas de Conocimiento</vt:lpstr>
      <vt:lpstr>MATRIZ DE PROCESOS VS AREAS DE CONOCIMIENTO</vt:lpstr>
      <vt:lpstr>Presentación de PowerPoint</vt:lpstr>
      <vt:lpstr>GESTIÓN DE LA CALIDAD DEL PROYECTO</vt:lpstr>
      <vt:lpstr>PLANIFICAR LA GESTIÓN DE LA CALIDAD</vt:lpstr>
      <vt:lpstr>PLANIFICAR LA GESTIÓN DE LA CALIDAD</vt:lpstr>
      <vt:lpstr>8.1 PLANIFICAR LA GESTIÓN DE CALIDAD</vt:lpstr>
      <vt:lpstr>8.1 PLANIFICAR LA GESTIÓN DE CALIDAD</vt:lpstr>
      <vt:lpstr>8.1 PLANIFICAR LA GESTIÓN DE CALIDAD</vt:lpstr>
      <vt:lpstr>8.1 PLANIFICAR LA GESTIÓN DE CALIDAD ENTRADAS</vt:lpstr>
      <vt:lpstr>8.1 PLANIFICAR LA GESTIÓN DE CALIDAD ENTRADAS</vt:lpstr>
      <vt:lpstr>Presentación de PowerPoint</vt:lpstr>
      <vt:lpstr>8.1 PLANIFICAR LA GESTIÓN DE CALIDAD  HERRAMIENTAS Y TÉCNICAS: COSTO DE LA CALIDAD</vt:lpstr>
      <vt:lpstr>8.1 PLANIFICAR LA GESTIÓN DE CALIDAD  HERRAMIENTAS Y TÉCNICAS: 7 HERRAMIENTAS BASICAS DE CALIDAD</vt:lpstr>
      <vt:lpstr>8.1 PLANIFICAR LA GESTIÓN DE CALIDAD  HERRAMIENTAS Y TÉCNICAS: 7 HERRAMIENTAS BASICAS DE CALIDAD</vt:lpstr>
      <vt:lpstr>8.1 PLANIFICAR LA GESTIÓN DE CALIDAD  HERRAMIENTAS Y TÉCNICAS: 7 HERRAMIENTAS BASICAS DE CALIDAD</vt:lpstr>
      <vt:lpstr>8.1 PLANIFICAR LA GESTIÓN DE CALIDAD  HERRAMIENTAS Y TÉCNICAS: 7 HERRAMIENTAS BASICAS DE CALIDAD</vt:lpstr>
      <vt:lpstr>8.1 PLANIFICAR LA GESTIÓN DE CALIDAD  HERRAMIENTAS Y TÉCNICAS: 7 HERRAMIENTAS BASICAS DE CALIDAD</vt:lpstr>
      <vt:lpstr>8.1 PLANIFICAR LA GESTIÓN DE CALIDAD  HERRAMIENTAS Y TÉCNICAS: 7 HERRAMIENTAS BASICAS DE CALIDAD</vt:lpstr>
      <vt:lpstr>8.1 PLANIFICAR LA GESTIÓN DE CALIDAD  HERRAMIENTAS Y TÉCNICAS:  BENCHMARKING</vt:lpstr>
      <vt:lpstr>8.1 PLANIFICAR LA GESTIÓN DE CALIDAD  HERRAMIENTAS Y TÉCNICAS: DISEÑO DE EXPERIMENTOS</vt:lpstr>
      <vt:lpstr>8.1 PLANIFICAR LA GESTIÓN DE CALIDAD  HERRAMIENTAS Y TÉCNICAS: HERRAMIENTAS ADICIONALES DE PLANIFICACIÓN DE CALIDAD</vt:lpstr>
      <vt:lpstr>8.1 PLANIFICAR LA GESTIÓN DE CALIDAD  HERRAMIENTAS Y TÉCNICAS:  REUNIONES</vt:lpstr>
      <vt:lpstr>Presentación de PowerPoint</vt:lpstr>
      <vt:lpstr>8.1 PLANIFICAR LA GESTIÓN DE CALIDAD  SALIDAS: MÉTRICAS DE CALIDAD</vt:lpstr>
      <vt:lpstr>8.1 PLANIFICAR LA GESTIÓN DE CALIDAD  SALIDAS: LISTA DE CONTROL DE CALIDAD</vt:lpstr>
      <vt:lpstr>8.1 PLANIFICAR LA GESTIÓN DE CALIDAD  SALIDAS: PLAN DE MEJORAS DEL PROCESO</vt:lpstr>
      <vt:lpstr>Según los grupos formados, elabore el Plan de calidad de su proyecto y determine las métricas de calidad:</vt:lpstr>
      <vt:lpstr>Fin de las sesión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.</dc:creator>
  <cp:lastModifiedBy>Usuario de Windows</cp:lastModifiedBy>
  <cp:revision>1</cp:revision>
  <dcterms:created xsi:type="dcterms:W3CDTF">2018-05-03T13:16:10Z</dcterms:created>
  <dcterms:modified xsi:type="dcterms:W3CDTF">2018-05-03T13:17:37Z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2018-05-03T00:00:00Z</vt:filetime>
  </property>
</Properties>
</file>