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Lst>
  <p:notesMasterIdLst>
    <p:notesMasterId r:id="rId5"/>
  </p:notesMasterIdLst>
  <p:sldIdLst>
    <p:sldId id="256" r:id="rId6"/>
    <p:sldId id="257" r:id="rId7"/>
  </p:sldIdLst>
  <p:sldSz cy="32918400" cx="49377600"/>
  <p:notesSz cx="6858000" cy="9144000"/>
  <p:embeddedFontLst>
    <p:embeddedFont>
      <p:font typeface="Source Sans Pro Light"/>
      <p:regular r:id="rId8"/>
      <p:bold r:id="rId9"/>
      <p:italic r:id="rId10"/>
      <p:boldItalic r:id="rId11"/>
    </p:embeddedFont>
    <p:embeddedFont>
      <p:font typeface="Source Sans Pro SemiBold"/>
      <p:regular r:id="rId12"/>
      <p:bold r:id="rId13"/>
      <p:italic r:id="rId14"/>
      <p:boldItalic r:id="rId15"/>
    </p:embeddedFont>
    <p:embeddedFont>
      <p:font typeface="Source Sans Pro Black"/>
      <p:bold r:id="rId16"/>
      <p:boldItalic r:id="rId17"/>
    </p:embeddedFont>
    <p:embeddedFont>
      <p:font typeface="Source Sans Pro"/>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385">
          <p15:clr>
            <a:srgbClr val="9AA0A6"/>
          </p15:clr>
        </p15:guide>
        <p15:guide id="2" pos="350">
          <p15:clr>
            <a:srgbClr val="9AA0A6"/>
          </p15:clr>
        </p15:guide>
        <p15:guide id="3" pos="30738">
          <p15:clr>
            <a:srgbClr val="9AA0A6"/>
          </p15:clr>
        </p15:guide>
        <p15:guide id="4"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385" orient="horz"/>
        <p:guide pos="350"/>
        <p:guide pos="30738"/>
        <p:guide pos="3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SourceSansProLight-regular.fntdata"/><Relationship Id="rId11" Type="http://schemas.openxmlformats.org/officeDocument/2006/relationships/font" Target="fonts/SourceSansProLight-boldItalic.fntdata"/><Relationship Id="rId10" Type="http://schemas.openxmlformats.org/officeDocument/2006/relationships/font" Target="fonts/SourceSansProLight-italic.fntdata"/><Relationship Id="rId13" Type="http://schemas.openxmlformats.org/officeDocument/2006/relationships/font" Target="fonts/SourceSansProSemiBold-bold.fntdata"/><Relationship Id="rId12" Type="http://schemas.openxmlformats.org/officeDocument/2006/relationships/font" Target="fonts/SourceSansProSemiBold-regular.fntdata"/><Relationship Id="rId15" Type="http://schemas.openxmlformats.org/officeDocument/2006/relationships/font" Target="fonts/SourceSansProSemiBold-boldItalic.fntdata"/><Relationship Id="rId14" Type="http://schemas.openxmlformats.org/officeDocument/2006/relationships/font" Target="fonts/SourceSansProSemiBold-italic.fntdata"/><Relationship Id="rId17" Type="http://schemas.openxmlformats.org/officeDocument/2006/relationships/font" Target="fonts/SourceSansProBlack-boldItalic.fntdata"/><Relationship Id="rId16" Type="http://schemas.openxmlformats.org/officeDocument/2006/relationships/font" Target="fonts/SourceSansProBlack-bold.fntdata"/><Relationship Id="rId19" Type="http://schemas.openxmlformats.org/officeDocument/2006/relationships/font" Target="fonts/SourceSansPro-boldItalic.fntdata"/><Relationship Id="rId18" Type="http://schemas.openxmlformats.org/officeDocument/2006/relationships/font" Target="fonts/SourceSans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ffde3260_0_8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g6effde3260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Author list: Don’t split names onto two lines (e.g., “Jimmy [break] Smith”). If that happens, use a new line, unless you need the space. </a:t>
            </a:r>
            <a:r>
              <a:rPr b="1" lang="en-US"/>
              <a:t>Bold the first names of anybody who’s presenting</a:t>
            </a:r>
            <a:r>
              <a:rPr lang="en-US"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Intro/methods/result: </a:t>
            </a:r>
            <a:r>
              <a:rPr b="1" lang="en-US"/>
              <a:t>Do not drop below font size 28</a:t>
            </a:r>
            <a:r>
              <a:rPr lang="en-US"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f18ac732f_3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g6f18ac732f_3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Author list: Don’t split names onto two lines (e.g., “Jimmy [break] Smith”). If that happens, use a new line, unless you need the space. </a:t>
            </a:r>
            <a:r>
              <a:rPr b="1" lang="en-US"/>
              <a:t>Bold the first names of anybody who’s presenting</a:t>
            </a:r>
            <a:r>
              <a:rPr lang="en-US"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Intro/methods/result: </a:t>
            </a:r>
            <a:r>
              <a:rPr b="1" lang="en-US"/>
              <a:t>Do not drop below font size 28</a:t>
            </a:r>
            <a:r>
              <a:rPr lang="en-US"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2" name="Google Shape;12;p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5" name="Shape 45"/>
        <p:cNvGrpSpPr/>
        <p:nvPr/>
      </p:nvGrpSpPr>
      <p:grpSpPr>
        <a:xfrm>
          <a:off x="0" y="0"/>
          <a:ext cx="0" cy="0"/>
          <a:chOff x="0" y="0"/>
          <a:chExt cx="0" cy="0"/>
        </a:xfrm>
      </p:grpSpPr>
      <p:sp>
        <p:nvSpPr>
          <p:cNvPr id="46" name="Google Shape;46;p11"/>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11"/>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8" name="Google Shape;48;p1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9" name="Shape 49"/>
        <p:cNvGrpSpPr/>
        <p:nvPr/>
      </p:nvGrpSpPr>
      <p:grpSpPr>
        <a:xfrm>
          <a:off x="0" y="0"/>
          <a:ext cx="0" cy="0"/>
          <a:chOff x="0" y="0"/>
          <a:chExt cx="0" cy="0"/>
        </a:xfrm>
      </p:grpSpPr>
      <p:sp>
        <p:nvSpPr>
          <p:cNvPr id="50" name="Google Shape;50;p1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1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2" name="Google Shape;52;p1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2">
    <p:spTree>
      <p:nvGrpSpPr>
        <p:cNvPr id="53" name="Shape 53"/>
        <p:cNvGrpSpPr/>
        <p:nvPr/>
      </p:nvGrpSpPr>
      <p:grpSpPr>
        <a:xfrm>
          <a:off x="0" y="0"/>
          <a:ext cx="0" cy="0"/>
          <a:chOff x="0" y="0"/>
          <a:chExt cx="0" cy="0"/>
        </a:xfrm>
      </p:grpSpPr>
      <p:sp>
        <p:nvSpPr>
          <p:cNvPr id="54" name="Google Shape;54;p13"/>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5" name="Google Shape;55;p13"/>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6" name="Google Shape;56;p1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2">
    <p:spTree>
      <p:nvGrpSpPr>
        <p:cNvPr id="57" name="Shape 57"/>
        <p:cNvGrpSpPr/>
        <p:nvPr/>
      </p:nvGrpSpPr>
      <p:grpSpPr>
        <a:xfrm>
          <a:off x="0" y="0"/>
          <a:ext cx="0" cy="0"/>
          <a:chOff x="0" y="0"/>
          <a:chExt cx="0" cy="0"/>
        </a:xfrm>
      </p:grpSpPr>
      <p:sp>
        <p:nvSpPr>
          <p:cNvPr id="58" name="Google Shape;58;p14"/>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9" name="Google Shape;59;p14"/>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0" name="Google Shape;60;p1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2">
    <p:spTree>
      <p:nvGrpSpPr>
        <p:cNvPr id="61" name="Shape 61"/>
        <p:cNvGrpSpPr/>
        <p:nvPr/>
      </p:nvGrpSpPr>
      <p:grpSpPr>
        <a:xfrm>
          <a:off x="0" y="0"/>
          <a:ext cx="0" cy="0"/>
          <a:chOff x="0" y="0"/>
          <a:chExt cx="0" cy="0"/>
        </a:xfrm>
      </p:grpSpPr>
      <p:sp>
        <p:nvSpPr>
          <p:cNvPr id="62" name="Google Shape;62;p15"/>
          <p:cNvSpPr txBox="1"/>
          <p:nvPr>
            <p:ph type="title"/>
          </p:nvPr>
        </p:nvSpPr>
        <p:spPr>
          <a:xfrm>
            <a:off x="3401142" y="1752606"/>
            <a:ext cx="42588178"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3" name="Google Shape;63;p15"/>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4" name="Google Shape;64;p15"/>
          <p:cNvSpPr txBox="1"/>
          <p:nvPr>
            <p:ph idx="2" type="body"/>
          </p:nvPr>
        </p:nvSpPr>
        <p:spPr>
          <a:xfrm>
            <a:off x="24997413" y="8069581"/>
            <a:ext cx="20991913"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5" name="Google Shape;65;p1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2">
    <p:spTree>
      <p:nvGrpSpPr>
        <p:cNvPr id="66" name="Shape 66"/>
        <p:cNvGrpSpPr/>
        <p:nvPr/>
      </p:nvGrpSpPr>
      <p:grpSpPr>
        <a:xfrm>
          <a:off x="0" y="0"/>
          <a:ext cx="0" cy="0"/>
          <a:chOff x="0" y="0"/>
          <a:chExt cx="0" cy="0"/>
        </a:xfrm>
      </p:grpSpPr>
      <p:sp>
        <p:nvSpPr>
          <p:cNvPr id="67" name="Google Shape;67;p16"/>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8" name="Google Shape;68;p1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2">
    <p:spTree>
      <p:nvGrpSpPr>
        <p:cNvPr id="69" name="Shape 69"/>
        <p:cNvGrpSpPr/>
        <p:nvPr/>
      </p:nvGrpSpPr>
      <p:grpSpPr>
        <a:xfrm>
          <a:off x="0" y="0"/>
          <a:ext cx="0" cy="0"/>
          <a:chOff x="0" y="0"/>
          <a:chExt cx="0" cy="0"/>
        </a:xfrm>
      </p:grpSpPr>
      <p:sp>
        <p:nvSpPr>
          <p:cNvPr id="70" name="Google Shape;70;p1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2">
    <p:spTree>
      <p:nvGrpSpPr>
        <p:cNvPr id="71" name="Shape 71"/>
        <p:cNvGrpSpPr/>
        <p:nvPr/>
      </p:nvGrpSpPr>
      <p:grpSpPr>
        <a:xfrm>
          <a:off x="0" y="0"/>
          <a:ext cx="0" cy="0"/>
          <a:chOff x="0" y="0"/>
          <a:chExt cx="0" cy="0"/>
        </a:xfrm>
      </p:grpSpPr>
      <p:sp>
        <p:nvSpPr>
          <p:cNvPr id="72" name="Google Shape;72;p18"/>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3" name="Google Shape;73;p18"/>
          <p:cNvSpPr txBox="1"/>
          <p:nvPr>
            <p:ph idx="1" type="body"/>
          </p:nvPr>
        </p:nvSpPr>
        <p:spPr>
          <a:xfrm>
            <a:off x="20991913"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4" name="Google Shape;74;p18"/>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5" name="Google Shape;75;p1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2">
    <p:spTree>
      <p:nvGrpSpPr>
        <p:cNvPr id="76" name="Shape 76"/>
        <p:cNvGrpSpPr/>
        <p:nvPr/>
      </p:nvGrpSpPr>
      <p:grpSpPr>
        <a:xfrm>
          <a:off x="0" y="0"/>
          <a:ext cx="0" cy="0"/>
          <a:chOff x="0" y="0"/>
          <a:chExt cx="0" cy="0"/>
        </a:xfrm>
      </p:grpSpPr>
      <p:sp>
        <p:nvSpPr>
          <p:cNvPr id="77" name="Google Shape;77;p1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8" name="Google Shape;78;p19"/>
          <p:cNvSpPr/>
          <p:nvPr>
            <p:ph idx="2" type="pic"/>
          </p:nvPr>
        </p:nvSpPr>
        <p:spPr>
          <a:xfrm>
            <a:off x="20991913"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79" name="Google Shape;79;p19"/>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0" name="Google Shape;80;p1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2">
    <p:bg>
      <p:bgPr>
        <a:solidFill>
          <a:srgbClr val="00306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3703320" y="10226041"/>
            <a:ext cx="41970961" cy="705612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3" name="Google Shape;83;p20"/>
          <p:cNvSpPr txBox="1"/>
          <p:nvPr>
            <p:ph idx="1" type="body"/>
          </p:nvPr>
        </p:nvSpPr>
        <p:spPr>
          <a:xfrm>
            <a:off x="7406640" y="18653759"/>
            <a:ext cx="34564322" cy="8412481"/>
          </a:xfrm>
          <a:prstGeom prst="rect">
            <a:avLst/>
          </a:prstGeom>
          <a:noFill/>
          <a:ln>
            <a:noFill/>
          </a:ln>
        </p:spPr>
        <p:txBody>
          <a:bodyPr anchorCtr="0" anchor="t" bIns="219450" lIns="219450" spcFirstLastPara="1" rIns="219450" wrap="square" tIns="219450">
            <a:noAutofit/>
          </a:bodyPr>
          <a:lstStyle>
            <a:lvl1pPr indent="-228600" lvl="0" marL="457200" algn="ctr">
              <a:lnSpc>
                <a:spcPct val="100000"/>
              </a:lnSpc>
              <a:spcBef>
                <a:spcPts val="3600"/>
              </a:spcBef>
              <a:spcAft>
                <a:spcPts val="0"/>
              </a:spcAft>
              <a:buClr>
                <a:srgbClr val="888888"/>
              </a:buClr>
              <a:buSzPts val="15400"/>
              <a:buFont typeface="Calibri"/>
              <a:buNone/>
              <a:defRPr sz="15400">
                <a:solidFill>
                  <a:srgbClr val="888888"/>
                </a:solidFill>
              </a:defRPr>
            </a:lvl1pPr>
            <a:lvl2pPr indent="-228600" lvl="1" marL="914400" algn="ctr">
              <a:lnSpc>
                <a:spcPct val="100000"/>
              </a:lnSpc>
              <a:spcBef>
                <a:spcPts val="3600"/>
              </a:spcBef>
              <a:spcAft>
                <a:spcPts val="0"/>
              </a:spcAft>
              <a:buClr>
                <a:srgbClr val="888888"/>
              </a:buClr>
              <a:buSzPts val="15400"/>
              <a:buFont typeface="Calibri"/>
              <a:buNone/>
              <a:defRPr sz="15400">
                <a:solidFill>
                  <a:srgbClr val="888888"/>
                </a:solidFill>
              </a:defRPr>
            </a:lvl2pPr>
            <a:lvl3pPr indent="-228600" lvl="2" marL="1371600" algn="ctr">
              <a:lnSpc>
                <a:spcPct val="100000"/>
              </a:lnSpc>
              <a:spcBef>
                <a:spcPts val="3600"/>
              </a:spcBef>
              <a:spcAft>
                <a:spcPts val="0"/>
              </a:spcAft>
              <a:buClr>
                <a:srgbClr val="888888"/>
              </a:buClr>
              <a:buSzPts val="15400"/>
              <a:buFont typeface="Calibri"/>
              <a:buNone/>
              <a:defRPr sz="15400">
                <a:solidFill>
                  <a:srgbClr val="888888"/>
                </a:solidFill>
              </a:defRPr>
            </a:lvl3pPr>
            <a:lvl4pPr indent="-228600" lvl="3" marL="1828800" algn="ctr">
              <a:lnSpc>
                <a:spcPct val="100000"/>
              </a:lnSpc>
              <a:spcBef>
                <a:spcPts val="3600"/>
              </a:spcBef>
              <a:spcAft>
                <a:spcPts val="0"/>
              </a:spcAft>
              <a:buClr>
                <a:srgbClr val="888888"/>
              </a:buClr>
              <a:buSzPts val="15400"/>
              <a:buFont typeface="Calibri"/>
              <a:buNone/>
              <a:defRPr sz="15400">
                <a:solidFill>
                  <a:srgbClr val="888888"/>
                </a:solidFill>
              </a:defRPr>
            </a:lvl4pPr>
            <a:lvl5pPr indent="-228600" lvl="4" marL="2286000" algn="ctr">
              <a:lnSpc>
                <a:spcPct val="100000"/>
              </a:lnSpc>
              <a:spcBef>
                <a:spcPts val="3600"/>
              </a:spcBef>
              <a:spcAft>
                <a:spcPts val="0"/>
              </a:spcAft>
              <a:buClr>
                <a:srgbClr val="888888"/>
              </a:buClr>
              <a:buSzPts val="15400"/>
              <a:buFont typeface="Calibri"/>
              <a:buNone/>
              <a:defRPr sz="154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4" name="Google Shape;84;p20"/>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6" name="Google Shape;16;p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2">
    <p:bg>
      <p:bgPr>
        <a:solidFill>
          <a:srgbClr val="003062"/>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7" name="Google Shape;87;p21"/>
          <p:cNvSpPr txBox="1"/>
          <p:nvPr>
            <p:ph idx="1" type="body"/>
          </p:nvPr>
        </p:nvSpPr>
        <p:spPr>
          <a:xfrm>
            <a:off x="2468879" y="7680962"/>
            <a:ext cx="44439840" cy="21724623"/>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8" name="Google Shape;88;p21"/>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3">
    <p:bg>
      <p:bgPr>
        <a:solidFill>
          <a:srgbClr val="003062"/>
        </a:solidFill>
      </p:bgPr>
    </p:bg>
    <p:spTree>
      <p:nvGrpSpPr>
        <p:cNvPr id="89" name="Shape 89"/>
        <p:cNvGrpSpPr/>
        <p:nvPr/>
      </p:nvGrpSpPr>
      <p:grpSpPr>
        <a:xfrm>
          <a:off x="0" y="0"/>
          <a:ext cx="0" cy="0"/>
          <a:chOff x="0" y="0"/>
          <a:chExt cx="0" cy="0"/>
        </a:xfrm>
      </p:grpSpPr>
      <p:sp>
        <p:nvSpPr>
          <p:cNvPr id="90" name="Google Shape;90;p22"/>
          <p:cNvSpPr txBox="1"/>
          <p:nvPr>
            <p:ph type="title"/>
          </p:nvPr>
        </p:nvSpPr>
        <p:spPr>
          <a:xfrm>
            <a:off x="3900489" y="21153120"/>
            <a:ext cx="41970961" cy="6537961"/>
          </a:xfrm>
          <a:prstGeom prst="rect">
            <a:avLst/>
          </a:prstGeom>
          <a:noFill/>
          <a:ln>
            <a:noFill/>
          </a:ln>
        </p:spPr>
        <p:txBody>
          <a:bodyPr anchorCtr="0" anchor="t" bIns="219450" lIns="219450" spcFirstLastPara="1" rIns="219450" wrap="square" tIns="219450">
            <a:noAutofit/>
          </a:bodyPr>
          <a:lstStyle>
            <a:lvl1pPr lvl="0" algn="l">
              <a:lnSpc>
                <a:spcPct val="100000"/>
              </a:lnSpc>
              <a:spcBef>
                <a:spcPts val="0"/>
              </a:spcBef>
              <a:spcAft>
                <a:spcPts val="0"/>
              </a:spcAft>
              <a:buClr>
                <a:srgbClr val="000000"/>
              </a:buClr>
              <a:buSzPts val="19200"/>
              <a:buFont typeface="Calibri"/>
              <a:buNone/>
              <a:defRPr b="1" sz="19200" cap="none">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1" name="Google Shape;91;p22"/>
          <p:cNvSpPr txBox="1"/>
          <p:nvPr>
            <p:ph idx="1" type="body"/>
          </p:nvPr>
        </p:nvSpPr>
        <p:spPr>
          <a:xfrm>
            <a:off x="3900489" y="13952223"/>
            <a:ext cx="41970961" cy="720089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300"/>
              </a:spcBef>
              <a:spcAft>
                <a:spcPts val="0"/>
              </a:spcAft>
              <a:buClr>
                <a:srgbClr val="888888"/>
              </a:buClr>
              <a:buSzPts val="9600"/>
              <a:buFont typeface="Calibri"/>
              <a:buNone/>
              <a:defRPr sz="9600">
                <a:solidFill>
                  <a:srgbClr val="888888"/>
                </a:solidFill>
              </a:defRPr>
            </a:lvl1pPr>
            <a:lvl2pPr indent="-228600" lvl="1" marL="914400" algn="l">
              <a:lnSpc>
                <a:spcPct val="100000"/>
              </a:lnSpc>
              <a:spcBef>
                <a:spcPts val="2300"/>
              </a:spcBef>
              <a:spcAft>
                <a:spcPts val="0"/>
              </a:spcAft>
              <a:buClr>
                <a:srgbClr val="888888"/>
              </a:buClr>
              <a:buSzPts val="9600"/>
              <a:buFont typeface="Calibri"/>
              <a:buNone/>
              <a:defRPr sz="9600">
                <a:solidFill>
                  <a:srgbClr val="888888"/>
                </a:solidFill>
              </a:defRPr>
            </a:lvl2pPr>
            <a:lvl3pPr indent="-228600" lvl="2" marL="1371600" algn="l">
              <a:lnSpc>
                <a:spcPct val="100000"/>
              </a:lnSpc>
              <a:spcBef>
                <a:spcPts val="2300"/>
              </a:spcBef>
              <a:spcAft>
                <a:spcPts val="0"/>
              </a:spcAft>
              <a:buClr>
                <a:srgbClr val="888888"/>
              </a:buClr>
              <a:buSzPts val="9600"/>
              <a:buFont typeface="Calibri"/>
              <a:buNone/>
              <a:defRPr sz="9600">
                <a:solidFill>
                  <a:srgbClr val="888888"/>
                </a:solidFill>
              </a:defRPr>
            </a:lvl3pPr>
            <a:lvl4pPr indent="-228600" lvl="3" marL="1828800" algn="l">
              <a:lnSpc>
                <a:spcPct val="100000"/>
              </a:lnSpc>
              <a:spcBef>
                <a:spcPts val="2300"/>
              </a:spcBef>
              <a:spcAft>
                <a:spcPts val="0"/>
              </a:spcAft>
              <a:buClr>
                <a:srgbClr val="888888"/>
              </a:buClr>
              <a:buSzPts val="9600"/>
              <a:buFont typeface="Calibri"/>
              <a:buNone/>
              <a:defRPr sz="9600">
                <a:solidFill>
                  <a:srgbClr val="888888"/>
                </a:solidFill>
              </a:defRPr>
            </a:lvl4pPr>
            <a:lvl5pPr indent="-228600" lvl="4" marL="2286000" algn="l">
              <a:lnSpc>
                <a:spcPct val="100000"/>
              </a:lnSpc>
              <a:spcBef>
                <a:spcPts val="2300"/>
              </a:spcBef>
              <a:spcAft>
                <a:spcPts val="0"/>
              </a:spcAft>
              <a:buClr>
                <a:srgbClr val="888888"/>
              </a:buClr>
              <a:buSzPts val="9600"/>
              <a:buFont typeface="Calibri"/>
              <a:buNone/>
              <a:defRPr sz="96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2" name="Google Shape;92;p22"/>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3">
    <p:bg>
      <p:bgPr>
        <a:solidFill>
          <a:srgbClr val="003062"/>
        </a:solidFill>
      </p:bgPr>
    </p:bg>
    <p:spTree>
      <p:nvGrpSpPr>
        <p:cNvPr id="93" name="Shape 93"/>
        <p:cNvGrpSpPr/>
        <p:nvPr/>
      </p:nvGrpSpPr>
      <p:grpSpPr>
        <a:xfrm>
          <a:off x="0" y="0"/>
          <a:ext cx="0" cy="0"/>
          <a:chOff x="0" y="0"/>
          <a:chExt cx="0" cy="0"/>
        </a:xfrm>
      </p:grpSpPr>
      <p:sp>
        <p:nvSpPr>
          <p:cNvPr id="94" name="Google Shape;94;p23"/>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5" name="Google Shape;95;p23"/>
          <p:cNvSpPr txBox="1"/>
          <p:nvPr>
            <p:ph idx="1" type="body"/>
          </p:nvPr>
        </p:nvSpPr>
        <p:spPr>
          <a:xfrm>
            <a:off x="2468879" y="7680962"/>
            <a:ext cx="21808441" cy="21724623"/>
          </a:xfrm>
          <a:prstGeom prst="rect">
            <a:avLst/>
          </a:prstGeom>
          <a:noFill/>
          <a:ln>
            <a:noFill/>
          </a:ln>
        </p:spPr>
        <p:txBody>
          <a:bodyPr anchorCtr="0" anchor="t" bIns="219450" lIns="219450" spcFirstLastPara="1" rIns="219450" wrap="square" tIns="219450">
            <a:noAutofit/>
          </a:bodyPr>
          <a:lstStyle>
            <a:lvl1pPr indent="-342900" lvl="0" marL="457200" algn="l">
              <a:lnSpc>
                <a:spcPct val="100000"/>
              </a:lnSpc>
              <a:spcBef>
                <a:spcPts val="3200"/>
              </a:spcBef>
              <a:spcAft>
                <a:spcPts val="0"/>
              </a:spcAft>
              <a:buClr>
                <a:srgbClr val="000000"/>
              </a:buClr>
              <a:buSzPts val="1800"/>
              <a:buChar char="•"/>
              <a:defRPr/>
            </a:lvl1pPr>
            <a:lvl2pPr indent="-342900" lvl="1" marL="914400" algn="l">
              <a:lnSpc>
                <a:spcPct val="100000"/>
              </a:lnSpc>
              <a:spcBef>
                <a:spcPts val="3200"/>
              </a:spcBef>
              <a:spcAft>
                <a:spcPts val="0"/>
              </a:spcAft>
              <a:buClr>
                <a:srgbClr val="000000"/>
              </a:buClr>
              <a:buSzPts val="1800"/>
              <a:buChar char="–"/>
              <a:defRPr/>
            </a:lvl2pPr>
            <a:lvl3pPr indent="-342900" lvl="2" marL="1371600" algn="l">
              <a:lnSpc>
                <a:spcPct val="100000"/>
              </a:lnSpc>
              <a:spcBef>
                <a:spcPts val="3200"/>
              </a:spcBef>
              <a:spcAft>
                <a:spcPts val="0"/>
              </a:spcAft>
              <a:buClr>
                <a:srgbClr val="000000"/>
              </a:buClr>
              <a:buSzPts val="1800"/>
              <a:buChar char="•"/>
              <a:defRPr/>
            </a:lvl3pPr>
            <a:lvl4pPr indent="-342900" lvl="3" marL="1828800" algn="l">
              <a:lnSpc>
                <a:spcPct val="100000"/>
              </a:lnSpc>
              <a:spcBef>
                <a:spcPts val="3200"/>
              </a:spcBef>
              <a:spcAft>
                <a:spcPts val="0"/>
              </a:spcAft>
              <a:buClr>
                <a:srgbClr val="000000"/>
              </a:buClr>
              <a:buSzPts val="1800"/>
              <a:buChar char="–"/>
              <a:defRPr/>
            </a:lvl4pPr>
            <a:lvl5pPr indent="-342900" lvl="4" marL="2286000" algn="l">
              <a:lnSpc>
                <a:spcPct val="100000"/>
              </a:lnSpc>
              <a:spcBef>
                <a:spcPts val="32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6" name="Google Shape;96;p23"/>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3">
    <p:bg>
      <p:bgPr>
        <a:solidFill>
          <a:srgbClr val="003062"/>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9" name="Google Shape;99;p24"/>
          <p:cNvSpPr txBox="1"/>
          <p:nvPr>
            <p:ph idx="1" type="body"/>
          </p:nvPr>
        </p:nvSpPr>
        <p:spPr>
          <a:xfrm>
            <a:off x="2468879" y="7368541"/>
            <a:ext cx="21817017" cy="307085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700"/>
              </a:spcBef>
              <a:spcAft>
                <a:spcPts val="0"/>
              </a:spcAft>
              <a:buClr>
                <a:srgbClr val="000000"/>
              </a:buClr>
              <a:buSzPts val="11500"/>
              <a:buFont typeface="Calibri"/>
              <a:buNone/>
              <a:defRPr b="1" sz="11500"/>
            </a:lvl1pPr>
            <a:lvl2pPr indent="-228600" lvl="1" marL="914400" algn="l">
              <a:lnSpc>
                <a:spcPct val="100000"/>
              </a:lnSpc>
              <a:spcBef>
                <a:spcPts val="2700"/>
              </a:spcBef>
              <a:spcAft>
                <a:spcPts val="0"/>
              </a:spcAft>
              <a:buClr>
                <a:srgbClr val="000000"/>
              </a:buClr>
              <a:buSzPts val="11500"/>
              <a:buFont typeface="Calibri"/>
              <a:buNone/>
              <a:defRPr b="1" sz="11500"/>
            </a:lvl2pPr>
            <a:lvl3pPr indent="-228600" lvl="2" marL="1371600" algn="l">
              <a:lnSpc>
                <a:spcPct val="100000"/>
              </a:lnSpc>
              <a:spcBef>
                <a:spcPts val="2700"/>
              </a:spcBef>
              <a:spcAft>
                <a:spcPts val="0"/>
              </a:spcAft>
              <a:buClr>
                <a:srgbClr val="000000"/>
              </a:buClr>
              <a:buSzPts val="11500"/>
              <a:buFont typeface="Calibri"/>
              <a:buNone/>
              <a:defRPr b="1" sz="11500"/>
            </a:lvl3pPr>
            <a:lvl4pPr indent="-228600" lvl="3" marL="1828800" algn="l">
              <a:lnSpc>
                <a:spcPct val="100000"/>
              </a:lnSpc>
              <a:spcBef>
                <a:spcPts val="2700"/>
              </a:spcBef>
              <a:spcAft>
                <a:spcPts val="0"/>
              </a:spcAft>
              <a:buClr>
                <a:srgbClr val="000000"/>
              </a:buClr>
              <a:buSzPts val="11500"/>
              <a:buFont typeface="Calibri"/>
              <a:buNone/>
              <a:defRPr b="1" sz="11500"/>
            </a:lvl4pPr>
            <a:lvl5pPr indent="-228600" lvl="4" marL="2286000" algn="l">
              <a:lnSpc>
                <a:spcPct val="100000"/>
              </a:lnSpc>
              <a:spcBef>
                <a:spcPts val="27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0" name="Google Shape;100;p24"/>
          <p:cNvSpPr txBox="1"/>
          <p:nvPr>
            <p:ph idx="2" type="body"/>
          </p:nvPr>
        </p:nvSpPr>
        <p:spPr>
          <a:xfrm>
            <a:off x="25083138" y="7368541"/>
            <a:ext cx="21825585" cy="3070859"/>
          </a:xfrm>
          <a:prstGeom prst="rect">
            <a:avLst/>
          </a:prstGeom>
          <a:noFill/>
          <a:ln>
            <a:noFill/>
          </a:ln>
        </p:spPr>
        <p:txBody>
          <a:bodyPr anchorCtr="0" anchor="b"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1" name="Google Shape;101;p24"/>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3">
    <p:bg>
      <p:bgPr>
        <a:solidFill>
          <a:srgbClr val="003062"/>
        </a:solidFill>
      </p:bgPr>
    </p:bg>
    <p:spTree>
      <p:nvGrpSpPr>
        <p:cNvPr id="102" name="Shape 102"/>
        <p:cNvGrpSpPr/>
        <p:nvPr/>
      </p:nvGrpSpPr>
      <p:grpSpPr>
        <a:xfrm>
          <a:off x="0" y="0"/>
          <a:ext cx="0" cy="0"/>
          <a:chOff x="0" y="0"/>
          <a:chExt cx="0" cy="0"/>
        </a:xfrm>
      </p:grpSpPr>
      <p:sp>
        <p:nvSpPr>
          <p:cNvPr id="103" name="Google Shape;103;p25"/>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4" name="Google Shape;104;p25"/>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3">
    <p:bg>
      <p:bgPr>
        <a:solidFill>
          <a:srgbClr val="003062"/>
        </a:solidFill>
      </p:bgPr>
    </p:bg>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3">
    <p:bg>
      <p:bgPr>
        <a:solidFill>
          <a:srgbClr val="003062"/>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2468883" y="1310639"/>
            <a:ext cx="16244891" cy="5577842"/>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27"/>
          <p:cNvSpPr txBox="1"/>
          <p:nvPr>
            <p:ph idx="1" type="body"/>
          </p:nvPr>
        </p:nvSpPr>
        <p:spPr>
          <a:xfrm>
            <a:off x="19305269" y="1310642"/>
            <a:ext cx="27603450" cy="28094945"/>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0" name="Google Shape;110;p27"/>
          <p:cNvSpPr txBox="1"/>
          <p:nvPr>
            <p:ph idx="2" type="body"/>
          </p:nvPr>
        </p:nvSpPr>
        <p:spPr>
          <a:xfrm>
            <a:off x="2468883" y="6888481"/>
            <a:ext cx="16244891" cy="22517105"/>
          </a:xfrm>
          <a:prstGeom prst="rect">
            <a:avLst/>
          </a:prstGeom>
          <a:noFill/>
          <a:ln>
            <a:noFill/>
          </a:ln>
        </p:spPr>
        <p:txBody>
          <a:bodyPr anchorCtr="0" anchor="t"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1" name="Google Shape;111;p27"/>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3">
    <p:bg>
      <p:bgPr>
        <a:solidFill>
          <a:srgbClr val="00306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9678354" y="23042880"/>
            <a:ext cx="29626562" cy="2720343"/>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4" name="Google Shape;114;p28"/>
          <p:cNvSpPr/>
          <p:nvPr>
            <p:ph idx="2" type="pic"/>
          </p:nvPr>
        </p:nvSpPr>
        <p:spPr>
          <a:xfrm>
            <a:off x="9678354" y="2941320"/>
            <a:ext cx="29626562" cy="19751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115" name="Google Shape;115;p28"/>
          <p:cNvSpPr txBox="1"/>
          <p:nvPr>
            <p:ph idx="1" type="body"/>
          </p:nvPr>
        </p:nvSpPr>
        <p:spPr>
          <a:xfrm>
            <a:off x="9678354" y="25763220"/>
            <a:ext cx="29626562" cy="3863339"/>
          </a:xfrm>
          <a:prstGeom prst="rect">
            <a:avLst/>
          </a:prstGeom>
          <a:noFill/>
          <a:ln>
            <a:noFill/>
          </a:ln>
        </p:spPr>
        <p:txBody>
          <a:bodyPr anchorCtr="0" anchor="t" bIns="219450" lIns="219450" spcFirstLastPara="1" rIns="219450" wrap="square" tIns="219450">
            <a:noAutofit/>
          </a:bodyPr>
          <a:lstStyle>
            <a:lvl1pPr indent="-228600" lvl="0" marL="457200" algn="l">
              <a:lnSpc>
                <a:spcPct val="100000"/>
              </a:lnSpc>
              <a:spcBef>
                <a:spcPts val="1600"/>
              </a:spcBef>
              <a:spcAft>
                <a:spcPts val="0"/>
              </a:spcAft>
              <a:buClr>
                <a:srgbClr val="000000"/>
              </a:buClr>
              <a:buSzPts val="6700"/>
              <a:buFont typeface="Calibri"/>
              <a:buNone/>
              <a:defRPr sz="6700"/>
            </a:lvl1pPr>
            <a:lvl2pPr indent="-228600" lvl="1" marL="914400" algn="l">
              <a:lnSpc>
                <a:spcPct val="100000"/>
              </a:lnSpc>
              <a:spcBef>
                <a:spcPts val="1600"/>
              </a:spcBef>
              <a:spcAft>
                <a:spcPts val="0"/>
              </a:spcAft>
              <a:buClr>
                <a:srgbClr val="000000"/>
              </a:buClr>
              <a:buSzPts val="6700"/>
              <a:buFont typeface="Calibri"/>
              <a:buNone/>
              <a:defRPr sz="6700"/>
            </a:lvl2pPr>
            <a:lvl3pPr indent="-228600" lvl="2" marL="1371600" algn="l">
              <a:lnSpc>
                <a:spcPct val="100000"/>
              </a:lnSpc>
              <a:spcBef>
                <a:spcPts val="1600"/>
              </a:spcBef>
              <a:spcAft>
                <a:spcPts val="0"/>
              </a:spcAft>
              <a:buClr>
                <a:srgbClr val="000000"/>
              </a:buClr>
              <a:buSzPts val="6700"/>
              <a:buFont typeface="Calibri"/>
              <a:buNone/>
              <a:defRPr sz="6700"/>
            </a:lvl3pPr>
            <a:lvl4pPr indent="-228600" lvl="3" marL="1828800" algn="l">
              <a:lnSpc>
                <a:spcPct val="100000"/>
              </a:lnSpc>
              <a:spcBef>
                <a:spcPts val="1600"/>
              </a:spcBef>
              <a:spcAft>
                <a:spcPts val="0"/>
              </a:spcAft>
              <a:buClr>
                <a:srgbClr val="000000"/>
              </a:buClr>
              <a:buSzPts val="6700"/>
              <a:buFont typeface="Calibri"/>
              <a:buNone/>
              <a:defRPr sz="6700"/>
            </a:lvl4pPr>
            <a:lvl5pPr indent="-228600" lvl="4" marL="2286000" algn="l">
              <a:lnSpc>
                <a:spcPct val="100000"/>
              </a:lnSpc>
              <a:spcBef>
                <a:spcPts val="1600"/>
              </a:spcBef>
              <a:spcAft>
                <a:spcPts val="0"/>
              </a:spcAft>
              <a:buClr>
                <a:srgbClr val="000000"/>
              </a:buClr>
              <a:buSzPts val="6700"/>
              <a:buFont typeface="Calibri"/>
              <a:buNone/>
              <a:defRPr sz="67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6" name="Google Shape;116;p28"/>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0" name="Google Shape;20;p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4" name="Google Shape;24;p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3401140"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8" name="Google Shape;28;p6"/>
          <p:cNvSpPr txBox="1"/>
          <p:nvPr>
            <p:ph idx="2" type="body"/>
          </p:nvPr>
        </p:nvSpPr>
        <p:spPr>
          <a:xfrm>
            <a:off x="24997413" y="8069581"/>
            <a:ext cx="20991912"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9" name="Google Shape;29;p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20991909"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8" name="Google Shape;38;p9"/>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9" name="Google Shape;39;p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20991909"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4" name="Google Shape;44;p10"/>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1079500" lvl="0" marL="457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indent="-1079500" lvl="1" marL="914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indent="-1079500" lvl="2" marL="1371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indent="-1079500" lvl="3" marL="1828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indent="-1079500" lvl="4" marL="22860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indent="-1079500" lvl="5" marL="2743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indent="-1079500" lvl="6" marL="3200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indent="-1079500" lvl="7" marL="3657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indent="-1079500" lvl="8" marL="4114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F8F3"/>
        </a:solidFill>
      </p:bgPr>
    </p:bg>
    <p:spTree>
      <p:nvGrpSpPr>
        <p:cNvPr id="120" name="Shape 120"/>
        <p:cNvGrpSpPr/>
        <p:nvPr/>
      </p:nvGrpSpPr>
      <p:grpSpPr>
        <a:xfrm>
          <a:off x="0" y="0"/>
          <a:ext cx="0" cy="0"/>
          <a:chOff x="0" y="0"/>
          <a:chExt cx="0" cy="0"/>
        </a:xfrm>
      </p:grpSpPr>
      <p:sp>
        <p:nvSpPr>
          <p:cNvPr id="121" name="Google Shape;121;p29"/>
          <p:cNvSpPr/>
          <p:nvPr/>
        </p:nvSpPr>
        <p:spPr>
          <a:xfrm>
            <a:off x="-163572" y="-59196"/>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 name="Google Shape;122;p29"/>
          <p:cNvSpPr/>
          <p:nvPr/>
        </p:nvSpPr>
        <p:spPr>
          <a:xfrm>
            <a:off x="-163572" y="32347063"/>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3" name="Google Shape;123;p29"/>
          <p:cNvSpPr/>
          <p:nvPr/>
        </p:nvSpPr>
        <p:spPr>
          <a:xfrm rot="-5400000">
            <a:off x="-163885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4" name="Google Shape;124;p29"/>
          <p:cNvSpPr/>
          <p:nvPr/>
        </p:nvSpPr>
        <p:spPr>
          <a:xfrm rot="-5400000">
            <a:off x="324854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5" name="Google Shape;125;p29"/>
          <p:cNvSpPr/>
          <p:nvPr/>
        </p:nvSpPr>
        <p:spPr>
          <a:xfrm rot="-5400000">
            <a:off x="32763325" y="3675502"/>
            <a:ext cx="79830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6" name="Google Shape;126;p29"/>
          <p:cNvSpPr txBox="1"/>
          <p:nvPr/>
        </p:nvSpPr>
        <p:spPr>
          <a:xfrm>
            <a:off x="37517763" y="1314325"/>
            <a:ext cx="10140600" cy="7000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b="1" lang="en-US" sz="7500">
                <a:solidFill>
                  <a:srgbClr val="2C365E"/>
                </a:solidFill>
                <a:latin typeface="Source Sans Pro"/>
                <a:ea typeface="Source Sans Pro"/>
                <a:cs typeface="Source Sans Pro"/>
                <a:sym typeface="Source Sans Pro"/>
              </a:rPr>
              <a:t>Highlights</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A well-crafted message is more important than any layout design. </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Visual design strategies can be employed to incorporate lessons from Morrison’s Better Poster without sacrificing valuable poster space.</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All academic disciplines can help us approach the world with curiosity.</a:t>
            </a:r>
            <a:endParaRPr b="1" sz="5849">
              <a:solidFill>
                <a:srgbClr val="2C365E"/>
              </a:solidFill>
              <a:latin typeface="Source Sans Pro"/>
              <a:ea typeface="Source Sans Pro"/>
              <a:cs typeface="Source Sans Pro"/>
              <a:sym typeface="Source Sans Pro"/>
            </a:endParaRPr>
          </a:p>
        </p:txBody>
      </p:sp>
      <p:sp>
        <p:nvSpPr>
          <p:cNvPr id="127" name="Google Shape;127;p29"/>
          <p:cNvSpPr txBox="1"/>
          <p:nvPr/>
        </p:nvSpPr>
        <p:spPr>
          <a:xfrm>
            <a:off x="15345778" y="17556670"/>
            <a:ext cx="7136700" cy="201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State the main take-away from this graphic succinctly.</a:t>
            </a:r>
            <a:endParaRPr sz="3600"/>
          </a:p>
        </p:txBody>
      </p:sp>
      <p:sp>
        <p:nvSpPr>
          <p:cNvPr id="128" name="Google Shape;128;p29"/>
          <p:cNvSpPr/>
          <p:nvPr/>
        </p:nvSpPr>
        <p:spPr>
          <a:xfrm>
            <a:off x="15446950" y="19586685"/>
            <a:ext cx="7035600" cy="3232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9" name="Google Shape;129;p29"/>
          <p:cNvSpPr txBox="1"/>
          <p:nvPr/>
        </p:nvSpPr>
        <p:spPr>
          <a:xfrm>
            <a:off x="16270219" y="20349444"/>
            <a:ext cx="5536800" cy="1584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CAE00"/>
              </a:buClr>
              <a:buSzPts val="10000"/>
              <a:buFont typeface="Source Sans Pro SemiBold"/>
              <a:buNone/>
            </a:pPr>
            <a:r>
              <a:rPr b="0" i="0" lang="en-US" sz="10000" u="none" cap="none" strike="noStrike">
                <a:solidFill>
                  <a:srgbClr val="ECAE00"/>
                </a:solidFill>
                <a:latin typeface="Source Sans Pro SemiBold"/>
                <a:ea typeface="Source Sans Pro SemiBold"/>
                <a:cs typeface="Source Sans Pro SemiBold"/>
                <a:sym typeface="Source Sans Pro SemiBold"/>
              </a:rPr>
              <a:t>10/20</a:t>
            </a:r>
            <a:endParaRPr/>
          </a:p>
        </p:txBody>
      </p:sp>
      <p:sp>
        <p:nvSpPr>
          <p:cNvPr id="130" name="Google Shape;130;p29"/>
          <p:cNvSpPr txBox="1"/>
          <p:nvPr/>
        </p:nvSpPr>
        <p:spPr>
          <a:xfrm>
            <a:off x="15446950" y="22984302"/>
            <a:ext cx="7160100" cy="19449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State the main take-away from this graphic succinctly.</a:t>
            </a:r>
            <a:endParaRPr/>
          </a:p>
        </p:txBody>
      </p:sp>
      <p:sp>
        <p:nvSpPr>
          <p:cNvPr id="131" name="Google Shape;131;p29"/>
          <p:cNvSpPr txBox="1"/>
          <p:nvPr/>
        </p:nvSpPr>
        <p:spPr>
          <a:xfrm>
            <a:off x="23273038" y="22610945"/>
            <a:ext cx="7783800" cy="2691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State the main take-away from this graphic succinctly. Let your visualization speak for itself, don’t add too much text.</a:t>
            </a:r>
            <a:endParaRPr/>
          </a:p>
        </p:txBody>
      </p:sp>
      <p:pic>
        <p:nvPicPr>
          <p:cNvPr descr="What's the longest amount of time you'd want to spend talking with someone at your poster_ (1).png" id="132" name="Google Shape;132;p29"/>
          <p:cNvPicPr preferRelativeResize="0"/>
          <p:nvPr/>
        </p:nvPicPr>
        <p:blipFill rotWithShape="1">
          <a:blip r:embed="rId3">
            <a:alphaModFix/>
          </a:blip>
          <a:srcRect b="0" l="0" r="0" t="0"/>
          <a:stretch/>
        </p:blipFill>
        <p:spPr>
          <a:xfrm>
            <a:off x="15345778" y="12395674"/>
            <a:ext cx="7276008" cy="5033773"/>
          </a:xfrm>
          <a:prstGeom prst="rect">
            <a:avLst/>
          </a:prstGeom>
          <a:noFill/>
          <a:ln>
            <a:noFill/>
          </a:ln>
        </p:spPr>
      </p:pic>
      <p:sp>
        <p:nvSpPr>
          <p:cNvPr id="133" name="Google Shape;133;p29"/>
          <p:cNvSpPr txBox="1"/>
          <p:nvPr/>
        </p:nvSpPr>
        <p:spPr>
          <a:xfrm>
            <a:off x="15345778" y="10368985"/>
            <a:ext cx="15705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lang="en-US" sz="4800">
                <a:solidFill>
                  <a:srgbClr val="2C365E"/>
                </a:solidFill>
                <a:latin typeface="Source Sans Pro SemiBold"/>
                <a:ea typeface="Source Sans Pro SemiBold"/>
                <a:cs typeface="Source Sans Pro SemiBold"/>
                <a:sym typeface="Source Sans Pro SemiBold"/>
              </a:rPr>
              <a:t>Clearly state how to interpret the group of visualizations below and optionally how it relates to the broader findings.</a:t>
            </a:r>
            <a:endParaRPr sz="4800"/>
          </a:p>
        </p:txBody>
      </p:sp>
      <p:sp>
        <p:nvSpPr>
          <p:cNvPr id="134" name="Google Shape;134;p29"/>
          <p:cNvSpPr/>
          <p:nvPr/>
        </p:nvSpPr>
        <p:spPr>
          <a:xfrm>
            <a:off x="23281628" y="12376365"/>
            <a:ext cx="7776900" cy="10060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135" name="Google Shape;135;p29"/>
          <p:cNvCxnSpPr/>
          <p:nvPr/>
        </p:nvCxnSpPr>
        <p:spPr>
          <a:xfrm rot="10800000">
            <a:off x="24487606" y="18864664"/>
            <a:ext cx="0" cy="3583500"/>
          </a:xfrm>
          <a:prstGeom prst="straightConnector1">
            <a:avLst/>
          </a:prstGeom>
          <a:noFill/>
          <a:ln cap="flat" cmpd="sng" w="38100">
            <a:solidFill>
              <a:srgbClr val="ECAE00"/>
            </a:solidFill>
            <a:prstDash val="solid"/>
            <a:miter lim="400000"/>
            <a:headEnd len="med" w="med" type="triangle"/>
            <a:tailEnd len="sm" w="sm" type="none"/>
          </a:ln>
        </p:spPr>
      </p:cxnSp>
      <p:cxnSp>
        <p:nvCxnSpPr>
          <p:cNvPr id="136" name="Google Shape;136;p29"/>
          <p:cNvCxnSpPr/>
          <p:nvPr/>
        </p:nvCxnSpPr>
        <p:spPr>
          <a:xfrm>
            <a:off x="24487606" y="12376364"/>
            <a:ext cx="0" cy="4583400"/>
          </a:xfrm>
          <a:prstGeom prst="straightConnector1">
            <a:avLst/>
          </a:prstGeom>
          <a:noFill/>
          <a:ln cap="flat" cmpd="sng" w="38100">
            <a:solidFill>
              <a:srgbClr val="ECAE00"/>
            </a:solidFill>
            <a:prstDash val="solid"/>
            <a:miter lim="400000"/>
            <a:headEnd len="med" w="med" type="triangle"/>
            <a:tailEnd len="sm" w="sm" type="none"/>
          </a:ln>
        </p:spPr>
      </p:cxnSp>
      <p:sp>
        <p:nvSpPr>
          <p:cNvPr id="137" name="Google Shape;137;p29"/>
          <p:cNvSpPr txBox="1"/>
          <p:nvPr/>
        </p:nvSpPr>
        <p:spPr>
          <a:xfrm>
            <a:off x="23336356" y="17066758"/>
            <a:ext cx="2466300" cy="1584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CAE00"/>
              </a:buClr>
              <a:buSzPts val="9000"/>
              <a:buFont typeface="Source Sans Pro"/>
              <a:buNone/>
            </a:pPr>
            <a:r>
              <a:rPr b="0" i="0" lang="en-US" sz="9000" u="none" cap="none" strike="noStrike">
                <a:solidFill>
                  <a:srgbClr val="ECAE00"/>
                </a:solidFill>
                <a:latin typeface="Source Sans Pro"/>
                <a:ea typeface="Source Sans Pro"/>
                <a:cs typeface="Source Sans Pro"/>
                <a:sym typeface="Source Sans Pro"/>
              </a:rPr>
              <a:t>11"</a:t>
            </a:r>
            <a:endParaRPr/>
          </a:p>
        </p:txBody>
      </p:sp>
      <p:cxnSp>
        <p:nvCxnSpPr>
          <p:cNvPr id="138" name="Google Shape;138;p29"/>
          <p:cNvCxnSpPr/>
          <p:nvPr/>
        </p:nvCxnSpPr>
        <p:spPr>
          <a:xfrm>
            <a:off x="23270772" y="21288971"/>
            <a:ext cx="3197100" cy="0"/>
          </a:xfrm>
          <a:prstGeom prst="straightConnector1">
            <a:avLst/>
          </a:prstGeom>
          <a:noFill/>
          <a:ln cap="flat" cmpd="sng" w="38100">
            <a:solidFill>
              <a:srgbClr val="ECAE00"/>
            </a:solidFill>
            <a:prstDash val="solid"/>
            <a:miter lim="400000"/>
            <a:headEnd len="med" w="med" type="triangle"/>
            <a:tailEnd len="sm" w="sm" type="none"/>
          </a:ln>
        </p:spPr>
      </p:cxnSp>
      <p:cxnSp>
        <p:nvCxnSpPr>
          <p:cNvPr id="139" name="Google Shape;139;p29"/>
          <p:cNvCxnSpPr/>
          <p:nvPr/>
        </p:nvCxnSpPr>
        <p:spPr>
          <a:xfrm rot="10800000">
            <a:off x="29175100" y="21288971"/>
            <a:ext cx="1894200" cy="0"/>
          </a:xfrm>
          <a:prstGeom prst="straightConnector1">
            <a:avLst/>
          </a:prstGeom>
          <a:noFill/>
          <a:ln cap="flat" cmpd="sng" w="38100">
            <a:solidFill>
              <a:srgbClr val="ECAE00"/>
            </a:solidFill>
            <a:prstDash val="solid"/>
            <a:miter lim="400000"/>
            <a:headEnd len="med" w="med" type="triangle"/>
            <a:tailEnd len="sm" w="sm" type="none"/>
          </a:ln>
        </p:spPr>
      </p:cxnSp>
      <p:sp>
        <p:nvSpPr>
          <p:cNvPr id="140" name="Google Shape;140;p29"/>
          <p:cNvSpPr txBox="1"/>
          <p:nvPr/>
        </p:nvSpPr>
        <p:spPr>
          <a:xfrm>
            <a:off x="26446303" y="20497816"/>
            <a:ext cx="2749800" cy="1584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CAE00"/>
              </a:buClr>
              <a:buSzPts val="9000"/>
              <a:buFont typeface="Source Sans Pro"/>
              <a:buNone/>
            </a:pPr>
            <a:r>
              <a:rPr b="0" i="0" lang="en-US" sz="9000" u="none" cap="none" strike="noStrike">
                <a:solidFill>
                  <a:srgbClr val="ECAE00"/>
                </a:solidFill>
                <a:latin typeface="Source Sans Pro"/>
                <a:ea typeface="Source Sans Pro"/>
                <a:cs typeface="Source Sans Pro"/>
                <a:sym typeface="Source Sans Pro"/>
              </a:rPr>
              <a:t>8.5"</a:t>
            </a:r>
            <a:endParaRPr/>
          </a:p>
        </p:txBody>
      </p:sp>
      <p:pic>
        <p:nvPicPr>
          <p:cNvPr descr="Image" id="141" name="Google Shape;141;p29"/>
          <p:cNvPicPr preferRelativeResize="0"/>
          <p:nvPr/>
        </p:nvPicPr>
        <p:blipFill rotWithShape="1">
          <a:blip r:embed="rId4">
            <a:alphaModFix/>
          </a:blip>
          <a:srcRect b="0" l="0" r="0" t="0"/>
          <a:stretch/>
        </p:blipFill>
        <p:spPr>
          <a:xfrm>
            <a:off x="25624281" y="13108098"/>
            <a:ext cx="4645699" cy="3716558"/>
          </a:xfrm>
          <a:prstGeom prst="rect">
            <a:avLst/>
          </a:prstGeom>
          <a:noFill/>
          <a:ln>
            <a:noFill/>
          </a:ln>
        </p:spPr>
      </p:pic>
      <p:pic>
        <p:nvPicPr>
          <p:cNvPr descr="Image" id="142" name="Google Shape;142;p29"/>
          <p:cNvPicPr preferRelativeResize="0"/>
          <p:nvPr/>
        </p:nvPicPr>
        <p:blipFill rotWithShape="1">
          <a:blip r:embed="rId4">
            <a:alphaModFix/>
          </a:blip>
          <a:srcRect b="0" l="0" r="0" t="0"/>
          <a:stretch/>
        </p:blipFill>
        <p:spPr>
          <a:xfrm>
            <a:off x="25624281" y="16419623"/>
            <a:ext cx="4645699" cy="3716558"/>
          </a:xfrm>
          <a:prstGeom prst="rect">
            <a:avLst/>
          </a:prstGeom>
          <a:noFill/>
          <a:ln>
            <a:noFill/>
          </a:ln>
        </p:spPr>
      </p:pic>
      <p:sp>
        <p:nvSpPr>
          <p:cNvPr id="143" name="Google Shape;143;p29"/>
          <p:cNvSpPr txBox="1"/>
          <p:nvPr/>
        </p:nvSpPr>
        <p:spPr>
          <a:xfrm>
            <a:off x="32126278" y="10375647"/>
            <a:ext cx="15705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lang="en-US" sz="4800">
                <a:solidFill>
                  <a:srgbClr val="2C365E"/>
                </a:solidFill>
                <a:latin typeface="Source Sans Pro SemiBold"/>
                <a:ea typeface="Source Sans Pro SemiBold"/>
                <a:cs typeface="Source Sans Pro SemiBold"/>
                <a:sym typeface="Source Sans Pro SemiBold"/>
              </a:rPr>
              <a:t>Clearly state how to interpret the group of visualizations below and optionally how it relates to the broader findings.</a:t>
            </a:r>
            <a:endParaRPr sz="4800"/>
          </a:p>
        </p:txBody>
      </p:sp>
      <p:sp>
        <p:nvSpPr>
          <p:cNvPr id="144" name="Google Shape;144;p29"/>
          <p:cNvSpPr txBox="1"/>
          <p:nvPr/>
        </p:nvSpPr>
        <p:spPr>
          <a:xfrm>
            <a:off x="36763513" y="26905600"/>
            <a:ext cx="10728000" cy="42321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100"/>
              <a:buFont typeface="Source Sans Pro"/>
              <a:buNone/>
            </a:pPr>
            <a:r>
              <a:rPr b="1" lang="en-US" sz="5100">
                <a:solidFill>
                  <a:srgbClr val="2C365E"/>
                </a:solidFill>
                <a:latin typeface="Source Sans Pro"/>
                <a:ea typeface="Source Sans Pro"/>
                <a:cs typeface="Source Sans Pro"/>
                <a:sym typeface="Source Sans Pro"/>
              </a:rPr>
              <a:t>Nuance</a:t>
            </a:r>
            <a:endParaRPr b="1" sz="5100">
              <a:solidFill>
                <a:srgbClr val="2C365E"/>
              </a:solidFill>
              <a:latin typeface="Source Sans Pro"/>
              <a:ea typeface="Source Sans Pro"/>
              <a:cs typeface="Source Sans Pro"/>
              <a:sym typeface="Source Sans Pro"/>
            </a:endParaRPr>
          </a:p>
          <a:p>
            <a:pPr indent="0" lvl="0" marL="0" marR="0" rtl="0" algn="l">
              <a:lnSpc>
                <a:spcPct val="90000"/>
              </a:lnSpc>
              <a:spcBef>
                <a:spcPts val="2000"/>
              </a:spcBef>
              <a:spcAft>
                <a:spcPts val="0"/>
              </a:spcAft>
              <a:buClr>
                <a:srgbClr val="2C365E"/>
              </a:buClr>
              <a:buSzPts val="2244"/>
              <a:buFont typeface="Source Sans Pro"/>
              <a:buNone/>
            </a:pPr>
            <a:r>
              <a:rPr b="0" i="0" lang="en-US" sz="3600" u="none" cap="none" strike="noStrike">
                <a:solidFill>
                  <a:srgbClr val="2C365E"/>
                </a:solidFill>
                <a:latin typeface="Source Sans Pro"/>
                <a:ea typeface="Source Sans Pro"/>
                <a:cs typeface="Source Sans Pro"/>
                <a:sym typeface="Source Sans Pro"/>
              </a:rPr>
              <a:t>Let your title speak for itself; don’t bold keywords or phrases. Use the white borders as modular dividers to facilitate breathing room for your text and figures. Don’t be afraid of leaving open space.</a:t>
            </a:r>
            <a:r>
              <a:rPr lang="en-US" sz="3600">
                <a:solidFill>
                  <a:srgbClr val="2C365E"/>
                </a:solidFill>
                <a:latin typeface="Source Sans Pro"/>
                <a:ea typeface="Source Sans Pro"/>
                <a:cs typeface="Source Sans Pro"/>
                <a:sym typeface="Source Sans Pro"/>
              </a:rPr>
              <a:t> Play with the columns based on your figure aspect ratio.</a:t>
            </a:r>
            <a:r>
              <a:rPr b="0" i="0" lang="en-US" sz="3600" u="none" cap="none" strike="noStrike">
                <a:solidFill>
                  <a:srgbClr val="2C365E"/>
                </a:solidFill>
                <a:latin typeface="Source Sans Pro"/>
                <a:ea typeface="Source Sans Pro"/>
                <a:cs typeface="Source Sans Pro"/>
                <a:sym typeface="Source Sans Pro"/>
              </a:rPr>
              <a:t> </a:t>
            </a:r>
            <a:endParaRPr sz="3600"/>
          </a:p>
        </p:txBody>
      </p:sp>
      <p:pic>
        <p:nvPicPr>
          <p:cNvPr id="145" name="Google Shape;145;p29"/>
          <p:cNvPicPr preferRelativeResize="0"/>
          <p:nvPr/>
        </p:nvPicPr>
        <p:blipFill rotWithShape="1">
          <a:blip r:embed="rId5">
            <a:alphaModFix/>
          </a:blip>
          <a:srcRect b="2912" l="2405" r="1375" t="0"/>
          <a:stretch/>
        </p:blipFill>
        <p:spPr>
          <a:xfrm>
            <a:off x="32126275" y="12370749"/>
            <a:ext cx="7326408" cy="6070345"/>
          </a:xfrm>
          <a:prstGeom prst="rect">
            <a:avLst/>
          </a:prstGeom>
          <a:noFill/>
          <a:ln>
            <a:noFill/>
          </a:ln>
        </p:spPr>
      </p:pic>
      <p:pic>
        <p:nvPicPr>
          <p:cNvPr id="146" name="Google Shape;146;p29"/>
          <p:cNvPicPr preferRelativeResize="0"/>
          <p:nvPr/>
        </p:nvPicPr>
        <p:blipFill rotWithShape="1">
          <a:blip r:embed="rId6">
            <a:alphaModFix/>
          </a:blip>
          <a:srcRect b="1459" l="0" r="0" t="-1399"/>
          <a:stretch/>
        </p:blipFill>
        <p:spPr>
          <a:xfrm>
            <a:off x="40165242" y="12301800"/>
            <a:ext cx="7326408" cy="6066833"/>
          </a:xfrm>
          <a:prstGeom prst="rect">
            <a:avLst/>
          </a:prstGeom>
          <a:noFill/>
          <a:ln>
            <a:noFill/>
          </a:ln>
        </p:spPr>
      </p:pic>
      <p:pic>
        <p:nvPicPr>
          <p:cNvPr id="147" name="Google Shape;147;p29"/>
          <p:cNvPicPr preferRelativeResize="0"/>
          <p:nvPr/>
        </p:nvPicPr>
        <p:blipFill rotWithShape="1">
          <a:blip r:embed="rId7">
            <a:alphaModFix/>
          </a:blip>
          <a:srcRect b="487" l="1107" r="0" t="0"/>
          <a:stretch/>
        </p:blipFill>
        <p:spPr>
          <a:xfrm>
            <a:off x="32126275" y="18862345"/>
            <a:ext cx="7326408" cy="6066840"/>
          </a:xfrm>
          <a:prstGeom prst="rect">
            <a:avLst/>
          </a:prstGeom>
          <a:noFill/>
          <a:ln>
            <a:noFill/>
          </a:ln>
        </p:spPr>
      </p:pic>
      <p:pic>
        <p:nvPicPr>
          <p:cNvPr id="148" name="Google Shape;148;p29"/>
          <p:cNvPicPr preferRelativeResize="0"/>
          <p:nvPr/>
        </p:nvPicPr>
        <p:blipFill rotWithShape="1">
          <a:blip r:embed="rId8">
            <a:alphaModFix/>
          </a:blip>
          <a:srcRect b="-1317" l="0" r="0" t="0"/>
          <a:stretch/>
        </p:blipFill>
        <p:spPr>
          <a:xfrm>
            <a:off x="40165230" y="18862360"/>
            <a:ext cx="7326408" cy="6066841"/>
          </a:xfrm>
          <a:prstGeom prst="rect">
            <a:avLst/>
          </a:prstGeom>
          <a:noFill/>
          <a:ln>
            <a:noFill/>
          </a:ln>
        </p:spPr>
      </p:pic>
      <p:sp>
        <p:nvSpPr>
          <p:cNvPr id="149" name="Google Shape;149;p29"/>
          <p:cNvSpPr txBox="1"/>
          <p:nvPr/>
        </p:nvSpPr>
        <p:spPr>
          <a:xfrm>
            <a:off x="15446950" y="27168200"/>
            <a:ext cx="18595500" cy="3084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7200">
                <a:solidFill>
                  <a:srgbClr val="2C365E"/>
                </a:solidFill>
                <a:latin typeface="Source Sans Pro"/>
                <a:ea typeface="Source Sans Pro"/>
                <a:cs typeface="Source Sans Pro"/>
                <a:sym typeface="Source Sans Pro"/>
              </a:rPr>
              <a:t>The main finding goes here, translated into plain English. Strive for simple and clear - save the nuance for the section to the right.</a:t>
            </a:r>
            <a:endParaRPr b="1" sz="7200">
              <a:latin typeface="Source Sans Pro"/>
              <a:ea typeface="Source Sans Pro"/>
              <a:cs typeface="Source Sans Pro"/>
              <a:sym typeface="Source Sans Pro"/>
            </a:endParaRPr>
          </a:p>
        </p:txBody>
      </p:sp>
      <p:sp>
        <p:nvSpPr>
          <p:cNvPr id="150" name="Google Shape;150;p29"/>
          <p:cNvSpPr/>
          <p:nvPr/>
        </p:nvSpPr>
        <p:spPr>
          <a:xfrm>
            <a:off x="0" y="7808976"/>
            <a:ext cx="49092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1" name="Google Shape;151;p29"/>
          <p:cNvSpPr txBox="1"/>
          <p:nvPr>
            <p:ph idx="4294967295" type="ctrTitle"/>
          </p:nvPr>
        </p:nvSpPr>
        <p:spPr>
          <a:xfrm>
            <a:off x="1949800" y="1622575"/>
            <a:ext cx="30562800" cy="5918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2C365E"/>
              </a:buClr>
              <a:buSzPts val="12040"/>
              <a:buFont typeface="Source Sans Pro Black"/>
              <a:buNone/>
            </a:pPr>
            <a:r>
              <a:rPr lang="en-US" sz="12000">
                <a:solidFill>
                  <a:srgbClr val="2C365E"/>
                </a:solidFill>
                <a:latin typeface="Source Sans Pro Black"/>
                <a:ea typeface="Source Sans Pro Black"/>
                <a:cs typeface="Source Sans Pro Black"/>
                <a:sym typeface="Source Sans Pro Black"/>
              </a:rPr>
              <a:t>The main question goes here, translated into plain English. Strive for simple and clear.</a:t>
            </a:r>
            <a:endParaRPr sz="12000">
              <a:solidFill>
                <a:srgbClr val="2C365E"/>
              </a:solidFill>
              <a:latin typeface="Source Sans Pro Black"/>
              <a:ea typeface="Source Sans Pro Black"/>
              <a:cs typeface="Source Sans Pro Black"/>
              <a:sym typeface="Source Sans Pro Black"/>
            </a:endParaRPr>
          </a:p>
        </p:txBody>
      </p:sp>
      <p:cxnSp>
        <p:nvCxnSpPr>
          <p:cNvPr id="152" name="Google Shape;152;p29"/>
          <p:cNvCxnSpPr/>
          <p:nvPr/>
        </p:nvCxnSpPr>
        <p:spPr>
          <a:xfrm flipH="1" rot="10800000">
            <a:off x="1949788" y="5844983"/>
            <a:ext cx="29304300" cy="76500"/>
          </a:xfrm>
          <a:prstGeom prst="straightConnector1">
            <a:avLst/>
          </a:prstGeom>
          <a:noFill/>
          <a:ln cap="flat" cmpd="sng" w="25400">
            <a:solidFill>
              <a:srgbClr val="2C365E"/>
            </a:solidFill>
            <a:prstDash val="solid"/>
            <a:miter lim="400000"/>
            <a:headEnd len="sm" w="sm" type="none"/>
            <a:tailEnd len="sm" w="sm" type="none"/>
          </a:ln>
        </p:spPr>
      </p:cxnSp>
      <p:sp>
        <p:nvSpPr>
          <p:cNvPr id="153" name="Google Shape;153;p29"/>
          <p:cNvSpPr txBox="1"/>
          <p:nvPr/>
        </p:nvSpPr>
        <p:spPr>
          <a:xfrm>
            <a:off x="1949775" y="6293350"/>
            <a:ext cx="29304300" cy="10350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4500"/>
              <a:buFont typeface="Source Sans Pro"/>
              <a:buNone/>
            </a:pPr>
            <a:r>
              <a:rPr b="1" lang="en-US" sz="4500">
                <a:solidFill>
                  <a:srgbClr val="2C365E"/>
                </a:solidFill>
                <a:latin typeface="Source Sans Pro"/>
                <a:ea typeface="Source Sans Pro"/>
                <a:cs typeface="Source Sans Pro"/>
                <a:sym typeface="Source Sans Pro"/>
              </a:rPr>
              <a:t>Derek B. Crowe</a:t>
            </a:r>
            <a:r>
              <a:rPr baseline="30000" lang="en-US" sz="4500">
                <a:solidFill>
                  <a:srgbClr val="2C365E"/>
                </a:solidFill>
                <a:latin typeface="Source Sans Pro"/>
                <a:ea typeface="Source Sans Pro"/>
                <a:cs typeface="Source Sans Pro"/>
                <a:sym typeface="Source Sans Pro"/>
              </a:rPr>
              <a:t>1</a:t>
            </a:r>
            <a:r>
              <a:rPr lang="en-US" sz="4500">
                <a:solidFill>
                  <a:srgbClr val="2C365E"/>
                </a:solidFill>
                <a:latin typeface="Source Sans Pro"/>
                <a:ea typeface="Source Sans Pro"/>
                <a:cs typeface="Source Sans Pro"/>
                <a:sym typeface="Source Sans Pro"/>
              </a:rPr>
              <a:t>, Melanie Rogala</a:t>
            </a:r>
            <a:r>
              <a:rPr baseline="30000" lang="en-US" sz="4500">
                <a:solidFill>
                  <a:srgbClr val="2C365E"/>
                </a:solidFill>
                <a:latin typeface="Source Sans Pro"/>
                <a:ea typeface="Source Sans Pro"/>
                <a:cs typeface="Source Sans Pro"/>
                <a:sym typeface="Source Sans Pro"/>
              </a:rPr>
              <a:t>3</a:t>
            </a:r>
            <a:r>
              <a:rPr lang="en-US" sz="4500">
                <a:solidFill>
                  <a:srgbClr val="2C365E"/>
                </a:solidFill>
                <a:latin typeface="Source Sans Pro"/>
                <a:ea typeface="Source Sans Pro"/>
                <a:cs typeface="Source Sans Pro"/>
                <a:sym typeface="Source Sans Pro"/>
              </a:rPr>
              <a:t>, S.P. Margolis</a:t>
            </a:r>
            <a:r>
              <a:rPr baseline="30000" lang="en-US" sz="4500">
                <a:solidFill>
                  <a:srgbClr val="2C365E"/>
                </a:solidFill>
                <a:latin typeface="Source Sans Pro"/>
                <a:ea typeface="Source Sans Pro"/>
                <a:cs typeface="Source Sans Pro"/>
                <a:sym typeface="Source Sans Pro"/>
              </a:rPr>
              <a:t>1,2</a:t>
            </a:r>
            <a:r>
              <a:rPr lang="en-US" sz="4500">
                <a:solidFill>
                  <a:srgbClr val="2C365E"/>
                </a:solidFill>
                <a:latin typeface="Source Sans Pro"/>
                <a:ea typeface="Source Sans Pro"/>
                <a:cs typeface="Source Sans Pro"/>
                <a:sym typeface="Source Sans Pro"/>
              </a:rPr>
              <a:t>, Luke H. Shaw</a:t>
            </a:r>
            <a:r>
              <a:rPr baseline="30000" lang="en-US" sz="4500">
                <a:solidFill>
                  <a:srgbClr val="2C365E"/>
                </a:solidFill>
                <a:latin typeface="Source Sans Pro"/>
                <a:ea typeface="Source Sans Pro"/>
                <a:cs typeface="Source Sans Pro"/>
                <a:sym typeface="Source Sans Pro"/>
              </a:rPr>
              <a:t>1,3</a:t>
            </a:r>
            <a:r>
              <a:rPr lang="en-US" sz="4500">
                <a:solidFill>
                  <a:srgbClr val="2C365E"/>
                </a:solidFill>
                <a:latin typeface="Source Sans Pro"/>
                <a:ea typeface="Source Sans Pro"/>
                <a:cs typeface="Source Sans Pro"/>
                <a:sym typeface="Source Sans Pro"/>
              </a:rPr>
              <a:t>, David Sanchez</a:t>
            </a:r>
            <a:r>
              <a:rPr baseline="30000" lang="en-US" sz="4500">
                <a:solidFill>
                  <a:srgbClr val="2C365E"/>
                </a:solidFill>
                <a:latin typeface="Source Sans Pro"/>
                <a:ea typeface="Source Sans Pro"/>
                <a:cs typeface="Source Sans Pro"/>
                <a:sym typeface="Source Sans Pro"/>
              </a:rPr>
              <a:t>2</a:t>
            </a:r>
            <a:r>
              <a:rPr lang="en-US" sz="4500">
                <a:solidFill>
                  <a:srgbClr val="2C365E"/>
                </a:solidFill>
                <a:latin typeface="Source Sans Pro"/>
                <a:ea typeface="Source Sans Pro"/>
                <a:cs typeface="Source Sans Pro"/>
                <a:sym typeface="Source Sans Pro"/>
              </a:rPr>
              <a:t>, Sarah Rutherford</a:t>
            </a:r>
            <a:r>
              <a:rPr baseline="30000" lang="en-US" sz="4500">
                <a:solidFill>
                  <a:srgbClr val="2C365E"/>
                </a:solidFill>
                <a:latin typeface="Source Sans Pro"/>
                <a:ea typeface="Source Sans Pro"/>
                <a:cs typeface="Source Sans Pro"/>
                <a:sym typeface="Source Sans Pro"/>
              </a:rPr>
              <a:t>2</a:t>
            </a:r>
            <a:r>
              <a:rPr lang="en-US" sz="4500">
                <a:solidFill>
                  <a:srgbClr val="2C365E"/>
                </a:solidFill>
                <a:latin typeface="Source Sans Pro"/>
                <a:ea typeface="Source Sans Pro"/>
                <a:cs typeface="Source Sans Pro"/>
                <a:sym typeface="Source Sans Pro"/>
              </a:rPr>
              <a:t>, Amber V. Odhner</a:t>
            </a:r>
            <a:r>
              <a:rPr baseline="30000" lang="en-US" sz="4500">
                <a:solidFill>
                  <a:srgbClr val="2C365E"/>
                </a:solidFill>
                <a:latin typeface="Source Sans Pro"/>
                <a:ea typeface="Source Sans Pro"/>
                <a:cs typeface="Source Sans Pro"/>
                <a:sym typeface="Source Sans Pro"/>
              </a:rPr>
              <a:t>2</a:t>
            </a:r>
            <a:endParaRPr>
              <a:solidFill>
                <a:schemeClr val="dk1"/>
              </a:solidFill>
            </a:endParaRPr>
          </a:p>
          <a:p>
            <a:pPr indent="0" lvl="0" marL="0" marR="0" rtl="0" algn="l">
              <a:lnSpc>
                <a:spcPct val="100000"/>
              </a:lnSpc>
              <a:spcBef>
                <a:spcPts val="0"/>
              </a:spcBef>
              <a:spcAft>
                <a:spcPts val="0"/>
              </a:spcAft>
              <a:buClr>
                <a:srgbClr val="2C365E"/>
              </a:buClr>
              <a:buSzPts val="4500"/>
              <a:buFont typeface="Source Sans Pro"/>
              <a:buNone/>
            </a:pPr>
            <a:r>
              <a:t/>
            </a:r>
            <a:endParaRPr b="1" sz="4500">
              <a:solidFill>
                <a:srgbClr val="2C365E"/>
              </a:solidFill>
              <a:latin typeface="Source Sans Pro"/>
              <a:ea typeface="Source Sans Pro"/>
              <a:cs typeface="Source Sans Pro"/>
              <a:sym typeface="Source Sans Pro"/>
            </a:endParaRPr>
          </a:p>
        </p:txBody>
      </p:sp>
      <p:sp>
        <p:nvSpPr>
          <p:cNvPr id="154" name="Google Shape;154;p29"/>
          <p:cNvSpPr txBox="1"/>
          <p:nvPr/>
        </p:nvSpPr>
        <p:spPr>
          <a:xfrm>
            <a:off x="1856150" y="13370700"/>
            <a:ext cx="10140600" cy="300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Data</a:t>
            </a:r>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Briefly describe the data that you are working with as well as how you transformed it to answer your stated question. Use a flow-chart if possible.</a:t>
            </a:r>
            <a:endParaRPr sz="3600"/>
          </a:p>
        </p:txBody>
      </p:sp>
      <p:pic>
        <p:nvPicPr>
          <p:cNvPr id="155" name="Google Shape;155;p29"/>
          <p:cNvPicPr preferRelativeResize="0"/>
          <p:nvPr/>
        </p:nvPicPr>
        <p:blipFill>
          <a:blip r:embed="rId9">
            <a:alphaModFix/>
          </a:blip>
          <a:stretch>
            <a:fillRect/>
          </a:stretch>
        </p:blipFill>
        <p:spPr>
          <a:xfrm>
            <a:off x="1855730" y="16822880"/>
            <a:ext cx="9219287" cy="9219287"/>
          </a:xfrm>
          <a:prstGeom prst="rect">
            <a:avLst/>
          </a:prstGeom>
          <a:noFill/>
          <a:ln>
            <a:noFill/>
          </a:ln>
        </p:spPr>
      </p:pic>
      <p:sp>
        <p:nvSpPr>
          <p:cNvPr id="156" name="Google Shape;156;p29"/>
          <p:cNvSpPr txBox="1"/>
          <p:nvPr/>
        </p:nvSpPr>
        <p:spPr>
          <a:xfrm>
            <a:off x="1931925" y="26989900"/>
            <a:ext cx="10140600" cy="45834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Model</a:t>
            </a:r>
            <a:endParaRPr sz="3600">
              <a:solidFill>
                <a:srgbClr val="2C365E"/>
              </a:solidFill>
              <a:latin typeface="Source Sans Pro"/>
              <a:ea typeface="Source Sans Pro"/>
              <a:cs typeface="Source Sans Pro"/>
              <a:sym typeface="Source Sans Pro"/>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Quickly deliberate the reasoning behind the model that you chose. What decision-making went into this process? Consider mentioned the performance metrics that you prioritized in this case. What are the limitations of this approach?</a:t>
            </a:r>
            <a:endParaRPr sz="3600"/>
          </a:p>
        </p:txBody>
      </p:sp>
      <p:sp>
        <p:nvSpPr>
          <p:cNvPr id="157" name="Google Shape;157;p29"/>
          <p:cNvSpPr txBox="1"/>
          <p:nvPr/>
        </p:nvSpPr>
        <p:spPr>
          <a:xfrm>
            <a:off x="1931925" y="9447525"/>
            <a:ext cx="10140600" cy="34797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775"/>
              <a:buFont typeface="Source Sans Pro"/>
              <a:buNone/>
            </a:pPr>
            <a:r>
              <a:rPr b="1" lang="en-US" sz="5775">
                <a:solidFill>
                  <a:srgbClr val="2C365E"/>
                </a:solidFill>
                <a:latin typeface="Source Sans Pro"/>
                <a:ea typeface="Source Sans Pro"/>
                <a:cs typeface="Source Sans Pro"/>
                <a:sym typeface="Source Sans Pro"/>
              </a:rPr>
              <a:t>Background</a:t>
            </a:r>
            <a:endParaRPr/>
          </a:p>
          <a:p>
            <a:pPr indent="0" lvl="0" marL="0" marR="0" rtl="0" algn="l">
              <a:lnSpc>
                <a:spcPct val="90000"/>
              </a:lnSpc>
              <a:spcBef>
                <a:spcPts val="2300"/>
              </a:spcBef>
              <a:spcAft>
                <a:spcPts val="0"/>
              </a:spcAft>
              <a:buClr>
                <a:srgbClr val="2C365E"/>
              </a:buClr>
              <a:buSzPts val="2541"/>
              <a:buFont typeface="Source Sans Pro"/>
              <a:buNone/>
            </a:pPr>
            <a:r>
              <a:rPr lang="en-US" sz="3600">
                <a:solidFill>
                  <a:srgbClr val="2C365E"/>
                </a:solidFill>
                <a:latin typeface="Source Sans Pro"/>
                <a:ea typeface="Source Sans Pro"/>
                <a:cs typeface="Source Sans Pro"/>
                <a:sym typeface="Source Sans Pro"/>
              </a:rPr>
              <a:t>Make the case for why this is an interesting question that is worth answering. What is the broader context and why should the reader should care? Feel free to add graphics if they get the point across faster.</a:t>
            </a:r>
            <a:endParaRPr sz="3600"/>
          </a:p>
        </p:txBody>
      </p:sp>
      <p:sp>
        <p:nvSpPr>
          <p:cNvPr id="158" name="Google Shape;158;p29"/>
          <p:cNvSpPr/>
          <p:nvPr/>
        </p:nvSpPr>
        <p:spPr>
          <a:xfrm rot="-5400000">
            <a:off x="683075" y="20073770"/>
            <a:ext cx="24813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F8F3"/>
        </a:solidFill>
      </p:bgPr>
    </p:bg>
    <p:spTree>
      <p:nvGrpSpPr>
        <p:cNvPr id="162" name="Shape 162"/>
        <p:cNvGrpSpPr/>
        <p:nvPr/>
      </p:nvGrpSpPr>
      <p:grpSpPr>
        <a:xfrm>
          <a:off x="0" y="0"/>
          <a:ext cx="0" cy="0"/>
          <a:chOff x="0" y="0"/>
          <a:chExt cx="0" cy="0"/>
        </a:xfrm>
      </p:grpSpPr>
      <p:sp>
        <p:nvSpPr>
          <p:cNvPr id="163" name="Google Shape;163;p30"/>
          <p:cNvSpPr txBox="1"/>
          <p:nvPr>
            <p:ph idx="4294967295" type="ctrTitle"/>
          </p:nvPr>
        </p:nvSpPr>
        <p:spPr>
          <a:xfrm>
            <a:off x="1949800" y="1622575"/>
            <a:ext cx="30562800" cy="5918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2C365E"/>
              </a:buClr>
              <a:buSzPts val="12040"/>
              <a:buFont typeface="Source Sans Pro Black"/>
              <a:buNone/>
            </a:pPr>
            <a:r>
              <a:rPr lang="en-US" sz="12000">
                <a:solidFill>
                  <a:srgbClr val="2C365E"/>
                </a:solidFill>
                <a:latin typeface="Source Sans Pro Black"/>
                <a:ea typeface="Source Sans Pro Black"/>
                <a:cs typeface="Source Sans Pro Black"/>
                <a:sym typeface="Source Sans Pro Black"/>
              </a:rPr>
              <a:t>The main question goes here, translated into plain English. Strive for simple and clear.</a:t>
            </a:r>
            <a:endParaRPr sz="12000">
              <a:solidFill>
                <a:srgbClr val="2C365E"/>
              </a:solidFill>
              <a:latin typeface="Source Sans Pro Black"/>
              <a:ea typeface="Source Sans Pro Black"/>
              <a:cs typeface="Source Sans Pro Black"/>
              <a:sym typeface="Source Sans Pro Black"/>
            </a:endParaRPr>
          </a:p>
        </p:txBody>
      </p:sp>
      <p:cxnSp>
        <p:nvCxnSpPr>
          <p:cNvPr id="164" name="Google Shape;164;p30"/>
          <p:cNvCxnSpPr/>
          <p:nvPr/>
        </p:nvCxnSpPr>
        <p:spPr>
          <a:xfrm flipH="1" rot="10800000">
            <a:off x="1949788" y="5844983"/>
            <a:ext cx="29304300" cy="76500"/>
          </a:xfrm>
          <a:prstGeom prst="straightConnector1">
            <a:avLst/>
          </a:prstGeom>
          <a:noFill/>
          <a:ln cap="flat" cmpd="sng" w="25400">
            <a:solidFill>
              <a:srgbClr val="2C365E"/>
            </a:solidFill>
            <a:prstDash val="solid"/>
            <a:miter lim="400000"/>
            <a:headEnd len="sm" w="sm" type="none"/>
            <a:tailEnd len="sm" w="sm" type="none"/>
          </a:ln>
        </p:spPr>
      </p:cxnSp>
      <p:sp>
        <p:nvSpPr>
          <p:cNvPr id="165" name="Google Shape;165;p30"/>
          <p:cNvSpPr/>
          <p:nvPr/>
        </p:nvSpPr>
        <p:spPr>
          <a:xfrm>
            <a:off x="-163572" y="-59196"/>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6" name="Google Shape;166;p30"/>
          <p:cNvSpPr/>
          <p:nvPr/>
        </p:nvSpPr>
        <p:spPr>
          <a:xfrm>
            <a:off x="-750" y="32347075"/>
            <a:ext cx="495417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7" name="Google Shape;167;p30"/>
          <p:cNvSpPr/>
          <p:nvPr/>
        </p:nvSpPr>
        <p:spPr>
          <a:xfrm>
            <a:off x="-750" y="7807650"/>
            <a:ext cx="49092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8" name="Google Shape;168;p30"/>
          <p:cNvSpPr/>
          <p:nvPr/>
        </p:nvSpPr>
        <p:spPr>
          <a:xfrm rot="-5400000">
            <a:off x="-16371000" y="16081475"/>
            <a:ext cx="332202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30"/>
          <p:cNvSpPr/>
          <p:nvPr/>
        </p:nvSpPr>
        <p:spPr>
          <a:xfrm rot="-5400000">
            <a:off x="324854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0" name="Google Shape;170;p30"/>
          <p:cNvSpPr/>
          <p:nvPr/>
        </p:nvSpPr>
        <p:spPr>
          <a:xfrm rot="-5400000">
            <a:off x="15406188" y="20131450"/>
            <a:ext cx="249954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1" name="Google Shape;171;p30"/>
          <p:cNvSpPr txBox="1"/>
          <p:nvPr/>
        </p:nvSpPr>
        <p:spPr>
          <a:xfrm>
            <a:off x="11184575" y="14722325"/>
            <a:ext cx="8954100" cy="35760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6000">
                <a:solidFill>
                  <a:srgbClr val="2C365E"/>
                </a:solidFill>
                <a:latin typeface="Source Sans Pro"/>
                <a:ea typeface="Source Sans Pro"/>
                <a:cs typeface="Source Sans Pro"/>
                <a:sym typeface="Source Sans Pro"/>
              </a:rPr>
              <a:t>Data</a:t>
            </a:r>
            <a:endParaRPr sz="6000"/>
          </a:p>
          <a:p>
            <a:pPr indent="0" lvl="0" marL="0" rtl="0" algn="l">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Briefly describe the data that you are working with as well as how you transformed it to answer your stated question. Use a flow-chart if possible, like below.</a:t>
            </a:r>
            <a:endParaRPr sz="3600"/>
          </a:p>
        </p:txBody>
      </p:sp>
      <p:sp>
        <p:nvSpPr>
          <p:cNvPr id="172" name="Google Shape;172;p30"/>
          <p:cNvSpPr txBox="1"/>
          <p:nvPr/>
        </p:nvSpPr>
        <p:spPr>
          <a:xfrm>
            <a:off x="1949775" y="6293350"/>
            <a:ext cx="29304300" cy="10350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4500"/>
              <a:buFont typeface="Source Sans Pro"/>
              <a:buNone/>
            </a:pPr>
            <a:r>
              <a:rPr b="1" lang="en-US" sz="4500">
                <a:solidFill>
                  <a:srgbClr val="2C365E"/>
                </a:solidFill>
                <a:latin typeface="Source Sans Pro"/>
                <a:ea typeface="Source Sans Pro"/>
                <a:cs typeface="Source Sans Pro"/>
                <a:sym typeface="Source Sans Pro"/>
              </a:rPr>
              <a:t>Derek B. Crowe</a:t>
            </a:r>
            <a:r>
              <a:rPr baseline="30000" lang="en-US" sz="4500">
                <a:solidFill>
                  <a:srgbClr val="2C365E"/>
                </a:solidFill>
                <a:latin typeface="Source Sans Pro"/>
                <a:ea typeface="Source Sans Pro"/>
                <a:cs typeface="Source Sans Pro"/>
                <a:sym typeface="Source Sans Pro"/>
              </a:rPr>
              <a:t>1</a:t>
            </a:r>
            <a:r>
              <a:rPr lang="en-US" sz="4500">
                <a:solidFill>
                  <a:srgbClr val="2C365E"/>
                </a:solidFill>
                <a:latin typeface="Source Sans Pro"/>
                <a:ea typeface="Source Sans Pro"/>
                <a:cs typeface="Source Sans Pro"/>
                <a:sym typeface="Source Sans Pro"/>
              </a:rPr>
              <a:t>, Melanie Rogala</a:t>
            </a:r>
            <a:r>
              <a:rPr baseline="30000" lang="en-US" sz="4500">
                <a:solidFill>
                  <a:srgbClr val="2C365E"/>
                </a:solidFill>
                <a:latin typeface="Source Sans Pro"/>
                <a:ea typeface="Source Sans Pro"/>
                <a:cs typeface="Source Sans Pro"/>
                <a:sym typeface="Source Sans Pro"/>
              </a:rPr>
              <a:t>3</a:t>
            </a:r>
            <a:r>
              <a:rPr lang="en-US" sz="4500">
                <a:solidFill>
                  <a:srgbClr val="2C365E"/>
                </a:solidFill>
                <a:latin typeface="Source Sans Pro"/>
                <a:ea typeface="Source Sans Pro"/>
                <a:cs typeface="Source Sans Pro"/>
                <a:sym typeface="Source Sans Pro"/>
              </a:rPr>
              <a:t>, S.P. Margolis</a:t>
            </a:r>
            <a:r>
              <a:rPr baseline="30000" lang="en-US" sz="4500">
                <a:solidFill>
                  <a:srgbClr val="2C365E"/>
                </a:solidFill>
                <a:latin typeface="Source Sans Pro"/>
                <a:ea typeface="Source Sans Pro"/>
                <a:cs typeface="Source Sans Pro"/>
                <a:sym typeface="Source Sans Pro"/>
              </a:rPr>
              <a:t>1,2</a:t>
            </a:r>
            <a:r>
              <a:rPr lang="en-US" sz="4500">
                <a:solidFill>
                  <a:srgbClr val="2C365E"/>
                </a:solidFill>
                <a:latin typeface="Source Sans Pro"/>
                <a:ea typeface="Source Sans Pro"/>
                <a:cs typeface="Source Sans Pro"/>
                <a:sym typeface="Source Sans Pro"/>
              </a:rPr>
              <a:t>, Luke H. Shaw</a:t>
            </a:r>
            <a:r>
              <a:rPr baseline="30000" lang="en-US" sz="4500">
                <a:solidFill>
                  <a:srgbClr val="2C365E"/>
                </a:solidFill>
                <a:latin typeface="Source Sans Pro"/>
                <a:ea typeface="Source Sans Pro"/>
                <a:cs typeface="Source Sans Pro"/>
                <a:sym typeface="Source Sans Pro"/>
              </a:rPr>
              <a:t>1,3</a:t>
            </a:r>
            <a:r>
              <a:rPr lang="en-US" sz="4500">
                <a:solidFill>
                  <a:srgbClr val="2C365E"/>
                </a:solidFill>
                <a:latin typeface="Source Sans Pro"/>
                <a:ea typeface="Source Sans Pro"/>
                <a:cs typeface="Source Sans Pro"/>
                <a:sym typeface="Source Sans Pro"/>
              </a:rPr>
              <a:t>, David Sanchez</a:t>
            </a:r>
            <a:r>
              <a:rPr baseline="30000" lang="en-US" sz="4500">
                <a:solidFill>
                  <a:srgbClr val="2C365E"/>
                </a:solidFill>
                <a:latin typeface="Source Sans Pro"/>
                <a:ea typeface="Source Sans Pro"/>
                <a:cs typeface="Source Sans Pro"/>
                <a:sym typeface="Source Sans Pro"/>
              </a:rPr>
              <a:t>2</a:t>
            </a:r>
            <a:r>
              <a:rPr lang="en-US" sz="4500">
                <a:solidFill>
                  <a:srgbClr val="2C365E"/>
                </a:solidFill>
                <a:latin typeface="Source Sans Pro"/>
                <a:ea typeface="Source Sans Pro"/>
                <a:cs typeface="Source Sans Pro"/>
                <a:sym typeface="Source Sans Pro"/>
              </a:rPr>
              <a:t>, Sarah Rutherford</a:t>
            </a:r>
            <a:r>
              <a:rPr baseline="30000" lang="en-US" sz="4500">
                <a:solidFill>
                  <a:srgbClr val="2C365E"/>
                </a:solidFill>
                <a:latin typeface="Source Sans Pro"/>
                <a:ea typeface="Source Sans Pro"/>
                <a:cs typeface="Source Sans Pro"/>
                <a:sym typeface="Source Sans Pro"/>
              </a:rPr>
              <a:t>2</a:t>
            </a:r>
            <a:r>
              <a:rPr lang="en-US" sz="4500">
                <a:solidFill>
                  <a:srgbClr val="2C365E"/>
                </a:solidFill>
                <a:latin typeface="Source Sans Pro"/>
                <a:ea typeface="Source Sans Pro"/>
                <a:cs typeface="Source Sans Pro"/>
                <a:sym typeface="Source Sans Pro"/>
              </a:rPr>
              <a:t>, Amber V. Odhner</a:t>
            </a:r>
            <a:r>
              <a:rPr baseline="30000" lang="en-US" sz="4500">
                <a:solidFill>
                  <a:srgbClr val="2C365E"/>
                </a:solidFill>
                <a:latin typeface="Source Sans Pro"/>
                <a:ea typeface="Source Sans Pro"/>
                <a:cs typeface="Source Sans Pro"/>
                <a:sym typeface="Source Sans Pro"/>
              </a:rPr>
              <a:t>2</a:t>
            </a:r>
            <a:endParaRPr>
              <a:solidFill>
                <a:schemeClr val="dk1"/>
              </a:solidFill>
            </a:endParaRPr>
          </a:p>
          <a:p>
            <a:pPr indent="0" lvl="0" marL="0" marR="0" rtl="0" algn="l">
              <a:lnSpc>
                <a:spcPct val="100000"/>
              </a:lnSpc>
              <a:spcBef>
                <a:spcPts val="0"/>
              </a:spcBef>
              <a:spcAft>
                <a:spcPts val="0"/>
              </a:spcAft>
              <a:buClr>
                <a:srgbClr val="2C365E"/>
              </a:buClr>
              <a:buSzPts val="4500"/>
              <a:buFont typeface="Source Sans Pro"/>
              <a:buNone/>
            </a:pPr>
            <a:r>
              <a:t/>
            </a:r>
            <a:endParaRPr b="1" sz="4500">
              <a:solidFill>
                <a:srgbClr val="2C365E"/>
              </a:solidFill>
              <a:latin typeface="Source Sans Pro"/>
              <a:ea typeface="Source Sans Pro"/>
              <a:cs typeface="Source Sans Pro"/>
              <a:sym typeface="Source Sans Pro"/>
            </a:endParaRPr>
          </a:p>
        </p:txBody>
      </p:sp>
      <p:pic>
        <p:nvPicPr>
          <p:cNvPr descr="Screen Shot 2019-06-12 at 4.41.49 PM.png" id="173" name="Google Shape;173;p30"/>
          <p:cNvPicPr preferRelativeResize="0"/>
          <p:nvPr/>
        </p:nvPicPr>
        <p:blipFill rotWithShape="1">
          <a:blip r:embed="rId3">
            <a:alphaModFix/>
          </a:blip>
          <a:srcRect b="0" l="0" r="0" t="0"/>
          <a:stretch/>
        </p:blipFill>
        <p:spPr>
          <a:xfrm>
            <a:off x="555150" y="19134762"/>
            <a:ext cx="27032702" cy="13225837"/>
          </a:xfrm>
          <a:prstGeom prst="rect">
            <a:avLst/>
          </a:prstGeom>
          <a:noFill/>
          <a:ln>
            <a:noFill/>
          </a:ln>
        </p:spPr>
      </p:pic>
      <p:sp>
        <p:nvSpPr>
          <p:cNvPr id="174" name="Google Shape;174;p30"/>
          <p:cNvSpPr/>
          <p:nvPr/>
        </p:nvSpPr>
        <p:spPr>
          <a:xfrm rot="-5400000">
            <a:off x="32743740" y="3712025"/>
            <a:ext cx="8022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5" name="Google Shape;175;p30"/>
          <p:cNvSpPr txBox="1"/>
          <p:nvPr/>
        </p:nvSpPr>
        <p:spPr>
          <a:xfrm>
            <a:off x="1941838" y="9621704"/>
            <a:ext cx="7917900" cy="4583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6000">
                <a:solidFill>
                  <a:srgbClr val="2C365E"/>
                </a:solidFill>
                <a:latin typeface="Source Sans Pro"/>
                <a:ea typeface="Source Sans Pro"/>
                <a:cs typeface="Source Sans Pro"/>
                <a:sym typeface="Source Sans Pro"/>
              </a:rPr>
              <a:t>Background</a:t>
            </a:r>
            <a:endParaRPr sz="6000"/>
          </a:p>
          <a:p>
            <a:pPr indent="0" lvl="0" marL="0" rtl="0" algn="l">
              <a:lnSpc>
                <a:spcPct val="90000"/>
              </a:lnSpc>
              <a:spcBef>
                <a:spcPts val="2300"/>
              </a:spcBef>
              <a:spcAft>
                <a:spcPts val="0"/>
              </a:spcAft>
              <a:buClr>
                <a:srgbClr val="2C365E"/>
              </a:buClr>
              <a:buSzPts val="2541"/>
              <a:buFont typeface="Source Sans Pro"/>
              <a:buNone/>
            </a:pPr>
            <a:r>
              <a:rPr lang="en-US" sz="3600">
                <a:solidFill>
                  <a:srgbClr val="2C365E"/>
                </a:solidFill>
                <a:latin typeface="Source Sans Pro"/>
                <a:ea typeface="Source Sans Pro"/>
                <a:cs typeface="Source Sans Pro"/>
                <a:sym typeface="Source Sans Pro"/>
              </a:rPr>
              <a:t>Make the case for why this is an interesting question that is worth answering. What is the broader context and why should the reader should care? Feel free to add graphics if they get the point across faster.</a:t>
            </a:r>
            <a:endParaRPr sz="3600"/>
          </a:p>
        </p:txBody>
      </p:sp>
      <p:sp>
        <p:nvSpPr>
          <p:cNvPr id="176" name="Google Shape;176;p30"/>
          <p:cNvSpPr txBox="1"/>
          <p:nvPr/>
        </p:nvSpPr>
        <p:spPr>
          <a:xfrm>
            <a:off x="30645041" y="9476397"/>
            <a:ext cx="15705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lang="en-US" sz="4800">
                <a:solidFill>
                  <a:srgbClr val="2C365E"/>
                </a:solidFill>
                <a:latin typeface="Source Sans Pro SemiBold"/>
                <a:ea typeface="Source Sans Pro SemiBold"/>
                <a:cs typeface="Source Sans Pro SemiBold"/>
                <a:sym typeface="Source Sans Pro SemiBold"/>
              </a:rPr>
              <a:t>Clearly state how to interpret the group of visualizations below and how it relates to the broader findings</a:t>
            </a:r>
            <a:endParaRPr sz="4800"/>
          </a:p>
        </p:txBody>
      </p:sp>
      <p:sp>
        <p:nvSpPr>
          <p:cNvPr id="177" name="Google Shape;177;p30"/>
          <p:cNvSpPr/>
          <p:nvPr/>
        </p:nvSpPr>
        <p:spPr>
          <a:xfrm>
            <a:off x="1941825" y="14593623"/>
            <a:ext cx="7035600" cy="3232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8" name="Google Shape;178;p30"/>
          <p:cNvSpPr txBox="1"/>
          <p:nvPr/>
        </p:nvSpPr>
        <p:spPr>
          <a:xfrm>
            <a:off x="2691219" y="15666794"/>
            <a:ext cx="5536800" cy="1584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CAE00"/>
              </a:buClr>
              <a:buSzPts val="10000"/>
              <a:buFont typeface="Source Sans Pro SemiBold"/>
              <a:buNone/>
            </a:pPr>
            <a:r>
              <a:rPr b="0" i="0" lang="en-US" sz="10000" u="none" cap="none" strike="noStrike">
                <a:solidFill>
                  <a:srgbClr val="ECAE00"/>
                </a:solidFill>
                <a:latin typeface="Source Sans Pro SemiBold"/>
                <a:ea typeface="Source Sans Pro SemiBold"/>
                <a:cs typeface="Source Sans Pro SemiBold"/>
                <a:sym typeface="Source Sans Pro SemiBold"/>
              </a:rPr>
              <a:t>10/20</a:t>
            </a:r>
            <a:endParaRPr/>
          </a:p>
        </p:txBody>
      </p:sp>
      <p:sp>
        <p:nvSpPr>
          <p:cNvPr id="179" name="Google Shape;179;p30"/>
          <p:cNvSpPr txBox="1"/>
          <p:nvPr/>
        </p:nvSpPr>
        <p:spPr>
          <a:xfrm>
            <a:off x="2094225" y="14807592"/>
            <a:ext cx="7035600" cy="630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State the main take-away from this.</a:t>
            </a:r>
            <a:endParaRPr/>
          </a:p>
        </p:txBody>
      </p:sp>
      <p:pic>
        <p:nvPicPr>
          <p:cNvPr descr="What's the longest amount of time you'd want to spend talking with someone at your poster_ (1).png" id="180" name="Google Shape;180;p30"/>
          <p:cNvPicPr preferRelativeResize="0"/>
          <p:nvPr/>
        </p:nvPicPr>
        <p:blipFill rotWithShape="1">
          <a:blip r:embed="rId4">
            <a:alphaModFix/>
          </a:blip>
          <a:srcRect b="0" l="0" r="0" t="0"/>
          <a:stretch/>
        </p:blipFill>
        <p:spPr>
          <a:xfrm>
            <a:off x="11184575" y="9242348"/>
            <a:ext cx="7276000" cy="5033771"/>
          </a:xfrm>
          <a:prstGeom prst="rect">
            <a:avLst/>
          </a:prstGeom>
          <a:noFill/>
          <a:ln>
            <a:noFill/>
          </a:ln>
        </p:spPr>
      </p:pic>
      <p:sp>
        <p:nvSpPr>
          <p:cNvPr id="181" name="Google Shape;181;p30"/>
          <p:cNvSpPr txBox="1"/>
          <p:nvPr/>
        </p:nvSpPr>
        <p:spPr>
          <a:xfrm>
            <a:off x="21819801" y="9262925"/>
            <a:ext cx="5193900" cy="4316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5475">
                <a:solidFill>
                  <a:srgbClr val="2C365E"/>
                </a:solidFill>
                <a:latin typeface="Source Sans Pro"/>
                <a:ea typeface="Source Sans Pro"/>
                <a:cs typeface="Source Sans Pro"/>
                <a:sym typeface="Source Sans Pro"/>
              </a:rPr>
              <a:t>Model</a:t>
            </a:r>
            <a:endParaRPr/>
          </a:p>
          <a:p>
            <a:pPr indent="0" lvl="0" marL="0" rtl="0" algn="l">
              <a:spcBef>
                <a:spcPts val="2400"/>
              </a:spcBef>
              <a:spcAft>
                <a:spcPts val="0"/>
              </a:spcAft>
              <a:buClr>
                <a:srgbClr val="2C365E"/>
              </a:buClr>
              <a:buSzPts val="2640"/>
              <a:buFont typeface="Source Sans Pro"/>
              <a:buNone/>
            </a:pPr>
            <a:r>
              <a:rPr lang="en-US" sz="2800">
                <a:solidFill>
                  <a:srgbClr val="2C365E"/>
                </a:solidFill>
                <a:latin typeface="Source Sans Pro"/>
                <a:ea typeface="Source Sans Pro"/>
                <a:cs typeface="Source Sans Pro"/>
                <a:sym typeface="Source Sans Pro"/>
              </a:rPr>
              <a:t>Quickly deliberate the reasoning behind the model that you chose. What decision-making went into this process? Consider mentioned the performance metrics that you prioritized in this case.</a:t>
            </a:r>
            <a:endParaRPr sz="2800"/>
          </a:p>
        </p:txBody>
      </p:sp>
      <p:pic>
        <p:nvPicPr>
          <p:cNvPr descr="Image" id="182" name="Google Shape;182;p30"/>
          <p:cNvPicPr preferRelativeResize="0"/>
          <p:nvPr/>
        </p:nvPicPr>
        <p:blipFill rotWithShape="1">
          <a:blip r:embed="rId5">
            <a:alphaModFix/>
          </a:blip>
          <a:srcRect b="0" l="0" r="0" t="0"/>
          <a:stretch/>
        </p:blipFill>
        <p:spPr>
          <a:xfrm>
            <a:off x="21819794" y="13470333"/>
            <a:ext cx="4645698" cy="4828095"/>
          </a:xfrm>
          <a:prstGeom prst="rect">
            <a:avLst/>
          </a:prstGeom>
          <a:noFill/>
          <a:ln>
            <a:noFill/>
          </a:ln>
        </p:spPr>
      </p:pic>
      <p:sp>
        <p:nvSpPr>
          <p:cNvPr id="183" name="Google Shape;183;p30"/>
          <p:cNvSpPr txBox="1"/>
          <p:nvPr/>
        </p:nvSpPr>
        <p:spPr>
          <a:xfrm>
            <a:off x="30744025" y="28673150"/>
            <a:ext cx="12606000" cy="32328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100"/>
              <a:buFont typeface="Source Sans Pro"/>
              <a:buNone/>
            </a:pPr>
            <a:r>
              <a:rPr b="1" lang="en-US" sz="5100">
                <a:solidFill>
                  <a:srgbClr val="2C365E"/>
                </a:solidFill>
                <a:latin typeface="Source Sans Pro"/>
                <a:ea typeface="Source Sans Pro"/>
                <a:cs typeface="Source Sans Pro"/>
                <a:sym typeface="Source Sans Pro"/>
              </a:rPr>
              <a:t>Nuance</a:t>
            </a:r>
            <a:endParaRPr/>
          </a:p>
          <a:p>
            <a:pPr indent="0" lvl="0" marL="0" marR="0" rtl="0" algn="l">
              <a:lnSpc>
                <a:spcPct val="90000"/>
              </a:lnSpc>
              <a:spcBef>
                <a:spcPts val="2000"/>
              </a:spcBef>
              <a:spcAft>
                <a:spcPts val="0"/>
              </a:spcAft>
              <a:buClr>
                <a:srgbClr val="2C365E"/>
              </a:buClr>
              <a:buSzPts val="2244"/>
              <a:buFont typeface="Source Sans Pro"/>
              <a:buNone/>
            </a:pPr>
            <a:r>
              <a:rPr b="0" i="0" lang="en-US" sz="3600" u="none" cap="none" strike="noStrike">
                <a:solidFill>
                  <a:srgbClr val="2C365E"/>
                </a:solidFill>
                <a:latin typeface="Source Sans Pro"/>
                <a:ea typeface="Source Sans Pro"/>
                <a:cs typeface="Source Sans Pro"/>
                <a:sym typeface="Source Sans Pro"/>
              </a:rPr>
              <a:t>Let your title speak for itself; don’t bold keywords or phrases. Use the white borders as modular dividers to facilitate breathing room for your text and figures. Don’t be afraid of leaving open space</a:t>
            </a:r>
            <a:r>
              <a:rPr lang="en-US" sz="3600">
                <a:solidFill>
                  <a:srgbClr val="2C365E"/>
                </a:solidFill>
                <a:latin typeface="Source Sans Pro"/>
                <a:ea typeface="Source Sans Pro"/>
                <a:cs typeface="Source Sans Pro"/>
                <a:sym typeface="Source Sans Pro"/>
              </a:rPr>
              <a:t>. </a:t>
            </a:r>
            <a:r>
              <a:rPr lang="en-US" sz="3600">
                <a:solidFill>
                  <a:srgbClr val="2C365E"/>
                </a:solidFill>
                <a:latin typeface="Source Sans Pro"/>
                <a:ea typeface="Source Sans Pro"/>
                <a:cs typeface="Source Sans Pro"/>
                <a:sym typeface="Source Sans Pro"/>
              </a:rPr>
              <a:t>Play with the columns based on your figure aspect ratio.</a:t>
            </a:r>
            <a:endParaRPr sz="3600"/>
          </a:p>
        </p:txBody>
      </p:sp>
      <p:sp>
        <p:nvSpPr>
          <p:cNvPr id="184" name="Google Shape;184;p30"/>
          <p:cNvSpPr txBox="1"/>
          <p:nvPr/>
        </p:nvSpPr>
        <p:spPr>
          <a:xfrm>
            <a:off x="30749600" y="24442693"/>
            <a:ext cx="15705900" cy="3084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7200">
                <a:solidFill>
                  <a:srgbClr val="2C365E"/>
                </a:solidFill>
                <a:latin typeface="Source Sans Pro"/>
                <a:ea typeface="Source Sans Pro"/>
                <a:cs typeface="Source Sans Pro"/>
                <a:sym typeface="Source Sans Pro"/>
              </a:rPr>
              <a:t>The main finding goes here, translated into plain English. Strive for simple and clear - save the nuance for below.</a:t>
            </a:r>
            <a:endParaRPr b="1" sz="7200">
              <a:latin typeface="Source Sans Pro"/>
              <a:ea typeface="Source Sans Pro"/>
              <a:cs typeface="Source Sans Pro"/>
              <a:sym typeface="Source Sans Pro"/>
            </a:endParaRPr>
          </a:p>
        </p:txBody>
      </p:sp>
      <p:pic>
        <p:nvPicPr>
          <p:cNvPr id="185" name="Google Shape;185;p30"/>
          <p:cNvPicPr preferRelativeResize="0"/>
          <p:nvPr/>
        </p:nvPicPr>
        <p:blipFill rotWithShape="1">
          <a:blip r:embed="rId6">
            <a:alphaModFix/>
          </a:blip>
          <a:srcRect b="2912" l="2405" r="1375" t="0"/>
          <a:stretch/>
        </p:blipFill>
        <p:spPr>
          <a:xfrm>
            <a:off x="30749600" y="11707350"/>
            <a:ext cx="7035600" cy="5745750"/>
          </a:xfrm>
          <a:prstGeom prst="rect">
            <a:avLst/>
          </a:prstGeom>
          <a:noFill/>
          <a:ln>
            <a:noFill/>
          </a:ln>
        </p:spPr>
      </p:pic>
      <p:pic>
        <p:nvPicPr>
          <p:cNvPr id="186" name="Google Shape;186;p30"/>
          <p:cNvPicPr preferRelativeResize="0"/>
          <p:nvPr/>
        </p:nvPicPr>
        <p:blipFill rotWithShape="1">
          <a:blip r:embed="rId7">
            <a:alphaModFix/>
          </a:blip>
          <a:srcRect b="1459" l="0" r="0" t="-1399"/>
          <a:stretch/>
        </p:blipFill>
        <p:spPr>
          <a:xfrm>
            <a:off x="38469475" y="11642088"/>
            <a:ext cx="7035600" cy="5742425"/>
          </a:xfrm>
          <a:prstGeom prst="rect">
            <a:avLst/>
          </a:prstGeom>
          <a:noFill/>
          <a:ln>
            <a:noFill/>
          </a:ln>
        </p:spPr>
      </p:pic>
      <p:pic>
        <p:nvPicPr>
          <p:cNvPr id="187" name="Google Shape;187;p30"/>
          <p:cNvPicPr preferRelativeResize="0"/>
          <p:nvPr/>
        </p:nvPicPr>
        <p:blipFill rotWithShape="1">
          <a:blip r:embed="rId8">
            <a:alphaModFix/>
          </a:blip>
          <a:srcRect b="487" l="1107" r="0" t="0"/>
          <a:stretch/>
        </p:blipFill>
        <p:spPr>
          <a:xfrm>
            <a:off x="30749600" y="17851825"/>
            <a:ext cx="7035600" cy="5742432"/>
          </a:xfrm>
          <a:prstGeom prst="rect">
            <a:avLst/>
          </a:prstGeom>
          <a:noFill/>
          <a:ln>
            <a:noFill/>
          </a:ln>
        </p:spPr>
      </p:pic>
      <p:pic>
        <p:nvPicPr>
          <p:cNvPr id="188" name="Google Shape;188;p30"/>
          <p:cNvPicPr preferRelativeResize="0"/>
          <p:nvPr/>
        </p:nvPicPr>
        <p:blipFill rotWithShape="1">
          <a:blip r:embed="rId9">
            <a:alphaModFix/>
          </a:blip>
          <a:srcRect b="-1317" l="0" r="0" t="0"/>
          <a:stretch/>
        </p:blipFill>
        <p:spPr>
          <a:xfrm>
            <a:off x="38469463" y="17851838"/>
            <a:ext cx="7035600" cy="5742432"/>
          </a:xfrm>
          <a:prstGeom prst="rect">
            <a:avLst/>
          </a:prstGeom>
          <a:noFill/>
          <a:ln>
            <a:noFill/>
          </a:ln>
        </p:spPr>
      </p:pic>
      <p:sp>
        <p:nvSpPr>
          <p:cNvPr id="189" name="Google Shape;189;p30"/>
          <p:cNvSpPr txBox="1"/>
          <p:nvPr/>
        </p:nvSpPr>
        <p:spPr>
          <a:xfrm>
            <a:off x="37517763" y="1314325"/>
            <a:ext cx="10140600" cy="7000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b="1" lang="en-US" sz="7500">
                <a:solidFill>
                  <a:srgbClr val="2C365E"/>
                </a:solidFill>
                <a:latin typeface="Source Sans Pro"/>
                <a:ea typeface="Source Sans Pro"/>
                <a:cs typeface="Source Sans Pro"/>
                <a:sym typeface="Source Sans Pro"/>
              </a:rPr>
              <a:t>Highlights</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A well-crafted message is more important than any layout design. </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Visual design strategies can be employed to incorporate lessons from Morrison’s Better Poster without sacrificing valuable poster space.</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All academic disciplines can help us approach the world with curiosity.</a:t>
            </a:r>
            <a:endParaRPr b="1" sz="5849">
              <a:solidFill>
                <a:srgbClr val="2C365E"/>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