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 id="2147483650" r:id="rId6"/>
  </p:sldMasterIdLst>
  <p:notesMasterIdLst>
    <p:notesMasterId r:id="rId21"/>
  </p:notesMasterIdLst>
  <p:handoutMasterIdLst>
    <p:handoutMasterId r:id="rId22"/>
  </p:handoutMasterIdLst>
  <p:sldIdLst>
    <p:sldId id="292" r:id="rId7"/>
    <p:sldId id="408" r:id="rId8"/>
    <p:sldId id="427" r:id="rId9"/>
    <p:sldId id="432" r:id="rId10"/>
    <p:sldId id="431" r:id="rId11"/>
    <p:sldId id="423" r:id="rId12"/>
    <p:sldId id="424" r:id="rId13"/>
    <p:sldId id="429" r:id="rId14"/>
    <p:sldId id="428" r:id="rId15"/>
    <p:sldId id="425" r:id="rId16"/>
    <p:sldId id="418" r:id="rId17"/>
    <p:sldId id="426" r:id="rId18"/>
    <p:sldId id="420" r:id="rId19"/>
    <p:sldId id="289" r:id="rId20"/>
  </p:sldIdLst>
  <p:sldSz cx="9144000" cy="6858000" type="screen4x3"/>
  <p:notesSz cx="7010400" cy="9236075"/>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072">
          <p15:clr>
            <a:srgbClr val="A4A3A4"/>
          </p15:clr>
        </p15:guide>
        <p15:guide id="2" orient="horz">
          <p15:clr>
            <a:srgbClr val="A4A3A4"/>
          </p15:clr>
        </p15:guide>
        <p15:guide id="3" orient="horz" pos="819">
          <p15:clr>
            <a:srgbClr val="A4A3A4"/>
          </p15:clr>
        </p15:guide>
        <p15:guide id="4" orient="horz" pos="345">
          <p15:clr>
            <a:srgbClr val="A4A3A4"/>
          </p15:clr>
        </p15:guide>
        <p15:guide id="5" orient="horz" pos="3869">
          <p15:clr>
            <a:srgbClr val="A4A3A4"/>
          </p15:clr>
        </p15:guide>
        <p15:guide id="6" orient="horz" pos="174">
          <p15:clr>
            <a:srgbClr val="A4A3A4"/>
          </p15:clr>
        </p15:guide>
        <p15:guide id="7" orient="horz" pos="4138">
          <p15:clr>
            <a:srgbClr val="A4A3A4"/>
          </p15:clr>
        </p15:guide>
        <p15:guide id="8" orient="horz" pos="1176">
          <p15:clr>
            <a:srgbClr val="A4A3A4"/>
          </p15:clr>
        </p15:guide>
        <p15:guide id="9" pos="2884">
          <p15:clr>
            <a:srgbClr val="A4A3A4"/>
          </p15:clr>
        </p15:guide>
        <p15:guide id="10" pos="5326">
          <p15:clr>
            <a:srgbClr val="A4A3A4"/>
          </p15:clr>
        </p15:guide>
        <p15:guide id="11" pos="496">
          <p15:clr>
            <a:srgbClr val="A4A3A4"/>
          </p15:clr>
        </p15:guide>
        <p15:guide id="12" pos="493">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C800"/>
    <a:srgbClr val="FF9900"/>
    <a:srgbClr val="000000"/>
    <a:srgbClr val="808080"/>
    <a:srgbClr val="90802F"/>
    <a:srgbClr val="B2B2B2"/>
    <a:srgbClr val="CEC9A1"/>
    <a:srgbClr val="35261A"/>
    <a:srgbClr val="8ACD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89" autoAdjust="0"/>
  </p:normalViewPr>
  <p:slideViewPr>
    <p:cSldViewPr snapToGrid="0" snapToObjects="1" showGuides="1">
      <p:cViewPr varScale="1">
        <p:scale>
          <a:sx n="105" d="100"/>
          <a:sy n="105" d="100"/>
        </p:scale>
        <p:origin x="1548" y="96"/>
      </p:cViewPr>
      <p:guideLst>
        <p:guide orient="horz" pos="2072"/>
        <p:guide orient="horz"/>
        <p:guide orient="horz" pos="819"/>
        <p:guide orient="horz" pos="345"/>
        <p:guide orient="horz" pos="3869"/>
        <p:guide orient="horz" pos="174"/>
        <p:guide orient="horz" pos="4138"/>
        <p:guide orient="horz" pos="1176"/>
        <p:guide pos="2884"/>
        <p:guide pos="5326"/>
        <p:guide pos="496"/>
        <p:guide pos="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858"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s-ES"/>
          </a:p>
        </p:txBody>
      </p:sp>
      <p:sp>
        <p:nvSpPr>
          <p:cNvPr id="3" name="2 Marcador de fecha"/>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330AFC4E-58F3-4324-9DE3-197F73BD05DF}" type="datetimeFigureOut">
              <a:rPr lang="es-ES" smtClean="0"/>
              <a:t>28/06/2018</a:t>
            </a:fld>
            <a:endParaRPr lang="es-ES"/>
          </a:p>
        </p:txBody>
      </p:sp>
      <p:sp>
        <p:nvSpPr>
          <p:cNvPr id="4" name="3 Marcador de pie de página"/>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2CFB4296-F7DE-406A-B7C2-1857325CD7EF}" type="slidenum">
              <a:rPr lang="es-ES" smtClean="0"/>
              <a:t>‹Nº›</a:t>
            </a:fld>
            <a:endParaRPr lang="es-ES"/>
          </a:p>
        </p:txBody>
      </p:sp>
    </p:spTree>
    <p:extLst>
      <p:ext uri="{BB962C8B-B14F-4D97-AF65-F5344CB8AC3E}">
        <p14:creationId xmlns:p14="http://schemas.microsoft.com/office/powerpoint/2010/main" val="397550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Calibri" charset="0"/>
              </a:defRPr>
            </a:lvl1pPr>
          </a:lstStyle>
          <a:p>
            <a:pPr>
              <a:defRPr/>
            </a:pPr>
            <a:endParaRPr lang="es-ES"/>
          </a:p>
        </p:txBody>
      </p:sp>
      <p:sp>
        <p:nvSpPr>
          <p:cNvPr id="24579" name="Rectangle 3"/>
          <p:cNvSpPr>
            <a:spLocks noGrp="1" noChangeArrowheads="1"/>
          </p:cNvSpPr>
          <p:nvPr>
            <p:ph type="dt" idx="1"/>
          </p:nvPr>
        </p:nvSpPr>
        <p:spPr bwMode="auto">
          <a:xfrm>
            <a:off x="3970938"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Calibri" charset="0"/>
              </a:defRPr>
            </a:lvl1pPr>
          </a:lstStyle>
          <a:p>
            <a:pPr>
              <a:defRPr/>
            </a:pPr>
            <a:fld id="{34207DDD-087E-45BB-900D-AACF9916CF82}" type="datetime1">
              <a:rPr lang="es-ES"/>
              <a:pPr>
                <a:defRPr/>
              </a:pPr>
              <a:t>28/06/2018</a:t>
            </a:fld>
            <a:endParaRPr lang="es-ES"/>
          </a:p>
        </p:txBody>
      </p:sp>
      <p:sp>
        <p:nvSpPr>
          <p:cNvPr id="13316"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701040" y="4387136"/>
            <a:ext cx="560832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24582" name="Rectangle 6"/>
          <p:cNvSpPr>
            <a:spLocks noGrp="1" noChangeArrowheads="1"/>
          </p:cNvSpPr>
          <p:nvPr>
            <p:ph type="ftr" sz="quarter" idx="4"/>
          </p:nvPr>
        </p:nvSpPr>
        <p:spPr bwMode="auto">
          <a:xfrm>
            <a:off x="0"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Calibri" charset="0"/>
              </a:defRPr>
            </a:lvl1pPr>
          </a:lstStyle>
          <a:p>
            <a:pPr>
              <a:defRPr/>
            </a:pPr>
            <a:endParaRPr lang="es-ES"/>
          </a:p>
        </p:txBody>
      </p:sp>
      <p:sp>
        <p:nvSpPr>
          <p:cNvPr id="24583" name="Rectangle 7"/>
          <p:cNvSpPr>
            <a:spLocks noGrp="1" noChangeArrowheads="1"/>
          </p:cNvSpPr>
          <p:nvPr>
            <p:ph type="sldNum" sz="quarter" idx="5"/>
          </p:nvPr>
        </p:nvSpPr>
        <p:spPr bwMode="auto">
          <a:xfrm>
            <a:off x="3970938"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atin typeface="Calibri" charset="0"/>
              </a:defRPr>
            </a:lvl1pPr>
          </a:lstStyle>
          <a:p>
            <a:pPr>
              <a:defRPr/>
            </a:pPr>
            <a:fld id="{140C8A93-CEC8-482E-9C90-12DB9CE534DB}" type="slidenum">
              <a:rPr lang="es-ES"/>
              <a:pPr>
                <a:defRPr/>
              </a:pPr>
              <a:t>‹Nº›</a:t>
            </a:fld>
            <a:endParaRPr lang="es-ES"/>
          </a:p>
        </p:txBody>
      </p:sp>
    </p:spTree>
    <p:extLst>
      <p:ext uri="{BB962C8B-B14F-4D97-AF65-F5344CB8AC3E}">
        <p14:creationId xmlns:p14="http://schemas.microsoft.com/office/powerpoint/2010/main" val="127083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4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23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161209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3388174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3522853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142555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5325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3" name="Título 1"/>
          <p:cNvSpPr>
            <a:spLocks noGrp="1"/>
          </p:cNvSpPr>
          <p:nvPr>
            <p:ph type="title"/>
          </p:nvPr>
        </p:nvSpPr>
        <p:spPr>
          <a:xfrm>
            <a:off x="365702" y="541162"/>
            <a:ext cx="8428088" cy="387110"/>
          </a:xfrm>
          <a:prstGeom prst="rect">
            <a:avLst/>
          </a:prstGeom>
        </p:spPr>
        <p:txBody>
          <a:bodyPr vert="horz" lIns="91420" tIns="45711" rIns="91420" bIns="45711">
            <a:noAutofit/>
          </a:bodyPr>
          <a:lstStyle>
            <a:lvl1pPr marL="184649" indent="0" algn="l">
              <a:defRPr sz="2400"/>
            </a:lvl1pPr>
          </a:lstStyle>
          <a:p>
            <a:r>
              <a:rPr lang="es-ES" dirty="0"/>
              <a:t>Haga clic para modificar el estilo de título del patrón</a:t>
            </a:r>
            <a:endParaRPr lang="es-ES_tradnl" dirty="0"/>
          </a:p>
        </p:txBody>
      </p:sp>
      <p:sp>
        <p:nvSpPr>
          <p:cNvPr id="4" name="Triángulo isósceles 9"/>
          <p:cNvSpPr>
            <a:spLocks noChangeAspect="1"/>
          </p:cNvSpPr>
          <p:nvPr userDrawn="1"/>
        </p:nvSpPr>
        <p:spPr bwMode="auto">
          <a:xfrm rot="5400000" flipH="1">
            <a:off x="266700" y="651128"/>
            <a:ext cx="406400" cy="203200"/>
          </a:xfrm>
          <a:prstGeom prst="triangle">
            <a:avLst>
              <a:gd name="adj" fmla="val 50000"/>
            </a:avLst>
          </a:prstGeom>
          <a:solidFill>
            <a:srgbClr val="C4D600"/>
          </a:solidFill>
          <a:ln w="9525">
            <a:noFill/>
            <a:miter lim="800000"/>
            <a:headEnd/>
            <a:tailEnd/>
          </a:ln>
        </p:spPr>
        <p:txBody>
          <a:bodyPr rot="10800000" vert="eaVert" lIns="91420" tIns="45711" rIns="91420" bIns="45711" anchor="ctr"/>
          <a:lstStyle/>
          <a:p>
            <a:pPr>
              <a:defRPr/>
            </a:pPr>
            <a:endParaRPr lang="es-ES" dirty="0">
              <a:solidFill>
                <a:schemeClr val="tx2"/>
              </a:solidFill>
              <a:latin typeface="Calibri" charset="0"/>
            </a:endParaRPr>
          </a:p>
        </p:txBody>
      </p:sp>
      <p:sp>
        <p:nvSpPr>
          <p:cNvPr id="5" name="Rectangle 17"/>
          <p:cNvSpPr>
            <a:spLocks noChangeArrowheads="1"/>
          </p:cNvSpPr>
          <p:nvPr userDrawn="1"/>
        </p:nvSpPr>
        <p:spPr bwMode="auto">
          <a:xfrm>
            <a:off x="368302" y="547690"/>
            <a:ext cx="8421688" cy="5594350"/>
          </a:xfrm>
          <a:prstGeom prst="rect">
            <a:avLst/>
          </a:prstGeom>
          <a:noFill/>
          <a:ln w="3175">
            <a:solidFill>
              <a:srgbClr val="808080">
                <a:alpha val="50000"/>
              </a:srgbClr>
            </a:solidFill>
            <a:miter lim="800000"/>
            <a:headEnd/>
            <a:tailEnd/>
          </a:ln>
          <a:effectLst/>
        </p:spPr>
        <p:txBody>
          <a:bodyPr wrap="none" lIns="91420" tIns="45711" rIns="91420" bIns="45711" anchor="ctr"/>
          <a:lstStyle/>
          <a:p>
            <a:pPr>
              <a:defRPr/>
            </a:pPr>
            <a:endParaRPr lang="es-ES_tradnl" dirty="0"/>
          </a:p>
        </p:txBody>
      </p:sp>
      <p:sp>
        <p:nvSpPr>
          <p:cNvPr id="8" name="Marcador de contenido 2"/>
          <p:cNvSpPr>
            <a:spLocks noGrp="1"/>
          </p:cNvSpPr>
          <p:nvPr>
            <p:ph idx="1"/>
          </p:nvPr>
        </p:nvSpPr>
        <p:spPr>
          <a:xfrm>
            <a:off x="571501" y="1081882"/>
            <a:ext cx="8220540" cy="5060158"/>
          </a:xfrm>
          <a:prstGeom prst="rect">
            <a:avLst/>
          </a:prstGeom>
        </p:spPr>
        <p:txBody>
          <a:bodyPr/>
          <a:lstStyle>
            <a:lvl1pPr>
              <a:defRPr sz="2400"/>
            </a:lvl1pPr>
            <a:lvl2pPr>
              <a:defRPr sz="2000"/>
            </a:lvl2pPr>
            <a:lvl3pPr>
              <a:defRPr sz="1800"/>
            </a:lvl3pPr>
            <a:lvl4pPr>
              <a:defRPr sz="1600"/>
            </a:lvl4pPr>
            <a:lvl5pPr>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9" name="Text Box 11"/>
          <p:cNvSpPr txBox="1">
            <a:spLocks noChangeArrowheads="1"/>
          </p:cNvSpPr>
          <p:nvPr userDrawn="1"/>
        </p:nvSpPr>
        <p:spPr bwMode="auto">
          <a:xfrm>
            <a:off x="368302" y="6385801"/>
            <a:ext cx="2733675" cy="233638"/>
          </a:xfrm>
          <a:prstGeom prst="rect">
            <a:avLst/>
          </a:prstGeom>
          <a:noFill/>
          <a:ln w="9525">
            <a:noFill/>
            <a:miter lim="800000"/>
            <a:headEnd/>
            <a:tailEnd/>
          </a:ln>
          <a:effectLst/>
        </p:spPr>
        <p:txBody>
          <a:bodyPr lIns="91420" tIns="45711" rIns="91420" bIns="45711">
            <a:spAutoFit/>
          </a:bodyPr>
          <a:lstStyle/>
          <a:p>
            <a:pPr>
              <a:spcBef>
                <a:spcPct val="50000"/>
              </a:spcBef>
              <a:defRPr/>
            </a:pPr>
            <a:fld id="{99B1EC78-9C64-4930-8864-CF4612CC2C10}" type="slidenum">
              <a:rPr lang="es-ES" sz="900" smtClean="0">
                <a:solidFill>
                  <a:srgbClr val="000000"/>
                </a:solidFill>
                <a:latin typeface="+mj-lt"/>
              </a:rPr>
              <a:pPr>
                <a:spcBef>
                  <a:spcPct val="50000"/>
                </a:spcBef>
                <a:defRPr/>
              </a:pPr>
              <a:t>‹Nº›</a:t>
            </a:fld>
            <a:endParaRPr lang="es-ES" sz="900" dirty="0">
              <a:latin typeface="+mj-lt"/>
            </a:endParaRPr>
          </a:p>
        </p:txBody>
      </p:sp>
    </p:spTree>
    <p:extLst>
      <p:ext uri="{BB962C8B-B14F-4D97-AF65-F5344CB8AC3E}">
        <p14:creationId xmlns:p14="http://schemas.microsoft.com/office/powerpoint/2010/main" val="382420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vert="horz"/>
          <a:lstStyle/>
          <a:p>
            <a:r>
              <a:rPr lang="es-ES_tradnl"/>
              <a:t>Clic para editar título</a:t>
            </a:r>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Tree>
    <p:extLst>
      <p:ext uri="{BB962C8B-B14F-4D97-AF65-F5344CB8AC3E}">
        <p14:creationId xmlns:p14="http://schemas.microsoft.com/office/powerpoint/2010/main" val="295216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5289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Tree>
    <p:extLst>
      <p:ext uri="{BB962C8B-B14F-4D97-AF65-F5344CB8AC3E}">
        <p14:creationId xmlns:p14="http://schemas.microsoft.com/office/powerpoint/2010/main" val="406205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49467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41848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Tree>
    <p:extLst>
      <p:ext uri="{BB962C8B-B14F-4D97-AF65-F5344CB8AC3E}">
        <p14:creationId xmlns:p14="http://schemas.microsoft.com/office/powerpoint/2010/main" val="489718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Line 13"/>
          <p:cNvSpPr>
            <a:spLocks noChangeShapeType="1"/>
          </p:cNvSpPr>
          <p:nvPr userDrawn="1"/>
        </p:nvSpPr>
        <p:spPr bwMode="auto">
          <a:xfrm>
            <a:off x="1747838" y="632618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1029" name="Imagen 22" descr="bankia.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848600" y="6318250"/>
            <a:ext cx="9413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7"/>
          <p:cNvSpPr>
            <a:spLocks noChangeArrowheads="1"/>
          </p:cNvSpPr>
          <p:nvPr userDrawn="1"/>
        </p:nvSpPr>
        <p:spPr bwMode="auto">
          <a:xfrm>
            <a:off x="368300" y="547688"/>
            <a:ext cx="8421688" cy="5594350"/>
          </a:xfrm>
          <a:prstGeom prst="rect">
            <a:avLst/>
          </a:prstGeom>
          <a:noFill/>
          <a:ln w="12700">
            <a:solidFill>
              <a:srgbClr val="808080">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64" r:id="rId3"/>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uadroTexto 19"/>
          <p:cNvSpPr txBox="1">
            <a:spLocks noChangeArrowheads="1"/>
          </p:cNvSpPr>
          <p:nvPr/>
        </p:nvSpPr>
        <p:spPr bwMode="auto">
          <a:xfrm>
            <a:off x="6389688" y="4478338"/>
            <a:ext cx="22352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spcAft>
                <a:spcPts val="100"/>
              </a:spcAft>
            </a:pPr>
            <a:r>
              <a:rPr lang="es-ES_tradnl" sz="1000" b="1" dirty="0">
                <a:solidFill>
                  <a:srgbClr val="B9C800"/>
                </a:solidFill>
                <a:cs typeface="Arial" charset="0"/>
              </a:rPr>
              <a:t>CREADO POR</a:t>
            </a:r>
          </a:p>
          <a:p>
            <a:pPr eaLnBrk="1" hangingPunct="1">
              <a:spcAft>
                <a:spcPts val="1000"/>
              </a:spcAft>
            </a:pPr>
            <a:r>
              <a:rPr lang="es-ES_tradnl" sz="1000" dirty="0">
                <a:cs typeface="Arial" charset="0"/>
              </a:rPr>
              <a:t>Tecnología de Canales</a:t>
            </a:r>
            <a:endParaRPr lang="es-ES_tradnl" sz="1000" b="1" dirty="0">
              <a:cs typeface="Arial" charset="0"/>
            </a:endParaRPr>
          </a:p>
          <a:p>
            <a:pPr eaLnBrk="1" hangingPunct="1">
              <a:spcAft>
                <a:spcPts val="100"/>
              </a:spcAft>
            </a:pPr>
            <a:r>
              <a:rPr lang="es-ES_tradnl" sz="1000" b="1" dirty="0">
                <a:solidFill>
                  <a:srgbClr val="B9C800"/>
                </a:solidFill>
                <a:cs typeface="Arial" charset="0"/>
              </a:rPr>
              <a:t>FECHA DE CREACIÓN</a:t>
            </a:r>
          </a:p>
          <a:p>
            <a:pPr eaLnBrk="1" hangingPunct="1">
              <a:spcAft>
                <a:spcPts val="100"/>
              </a:spcAft>
            </a:pPr>
            <a:r>
              <a:rPr lang="es-ES_tradnl" sz="1000" dirty="0">
                <a:cs typeface="Arial" charset="0"/>
              </a:rPr>
              <a:t>Junio 2018</a:t>
            </a:r>
          </a:p>
        </p:txBody>
      </p:sp>
      <p:pic>
        <p:nvPicPr>
          <p:cNvPr id="2052" name="Imagen 17" descr="banki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038" y="5305425"/>
            <a:ext cx="14509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3" name="Agrupar 8"/>
          <p:cNvGrpSpPr>
            <a:grpSpLocks/>
          </p:cNvGrpSpPr>
          <p:nvPr/>
        </p:nvGrpSpPr>
        <p:grpSpPr bwMode="auto">
          <a:xfrm>
            <a:off x="207963" y="547688"/>
            <a:ext cx="5627687" cy="5589587"/>
            <a:chOff x="208491" y="547688"/>
            <a:chExt cx="5627159" cy="5589587"/>
          </a:xfrm>
        </p:grpSpPr>
        <p:sp>
          <p:nvSpPr>
            <p:cNvPr id="2054" name="Forma libre 9"/>
            <p:cNvSpPr>
              <a:spLocks noChangeAspect="1"/>
            </p:cNvSpPr>
            <p:nvPr/>
          </p:nvSpPr>
          <p:spPr bwMode="auto">
            <a:xfrm>
              <a:off x="358775" y="547688"/>
              <a:ext cx="5476875" cy="5589587"/>
            </a:xfrm>
            <a:custGeom>
              <a:avLst/>
              <a:gdLst>
                <a:gd name="T0" fmla="*/ 31909 w 4184650"/>
                <a:gd name="T1" fmla="*/ 117492 h 3778250"/>
                <a:gd name="T2" fmla="*/ 21028645 w 4184650"/>
                <a:gd name="T3" fmla="*/ 117492 h 3778250"/>
                <a:gd name="T4" fmla="*/ 21028645 w 4184650"/>
                <a:gd name="T5" fmla="*/ 29842470 h 3778250"/>
                <a:gd name="T6" fmla="*/ 18635405 w 4184650"/>
                <a:gd name="T7" fmla="*/ 34953282 h 3778250"/>
                <a:gd name="T8" fmla="*/ 0 w 4184650"/>
                <a:gd name="T9" fmla="*/ 34894537 h 3778250"/>
                <a:gd name="T10" fmla="*/ 31909 w 4184650"/>
                <a:gd name="T11" fmla="*/ 117492 h 3778250"/>
                <a:gd name="T12" fmla="*/ 0 60000 65536"/>
                <a:gd name="T13" fmla="*/ 0 60000 65536"/>
                <a:gd name="T14" fmla="*/ 0 60000 65536"/>
                <a:gd name="T15" fmla="*/ 0 60000 65536"/>
                <a:gd name="T16" fmla="*/ 0 60000 65536"/>
                <a:gd name="T17" fmla="*/ 0 60000 65536"/>
                <a:gd name="T18" fmla="*/ 0 w 4184650"/>
                <a:gd name="T19" fmla="*/ 0 h 3778250"/>
                <a:gd name="T20" fmla="*/ 4184650 w 4184650"/>
                <a:gd name="T21" fmla="*/ 3778250 h 3778250"/>
              </a:gdLst>
              <a:ahLst/>
              <a:cxnLst>
                <a:cxn ang="T12">
                  <a:pos x="T0" y="T1"/>
                </a:cxn>
                <a:cxn ang="T13">
                  <a:pos x="T2" y="T3"/>
                </a:cxn>
                <a:cxn ang="T14">
                  <a:pos x="T4" y="T5"/>
                </a:cxn>
                <a:cxn ang="T15">
                  <a:pos x="T6" y="T7"/>
                </a:cxn>
                <a:cxn ang="T16">
                  <a:pos x="T8" y="T9"/>
                </a:cxn>
                <a:cxn ang="T17">
                  <a:pos x="T10" y="T11"/>
                </a:cxn>
              </a:cxnLst>
              <a:rect l="T18" t="T19" r="T20" b="T21"/>
              <a:pathLst>
                <a:path w="4184650" h="3778250">
                  <a:moveTo>
                    <a:pt x="6350" y="12700"/>
                  </a:moveTo>
                  <a:lnTo>
                    <a:pt x="4184650" y="12700"/>
                  </a:lnTo>
                  <a:lnTo>
                    <a:pt x="4184650" y="3225800"/>
                  </a:lnTo>
                  <a:lnTo>
                    <a:pt x="3708400" y="3778250"/>
                  </a:lnTo>
                  <a:lnTo>
                    <a:pt x="0" y="3771900"/>
                  </a:lnTo>
                  <a:cubicBezTo>
                    <a:pt x="2117" y="2514600"/>
                    <a:pt x="6350" y="0"/>
                    <a:pt x="6350" y="12700"/>
                  </a:cubicBezTo>
                  <a:close/>
                </a:path>
              </a:pathLst>
            </a:custGeom>
            <a:noFill/>
            <a:ln w="9525">
              <a:solidFill>
                <a:srgbClr val="35261A"/>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s-ES" dirty="0"/>
            </a:p>
          </p:txBody>
        </p:sp>
        <p:sp>
          <p:nvSpPr>
            <p:cNvPr id="2055" name="AutoShape 6"/>
            <p:cNvSpPr>
              <a:spLocks noChangeArrowheads="1"/>
            </p:cNvSpPr>
            <p:nvPr/>
          </p:nvSpPr>
          <p:spPr bwMode="auto">
            <a:xfrm rot="5400000">
              <a:off x="247367" y="1335881"/>
              <a:ext cx="419100" cy="214313"/>
            </a:xfrm>
            <a:prstGeom prst="triangle">
              <a:avLst>
                <a:gd name="adj" fmla="val 50000"/>
              </a:avLst>
            </a:prstGeom>
            <a:solidFill>
              <a:srgbClr val="FFFFFF"/>
            </a:solidFill>
            <a:ln w="9525">
              <a:solidFill>
                <a:srgbClr val="35261A"/>
              </a:solidFill>
              <a:miter lim="800000"/>
              <a:headEnd/>
              <a:tailEnd/>
            </a:ln>
          </p:spPr>
          <p:txBody>
            <a:bodyPr wrap="none" anchor="ctr"/>
            <a:lstStyle/>
            <a:p>
              <a:endParaRPr lang="es-ES" dirty="0"/>
            </a:p>
          </p:txBody>
        </p:sp>
        <p:sp>
          <p:nvSpPr>
            <p:cNvPr id="7" name="Rectángulo 6"/>
            <p:cNvSpPr/>
            <p:nvPr/>
          </p:nvSpPr>
          <p:spPr>
            <a:xfrm>
              <a:off x="208491" y="1133475"/>
              <a:ext cx="150798" cy="6365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dirty="0">
                <a:solidFill>
                  <a:srgbClr val="FFFFFF"/>
                </a:solidFill>
                <a:ea typeface="ＭＳ Ｐゴシック" charset="-128"/>
              </a:endParaRPr>
            </a:p>
          </p:txBody>
        </p:sp>
      </p:grpSp>
      <p:sp>
        <p:nvSpPr>
          <p:cNvPr id="10" name="CuadroTexto 8"/>
          <p:cNvSpPr txBox="1">
            <a:spLocks noChangeArrowheads="1"/>
          </p:cNvSpPr>
          <p:nvPr/>
        </p:nvSpPr>
        <p:spPr bwMode="auto">
          <a:xfrm>
            <a:off x="563579" y="1133477"/>
            <a:ext cx="5291121" cy="112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defTabSz="457200" eaLnBrk="1" fontAlgn="base" hangingPunct="1">
              <a:spcBef>
                <a:spcPct val="0"/>
              </a:spcBef>
              <a:spcAft>
                <a:spcPct val="0"/>
              </a:spcAft>
            </a:pPr>
            <a:r>
              <a:rPr lang="es-ES_tradnl" sz="3500" b="1" dirty="0">
                <a:solidFill>
                  <a:srgbClr val="35261A"/>
                </a:solidFill>
                <a:latin typeface="Bankia" panose="02000506040000020004" pitchFamily="2" charset="0"/>
                <a:cs typeface="Arial" charset="0"/>
              </a:rPr>
              <a:t>RFP Pasarela de Pago</a:t>
            </a:r>
          </a:p>
          <a:p>
            <a:pPr defTabSz="457200" eaLnBrk="1" fontAlgn="base" hangingPunct="1">
              <a:spcBef>
                <a:spcPct val="0"/>
              </a:spcBef>
              <a:spcAft>
                <a:spcPct val="0"/>
              </a:spcAft>
            </a:pPr>
            <a:r>
              <a:rPr lang="es-ES_tradnl" sz="3200" dirty="0">
                <a:solidFill>
                  <a:srgbClr val="35261A"/>
                </a:solidFill>
                <a:latin typeface="Bankia" panose="02000506040000020004" pitchFamily="2" charset="0"/>
                <a:cs typeface="Arial" charset="0"/>
              </a:rPr>
              <a:t>Incluir cobro modelo N-28 </a:t>
            </a:r>
            <a:endParaRPr lang="es-ES_tradnl" sz="3200" b="1" dirty="0">
              <a:solidFill>
                <a:srgbClr val="35261A"/>
              </a:solidFill>
              <a:latin typeface="Bankia" panose="02000506040000020004" pitchFamily="2"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Documentación CARM</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7" name="1 Rectángulo"/>
          <p:cNvSpPr/>
          <p:nvPr/>
        </p:nvSpPr>
        <p:spPr>
          <a:xfrm>
            <a:off x="611560" y="1282909"/>
            <a:ext cx="8064896" cy="1384995"/>
          </a:xfrm>
          <a:prstGeom prst="rect">
            <a:avLst/>
          </a:prstGeom>
        </p:spPr>
        <p:txBody>
          <a:bodyPr wrap="square">
            <a:spAutoFit/>
          </a:bodyPr>
          <a:lstStyle/>
          <a:p>
            <a:pPr algn="just" eaLnBrk="0" fontAlgn="base" hangingPunct="0">
              <a:spcBef>
                <a:spcPct val="0"/>
              </a:spcBef>
              <a:spcAft>
                <a:spcPct val="0"/>
              </a:spcAft>
            </a:pPr>
            <a:r>
              <a:rPr lang="es-ES" altLang="es-ES" sz="1200" dirty="0">
                <a:latin typeface="Bankia" panose="02000506040000020004" pitchFamily="2" charset="0"/>
              </a:rPr>
              <a:t>Se adjunta a continuación la documentación de la CARM para complementar la información contenida en este documento:</a:t>
            </a:r>
          </a:p>
          <a:p>
            <a:pPr algn="just" eaLnBrk="0" fontAlgn="base" hangingPunct="0">
              <a:spcBef>
                <a:spcPct val="0"/>
              </a:spcBef>
              <a:spcAft>
                <a:spcPct val="0"/>
              </a:spcAft>
            </a:pPr>
            <a:endParaRPr lang="es-ES" altLang="es-ES" sz="1200" dirty="0">
              <a:latin typeface="Bankia" panose="02000506040000020004" pitchFamily="2" charset="0"/>
            </a:endParaRPr>
          </a:p>
          <a:p>
            <a:pPr algn="just" eaLnBrk="0" fontAlgn="base" hangingPunct="0">
              <a:spcBef>
                <a:spcPct val="0"/>
              </a:spcBef>
              <a:spcAft>
                <a:spcPct val="0"/>
              </a:spcAft>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p:txBody>
      </p:sp>
      <p:graphicFrame>
        <p:nvGraphicFramePr>
          <p:cNvPr id="6" name="Objeto 5"/>
          <p:cNvGraphicFramePr>
            <a:graphicFrameLocks noChangeAspect="1"/>
          </p:cNvGraphicFramePr>
          <p:nvPr>
            <p:extLst>
              <p:ext uri="{D42A27DB-BD31-4B8C-83A1-F6EECF244321}">
                <p14:modId xmlns:p14="http://schemas.microsoft.com/office/powerpoint/2010/main" val="3208685419"/>
              </p:ext>
            </p:extLst>
          </p:nvPr>
        </p:nvGraphicFramePr>
        <p:xfrm>
          <a:off x="4360668" y="2287243"/>
          <a:ext cx="1384732" cy="1199621"/>
        </p:xfrm>
        <a:graphic>
          <a:graphicData uri="http://schemas.openxmlformats.org/presentationml/2006/ole">
            <mc:AlternateContent xmlns:mc="http://schemas.openxmlformats.org/markup-compatibility/2006">
              <mc:Choice xmlns:v="urn:schemas-microsoft-com:vml" Requires="v">
                <p:oleObj spid="_x0000_s2323" name="Document" showAsIcon="1" r:id="rId3" imgW="914400" imgH="792360" progId="Word.Document.12">
                  <p:embed/>
                </p:oleObj>
              </mc:Choice>
              <mc:Fallback>
                <p:oleObj name="Document" showAsIcon="1" r:id="rId3" imgW="914400" imgH="792360" progId="Word.Document.12">
                  <p:embed/>
                  <p:pic>
                    <p:nvPicPr>
                      <p:cNvPr id="0" name=""/>
                      <p:cNvPicPr/>
                      <p:nvPr/>
                    </p:nvPicPr>
                    <p:blipFill>
                      <a:blip r:embed="rId4"/>
                      <a:stretch>
                        <a:fillRect/>
                      </a:stretch>
                    </p:blipFill>
                    <p:spPr>
                      <a:xfrm>
                        <a:off x="4360668" y="2287243"/>
                        <a:ext cx="1384732" cy="1199621"/>
                      </a:xfrm>
                      <a:prstGeom prst="rect">
                        <a:avLst/>
                      </a:prstGeom>
                    </p:spPr>
                  </p:pic>
                </p:oleObj>
              </mc:Fallback>
            </mc:AlternateContent>
          </a:graphicData>
        </a:graphic>
      </p:graphicFrame>
      <p:graphicFrame>
        <p:nvGraphicFramePr>
          <p:cNvPr id="10" name="Objeto 9"/>
          <p:cNvGraphicFramePr>
            <a:graphicFrameLocks noChangeAspect="1"/>
          </p:cNvGraphicFramePr>
          <p:nvPr>
            <p:extLst>
              <p:ext uri="{D42A27DB-BD31-4B8C-83A1-F6EECF244321}">
                <p14:modId xmlns:p14="http://schemas.microsoft.com/office/powerpoint/2010/main" val="3653117577"/>
              </p:ext>
            </p:extLst>
          </p:nvPr>
        </p:nvGraphicFramePr>
        <p:xfrm>
          <a:off x="1884698" y="2535818"/>
          <a:ext cx="2475970" cy="702469"/>
        </p:xfrm>
        <a:graphic>
          <a:graphicData uri="http://schemas.openxmlformats.org/presentationml/2006/ole">
            <mc:AlternateContent xmlns:mc="http://schemas.openxmlformats.org/markup-compatibility/2006">
              <mc:Choice xmlns:v="urn:schemas-microsoft-com:vml" Requires="v">
                <p:oleObj spid="_x0000_s2324" name="Objeto empaquetador del shell" showAsIcon="1" r:id="rId5" imgW="1247040" imgH="353520" progId="Package">
                  <p:embed/>
                </p:oleObj>
              </mc:Choice>
              <mc:Fallback>
                <p:oleObj name="Objeto empaquetador del shell" showAsIcon="1" r:id="rId5" imgW="1247040" imgH="353520" progId="Package">
                  <p:embed/>
                  <p:pic>
                    <p:nvPicPr>
                      <p:cNvPr id="0" name=""/>
                      <p:cNvPicPr/>
                      <p:nvPr/>
                    </p:nvPicPr>
                    <p:blipFill>
                      <a:blip r:embed="rId6"/>
                      <a:stretch>
                        <a:fillRect/>
                      </a:stretch>
                    </p:blipFill>
                    <p:spPr>
                      <a:xfrm>
                        <a:off x="1884698" y="2535818"/>
                        <a:ext cx="2475970" cy="702469"/>
                      </a:xfrm>
                      <a:prstGeom prst="rect">
                        <a:avLst/>
                      </a:prstGeom>
                    </p:spPr>
                  </p:pic>
                </p:oleObj>
              </mc:Fallback>
            </mc:AlternateContent>
          </a:graphicData>
        </a:graphic>
      </p:graphicFrame>
      <p:graphicFrame>
        <p:nvGraphicFramePr>
          <p:cNvPr id="14" name="Objeto 13"/>
          <p:cNvGraphicFramePr>
            <a:graphicFrameLocks noChangeAspect="1"/>
          </p:cNvGraphicFramePr>
          <p:nvPr>
            <p:extLst>
              <p:ext uri="{D42A27DB-BD31-4B8C-83A1-F6EECF244321}">
                <p14:modId xmlns:p14="http://schemas.microsoft.com/office/powerpoint/2010/main" val="1499402717"/>
              </p:ext>
            </p:extLst>
          </p:nvPr>
        </p:nvGraphicFramePr>
        <p:xfrm>
          <a:off x="2466066" y="3966424"/>
          <a:ext cx="1313234" cy="1137681"/>
        </p:xfrm>
        <a:graphic>
          <a:graphicData uri="http://schemas.openxmlformats.org/presentationml/2006/ole">
            <mc:AlternateContent xmlns:mc="http://schemas.openxmlformats.org/markup-compatibility/2006">
              <mc:Choice xmlns:v="urn:schemas-microsoft-com:vml" Requires="v">
                <p:oleObj spid="_x0000_s2325" name="Acrobat Document" showAsIcon="1" r:id="rId7" imgW="914400" imgH="792360" progId="AcroExch.Document.DC">
                  <p:embed/>
                </p:oleObj>
              </mc:Choice>
              <mc:Fallback>
                <p:oleObj name="Acrobat Document" showAsIcon="1" r:id="rId7" imgW="914400" imgH="792360" progId="AcroExch.Document.DC">
                  <p:embed/>
                  <p:pic>
                    <p:nvPicPr>
                      <p:cNvPr id="0" name=""/>
                      <p:cNvPicPr/>
                      <p:nvPr/>
                    </p:nvPicPr>
                    <p:blipFill>
                      <a:blip r:embed="rId8"/>
                      <a:stretch>
                        <a:fillRect/>
                      </a:stretch>
                    </p:blipFill>
                    <p:spPr>
                      <a:xfrm>
                        <a:off x="2466066" y="3966424"/>
                        <a:ext cx="1313234" cy="1137681"/>
                      </a:xfrm>
                      <a:prstGeom prst="rect">
                        <a:avLst/>
                      </a:prstGeom>
                    </p:spPr>
                  </p:pic>
                </p:oleObj>
              </mc:Fallback>
            </mc:AlternateContent>
          </a:graphicData>
        </a:graphic>
      </p:graphicFrame>
      <p:graphicFrame>
        <p:nvGraphicFramePr>
          <p:cNvPr id="16" name="Objeto 15"/>
          <p:cNvGraphicFramePr>
            <a:graphicFrameLocks noChangeAspect="1"/>
          </p:cNvGraphicFramePr>
          <p:nvPr>
            <p:extLst>
              <p:ext uri="{D42A27DB-BD31-4B8C-83A1-F6EECF244321}">
                <p14:modId xmlns:p14="http://schemas.microsoft.com/office/powerpoint/2010/main" val="271162125"/>
              </p:ext>
            </p:extLst>
          </p:nvPr>
        </p:nvGraphicFramePr>
        <p:xfrm>
          <a:off x="4360668" y="3966424"/>
          <a:ext cx="1440117" cy="1247602"/>
        </p:xfrm>
        <a:graphic>
          <a:graphicData uri="http://schemas.openxmlformats.org/presentationml/2006/ole">
            <mc:AlternateContent xmlns:mc="http://schemas.openxmlformats.org/markup-compatibility/2006">
              <mc:Choice xmlns:v="urn:schemas-microsoft-com:vml" Requires="v">
                <p:oleObj spid="_x0000_s2326" name="Acrobat Document" showAsIcon="1" r:id="rId9" imgW="914400" imgH="792360" progId="AcroExch.Document.DC">
                  <p:embed/>
                </p:oleObj>
              </mc:Choice>
              <mc:Fallback>
                <p:oleObj name="Acrobat Document" showAsIcon="1" r:id="rId9" imgW="914400" imgH="792360" progId="AcroExch.Document.DC">
                  <p:embed/>
                  <p:pic>
                    <p:nvPicPr>
                      <p:cNvPr id="0" name=""/>
                      <p:cNvPicPr/>
                      <p:nvPr/>
                    </p:nvPicPr>
                    <p:blipFill>
                      <a:blip r:embed="rId10"/>
                      <a:stretch>
                        <a:fillRect/>
                      </a:stretch>
                    </p:blipFill>
                    <p:spPr>
                      <a:xfrm>
                        <a:off x="4360668" y="3966424"/>
                        <a:ext cx="1440117" cy="1247602"/>
                      </a:xfrm>
                      <a:prstGeom prst="rect">
                        <a:avLst/>
                      </a:prstGeom>
                    </p:spPr>
                  </p:pic>
                </p:oleObj>
              </mc:Fallback>
            </mc:AlternateContent>
          </a:graphicData>
        </a:graphic>
      </p:graphicFrame>
    </p:spTree>
    <p:extLst>
      <p:ext uri="{BB962C8B-B14F-4D97-AF65-F5344CB8AC3E}">
        <p14:creationId xmlns:p14="http://schemas.microsoft.com/office/powerpoint/2010/main" val="54141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Alcance del proyecto</a:t>
            </a:r>
          </a:p>
        </p:txBody>
      </p:sp>
      <p:sp>
        <p:nvSpPr>
          <p:cNvPr id="7" name="6 Rectángulo"/>
          <p:cNvSpPr/>
          <p:nvPr/>
        </p:nvSpPr>
        <p:spPr>
          <a:xfrm>
            <a:off x="616070" y="1159683"/>
            <a:ext cx="7704856" cy="4939814"/>
          </a:xfrm>
          <a:prstGeom prst="rect">
            <a:avLst/>
          </a:prstGeom>
        </p:spPr>
        <p:txBody>
          <a:bodyPr wrap="square">
            <a:spAutoFit/>
          </a:bodyPr>
          <a:lstStyle/>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El nuevo servicio de cobro de la modalidad N28 se implementará solo en el flujo de la Pasarela método cerrado. El usuario accederá desde la web del tercero para realizar el pago en Bankia. La CARM enviará los datos del tributo. </a:t>
            </a:r>
          </a:p>
          <a:p>
            <a:pPr marL="177800" algn="just">
              <a:lnSpc>
                <a:spcPts val="1400"/>
              </a:lnSpc>
            </a:pPr>
            <a:r>
              <a:rPr lang="es-ES" altLang="es-ES" sz="1200" dirty="0">
                <a:latin typeface="Bankia" panose="02000506040000020004" pitchFamily="2" charset="0"/>
              </a:rPr>
              <a:t>No se incluye por tanto en el alcance, el desarrollo del formulario para recoger los datos del tributo en el portal público de Bankia.</a:t>
            </a:r>
          </a:p>
          <a:p>
            <a:pPr indent="177800" algn="just">
              <a:lnSpc>
                <a:spcPts val="1400"/>
              </a:lnSpc>
            </a:pPr>
            <a:endParaRPr lang="es-ES" altLang="es-ES" sz="1200" dirty="0">
              <a:latin typeface="Bankia" panose="02000506040000020004" pitchFamily="2" charset="0"/>
            </a:endParaRPr>
          </a:p>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Las tareas a realizar para implementar la nueva funcionalidad son:</a:t>
            </a:r>
          </a:p>
          <a:p>
            <a:pPr marL="171450" indent="-171450" algn="just">
              <a:lnSpc>
                <a:spcPts val="1400"/>
              </a:lnSpc>
              <a:buFont typeface="Wingdings" panose="05000000000000000000" pitchFamily="2" charset="2"/>
              <a:buChar char="Ø"/>
            </a:pPr>
            <a:endParaRPr lang="es-ES" altLang="es-ES" sz="1200" dirty="0">
              <a:latin typeface="Bankia" panose="02000506040000020004" pitchFamily="2" charset="0"/>
            </a:endParaRP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Desarrollar  una nueva interfaz para recibir las solicitudes de pago del N28 de la CARM.</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Desarrollar una nueva página para teclear la cuenta de pago.</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Integrar los servicios para la validación de los requisitos de titularidad y disponibilidad de las cuentas.</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Integrar un nuevo servicio IT para el cobro de estos tributos.</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Nueva página de resultados de la operación.</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Nuevo justificante de pago y </a:t>
            </a:r>
            <a:r>
              <a:rPr lang="es-ES" altLang="es-ES" sz="1200" dirty="0" err="1">
                <a:latin typeface="Bankia" panose="02000506040000020004" pitchFamily="2" charset="0"/>
              </a:rPr>
              <a:t>securizarlo</a:t>
            </a:r>
            <a:r>
              <a:rPr lang="es-ES" altLang="es-ES" sz="1200" dirty="0">
                <a:latin typeface="Bankia" panose="02000506040000020004" pitchFamily="2" charset="0"/>
              </a:rPr>
              <a:t>.</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Desarrollar el nuevo flujo de notificación online y retorno a la CARM.</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Modelo de BBDD: adaptar las tablas impactadas para registrar los datos de los nuevos tributos.</a:t>
            </a:r>
          </a:p>
          <a:p>
            <a:pPr marL="628650" lvl="1" indent="-171450" algn="just">
              <a:lnSpc>
                <a:spcPts val="1400"/>
              </a:lnSpc>
              <a:buFont typeface="Wingdings" panose="05000000000000000000" pitchFamily="2" charset="2"/>
              <a:buChar char="§"/>
            </a:pPr>
            <a:r>
              <a:rPr lang="es-ES" altLang="es-ES" sz="1200" dirty="0">
                <a:latin typeface="Bankia" panose="02000506040000020004" pitchFamily="2" charset="0"/>
              </a:rPr>
              <a:t>Implementar los requisitos técnicos de la CARM.</a:t>
            </a:r>
          </a:p>
          <a:p>
            <a:pPr algn="just">
              <a:lnSpc>
                <a:spcPts val="1400"/>
              </a:lnSpc>
            </a:pPr>
            <a:endParaRPr lang="es-ES" altLang="es-ES" sz="1200" dirty="0">
              <a:latin typeface="Bankia" panose="02000506040000020004" pitchFamily="2" charset="0"/>
            </a:endParaRPr>
          </a:p>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Se incluye en el alcance del proyecto el análisis de la documentación de la CARM y generación del ERU. </a:t>
            </a:r>
          </a:p>
          <a:p>
            <a:pPr algn="just">
              <a:lnSpc>
                <a:spcPts val="1400"/>
              </a:lnSpc>
            </a:pPr>
            <a:endParaRPr lang="es-ES" altLang="es-ES" sz="600" dirty="0">
              <a:latin typeface="Bankia" panose="02000506040000020004" pitchFamily="2" charset="0"/>
            </a:endParaRPr>
          </a:p>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Durante</a:t>
            </a:r>
            <a:r>
              <a:rPr lang="es-ES" altLang="es-ES" sz="1200" b="1" dirty="0">
                <a:latin typeface="Bankia" panose="02000506040000020004" pitchFamily="2" charset="0"/>
              </a:rPr>
              <a:t> </a:t>
            </a:r>
            <a:r>
              <a:rPr lang="es-ES" altLang="es-ES" sz="1200" dirty="0">
                <a:latin typeface="Bankia" panose="02000506040000020004" pitchFamily="2" charset="0"/>
              </a:rPr>
              <a:t>todas las fases del proyecto, análisis, desarrollo, pruebas e implantación, el proveedor tendrá la interlocución, con la supervisión de Bankia,  con el equipo técnico CARM, siendo Bankia responsable de facilitar los contactos y de interactuar con la CARM en la toma de decisiones.</a:t>
            </a:r>
          </a:p>
          <a:p>
            <a:pPr marL="171450" indent="-171450" algn="just">
              <a:lnSpc>
                <a:spcPts val="1400"/>
              </a:lnSpc>
              <a:buFont typeface="Wingdings" panose="05000000000000000000" pitchFamily="2" charset="2"/>
              <a:buChar char="Ø"/>
            </a:pPr>
            <a:endParaRPr lang="es-ES" altLang="es-ES" sz="600" b="1" dirty="0">
              <a:latin typeface="Bankia" panose="02000506040000020004" pitchFamily="2" charset="0"/>
            </a:endParaRPr>
          </a:p>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El proveedor también tendrá la interlocución con los equipos de Bankia necesarios, para la realización de consultas y solicitudes. Bankia realizará aquellas que solo puedan ser tramitadas por empleados de la Entidad. </a:t>
            </a:r>
          </a:p>
          <a:p>
            <a:pPr algn="just">
              <a:lnSpc>
                <a:spcPts val="1400"/>
              </a:lnSpc>
            </a:pPr>
            <a:endParaRPr lang="es-ES" altLang="es-ES" sz="600" dirty="0">
              <a:latin typeface="Bankia" panose="02000506040000020004" pitchFamily="2" charset="0"/>
            </a:endParaRPr>
          </a:p>
          <a:p>
            <a:pPr marL="171450" indent="-171450" algn="just">
              <a:lnSpc>
                <a:spcPts val="1400"/>
              </a:lnSpc>
              <a:buFont typeface="Wingdings" panose="05000000000000000000" pitchFamily="2" charset="2"/>
              <a:buChar char="Ø"/>
            </a:pPr>
            <a:endParaRPr lang="es-ES" altLang="es-ES" sz="1200" dirty="0">
              <a:latin typeface="Bankia" panose="02000506040000020004" pitchFamily="2" charset="0"/>
            </a:endParaRPr>
          </a:p>
        </p:txBody>
      </p:sp>
    </p:spTree>
    <p:extLst>
      <p:ext uri="{BB962C8B-B14F-4D97-AF65-F5344CB8AC3E}">
        <p14:creationId xmlns:p14="http://schemas.microsoft.com/office/powerpoint/2010/main" val="43173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Alcance del proyecto</a:t>
            </a:r>
          </a:p>
        </p:txBody>
      </p:sp>
      <p:sp>
        <p:nvSpPr>
          <p:cNvPr id="7" name="6 Rectángulo"/>
          <p:cNvSpPr/>
          <p:nvPr/>
        </p:nvSpPr>
        <p:spPr>
          <a:xfrm>
            <a:off x="616070" y="1024211"/>
            <a:ext cx="7704856" cy="1708160"/>
          </a:xfrm>
          <a:prstGeom prst="rect">
            <a:avLst/>
          </a:prstGeom>
        </p:spPr>
        <p:txBody>
          <a:bodyPr wrap="square">
            <a:spAutoFit/>
          </a:bodyPr>
          <a:lstStyle/>
          <a:p>
            <a:pPr algn="just">
              <a:lnSpc>
                <a:spcPts val="1400"/>
              </a:lnSpc>
            </a:pPr>
            <a:endParaRPr lang="es-ES" altLang="es-ES" sz="1200" dirty="0">
              <a:latin typeface="Bankia" panose="02000506040000020004" pitchFamily="2" charset="0"/>
            </a:endParaRPr>
          </a:p>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 El proveedor gestionará la obtención de datos de recibos de pruebas y resto de datos necesarios para la realización de pruebas.</a:t>
            </a:r>
          </a:p>
          <a:p>
            <a:pPr algn="just">
              <a:lnSpc>
                <a:spcPts val="1400"/>
              </a:lnSpc>
            </a:pPr>
            <a:endParaRPr lang="es-ES" altLang="es-ES" sz="1200" dirty="0">
              <a:latin typeface="Bankia" panose="02000506040000020004" pitchFamily="2" charset="0"/>
            </a:endParaRPr>
          </a:p>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Se incluye en el alcance del proyecto los despliegues del SW en entornos previos y soporte en las implantaciones en producción.</a:t>
            </a:r>
          </a:p>
          <a:p>
            <a:pPr marL="171450" indent="-171450" algn="just">
              <a:lnSpc>
                <a:spcPts val="1400"/>
              </a:lnSpc>
              <a:buFont typeface="Wingdings" panose="05000000000000000000" pitchFamily="2" charset="2"/>
              <a:buChar char="Ø"/>
            </a:pPr>
            <a:endParaRPr lang="es-ES" altLang="es-ES" sz="1200" dirty="0">
              <a:latin typeface="Bankia" panose="02000506040000020004" pitchFamily="2" charset="0"/>
            </a:endParaRPr>
          </a:p>
          <a:p>
            <a:pPr marL="171450" indent="-171450" algn="just">
              <a:lnSpc>
                <a:spcPts val="1400"/>
              </a:lnSpc>
              <a:buFont typeface="Wingdings" panose="05000000000000000000" pitchFamily="2" charset="2"/>
              <a:buChar char="Ø"/>
            </a:pPr>
            <a:r>
              <a:rPr lang="es-ES" altLang="es-ES" sz="1200" dirty="0">
                <a:latin typeface="Bankia" panose="02000506040000020004" pitchFamily="2" charset="0"/>
              </a:rPr>
              <a:t>El proyecto, además del desarrollo, contempla el soporte a la CARM para la integración de la pasarela</a:t>
            </a:r>
          </a:p>
          <a:p>
            <a:pPr marL="171450" indent="-171450" algn="just">
              <a:lnSpc>
                <a:spcPts val="1400"/>
              </a:lnSpc>
              <a:buFont typeface="Wingdings" panose="05000000000000000000" pitchFamily="2" charset="2"/>
              <a:buChar char="Ø"/>
            </a:pPr>
            <a:endParaRPr lang="es-ES" altLang="es-ES" sz="1200" dirty="0">
              <a:latin typeface="Bankia" panose="02000506040000020004" pitchFamily="2" charset="0"/>
            </a:endParaRPr>
          </a:p>
        </p:txBody>
      </p:sp>
    </p:spTree>
    <p:extLst>
      <p:ext uri="{BB962C8B-B14F-4D97-AF65-F5344CB8AC3E}">
        <p14:creationId xmlns:p14="http://schemas.microsoft.com/office/powerpoint/2010/main" val="88254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Consideraciones Generales</a:t>
            </a:r>
          </a:p>
        </p:txBody>
      </p:sp>
      <p:sp>
        <p:nvSpPr>
          <p:cNvPr id="7" name="6 Rectángulo"/>
          <p:cNvSpPr/>
          <p:nvPr/>
        </p:nvSpPr>
        <p:spPr>
          <a:xfrm>
            <a:off x="616070" y="1405225"/>
            <a:ext cx="7704856" cy="1015663"/>
          </a:xfrm>
          <a:prstGeom prst="rect">
            <a:avLst/>
          </a:prstGeom>
        </p:spPr>
        <p:txBody>
          <a:bodyPr wrap="square">
            <a:spAutoFit/>
          </a:bodyPr>
          <a:lstStyle/>
          <a:p>
            <a:pPr marL="171450" indent="-171450" algn="just">
              <a:buFont typeface="Wingdings" panose="05000000000000000000" pitchFamily="2" charset="2"/>
              <a:buChar char="Ø"/>
            </a:pPr>
            <a:r>
              <a:rPr lang="es-ES" altLang="es-ES" sz="1200" dirty="0">
                <a:latin typeface="Bankia" panose="02000506040000020004" pitchFamily="2" charset="0"/>
              </a:rPr>
              <a:t>Todos los desarrollos a realizar deberán integrarse en la aplicación Pasarela-Gateway que ya está prestando servicio,  y que actualmente ofrece los sistema de pago a través de cargo en cuenta, pago financiado y tarjetas.  </a:t>
            </a:r>
          </a:p>
          <a:p>
            <a:pPr algn="just"/>
            <a:endParaRPr lang="es-ES" altLang="es-ES" sz="1200" dirty="0">
              <a:latin typeface="Bankia" panose="02000506040000020004" pitchFamily="2" charset="0"/>
            </a:endParaRPr>
          </a:p>
          <a:p>
            <a:pPr algn="just"/>
            <a:r>
              <a:rPr lang="es-ES" altLang="es-ES" sz="1200" dirty="0">
                <a:latin typeface="Bankia" panose="02000506040000020004" pitchFamily="2" charset="0"/>
              </a:rPr>
              <a:t> </a:t>
            </a:r>
          </a:p>
          <a:p>
            <a:pPr algn="just"/>
            <a:r>
              <a:rPr lang="es-ES" altLang="es-ES" sz="1200" b="1" dirty="0">
                <a:latin typeface="Bankia" panose="02000506040000020004" pitchFamily="2" charset="0"/>
              </a:rPr>
              <a:t>En cuanto a plazos del proyecto, la nueva funcionalidad deberá estar en producción a mediados de septiembre.</a:t>
            </a:r>
          </a:p>
        </p:txBody>
      </p:sp>
    </p:spTree>
    <p:extLst>
      <p:ext uri="{BB962C8B-B14F-4D97-AF65-F5344CB8AC3E}">
        <p14:creationId xmlns:p14="http://schemas.microsoft.com/office/powerpoint/2010/main" val="206284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Imagen 9" descr="banki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3227388"/>
            <a:ext cx="1752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5"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eaLnBrk="1" hangingPunct="1">
              <a:lnSpc>
                <a:spcPct val="110000"/>
              </a:lnSpc>
            </a:pPr>
            <a:r>
              <a:rPr lang="es-ES_tradnl" sz="2200" b="1" dirty="0">
                <a:latin typeface="Bankia" panose="02000506040000020004" pitchFamily="2" charset="0"/>
                <a:cs typeface="Arial" charset="0"/>
              </a:rPr>
              <a:t>Objetivo</a:t>
            </a:r>
          </a:p>
        </p:txBody>
      </p:sp>
      <p:sp>
        <p:nvSpPr>
          <p:cNvPr id="7" name="1 Rectángulo"/>
          <p:cNvSpPr/>
          <p:nvPr/>
        </p:nvSpPr>
        <p:spPr>
          <a:xfrm>
            <a:off x="616070" y="1196752"/>
            <a:ext cx="7704856" cy="461665"/>
          </a:xfrm>
          <a:prstGeom prst="rect">
            <a:avLst/>
          </a:prstGeom>
        </p:spPr>
        <p:txBody>
          <a:bodyPr wrap="square">
            <a:spAutoFit/>
          </a:bodyPr>
          <a:lstStyle/>
          <a:p>
            <a:pPr lvl="0"/>
            <a:endParaRPr lang="es-ES" sz="1200" dirty="0">
              <a:solidFill>
                <a:srgbClr val="35261A"/>
              </a:solidFill>
              <a:latin typeface="Bankia" panose="02000506040000020004" pitchFamily="2" charset="0"/>
            </a:endParaRPr>
          </a:p>
          <a:p>
            <a:pPr marL="171450" indent="-171450">
              <a:buFont typeface="Wingdings" panose="05000000000000000000" pitchFamily="2" charset="2"/>
              <a:buChar char="§"/>
            </a:pPr>
            <a:endParaRPr lang="es-ES" sz="1200" b="1" dirty="0">
              <a:solidFill>
                <a:srgbClr val="35261A"/>
              </a:solidFill>
              <a:latin typeface="Bankia" panose="02000506040000020004" pitchFamily="2" charset="0"/>
            </a:endParaRPr>
          </a:p>
        </p:txBody>
      </p:sp>
      <p:sp>
        <p:nvSpPr>
          <p:cNvPr id="8" name="1 Rectángulo"/>
          <p:cNvSpPr/>
          <p:nvPr/>
        </p:nvSpPr>
        <p:spPr>
          <a:xfrm>
            <a:off x="616070" y="1219141"/>
            <a:ext cx="7704856" cy="5355312"/>
          </a:xfrm>
          <a:prstGeom prst="rect">
            <a:avLst/>
          </a:prstGeom>
        </p:spPr>
        <p:txBody>
          <a:bodyPr wrap="square">
            <a:spAutoFit/>
          </a:bodyPr>
          <a:lstStyle/>
          <a:p>
            <a:pPr algn="just"/>
            <a:r>
              <a:rPr lang="es-ES_tradnl" sz="1200" dirty="0">
                <a:latin typeface="Bankia" panose="02000506040000020004" pitchFamily="2" charset="0"/>
              </a:rPr>
              <a:t>En el ámbito del desarrollo de la Pasarela de Pagos de Recibos y Tributos,  que  permite tener una solución de pago online para Organismos Públicos, ha surgido la necesidad de incluir una nueva modalidad de </a:t>
            </a:r>
            <a:r>
              <a:rPr lang="es-ES_tradnl" sz="1200" b="1" dirty="0">
                <a:latin typeface="Bankia" panose="02000506040000020004" pitchFamily="2" charset="0"/>
              </a:rPr>
              <a:t>cobro a través de cuenta </a:t>
            </a:r>
            <a:r>
              <a:rPr lang="es-ES_tradnl" sz="1200" dirty="0">
                <a:latin typeface="Bankia" panose="02000506040000020004" pitchFamily="2" charset="0"/>
              </a:rPr>
              <a:t>para la CARM (Región de Murcia), el N28.</a:t>
            </a:r>
          </a:p>
          <a:p>
            <a:pPr algn="just"/>
            <a:endParaRPr lang="es-ES_tradnl" sz="1200" dirty="0">
              <a:latin typeface="Bankia" panose="02000506040000020004" pitchFamily="2" charset="0"/>
            </a:endParaRPr>
          </a:p>
          <a:p>
            <a:pPr algn="just"/>
            <a:r>
              <a:rPr lang="es-ES" sz="1200" dirty="0">
                <a:latin typeface="Bankia" panose="02000506040000020004" pitchFamily="2" charset="0"/>
              </a:rPr>
              <a:t>El cobro de este nuevo modelo solo se implementará en el flujo de la Pasarela de Recibos/Tributos que toda la interacción se realiza en web del organismo y el usuario solo accede a Bankia a realizar el pago (</a:t>
            </a:r>
            <a:r>
              <a:rPr lang="es-ES" sz="1200" b="1" dirty="0">
                <a:latin typeface="Bankia" panose="02000506040000020004" pitchFamily="2" charset="0"/>
              </a:rPr>
              <a:t>método cerrado</a:t>
            </a:r>
            <a:r>
              <a:rPr lang="es-ES" sz="1200" dirty="0">
                <a:latin typeface="Bankia" panose="02000506040000020004" pitchFamily="2" charset="0"/>
              </a:rPr>
              <a:t>).</a:t>
            </a:r>
          </a:p>
          <a:p>
            <a:pPr algn="just"/>
            <a:endParaRPr lang="es-ES" sz="1200" dirty="0">
              <a:latin typeface="Bankia" panose="02000506040000020004" pitchFamily="2" charset="0"/>
            </a:endParaRPr>
          </a:p>
          <a:p>
            <a:pPr algn="just"/>
            <a:r>
              <a:rPr lang="es-ES" sz="1200" dirty="0">
                <a:latin typeface="Bankia" panose="02000506040000020004" pitchFamily="2" charset="0"/>
              </a:rPr>
              <a:t>Este servicio estará disponible para todos los clientes de Bankia, </a:t>
            </a:r>
            <a:r>
              <a:rPr lang="es-ES" sz="1200" b="1" dirty="0">
                <a:latin typeface="Bankia" panose="02000506040000020004" pitchFamily="2" charset="0"/>
              </a:rPr>
              <a:t>particulares y empresas</a:t>
            </a:r>
            <a:r>
              <a:rPr lang="es-ES" sz="1200" dirty="0">
                <a:latin typeface="Bankia" panose="02000506040000020004" pitchFamily="2" charset="0"/>
              </a:rPr>
              <a:t>, que sean titular de una cuenta y que admitan este tipo de pago.</a:t>
            </a:r>
          </a:p>
          <a:p>
            <a:pPr algn="just"/>
            <a:endParaRPr lang="es-ES" sz="1200" dirty="0">
              <a:latin typeface="Bankia" panose="02000506040000020004" pitchFamily="2" charset="0"/>
            </a:endParaRPr>
          </a:p>
          <a:p>
            <a:pPr algn="just"/>
            <a:r>
              <a:rPr lang="es-ES" sz="1200" dirty="0">
                <a:latin typeface="Bankia" panose="02000506040000020004" pitchFamily="2" charset="0"/>
              </a:rPr>
              <a:t>EL N28 se compone de un número único identificativo formado por 28 dígitos (N28) y el importe a pagar. </a:t>
            </a:r>
          </a:p>
          <a:p>
            <a:pPr algn="just"/>
            <a:endParaRPr lang="es-ES" sz="1200" dirty="0">
              <a:latin typeface="Bankia" panose="02000506040000020004" pitchFamily="2" charset="0"/>
            </a:endParaRPr>
          </a:p>
          <a:p>
            <a:pPr algn="just"/>
            <a:r>
              <a:rPr lang="es-ES" sz="1200" dirty="0">
                <a:latin typeface="Bankia" panose="02000506040000020004" pitchFamily="2" charset="0"/>
              </a:rPr>
              <a:t>Se implementará un </a:t>
            </a:r>
            <a:r>
              <a:rPr lang="es-ES" sz="1200" b="1" dirty="0">
                <a:latin typeface="Bankia" panose="02000506040000020004" pitchFamily="2" charset="0"/>
              </a:rPr>
              <a:t>nuevo flujo de pago </a:t>
            </a:r>
            <a:r>
              <a:rPr lang="es-ES" sz="1200" dirty="0">
                <a:latin typeface="Bankia" panose="02000506040000020004" pitchFamily="2" charset="0"/>
              </a:rPr>
              <a:t>en la Pasarela de Recibos/Tributos para este modelo:</a:t>
            </a:r>
          </a:p>
          <a:p>
            <a:pPr algn="just"/>
            <a:endParaRPr lang="es-ES" sz="1200" dirty="0">
              <a:latin typeface="Bankia" panose="02000506040000020004" pitchFamily="2" charset="0"/>
            </a:endParaRPr>
          </a:p>
          <a:p>
            <a:pPr marL="630238" lvl="1" indent="-182563" algn="just">
              <a:buFont typeface="Wingdings" panose="05000000000000000000" pitchFamily="2" charset="2"/>
              <a:buChar char="§"/>
            </a:pPr>
            <a:r>
              <a:rPr lang="es-ES" sz="1200" dirty="0">
                <a:latin typeface="Bankia" panose="02000506040000020004" pitchFamily="2" charset="0"/>
              </a:rPr>
              <a:t>El cliente accederá a la Pasarela desde la web de la CARM.</a:t>
            </a:r>
          </a:p>
          <a:p>
            <a:pPr marL="630238" lvl="1" indent="-182563" algn="just">
              <a:buFont typeface="Wingdings" panose="05000000000000000000" pitchFamily="2" charset="2"/>
              <a:buChar char="§"/>
            </a:pPr>
            <a:r>
              <a:rPr lang="es-ES" sz="1200" dirty="0">
                <a:latin typeface="Bankia" panose="02000506040000020004" pitchFamily="2" charset="0"/>
              </a:rPr>
              <a:t>Accederá a una nueva página de la Pasarela donde se mostrará un resumen de los datos de la operación y tecleará la cuenta de Bankia con la que desea realizar el pago.</a:t>
            </a:r>
          </a:p>
          <a:p>
            <a:pPr marL="630238" lvl="1" indent="-182563" algn="just">
              <a:buFont typeface="Wingdings" panose="05000000000000000000" pitchFamily="2" charset="2"/>
              <a:buChar char="§"/>
            </a:pPr>
            <a:r>
              <a:rPr lang="es-ES" sz="1200" dirty="0">
                <a:latin typeface="Bankia" panose="02000506040000020004" pitchFamily="2" charset="0"/>
              </a:rPr>
              <a:t>La Pasarela realizará las validaciones de la cuenta, de titularidad y de tipo de disponibilidad. </a:t>
            </a:r>
          </a:p>
          <a:p>
            <a:pPr marL="630238" lvl="1" indent="-182563" algn="just">
              <a:buFont typeface="Wingdings" panose="05000000000000000000" pitchFamily="2" charset="2"/>
              <a:buChar char="§"/>
            </a:pPr>
            <a:r>
              <a:rPr lang="es-ES" sz="1200" dirty="0">
                <a:latin typeface="Bankia" panose="02000506040000020004" pitchFamily="2" charset="0"/>
              </a:rPr>
              <a:t>Una vez realizada todas las validaciones del N28, si el pago se realiza con éxito, se cargará la página de resultado de la operación del N28 con los datos de la operación.</a:t>
            </a:r>
          </a:p>
          <a:p>
            <a:pPr marL="630238" lvl="1" indent="-182563" algn="just">
              <a:buFont typeface="Wingdings" panose="05000000000000000000" pitchFamily="2" charset="2"/>
              <a:buChar char="§"/>
            </a:pPr>
            <a:r>
              <a:rPr lang="es-ES" sz="1200" dirty="0">
                <a:latin typeface="Bankia" panose="02000506040000020004" pitchFamily="2" charset="0"/>
              </a:rPr>
              <a:t>Desde la página de resultado de la operación, se habilitará la descarga del nuevo justificante que generará la Pasarela.</a:t>
            </a:r>
          </a:p>
          <a:p>
            <a:pPr algn="just"/>
            <a:endParaRPr lang="es-ES" sz="1200" dirty="0">
              <a:latin typeface="Bankia" panose="02000506040000020004" pitchFamily="2" charset="0"/>
            </a:endParaRPr>
          </a:p>
          <a:p>
            <a:pPr algn="just"/>
            <a:r>
              <a:rPr lang="es-ES" sz="1200" dirty="0">
                <a:latin typeface="Bankia" panose="02000506040000020004" pitchFamily="2" charset="0"/>
              </a:rPr>
              <a:t>En este nuevo flujo de pago no se incluirá componente de </a:t>
            </a:r>
            <a:r>
              <a:rPr lang="es-ES" sz="1200" dirty="0" err="1">
                <a:latin typeface="Bankia" panose="02000506040000020004" pitchFamily="2" charset="0"/>
              </a:rPr>
              <a:t>login</a:t>
            </a:r>
            <a:r>
              <a:rPr lang="es-ES" sz="1200" dirty="0">
                <a:latin typeface="Bankia" panose="02000506040000020004" pitchFamily="2" charset="0"/>
              </a:rPr>
              <a:t> ni firma.</a:t>
            </a:r>
          </a:p>
          <a:p>
            <a:pPr lvl="1" algn="just"/>
            <a:endParaRPr lang="es-ES" sz="1200" dirty="0">
              <a:latin typeface="Bankia" panose="02000506040000020004" pitchFamily="2" charset="0"/>
            </a:endParaRPr>
          </a:p>
          <a:p>
            <a:pPr marL="628650" lvl="1" indent="-171450" algn="just">
              <a:buFont typeface="Wingdings" panose="05000000000000000000" pitchFamily="2" charset="2"/>
              <a:buChar char="§"/>
            </a:pPr>
            <a:endParaRPr lang="es-ES_tradnl" sz="1200" dirty="0">
              <a:latin typeface="Bankia" panose="02000506040000020004" pitchFamily="2" charset="0"/>
            </a:endParaRPr>
          </a:p>
          <a:p>
            <a:pPr algn="just"/>
            <a:endParaRPr lang="es-ES_tradnl" sz="1200" dirty="0">
              <a:latin typeface="Bankia" panose="02000506040000020004" pitchFamily="2" charset="0"/>
            </a:endParaRPr>
          </a:p>
          <a:p>
            <a:pPr algn="just">
              <a:lnSpc>
                <a:spcPct val="150000"/>
              </a:lnSpc>
            </a:pPr>
            <a:endParaRPr lang="es-ES" altLang="es-ES" sz="1200" dirty="0">
              <a:solidFill>
                <a:srgbClr val="35261A"/>
              </a:solidFill>
              <a:latin typeface="Bankia" panose="02000506040000020004" pitchFamily="2" charset="0"/>
            </a:endParaRPr>
          </a:p>
        </p:txBody>
      </p:sp>
    </p:spTree>
    <p:extLst>
      <p:ext uri="{BB962C8B-B14F-4D97-AF65-F5344CB8AC3E}">
        <p14:creationId xmlns:p14="http://schemas.microsoft.com/office/powerpoint/2010/main" val="322761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Requisitos Cobro modelo N28 </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60" name="1 Rectángulo"/>
          <p:cNvSpPr/>
          <p:nvPr/>
        </p:nvSpPr>
        <p:spPr>
          <a:xfrm>
            <a:off x="611560" y="1282909"/>
            <a:ext cx="7928936" cy="5724644"/>
          </a:xfrm>
          <a:prstGeom prst="rect">
            <a:avLst/>
          </a:prstGeom>
        </p:spPr>
        <p:txBody>
          <a:bodyPr wrap="square">
            <a:spAutoFit/>
          </a:bodyPr>
          <a:lstStyle/>
          <a:p>
            <a:pPr algn="just" eaLnBrk="0" fontAlgn="base" hangingPunct="0">
              <a:spcBef>
                <a:spcPct val="0"/>
              </a:spcBef>
              <a:spcAft>
                <a:spcPct val="0"/>
              </a:spcAft>
            </a:pPr>
            <a:r>
              <a:rPr lang="es-ES" altLang="es-ES" sz="1200" dirty="0">
                <a:latin typeface="Bankia" panose="02000506040000020004" pitchFamily="2" charset="0"/>
              </a:rPr>
              <a:t>Se recoge a continuación las características funcionales y técnicas del nuevo servicio de la Pasarela,  de las que se extraerán los desarrollos a realizar en el ámbito de este proyecto:</a:t>
            </a:r>
          </a:p>
          <a:p>
            <a:pPr algn="just" eaLnBrk="0" fontAlgn="base" hangingPunct="0">
              <a:spcBef>
                <a:spcPct val="0"/>
              </a:spcBef>
              <a:spcAft>
                <a:spcPct val="0"/>
              </a:spcAft>
            </a:pPr>
            <a:endParaRPr lang="es-ES" altLang="es-ES" sz="1200" dirty="0">
              <a:latin typeface="Bankia" panose="02000506040000020004" pitchFamily="2" charset="0"/>
            </a:endParaRPr>
          </a:p>
          <a:p>
            <a:pPr algn="just" eaLnBrk="0" hangingPunct="0"/>
            <a:r>
              <a:rPr lang="es-ES" altLang="es-ES" sz="2000" b="1" dirty="0">
                <a:latin typeface="Bankia" panose="02000506040000020004" pitchFamily="2" charset="0"/>
              </a:rPr>
              <a:t>Características funcionales  </a:t>
            </a:r>
          </a:p>
          <a:p>
            <a:pPr algn="just" eaLnBrk="0" hangingPunct="0"/>
            <a:endParaRPr lang="es-ES" altLang="es-ES" sz="1000" b="1" dirty="0">
              <a:latin typeface="Bankia" panose="02000506040000020004" pitchFamily="2" charset="0"/>
            </a:endParaRPr>
          </a:p>
          <a:p>
            <a:pPr marL="361950" lvl="1" indent="-180975" algn="just" eaLnBrk="0" hangingPunct="0">
              <a:buFont typeface="Wingdings" panose="05000000000000000000" pitchFamily="2" charset="2"/>
              <a:buChar char="§"/>
            </a:pPr>
            <a:r>
              <a:rPr lang="es-ES" altLang="es-ES" sz="1200" dirty="0">
                <a:latin typeface="Bankia" panose="02000506040000020004" pitchFamily="2" charset="0"/>
              </a:rPr>
              <a:t>El flujo de cobro de la modalidad N28 se implementará en el modelo de integración de la Pasarela solo para la realización del pago (método cerrado). El usuario cumplimentará los datos del tributo en la web del organismo y accederá a la Pasarela solo para realizar el pago a través de cuenta.</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El usuario requiere que tenga una cuenta Bankia,  de la que sea titular y cumpla las condiciones fijadas por la entidad.</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El servicio estará disponible para personas físicas y jurídicas.</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El pago se realizará únicamente a través de cuenta Bankia. El titular del impuesto tiene que ser titular de la cuenta Bankia.</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El cliente tecleará en nueva página de la Pasarela,  la cuenta de Bankia con la que desea realizar el pago y se mostrarán los datos de la operación:</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817563" lvl="2" indent="-185738" algn="just" eaLnBrk="0" hangingPunct="0">
              <a:buFont typeface="Courier New" panose="02070309020205020404" pitchFamily="49" charset="0"/>
              <a:buChar char="o"/>
            </a:pPr>
            <a:r>
              <a:rPr lang="es-ES" altLang="es-ES" sz="1200" dirty="0">
                <a:latin typeface="Bankia" panose="02000506040000020004" pitchFamily="2" charset="0"/>
              </a:rPr>
              <a:t>N28: campo fijo</a:t>
            </a:r>
          </a:p>
          <a:p>
            <a:pPr marL="817563" lvl="2" indent="-185738" algn="just" eaLnBrk="0" hangingPunct="0">
              <a:buFont typeface="Courier New" panose="02070309020205020404" pitchFamily="49" charset="0"/>
              <a:buChar char="o"/>
            </a:pPr>
            <a:r>
              <a:rPr lang="es-ES" altLang="es-ES" sz="1200" dirty="0">
                <a:latin typeface="Bankia" panose="02000506040000020004" pitchFamily="2" charset="0"/>
              </a:rPr>
              <a:t>NIF/CIF: campo variable. Se mostrará de los dos el valor que se reciba.</a:t>
            </a:r>
          </a:p>
          <a:p>
            <a:pPr marL="817563" lvl="2" indent="-185738" algn="just" eaLnBrk="0" hangingPunct="0">
              <a:buFont typeface="Courier New" panose="02070309020205020404" pitchFamily="49" charset="0"/>
              <a:buChar char="o"/>
            </a:pPr>
            <a:r>
              <a:rPr lang="es-ES" altLang="es-ES" sz="1200" dirty="0">
                <a:latin typeface="Bankia" panose="02000506040000020004" pitchFamily="2" charset="0"/>
              </a:rPr>
              <a:t>Nombre y apellidos del titular / Razón Social: campo variable. Se mostrará de los dos el valor que se reciba.</a:t>
            </a:r>
          </a:p>
          <a:p>
            <a:pPr marL="817563" lvl="2" indent="-185738" algn="just" eaLnBrk="0" hangingPunct="0">
              <a:buFont typeface="Courier New" panose="02070309020205020404" pitchFamily="49" charset="0"/>
              <a:buChar char="o"/>
            </a:pPr>
            <a:r>
              <a:rPr lang="es-ES" altLang="es-ES" sz="1200" dirty="0">
                <a:latin typeface="Bankia" panose="02000506040000020004" pitchFamily="2" charset="0"/>
              </a:rPr>
              <a:t>Importe: campo fijo</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algn="just" eaLnBrk="0" fontAlgn="base" hangingPunct="0">
              <a:spcBef>
                <a:spcPct val="0"/>
              </a:spcBef>
              <a:spcAft>
                <a:spcPct val="0"/>
              </a:spcAft>
            </a:pPr>
            <a:r>
              <a:rPr lang="es-ES" altLang="es-ES" sz="1200" dirty="0">
                <a:latin typeface="Bankia" panose="02000506040000020004" pitchFamily="2" charset="0"/>
              </a:rPr>
              <a:t> </a:t>
            </a:r>
          </a:p>
        </p:txBody>
      </p:sp>
    </p:spTree>
    <p:extLst>
      <p:ext uri="{BB962C8B-B14F-4D97-AF65-F5344CB8AC3E}">
        <p14:creationId xmlns:p14="http://schemas.microsoft.com/office/powerpoint/2010/main" val="189485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Rectángulo"/>
          <p:cNvSpPr/>
          <p:nvPr/>
        </p:nvSpPr>
        <p:spPr>
          <a:xfrm>
            <a:off x="611560" y="1101934"/>
            <a:ext cx="7928936" cy="1938992"/>
          </a:xfrm>
          <a:prstGeom prst="rect">
            <a:avLst/>
          </a:prstGeom>
        </p:spPr>
        <p:txBody>
          <a:bodyPr wrap="square">
            <a:spAutoFit/>
          </a:bodyPr>
          <a:lstStyle/>
          <a:p>
            <a:pPr marL="174625" lvl="1" algn="just" eaLnBrk="0" hangingPunct="0"/>
            <a:endParaRPr lang="es-ES" altLang="es-ES" sz="1200" dirty="0">
              <a:latin typeface="Bankia" panose="02000506040000020004" pitchFamily="2" charset="0"/>
            </a:endParaRPr>
          </a:p>
          <a:p>
            <a:pPr marL="361950" lvl="1" indent="-180975" algn="just" eaLnBrk="0" hangingPunct="0">
              <a:buFont typeface="Wingdings" panose="05000000000000000000" pitchFamily="2" charset="2"/>
              <a:buChar char="§"/>
            </a:pPr>
            <a:r>
              <a:rPr lang="es-ES" altLang="es-ES" sz="1200" dirty="0">
                <a:latin typeface="Bankia" panose="02000506040000020004" pitchFamily="2" charset="0"/>
              </a:rPr>
              <a:t>El campo de la cuenta se articulará para que se pueda teclear los dígitos de la cuenta o se pueda pegar, en el caso que la haya copiado desde otra aplicación. El comportamiento será el mismo que en la aplicación BOL.</a:t>
            </a:r>
          </a:p>
          <a:p>
            <a:pPr marL="361950" lvl="1" algn="just" eaLnBrk="0" hangingPunct="0"/>
            <a:endParaRPr lang="es-ES" altLang="es-ES" sz="1200" dirty="0">
              <a:latin typeface="Bankia" panose="02000506040000020004" pitchFamily="2" charset="0"/>
            </a:endParaRPr>
          </a:p>
          <a:p>
            <a:pPr marL="346075" lvl="1" indent="-171450" algn="just" eaLnBrk="0" hangingPunct="0">
              <a:buFont typeface="Wingdings" panose="05000000000000000000" pitchFamily="2" charset="2"/>
              <a:buChar char="§"/>
            </a:pPr>
            <a:r>
              <a:rPr lang="es-ES" altLang="es-ES" sz="1200" dirty="0">
                <a:latin typeface="Bankia" panose="02000506040000020004" pitchFamily="2" charset="0"/>
              </a:rPr>
              <a:t>El campo para cumplimentar la cuenta tendrá en siguiente diseño:</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p:txBody>
      </p:sp>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Requisitos Cobro modelo N28 </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60" name="1 Rectángulo"/>
          <p:cNvSpPr/>
          <p:nvPr/>
        </p:nvSpPr>
        <p:spPr>
          <a:xfrm>
            <a:off x="644838" y="1504520"/>
            <a:ext cx="7928936" cy="2215991"/>
          </a:xfrm>
          <a:prstGeom prst="rect">
            <a:avLst/>
          </a:prstGeom>
        </p:spPr>
        <p:txBody>
          <a:bodyPr wrap="square">
            <a:spAutoFit/>
          </a:bodyPr>
          <a:lstStyle/>
          <a:p>
            <a:pPr algn="just" eaLnBrk="0" hangingPunct="0"/>
            <a:endParaRPr lang="es-ES" altLang="es-ES" sz="800" b="1" dirty="0">
              <a:latin typeface="Bankia" panose="02000506040000020004" pitchFamily="2" charset="0"/>
            </a:endParaRPr>
          </a:p>
          <a:p>
            <a:pPr algn="just" eaLnBrk="0" hangingPunct="0"/>
            <a:endParaRPr lang="es-ES" altLang="es-ES" sz="2000" b="1" dirty="0">
              <a:latin typeface="Bankia" panose="02000506040000020004" pitchFamily="2" charset="0"/>
            </a:endParaRPr>
          </a:p>
          <a:p>
            <a:pPr algn="just" eaLnBrk="0" hangingPunct="0"/>
            <a:endParaRPr lang="es-ES" altLang="es-ES" sz="2000" b="1" dirty="0">
              <a:latin typeface="Bankia" panose="02000506040000020004" pitchFamily="2" charset="0"/>
            </a:endParaRPr>
          </a:p>
          <a:p>
            <a:pPr algn="just" eaLnBrk="0" hangingPunct="0"/>
            <a:endParaRPr lang="es-ES" altLang="es-ES" sz="2000" b="1" dirty="0">
              <a:latin typeface="Bankia" panose="02000506040000020004" pitchFamily="2" charset="0"/>
            </a:endParaRPr>
          </a:p>
          <a:p>
            <a:pPr algn="just" eaLnBrk="0" hangingPunct="0"/>
            <a:endParaRPr lang="es-ES" altLang="es-ES" sz="2000" b="1" dirty="0">
              <a:latin typeface="Bankia" panose="02000506040000020004" pitchFamily="2" charset="0"/>
            </a:endParaRPr>
          </a:p>
          <a:p>
            <a:pPr algn="just" eaLnBrk="0" hangingPunct="0"/>
            <a:endParaRPr lang="es-ES" altLang="es-ES" sz="2000" b="1" dirty="0">
              <a:latin typeface="Bankia" panose="02000506040000020004" pitchFamily="2" charset="0"/>
            </a:endParaRPr>
          </a:p>
          <a:p>
            <a:pPr algn="just" eaLnBrk="0" hangingPunct="0"/>
            <a:endParaRPr lang="es-ES" altLang="es-ES" sz="2000" b="1" dirty="0">
              <a:latin typeface="Bankia" panose="02000506040000020004" pitchFamily="2" charset="0"/>
            </a:endParaRPr>
          </a:p>
          <a:p>
            <a:pPr algn="just" eaLnBrk="0" hangingPunct="0"/>
            <a:endParaRPr lang="es-ES" altLang="es-ES" sz="1000" b="1" dirty="0">
              <a:latin typeface="Bankia" panose="02000506040000020004" pitchFamily="2" charset="0"/>
            </a:endParaRPr>
          </a:p>
        </p:txBody>
      </p:sp>
      <p:sp>
        <p:nvSpPr>
          <p:cNvPr id="9" name="CuadroTexto 8"/>
          <p:cNvSpPr txBox="1"/>
          <p:nvPr/>
        </p:nvSpPr>
        <p:spPr>
          <a:xfrm>
            <a:off x="5224200" y="1107762"/>
            <a:ext cx="1060704" cy="215444"/>
          </a:xfrm>
          <a:prstGeom prst="rect">
            <a:avLst/>
          </a:prstGeom>
          <a:solidFill>
            <a:schemeClr val="bg1"/>
          </a:solidFill>
        </p:spPr>
        <p:txBody>
          <a:bodyPr wrap="square" rtlCol="0">
            <a:spAutoFit/>
          </a:bodyPr>
          <a:lstStyle/>
          <a:p>
            <a:endParaRPr lang="es-ES" sz="800" dirty="0">
              <a:latin typeface="Bankia" panose="02000506040000020004" pitchFamily="2" charset="0"/>
            </a:endParaRPr>
          </a:p>
        </p:txBody>
      </p:sp>
      <p:pic>
        <p:nvPicPr>
          <p:cNvPr id="10" name="Imagen 9"/>
          <p:cNvPicPr>
            <a:picLocks noChangeAspect="1"/>
          </p:cNvPicPr>
          <p:nvPr/>
        </p:nvPicPr>
        <p:blipFill>
          <a:blip r:embed="rId2"/>
          <a:stretch>
            <a:fillRect/>
          </a:stretch>
        </p:blipFill>
        <p:spPr>
          <a:xfrm>
            <a:off x="1904999" y="2317026"/>
            <a:ext cx="4581525" cy="723900"/>
          </a:xfrm>
          <a:prstGeom prst="rect">
            <a:avLst/>
          </a:prstGeom>
        </p:spPr>
      </p:pic>
      <p:pic>
        <p:nvPicPr>
          <p:cNvPr id="20" name="Imagen 19"/>
          <p:cNvPicPr>
            <a:picLocks noChangeAspect="1"/>
          </p:cNvPicPr>
          <p:nvPr/>
        </p:nvPicPr>
        <p:blipFill>
          <a:blip r:embed="rId3"/>
          <a:stretch>
            <a:fillRect/>
          </a:stretch>
        </p:blipFill>
        <p:spPr>
          <a:xfrm>
            <a:off x="2701172" y="4088551"/>
            <a:ext cx="3303478" cy="1915411"/>
          </a:xfrm>
          <a:prstGeom prst="rect">
            <a:avLst/>
          </a:prstGeom>
        </p:spPr>
      </p:pic>
      <p:sp>
        <p:nvSpPr>
          <p:cNvPr id="3" name="Rectángulo 2"/>
          <p:cNvSpPr/>
          <p:nvPr/>
        </p:nvSpPr>
        <p:spPr>
          <a:xfrm>
            <a:off x="611560" y="3424233"/>
            <a:ext cx="7928936" cy="461665"/>
          </a:xfrm>
          <a:prstGeom prst="rect">
            <a:avLst/>
          </a:prstGeom>
        </p:spPr>
        <p:txBody>
          <a:bodyPr wrap="square">
            <a:spAutoFit/>
          </a:bodyPr>
          <a:lstStyle/>
          <a:p>
            <a:pPr marL="361950" lvl="1" indent="-180975" algn="just" eaLnBrk="0" hangingPunct="0">
              <a:buFont typeface="Wingdings" panose="05000000000000000000" pitchFamily="2" charset="2"/>
              <a:buChar char="§"/>
            </a:pPr>
            <a:r>
              <a:rPr lang="es-ES" altLang="es-ES" sz="1200" dirty="0">
                <a:latin typeface="Bankia" panose="02000506040000020004" pitchFamily="2" charset="0"/>
              </a:rPr>
              <a:t>Se adjunta a continuación un prototipo de la nueva página, basado en la página actual del flujo de pago con tarjeta para no clientes de Bankia:</a:t>
            </a:r>
          </a:p>
        </p:txBody>
      </p:sp>
    </p:spTree>
    <p:extLst>
      <p:ext uri="{BB962C8B-B14F-4D97-AF65-F5344CB8AC3E}">
        <p14:creationId xmlns:p14="http://schemas.microsoft.com/office/powerpoint/2010/main" val="143875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Requisitos Cobro modelo N28 </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60" name="1 Rectángulo"/>
          <p:cNvSpPr/>
          <p:nvPr/>
        </p:nvSpPr>
        <p:spPr>
          <a:xfrm>
            <a:off x="644838" y="1304495"/>
            <a:ext cx="7928936" cy="3416320"/>
          </a:xfrm>
          <a:prstGeom prst="rect">
            <a:avLst/>
          </a:prstGeom>
        </p:spPr>
        <p:txBody>
          <a:bodyPr wrap="square">
            <a:spAutoFit/>
          </a:bodyPr>
          <a:lstStyle/>
          <a:p>
            <a:pPr marL="357188" lvl="1" indent="-182563" algn="just" eaLnBrk="0" hangingPunct="0">
              <a:buFont typeface="Wingdings" panose="05000000000000000000" pitchFamily="2" charset="2"/>
              <a:buChar char="§"/>
            </a:pPr>
            <a:r>
              <a:rPr lang="es-ES" altLang="es-ES" sz="1200" dirty="0">
                <a:latin typeface="Bankia" panose="02000506040000020004" pitchFamily="2" charset="0"/>
              </a:rPr>
              <a:t>Una vez introducida la cuenta, con el formato correcto, la Pasarela validará que el titular del recibo/impuesto es titular de la cuenta y que el tipo de disponibilidad es indistinta. No se admitirán cuentas con disponibilidad diferente a indistinta.</a:t>
            </a:r>
          </a:p>
          <a:p>
            <a:pPr marL="357188" lvl="1" indent="-182563" algn="just" eaLnBrk="0" hangingPunct="0">
              <a:buFont typeface="Wingdings" panose="05000000000000000000" pitchFamily="2" charset="2"/>
              <a:buChar char="§"/>
            </a:pPr>
            <a:endParaRPr lang="es-ES" altLang="es-ES" sz="1200" dirty="0">
              <a:latin typeface="Bankia" panose="02000506040000020004" pitchFamily="2" charset="0"/>
            </a:endParaRPr>
          </a:p>
          <a:p>
            <a:pPr marL="357188" lvl="1" indent="-182563" algn="just" eaLnBrk="0" hangingPunct="0">
              <a:buFont typeface="Wingdings" panose="05000000000000000000" pitchFamily="2" charset="2"/>
              <a:buChar char="§"/>
            </a:pPr>
            <a:r>
              <a:rPr lang="es-ES" altLang="es-ES" sz="1200" dirty="0">
                <a:latin typeface="Bankia" panose="02000506040000020004" pitchFamily="2" charset="0"/>
              </a:rPr>
              <a:t>Una vez validados esos requisitos de la cuenta, se enviará a SACE todos los datos del N28 y cuenta para que realice las validaciones propias del tributo y de la cuenta.</a:t>
            </a:r>
          </a:p>
          <a:p>
            <a:pPr marL="174625" lvl="1" algn="just" eaLnBrk="0" hangingPunct="0"/>
            <a:endParaRPr lang="es-ES" altLang="es-ES" sz="1200" dirty="0">
              <a:solidFill>
                <a:srgbClr val="0070C0"/>
              </a:solidFill>
              <a:latin typeface="Bankia" panose="02000506040000020004" pitchFamily="2" charset="0"/>
            </a:endParaRPr>
          </a:p>
          <a:p>
            <a:pPr marL="346075" lvl="1" indent="-171450" algn="just" eaLnBrk="0" hangingPunct="0">
              <a:buFont typeface="Wingdings" panose="05000000000000000000" pitchFamily="2" charset="2"/>
              <a:buChar char="§"/>
            </a:pPr>
            <a:endParaRPr lang="es-ES" altLang="es-ES" sz="1200" dirty="0">
              <a:latin typeface="Bankia" panose="02000506040000020004" pitchFamily="2" charset="0"/>
            </a:endParaRPr>
          </a:p>
          <a:p>
            <a:pPr marL="346075" lvl="1" indent="-171450" algn="just" eaLnBrk="0" hangingPunct="0">
              <a:buFont typeface="Wingdings" panose="05000000000000000000" pitchFamily="2" charset="2"/>
              <a:buChar char="§"/>
            </a:pPr>
            <a:r>
              <a:rPr lang="es-ES" altLang="es-ES" sz="1200" dirty="0">
                <a:latin typeface="Bankia" panose="02000506040000020004" pitchFamily="2" charset="0"/>
              </a:rPr>
              <a:t>La Pasarela notificará el resultado del pago a la CARM de los pagos realizados con éxito. No se notificarán los KO.</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r>
              <a:rPr lang="es-ES" altLang="es-ES" sz="1200" dirty="0">
                <a:latin typeface="Bankia" panose="02000506040000020004" pitchFamily="2" charset="0"/>
              </a:rPr>
              <a:t>En la pantalla de resultado de la operación se mostraran los siguientes datos:</a:t>
            </a: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817563" lvl="1" indent="-185738" algn="just" eaLnBrk="0" hangingPunct="0">
              <a:buFont typeface="Courier New" panose="02070309020205020404" pitchFamily="49" charset="0"/>
              <a:buChar char="o"/>
            </a:pPr>
            <a:endParaRPr lang="es-ES" altLang="es-ES" sz="1200" dirty="0">
              <a:latin typeface="Bankia" panose="02000506040000020004" pitchFamily="2" charset="0"/>
            </a:endParaRPr>
          </a:p>
          <a:p>
            <a:pPr algn="just" eaLnBrk="0" fontAlgn="base" hangingPunct="0">
              <a:spcBef>
                <a:spcPct val="0"/>
              </a:spcBef>
              <a:spcAft>
                <a:spcPct val="0"/>
              </a:spcAft>
            </a:pPr>
            <a:endParaRPr lang="es-ES" altLang="es-ES" sz="1200" dirty="0">
              <a:latin typeface="Bankia" panose="02000506040000020004" pitchFamily="2" charset="0"/>
            </a:endParaRPr>
          </a:p>
          <a:p>
            <a:pPr algn="just" eaLnBrk="0" fontAlgn="base" hangingPunct="0">
              <a:spcBef>
                <a:spcPct val="0"/>
              </a:spcBef>
              <a:spcAft>
                <a:spcPct val="0"/>
              </a:spcAft>
            </a:pPr>
            <a:r>
              <a:rPr lang="es-ES" altLang="es-ES" sz="1200" dirty="0">
                <a:latin typeface="Bankia" panose="02000506040000020004" pitchFamily="2" charset="0"/>
              </a:rPr>
              <a:t> </a:t>
            </a:r>
          </a:p>
        </p:txBody>
      </p:sp>
      <p:sp>
        <p:nvSpPr>
          <p:cNvPr id="2" name="Rectángulo 1"/>
          <p:cNvSpPr/>
          <p:nvPr/>
        </p:nvSpPr>
        <p:spPr>
          <a:xfrm>
            <a:off x="542925" y="3440708"/>
            <a:ext cx="5149850" cy="1446550"/>
          </a:xfrm>
          <a:prstGeom prst="rect">
            <a:avLst/>
          </a:prstGeom>
        </p:spPr>
        <p:txBody>
          <a:bodyPr wrap="square">
            <a:spAutoFit/>
          </a:bodyPr>
          <a:lstStyle/>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Nombre y apellidos del titular: este dato lo envía el organismo en la petición</a:t>
            </a:r>
            <a:r>
              <a:rPr lang="es-ES" altLang="es-ES" sz="1100" dirty="0">
                <a:solidFill>
                  <a:srgbClr val="FF0000"/>
                </a:solidFill>
                <a:latin typeface="Bankia" panose="02000506040000020004" pitchFamily="2" charset="0"/>
              </a:rPr>
              <a:t>.</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NIF</a:t>
            </a:r>
            <a:r>
              <a:rPr lang="es-ES" altLang="es-ES" sz="1100" dirty="0">
                <a:solidFill>
                  <a:srgbClr val="FF0000"/>
                </a:solidFill>
                <a:latin typeface="Bankia" panose="02000506040000020004" pitchFamily="2" charset="0"/>
              </a:rPr>
              <a:t>: </a:t>
            </a:r>
            <a:r>
              <a:rPr lang="es-ES" altLang="es-ES" sz="1100" dirty="0">
                <a:latin typeface="Bankia" panose="02000506040000020004" pitchFamily="2" charset="0"/>
              </a:rPr>
              <a:t>este dato lo envía el organismo en la petición </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N28: nº de 28 posiciones que envía el organismo en la petición.</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CCT: se adjunta en el RFP la documentación de la CARM para generar este código.</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Importe: importe del tributo que se recibe en la petición. Se mostrará con el formato actual.</a:t>
            </a:r>
          </a:p>
        </p:txBody>
      </p:sp>
      <p:pic>
        <p:nvPicPr>
          <p:cNvPr id="6" name="Imagen 5"/>
          <p:cNvPicPr>
            <a:picLocks noChangeAspect="1"/>
          </p:cNvPicPr>
          <p:nvPr/>
        </p:nvPicPr>
        <p:blipFill>
          <a:blip r:embed="rId2"/>
          <a:stretch>
            <a:fillRect/>
          </a:stretch>
        </p:blipFill>
        <p:spPr>
          <a:xfrm>
            <a:off x="5976450" y="3551264"/>
            <a:ext cx="2727588" cy="1225438"/>
          </a:xfrm>
          <a:prstGeom prst="rect">
            <a:avLst/>
          </a:prstGeom>
        </p:spPr>
      </p:pic>
      <p:sp>
        <p:nvSpPr>
          <p:cNvPr id="7" name="CuadroTexto 6"/>
          <p:cNvSpPr txBox="1"/>
          <p:nvPr/>
        </p:nvSpPr>
        <p:spPr>
          <a:xfrm>
            <a:off x="6284904" y="3256246"/>
            <a:ext cx="2110680" cy="215444"/>
          </a:xfrm>
          <a:prstGeom prst="rect">
            <a:avLst/>
          </a:prstGeom>
          <a:noFill/>
        </p:spPr>
        <p:txBody>
          <a:bodyPr wrap="square" rtlCol="0">
            <a:spAutoFit/>
          </a:bodyPr>
          <a:lstStyle/>
          <a:p>
            <a:r>
              <a:rPr lang="es-ES" sz="800" i="1" dirty="0">
                <a:latin typeface="Bankia" panose="02000506040000020004" pitchFamily="2" charset="0"/>
              </a:rPr>
              <a:t>Imagen: ejemplo pantalla resultado operación</a:t>
            </a:r>
          </a:p>
        </p:txBody>
      </p:sp>
      <p:sp>
        <p:nvSpPr>
          <p:cNvPr id="9" name="CuadroTexto 8"/>
          <p:cNvSpPr txBox="1"/>
          <p:nvPr/>
        </p:nvSpPr>
        <p:spPr>
          <a:xfrm>
            <a:off x="5224200" y="1107762"/>
            <a:ext cx="1060704" cy="215444"/>
          </a:xfrm>
          <a:prstGeom prst="rect">
            <a:avLst/>
          </a:prstGeom>
          <a:solidFill>
            <a:schemeClr val="bg1"/>
          </a:solidFill>
        </p:spPr>
        <p:txBody>
          <a:bodyPr wrap="square" rtlCol="0">
            <a:spAutoFit/>
          </a:bodyPr>
          <a:lstStyle/>
          <a:p>
            <a:endParaRPr lang="es-ES" sz="800" dirty="0">
              <a:latin typeface="Bankia" panose="02000506040000020004" pitchFamily="2" charset="0"/>
            </a:endParaRPr>
          </a:p>
        </p:txBody>
      </p:sp>
    </p:spTree>
    <p:extLst>
      <p:ext uri="{BB962C8B-B14F-4D97-AF65-F5344CB8AC3E}">
        <p14:creationId xmlns:p14="http://schemas.microsoft.com/office/powerpoint/2010/main" val="127203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Requisitos Cobro modelo N28 </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60" name="1 Rectángulo"/>
          <p:cNvSpPr/>
          <p:nvPr/>
        </p:nvSpPr>
        <p:spPr>
          <a:xfrm>
            <a:off x="368301" y="1062242"/>
            <a:ext cx="5205648" cy="3046988"/>
          </a:xfrm>
          <a:prstGeom prst="rect">
            <a:avLst/>
          </a:prstGeom>
        </p:spPr>
        <p:txBody>
          <a:bodyPr wrap="square">
            <a:spAutoFit/>
          </a:bodyPr>
          <a:lstStyle/>
          <a:p>
            <a:pPr marL="174625" algn="just" eaLnBrk="0" hangingPunct="0"/>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r>
              <a:rPr lang="es-ES" altLang="es-ES" sz="1200" dirty="0">
                <a:latin typeface="Bankia" panose="02000506040000020004" pitchFamily="2" charset="0"/>
              </a:rPr>
              <a:t>El justificante de pago emitido por la Pasarela se incluirán los siguientes datos:</a:t>
            </a: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Fecha y hora de la operación: se mostrará con el formato actual.</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Importe: importe del tributo que se recibe en la petición. Se mostrará con el formato actual.</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N28: nº de 28 posiciones que envía el organismo en la petición.</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CCT: se adjunta en el RFP la documentación de la CARM para generar este código</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MAC: se adjunta en el RFP la documentación de la CARM para generar este código.</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NIF: este dato lo envía el organismo en la petición </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Nombre: este dato lo envía el organismo en la petición </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Apellidos</a:t>
            </a:r>
            <a:r>
              <a:rPr lang="es-ES" altLang="es-ES" sz="1100" dirty="0">
                <a:solidFill>
                  <a:srgbClr val="FF0000"/>
                </a:solidFill>
                <a:latin typeface="Bankia" panose="02000506040000020004" pitchFamily="2" charset="0"/>
              </a:rPr>
              <a:t>: </a:t>
            </a:r>
            <a:r>
              <a:rPr lang="es-ES" altLang="es-ES" sz="1100" dirty="0">
                <a:latin typeface="Bankia" panose="02000506040000020004" pitchFamily="2" charset="0"/>
              </a:rPr>
              <a:t>este dato lo envía el organismo en la petición </a:t>
            </a:r>
          </a:p>
          <a:p>
            <a:pPr marL="817563" lvl="1" indent="-185738" algn="just" eaLnBrk="0" hangingPunct="0">
              <a:buFont typeface="Courier New" panose="02070309020205020404" pitchFamily="49" charset="0"/>
              <a:buChar char="o"/>
            </a:pPr>
            <a:r>
              <a:rPr lang="es-ES" altLang="es-ES" sz="1100" dirty="0">
                <a:latin typeface="Bankia" panose="02000506040000020004" pitchFamily="2" charset="0"/>
              </a:rPr>
              <a:t>Cuenta de cargo: se mostrará con el formato actual.</a:t>
            </a:r>
            <a:endParaRPr lang="es-ES" altLang="es-ES" sz="1200" dirty="0">
              <a:latin typeface="Bankia" panose="02000506040000020004" pitchFamily="2" charset="0"/>
            </a:endParaRPr>
          </a:p>
          <a:p>
            <a:pPr algn="just" eaLnBrk="0" fontAlgn="base" hangingPunct="0">
              <a:spcBef>
                <a:spcPct val="0"/>
              </a:spcBef>
              <a:spcAft>
                <a:spcPct val="0"/>
              </a:spcAft>
            </a:pPr>
            <a:r>
              <a:rPr lang="es-ES" altLang="es-ES" sz="1200" dirty="0">
                <a:latin typeface="Bankia" panose="02000506040000020004" pitchFamily="2" charset="0"/>
              </a:rPr>
              <a:t> </a:t>
            </a:r>
          </a:p>
        </p:txBody>
      </p:sp>
      <p:pic>
        <p:nvPicPr>
          <p:cNvPr id="3" name="Imagen 2"/>
          <p:cNvPicPr>
            <a:picLocks noChangeAspect="1"/>
          </p:cNvPicPr>
          <p:nvPr/>
        </p:nvPicPr>
        <p:blipFill>
          <a:blip r:embed="rId2"/>
          <a:stretch>
            <a:fillRect/>
          </a:stretch>
        </p:blipFill>
        <p:spPr>
          <a:xfrm>
            <a:off x="6031639" y="2265932"/>
            <a:ext cx="2524429" cy="1050411"/>
          </a:xfrm>
          <a:prstGeom prst="rect">
            <a:avLst/>
          </a:prstGeom>
        </p:spPr>
      </p:pic>
      <p:sp>
        <p:nvSpPr>
          <p:cNvPr id="7" name="CuadroTexto 6"/>
          <p:cNvSpPr txBox="1"/>
          <p:nvPr/>
        </p:nvSpPr>
        <p:spPr>
          <a:xfrm>
            <a:off x="6283139" y="2044811"/>
            <a:ext cx="2272929" cy="215444"/>
          </a:xfrm>
          <a:prstGeom prst="rect">
            <a:avLst/>
          </a:prstGeom>
          <a:noFill/>
        </p:spPr>
        <p:txBody>
          <a:bodyPr wrap="square" rtlCol="0">
            <a:spAutoFit/>
          </a:bodyPr>
          <a:lstStyle/>
          <a:p>
            <a:r>
              <a:rPr lang="es-ES" sz="800" i="1" dirty="0">
                <a:latin typeface="Bankia" panose="02000506040000020004" pitchFamily="2" charset="0"/>
              </a:rPr>
              <a:t>Imagen: ejemplo justificante de la operación</a:t>
            </a:r>
          </a:p>
        </p:txBody>
      </p:sp>
      <p:sp>
        <p:nvSpPr>
          <p:cNvPr id="8" name="Rectángulo 7"/>
          <p:cNvSpPr/>
          <p:nvPr/>
        </p:nvSpPr>
        <p:spPr>
          <a:xfrm>
            <a:off x="524637" y="4200770"/>
            <a:ext cx="8132763" cy="1754326"/>
          </a:xfrm>
          <a:prstGeom prst="rect">
            <a:avLst/>
          </a:prstGeom>
        </p:spPr>
        <p:txBody>
          <a:bodyPr wrap="square">
            <a:spAutoFit/>
          </a:bodyPr>
          <a:lstStyle/>
          <a:p>
            <a:pPr marL="346075" indent="-171450" algn="just" eaLnBrk="0" hangingPunct="0">
              <a:buFont typeface="Wingdings" panose="05000000000000000000" pitchFamily="2" charset="2"/>
              <a:buChar char="§"/>
            </a:pPr>
            <a:r>
              <a:rPr lang="es-ES" altLang="es-ES" sz="1200" dirty="0">
                <a:latin typeface="Bankia" panose="02000506040000020004" pitchFamily="2" charset="0"/>
              </a:rPr>
              <a:t>Tratamiento de duplicados. Las actuaciones a implementar son:</a:t>
            </a:r>
          </a:p>
          <a:p>
            <a:pPr marL="174625" algn="just" eaLnBrk="0" hangingPunct="0"/>
            <a:endParaRPr lang="es-ES" altLang="es-ES" sz="1200" dirty="0">
              <a:latin typeface="Bankia" panose="02000506040000020004" pitchFamily="2" charset="0"/>
            </a:endParaRPr>
          </a:p>
          <a:p>
            <a:pPr marL="803275" lvl="1" indent="-171450" algn="just" eaLnBrk="0" hangingPunct="0">
              <a:buFont typeface="Courier New" panose="02070309020205020404" pitchFamily="49" charset="0"/>
              <a:buChar char="o"/>
            </a:pPr>
            <a:r>
              <a:rPr lang="es-ES" altLang="es-ES" sz="1200" dirty="0">
                <a:latin typeface="Bankia" panose="02000506040000020004" pitchFamily="2" charset="0"/>
              </a:rPr>
              <a:t>Si el recibo ya está pagado: si SACE comprueba que el recibo ya está pagado, la Pasarela devolverá a la CARM el resultado del cargo y el CCT que se generó. </a:t>
            </a:r>
            <a:r>
              <a:rPr lang="es-ES" altLang="es-ES" sz="1200" dirty="0">
                <a:solidFill>
                  <a:srgbClr val="FF0000"/>
                </a:solidFill>
                <a:latin typeface="Bankia" panose="02000506040000020004" pitchFamily="2" charset="0"/>
              </a:rPr>
              <a:t>Pendiente confirmar con SACE si ellos nos devolverán el CCT o si lo recupera la Pasarela de la BBDD.</a:t>
            </a:r>
          </a:p>
          <a:p>
            <a:pPr marL="803275" lvl="1" indent="-171450" algn="just" eaLnBrk="0" hangingPunct="0">
              <a:buFont typeface="Courier New" panose="02070309020205020404" pitchFamily="49" charset="0"/>
              <a:buChar char="o"/>
            </a:pPr>
            <a:endParaRPr lang="es-ES" altLang="es-ES" sz="1200" dirty="0">
              <a:latin typeface="Bankia" panose="02000506040000020004" pitchFamily="2" charset="0"/>
            </a:endParaRPr>
          </a:p>
          <a:p>
            <a:pPr marL="803275" lvl="1" indent="-171450" algn="just" eaLnBrk="0" hangingPunct="0">
              <a:buFont typeface="Courier New" panose="02070309020205020404" pitchFamily="49" charset="0"/>
              <a:buChar char="o"/>
            </a:pPr>
            <a:r>
              <a:rPr lang="es-ES" altLang="es-ES" sz="1200" dirty="0">
                <a:latin typeface="Bankia" panose="02000506040000020004" pitchFamily="2" charset="0"/>
              </a:rPr>
              <a:t>Si el recibo es realmente un duplicado: si SACE devuelve que es un duplicado, la Pasarela mostrará al usuario un mensaje de error y enviará a la CARM el código de error correspondiente a duplicado.</a:t>
            </a:r>
          </a:p>
          <a:p>
            <a:pPr algn="just" eaLnBrk="0" hangingPunct="0"/>
            <a:endParaRPr lang="es-ES" altLang="es-ES" sz="1200" dirty="0">
              <a:latin typeface="Bankia" panose="02000506040000020004" pitchFamily="2" charset="0"/>
            </a:endParaRPr>
          </a:p>
        </p:txBody>
      </p:sp>
    </p:spTree>
    <p:extLst>
      <p:ext uri="{BB962C8B-B14F-4D97-AF65-F5344CB8AC3E}">
        <p14:creationId xmlns:p14="http://schemas.microsoft.com/office/powerpoint/2010/main" val="41349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Requisitos Cobro modelo N28 </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7" name="1 Rectángulo"/>
          <p:cNvSpPr/>
          <p:nvPr/>
        </p:nvSpPr>
        <p:spPr>
          <a:xfrm>
            <a:off x="611560" y="1282909"/>
            <a:ext cx="8064896" cy="4585871"/>
          </a:xfrm>
          <a:prstGeom prst="rect">
            <a:avLst/>
          </a:prstGeom>
        </p:spPr>
        <p:txBody>
          <a:bodyPr wrap="square">
            <a:spAutoFit/>
          </a:bodyPr>
          <a:lstStyle/>
          <a:p>
            <a:pPr algn="just" eaLnBrk="0" fontAlgn="base" hangingPunct="0">
              <a:spcBef>
                <a:spcPct val="0"/>
              </a:spcBef>
              <a:spcAft>
                <a:spcPct val="0"/>
              </a:spcAft>
            </a:pPr>
            <a:r>
              <a:rPr lang="es-ES" altLang="es-ES" sz="2000" b="1" dirty="0">
                <a:latin typeface="Bankia" panose="02000506040000020004" pitchFamily="2" charset="0"/>
              </a:rPr>
              <a:t>Características técnicas  </a:t>
            </a:r>
          </a:p>
          <a:p>
            <a:pPr algn="just" eaLnBrk="0" hangingPunct="0"/>
            <a:endParaRPr lang="es-ES" altLang="es-ES" sz="2000" b="1"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Todas las comunicaciones APLICACION-USUARIO-ENTIDAD.BANCARIA se establecerán cifradas bajo protocolo HTTP seguro (HTTPS).</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La información intercambiada APLICACION-ENTIDAD.BANCARIA incorporará mecanismos de firma digital (MACODES o similar) para asegurar la no variación de la misma, así como la autenticidad del emisor. Además, la información sobre la identidad del usuario y los datos del pago viajarán cifrados. </a:t>
            </a:r>
            <a:endParaRPr lang="es-ES" altLang="es-ES" sz="1200" b="1"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En las comunicaciones APLICACION-ENTIDAD.BANCARIA se establecerán mecanismos extras de seguridad como la validación de direcciones </a:t>
            </a:r>
            <a:r>
              <a:rPr lang="es-ES" altLang="es-ES" sz="1200" dirty="0" err="1">
                <a:latin typeface="Bankia" panose="02000506040000020004" pitchFamily="2" charset="0"/>
              </a:rPr>
              <a:t>IP’s</a:t>
            </a:r>
            <a:r>
              <a:rPr lang="es-ES" altLang="es-ES" sz="1200" dirty="0">
                <a:latin typeface="Bankia" panose="02000506040000020004" pitchFamily="2" charset="0"/>
              </a:rPr>
              <a:t>.</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Para el envío de la información del cargo invocará a la URL de servicio que proporcionará la entidad bancaria mediante una petición HTTPS POST con un campo HIDDEN llamado TOKEN_REQUEST en el que viajará la estructura XML cifrada mediante algoritmo de clave privada.</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r>
              <a:rPr lang="es-ES" altLang="es-ES" sz="1200" dirty="0">
                <a:latin typeface="Bankia" panose="02000506040000020004" pitchFamily="2" charset="0"/>
              </a:rPr>
              <a:t>Para el envío de la información de pago se invocará la URL de servicio que viajará en la etiqueta &lt;URL_NOTIFICACION&gt; del TOKEN_REQUEST mediante una petición HTTPS POST con un campo HIDDEN llamado TOKEN_REPLY en el que viajará la estructura XML de respuesta de la entidad bancaria cifrada.</a:t>
            </a: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p:txBody>
      </p:sp>
    </p:spTree>
    <p:extLst>
      <p:ext uri="{BB962C8B-B14F-4D97-AF65-F5344CB8AC3E}">
        <p14:creationId xmlns:p14="http://schemas.microsoft.com/office/powerpoint/2010/main" val="245590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Requisitos Cobro modelo N28 </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7" name="1 Rectángulo"/>
          <p:cNvSpPr/>
          <p:nvPr/>
        </p:nvSpPr>
        <p:spPr>
          <a:xfrm>
            <a:off x="611560" y="1282909"/>
            <a:ext cx="8064896" cy="1446550"/>
          </a:xfrm>
          <a:prstGeom prst="rect">
            <a:avLst/>
          </a:prstGeom>
        </p:spPr>
        <p:txBody>
          <a:bodyPr wrap="square">
            <a:spAutoFit/>
          </a:bodyPr>
          <a:lstStyle/>
          <a:p>
            <a:pPr algn="just" eaLnBrk="0" fontAlgn="base" hangingPunct="0">
              <a:spcBef>
                <a:spcPct val="0"/>
              </a:spcBef>
              <a:spcAft>
                <a:spcPct val="0"/>
              </a:spcAft>
            </a:pPr>
            <a:r>
              <a:rPr lang="es-ES" altLang="es-ES" sz="2000" b="1" dirty="0">
                <a:latin typeface="Bankia" panose="02000506040000020004" pitchFamily="2" charset="0"/>
              </a:rPr>
              <a:t>Flujo del pago</a:t>
            </a:r>
          </a:p>
          <a:p>
            <a:pPr algn="just" eaLnBrk="0" hangingPunct="0"/>
            <a:endParaRPr lang="es-ES" altLang="es-ES" sz="2000" b="1"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p:txBody>
      </p:sp>
      <p:pic>
        <p:nvPicPr>
          <p:cNvPr id="2" name="Imagen 1"/>
          <p:cNvPicPr>
            <a:picLocks noChangeAspect="1"/>
          </p:cNvPicPr>
          <p:nvPr/>
        </p:nvPicPr>
        <p:blipFill>
          <a:blip r:embed="rId2"/>
          <a:stretch>
            <a:fillRect/>
          </a:stretch>
        </p:blipFill>
        <p:spPr>
          <a:xfrm>
            <a:off x="5233480" y="2577832"/>
            <a:ext cx="3436743" cy="2053606"/>
          </a:xfrm>
          <a:prstGeom prst="rect">
            <a:avLst/>
          </a:prstGeom>
        </p:spPr>
      </p:pic>
      <p:sp>
        <p:nvSpPr>
          <p:cNvPr id="8" name="Rectángulo 7"/>
          <p:cNvSpPr/>
          <p:nvPr/>
        </p:nvSpPr>
        <p:spPr>
          <a:xfrm>
            <a:off x="660197" y="1789734"/>
            <a:ext cx="4333585" cy="3431709"/>
          </a:xfrm>
          <a:prstGeom prst="rect">
            <a:avLst/>
          </a:prstGeom>
        </p:spPr>
        <p:txBody>
          <a:bodyPr wrap="square">
            <a:spAutoFit/>
          </a:bodyPr>
          <a:lstStyle/>
          <a:p>
            <a:pPr algn="just">
              <a:spcBef>
                <a:spcPts val="600"/>
              </a:spcBef>
              <a:spcAft>
                <a:spcPts val="0"/>
              </a:spcAft>
            </a:pPr>
            <a:r>
              <a:rPr lang="es-ES_tradnl" sz="1200" dirty="0">
                <a:latin typeface="Bankia" panose="02000506040000020004" pitchFamily="2" charset="0"/>
                <a:ea typeface="Times New Roman" panose="02020603050405020304" pitchFamily="18" charset="0"/>
                <a:cs typeface="Times New Roman" panose="02020603050405020304" pitchFamily="18" charset="0"/>
              </a:rPr>
              <a:t>Los pasos del proceso de pago son:</a:t>
            </a:r>
            <a:endParaRPr lang="es-ES" sz="1200" dirty="0">
              <a:latin typeface="Bankia" panose="02000506040000020004" pitchFamily="2" charset="0"/>
              <a:ea typeface="Times New Roman" panose="02020603050405020304" pitchFamily="18" charset="0"/>
              <a:cs typeface="Times New Roman" panose="02020603050405020304" pitchFamily="18" charset="0"/>
            </a:endParaRPr>
          </a:p>
          <a:p>
            <a:pPr marL="342900" lvl="0" indent="-342900" algn="just">
              <a:spcBef>
                <a:spcPts val="600"/>
              </a:spcBef>
              <a:spcAft>
                <a:spcPts val="0"/>
              </a:spcAft>
              <a:buFont typeface="+mj-lt"/>
              <a:buAutoNum type="arabicPeriod"/>
              <a:tabLst>
                <a:tab pos="228600" algn="l"/>
              </a:tabLst>
            </a:pPr>
            <a:r>
              <a:rPr lang="es-ES_tradnl" sz="1200" dirty="0">
                <a:latin typeface="Bankia" panose="02000506040000020004" pitchFamily="2" charset="0"/>
                <a:ea typeface="Times New Roman" panose="02020603050405020304" pitchFamily="18" charset="0"/>
                <a:cs typeface="Times New Roman" panose="02020603050405020304" pitchFamily="18" charset="0"/>
              </a:rPr>
              <a:t>El ciudadano necesita realizar un pago de algún impuesto o similar gestionado por CARM.</a:t>
            </a:r>
            <a:endParaRPr lang="es-ES" sz="1200" dirty="0">
              <a:latin typeface="Bankia" panose="02000506040000020004" pitchFamily="2" charset="0"/>
              <a:ea typeface="Times New Roman" panose="02020603050405020304" pitchFamily="18" charset="0"/>
              <a:cs typeface="Times New Roman" panose="02020603050405020304" pitchFamily="18" charset="0"/>
            </a:endParaRPr>
          </a:p>
          <a:p>
            <a:pPr marL="342900" lvl="0" indent="-342900" algn="just">
              <a:spcBef>
                <a:spcPts val="600"/>
              </a:spcBef>
              <a:spcAft>
                <a:spcPts val="0"/>
              </a:spcAft>
              <a:buFont typeface="+mj-lt"/>
              <a:buAutoNum type="arabicPeriod"/>
              <a:tabLst>
                <a:tab pos="228600" algn="l"/>
              </a:tabLst>
            </a:pPr>
            <a:r>
              <a:rPr lang="es-ES_tradnl" sz="1200" dirty="0">
                <a:latin typeface="Bankia" panose="02000506040000020004" pitchFamily="2" charset="0"/>
                <a:ea typeface="Times New Roman" panose="02020603050405020304" pitchFamily="18" charset="0"/>
                <a:cs typeface="Times New Roman" panose="02020603050405020304" pitchFamily="18" charset="0"/>
              </a:rPr>
              <a:t>En la aplicación que ha generado esa necesidad de pago se le ofrece al ciudadano la posibilidad de proceder al pago telemático, de forma individual, de cada uno de las deudas que tiene pendientes</a:t>
            </a:r>
            <a:endParaRPr lang="es-ES" sz="1200" dirty="0">
              <a:latin typeface="Bankia" panose="02000506040000020004" pitchFamily="2" charset="0"/>
              <a:ea typeface="Times New Roman" panose="02020603050405020304" pitchFamily="18" charset="0"/>
              <a:cs typeface="Times New Roman" panose="02020603050405020304" pitchFamily="18" charset="0"/>
            </a:endParaRPr>
          </a:p>
          <a:p>
            <a:pPr marL="342900" lvl="0" indent="-342900" algn="just">
              <a:spcBef>
                <a:spcPts val="600"/>
              </a:spcBef>
              <a:spcAft>
                <a:spcPts val="0"/>
              </a:spcAft>
              <a:buFont typeface="+mj-lt"/>
              <a:buAutoNum type="arabicPeriod"/>
              <a:tabLst>
                <a:tab pos="228600" algn="l"/>
              </a:tabLst>
            </a:pPr>
            <a:r>
              <a:rPr lang="es-ES_tradnl" sz="1200" dirty="0">
                <a:latin typeface="Bankia" panose="02000506040000020004" pitchFamily="2" charset="0"/>
                <a:ea typeface="Times New Roman" panose="02020603050405020304" pitchFamily="18" charset="0"/>
                <a:cs typeface="Times New Roman" panose="02020603050405020304" pitchFamily="18" charset="0"/>
              </a:rPr>
              <a:t>Si el usuario decide proceder con el pago telemático en la modalidad CARGO EN CUENTA, al pulsar sobre la opción correspondiente a un cargo concreto, se abrirá una nueva ventana y se hará una petición a la URL de servicio especificada por la entidad bancaria, enviando de forma transparente al usuario los datos correspondientes al cargo (TOKEN_REQUEST).</a:t>
            </a:r>
            <a:endParaRPr lang="es-ES" sz="1200" dirty="0">
              <a:latin typeface="Bankia" panose="02000506040000020004" pitchFamily="2" charset="0"/>
              <a:ea typeface="Times New Roman" panose="02020603050405020304" pitchFamily="18" charset="0"/>
              <a:cs typeface="Times New Roman" panose="02020603050405020304" pitchFamily="18" charset="0"/>
            </a:endParaRPr>
          </a:p>
          <a:p>
            <a:pPr marL="342900" lvl="0" indent="-342900" algn="just">
              <a:spcBef>
                <a:spcPts val="600"/>
              </a:spcBef>
              <a:spcAft>
                <a:spcPts val="0"/>
              </a:spcAft>
              <a:buFont typeface="+mj-lt"/>
              <a:buAutoNum type="arabicPeriod"/>
              <a:tabLst>
                <a:tab pos="228600" algn="l"/>
              </a:tabLst>
            </a:pPr>
            <a:r>
              <a:rPr lang="es-ES_tradnl" sz="1200" dirty="0">
                <a:latin typeface="Bankia" panose="02000506040000020004" pitchFamily="2" charset="0"/>
                <a:ea typeface="Times New Roman" panose="02020603050405020304" pitchFamily="18" charset="0"/>
                <a:cs typeface="Times New Roman" panose="02020603050405020304" pitchFamily="18" charset="0"/>
              </a:rPr>
              <a:t>La entidad bancaria realiza la validación y descifrado de los datos recibidos.</a:t>
            </a:r>
            <a:endParaRPr lang="es-ES" sz="1200" dirty="0">
              <a:latin typeface="Bankia" panose="02000506040000020004" pitchFamily="2" charset="0"/>
              <a:ea typeface="Times New Roman" panose="02020603050405020304" pitchFamily="18" charset="0"/>
              <a:cs typeface="Times New Roman" panose="02020603050405020304" pitchFamily="18" charset="0"/>
            </a:endParaRPr>
          </a:p>
          <a:p>
            <a:pPr marL="342900" lvl="0" indent="-342900" algn="just">
              <a:spcBef>
                <a:spcPts val="600"/>
              </a:spcBef>
              <a:spcAft>
                <a:spcPts val="0"/>
              </a:spcAft>
              <a:buFont typeface="+mj-lt"/>
              <a:buAutoNum type="arabicPeriod"/>
              <a:tabLst>
                <a:tab pos="228600" algn="l"/>
              </a:tabLst>
            </a:pPr>
            <a:endParaRPr lang="es-ES" sz="1200" dirty="0">
              <a:effectLst/>
              <a:latin typeface="Bankia" panose="02000506040000020004"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9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a:spLocks noChangeArrowheads="1"/>
          </p:cNvSpPr>
          <p:nvPr/>
        </p:nvSpPr>
        <p:spPr bwMode="auto">
          <a:xfrm>
            <a:off x="542925" y="552450"/>
            <a:ext cx="8132763" cy="43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indent="0" defTabSz="457200" eaLnBrk="1" fontAlgn="base" hangingPunct="1">
              <a:lnSpc>
                <a:spcPct val="110000"/>
              </a:lnSpc>
              <a:spcBef>
                <a:spcPct val="0"/>
              </a:spcBef>
              <a:spcAft>
                <a:spcPct val="0"/>
              </a:spcAft>
            </a:pPr>
            <a:r>
              <a:rPr lang="es-ES_tradnl" sz="2200" b="1" dirty="0">
                <a:latin typeface="Bankia" panose="02000506040000020004" pitchFamily="2" charset="0"/>
                <a:cs typeface="Arial" charset="0"/>
              </a:rPr>
              <a:t>Requisitos Cobro modelo N28 </a:t>
            </a:r>
          </a:p>
        </p:txBody>
      </p:sp>
      <p:sp>
        <p:nvSpPr>
          <p:cNvPr id="5" name="Triángulo isósceles 9"/>
          <p:cNvSpPr>
            <a:spLocks noChangeAspect="1"/>
          </p:cNvSpPr>
          <p:nvPr/>
        </p:nvSpPr>
        <p:spPr bwMode="auto">
          <a:xfrm rot="5400000" flipH="1">
            <a:off x="266700" y="678461"/>
            <a:ext cx="406400" cy="203200"/>
          </a:xfrm>
          <a:prstGeom prst="triangle">
            <a:avLst>
              <a:gd name="adj"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p>
            <a:pPr algn="ctr"/>
            <a:endParaRPr lang="es-ES">
              <a:solidFill>
                <a:schemeClr val="tx2"/>
              </a:solidFill>
              <a:latin typeface="Calibri" charset="0"/>
            </a:endParaRPr>
          </a:p>
        </p:txBody>
      </p:sp>
      <p:sp>
        <p:nvSpPr>
          <p:cNvPr id="7" name="1 Rectángulo"/>
          <p:cNvSpPr/>
          <p:nvPr/>
        </p:nvSpPr>
        <p:spPr>
          <a:xfrm>
            <a:off x="611560" y="1282909"/>
            <a:ext cx="8064896" cy="1446550"/>
          </a:xfrm>
          <a:prstGeom prst="rect">
            <a:avLst/>
          </a:prstGeom>
        </p:spPr>
        <p:txBody>
          <a:bodyPr wrap="square">
            <a:spAutoFit/>
          </a:bodyPr>
          <a:lstStyle/>
          <a:p>
            <a:pPr algn="just" eaLnBrk="0" fontAlgn="base" hangingPunct="0">
              <a:spcBef>
                <a:spcPct val="0"/>
              </a:spcBef>
              <a:spcAft>
                <a:spcPct val="0"/>
              </a:spcAft>
            </a:pPr>
            <a:r>
              <a:rPr lang="es-ES" altLang="es-ES" sz="2000" b="1" dirty="0">
                <a:latin typeface="Bankia" panose="02000506040000020004" pitchFamily="2" charset="0"/>
              </a:rPr>
              <a:t>Flujo del pago</a:t>
            </a:r>
          </a:p>
          <a:p>
            <a:pPr algn="just" eaLnBrk="0" hangingPunct="0"/>
            <a:endParaRPr lang="es-ES" altLang="es-ES" sz="2000" b="1"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360363" lvl="1" indent="-185738" algn="just" eaLnBrk="0" hangingPunct="0">
              <a:buFont typeface="Wingdings" panose="05000000000000000000" pitchFamily="2" charset="2"/>
              <a:buChar char="§"/>
            </a:pPr>
            <a:endParaRPr lang="es-ES" altLang="es-ES" sz="1200" dirty="0">
              <a:latin typeface="Bankia" panose="02000506040000020004" pitchFamily="2" charset="0"/>
            </a:endParaRPr>
          </a:p>
          <a:p>
            <a:pPr marL="174625" lvl="1" algn="just" eaLnBrk="0" hangingPunct="0"/>
            <a:endParaRPr lang="es-ES" altLang="es-ES" sz="1200" dirty="0">
              <a:latin typeface="Bankia" panose="02000506040000020004" pitchFamily="2" charset="0"/>
            </a:endParaRPr>
          </a:p>
          <a:p>
            <a:pPr marL="360363" indent="-185738" algn="just" eaLnBrk="0" hangingPunct="0">
              <a:buFont typeface="Wingdings" panose="05000000000000000000" pitchFamily="2" charset="2"/>
              <a:buChar char="§"/>
            </a:pPr>
            <a:endParaRPr lang="es-ES" altLang="es-ES" sz="1200" dirty="0">
              <a:latin typeface="Bankia" panose="02000506040000020004" pitchFamily="2" charset="0"/>
            </a:endParaRPr>
          </a:p>
        </p:txBody>
      </p:sp>
      <p:pic>
        <p:nvPicPr>
          <p:cNvPr id="2" name="Imagen 1"/>
          <p:cNvPicPr>
            <a:picLocks noChangeAspect="1"/>
          </p:cNvPicPr>
          <p:nvPr/>
        </p:nvPicPr>
        <p:blipFill>
          <a:blip r:embed="rId2"/>
          <a:stretch>
            <a:fillRect/>
          </a:stretch>
        </p:blipFill>
        <p:spPr>
          <a:xfrm>
            <a:off x="5233480" y="2577832"/>
            <a:ext cx="3436743" cy="2053606"/>
          </a:xfrm>
          <a:prstGeom prst="rect">
            <a:avLst/>
          </a:prstGeom>
        </p:spPr>
      </p:pic>
      <p:sp>
        <p:nvSpPr>
          <p:cNvPr id="8" name="Rectángulo 7"/>
          <p:cNvSpPr/>
          <p:nvPr/>
        </p:nvSpPr>
        <p:spPr>
          <a:xfrm>
            <a:off x="660197" y="1789734"/>
            <a:ext cx="4333585" cy="4693593"/>
          </a:xfrm>
          <a:prstGeom prst="rect">
            <a:avLst/>
          </a:prstGeom>
        </p:spPr>
        <p:txBody>
          <a:bodyPr wrap="square">
            <a:spAutoFit/>
          </a:bodyPr>
          <a:lstStyle/>
          <a:p>
            <a:pPr marL="360363" lvl="0" indent="-360363" algn="just">
              <a:spcBef>
                <a:spcPts val="600"/>
              </a:spcBef>
              <a:spcAft>
                <a:spcPts val="0"/>
              </a:spcAft>
              <a:tabLst>
                <a:tab pos="228600" algn="l"/>
              </a:tabLst>
            </a:pPr>
            <a:r>
              <a:rPr lang="es-ES_tradnl" sz="1200" dirty="0">
                <a:latin typeface="Bankia" panose="02000506040000020004" pitchFamily="2" charset="0"/>
                <a:ea typeface="Times New Roman" panose="02020603050405020304" pitchFamily="18" charset="0"/>
                <a:cs typeface="Times New Roman" panose="02020603050405020304" pitchFamily="18" charset="0"/>
              </a:rPr>
              <a:t>5.     Si la validación es correcta, la entidad bancaria presentará al ciudadano una pantalla, similar a la que aparece a continuación, donde se mostrarán los datos del cargo y una entrada para la introducción del número de cuenta corriente. </a:t>
            </a:r>
          </a:p>
          <a:p>
            <a:pPr marL="360363" lvl="0" algn="just">
              <a:spcBef>
                <a:spcPts val="600"/>
              </a:spcBef>
              <a:spcAft>
                <a:spcPts val="0"/>
              </a:spcAft>
              <a:tabLst>
                <a:tab pos="228600" algn="l"/>
              </a:tabLst>
            </a:pPr>
            <a:r>
              <a:rPr lang="es-ES" sz="1200" dirty="0">
                <a:latin typeface="Bankia" panose="02000506040000020004" pitchFamily="2" charset="0"/>
                <a:ea typeface="Times New Roman" panose="02020603050405020304" pitchFamily="18" charset="0"/>
                <a:cs typeface="Times New Roman" panose="02020603050405020304" pitchFamily="18" charset="0"/>
              </a:rPr>
              <a:t>Si se produce algún problema en la validación de los datos en el servidor de la entidad bancaria, se mostrará una pantalla de error indicando las causas del mismo con un enlace en el que se ofrezca la opción de volver al portal de tributos.</a:t>
            </a:r>
          </a:p>
          <a:p>
            <a:pPr marL="360363" lvl="0" indent="-360363" algn="just">
              <a:spcBef>
                <a:spcPts val="600"/>
              </a:spcBef>
              <a:spcAft>
                <a:spcPts val="0"/>
              </a:spcAft>
              <a:tabLst>
                <a:tab pos="228600" algn="l"/>
              </a:tabLst>
            </a:pPr>
            <a:r>
              <a:rPr lang="es-ES" sz="1200" dirty="0">
                <a:latin typeface="Bankia" panose="02000506040000020004" pitchFamily="2" charset="0"/>
                <a:ea typeface="Times New Roman" panose="02020603050405020304" pitchFamily="18" charset="0"/>
                <a:cs typeface="Times New Roman" panose="02020603050405020304" pitchFamily="18" charset="0"/>
              </a:rPr>
              <a:t>6.     Para proceder al pago deberá introducir su número de cuenta corriente y pulsar en el enlace 'PROCEDER AL PAGO'. 	</a:t>
            </a:r>
          </a:p>
          <a:p>
            <a:pPr marL="360363" lvl="0" indent="-360363" algn="just">
              <a:spcBef>
                <a:spcPts val="600"/>
              </a:spcBef>
              <a:spcAft>
                <a:spcPts val="0"/>
              </a:spcAft>
              <a:tabLst>
                <a:tab pos="228600" algn="l"/>
              </a:tabLst>
            </a:pPr>
            <a:r>
              <a:rPr lang="es-ES" sz="1200" dirty="0">
                <a:latin typeface="Bankia" panose="02000506040000020004" pitchFamily="2" charset="0"/>
                <a:ea typeface="Times New Roman" panose="02020603050405020304" pitchFamily="18" charset="0"/>
                <a:cs typeface="Times New Roman" panose="02020603050405020304" pitchFamily="18" charset="0"/>
              </a:rPr>
              <a:t>7.     En caso de que la operación de cargo se procese con éxito, el servidor de la entidad bancaria realizará una petición al servidor de la aplicación comunicando el resultado del cargo (TOKEN_REPLY), y mostrará al usuario una pantalla con el resultado de la operación.</a:t>
            </a:r>
          </a:p>
          <a:p>
            <a:pPr marL="360363" lvl="0" algn="just">
              <a:spcBef>
                <a:spcPts val="600"/>
              </a:spcBef>
              <a:spcAft>
                <a:spcPts val="0"/>
              </a:spcAft>
              <a:tabLst>
                <a:tab pos="228600" algn="l"/>
              </a:tabLst>
            </a:pPr>
            <a:r>
              <a:rPr lang="es-ES" sz="1200" dirty="0">
                <a:latin typeface="Bankia" panose="02000506040000020004" pitchFamily="2" charset="0"/>
                <a:ea typeface="Times New Roman" panose="02020603050405020304" pitchFamily="18" charset="0"/>
                <a:cs typeface="Times New Roman" panose="02020603050405020304" pitchFamily="18" charset="0"/>
              </a:rPr>
              <a:t>Si se produce algún error, se informará al usuario pero no al servidor de la aplicación. </a:t>
            </a:r>
          </a:p>
          <a:p>
            <a:pPr marL="360363" lvl="0" indent="-360363" algn="just">
              <a:spcBef>
                <a:spcPts val="600"/>
              </a:spcBef>
              <a:spcAft>
                <a:spcPts val="0"/>
              </a:spcAft>
              <a:tabLst>
                <a:tab pos="228600" algn="l"/>
              </a:tabLst>
            </a:pPr>
            <a:r>
              <a:rPr lang="es-ES" sz="1200" dirty="0">
                <a:latin typeface="Bankia" panose="02000506040000020004" pitchFamily="2" charset="0"/>
                <a:ea typeface="Times New Roman" panose="02020603050405020304" pitchFamily="18" charset="0"/>
                <a:cs typeface="Times New Roman" panose="02020603050405020304" pitchFamily="18" charset="0"/>
              </a:rPr>
              <a:t>8. 		Opcionalmente el usuario podrá imprimir el justificante de pago con el campo MAC generado por la entidad bancaria, que se utilizaría como justificante electrónico de la operación</a:t>
            </a:r>
          </a:p>
          <a:p>
            <a:pPr lvl="0" algn="just">
              <a:spcBef>
                <a:spcPts val="600"/>
              </a:spcBef>
              <a:spcAft>
                <a:spcPts val="0"/>
              </a:spcAft>
              <a:tabLst>
                <a:tab pos="228600" algn="l"/>
              </a:tabLst>
            </a:pPr>
            <a:endParaRPr lang="es-ES" sz="1200" dirty="0">
              <a:latin typeface="Bankia" panose="02000506040000020004" pitchFamily="2" charset="0"/>
              <a:ea typeface="Times New Roman" panose="02020603050405020304" pitchFamily="18" charset="0"/>
              <a:cs typeface="Times New Roman" panose="02020603050405020304" pitchFamily="18" charset="0"/>
            </a:endParaRPr>
          </a:p>
          <a:p>
            <a:pPr marL="342900" lvl="0" indent="-342900" algn="just">
              <a:spcBef>
                <a:spcPts val="600"/>
              </a:spcBef>
              <a:spcAft>
                <a:spcPts val="0"/>
              </a:spcAft>
              <a:buFont typeface="+mj-lt"/>
              <a:buAutoNum type="arabicPeriod"/>
              <a:tabLst>
                <a:tab pos="228600" algn="l"/>
              </a:tabLst>
            </a:pPr>
            <a:endParaRPr lang="es-ES" sz="1200" dirty="0">
              <a:effectLst/>
              <a:latin typeface="Bankia" panose="02000506040000020004"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31451"/>
      </p:ext>
    </p:extLst>
  </p:cSld>
  <p:clrMapOvr>
    <a:masterClrMapping/>
  </p:clrMapOvr>
</p:sld>
</file>

<file path=ppt/theme/theme1.xml><?xml version="1.0" encoding="utf-8"?>
<a:theme xmlns:a="http://schemas.openxmlformats.org/drawingml/2006/main" name="Tema de Office">
  <a:themeElements>
    <a:clrScheme name="Personalizar 8">
      <a:dk1>
        <a:srgbClr val="35261A"/>
      </a:dk1>
      <a:lt1>
        <a:srgbClr val="FFFFFF"/>
      </a:lt1>
      <a:dk2>
        <a:srgbClr val="B9C800"/>
      </a:dk2>
      <a:lt2>
        <a:srgbClr val="FFFFFF"/>
      </a:lt2>
      <a:accent1>
        <a:srgbClr val="90802F"/>
      </a:accent1>
      <a:accent2>
        <a:srgbClr val="8ACDDE"/>
      </a:accent2>
      <a:accent3>
        <a:srgbClr val="CEC9A1"/>
      </a:accent3>
      <a:accent4>
        <a:srgbClr val="35261A"/>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3A3607D36FE1C4F9DDC561BF7D6A62D" ma:contentTypeVersion="1" ma:contentTypeDescription="Crear nuevo documento." ma:contentTypeScope="" ma:versionID="50391293be94fd9d19e479ad02e207d8">
  <xsd:schema xmlns:xsd="http://www.w3.org/2001/XMLSchema" xmlns:xs="http://www.w3.org/2001/XMLSchema" xmlns:p="http://schemas.microsoft.com/office/2006/metadata/properties" xmlns:ns1="http://schemas.microsoft.com/sharepoint/v3" targetNamespace="http://schemas.microsoft.com/office/2006/metadata/properties" ma:root="true" ma:fieldsID="7fd57847628df74eec4b9cda30d3063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internalName="PublishingStartDate">
      <xsd:simpleType>
        <xsd:restriction base="dms:Unknown"/>
      </xsd:simpleType>
    </xsd:element>
    <xsd:element name="PublishingExpirationDate" ma:index="9" nillable="true" ma:displayName="Fecha de finalización programada"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2050-06-17T00:00:00Z</PublishingExpirationDate>
    <PublishingStartDate xmlns="http://schemas.microsoft.com/sharepoint/v3">2012-11-07T01:00:00Z</PublishingStartDate>
  </documentManagement>
</p:properties>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D3E572-B39D-412F-87B1-CFCC5ADD71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43F189-BFD8-490C-BE19-2EE93012B63A}">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01ED6302-25D3-4D9B-8320-8862053DEF69}">
  <ds:schemaRefs>
    <ds:schemaRef ds:uri="http://schemas.microsoft.com/office/2006/metadata/longProperties"/>
  </ds:schemaRefs>
</ds:datastoreItem>
</file>

<file path=customXml/itemProps4.xml><?xml version="1.0" encoding="utf-8"?>
<ds:datastoreItem xmlns:ds="http://schemas.openxmlformats.org/officeDocument/2006/customXml" ds:itemID="{E7BE1374-9477-4C4F-96E2-11036A9BC1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20424</TotalTime>
  <Words>1968</Words>
  <Application>Microsoft Office PowerPoint</Application>
  <PresentationFormat>Presentación en pantalla (4:3)</PresentationFormat>
  <Paragraphs>184</Paragraphs>
  <Slides>14</Slides>
  <Notes>0</Notes>
  <HiddenSlides>0</HiddenSlides>
  <MMClips>0</MMClips>
  <ScaleCrop>false</ScaleCrop>
  <HeadingPairs>
    <vt:vector size="8" baseType="variant">
      <vt:variant>
        <vt:lpstr>Fuentes usadas</vt:lpstr>
      </vt:variant>
      <vt:variant>
        <vt:i4>7</vt:i4>
      </vt:variant>
      <vt:variant>
        <vt:lpstr>Tema</vt:lpstr>
      </vt:variant>
      <vt:variant>
        <vt:i4>2</vt:i4>
      </vt:variant>
      <vt:variant>
        <vt:lpstr>Servidores OLE incrustados</vt:lpstr>
      </vt:variant>
      <vt:variant>
        <vt:i4>3</vt:i4>
      </vt:variant>
      <vt:variant>
        <vt:lpstr>Títulos de diapositiva</vt:lpstr>
      </vt:variant>
      <vt:variant>
        <vt:i4>14</vt:i4>
      </vt:variant>
    </vt:vector>
  </HeadingPairs>
  <TitlesOfParts>
    <vt:vector size="26" baseType="lpstr">
      <vt:lpstr>ＭＳ Ｐゴシック</vt:lpstr>
      <vt:lpstr>Arial</vt:lpstr>
      <vt:lpstr>Bankia</vt:lpstr>
      <vt:lpstr>Calibri</vt:lpstr>
      <vt:lpstr>Courier New</vt:lpstr>
      <vt:lpstr>Times New Roman</vt:lpstr>
      <vt:lpstr>Wingdings</vt:lpstr>
      <vt:lpstr>Tema de Office</vt:lpstr>
      <vt:lpstr>Diseño personalizado</vt:lpstr>
      <vt:lpstr>Document</vt:lpstr>
      <vt:lpstr>Objeto empaquetador del shell</vt:lpstr>
      <vt:lpstr>Acrobat 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Alcance del proyecto</vt:lpstr>
      <vt:lpstr>Alcance del proyecto</vt:lpstr>
      <vt:lpstr>Consideraciones Generales</vt:lpstr>
      <vt:lpstr>Presentación de PowerPoint</vt:lpstr>
    </vt:vector>
  </TitlesOfParts>
  <Company>Interbrand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de Power Point</dc:title>
  <dc:creator>Interbrand</dc:creator>
  <cp:lastModifiedBy>Patricia Vitores Camarena</cp:lastModifiedBy>
  <cp:revision>815</cp:revision>
  <cp:lastPrinted>2015-09-22T08:50:00Z</cp:lastPrinted>
  <dcterms:created xsi:type="dcterms:W3CDTF">2011-06-08T12:48:51Z</dcterms:created>
  <dcterms:modified xsi:type="dcterms:W3CDTF">2018-06-28T14:29:21Z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MTopic">
    <vt:lpwstr>160;#Comunicación|5d079892-1662-44a4-8a8c-ed69d0f02001</vt:lpwstr>
  </property>
  <property fmtid="{D5CDD505-2E9C-101B-9397-08002B2CF9AE}" pid="3" name="CMSubTopic">
    <vt:lpwstr>417;#Comunicación interna|972b4432-e40f-45e7-830b-26a0445ba128</vt:lpwstr>
  </property>
  <property fmtid="{D5CDD505-2E9C-101B-9397-08002B2CF9AE}" pid="4" name="ContentTypeId">
    <vt:lpwstr>0x01010093A3607D36FE1C4F9DDC561BF7D6A62D</vt:lpwstr>
  </property>
</Properties>
</file>