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  <p:sldMasterId id="2147483670" r:id="rId6"/>
  </p:sldMasterIdLst>
  <p:notesMasterIdLst>
    <p:notesMasterId r:id="rId19"/>
  </p:notesMasterIdLst>
  <p:sldIdLst>
    <p:sldId id="284" r:id="rId7"/>
    <p:sldId id="296" r:id="rId8"/>
    <p:sldId id="343" r:id="rId9"/>
    <p:sldId id="346" r:id="rId10"/>
    <p:sldId id="342" r:id="rId11"/>
    <p:sldId id="351" r:id="rId12"/>
    <p:sldId id="332" r:id="rId13"/>
    <p:sldId id="315" r:id="rId14"/>
    <p:sldId id="350" r:id="rId15"/>
    <p:sldId id="348" r:id="rId16"/>
    <p:sldId id="347" r:id="rId17"/>
    <p:sldId id="287" r:id="rId18"/>
  </p:sldIdLst>
  <p:sldSz cx="9144000" cy="6858000" type="screen4x3"/>
  <p:notesSz cx="6797675" cy="98742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000066"/>
    <a:srgbClr val="FF9900"/>
    <a:srgbClr val="DBD805"/>
    <a:srgbClr val="FF0000"/>
    <a:srgbClr val="B9C800"/>
    <a:srgbClr val="DBD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7554" autoAdjust="0"/>
  </p:normalViewPr>
  <p:slideViewPr>
    <p:cSldViewPr>
      <p:cViewPr>
        <p:scale>
          <a:sx n="150" d="100"/>
          <a:sy n="150" d="100"/>
        </p:scale>
        <p:origin x="576" y="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30" y="-7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3064-7DA2-43BB-90D4-187CB3AB1A3D}" type="datetimeFigureOut">
              <a:rPr lang="es-ES" smtClean="0"/>
              <a:t>13/03/2017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B5E23-07C3-47AC-9BC5-D92D41A43BB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771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B5E23-07C3-47AC-9BC5-D92D41A43BBC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4095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SERVICIOS</a:t>
            </a:r>
            <a:r>
              <a:rPr lang="es-ES" baseline="0" dirty="0" smtClean="0"/>
              <a:t> API: </a:t>
            </a:r>
            <a:r>
              <a:rPr lang="es-ES" dirty="0" smtClean="0"/>
              <a:t>PENDIENTE DONDE VAN A ESTAR</a:t>
            </a:r>
            <a:r>
              <a:rPr lang="es-ES" baseline="0" dirty="0" smtClean="0"/>
              <a:t> ESOS SNs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B5E23-07C3-47AC-9BC5-D92D41A43BBC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5530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B5E23-07C3-47AC-9BC5-D92D41A43BBC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5530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B5E23-07C3-47AC-9BC5-D92D41A43BBC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1445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B5E23-07C3-47AC-9BC5-D92D41A43BBC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480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B5E23-07C3-47AC-9BC5-D92D41A43BBC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7072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B5E23-07C3-47AC-9BC5-D92D41A43BBC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7072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1746-5632-4B1C-A149-4FF30CF30AE4}" type="datetimeFigureOut">
              <a:rPr lang="es-ES" smtClean="0"/>
              <a:t>13/03/2017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27CE-A0F8-4E47-A675-8153739D9B2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918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1746-5632-4B1C-A149-4FF30CF30AE4}" type="datetimeFigureOut">
              <a:rPr lang="es-ES" smtClean="0"/>
              <a:t>13/03/2017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27CE-A0F8-4E47-A675-8153739D9B2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19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1746-5632-4B1C-A149-4FF30CF30AE4}" type="datetimeFigureOut">
              <a:rPr lang="es-ES" smtClean="0"/>
              <a:t>13/03/2017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27CE-A0F8-4E47-A675-8153739D9B2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757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ágina estándar 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680688" y="646553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‹Nº›</a:t>
            </a:fld>
            <a:endParaRPr lang="es-ES" dirty="0">
              <a:solidFill>
                <a:srgbClr val="35261A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571499" y="249878"/>
            <a:ext cx="8180063" cy="472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1" tIns="45706" rIns="91411" bIns="45706">
            <a:spAutoFit/>
          </a:bodyPr>
          <a:lstStyle>
            <a:lvl1pPr marL="452294" indent="-452294" algn="l" defTabSz="355488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  <a:defRPr lang="es-ES_tradnl" sz="22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r>
              <a:rPr lang="es-ES_tradnl" dirty="0" smtClean="0"/>
              <a:t>1. Haga clic para editar título</a:t>
            </a:r>
            <a:endParaRPr lang="es-ES_tradnl" dirty="0"/>
          </a:p>
        </p:txBody>
      </p:sp>
      <p:sp>
        <p:nvSpPr>
          <p:cNvPr id="10" name="Triángulo isósceles 9"/>
          <p:cNvSpPr>
            <a:spLocks noChangeAspect="1"/>
          </p:cNvSpPr>
          <p:nvPr userDrawn="1"/>
        </p:nvSpPr>
        <p:spPr bwMode="auto">
          <a:xfrm rot="5400000" flipH="1">
            <a:off x="266700" y="382726"/>
            <a:ext cx="406400" cy="203200"/>
          </a:xfrm>
          <a:prstGeom prst="triangle">
            <a:avLst>
              <a:gd name="adj" fmla="val 50000"/>
            </a:avLst>
          </a:prstGeom>
          <a:solidFill>
            <a:srgbClr val="B9C800"/>
          </a:solidFill>
          <a:ln w="9525">
            <a:noFill/>
            <a:miter lim="800000"/>
            <a:headEnd/>
            <a:tailEnd/>
          </a:ln>
        </p:spPr>
        <p:txBody>
          <a:bodyPr rot="10800000" vert="eaVert" lIns="91411" tIns="45706" rIns="91411" bIns="45706" anchor="ctr"/>
          <a:lstStyle/>
          <a:p>
            <a:pPr algn="ctr" defTabSz="914109">
              <a:defRPr/>
            </a:pPr>
            <a:endParaRPr lang="es-ES" kern="0" dirty="0">
              <a:solidFill>
                <a:srgbClr val="B9C800"/>
              </a:solidFill>
              <a:latin typeface="Calibri" charset="0"/>
            </a:endParaRPr>
          </a:p>
        </p:txBody>
      </p:sp>
      <p:sp>
        <p:nvSpPr>
          <p:cNvPr id="11" name="13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887152" y="634168"/>
            <a:ext cx="7861895" cy="611187"/>
          </a:xfrm>
          <a:prstGeom prst="rect">
            <a:avLst/>
          </a:prstGeom>
        </p:spPr>
        <p:txBody>
          <a:bodyPr lIns="91411" tIns="45706" rIns="91411" bIns="45706">
            <a:normAutofit/>
          </a:bodyPr>
          <a:lstStyle>
            <a:lvl1pPr marL="0" indent="0">
              <a:buNone/>
              <a:defRPr sz="1800" b="1">
                <a:solidFill>
                  <a:srgbClr val="B9C8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 </a:t>
            </a:r>
          </a:p>
        </p:txBody>
      </p:sp>
      <p:pic>
        <p:nvPicPr>
          <p:cNvPr id="13" name="Imagen 22" descr="bankia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963" y="6413789"/>
            <a:ext cx="94138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8164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680688" y="646553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‹Nº›</a:t>
            </a:fld>
            <a:endParaRPr lang="es-ES" dirty="0">
              <a:solidFill>
                <a:srgbClr val="35261A"/>
              </a:solidFill>
            </a:endParaRPr>
          </a:p>
        </p:txBody>
      </p:sp>
      <p:pic>
        <p:nvPicPr>
          <p:cNvPr id="9" name="Imagen 22" descr="bankia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963" y="6413789"/>
            <a:ext cx="94138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067694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ágina estándar con 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80291" y="1777628"/>
            <a:ext cx="3816000" cy="4525963"/>
          </a:xfrm>
          <a:prstGeom prst="rect">
            <a:avLst/>
          </a:prstGeom>
        </p:spPr>
        <p:txBody>
          <a:bodyPr lIns="91411" tIns="45706" rIns="91411" bIns="45706"/>
          <a:lstStyle>
            <a:lvl1pPr marL="0" indent="0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None/>
              <a:defRPr sz="1200" b="1">
                <a:latin typeface="Arial" pitchFamily="34" charset="0"/>
                <a:cs typeface="Arial" pitchFamily="34" charset="0"/>
              </a:defRPr>
            </a:lvl1pPr>
            <a:lvl2pPr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1200" b="1">
                <a:latin typeface="Arial" pitchFamily="34" charset="0"/>
                <a:cs typeface="Arial" pitchFamily="34" charset="0"/>
              </a:defRPr>
            </a:lvl2pPr>
            <a:lvl3pPr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1200" b="1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75755" y="1777628"/>
            <a:ext cx="3816000" cy="4525963"/>
          </a:xfrm>
          <a:prstGeom prst="rect">
            <a:avLst/>
          </a:prstGeom>
        </p:spPr>
        <p:txBody>
          <a:bodyPr lIns="91411" tIns="45706" rIns="91411" bIns="45706">
            <a:normAutofit/>
          </a:bodyPr>
          <a:lstStyle>
            <a:lvl1pPr marL="0" indent="0" algn="just" defTabSz="914109" rtl="0" eaLnBrk="1" latinLnBrk="0" hangingPunct="1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None/>
              <a:defRPr lang="es-ES" sz="12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just" defTabSz="914109" rtl="0" eaLnBrk="1" latinLnBrk="0" hangingPunct="1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lang="es-ES" sz="12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just" defTabSz="914109" rtl="0" eaLnBrk="1" latinLnBrk="0" hangingPunct="1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lang="es-ES" sz="12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109" rtl="0" eaLnBrk="1" latinLnBrk="0" hangingPunct="1">
              <a:defRPr lang="es-ES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109" rtl="0" eaLnBrk="1" latinLnBrk="0" hangingPunct="1">
              <a:defRPr lang="es-ES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571499" y="249878"/>
            <a:ext cx="8180063" cy="472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1" tIns="45706" rIns="91411" bIns="45706">
            <a:spAutoFit/>
          </a:bodyPr>
          <a:lstStyle>
            <a:lvl1pPr marL="452294" indent="-452294" algn="l" defTabSz="355488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  <a:defRPr lang="es-ES_tradnl" sz="22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r>
              <a:rPr lang="es-ES_tradnl" dirty="0" smtClean="0"/>
              <a:t>1. Haga clic para editar título</a:t>
            </a:r>
            <a:endParaRPr lang="es-ES_tradnl" dirty="0"/>
          </a:p>
        </p:txBody>
      </p:sp>
      <p:sp>
        <p:nvSpPr>
          <p:cNvPr id="13" name="Triángulo isósceles 9"/>
          <p:cNvSpPr>
            <a:spLocks noChangeAspect="1"/>
          </p:cNvSpPr>
          <p:nvPr userDrawn="1"/>
        </p:nvSpPr>
        <p:spPr bwMode="auto">
          <a:xfrm rot="5400000" flipH="1">
            <a:off x="266700" y="382726"/>
            <a:ext cx="406400" cy="203200"/>
          </a:xfrm>
          <a:prstGeom prst="triangle">
            <a:avLst>
              <a:gd name="adj" fmla="val 50000"/>
            </a:avLst>
          </a:prstGeom>
          <a:solidFill>
            <a:srgbClr val="B9C800"/>
          </a:solidFill>
          <a:ln w="9525">
            <a:noFill/>
            <a:miter lim="800000"/>
            <a:headEnd/>
            <a:tailEnd/>
          </a:ln>
        </p:spPr>
        <p:txBody>
          <a:bodyPr rot="10800000" vert="eaVert" lIns="91411" tIns="45706" rIns="91411" bIns="45706" anchor="ctr"/>
          <a:lstStyle/>
          <a:p>
            <a:pPr algn="ctr" defTabSz="914109">
              <a:defRPr/>
            </a:pPr>
            <a:endParaRPr lang="es-ES" kern="0" dirty="0">
              <a:solidFill>
                <a:srgbClr val="B9C800"/>
              </a:solidFill>
              <a:latin typeface="Calibri" charset="0"/>
            </a:endParaRP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887152" y="634168"/>
            <a:ext cx="7861895" cy="611187"/>
          </a:xfrm>
          <a:prstGeom prst="rect">
            <a:avLst/>
          </a:prstGeom>
        </p:spPr>
        <p:txBody>
          <a:bodyPr lIns="91411" tIns="45706" rIns="91411" bIns="45706">
            <a:normAutofit/>
          </a:bodyPr>
          <a:lstStyle>
            <a:lvl1pPr marL="0" indent="0">
              <a:buNone/>
              <a:defRPr sz="1800" b="1">
                <a:solidFill>
                  <a:srgbClr val="B9C8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 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680688" y="646553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‹Nº›</a:t>
            </a:fld>
            <a:endParaRPr lang="es-ES" dirty="0">
              <a:solidFill>
                <a:srgbClr val="35261A"/>
              </a:solidFill>
            </a:endParaRPr>
          </a:p>
        </p:txBody>
      </p:sp>
      <p:pic>
        <p:nvPicPr>
          <p:cNvPr id="15" name="Imagen 22" descr="bankia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963" y="6413789"/>
            <a:ext cx="94138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5635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bankia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5701" y="3227388"/>
            <a:ext cx="175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680688" y="646553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‹Nº›</a:t>
            </a:fld>
            <a:endParaRPr lang="es-ES" dirty="0">
              <a:solidFill>
                <a:srgbClr val="3526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870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3099" y="947011"/>
            <a:ext cx="5151600" cy="1470025"/>
          </a:xfrm>
          <a:prstGeom prst="rect">
            <a:avLst/>
          </a:prstGeom>
        </p:spPr>
        <p:txBody>
          <a:bodyPr lIns="91411" tIns="45706" rIns="91411" bIns="45706"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13099" y="2470247"/>
            <a:ext cx="5151600" cy="1310183"/>
          </a:xfrm>
          <a:prstGeom prst="rect">
            <a:avLst/>
          </a:prstGeom>
        </p:spPr>
        <p:txBody>
          <a:bodyPr lIns="91411" tIns="45706" rIns="91411" bIns="45706" anchor="ctr">
            <a:normAutofit/>
          </a:bodyPr>
          <a:lstStyle>
            <a:lvl1pPr marL="0" indent="0" algn="l">
              <a:buNone/>
              <a:defRPr sz="2400" b="1">
                <a:solidFill>
                  <a:srgbClr val="35261A"/>
                </a:solidFill>
                <a:latin typeface="Arial" pitchFamily="34" charset="0"/>
                <a:cs typeface="Arial" pitchFamily="34" charset="0"/>
              </a:defRPr>
            </a:lvl1pPr>
            <a:lvl2pPr marL="457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442184" y="6082812"/>
            <a:ext cx="1485900" cy="360362"/>
          </a:xfrm>
          <a:prstGeom prst="rect">
            <a:avLst/>
          </a:prstGeom>
        </p:spPr>
        <p:txBody>
          <a:bodyPr lIns="91411" tIns="45706" rIns="91411" bIns="45706">
            <a:noAutofit/>
          </a:bodyPr>
          <a:lstStyle>
            <a:lvl1pPr algn="ctr">
              <a:buNone/>
              <a:defRPr sz="1100" b="1">
                <a:latin typeface="Arial" pitchFamily="34" charset="0"/>
                <a:cs typeface="Arial" pitchFamily="34" charset="0"/>
              </a:defRPr>
            </a:lvl1pPr>
            <a:lvl2pPr>
              <a:buNone/>
              <a:defRPr sz="1100" b="1">
                <a:latin typeface="Arial" pitchFamily="34" charset="0"/>
                <a:cs typeface="Arial" pitchFamily="34" charset="0"/>
              </a:defRPr>
            </a:lvl2pPr>
            <a:lvl3pPr>
              <a:buNone/>
              <a:defRPr sz="1100" b="1">
                <a:latin typeface="Arial" pitchFamily="34" charset="0"/>
                <a:cs typeface="Arial" pitchFamily="34" charset="0"/>
              </a:defRPr>
            </a:lvl3pPr>
            <a:lvl4pPr>
              <a:buNone/>
              <a:defRPr sz="1100" b="1">
                <a:latin typeface="Arial" pitchFamily="34" charset="0"/>
                <a:cs typeface="Arial" pitchFamily="34" charset="0"/>
              </a:defRPr>
            </a:lvl4pPr>
            <a:lvl5pPr>
              <a:buNone/>
              <a:defRPr sz="11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smtClean="0"/>
              <a:t>Fecha</a:t>
            </a:r>
            <a:endParaRPr lang="es-ES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‹Nº›</a:t>
            </a:fld>
            <a:endParaRPr lang="es-ES" dirty="0">
              <a:solidFill>
                <a:srgbClr val="3526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123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ágina estándar 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680688" y="646553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‹Nº›</a:t>
            </a:fld>
            <a:endParaRPr lang="es-ES" dirty="0">
              <a:solidFill>
                <a:srgbClr val="35261A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571499" y="249878"/>
            <a:ext cx="8180063" cy="472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1" tIns="45706" rIns="91411" bIns="45706">
            <a:spAutoFit/>
          </a:bodyPr>
          <a:lstStyle>
            <a:lvl1pPr marL="452294" indent="-452294" algn="l" defTabSz="355488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  <a:defRPr lang="es-ES_tradnl" sz="22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r>
              <a:rPr lang="es-ES_tradnl" dirty="0" smtClean="0"/>
              <a:t>1. Haga clic para editar título</a:t>
            </a:r>
            <a:endParaRPr lang="es-ES_tradnl" dirty="0"/>
          </a:p>
        </p:txBody>
      </p:sp>
      <p:sp>
        <p:nvSpPr>
          <p:cNvPr id="10" name="Triángulo isósceles 9"/>
          <p:cNvSpPr>
            <a:spLocks noChangeAspect="1"/>
          </p:cNvSpPr>
          <p:nvPr userDrawn="1"/>
        </p:nvSpPr>
        <p:spPr bwMode="auto">
          <a:xfrm rot="5400000" flipH="1">
            <a:off x="266700" y="382726"/>
            <a:ext cx="406400" cy="203200"/>
          </a:xfrm>
          <a:prstGeom prst="triangle">
            <a:avLst>
              <a:gd name="adj" fmla="val 50000"/>
            </a:avLst>
          </a:prstGeom>
          <a:solidFill>
            <a:srgbClr val="B9C800"/>
          </a:solidFill>
          <a:ln w="9525">
            <a:noFill/>
            <a:miter lim="800000"/>
            <a:headEnd/>
            <a:tailEnd/>
          </a:ln>
        </p:spPr>
        <p:txBody>
          <a:bodyPr rot="10800000" vert="eaVert" lIns="91411" tIns="45706" rIns="91411" bIns="45706" anchor="ctr"/>
          <a:lstStyle/>
          <a:p>
            <a:pPr algn="ctr" defTabSz="914109">
              <a:defRPr/>
            </a:pPr>
            <a:endParaRPr lang="es-ES" kern="0" dirty="0">
              <a:solidFill>
                <a:srgbClr val="B9C800"/>
              </a:solidFill>
              <a:latin typeface="Calibri" charset="0"/>
            </a:endParaRPr>
          </a:p>
        </p:txBody>
      </p:sp>
      <p:sp>
        <p:nvSpPr>
          <p:cNvPr id="11" name="13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887152" y="634168"/>
            <a:ext cx="7861895" cy="611187"/>
          </a:xfrm>
          <a:prstGeom prst="rect">
            <a:avLst/>
          </a:prstGeom>
        </p:spPr>
        <p:txBody>
          <a:bodyPr lIns="91411" tIns="45706" rIns="91411" bIns="45706">
            <a:normAutofit/>
          </a:bodyPr>
          <a:lstStyle>
            <a:lvl1pPr marL="0" indent="0">
              <a:buNone/>
              <a:defRPr sz="1800" b="1">
                <a:solidFill>
                  <a:srgbClr val="B9C8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 </a:t>
            </a:r>
          </a:p>
        </p:txBody>
      </p:sp>
      <p:pic>
        <p:nvPicPr>
          <p:cNvPr id="13" name="Imagen 22" descr="bankia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963" y="6413789"/>
            <a:ext cx="94138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4075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ágina estándar con 1 espacio de trabajo predetermin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3502" y="1787857"/>
            <a:ext cx="7878060" cy="4338306"/>
          </a:xfrm>
          <a:prstGeom prst="rect">
            <a:avLst/>
          </a:prstGeom>
        </p:spPr>
        <p:txBody>
          <a:bodyPr vert="horz" lIns="91411" tIns="45706" rIns="91411" bIns="45706"/>
          <a:lstStyle>
            <a:lvl1pPr>
              <a:lnSpc>
                <a:spcPts val="1600"/>
              </a:lnSpc>
              <a:spcBef>
                <a:spcPts val="600"/>
              </a:spcBef>
              <a:spcAft>
                <a:spcPts val="1200"/>
              </a:spcAft>
              <a:buNone/>
              <a:defRPr sz="1200" b="1">
                <a:latin typeface="Arial" pitchFamily="34" charset="0"/>
                <a:cs typeface="Arial" pitchFamily="34" charset="0"/>
              </a:defRPr>
            </a:lvl1pPr>
            <a:lvl2pPr>
              <a:lnSpc>
                <a:spcPts val="1600"/>
              </a:lnSpc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 sz="1200" b="1">
                <a:latin typeface="Arial" pitchFamily="34" charset="0"/>
                <a:cs typeface="Arial" pitchFamily="34" charset="0"/>
              </a:defRPr>
            </a:lvl2pPr>
            <a:lvl3pPr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1200">
                <a:latin typeface="Arial" pitchFamily="34" charset="0"/>
                <a:cs typeface="Arial" pitchFamily="34" charset="0"/>
              </a:defRPr>
            </a:lvl3pPr>
            <a:lvl4pPr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1200">
                <a:latin typeface="Arial" pitchFamily="34" charset="0"/>
                <a:cs typeface="Arial" pitchFamily="34" charset="0"/>
              </a:defRPr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endParaRPr lang="es-ES_tradnl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680688" y="646553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‹Nº›</a:t>
            </a:fld>
            <a:endParaRPr lang="es-ES" dirty="0">
              <a:solidFill>
                <a:srgbClr val="35261A"/>
              </a:solidFill>
            </a:endParaRPr>
          </a:p>
        </p:txBody>
      </p:sp>
      <p:pic>
        <p:nvPicPr>
          <p:cNvPr id="10" name="Imagen 22" descr="bankia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963" y="6413789"/>
            <a:ext cx="94138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71499" y="249878"/>
            <a:ext cx="8180063" cy="472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1" tIns="45706" rIns="91411" bIns="45706">
            <a:spAutoFit/>
          </a:bodyPr>
          <a:lstStyle>
            <a:lvl1pPr marL="452294" indent="-452294" algn="l" defTabSz="355488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  <a:defRPr lang="es-ES_tradnl" sz="22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r>
              <a:rPr lang="es-ES_tradnl" dirty="0" smtClean="0"/>
              <a:t>1. Haga clic para editar título</a:t>
            </a:r>
            <a:endParaRPr lang="es-ES_tradnl" dirty="0"/>
          </a:p>
        </p:txBody>
      </p:sp>
      <p:sp>
        <p:nvSpPr>
          <p:cNvPr id="11" name="Triángulo isósceles 9"/>
          <p:cNvSpPr>
            <a:spLocks noChangeAspect="1"/>
          </p:cNvSpPr>
          <p:nvPr userDrawn="1"/>
        </p:nvSpPr>
        <p:spPr bwMode="auto">
          <a:xfrm rot="5400000" flipH="1">
            <a:off x="266700" y="382726"/>
            <a:ext cx="406400" cy="203200"/>
          </a:xfrm>
          <a:prstGeom prst="triangle">
            <a:avLst>
              <a:gd name="adj" fmla="val 50000"/>
            </a:avLst>
          </a:prstGeom>
          <a:solidFill>
            <a:srgbClr val="B9C800"/>
          </a:solidFill>
          <a:ln w="9525">
            <a:noFill/>
            <a:miter lim="800000"/>
            <a:headEnd/>
            <a:tailEnd/>
          </a:ln>
        </p:spPr>
        <p:txBody>
          <a:bodyPr rot="10800000" vert="eaVert" lIns="91411" tIns="45706" rIns="91411" bIns="45706" anchor="ctr"/>
          <a:lstStyle/>
          <a:p>
            <a:pPr algn="ctr" defTabSz="914109">
              <a:defRPr/>
            </a:pPr>
            <a:endParaRPr lang="es-ES" kern="0" dirty="0">
              <a:solidFill>
                <a:srgbClr val="B9C800"/>
              </a:solidFill>
              <a:latin typeface="Calibri" charset="0"/>
            </a:endParaRPr>
          </a:p>
        </p:txBody>
      </p:sp>
      <p:sp>
        <p:nvSpPr>
          <p:cNvPr id="12" name="13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887152" y="634168"/>
            <a:ext cx="7861895" cy="611187"/>
          </a:xfrm>
          <a:prstGeom prst="rect">
            <a:avLst/>
          </a:prstGeom>
        </p:spPr>
        <p:txBody>
          <a:bodyPr lIns="91411" tIns="45706" rIns="91411" bIns="45706">
            <a:normAutofit/>
          </a:bodyPr>
          <a:lstStyle>
            <a:lvl1pPr marL="0" indent="0">
              <a:buNone/>
              <a:defRPr sz="1800" b="1">
                <a:solidFill>
                  <a:srgbClr val="B9C8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 </a:t>
            </a:r>
          </a:p>
        </p:txBody>
      </p:sp>
    </p:spTree>
    <p:extLst>
      <p:ext uri="{BB962C8B-B14F-4D97-AF65-F5344CB8AC3E}">
        <p14:creationId xmlns:p14="http://schemas.microsoft.com/office/powerpoint/2010/main" val="2712723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365702" y="541162"/>
            <a:ext cx="8428088" cy="387110"/>
          </a:xfrm>
          <a:prstGeom prst="rect">
            <a:avLst/>
          </a:prstGeom>
        </p:spPr>
        <p:txBody>
          <a:bodyPr vert="horz" lIns="91420" tIns="45711" rIns="91420" bIns="45711">
            <a:noAutofit/>
          </a:bodyPr>
          <a:lstStyle>
            <a:lvl1pPr marL="184649" indent="0" algn="l">
              <a:defRPr sz="24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571501" y="1081882"/>
            <a:ext cx="8220540" cy="50601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63647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1746-5632-4B1C-A149-4FF30CF30AE4}" type="datetimeFigureOut">
              <a:rPr lang="es-ES" smtClean="0"/>
              <a:t>13/03/2017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27CE-A0F8-4E47-A675-8153739D9B2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36100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ágina estándar 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680688" y="646553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‹Nº›</a:t>
            </a:fld>
            <a:endParaRPr lang="es-ES" dirty="0">
              <a:solidFill>
                <a:srgbClr val="35261A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571499" y="249878"/>
            <a:ext cx="8180063" cy="472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1" tIns="45706" rIns="91411" bIns="45706">
            <a:spAutoFit/>
          </a:bodyPr>
          <a:lstStyle>
            <a:lvl1pPr marL="452294" indent="-452294" algn="l" defTabSz="355488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  <a:defRPr lang="es-ES_tradnl" sz="22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r>
              <a:rPr lang="es-ES_tradnl" dirty="0" smtClean="0"/>
              <a:t>1. Haga clic para editar título</a:t>
            </a:r>
            <a:endParaRPr lang="es-ES_tradnl" dirty="0"/>
          </a:p>
        </p:txBody>
      </p:sp>
      <p:sp>
        <p:nvSpPr>
          <p:cNvPr id="10" name="Triángulo isósceles 9"/>
          <p:cNvSpPr>
            <a:spLocks noChangeAspect="1"/>
          </p:cNvSpPr>
          <p:nvPr userDrawn="1"/>
        </p:nvSpPr>
        <p:spPr bwMode="auto">
          <a:xfrm rot="5400000" flipH="1">
            <a:off x="266700" y="382726"/>
            <a:ext cx="406400" cy="203200"/>
          </a:xfrm>
          <a:prstGeom prst="triangle">
            <a:avLst>
              <a:gd name="adj" fmla="val 50000"/>
            </a:avLst>
          </a:prstGeom>
          <a:solidFill>
            <a:srgbClr val="B9C800"/>
          </a:solidFill>
          <a:ln w="9525">
            <a:noFill/>
            <a:miter lim="800000"/>
            <a:headEnd/>
            <a:tailEnd/>
          </a:ln>
        </p:spPr>
        <p:txBody>
          <a:bodyPr rot="10800000" vert="eaVert" lIns="91411" tIns="45706" rIns="91411" bIns="45706" anchor="ctr"/>
          <a:lstStyle/>
          <a:p>
            <a:pPr algn="ctr" defTabSz="914109">
              <a:defRPr/>
            </a:pPr>
            <a:endParaRPr lang="es-ES" kern="0" dirty="0">
              <a:solidFill>
                <a:srgbClr val="B9C800"/>
              </a:solidFill>
              <a:latin typeface="Calibri" charset="0"/>
            </a:endParaRPr>
          </a:p>
        </p:txBody>
      </p:sp>
      <p:sp>
        <p:nvSpPr>
          <p:cNvPr id="11" name="13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887152" y="634168"/>
            <a:ext cx="7861895" cy="611187"/>
          </a:xfrm>
          <a:prstGeom prst="rect">
            <a:avLst/>
          </a:prstGeom>
        </p:spPr>
        <p:txBody>
          <a:bodyPr lIns="91411" tIns="45706" rIns="91411" bIns="45706">
            <a:normAutofit/>
          </a:bodyPr>
          <a:lstStyle>
            <a:lvl1pPr marL="0" indent="0">
              <a:buNone/>
              <a:defRPr sz="1800" b="1">
                <a:solidFill>
                  <a:srgbClr val="B9C8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 </a:t>
            </a:r>
          </a:p>
        </p:txBody>
      </p:sp>
      <p:pic>
        <p:nvPicPr>
          <p:cNvPr id="13" name="Imagen 22" descr="bankia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963" y="6413789"/>
            <a:ext cx="94138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7725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680688" y="646553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‹Nº›</a:t>
            </a:fld>
            <a:endParaRPr lang="es-ES" dirty="0">
              <a:solidFill>
                <a:srgbClr val="35261A"/>
              </a:solidFill>
            </a:endParaRPr>
          </a:p>
        </p:txBody>
      </p:sp>
      <p:pic>
        <p:nvPicPr>
          <p:cNvPr id="9" name="Imagen 22" descr="bankia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963" y="6413789"/>
            <a:ext cx="94138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8944370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ágina estándar con 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80291" y="1777628"/>
            <a:ext cx="3816000" cy="4525963"/>
          </a:xfrm>
          <a:prstGeom prst="rect">
            <a:avLst/>
          </a:prstGeom>
        </p:spPr>
        <p:txBody>
          <a:bodyPr lIns="91411" tIns="45706" rIns="91411" bIns="45706"/>
          <a:lstStyle>
            <a:lvl1pPr marL="0" indent="0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None/>
              <a:defRPr sz="1200" b="1">
                <a:latin typeface="Arial" pitchFamily="34" charset="0"/>
                <a:cs typeface="Arial" pitchFamily="34" charset="0"/>
              </a:defRPr>
            </a:lvl1pPr>
            <a:lvl2pPr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1200" b="1">
                <a:latin typeface="Arial" pitchFamily="34" charset="0"/>
                <a:cs typeface="Arial" pitchFamily="34" charset="0"/>
              </a:defRPr>
            </a:lvl2pPr>
            <a:lvl3pPr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1200" b="1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75755" y="1777628"/>
            <a:ext cx="3816000" cy="4525963"/>
          </a:xfrm>
          <a:prstGeom prst="rect">
            <a:avLst/>
          </a:prstGeom>
        </p:spPr>
        <p:txBody>
          <a:bodyPr lIns="91411" tIns="45706" rIns="91411" bIns="45706">
            <a:normAutofit/>
          </a:bodyPr>
          <a:lstStyle>
            <a:lvl1pPr marL="0" indent="0" algn="just" defTabSz="914109" rtl="0" eaLnBrk="1" latinLnBrk="0" hangingPunct="1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None/>
              <a:defRPr lang="es-ES" sz="12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just" defTabSz="914109" rtl="0" eaLnBrk="1" latinLnBrk="0" hangingPunct="1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lang="es-ES" sz="12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just" defTabSz="914109" rtl="0" eaLnBrk="1" latinLnBrk="0" hangingPunct="1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lang="es-ES" sz="12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109" rtl="0" eaLnBrk="1" latinLnBrk="0" hangingPunct="1">
              <a:defRPr lang="es-ES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109" rtl="0" eaLnBrk="1" latinLnBrk="0" hangingPunct="1">
              <a:defRPr lang="es-ES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571499" y="249878"/>
            <a:ext cx="8180063" cy="472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1" tIns="45706" rIns="91411" bIns="45706">
            <a:spAutoFit/>
          </a:bodyPr>
          <a:lstStyle>
            <a:lvl1pPr marL="452294" indent="-452294" algn="l" defTabSz="355488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  <a:defRPr lang="es-ES_tradnl" sz="22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r>
              <a:rPr lang="es-ES_tradnl" dirty="0" smtClean="0"/>
              <a:t>1. Haga clic para editar título</a:t>
            </a:r>
            <a:endParaRPr lang="es-ES_tradnl" dirty="0"/>
          </a:p>
        </p:txBody>
      </p:sp>
      <p:sp>
        <p:nvSpPr>
          <p:cNvPr id="13" name="Triángulo isósceles 9"/>
          <p:cNvSpPr>
            <a:spLocks noChangeAspect="1"/>
          </p:cNvSpPr>
          <p:nvPr userDrawn="1"/>
        </p:nvSpPr>
        <p:spPr bwMode="auto">
          <a:xfrm rot="5400000" flipH="1">
            <a:off x="266700" y="382726"/>
            <a:ext cx="406400" cy="203200"/>
          </a:xfrm>
          <a:prstGeom prst="triangle">
            <a:avLst>
              <a:gd name="adj" fmla="val 50000"/>
            </a:avLst>
          </a:prstGeom>
          <a:solidFill>
            <a:srgbClr val="B9C800"/>
          </a:solidFill>
          <a:ln w="9525">
            <a:noFill/>
            <a:miter lim="800000"/>
            <a:headEnd/>
            <a:tailEnd/>
          </a:ln>
        </p:spPr>
        <p:txBody>
          <a:bodyPr rot="10800000" vert="eaVert" lIns="91411" tIns="45706" rIns="91411" bIns="45706" anchor="ctr"/>
          <a:lstStyle/>
          <a:p>
            <a:pPr algn="ctr" defTabSz="914109">
              <a:defRPr/>
            </a:pPr>
            <a:endParaRPr lang="es-ES" kern="0" dirty="0">
              <a:solidFill>
                <a:srgbClr val="B9C800"/>
              </a:solidFill>
              <a:latin typeface="Calibri" charset="0"/>
            </a:endParaRP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887152" y="634168"/>
            <a:ext cx="7861895" cy="611187"/>
          </a:xfrm>
          <a:prstGeom prst="rect">
            <a:avLst/>
          </a:prstGeom>
        </p:spPr>
        <p:txBody>
          <a:bodyPr lIns="91411" tIns="45706" rIns="91411" bIns="45706">
            <a:normAutofit/>
          </a:bodyPr>
          <a:lstStyle>
            <a:lvl1pPr marL="0" indent="0">
              <a:buNone/>
              <a:defRPr sz="1800" b="1">
                <a:solidFill>
                  <a:srgbClr val="B9C8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 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680688" y="646553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‹Nº›</a:t>
            </a:fld>
            <a:endParaRPr lang="es-ES" dirty="0">
              <a:solidFill>
                <a:srgbClr val="35261A"/>
              </a:solidFill>
            </a:endParaRPr>
          </a:p>
        </p:txBody>
      </p:sp>
      <p:pic>
        <p:nvPicPr>
          <p:cNvPr id="15" name="Imagen 22" descr="bankia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963" y="6413789"/>
            <a:ext cx="94138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47285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bankia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5701" y="3227388"/>
            <a:ext cx="175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680688" y="646553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‹Nº›</a:t>
            </a:fld>
            <a:endParaRPr lang="es-ES" dirty="0">
              <a:solidFill>
                <a:srgbClr val="3526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3655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3099" y="947011"/>
            <a:ext cx="5151600" cy="1470025"/>
          </a:xfrm>
          <a:prstGeom prst="rect">
            <a:avLst/>
          </a:prstGeom>
        </p:spPr>
        <p:txBody>
          <a:bodyPr lIns="91411" tIns="45706" rIns="91411" bIns="45706"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13099" y="2470247"/>
            <a:ext cx="5151600" cy="1310183"/>
          </a:xfrm>
          <a:prstGeom prst="rect">
            <a:avLst/>
          </a:prstGeom>
        </p:spPr>
        <p:txBody>
          <a:bodyPr lIns="91411" tIns="45706" rIns="91411" bIns="45706" anchor="ctr">
            <a:normAutofit/>
          </a:bodyPr>
          <a:lstStyle>
            <a:lvl1pPr marL="0" indent="0" algn="l">
              <a:buNone/>
              <a:defRPr sz="2400" b="1">
                <a:solidFill>
                  <a:srgbClr val="35261A"/>
                </a:solidFill>
                <a:latin typeface="Arial" pitchFamily="34" charset="0"/>
                <a:cs typeface="Arial" pitchFamily="34" charset="0"/>
              </a:defRPr>
            </a:lvl1pPr>
            <a:lvl2pPr marL="457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442184" y="6082812"/>
            <a:ext cx="1485900" cy="360362"/>
          </a:xfrm>
          <a:prstGeom prst="rect">
            <a:avLst/>
          </a:prstGeom>
        </p:spPr>
        <p:txBody>
          <a:bodyPr lIns="91411" tIns="45706" rIns="91411" bIns="45706">
            <a:noAutofit/>
          </a:bodyPr>
          <a:lstStyle>
            <a:lvl1pPr algn="ctr">
              <a:buNone/>
              <a:defRPr sz="1100" b="1">
                <a:latin typeface="Arial" pitchFamily="34" charset="0"/>
                <a:cs typeface="Arial" pitchFamily="34" charset="0"/>
              </a:defRPr>
            </a:lvl1pPr>
            <a:lvl2pPr>
              <a:buNone/>
              <a:defRPr sz="1100" b="1">
                <a:latin typeface="Arial" pitchFamily="34" charset="0"/>
                <a:cs typeface="Arial" pitchFamily="34" charset="0"/>
              </a:defRPr>
            </a:lvl2pPr>
            <a:lvl3pPr>
              <a:buNone/>
              <a:defRPr sz="1100" b="1">
                <a:latin typeface="Arial" pitchFamily="34" charset="0"/>
                <a:cs typeface="Arial" pitchFamily="34" charset="0"/>
              </a:defRPr>
            </a:lvl3pPr>
            <a:lvl4pPr>
              <a:buNone/>
              <a:defRPr sz="1100" b="1">
                <a:latin typeface="Arial" pitchFamily="34" charset="0"/>
                <a:cs typeface="Arial" pitchFamily="34" charset="0"/>
              </a:defRPr>
            </a:lvl4pPr>
            <a:lvl5pPr>
              <a:buNone/>
              <a:defRPr sz="11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smtClean="0"/>
              <a:t>Fecha</a:t>
            </a:r>
            <a:endParaRPr lang="es-ES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‹Nº›</a:t>
            </a:fld>
            <a:endParaRPr lang="es-ES" dirty="0">
              <a:solidFill>
                <a:srgbClr val="3526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9904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ágina estándar 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680688" y="646553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‹Nº›</a:t>
            </a:fld>
            <a:endParaRPr lang="es-ES" dirty="0">
              <a:solidFill>
                <a:srgbClr val="35261A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571499" y="249878"/>
            <a:ext cx="8180063" cy="472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1" tIns="45706" rIns="91411" bIns="45706">
            <a:spAutoFit/>
          </a:bodyPr>
          <a:lstStyle>
            <a:lvl1pPr marL="452294" indent="-452294" algn="l" defTabSz="355488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  <a:defRPr lang="es-ES_tradnl" sz="22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r>
              <a:rPr lang="es-ES_tradnl" dirty="0" smtClean="0"/>
              <a:t>1. Haga clic para editar título</a:t>
            </a:r>
            <a:endParaRPr lang="es-ES_tradnl" dirty="0"/>
          </a:p>
        </p:txBody>
      </p:sp>
      <p:sp>
        <p:nvSpPr>
          <p:cNvPr id="10" name="Triángulo isósceles 9"/>
          <p:cNvSpPr>
            <a:spLocks noChangeAspect="1"/>
          </p:cNvSpPr>
          <p:nvPr userDrawn="1"/>
        </p:nvSpPr>
        <p:spPr bwMode="auto">
          <a:xfrm rot="5400000" flipH="1">
            <a:off x="266700" y="382726"/>
            <a:ext cx="406400" cy="203200"/>
          </a:xfrm>
          <a:prstGeom prst="triangle">
            <a:avLst>
              <a:gd name="adj" fmla="val 50000"/>
            </a:avLst>
          </a:prstGeom>
          <a:solidFill>
            <a:srgbClr val="B9C800"/>
          </a:solidFill>
          <a:ln w="9525">
            <a:noFill/>
            <a:miter lim="800000"/>
            <a:headEnd/>
            <a:tailEnd/>
          </a:ln>
        </p:spPr>
        <p:txBody>
          <a:bodyPr rot="10800000" vert="eaVert" lIns="91411" tIns="45706" rIns="91411" bIns="45706" anchor="ctr"/>
          <a:lstStyle/>
          <a:p>
            <a:pPr algn="ctr" defTabSz="914109">
              <a:defRPr/>
            </a:pPr>
            <a:endParaRPr lang="es-ES" kern="0" dirty="0">
              <a:solidFill>
                <a:srgbClr val="B9C800"/>
              </a:solidFill>
              <a:latin typeface="Calibri" charset="0"/>
            </a:endParaRPr>
          </a:p>
        </p:txBody>
      </p:sp>
      <p:sp>
        <p:nvSpPr>
          <p:cNvPr id="11" name="13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887152" y="634168"/>
            <a:ext cx="7861895" cy="611187"/>
          </a:xfrm>
          <a:prstGeom prst="rect">
            <a:avLst/>
          </a:prstGeom>
        </p:spPr>
        <p:txBody>
          <a:bodyPr lIns="91411" tIns="45706" rIns="91411" bIns="45706">
            <a:normAutofit/>
          </a:bodyPr>
          <a:lstStyle>
            <a:lvl1pPr marL="0" indent="0">
              <a:buNone/>
              <a:defRPr sz="1800" b="1">
                <a:solidFill>
                  <a:srgbClr val="B9C8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 </a:t>
            </a:r>
          </a:p>
        </p:txBody>
      </p:sp>
      <p:pic>
        <p:nvPicPr>
          <p:cNvPr id="13" name="Imagen 22" descr="bankia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963" y="6413789"/>
            <a:ext cx="94138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72855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ágina estándar con 1 espacio de trabajo predetermin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3502" y="1787857"/>
            <a:ext cx="7878060" cy="4338306"/>
          </a:xfrm>
          <a:prstGeom prst="rect">
            <a:avLst/>
          </a:prstGeom>
        </p:spPr>
        <p:txBody>
          <a:bodyPr vert="horz" lIns="91411" tIns="45706" rIns="91411" bIns="45706"/>
          <a:lstStyle>
            <a:lvl1pPr>
              <a:lnSpc>
                <a:spcPts val="1600"/>
              </a:lnSpc>
              <a:spcBef>
                <a:spcPts val="600"/>
              </a:spcBef>
              <a:spcAft>
                <a:spcPts val="1200"/>
              </a:spcAft>
              <a:buNone/>
              <a:defRPr sz="1200" b="1">
                <a:latin typeface="Arial" pitchFamily="34" charset="0"/>
                <a:cs typeface="Arial" pitchFamily="34" charset="0"/>
              </a:defRPr>
            </a:lvl1pPr>
            <a:lvl2pPr>
              <a:lnSpc>
                <a:spcPts val="1600"/>
              </a:lnSpc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 sz="1200" b="1">
                <a:latin typeface="Arial" pitchFamily="34" charset="0"/>
                <a:cs typeface="Arial" pitchFamily="34" charset="0"/>
              </a:defRPr>
            </a:lvl2pPr>
            <a:lvl3pPr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1200">
                <a:latin typeface="Arial" pitchFamily="34" charset="0"/>
                <a:cs typeface="Arial" pitchFamily="34" charset="0"/>
              </a:defRPr>
            </a:lvl3pPr>
            <a:lvl4pPr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1200">
                <a:latin typeface="Arial" pitchFamily="34" charset="0"/>
                <a:cs typeface="Arial" pitchFamily="34" charset="0"/>
              </a:defRPr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endParaRPr lang="es-ES_tradnl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680688" y="646553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‹Nº›</a:t>
            </a:fld>
            <a:endParaRPr lang="es-ES" dirty="0">
              <a:solidFill>
                <a:srgbClr val="35261A"/>
              </a:solidFill>
            </a:endParaRPr>
          </a:p>
        </p:txBody>
      </p:sp>
      <p:pic>
        <p:nvPicPr>
          <p:cNvPr id="10" name="Imagen 22" descr="bankia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963" y="6413789"/>
            <a:ext cx="94138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71499" y="249878"/>
            <a:ext cx="8180063" cy="472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1" tIns="45706" rIns="91411" bIns="45706">
            <a:spAutoFit/>
          </a:bodyPr>
          <a:lstStyle>
            <a:lvl1pPr marL="452294" indent="-452294" algn="l" defTabSz="355488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  <a:defRPr lang="es-ES_tradnl" sz="22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r>
              <a:rPr lang="es-ES_tradnl" dirty="0" smtClean="0"/>
              <a:t>1. Haga clic para editar título</a:t>
            </a:r>
            <a:endParaRPr lang="es-ES_tradnl" dirty="0"/>
          </a:p>
        </p:txBody>
      </p:sp>
      <p:sp>
        <p:nvSpPr>
          <p:cNvPr id="11" name="Triángulo isósceles 9"/>
          <p:cNvSpPr>
            <a:spLocks noChangeAspect="1"/>
          </p:cNvSpPr>
          <p:nvPr userDrawn="1"/>
        </p:nvSpPr>
        <p:spPr bwMode="auto">
          <a:xfrm rot="5400000" flipH="1">
            <a:off x="266700" y="382726"/>
            <a:ext cx="406400" cy="203200"/>
          </a:xfrm>
          <a:prstGeom prst="triangle">
            <a:avLst>
              <a:gd name="adj" fmla="val 50000"/>
            </a:avLst>
          </a:prstGeom>
          <a:solidFill>
            <a:srgbClr val="B9C800"/>
          </a:solidFill>
          <a:ln w="9525">
            <a:noFill/>
            <a:miter lim="800000"/>
            <a:headEnd/>
            <a:tailEnd/>
          </a:ln>
        </p:spPr>
        <p:txBody>
          <a:bodyPr rot="10800000" vert="eaVert" lIns="91411" tIns="45706" rIns="91411" bIns="45706" anchor="ctr"/>
          <a:lstStyle/>
          <a:p>
            <a:pPr algn="ctr" defTabSz="914109">
              <a:defRPr/>
            </a:pPr>
            <a:endParaRPr lang="es-ES" kern="0" dirty="0">
              <a:solidFill>
                <a:srgbClr val="B9C800"/>
              </a:solidFill>
              <a:latin typeface="Calibri" charset="0"/>
            </a:endParaRPr>
          </a:p>
        </p:txBody>
      </p:sp>
      <p:sp>
        <p:nvSpPr>
          <p:cNvPr id="12" name="13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887152" y="634168"/>
            <a:ext cx="7861895" cy="611187"/>
          </a:xfrm>
          <a:prstGeom prst="rect">
            <a:avLst/>
          </a:prstGeom>
        </p:spPr>
        <p:txBody>
          <a:bodyPr lIns="91411" tIns="45706" rIns="91411" bIns="45706">
            <a:normAutofit/>
          </a:bodyPr>
          <a:lstStyle>
            <a:lvl1pPr marL="0" indent="0">
              <a:buNone/>
              <a:defRPr sz="1800" b="1">
                <a:solidFill>
                  <a:srgbClr val="B9C8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440867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1746-5632-4B1C-A149-4FF30CF30AE4}" type="datetimeFigureOut">
              <a:rPr lang="es-ES" smtClean="0"/>
              <a:t>13/03/2017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27CE-A0F8-4E47-A675-8153739D9B2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137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1746-5632-4B1C-A149-4FF30CF30AE4}" type="datetimeFigureOut">
              <a:rPr lang="es-ES" smtClean="0"/>
              <a:t>13/03/2017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27CE-A0F8-4E47-A675-8153739D9B2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005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1746-5632-4B1C-A149-4FF30CF30AE4}" type="datetimeFigureOut">
              <a:rPr lang="es-ES" smtClean="0"/>
              <a:t>13/03/2017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27CE-A0F8-4E47-A675-8153739D9B2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792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1746-5632-4B1C-A149-4FF30CF30AE4}" type="datetimeFigureOut">
              <a:rPr lang="es-ES" smtClean="0"/>
              <a:t>13/03/2017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27CE-A0F8-4E47-A675-8153739D9B2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590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1746-5632-4B1C-A149-4FF30CF30AE4}" type="datetimeFigureOut">
              <a:rPr lang="es-ES" smtClean="0"/>
              <a:t>13/03/2017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27CE-A0F8-4E47-A675-8153739D9B2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1746-5632-4B1C-A149-4FF30CF30AE4}" type="datetimeFigureOut">
              <a:rPr lang="es-ES" smtClean="0"/>
              <a:t>13/03/2017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27CE-A0F8-4E47-A675-8153739D9B2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120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1746-5632-4B1C-A149-4FF30CF30AE4}" type="datetimeFigureOut">
              <a:rPr lang="es-ES" smtClean="0"/>
              <a:t>13/03/2017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27CE-A0F8-4E47-A675-8153739D9B2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647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71746-5632-4B1C-A149-4FF30CF30AE4}" type="datetimeFigureOut">
              <a:rPr lang="es-ES" smtClean="0"/>
              <a:t>13/03/2017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E27CE-A0F8-4E47-A675-8153739D9B2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653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680688" y="6465537"/>
            <a:ext cx="2133600" cy="365125"/>
          </a:xfrm>
          <a:prstGeom prst="rect">
            <a:avLst/>
          </a:prstGeom>
        </p:spPr>
        <p:txBody>
          <a:bodyPr lIns="91411" tIns="45706" rIns="91411" bIns="45706"/>
          <a:lstStyle>
            <a:lvl1pPr algn="r">
              <a:defRPr sz="1000"/>
            </a:lvl1pPr>
          </a:lstStyle>
          <a:p>
            <a:pPr defTabSz="457056" fontAlgn="base">
              <a:spcBef>
                <a:spcPct val="0"/>
              </a:spcBef>
              <a:spcAft>
                <a:spcPct val="0"/>
              </a:spcAft>
            </a:pPr>
            <a:fld id="{A812D078-7868-4A06-A596-74B7E12C50E4}" type="slidenum">
              <a:rPr lang="es-ES" smtClean="0">
                <a:solidFill>
                  <a:srgbClr val="35261A"/>
                </a:solidFill>
              </a:rPr>
              <a:pPr defTabSz="457056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 dirty="0">
              <a:solidFill>
                <a:srgbClr val="3526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84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05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1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16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21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791" indent="-342791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714" indent="-28566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636" indent="-228527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9691" indent="-228527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6746" indent="-22852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3800" indent="-22852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0855" indent="-22852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7910" indent="-22852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4964" indent="-22852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6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9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65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8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74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28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83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38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680688" y="6465537"/>
            <a:ext cx="2133600" cy="365125"/>
          </a:xfrm>
          <a:prstGeom prst="rect">
            <a:avLst/>
          </a:prstGeom>
        </p:spPr>
        <p:txBody>
          <a:bodyPr lIns="91411" tIns="45706" rIns="91411" bIns="45706"/>
          <a:lstStyle>
            <a:lvl1pPr algn="r">
              <a:defRPr sz="1000"/>
            </a:lvl1pPr>
          </a:lstStyle>
          <a:p>
            <a:pPr defTabSz="457056" fontAlgn="base">
              <a:spcBef>
                <a:spcPct val="0"/>
              </a:spcBef>
              <a:spcAft>
                <a:spcPct val="0"/>
              </a:spcAft>
            </a:pPr>
            <a:fld id="{A812D078-7868-4A06-A596-74B7E12C50E4}" type="slidenum">
              <a:rPr lang="es-ES" smtClean="0">
                <a:solidFill>
                  <a:srgbClr val="35261A"/>
                </a:solidFill>
              </a:rPr>
              <a:pPr defTabSz="457056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 dirty="0">
              <a:solidFill>
                <a:srgbClr val="3526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3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05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1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16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21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791" indent="-342791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714" indent="-28566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636" indent="-228527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9691" indent="-228527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6746" indent="-22852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3800" indent="-22852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0855" indent="-22852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7910" indent="-22852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4964" indent="-22852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6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9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65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8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74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28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83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38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uadroTexto 19"/>
          <p:cNvSpPr txBox="1">
            <a:spLocks noChangeArrowheads="1"/>
          </p:cNvSpPr>
          <p:nvPr/>
        </p:nvSpPr>
        <p:spPr bwMode="auto">
          <a:xfrm>
            <a:off x="6369248" y="4472970"/>
            <a:ext cx="2235200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Aft>
                <a:spcPts val="100"/>
              </a:spcAft>
            </a:pPr>
            <a:r>
              <a:rPr lang="es-ES_tradnl" sz="1000" b="1" dirty="0">
                <a:solidFill>
                  <a:srgbClr val="B9C800"/>
                </a:solidFill>
                <a:cs typeface="Arial" charset="0"/>
              </a:rPr>
              <a:t>CREADO POR</a:t>
            </a:r>
          </a:p>
          <a:p>
            <a:r>
              <a:rPr lang="es-ES" sz="1000" dirty="0"/>
              <a:t>Dir. </a:t>
            </a:r>
            <a:r>
              <a:rPr lang="es-ES" sz="1000" dirty="0" smtClean="0"/>
              <a:t>Tecnología de Canales</a:t>
            </a:r>
            <a:endParaRPr lang="es-ES" sz="1000" dirty="0"/>
          </a:p>
          <a:p>
            <a:pPr eaLnBrk="1" hangingPunct="1">
              <a:spcAft>
                <a:spcPts val="100"/>
              </a:spcAft>
            </a:pPr>
            <a:endParaRPr lang="es-ES_tradnl" sz="1000" b="1" dirty="0" smtClean="0">
              <a:solidFill>
                <a:srgbClr val="B9C800"/>
              </a:solidFill>
              <a:cs typeface="Arial" charset="0"/>
            </a:endParaRPr>
          </a:p>
          <a:p>
            <a:pPr eaLnBrk="1" hangingPunct="1">
              <a:spcAft>
                <a:spcPts val="100"/>
              </a:spcAft>
            </a:pPr>
            <a:r>
              <a:rPr lang="es-ES_tradnl" sz="1000" b="1" dirty="0" smtClean="0">
                <a:solidFill>
                  <a:srgbClr val="B9C800"/>
                </a:solidFill>
                <a:cs typeface="Arial" charset="0"/>
              </a:rPr>
              <a:t>FECHA </a:t>
            </a:r>
            <a:r>
              <a:rPr lang="es-ES_tradnl" sz="1000" b="1" dirty="0">
                <a:solidFill>
                  <a:srgbClr val="B9C800"/>
                </a:solidFill>
                <a:cs typeface="Arial" charset="0"/>
              </a:rPr>
              <a:t>DE CREACIÓN</a:t>
            </a:r>
          </a:p>
          <a:p>
            <a:pPr eaLnBrk="1" hangingPunct="1">
              <a:spcAft>
                <a:spcPts val="100"/>
              </a:spcAft>
            </a:pPr>
            <a:r>
              <a:rPr lang="es-ES_tradnl" sz="1000" dirty="0" smtClean="0">
                <a:cs typeface="Arial" charset="0"/>
              </a:rPr>
              <a:t>31/01/2017</a:t>
            </a:r>
            <a:endParaRPr lang="es-ES_tradnl" sz="1000" dirty="0">
              <a:cs typeface="Arial" charset="0"/>
            </a:endParaRPr>
          </a:p>
        </p:txBody>
      </p:sp>
      <p:sp>
        <p:nvSpPr>
          <p:cNvPr id="2051" name="CuadroTexto 8"/>
          <p:cNvSpPr txBox="1">
            <a:spLocks noChangeArrowheads="1"/>
          </p:cNvSpPr>
          <p:nvPr/>
        </p:nvSpPr>
        <p:spPr bwMode="auto">
          <a:xfrm>
            <a:off x="467544" y="4096601"/>
            <a:ext cx="514985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3500" b="1" dirty="0" smtClean="0">
                <a:solidFill>
                  <a:srgbClr val="35261A"/>
                </a:solidFill>
                <a:cs typeface="Arial" charset="0"/>
              </a:rPr>
              <a:t>Pasarela de Pagos Plan B vía API Manager</a:t>
            </a:r>
          </a:p>
          <a:p>
            <a:pPr eaLnBrk="1" hangingPunct="1"/>
            <a:r>
              <a:rPr lang="es-ES" sz="3500" b="1" dirty="0" smtClean="0">
                <a:solidFill>
                  <a:srgbClr val="35261A"/>
                </a:solidFill>
                <a:cs typeface="Arial" charset="0"/>
              </a:rPr>
              <a:t>v2</a:t>
            </a:r>
            <a:endParaRPr lang="es-ES_tradnl" sz="3500" b="1" dirty="0" smtClean="0">
              <a:solidFill>
                <a:srgbClr val="35261A"/>
              </a:solidFill>
              <a:cs typeface="Arial" charset="0"/>
            </a:endParaRPr>
          </a:p>
        </p:txBody>
      </p:sp>
      <p:grpSp>
        <p:nvGrpSpPr>
          <p:cNvPr id="2053" name="Agrupar 8"/>
          <p:cNvGrpSpPr>
            <a:grpSpLocks/>
          </p:cNvGrpSpPr>
          <p:nvPr/>
        </p:nvGrpSpPr>
        <p:grpSpPr bwMode="auto">
          <a:xfrm>
            <a:off x="207963" y="547688"/>
            <a:ext cx="5627687" cy="5589587"/>
            <a:chOff x="208491" y="547688"/>
            <a:chExt cx="5627159" cy="5589587"/>
          </a:xfrm>
        </p:grpSpPr>
        <p:sp>
          <p:nvSpPr>
            <p:cNvPr id="2054" name="Forma libre 9"/>
            <p:cNvSpPr>
              <a:spLocks noChangeAspect="1"/>
            </p:cNvSpPr>
            <p:nvPr/>
          </p:nvSpPr>
          <p:spPr bwMode="auto">
            <a:xfrm>
              <a:off x="358775" y="547688"/>
              <a:ext cx="5476875" cy="5589587"/>
            </a:xfrm>
            <a:custGeom>
              <a:avLst/>
              <a:gdLst>
                <a:gd name="T0" fmla="*/ 31909 w 4184650"/>
                <a:gd name="T1" fmla="*/ 117492 h 3778250"/>
                <a:gd name="T2" fmla="*/ 21028645 w 4184650"/>
                <a:gd name="T3" fmla="*/ 117492 h 3778250"/>
                <a:gd name="T4" fmla="*/ 21028645 w 4184650"/>
                <a:gd name="T5" fmla="*/ 29842470 h 3778250"/>
                <a:gd name="T6" fmla="*/ 18635405 w 4184650"/>
                <a:gd name="T7" fmla="*/ 34953282 h 3778250"/>
                <a:gd name="T8" fmla="*/ 0 w 4184650"/>
                <a:gd name="T9" fmla="*/ 34894537 h 3778250"/>
                <a:gd name="T10" fmla="*/ 31909 w 4184650"/>
                <a:gd name="T11" fmla="*/ 117492 h 3778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84650"/>
                <a:gd name="T19" fmla="*/ 0 h 3778250"/>
                <a:gd name="T20" fmla="*/ 4184650 w 4184650"/>
                <a:gd name="T21" fmla="*/ 3778250 h 37782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84650" h="3778250">
                  <a:moveTo>
                    <a:pt x="6350" y="12700"/>
                  </a:moveTo>
                  <a:lnTo>
                    <a:pt x="4184650" y="12700"/>
                  </a:lnTo>
                  <a:lnTo>
                    <a:pt x="4184650" y="3225800"/>
                  </a:lnTo>
                  <a:lnTo>
                    <a:pt x="3708400" y="3778250"/>
                  </a:lnTo>
                  <a:lnTo>
                    <a:pt x="0" y="3771900"/>
                  </a:lnTo>
                  <a:cubicBezTo>
                    <a:pt x="2117" y="2514600"/>
                    <a:pt x="6350" y="0"/>
                    <a:pt x="6350" y="12700"/>
                  </a:cubicBezTo>
                  <a:close/>
                </a:path>
              </a:pathLst>
            </a:custGeom>
            <a:noFill/>
            <a:ln w="9525">
              <a:solidFill>
                <a:srgbClr val="35261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s-ES" dirty="0"/>
            </a:p>
          </p:txBody>
        </p:sp>
        <p:sp>
          <p:nvSpPr>
            <p:cNvPr id="2055" name="AutoShape 6"/>
            <p:cNvSpPr>
              <a:spLocks noChangeArrowheads="1"/>
            </p:cNvSpPr>
            <p:nvPr/>
          </p:nvSpPr>
          <p:spPr bwMode="auto">
            <a:xfrm rot="5400000">
              <a:off x="247367" y="1335881"/>
              <a:ext cx="419100" cy="214313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35261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208491" y="1133475"/>
              <a:ext cx="150798" cy="636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dirty="0">
                <a:solidFill>
                  <a:srgbClr val="FFFFFF"/>
                </a:solidFill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45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49 Rectángulo"/>
          <p:cNvSpPr/>
          <p:nvPr/>
        </p:nvSpPr>
        <p:spPr>
          <a:xfrm>
            <a:off x="755576" y="2055006"/>
            <a:ext cx="7560840" cy="396628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6" name="85 Rectángulo redondeado"/>
          <p:cNvSpPr/>
          <p:nvPr/>
        </p:nvSpPr>
        <p:spPr>
          <a:xfrm>
            <a:off x="2501913" y="2587263"/>
            <a:ext cx="871772" cy="504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 dirty="0" smtClean="0"/>
              <a:t>FORMALIZAR/</a:t>
            </a:r>
          </a:p>
          <a:p>
            <a:pPr algn="ctr"/>
            <a:r>
              <a:rPr lang="es-ES" sz="800" b="1" dirty="0" smtClean="0"/>
              <a:t>DESEMBOLSAR LFP</a:t>
            </a:r>
          </a:p>
        </p:txBody>
      </p:sp>
      <p:sp>
        <p:nvSpPr>
          <p:cNvPr id="93" name="92 Rectángulo redondeado"/>
          <p:cNvSpPr/>
          <p:nvPr/>
        </p:nvSpPr>
        <p:spPr>
          <a:xfrm>
            <a:off x="4489375" y="3301973"/>
            <a:ext cx="792088" cy="504057"/>
          </a:xfrm>
          <a:prstGeom prst="round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 dirty="0" smtClean="0"/>
              <a:t>EMITIIR</a:t>
            </a:r>
          </a:p>
          <a:p>
            <a:pPr algn="ctr"/>
            <a:r>
              <a:rPr lang="es-ES" sz="800" b="1" dirty="0" smtClean="0"/>
              <a:t>TRANSFEREN-</a:t>
            </a:r>
          </a:p>
          <a:p>
            <a:pPr algn="ctr"/>
            <a:r>
              <a:rPr lang="es-ES" sz="800" b="1" dirty="0" smtClean="0"/>
              <a:t>CIA </a:t>
            </a:r>
            <a:endParaRPr lang="es-ES" sz="800" b="1" dirty="0"/>
          </a:p>
        </p:txBody>
      </p:sp>
      <p:sp>
        <p:nvSpPr>
          <p:cNvPr id="100" name="99 Rectángulo redondeado"/>
          <p:cNvSpPr/>
          <p:nvPr/>
        </p:nvSpPr>
        <p:spPr>
          <a:xfrm>
            <a:off x="5761403" y="4221087"/>
            <a:ext cx="776206" cy="504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 dirty="0"/>
              <a:t>ANULAR TRAMITACIÓN LFP </a:t>
            </a:r>
          </a:p>
        </p:txBody>
      </p:sp>
      <p:cxnSp>
        <p:nvCxnSpPr>
          <p:cNvPr id="101" name="100 Conector angular"/>
          <p:cNvCxnSpPr>
            <a:stCxn id="69" idx="2"/>
            <a:endCxn id="73" idx="1"/>
          </p:cNvCxnSpPr>
          <p:nvPr/>
        </p:nvCxnSpPr>
        <p:spPr>
          <a:xfrm rot="16200000" flipH="1">
            <a:off x="4341413" y="3445676"/>
            <a:ext cx="817471" cy="1240188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Decisión"/>
          <p:cNvSpPr/>
          <p:nvPr/>
        </p:nvSpPr>
        <p:spPr>
          <a:xfrm>
            <a:off x="4058046" y="3445323"/>
            <a:ext cx="144016" cy="211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1" name="70 Conector angular"/>
          <p:cNvCxnSpPr>
            <a:stCxn id="86" idx="3"/>
            <a:endCxn id="63" idx="0"/>
          </p:cNvCxnSpPr>
          <p:nvPr/>
        </p:nvCxnSpPr>
        <p:spPr>
          <a:xfrm>
            <a:off x="3373685" y="2839292"/>
            <a:ext cx="324447" cy="6095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79 CuadroTexto"/>
          <p:cNvSpPr txBox="1"/>
          <p:nvPr/>
        </p:nvSpPr>
        <p:spPr>
          <a:xfrm>
            <a:off x="3964478" y="3272371"/>
            <a:ext cx="357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OK</a:t>
            </a:r>
            <a:endParaRPr lang="es-ES" sz="800" dirty="0"/>
          </a:p>
        </p:txBody>
      </p:sp>
      <p:sp>
        <p:nvSpPr>
          <p:cNvPr id="81" name="80 CuadroTexto"/>
          <p:cNvSpPr txBox="1"/>
          <p:nvPr/>
        </p:nvSpPr>
        <p:spPr>
          <a:xfrm>
            <a:off x="5545774" y="3554002"/>
            <a:ext cx="357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KO</a:t>
            </a:r>
            <a:endParaRPr lang="es-ES" sz="800" dirty="0"/>
          </a:p>
        </p:txBody>
      </p:sp>
      <p:sp>
        <p:nvSpPr>
          <p:cNvPr id="56" name="55 Forma libre"/>
          <p:cNvSpPr/>
          <p:nvPr/>
        </p:nvSpPr>
        <p:spPr>
          <a:xfrm>
            <a:off x="841821" y="947144"/>
            <a:ext cx="7546602" cy="324151"/>
          </a:xfrm>
          <a:custGeom>
            <a:avLst/>
            <a:gdLst>
              <a:gd name="connsiteX0" fmla="*/ 0 w 1477664"/>
              <a:gd name="connsiteY0" fmla="*/ 144019 h 864096"/>
              <a:gd name="connsiteX1" fmla="*/ 144019 w 1477664"/>
              <a:gd name="connsiteY1" fmla="*/ 0 h 864096"/>
              <a:gd name="connsiteX2" fmla="*/ 1333645 w 1477664"/>
              <a:gd name="connsiteY2" fmla="*/ 0 h 864096"/>
              <a:gd name="connsiteX3" fmla="*/ 1477664 w 1477664"/>
              <a:gd name="connsiteY3" fmla="*/ 144019 h 864096"/>
              <a:gd name="connsiteX4" fmla="*/ 1477664 w 1477664"/>
              <a:gd name="connsiteY4" fmla="*/ 720077 h 864096"/>
              <a:gd name="connsiteX5" fmla="*/ 1333645 w 1477664"/>
              <a:gd name="connsiteY5" fmla="*/ 864096 h 864096"/>
              <a:gd name="connsiteX6" fmla="*/ 144019 w 1477664"/>
              <a:gd name="connsiteY6" fmla="*/ 864096 h 864096"/>
              <a:gd name="connsiteX7" fmla="*/ 0 w 1477664"/>
              <a:gd name="connsiteY7" fmla="*/ 720077 h 864096"/>
              <a:gd name="connsiteX8" fmla="*/ 0 w 1477664"/>
              <a:gd name="connsiteY8" fmla="*/ 144019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4" h="864096">
                <a:moveTo>
                  <a:pt x="0" y="144019"/>
                </a:moveTo>
                <a:cubicBezTo>
                  <a:pt x="0" y="64480"/>
                  <a:pt x="64480" y="0"/>
                  <a:pt x="144019" y="0"/>
                </a:cubicBezTo>
                <a:lnTo>
                  <a:pt x="1333645" y="0"/>
                </a:lnTo>
                <a:cubicBezTo>
                  <a:pt x="1413184" y="0"/>
                  <a:pt x="1477664" y="64480"/>
                  <a:pt x="1477664" y="144019"/>
                </a:cubicBezTo>
                <a:lnTo>
                  <a:pt x="1477664" y="720077"/>
                </a:lnTo>
                <a:cubicBezTo>
                  <a:pt x="1477664" y="799616"/>
                  <a:pt x="1413184" y="864096"/>
                  <a:pt x="1333645" y="864096"/>
                </a:cubicBezTo>
                <a:lnTo>
                  <a:pt x="144019" y="864096"/>
                </a:lnTo>
                <a:cubicBezTo>
                  <a:pt x="64480" y="864096"/>
                  <a:pt x="0" y="799616"/>
                  <a:pt x="0" y="720077"/>
                </a:cubicBezTo>
                <a:lnTo>
                  <a:pt x="0" y="144019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SO Formalizar Financiación </a:t>
            </a:r>
            <a:r>
              <a:rPr lang="es-ES" sz="1000" b="1" dirty="0">
                <a:solidFill>
                  <a:schemeClr val="tx1"/>
                </a:solidFill>
              </a:rPr>
              <a:t>Plan B</a:t>
            </a:r>
          </a:p>
        </p:txBody>
      </p:sp>
      <p:sp>
        <p:nvSpPr>
          <p:cNvPr id="57" name="CuadroTexto 10"/>
          <p:cNvSpPr txBox="1">
            <a:spLocks noChangeArrowheads="1"/>
          </p:cNvSpPr>
          <p:nvPr/>
        </p:nvSpPr>
        <p:spPr bwMode="auto">
          <a:xfrm>
            <a:off x="543693" y="260648"/>
            <a:ext cx="8132763" cy="46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s-ES"/>
            </a:defPPr>
            <a:lvl1pPr>
              <a:lnSpc>
                <a:spcPct val="110000"/>
              </a:lnSpc>
              <a:defRPr sz="2200" b="1">
                <a:latin typeface="Bankia" panose="02000506040000020004" pitchFamily="2" charset="0"/>
                <a:ea typeface="ＭＳ Ｐゴシック" charset="-128"/>
                <a:cs typeface="Bankia"/>
              </a:defRPr>
            </a:lvl1pPr>
            <a:lvl2pPr marL="742950" indent="-285750" eaLnBrk="0" hangingPunct="0">
              <a:defRPr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9pPr>
          </a:lstStyle>
          <a:p>
            <a:r>
              <a:rPr lang="es-ES_tradnl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. Correspondencia APIs – SOs </a:t>
            </a:r>
            <a:r>
              <a:rPr lang="es-ES_tradnl" dirty="0" smtClean="0">
                <a:latin typeface="Calibri" panose="020F0502020204030204" pitchFamily="34" charset="0"/>
                <a:cs typeface="Calibri" panose="020F0502020204030204" pitchFamily="34" charset="0"/>
              </a:rPr>
              <a:t>(5 </a:t>
            </a:r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s-ES_tradnl" dirty="0" smtClean="0">
                <a:latin typeface="Calibri" panose="020F0502020204030204" pitchFamily="34" charset="0"/>
                <a:cs typeface="Calibri" panose="020F0502020204030204" pitchFamily="34" charset="0"/>
              </a:rPr>
              <a:t>5)</a:t>
            </a:r>
            <a:endParaRPr lang="es-ES_trad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2492988" y="2392692"/>
            <a:ext cx="12135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Nº oferta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5713511" y="4068472"/>
            <a:ext cx="680082" cy="152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Nº oferta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4345359" y="2485025"/>
            <a:ext cx="2683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>
                <a:solidFill>
                  <a:srgbClr val="0070C0"/>
                </a:solidFill>
              </a:rPr>
              <a:t>Id </a:t>
            </a:r>
            <a:r>
              <a:rPr lang="es-ES" sz="600" dirty="0" smtClean="0">
                <a:solidFill>
                  <a:srgbClr val="0070C0"/>
                </a:solidFill>
              </a:rPr>
              <a:t>cliente (API)</a:t>
            </a:r>
            <a:endParaRPr lang="es-ES" sz="600" dirty="0">
              <a:solidFill>
                <a:srgbClr val="0070C0"/>
              </a:solidFill>
            </a:endParaRP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Importe (SN Formalizar)</a:t>
            </a:r>
            <a:endParaRPr lang="es-ES" sz="600" dirty="0">
              <a:solidFill>
                <a:srgbClr val="0070C0"/>
              </a:solidFill>
            </a:endParaRP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>
                <a:solidFill>
                  <a:srgbClr val="0070C0"/>
                </a:solidFill>
              </a:rPr>
              <a:t>Cuenta de </a:t>
            </a:r>
            <a:r>
              <a:rPr lang="es-ES" sz="600" dirty="0" smtClean="0">
                <a:solidFill>
                  <a:srgbClr val="0070C0"/>
                </a:solidFill>
              </a:rPr>
              <a:t>cargo (SN Formalizar)</a:t>
            </a:r>
            <a:endParaRPr lang="es-ES" sz="600" dirty="0">
              <a:solidFill>
                <a:srgbClr val="0070C0"/>
              </a:solidFill>
            </a:endParaRP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Cuenta </a:t>
            </a:r>
            <a:r>
              <a:rPr lang="es-ES" sz="600" dirty="0">
                <a:solidFill>
                  <a:srgbClr val="0070C0"/>
                </a:solidFill>
              </a:rPr>
              <a:t>de abono </a:t>
            </a:r>
            <a:r>
              <a:rPr lang="es-ES" sz="600" dirty="0" smtClean="0">
                <a:solidFill>
                  <a:srgbClr val="0070C0"/>
                </a:solidFill>
              </a:rPr>
              <a:t>(Canal)</a:t>
            </a:r>
            <a:endParaRPr lang="es-ES" sz="600" dirty="0">
              <a:solidFill>
                <a:srgbClr val="0070C0"/>
              </a:solidFill>
            </a:endParaRP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>
                <a:solidFill>
                  <a:srgbClr val="0070C0"/>
                </a:solidFill>
              </a:rPr>
              <a:t>Concepto </a:t>
            </a:r>
            <a:r>
              <a:rPr lang="es-ES" sz="600" dirty="0" smtClean="0">
                <a:solidFill>
                  <a:srgbClr val="0070C0"/>
                </a:solidFill>
              </a:rPr>
              <a:t>operación: Nombre </a:t>
            </a:r>
            <a:r>
              <a:rPr lang="es-ES" sz="600" dirty="0">
                <a:solidFill>
                  <a:srgbClr val="0070C0"/>
                </a:solidFill>
              </a:rPr>
              <a:t>comercio y  Ref. </a:t>
            </a:r>
            <a:r>
              <a:rPr lang="es-ES" sz="600" dirty="0" smtClean="0">
                <a:solidFill>
                  <a:srgbClr val="0070C0"/>
                </a:solidFill>
              </a:rPr>
              <a:t>operación (Canal)</a:t>
            </a:r>
            <a:endParaRPr lang="es-ES" sz="600" dirty="0">
              <a:solidFill>
                <a:srgbClr val="0070C0"/>
              </a:solidFill>
            </a:endParaRP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>
                <a:solidFill>
                  <a:srgbClr val="0070C0"/>
                </a:solidFill>
              </a:rPr>
              <a:t>Clave retención Plan </a:t>
            </a:r>
            <a:r>
              <a:rPr lang="es-ES" sz="600" dirty="0" smtClean="0">
                <a:solidFill>
                  <a:srgbClr val="0070C0"/>
                </a:solidFill>
              </a:rPr>
              <a:t>B (SN Formalización)</a:t>
            </a:r>
            <a:endParaRPr lang="es-ES" sz="600" dirty="0">
              <a:solidFill>
                <a:srgbClr val="0070C0"/>
              </a:solidFill>
            </a:endParaRP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Beneficiario </a:t>
            </a:r>
            <a:r>
              <a:rPr lang="es-ES" sz="600" dirty="0">
                <a:solidFill>
                  <a:srgbClr val="0070C0"/>
                </a:solidFill>
              </a:rPr>
              <a:t>(2</a:t>
            </a:r>
            <a:r>
              <a:rPr lang="es-ES" sz="600" dirty="0" smtClean="0">
                <a:solidFill>
                  <a:srgbClr val="0070C0"/>
                </a:solidFill>
              </a:rPr>
              <a:t>) (Canal)</a:t>
            </a:r>
            <a:endParaRPr lang="es-ES" sz="600" dirty="0">
              <a:solidFill>
                <a:srgbClr val="0070C0"/>
              </a:solidFill>
            </a:endParaRP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>
                <a:solidFill>
                  <a:srgbClr val="0070C0"/>
                </a:solidFill>
              </a:rPr>
              <a:t>Banco beneficiario (3</a:t>
            </a:r>
            <a:r>
              <a:rPr lang="es-ES" sz="600" dirty="0" smtClean="0">
                <a:solidFill>
                  <a:srgbClr val="0070C0"/>
                </a:solidFill>
              </a:rPr>
              <a:t>) (Canal)</a:t>
            </a:r>
            <a:endParaRPr lang="es-ES" sz="600" dirty="0">
              <a:solidFill>
                <a:srgbClr val="0070C0"/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4483851" y="3825531"/>
            <a:ext cx="6535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OK/KO</a:t>
            </a:r>
            <a:endParaRPr lang="es-ES" sz="600" dirty="0">
              <a:solidFill>
                <a:srgbClr val="00B050"/>
              </a:solidFill>
            </a:endParaRPr>
          </a:p>
        </p:txBody>
      </p:sp>
      <p:sp>
        <p:nvSpPr>
          <p:cNvPr id="55" name="54 Decisión"/>
          <p:cNvSpPr/>
          <p:nvPr/>
        </p:nvSpPr>
        <p:spPr>
          <a:xfrm>
            <a:off x="5771789" y="3446073"/>
            <a:ext cx="144016" cy="211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9" name="58 CuadroTexto"/>
          <p:cNvSpPr txBox="1"/>
          <p:nvPr/>
        </p:nvSpPr>
        <p:spPr>
          <a:xfrm>
            <a:off x="5843797" y="3335735"/>
            <a:ext cx="357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OK</a:t>
            </a:r>
            <a:endParaRPr lang="es-ES" sz="800" dirty="0"/>
          </a:p>
        </p:txBody>
      </p:sp>
      <p:sp>
        <p:nvSpPr>
          <p:cNvPr id="65" name="64 CuadroTexto"/>
          <p:cNvSpPr txBox="1"/>
          <p:nvPr/>
        </p:nvSpPr>
        <p:spPr>
          <a:xfrm>
            <a:off x="3844902" y="3610087"/>
            <a:ext cx="357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KO</a:t>
            </a:r>
            <a:endParaRPr lang="es-ES" sz="800" dirty="0"/>
          </a:p>
        </p:txBody>
      </p:sp>
      <p:cxnSp>
        <p:nvCxnSpPr>
          <p:cNvPr id="66" name="65 Conector angular"/>
          <p:cNvCxnSpPr>
            <a:stCxn id="69" idx="3"/>
            <a:endCxn id="93" idx="1"/>
          </p:cNvCxnSpPr>
          <p:nvPr/>
        </p:nvCxnSpPr>
        <p:spPr>
          <a:xfrm>
            <a:off x="4202062" y="3551179"/>
            <a:ext cx="287313" cy="28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Rectángulo"/>
          <p:cNvSpPr/>
          <p:nvPr/>
        </p:nvSpPr>
        <p:spPr>
          <a:xfrm>
            <a:off x="7016106" y="2852936"/>
            <a:ext cx="121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codEstadoCierreExpediente (Formalizado)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idInstanciaProceso</a:t>
            </a:r>
            <a:endParaRPr lang="es-ES" sz="600" dirty="0">
              <a:solidFill>
                <a:srgbClr val="0070C0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7042131" y="3796765"/>
            <a:ext cx="116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b="1" dirty="0">
                <a:solidFill>
                  <a:srgbClr val="00B050"/>
                </a:solidFill>
              </a:rPr>
              <a:t>codResultado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>
                <a:solidFill>
                  <a:srgbClr val="00B050"/>
                </a:solidFill>
              </a:rPr>
              <a:t>instanciasDocumento</a:t>
            </a:r>
          </a:p>
        </p:txBody>
      </p:sp>
      <p:sp>
        <p:nvSpPr>
          <p:cNvPr id="2" name="1 Rectángulo"/>
          <p:cNvSpPr/>
          <p:nvPr/>
        </p:nvSpPr>
        <p:spPr>
          <a:xfrm>
            <a:off x="2395298" y="3183359"/>
            <a:ext cx="1069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es-ES" sz="600" b="1" dirty="0" smtClean="0">
                <a:solidFill>
                  <a:srgbClr val="00B050"/>
                </a:solidFill>
              </a:rPr>
              <a:t>Importe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s-ES" sz="600" b="1" dirty="0" smtClean="0">
                <a:solidFill>
                  <a:srgbClr val="00B050"/>
                </a:solidFill>
              </a:rPr>
              <a:t>Cuenta </a:t>
            </a:r>
            <a:r>
              <a:rPr lang="es-ES" sz="600" b="1" dirty="0">
                <a:solidFill>
                  <a:srgbClr val="00B050"/>
                </a:solidFill>
              </a:rPr>
              <a:t>de </a:t>
            </a:r>
            <a:r>
              <a:rPr lang="es-ES" sz="600" b="1" dirty="0" smtClean="0">
                <a:solidFill>
                  <a:srgbClr val="00B050"/>
                </a:solidFill>
              </a:rPr>
              <a:t>cargo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s-ES" sz="600" b="1" dirty="0" smtClean="0">
                <a:solidFill>
                  <a:srgbClr val="00B050"/>
                </a:solidFill>
              </a:rPr>
              <a:t>Clave retención  (</a:t>
            </a:r>
            <a:r>
              <a:rPr lang="es-ES" sz="600" b="1" dirty="0">
                <a:solidFill>
                  <a:srgbClr val="00B050"/>
                </a:solidFill>
              </a:rPr>
              <a:t>530</a:t>
            </a:r>
            <a:r>
              <a:rPr lang="es-ES" sz="600" b="1" dirty="0" smtClean="0">
                <a:solidFill>
                  <a:srgbClr val="00B050"/>
                </a:solidFill>
              </a:rPr>
              <a:t>)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s-ES" sz="600" b="1" dirty="0" smtClean="0">
                <a:solidFill>
                  <a:srgbClr val="00B050"/>
                </a:solidFill>
              </a:rPr>
              <a:t>IdInstanciaProceso</a:t>
            </a:r>
            <a:endParaRPr lang="es-ES" sz="600" b="1" dirty="0">
              <a:solidFill>
                <a:srgbClr val="00B050"/>
              </a:solidFill>
            </a:endParaRPr>
          </a:p>
        </p:txBody>
      </p:sp>
      <p:sp>
        <p:nvSpPr>
          <p:cNvPr id="89" name="88 CuadroTexto"/>
          <p:cNvSpPr txBox="1"/>
          <p:nvPr/>
        </p:nvSpPr>
        <p:spPr>
          <a:xfrm>
            <a:off x="883866" y="1209526"/>
            <a:ext cx="3201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85725" indent="-85725">
              <a:buFont typeface="Arial" panose="020B0604020202020204" pitchFamily="34" charset="0"/>
              <a:buChar char="•"/>
              <a:defRPr sz="600">
                <a:solidFill>
                  <a:srgbClr val="0070C0"/>
                </a:solidFill>
              </a:defRPr>
            </a:lvl1pPr>
          </a:lstStyle>
          <a:p>
            <a:r>
              <a:rPr lang="es-ES" b="1" dirty="0"/>
              <a:t>Id instancia proceso</a:t>
            </a:r>
          </a:p>
          <a:p>
            <a:r>
              <a:rPr lang="es-ES" b="1" dirty="0" smtClean="0"/>
              <a:t>Id cliente (API)</a:t>
            </a:r>
          </a:p>
          <a:p>
            <a:r>
              <a:rPr lang="es-ES" b="1" dirty="0" smtClean="0"/>
              <a:t>Oferta (Canal)</a:t>
            </a:r>
            <a:endParaRPr lang="es-ES" b="1" dirty="0"/>
          </a:p>
          <a:p>
            <a:r>
              <a:rPr lang="es-ES" b="1" dirty="0" smtClean="0"/>
              <a:t>Ref</a:t>
            </a:r>
            <a:r>
              <a:rPr lang="es-ES" b="1" dirty="0"/>
              <a:t>. operación </a:t>
            </a:r>
            <a:r>
              <a:rPr lang="es-ES" b="1" dirty="0" smtClean="0"/>
              <a:t>(Canal)</a:t>
            </a:r>
          </a:p>
          <a:p>
            <a:r>
              <a:rPr lang="es-ES" b="1" dirty="0" smtClean="0"/>
              <a:t>Beneficiario : identificador rol beneficiario (fijo), Nombre comercio (Canal) </a:t>
            </a:r>
            <a:endParaRPr lang="es-ES" b="1" dirty="0"/>
          </a:p>
          <a:p>
            <a:r>
              <a:rPr lang="es-ES" b="1" dirty="0"/>
              <a:t>Banco </a:t>
            </a:r>
            <a:r>
              <a:rPr lang="es-ES" b="1" dirty="0" smtClean="0"/>
              <a:t>beneficiario (Canal).: identificador rol banco (fijo), tipo código del banco (canal), código del banco (Canal), nombre del banco (Cana) </a:t>
            </a:r>
            <a:endParaRPr lang="es-ES" b="1" dirty="0"/>
          </a:p>
          <a:p>
            <a:r>
              <a:rPr lang="es-ES" b="1" dirty="0"/>
              <a:t>Cuenta de </a:t>
            </a:r>
            <a:r>
              <a:rPr lang="es-ES" b="1" dirty="0" smtClean="0"/>
              <a:t>abono (Canal) </a:t>
            </a:r>
          </a:p>
          <a:p>
            <a:pPr marL="0" indent="0">
              <a:buNone/>
            </a:pPr>
            <a:endParaRPr lang="es-ES" b="1" dirty="0" smtClean="0">
              <a:solidFill>
                <a:srgbClr val="FF0000"/>
              </a:solidFill>
            </a:endParaRPr>
          </a:p>
        </p:txBody>
      </p:sp>
      <p:cxnSp>
        <p:nvCxnSpPr>
          <p:cNvPr id="104" name="103 Conector angular"/>
          <p:cNvCxnSpPr>
            <a:stCxn id="93" idx="3"/>
            <a:endCxn id="55" idx="1"/>
          </p:cNvCxnSpPr>
          <p:nvPr/>
        </p:nvCxnSpPr>
        <p:spPr>
          <a:xfrm flipV="1">
            <a:off x="5281463" y="3551929"/>
            <a:ext cx="490326" cy="20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133 Elipse"/>
          <p:cNvSpPr/>
          <p:nvPr/>
        </p:nvSpPr>
        <p:spPr>
          <a:xfrm>
            <a:off x="8000833" y="3433727"/>
            <a:ext cx="216023" cy="2260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cxnSp>
        <p:nvCxnSpPr>
          <p:cNvPr id="135" name="134 Conector angular"/>
          <p:cNvCxnSpPr>
            <a:stCxn id="108" idx="3"/>
            <a:endCxn id="134" idx="2"/>
          </p:cNvCxnSpPr>
          <p:nvPr/>
        </p:nvCxnSpPr>
        <p:spPr>
          <a:xfrm flipV="1">
            <a:off x="7855149" y="3546749"/>
            <a:ext cx="145684" cy="24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angular"/>
          <p:cNvCxnSpPr>
            <a:stCxn id="100" idx="3"/>
            <a:endCxn id="95" idx="0"/>
          </p:cNvCxnSpPr>
          <p:nvPr/>
        </p:nvCxnSpPr>
        <p:spPr>
          <a:xfrm>
            <a:off x="6537609" y="4473116"/>
            <a:ext cx="328030" cy="184332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Decisión"/>
          <p:cNvSpPr/>
          <p:nvPr/>
        </p:nvSpPr>
        <p:spPr>
          <a:xfrm>
            <a:off x="2247658" y="3443687"/>
            <a:ext cx="144016" cy="211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5" name="44 Conector angular"/>
          <p:cNvCxnSpPr>
            <a:stCxn id="42" idx="0"/>
            <a:endCxn id="86" idx="1"/>
          </p:cNvCxnSpPr>
          <p:nvPr/>
        </p:nvCxnSpPr>
        <p:spPr>
          <a:xfrm rot="5400000" flipH="1" flipV="1">
            <a:off x="2108592" y="3050367"/>
            <a:ext cx="604395" cy="1822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Rectángulo redondeado"/>
          <p:cNvSpPr/>
          <p:nvPr/>
        </p:nvSpPr>
        <p:spPr>
          <a:xfrm>
            <a:off x="2492988" y="4036101"/>
            <a:ext cx="871772" cy="50405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800" b="1" dirty="0"/>
              <a:t>FORMALIZAR/</a:t>
            </a:r>
          </a:p>
          <a:p>
            <a:pPr algn="ctr"/>
            <a:r>
              <a:rPr lang="es-ES" sz="800" b="1" dirty="0"/>
              <a:t>DESEMBOLSAR LTC</a:t>
            </a:r>
          </a:p>
        </p:txBody>
      </p:sp>
      <p:cxnSp>
        <p:nvCxnSpPr>
          <p:cNvPr id="49" name="48 Conector angular"/>
          <p:cNvCxnSpPr>
            <a:stCxn id="42" idx="2"/>
            <a:endCxn id="48" idx="1"/>
          </p:cNvCxnSpPr>
          <p:nvPr/>
        </p:nvCxnSpPr>
        <p:spPr>
          <a:xfrm rot="16200000" flipH="1">
            <a:off x="2089962" y="3885103"/>
            <a:ext cx="632731" cy="1733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 rot="16200000">
            <a:off x="2045176" y="3057127"/>
            <a:ext cx="3571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LFP</a:t>
            </a:r>
            <a:endParaRPr lang="es-ES" sz="700" dirty="0"/>
          </a:p>
        </p:txBody>
      </p:sp>
      <p:sp>
        <p:nvSpPr>
          <p:cNvPr id="53" name="52 CuadroTexto"/>
          <p:cNvSpPr txBox="1"/>
          <p:nvPr/>
        </p:nvSpPr>
        <p:spPr>
          <a:xfrm rot="16200000">
            <a:off x="2061144" y="3867593"/>
            <a:ext cx="3571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LTC</a:t>
            </a:r>
            <a:endParaRPr lang="es-ES" sz="700" dirty="0"/>
          </a:p>
        </p:txBody>
      </p:sp>
      <p:sp>
        <p:nvSpPr>
          <p:cNvPr id="54" name="53 CuadroTexto"/>
          <p:cNvSpPr txBox="1"/>
          <p:nvPr/>
        </p:nvSpPr>
        <p:spPr>
          <a:xfrm>
            <a:off x="2484590" y="3876092"/>
            <a:ext cx="12135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Nº contrato (nº tarjeta)</a:t>
            </a:r>
          </a:p>
        </p:txBody>
      </p:sp>
      <p:sp>
        <p:nvSpPr>
          <p:cNvPr id="58" name="57 Rectángulo"/>
          <p:cNvSpPr/>
          <p:nvPr/>
        </p:nvSpPr>
        <p:spPr>
          <a:xfrm>
            <a:off x="2425417" y="4653136"/>
            <a:ext cx="1069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es-ES" sz="600" b="1" dirty="0" smtClean="0">
                <a:solidFill>
                  <a:srgbClr val="00B050"/>
                </a:solidFill>
              </a:rPr>
              <a:t>Importe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s-ES" sz="600" b="1" dirty="0" smtClean="0">
                <a:solidFill>
                  <a:srgbClr val="00B050"/>
                </a:solidFill>
              </a:rPr>
              <a:t>Cuenta </a:t>
            </a:r>
            <a:r>
              <a:rPr lang="es-ES" sz="600" b="1" dirty="0">
                <a:solidFill>
                  <a:srgbClr val="00B050"/>
                </a:solidFill>
              </a:rPr>
              <a:t>de </a:t>
            </a:r>
            <a:r>
              <a:rPr lang="es-ES" sz="600" b="1" dirty="0" smtClean="0">
                <a:solidFill>
                  <a:srgbClr val="00B050"/>
                </a:solidFill>
              </a:rPr>
              <a:t>cargo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s-ES" sz="600" b="1" dirty="0" smtClean="0">
                <a:solidFill>
                  <a:srgbClr val="00B050"/>
                </a:solidFill>
              </a:rPr>
              <a:t>Clave retención  (</a:t>
            </a:r>
            <a:r>
              <a:rPr lang="es-ES" sz="600" b="1" dirty="0">
                <a:solidFill>
                  <a:srgbClr val="00B050"/>
                </a:solidFill>
              </a:rPr>
              <a:t>530</a:t>
            </a:r>
            <a:r>
              <a:rPr lang="es-ES" sz="600" b="1" dirty="0" smtClean="0">
                <a:solidFill>
                  <a:srgbClr val="00B050"/>
                </a:solidFill>
              </a:rPr>
              <a:t>)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s-ES" sz="600" b="1" dirty="0" smtClean="0">
                <a:solidFill>
                  <a:srgbClr val="00B050"/>
                </a:solidFill>
              </a:rPr>
              <a:t>IdInstanciaProceso</a:t>
            </a:r>
            <a:endParaRPr lang="es-ES" sz="600" b="1" dirty="0">
              <a:solidFill>
                <a:srgbClr val="00B050"/>
              </a:solidFill>
            </a:endParaRPr>
          </a:p>
        </p:txBody>
      </p:sp>
      <p:cxnSp>
        <p:nvCxnSpPr>
          <p:cNvPr id="61" name="60 Conector angular"/>
          <p:cNvCxnSpPr>
            <a:stCxn id="48" idx="3"/>
            <a:endCxn id="63" idx="2"/>
          </p:cNvCxnSpPr>
          <p:nvPr/>
        </p:nvCxnSpPr>
        <p:spPr>
          <a:xfrm flipV="1">
            <a:off x="3364760" y="3654915"/>
            <a:ext cx="333372" cy="6332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Decisión"/>
          <p:cNvSpPr/>
          <p:nvPr/>
        </p:nvSpPr>
        <p:spPr>
          <a:xfrm>
            <a:off x="3626124" y="3448800"/>
            <a:ext cx="144016" cy="2061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4" name="63 Conector angular"/>
          <p:cNvCxnSpPr>
            <a:stCxn id="63" idx="3"/>
            <a:endCxn id="69" idx="1"/>
          </p:cNvCxnSpPr>
          <p:nvPr/>
        </p:nvCxnSpPr>
        <p:spPr>
          <a:xfrm flipV="1">
            <a:off x="3770140" y="3551179"/>
            <a:ext cx="287906" cy="6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Decisión"/>
          <p:cNvSpPr/>
          <p:nvPr/>
        </p:nvSpPr>
        <p:spPr>
          <a:xfrm>
            <a:off x="5370242" y="4368650"/>
            <a:ext cx="144016" cy="211712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8" name="77 Rectángulo redondeado"/>
          <p:cNvSpPr/>
          <p:nvPr/>
        </p:nvSpPr>
        <p:spPr>
          <a:xfrm>
            <a:off x="5763877" y="4941167"/>
            <a:ext cx="776206" cy="50405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800" b="1" dirty="0"/>
              <a:t>ANULAR TRAMITACIÓN LTC </a:t>
            </a:r>
          </a:p>
        </p:txBody>
      </p:sp>
      <p:cxnSp>
        <p:nvCxnSpPr>
          <p:cNvPr id="79" name="78 Conector angular"/>
          <p:cNvCxnSpPr>
            <a:stCxn id="73" idx="3"/>
            <a:endCxn id="100" idx="1"/>
          </p:cNvCxnSpPr>
          <p:nvPr/>
        </p:nvCxnSpPr>
        <p:spPr>
          <a:xfrm flipV="1">
            <a:off x="5514258" y="4473116"/>
            <a:ext cx="247145" cy="139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angular"/>
          <p:cNvCxnSpPr>
            <a:stCxn id="73" idx="2"/>
            <a:endCxn id="78" idx="1"/>
          </p:cNvCxnSpPr>
          <p:nvPr/>
        </p:nvCxnSpPr>
        <p:spPr>
          <a:xfrm rot="16200000" flipH="1">
            <a:off x="5296646" y="4725965"/>
            <a:ext cx="612834" cy="321627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angular"/>
          <p:cNvCxnSpPr>
            <a:stCxn id="55" idx="2"/>
            <a:endCxn id="73" idx="0"/>
          </p:cNvCxnSpPr>
          <p:nvPr/>
        </p:nvCxnSpPr>
        <p:spPr>
          <a:xfrm rot="5400000">
            <a:off x="5287592" y="3812444"/>
            <a:ext cx="710865" cy="40154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94 Decisión"/>
          <p:cNvSpPr/>
          <p:nvPr/>
        </p:nvSpPr>
        <p:spPr>
          <a:xfrm>
            <a:off x="6793631" y="4657448"/>
            <a:ext cx="144016" cy="211712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96" name="95 Conector angular"/>
          <p:cNvCxnSpPr>
            <a:stCxn id="78" idx="3"/>
            <a:endCxn id="95" idx="2"/>
          </p:cNvCxnSpPr>
          <p:nvPr/>
        </p:nvCxnSpPr>
        <p:spPr>
          <a:xfrm flipV="1">
            <a:off x="6540083" y="4869160"/>
            <a:ext cx="325556" cy="32403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angular"/>
          <p:cNvCxnSpPr>
            <a:stCxn id="95" idx="3"/>
            <a:endCxn id="112" idx="2"/>
          </p:cNvCxnSpPr>
          <p:nvPr/>
        </p:nvCxnSpPr>
        <p:spPr>
          <a:xfrm flipH="1" flipV="1">
            <a:off x="6820599" y="3658978"/>
            <a:ext cx="117048" cy="1104326"/>
          </a:xfrm>
          <a:prstGeom prst="bentConnector4">
            <a:avLst>
              <a:gd name="adj1" fmla="val -195304"/>
              <a:gd name="adj2" fmla="val 54793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Forma libre"/>
          <p:cNvSpPr/>
          <p:nvPr/>
        </p:nvSpPr>
        <p:spPr>
          <a:xfrm>
            <a:off x="841821" y="692696"/>
            <a:ext cx="7546602" cy="286270"/>
          </a:xfrm>
          <a:custGeom>
            <a:avLst/>
            <a:gdLst>
              <a:gd name="connsiteX0" fmla="*/ 0 w 1477664"/>
              <a:gd name="connsiteY0" fmla="*/ 144019 h 864096"/>
              <a:gd name="connsiteX1" fmla="*/ 144019 w 1477664"/>
              <a:gd name="connsiteY1" fmla="*/ 0 h 864096"/>
              <a:gd name="connsiteX2" fmla="*/ 1333645 w 1477664"/>
              <a:gd name="connsiteY2" fmla="*/ 0 h 864096"/>
              <a:gd name="connsiteX3" fmla="*/ 1477664 w 1477664"/>
              <a:gd name="connsiteY3" fmla="*/ 144019 h 864096"/>
              <a:gd name="connsiteX4" fmla="*/ 1477664 w 1477664"/>
              <a:gd name="connsiteY4" fmla="*/ 720077 h 864096"/>
              <a:gd name="connsiteX5" fmla="*/ 1333645 w 1477664"/>
              <a:gd name="connsiteY5" fmla="*/ 864096 h 864096"/>
              <a:gd name="connsiteX6" fmla="*/ 144019 w 1477664"/>
              <a:gd name="connsiteY6" fmla="*/ 864096 h 864096"/>
              <a:gd name="connsiteX7" fmla="*/ 0 w 1477664"/>
              <a:gd name="connsiteY7" fmla="*/ 720077 h 864096"/>
              <a:gd name="connsiteX8" fmla="*/ 0 w 1477664"/>
              <a:gd name="connsiteY8" fmla="*/ 144019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4" h="864096">
                <a:moveTo>
                  <a:pt x="0" y="144019"/>
                </a:moveTo>
                <a:cubicBezTo>
                  <a:pt x="0" y="64480"/>
                  <a:pt x="64480" y="0"/>
                  <a:pt x="144019" y="0"/>
                </a:cubicBezTo>
                <a:lnTo>
                  <a:pt x="1333645" y="0"/>
                </a:lnTo>
                <a:cubicBezTo>
                  <a:pt x="1413184" y="0"/>
                  <a:pt x="1477664" y="64480"/>
                  <a:pt x="1477664" y="144019"/>
                </a:cubicBezTo>
                <a:lnTo>
                  <a:pt x="1477664" y="720077"/>
                </a:lnTo>
                <a:cubicBezTo>
                  <a:pt x="1477664" y="799616"/>
                  <a:pt x="1413184" y="864096"/>
                  <a:pt x="1333645" y="864096"/>
                </a:cubicBezTo>
                <a:lnTo>
                  <a:pt x="144019" y="864096"/>
                </a:lnTo>
                <a:cubicBezTo>
                  <a:pt x="64480" y="864096"/>
                  <a:pt x="0" y="799616"/>
                  <a:pt x="0" y="720077"/>
                </a:cubicBezTo>
                <a:lnTo>
                  <a:pt x="0" y="144019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00" b="1" dirty="0">
                <a:solidFill>
                  <a:schemeClr val="tx1"/>
                </a:solidFill>
              </a:rPr>
              <a:t>API </a:t>
            </a:r>
            <a:r>
              <a:rPr lang="es-ES" sz="1000" b="1" dirty="0" smtClean="0">
                <a:solidFill>
                  <a:schemeClr val="tx1"/>
                </a:solidFill>
              </a:rPr>
              <a:t>Financiación Plan B “Formalizar”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68" name="Triángulo isósceles 9"/>
          <p:cNvSpPr>
            <a:spLocks noChangeAspect="1"/>
          </p:cNvSpPr>
          <p:nvPr/>
        </p:nvSpPr>
        <p:spPr bwMode="auto">
          <a:xfrm rot="5400000" flipH="1">
            <a:off x="266700" y="382726"/>
            <a:ext cx="406400" cy="203200"/>
          </a:xfrm>
          <a:prstGeom prst="triangle">
            <a:avLst>
              <a:gd name="adj" fmla="val 50000"/>
            </a:avLst>
          </a:prstGeom>
          <a:solidFill>
            <a:srgbClr val="B9C800"/>
          </a:solidFill>
          <a:ln w="9525">
            <a:noFill/>
            <a:miter lim="800000"/>
            <a:headEnd/>
            <a:tailEnd/>
          </a:ln>
        </p:spPr>
        <p:txBody>
          <a:bodyPr rot="10800000" vert="eaVert" lIns="91411" tIns="45706" rIns="91411" bIns="45706" anchor="ctr"/>
          <a:lstStyle/>
          <a:p>
            <a:pPr algn="ctr" defTabSz="914109">
              <a:defRPr/>
            </a:pPr>
            <a:endParaRPr lang="es-ES" kern="0" dirty="0">
              <a:solidFill>
                <a:srgbClr val="B9C800"/>
              </a:solidFill>
              <a:latin typeface="Calibri" charset="0"/>
            </a:endParaRPr>
          </a:p>
        </p:txBody>
      </p:sp>
      <p:sp>
        <p:nvSpPr>
          <p:cNvPr id="77" name="76 Rectángulo"/>
          <p:cNvSpPr/>
          <p:nvPr/>
        </p:nvSpPr>
        <p:spPr>
          <a:xfrm>
            <a:off x="0" y="6508338"/>
            <a:ext cx="9144000" cy="3481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2" name="81 CuadroTexto"/>
          <p:cNvSpPr txBox="1"/>
          <p:nvPr/>
        </p:nvSpPr>
        <p:spPr>
          <a:xfrm>
            <a:off x="8786" y="6512548"/>
            <a:ext cx="9135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Si el cliente abandona el proceso, las aplicaciones cerraran las ofertas no formalizadas a través de un </a:t>
            </a:r>
            <a:r>
              <a:rPr lang="es-ES" sz="800" b="1" dirty="0"/>
              <a:t>proceso </a:t>
            </a:r>
            <a:r>
              <a:rPr lang="es-ES" sz="800" b="1" dirty="0" smtClean="0"/>
              <a:t>batch y gestionarán el cierre del expediente documental </a:t>
            </a:r>
            <a:endParaRPr lang="es-ES" sz="800" b="1" dirty="0"/>
          </a:p>
        </p:txBody>
      </p:sp>
      <p:sp>
        <p:nvSpPr>
          <p:cNvPr id="88" name="87 Rectángulo redondeado"/>
          <p:cNvSpPr/>
          <p:nvPr/>
        </p:nvSpPr>
        <p:spPr>
          <a:xfrm>
            <a:off x="1067461" y="3860212"/>
            <a:ext cx="766060" cy="33178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VALIDAR OTP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1477995" y="4265598"/>
            <a:ext cx="3316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600" dirty="0" smtClean="0">
                <a:solidFill>
                  <a:srgbClr val="000066"/>
                </a:solidFill>
              </a:rPr>
              <a:t>OK</a:t>
            </a:r>
            <a:endParaRPr lang="es-ES" sz="600" dirty="0">
              <a:solidFill>
                <a:srgbClr val="000066"/>
              </a:solidFill>
            </a:endParaRPr>
          </a:p>
        </p:txBody>
      </p:sp>
      <p:cxnSp>
        <p:nvCxnSpPr>
          <p:cNvPr id="121" name="120 Conector angular"/>
          <p:cNvCxnSpPr>
            <a:stCxn id="88" idx="2"/>
            <a:endCxn id="130" idx="0"/>
          </p:cNvCxnSpPr>
          <p:nvPr/>
        </p:nvCxnSpPr>
        <p:spPr>
          <a:xfrm rot="5400000">
            <a:off x="1369302" y="4268680"/>
            <a:ext cx="157874" cy="4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131 CuadroTexto"/>
          <p:cNvSpPr txBox="1"/>
          <p:nvPr/>
        </p:nvSpPr>
        <p:spPr>
          <a:xfrm>
            <a:off x="1478536" y="3108769"/>
            <a:ext cx="3571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Si</a:t>
            </a:r>
            <a:endParaRPr lang="es-ES" sz="700" dirty="0"/>
          </a:p>
        </p:txBody>
      </p:sp>
      <p:sp>
        <p:nvSpPr>
          <p:cNvPr id="141" name="140 CuadroTexto"/>
          <p:cNvSpPr txBox="1"/>
          <p:nvPr/>
        </p:nvSpPr>
        <p:spPr>
          <a:xfrm>
            <a:off x="467095" y="4439823"/>
            <a:ext cx="961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700" dirty="0" smtClean="0"/>
              <a:t>KO </a:t>
            </a:r>
          </a:p>
          <a:p>
            <a:pPr algn="r"/>
            <a:r>
              <a:rPr lang="es-ES" sz="700" dirty="0" smtClean="0"/>
              <a:t>(3intentos)</a:t>
            </a:r>
            <a:endParaRPr lang="es-ES" sz="700" dirty="0"/>
          </a:p>
        </p:txBody>
      </p:sp>
      <p:sp>
        <p:nvSpPr>
          <p:cNvPr id="108" name="107 Rectángulo redondeado"/>
          <p:cNvSpPr/>
          <p:nvPr/>
        </p:nvSpPr>
        <p:spPr>
          <a:xfrm>
            <a:off x="7108139" y="3297169"/>
            <a:ext cx="747010" cy="5040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 dirty="0">
                <a:solidFill>
                  <a:schemeClr val="bg1"/>
                </a:solidFill>
              </a:rPr>
              <a:t>CERRAR EXPEDIENTE</a:t>
            </a:r>
          </a:p>
        </p:txBody>
      </p:sp>
      <p:sp>
        <p:nvSpPr>
          <p:cNvPr id="144" name="143 CuadroTexto"/>
          <p:cNvSpPr txBox="1"/>
          <p:nvPr/>
        </p:nvSpPr>
        <p:spPr>
          <a:xfrm>
            <a:off x="5665805" y="4804208"/>
            <a:ext cx="12135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Nº contrato (nº tarjeta)</a:t>
            </a:r>
          </a:p>
        </p:txBody>
      </p:sp>
      <p:sp>
        <p:nvSpPr>
          <p:cNvPr id="115" name="114 Rectángulo redondeado"/>
          <p:cNvSpPr/>
          <p:nvPr/>
        </p:nvSpPr>
        <p:spPr>
          <a:xfrm>
            <a:off x="109859" y="1340736"/>
            <a:ext cx="471403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800" b="1" dirty="0" smtClean="0">
                <a:solidFill>
                  <a:schemeClr val="tx1"/>
                </a:solidFill>
              </a:rPr>
              <a:t>IU Teclear OTP</a:t>
            </a:r>
          </a:p>
        </p:txBody>
      </p:sp>
      <p:cxnSp>
        <p:nvCxnSpPr>
          <p:cNvPr id="122" name="121 Conector angular"/>
          <p:cNvCxnSpPr>
            <a:stCxn id="115" idx="3"/>
            <a:endCxn id="76" idx="1"/>
          </p:cNvCxnSpPr>
          <p:nvPr/>
        </p:nvCxnSpPr>
        <p:spPr>
          <a:xfrm>
            <a:off x="581262" y="1592764"/>
            <a:ext cx="462346" cy="10038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129 Decisión"/>
          <p:cNvSpPr/>
          <p:nvPr/>
        </p:nvSpPr>
        <p:spPr>
          <a:xfrm>
            <a:off x="1373979" y="4349869"/>
            <a:ext cx="144016" cy="211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1" name="130 Conector angular"/>
          <p:cNvCxnSpPr>
            <a:stCxn id="130" idx="3"/>
            <a:endCxn id="42" idx="1"/>
          </p:cNvCxnSpPr>
          <p:nvPr/>
        </p:nvCxnSpPr>
        <p:spPr>
          <a:xfrm flipV="1">
            <a:off x="1517995" y="3549543"/>
            <a:ext cx="729663" cy="90618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Elipse"/>
          <p:cNvSpPr/>
          <p:nvPr/>
        </p:nvSpPr>
        <p:spPr>
          <a:xfrm>
            <a:off x="1362995" y="4783539"/>
            <a:ext cx="164068" cy="15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2</a:t>
            </a:r>
            <a:endParaRPr lang="es-ES" sz="1200" dirty="0"/>
          </a:p>
        </p:txBody>
      </p:sp>
      <p:cxnSp>
        <p:nvCxnSpPr>
          <p:cNvPr id="153" name="152 Conector angular"/>
          <p:cNvCxnSpPr>
            <a:stCxn id="130" idx="2"/>
            <a:endCxn id="151" idx="0"/>
          </p:cNvCxnSpPr>
          <p:nvPr/>
        </p:nvCxnSpPr>
        <p:spPr>
          <a:xfrm rot="5400000">
            <a:off x="1334529" y="4672081"/>
            <a:ext cx="221958" cy="9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75 Rectángulo redondeado"/>
          <p:cNvSpPr/>
          <p:nvPr/>
        </p:nvSpPr>
        <p:spPr>
          <a:xfrm>
            <a:off x="1043608" y="2404348"/>
            <a:ext cx="821964" cy="3845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VALIDAR DOC. FIRMADA </a:t>
            </a:r>
          </a:p>
        </p:txBody>
      </p:sp>
      <p:cxnSp>
        <p:nvCxnSpPr>
          <p:cNvPr id="84" name="83 Conector angular"/>
          <p:cNvCxnSpPr>
            <a:stCxn id="76" idx="2"/>
            <a:endCxn id="94" idx="0"/>
          </p:cNvCxnSpPr>
          <p:nvPr/>
        </p:nvCxnSpPr>
        <p:spPr>
          <a:xfrm rot="5400000">
            <a:off x="1370076" y="2872233"/>
            <a:ext cx="167869" cy="11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93 Decisión"/>
          <p:cNvSpPr/>
          <p:nvPr/>
        </p:nvSpPr>
        <p:spPr>
          <a:xfrm>
            <a:off x="1381421" y="2956748"/>
            <a:ext cx="144016" cy="211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97" name="96 Conector angular"/>
          <p:cNvCxnSpPr>
            <a:stCxn id="76" idx="2"/>
            <a:endCxn id="88" idx="0"/>
          </p:cNvCxnSpPr>
          <p:nvPr/>
        </p:nvCxnSpPr>
        <p:spPr>
          <a:xfrm rot="5400000">
            <a:off x="916875" y="3322496"/>
            <a:ext cx="1071333" cy="40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angular"/>
          <p:cNvCxnSpPr>
            <a:stCxn id="94" idx="1"/>
            <a:endCxn id="105" idx="6"/>
          </p:cNvCxnSpPr>
          <p:nvPr/>
        </p:nvCxnSpPr>
        <p:spPr>
          <a:xfrm rot="10800000">
            <a:off x="1120407" y="3061586"/>
            <a:ext cx="261015" cy="10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104 Elipse"/>
          <p:cNvSpPr/>
          <p:nvPr/>
        </p:nvSpPr>
        <p:spPr>
          <a:xfrm>
            <a:off x="956338" y="2982771"/>
            <a:ext cx="164068" cy="15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1</a:t>
            </a:r>
            <a:endParaRPr lang="es-ES" sz="1200" dirty="0"/>
          </a:p>
        </p:txBody>
      </p:sp>
      <p:sp>
        <p:nvSpPr>
          <p:cNvPr id="106" name="105 CuadroTexto"/>
          <p:cNvSpPr txBox="1"/>
          <p:nvPr/>
        </p:nvSpPr>
        <p:spPr>
          <a:xfrm>
            <a:off x="1146624" y="2898645"/>
            <a:ext cx="3571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No</a:t>
            </a:r>
            <a:endParaRPr lang="es-ES" sz="700" dirty="0"/>
          </a:p>
        </p:txBody>
      </p:sp>
      <p:sp>
        <p:nvSpPr>
          <p:cNvPr id="116" name="115 Rectángulo redondeado"/>
          <p:cNvSpPr/>
          <p:nvPr/>
        </p:nvSpPr>
        <p:spPr>
          <a:xfrm>
            <a:off x="4227842" y="5342557"/>
            <a:ext cx="776206" cy="50405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800" b="1" dirty="0"/>
              <a:t>ANULAR </a:t>
            </a:r>
            <a:r>
              <a:rPr lang="es-ES" sz="800" b="1" dirty="0" smtClean="0"/>
              <a:t>OFERTA </a:t>
            </a:r>
          </a:p>
          <a:p>
            <a:pPr algn="ctr"/>
            <a:r>
              <a:rPr lang="es-ES" sz="800" b="1" dirty="0" smtClean="0"/>
              <a:t>LTC </a:t>
            </a:r>
            <a:endParaRPr lang="es-ES" sz="800" b="1" dirty="0"/>
          </a:p>
        </p:txBody>
      </p:sp>
      <p:sp>
        <p:nvSpPr>
          <p:cNvPr id="117" name="116 Elipse"/>
          <p:cNvSpPr/>
          <p:nvPr/>
        </p:nvSpPr>
        <p:spPr>
          <a:xfrm>
            <a:off x="3203848" y="5710531"/>
            <a:ext cx="164068" cy="15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2</a:t>
            </a:r>
          </a:p>
        </p:txBody>
      </p:sp>
      <p:sp>
        <p:nvSpPr>
          <p:cNvPr id="119" name="118 Elipse"/>
          <p:cNvSpPr/>
          <p:nvPr/>
        </p:nvSpPr>
        <p:spPr>
          <a:xfrm>
            <a:off x="3203848" y="5279644"/>
            <a:ext cx="164068" cy="15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1</a:t>
            </a:r>
            <a:endParaRPr lang="es-ES" sz="1200" dirty="0"/>
          </a:p>
        </p:txBody>
      </p:sp>
      <p:cxnSp>
        <p:nvCxnSpPr>
          <p:cNvPr id="125" name="124 Conector angular"/>
          <p:cNvCxnSpPr>
            <a:stCxn id="116" idx="3"/>
            <a:endCxn id="108" idx="2"/>
          </p:cNvCxnSpPr>
          <p:nvPr/>
        </p:nvCxnSpPr>
        <p:spPr>
          <a:xfrm flipV="1">
            <a:off x="5004048" y="3801226"/>
            <a:ext cx="2477596" cy="1793360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Conector angular"/>
          <p:cNvCxnSpPr>
            <a:stCxn id="119" idx="6"/>
            <a:endCxn id="136" idx="1"/>
          </p:cNvCxnSpPr>
          <p:nvPr/>
        </p:nvCxnSpPr>
        <p:spPr>
          <a:xfrm>
            <a:off x="3367916" y="5358459"/>
            <a:ext cx="258208" cy="23511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angular"/>
          <p:cNvCxnSpPr>
            <a:stCxn id="117" idx="6"/>
            <a:endCxn id="136" idx="1"/>
          </p:cNvCxnSpPr>
          <p:nvPr/>
        </p:nvCxnSpPr>
        <p:spPr>
          <a:xfrm flipV="1">
            <a:off x="3367916" y="5593575"/>
            <a:ext cx="258208" cy="19577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135 Decisión"/>
          <p:cNvSpPr/>
          <p:nvPr/>
        </p:nvSpPr>
        <p:spPr>
          <a:xfrm>
            <a:off x="3626124" y="5487719"/>
            <a:ext cx="144016" cy="211712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40" name="139 Conector angular"/>
          <p:cNvCxnSpPr>
            <a:stCxn id="136" idx="3"/>
            <a:endCxn id="116" idx="1"/>
          </p:cNvCxnSpPr>
          <p:nvPr/>
        </p:nvCxnSpPr>
        <p:spPr>
          <a:xfrm>
            <a:off x="3770140" y="5593575"/>
            <a:ext cx="457702" cy="101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angular"/>
          <p:cNvCxnSpPr>
            <a:stCxn id="136" idx="0"/>
            <a:endCxn id="73" idx="1"/>
          </p:cNvCxnSpPr>
          <p:nvPr/>
        </p:nvCxnSpPr>
        <p:spPr>
          <a:xfrm rot="5400000" flipH="1" flipV="1">
            <a:off x="4027581" y="4145058"/>
            <a:ext cx="1013213" cy="1672110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151 CuadroTexto"/>
          <p:cNvSpPr txBox="1"/>
          <p:nvPr/>
        </p:nvSpPr>
        <p:spPr>
          <a:xfrm rot="16200000">
            <a:off x="3619580" y="5026882"/>
            <a:ext cx="3571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LFP</a:t>
            </a:r>
            <a:endParaRPr lang="es-ES" sz="700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5438976" y="4309065"/>
            <a:ext cx="3571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LFP</a:t>
            </a:r>
            <a:endParaRPr lang="es-ES" sz="700" dirty="0"/>
          </a:p>
        </p:txBody>
      </p:sp>
      <p:sp>
        <p:nvSpPr>
          <p:cNvPr id="156" name="155 CuadroTexto"/>
          <p:cNvSpPr txBox="1"/>
          <p:nvPr/>
        </p:nvSpPr>
        <p:spPr>
          <a:xfrm rot="16200000">
            <a:off x="5169466" y="4878584"/>
            <a:ext cx="3571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LTC</a:t>
            </a:r>
            <a:endParaRPr lang="es-ES" sz="700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3924810" y="5581340"/>
            <a:ext cx="3571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LTC</a:t>
            </a:r>
            <a:endParaRPr lang="es-ES" sz="700" dirty="0"/>
          </a:p>
        </p:txBody>
      </p:sp>
      <p:sp>
        <p:nvSpPr>
          <p:cNvPr id="113" name="112 Rectángulo"/>
          <p:cNvSpPr/>
          <p:nvPr/>
        </p:nvSpPr>
        <p:spPr>
          <a:xfrm>
            <a:off x="3851920" y="1229851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es-ES" sz="600" b="1" dirty="0" smtClean="0">
                <a:solidFill>
                  <a:srgbClr val="0070C0"/>
                </a:solidFill>
              </a:rPr>
              <a:t>idContrato (canal)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s-ES" sz="600" b="1" dirty="0" smtClean="0">
                <a:solidFill>
                  <a:srgbClr val="0070C0"/>
                </a:solidFill>
              </a:rPr>
              <a:t>Clave </a:t>
            </a:r>
            <a:r>
              <a:rPr lang="es-ES" sz="600" b="1" dirty="0">
                <a:solidFill>
                  <a:srgbClr val="0070C0"/>
                </a:solidFill>
              </a:rPr>
              <a:t>OTP (vacía o informada) (Canal)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s-ES" sz="600" b="1" dirty="0" smtClean="0">
                <a:solidFill>
                  <a:srgbClr val="0070C0"/>
                </a:solidFill>
              </a:rPr>
              <a:t>Referencia OTP </a:t>
            </a:r>
            <a:r>
              <a:rPr lang="es-ES" sz="600" b="1" dirty="0">
                <a:solidFill>
                  <a:srgbClr val="0070C0"/>
                </a:solidFill>
              </a:rPr>
              <a:t>(</a:t>
            </a:r>
            <a:r>
              <a:rPr lang="es-ES" sz="600" b="1" dirty="0" smtClean="0">
                <a:solidFill>
                  <a:srgbClr val="0070C0"/>
                </a:solidFill>
              </a:rPr>
              <a:t>Canal)</a:t>
            </a:r>
            <a:r>
              <a:rPr lang="es-ES" sz="600" b="1" dirty="0">
                <a:solidFill>
                  <a:srgbClr val="0070C0"/>
                </a:solidFill>
              </a:rPr>
              <a:t>                                            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s-ES" sz="600" b="1" dirty="0">
                <a:solidFill>
                  <a:srgbClr val="0070C0"/>
                </a:solidFill>
              </a:rPr>
              <a:t>ipUsuarioAplicacion                                                                                                                                     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s-ES" sz="600" b="1" dirty="0">
                <a:solidFill>
                  <a:srgbClr val="0070C0"/>
                </a:solidFill>
              </a:rPr>
              <a:t>importeOperacion      </a:t>
            </a:r>
            <a:endParaRPr lang="es-ES" sz="600" b="1" dirty="0" smtClean="0">
              <a:solidFill>
                <a:srgbClr val="0070C0"/>
              </a:solidFill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s-ES" sz="600" b="1" dirty="0" err="1">
                <a:solidFill>
                  <a:srgbClr val="0070C0"/>
                </a:solidFill>
              </a:rPr>
              <a:t>tipoIdentificacion</a:t>
            </a:r>
            <a:r>
              <a:rPr lang="es-ES" sz="600" b="1" dirty="0">
                <a:solidFill>
                  <a:srgbClr val="0070C0"/>
                </a:solidFill>
              </a:rPr>
              <a:t>  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s-ES" sz="600" b="1" dirty="0" err="1">
                <a:solidFill>
                  <a:srgbClr val="0070C0"/>
                </a:solidFill>
              </a:rPr>
              <a:t>documentoIdentidadUsuario</a:t>
            </a:r>
            <a:r>
              <a:rPr lang="es-ES" sz="600" b="1" dirty="0">
                <a:solidFill>
                  <a:srgbClr val="0070C0"/>
                </a:solidFill>
              </a:rPr>
              <a:t>                                                       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s-ES" sz="600" b="1" dirty="0">
                <a:solidFill>
                  <a:srgbClr val="0070C0"/>
                </a:solidFill>
              </a:rPr>
              <a:t>Tipo de financiación LFP o LTC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endParaRPr lang="es-ES" sz="600" b="1" dirty="0">
              <a:solidFill>
                <a:srgbClr val="0070C0"/>
              </a:solidFill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endParaRPr lang="es-ES" sz="600" b="1" dirty="0" smtClean="0">
              <a:solidFill>
                <a:srgbClr val="0070C0"/>
              </a:solidFill>
            </a:endParaRPr>
          </a:p>
        </p:txBody>
      </p:sp>
      <p:sp>
        <p:nvSpPr>
          <p:cNvPr id="137" name="136 Rectángulo"/>
          <p:cNvSpPr/>
          <p:nvPr/>
        </p:nvSpPr>
        <p:spPr>
          <a:xfrm>
            <a:off x="945093" y="2078693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>
                <a:solidFill>
                  <a:srgbClr val="0070C0"/>
                </a:solidFill>
              </a:rPr>
              <a:t>Id instancia </a:t>
            </a:r>
            <a:r>
              <a:rPr lang="es-ES" sz="600" dirty="0" smtClean="0">
                <a:solidFill>
                  <a:srgbClr val="0070C0"/>
                </a:solidFill>
              </a:rPr>
              <a:t>proceso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Fase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Tarea</a:t>
            </a:r>
            <a:endParaRPr lang="es-ES" sz="600" dirty="0">
              <a:solidFill>
                <a:srgbClr val="0070C0"/>
              </a:solidFill>
            </a:endParaRPr>
          </a:p>
        </p:txBody>
      </p:sp>
      <p:sp>
        <p:nvSpPr>
          <p:cNvPr id="1025" name="1024 Rectángulo"/>
          <p:cNvSpPr/>
          <p:nvPr/>
        </p:nvSpPr>
        <p:spPr>
          <a:xfrm>
            <a:off x="683568" y="3631276"/>
            <a:ext cx="845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>
                <a:solidFill>
                  <a:srgbClr val="0070C0"/>
                </a:solidFill>
              </a:rPr>
              <a:t>Clave OTP 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>
                <a:solidFill>
                  <a:srgbClr val="0070C0"/>
                </a:solidFill>
              </a:rPr>
              <a:t>Referencia OTP</a:t>
            </a:r>
          </a:p>
        </p:txBody>
      </p:sp>
      <p:sp>
        <p:nvSpPr>
          <p:cNvPr id="163" name="162 CuadroTexto"/>
          <p:cNvSpPr txBox="1"/>
          <p:nvPr/>
        </p:nvSpPr>
        <p:spPr>
          <a:xfrm>
            <a:off x="4225434" y="5176740"/>
            <a:ext cx="12135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Nº contrato (nº tarjeta)</a:t>
            </a:r>
          </a:p>
        </p:txBody>
      </p:sp>
      <p:cxnSp>
        <p:nvCxnSpPr>
          <p:cNvPr id="109" name="108 Conector angular"/>
          <p:cNvCxnSpPr>
            <a:stCxn id="55" idx="3"/>
            <a:endCxn id="112" idx="1"/>
          </p:cNvCxnSpPr>
          <p:nvPr/>
        </p:nvCxnSpPr>
        <p:spPr>
          <a:xfrm>
            <a:off x="5915805" y="3551929"/>
            <a:ext cx="832786" cy="119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111 Decisión"/>
          <p:cNvSpPr/>
          <p:nvPr/>
        </p:nvSpPr>
        <p:spPr>
          <a:xfrm>
            <a:off x="6748591" y="3447266"/>
            <a:ext cx="144016" cy="211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14" name="113 Conector angular"/>
          <p:cNvCxnSpPr>
            <a:stCxn id="112" idx="3"/>
            <a:endCxn id="108" idx="1"/>
          </p:cNvCxnSpPr>
          <p:nvPr/>
        </p:nvCxnSpPr>
        <p:spPr>
          <a:xfrm flipV="1">
            <a:off x="6892607" y="3549198"/>
            <a:ext cx="215532" cy="39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Rectángulo"/>
          <p:cNvSpPr/>
          <p:nvPr/>
        </p:nvSpPr>
        <p:spPr>
          <a:xfrm>
            <a:off x="2323784" y="4517667"/>
            <a:ext cx="1277914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00" i="1" dirty="0">
                <a:solidFill>
                  <a:schemeClr val="bg1">
                    <a:lumMod val="50000"/>
                  </a:schemeClr>
                </a:solidFill>
              </a:rPr>
              <a:t>FormalizarOfertaFinanciacionLTCSNG</a:t>
            </a:r>
          </a:p>
        </p:txBody>
      </p:sp>
      <p:sp>
        <p:nvSpPr>
          <p:cNvPr id="4" name="3 Rectángulo"/>
          <p:cNvSpPr/>
          <p:nvPr/>
        </p:nvSpPr>
        <p:spPr>
          <a:xfrm>
            <a:off x="5436096" y="5412063"/>
            <a:ext cx="190620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i="1" dirty="0">
                <a:solidFill>
                  <a:schemeClr val="bg1">
                    <a:lumMod val="50000"/>
                  </a:schemeClr>
                </a:solidFill>
              </a:rPr>
              <a:t>AnularFormalizacionFinanciacionLTCSNG</a:t>
            </a:r>
          </a:p>
        </p:txBody>
      </p:sp>
      <p:sp>
        <p:nvSpPr>
          <p:cNvPr id="120" name="119 Rectángulo"/>
          <p:cNvSpPr/>
          <p:nvPr/>
        </p:nvSpPr>
        <p:spPr>
          <a:xfrm>
            <a:off x="3993200" y="5789346"/>
            <a:ext cx="137088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i="1" dirty="0">
                <a:solidFill>
                  <a:schemeClr val="bg1">
                    <a:lumMod val="50000"/>
                  </a:schemeClr>
                </a:solidFill>
              </a:rPr>
              <a:t>AnularOfertaFinanciacionLTCSNG</a:t>
            </a:r>
          </a:p>
        </p:txBody>
      </p:sp>
      <p:sp>
        <p:nvSpPr>
          <p:cNvPr id="124" name="123 Rectángulo"/>
          <p:cNvSpPr/>
          <p:nvPr/>
        </p:nvSpPr>
        <p:spPr>
          <a:xfrm>
            <a:off x="5319420" y="4686873"/>
            <a:ext cx="155683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i="1" dirty="0">
                <a:solidFill>
                  <a:schemeClr val="bg1">
                    <a:lumMod val="50000"/>
                  </a:schemeClr>
                </a:solidFill>
              </a:rPr>
              <a:t>AnularTramitacionFinanciacionLFPSNG</a:t>
            </a:r>
          </a:p>
        </p:txBody>
      </p:sp>
      <p:sp>
        <p:nvSpPr>
          <p:cNvPr id="126" name="125 Rectángulo"/>
          <p:cNvSpPr/>
          <p:nvPr/>
        </p:nvSpPr>
        <p:spPr>
          <a:xfrm>
            <a:off x="2375185" y="3065644"/>
            <a:ext cx="1277914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00" i="1" dirty="0" err="1" smtClean="0">
                <a:solidFill>
                  <a:schemeClr val="bg1">
                    <a:lumMod val="50000"/>
                  </a:schemeClr>
                </a:solidFill>
              </a:rPr>
              <a:t>FormalizarOfertaFinanciacionLFPSNG</a:t>
            </a:r>
            <a:endParaRPr lang="es-ES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97 Rectángulo redondeado"/>
          <p:cNvSpPr/>
          <p:nvPr/>
        </p:nvSpPr>
        <p:spPr>
          <a:xfrm>
            <a:off x="8388423" y="584889"/>
            <a:ext cx="1872208" cy="438093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es-ES" sz="800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s-ES" sz="800" dirty="0" smtClean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800" b="1" dirty="0" smtClean="0">
                <a:solidFill>
                  <a:srgbClr val="FF0000"/>
                </a:solidFill>
              </a:rPr>
              <a:t>SO Formalizar Financiación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s-ES" sz="800" dirty="0">
              <a:solidFill>
                <a:srgbClr val="FF0000"/>
              </a:solidFill>
            </a:endParaRPr>
          </a:p>
          <a:p>
            <a:r>
              <a:rPr lang="es-ES" sz="800" dirty="0" smtClean="0">
                <a:solidFill>
                  <a:srgbClr val="FF0000"/>
                </a:solidFill>
              </a:rPr>
              <a:t>Este SNG puede ser problemático por el nº de </a:t>
            </a:r>
            <a:r>
              <a:rPr lang="es-ES" sz="800" dirty="0" err="1" smtClean="0">
                <a:solidFill>
                  <a:srgbClr val="FF0000"/>
                </a:solidFill>
              </a:rPr>
              <a:t>SNGs</a:t>
            </a:r>
            <a:r>
              <a:rPr lang="es-ES" sz="800" dirty="0" smtClean="0">
                <a:solidFill>
                  <a:srgbClr val="FF0000"/>
                </a:solidFill>
              </a:rPr>
              <a:t> que invoca. Riesgo alto de time </a:t>
            </a:r>
            <a:r>
              <a:rPr lang="es-ES" sz="800" dirty="0" err="1" smtClean="0">
                <a:solidFill>
                  <a:srgbClr val="FF0000"/>
                </a:solidFill>
              </a:rPr>
              <a:t>out</a:t>
            </a:r>
            <a:r>
              <a:rPr lang="es-ES" sz="8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s-ES" sz="800" dirty="0" smtClean="0">
                <a:solidFill>
                  <a:srgbClr val="FF0000"/>
                </a:solidFill>
              </a:rPr>
              <a:t>Arquitectura ha dado el </a:t>
            </a:r>
            <a:r>
              <a:rPr lang="es-ES" sz="800" dirty="0" err="1" smtClean="0">
                <a:solidFill>
                  <a:srgbClr val="FF0000"/>
                </a:solidFill>
              </a:rPr>
              <a:t>vºbº</a:t>
            </a:r>
            <a:r>
              <a:rPr lang="es-ES" sz="800" dirty="0" smtClean="0">
                <a:solidFill>
                  <a:srgbClr val="FF0000"/>
                </a:solidFill>
              </a:rPr>
              <a:t>.</a:t>
            </a:r>
          </a:p>
          <a:p>
            <a:endParaRPr lang="es-ES" sz="800" dirty="0" smtClean="0">
              <a:solidFill>
                <a:srgbClr val="FF0000"/>
              </a:solidFill>
            </a:endParaRPr>
          </a:p>
          <a:p>
            <a:r>
              <a:rPr lang="es-ES" sz="800" dirty="0">
                <a:solidFill>
                  <a:srgbClr val="FF0000"/>
                </a:solidFill>
              </a:rPr>
              <a:t>Para no incluir SNG </a:t>
            </a:r>
            <a:r>
              <a:rPr lang="es-ES" sz="800" dirty="0" smtClean="0">
                <a:solidFill>
                  <a:srgbClr val="FF0000"/>
                </a:solidFill>
              </a:rPr>
              <a:t>Antifraude , Arquitectura </a:t>
            </a:r>
            <a:r>
              <a:rPr lang="es-ES" sz="800" dirty="0">
                <a:solidFill>
                  <a:srgbClr val="FF0000"/>
                </a:solidFill>
              </a:rPr>
              <a:t>va a incluir en los SNG la posibilidad de poder incluir la llamada automática a Antifraude</a:t>
            </a:r>
            <a:r>
              <a:rPr lang="es-ES" sz="8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s-ES" sz="800" dirty="0" smtClean="0">
                <a:solidFill>
                  <a:srgbClr val="FF0000"/>
                </a:solidFill>
              </a:rPr>
              <a:t>Pedir a Arquitectura (Julio) fecha  y entender como va a funcionar . ¿Donde se incluye la llamada a Antifraude en el SO o en SNG Transferencias.</a:t>
            </a:r>
          </a:p>
          <a:p>
            <a:endParaRPr lang="es-ES" sz="800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800" b="1" dirty="0" smtClean="0">
                <a:solidFill>
                  <a:srgbClr val="FF0000"/>
                </a:solidFill>
              </a:rPr>
              <a:t>SNG Emitir Transferencias </a:t>
            </a:r>
            <a:endParaRPr lang="es-ES" sz="800" b="1" dirty="0">
              <a:solidFill>
                <a:srgbClr val="FF0000"/>
              </a:solidFill>
            </a:endParaRPr>
          </a:p>
          <a:p>
            <a:endParaRPr lang="es-ES" sz="800" dirty="0" smtClean="0">
              <a:solidFill>
                <a:srgbClr val="FF0000"/>
              </a:solidFill>
            </a:endParaRPr>
          </a:p>
          <a:p>
            <a:r>
              <a:rPr lang="es-ES" sz="800" dirty="0" smtClean="0">
                <a:solidFill>
                  <a:srgbClr val="FF0000"/>
                </a:solidFill>
              </a:rPr>
              <a:t>La versión 1 de este SNG, sin SYSLOG va con retraso. Todavía no está aprobado el diseño en EA.</a:t>
            </a:r>
          </a:p>
          <a:p>
            <a:r>
              <a:rPr lang="es-ES" sz="800" dirty="0" smtClean="0">
                <a:solidFill>
                  <a:srgbClr val="FF0000"/>
                </a:solidFill>
              </a:rPr>
              <a:t>Versión 2. Hay que pedir a Transferencias (Joaquina Arcones /Carlos Leralta Escobedo) que incluyan la llamada a </a:t>
            </a:r>
            <a:r>
              <a:rPr lang="es-ES" sz="800" dirty="0" err="1" smtClean="0">
                <a:solidFill>
                  <a:srgbClr val="FF0000"/>
                </a:solidFill>
              </a:rPr>
              <a:t>Syslog</a:t>
            </a:r>
            <a:r>
              <a:rPr lang="es-ES" sz="800" dirty="0" smtClean="0">
                <a:solidFill>
                  <a:srgbClr val="FF0000"/>
                </a:solidFill>
              </a:rPr>
              <a:t> para informar del resultado de la operación.</a:t>
            </a:r>
          </a:p>
          <a:p>
            <a:endParaRPr lang="es-E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1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332656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smtClean="0">
                <a:solidFill>
                  <a:srgbClr val="FF0000"/>
                </a:solidFill>
              </a:rPr>
              <a:t>Temas pendientes</a:t>
            </a:r>
          </a:p>
          <a:p>
            <a:endParaRPr lang="es-ES" sz="1200" u="sng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>
                <a:solidFill>
                  <a:srgbClr val="FF0000"/>
                </a:solidFill>
              </a:rPr>
              <a:t>Tramitar ampliación GFI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s-ES" sz="1200" dirty="0" smtClean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>
                <a:solidFill>
                  <a:srgbClr val="FF0000"/>
                </a:solidFill>
              </a:rPr>
              <a:t>Adaptaciones en proceso </a:t>
            </a:r>
            <a:r>
              <a:rPr lang="es-ES" sz="1200" dirty="0" err="1" smtClean="0">
                <a:solidFill>
                  <a:srgbClr val="FF0000"/>
                </a:solidFill>
              </a:rPr>
              <a:t>batch</a:t>
            </a:r>
            <a:r>
              <a:rPr lang="es-ES" sz="1200" dirty="0" smtClean="0">
                <a:solidFill>
                  <a:srgbClr val="FF0000"/>
                </a:solidFill>
              </a:rPr>
              <a:t> de Medios de pago y Prestamos para anular ofertas </a:t>
            </a:r>
            <a:r>
              <a:rPr lang="es-ES" sz="1200" dirty="0" err="1" smtClean="0">
                <a:solidFill>
                  <a:srgbClr val="FF0000"/>
                </a:solidFill>
              </a:rPr>
              <a:t>Bankia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 err="1" smtClean="0">
                <a:solidFill>
                  <a:srgbClr val="FF0000"/>
                </a:solidFill>
              </a:rPr>
              <a:t>ysi</a:t>
            </a:r>
            <a:r>
              <a:rPr lang="es-ES" sz="1200" dirty="0" smtClean="0">
                <a:solidFill>
                  <a:srgbClr val="FF0000"/>
                </a:solidFill>
              </a:rPr>
              <a:t> no formalizadas y enviar un fichero a Gestor Documental para que cierre los expedientes documentales.</a:t>
            </a:r>
          </a:p>
          <a:p>
            <a:r>
              <a:rPr lang="es-ES" sz="1200" b="1" u="sng" dirty="0">
                <a:solidFill>
                  <a:srgbClr val="FF0000"/>
                </a:solidFill>
              </a:rPr>
              <a:t>Vuelve a ver lio.</a:t>
            </a:r>
          </a:p>
          <a:p>
            <a:endParaRPr lang="es-ES" sz="1200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dirty="0" smtClean="0">
                <a:solidFill>
                  <a:srgbClr val="FF0000"/>
                </a:solidFill>
              </a:rPr>
              <a:t>Hacer seguimiento con Javier Marcos para que nos de </a:t>
            </a:r>
            <a:r>
              <a:rPr lang="es-ES" sz="1200" dirty="0" err="1" smtClean="0">
                <a:solidFill>
                  <a:srgbClr val="FF0000"/>
                </a:solidFill>
              </a:rPr>
              <a:t>planifiación</a:t>
            </a:r>
            <a:r>
              <a:rPr lang="es-ES" sz="1200" dirty="0" smtClean="0">
                <a:solidFill>
                  <a:srgbClr val="FF0000"/>
                </a:solidFill>
              </a:rPr>
              <a:t> de los SNG y adaptaciones </a:t>
            </a:r>
            <a:r>
              <a:rPr lang="es-ES" sz="1200" dirty="0" err="1" smtClean="0">
                <a:solidFill>
                  <a:srgbClr val="FF0000"/>
                </a:solidFill>
              </a:rPr>
              <a:t>batch</a:t>
            </a:r>
            <a:r>
              <a:rPr lang="es-ES" sz="1200" dirty="0" smtClean="0">
                <a:solidFill>
                  <a:srgbClr val="FF0000"/>
                </a:solidFill>
              </a:rPr>
              <a:t>.</a:t>
            </a:r>
          </a:p>
          <a:p>
            <a:endParaRPr lang="es-E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8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agen 9" descr="bank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3227388"/>
            <a:ext cx="17526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1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61 Rectángulo redondeado"/>
          <p:cNvSpPr/>
          <p:nvPr/>
        </p:nvSpPr>
        <p:spPr>
          <a:xfrm>
            <a:off x="517525" y="3050039"/>
            <a:ext cx="8146335" cy="4063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33 Rectángulo redondeado"/>
          <p:cNvSpPr/>
          <p:nvPr/>
        </p:nvSpPr>
        <p:spPr>
          <a:xfrm>
            <a:off x="530121" y="2531664"/>
            <a:ext cx="8146335" cy="406336"/>
          </a:xfrm>
          <a:prstGeom prst="roundRect">
            <a:avLst/>
          </a:prstGeom>
          <a:solidFill>
            <a:srgbClr val="B9C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625593" y="5752833"/>
            <a:ext cx="5530583" cy="348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611560" y="4869160"/>
            <a:ext cx="5544616" cy="8108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adroTexto 10"/>
          <p:cNvSpPr txBox="1">
            <a:spLocks noChangeArrowheads="1"/>
          </p:cNvSpPr>
          <p:nvPr/>
        </p:nvSpPr>
        <p:spPr bwMode="auto">
          <a:xfrm>
            <a:off x="531097" y="260648"/>
            <a:ext cx="8132763" cy="46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s-ES"/>
            </a:defPPr>
            <a:lvl1pPr>
              <a:lnSpc>
                <a:spcPct val="110000"/>
              </a:lnSpc>
              <a:defRPr sz="2200" b="1">
                <a:latin typeface="Bankia" panose="02000506040000020004" pitchFamily="2" charset="0"/>
                <a:ea typeface="ＭＳ Ｐゴシック" charset="-128"/>
                <a:cs typeface="Bankia"/>
              </a:defRPr>
            </a:lvl1pPr>
            <a:lvl2pPr marL="742950" indent="-285750" eaLnBrk="0" hangingPunct="0">
              <a:defRPr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9pPr>
          </a:lstStyle>
          <a:p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s-ES_tradnl" dirty="0" smtClean="0">
                <a:latin typeface="Calibri" panose="020F0502020204030204" pitchFamily="34" charset="0"/>
                <a:cs typeface="Calibri" panose="020F0502020204030204" pitchFamily="34" charset="0"/>
              </a:rPr>
              <a:t>.  Pasarela Plan B - Modelo con exposición de servicios a terceros</a:t>
            </a:r>
            <a:endParaRPr lang="es-ES_trad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539552" y="3006909"/>
            <a:ext cx="8160828" cy="2222291"/>
          </a:xfrm>
          <a:prstGeom prst="rightArrow">
            <a:avLst>
              <a:gd name="adj1" fmla="val 50000"/>
              <a:gd name="adj2" fmla="val 42625"/>
            </a:avLst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300000" prstMaterial="plastic"/>
        </p:spPr>
        <p:style>
          <a:lnRef idx="1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6 Nube"/>
          <p:cNvSpPr/>
          <p:nvPr/>
        </p:nvSpPr>
        <p:spPr>
          <a:xfrm>
            <a:off x="527335" y="1154785"/>
            <a:ext cx="8161338" cy="1277144"/>
          </a:xfrm>
          <a:prstGeom prst="cloud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300000" prstMaterial="plastic"/>
        </p:spPr>
        <p:style>
          <a:lnRef idx="1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55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5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24 Forma libre"/>
          <p:cNvSpPr/>
          <p:nvPr/>
        </p:nvSpPr>
        <p:spPr>
          <a:xfrm>
            <a:off x="2705149" y="3645024"/>
            <a:ext cx="952794" cy="286337"/>
          </a:xfrm>
          <a:custGeom>
            <a:avLst/>
            <a:gdLst>
              <a:gd name="connsiteX0" fmla="*/ 0 w 1477664"/>
              <a:gd name="connsiteY0" fmla="*/ 144019 h 864096"/>
              <a:gd name="connsiteX1" fmla="*/ 144019 w 1477664"/>
              <a:gd name="connsiteY1" fmla="*/ 0 h 864096"/>
              <a:gd name="connsiteX2" fmla="*/ 1333645 w 1477664"/>
              <a:gd name="connsiteY2" fmla="*/ 0 h 864096"/>
              <a:gd name="connsiteX3" fmla="*/ 1477664 w 1477664"/>
              <a:gd name="connsiteY3" fmla="*/ 144019 h 864096"/>
              <a:gd name="connsiteX4" fmla="*/ 1477664 w 1477664"/>
              <a:gd name="connsiteY4" fmla="*/ 720077 h 864096"/>
              <a:gd name="connsiteX5" fmla="*/ 1333645 w 1477664"/>
              <a:gd name="connsiteY5" fmla="*/ 864096 h 864096"/>
              <a:gd name="connsiteX6" fmla="*/ 144019 w 1477664"/>
              <a:gd name="connsiteY6" fmla="*/ 864096 h 864096"/>
              <a:gd name="connsiteX7" fmla="*/ 0 w 1477664"/>
              <a:gd name="connsiteY7" fmla="*/ 720077 h 864096"/>
              <a:gd name="connsiteX8" fmla="*/ 0 w 1477664"/>
              <a:gd name="connsiteY8" fmla="*/ 144019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4" h="864096">
                <a:moveTo>
                  <a:pt x="0" y="144019"/>
                </a:moveTo>
                <a:cubicBezTo>
                  <a:pt x="0" y="64480"/>
                  <a:pt x="64480" y="0"/>
                  <a:pt x="144019" y="0"/>
                </a:cubicBezTo>
                <a:lnTo>
                  <a:pt x="1333645" y="0"/>
                </a:lnTo>
                <a:cubicBezTo>
                  <a:pt x="1413184" y="0"/>
                  <a:pt x="1477664" y="64480"/>
                  <a:pt x="1477664" y="144019"/>
                </a:cubicBezTo>
                <a:lnTo>
                  <a:pt x="1477664" y="720077"/>
                </a:lnTo>
                <a:cubicBezTo>
                  <a:pt x="1477664" y="799616"/>
                  <a:pt x="1413184" y="864096"/>
                  <a:pt x="1333645" y="864096"/>
                </a:cubicBezTo>
                <a:lnTo>
                  <a:pt x="144019" y="864096"/>
                </a:lnTo>
                <a:cubicBezTo>
                  <a:pt x="64480" y="864096"/>
                  <a:pt x="0" y="799616"/>
                  <a:pt x="0" y="720077"/>
                </a:cubicBezTo>
                <a:lnTo>
                  <a:pt x="0" y="144019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90000"/>
              <a:hueOff val="0"/>
              <a:satOff val="0"/>
              <a:lumOff val="0"/>
              <a:alphaOff val="-10000"/>
            </a:schemeClr>
          </a:fillRef>
          <a:effectRef idx="2">
            <a:schemeClr val="accent4">
              <a:alpha val="90000"/>
              <a:hueOff val="0"/>
              <a:satOff val="0"/>
              <a:lumOff val="0"/>
              <a:alphaOff val="-10000"/>
            </a:schemeClr>
          </a:effectRef>
          <a:fontRef idx="minor">
            <a:schemeClr val="lt1"/>
          </a:fontRef>
        </p:style>
        <p:txBody>
          <a:bodyPr lIns="110762" tIns="110762" rIns="110762" bIns="110762" spcCol="1270" anchor="ctr"/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es-ES" sz="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Tramitación Activo</a:t>
            </a:r>
            <a:endParaRPr lang="es-E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25 Forma libre"/>
          <p:cNvSpPr/>
          <p:nvPr/>
        </p:nvSpPr>
        <p:spPr>
          <a:xfrm>
            <a:off x="3790260" y="3645024"/>
            <a:ext cx="952794" cy="214329"/>
          </a:xfrm>
          <a:custGeom>
            <a:avLst/>
            <a:gdLst>
              <a:gd name="connsiteX0" fmla="*/ 0 w 1477664"/>
              <a:gd name="connsiteY0" fmla="*/ 144019 h 864096"/>
              <a:gd name="connsiteX1" fmla="*/ 144019 w 1477664"/>
              <a:gd name="connsiteY1" fmla="*/ 0 h 864096"/>
              <a:gd name="connsiteX2" fmla="*/ 1333645 w 1477664"/>
              <a:gd name="connsiteY2" fmla="*/ 0 h 864096"/>
              <a:gd name="connsiteX3" fmla="*/ 1477664 w 1477664"/>
              <a:gd name="connsiteY3" fmla="*/ 144019 h 864096"/>
              <a:gd name="connsiteX4" fmla="*/ 1477664 w 1477664"/>
              <a:gd name="connsiteY4" fmla="*/ 720077 h 864096"/>
              <a:gd name="connsiteX5" fmla="*/ 1333645 w 1477664"/>
              <a:gd name="connsiteY5" fmla="*/ 864096 h 864096"/>
              <a:gd name="connsiteX6" fmla="*/ 144019 w 1477664"/>
              <a:gd name="connsiteY6" fmla="*/ 864096 h 864096"/>
              <a:gd name="connsiteX7" fmla="*/ 0 w 1477664"/>
              <a:gd name="connsiteY7" fmla="*/ 720077 h 864096"/>
              <a:gd name="connsiteX8" fmla="*/ 0 w 1477664"/>
              <a:gd name="connsiteY8" fmla="*/ 144019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4" h="864096">
                <a:moveTo>
                  <a:pt x="0" y="144019"/>
                </a:moveTo>
                <a:cubicBezTo>
                  <a:pt x="0" y="64480"/>
                  <a:pt x="64480" y="0"/>
                  <a:pt x="144019" y="0"/>
                </a:cubicBezTo>
                <a:lnTo>
                  <a:pt x="1333645" y="0"/>
                </a:lnTo>
                <a:cubicBezTo>
                  <a:pt x="1413184" y="0"/>
                  <a:pt x="1477664" y="64480"/>
                  <a:pt x="1477664" y="144019"/>
                </a:cubicBezTo>
                <a:lnTo>
                  <a:pt x="1477664" y="720077"/>
                </a:lnTo>
                <a:cubicBezTo>
                  <a:pt x="1477664" y="799616"/>
                  <a:pt x="1413184" y="864096"/>
                  <a:pt x="1333645" y="864096"/>
                </a:cubicBezTo>
                <a:lnTo>
                  <a:pt x="144019" y="864096"/>
                </a:lnTo>
                <a:cubicBezTo>
                  <a:pt x="64480" y="864096"/>
                  <a:pt x="0" y="799616"/>
                  <a:pt x="0" y="720077"/>
                </a:cubicBezTo>
                <a:lnTo>
                  <a:pt x="0" y="144019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90000"/>
              <a:hueOff val="0"/>
              <a:satOff val="0"/>
              <a:lumOff val="0"/>
              <a:alphaOff val="-10000"/>
            </a:schemeClr>
          </a:fillRef>
          <a:effectRef idx="2">
            <a:schemeClr val="accent4">
              <a:alpha val="90000"/>
              <a:hueOff val="0"/>
              <a:satOff val="0"/>
              <a:lumOff val="0"/>
              <a:alphaOff val="-10000"/>
            </a:schemeClr>
          </a:effectRef>
          <a:fontRef idx="minor">
            <a:schemeClr val="lt1"/>
          </a:fontRef>
        </p:style>
        <p:txBody>
          <a:bodyPr lIns="0" tIns="110762" rIns="0" bIns="110762" spcCol="1270" anchor="ctr"/>
          <a:lstStyle/>
          <a:p>
            <a:pPr algn="ctr" defTabSz="800100">
              <a:lnSpc>
                <a:spcPts val="500"/>
              </a:lnSpc>
              <a:spcAft>
                <a:spcPct val="35000"/>
              </a:spcAft>
              <a:defRPr/>
            </a:pPr>
            <a:r>
              <a:rPr lang="es-ES" sz="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Administración</a:t>
            </a:r>
          </a:p>
          <a:p>
            <a:pPr algn="ctr" defTabSz="800100">
              <a:lnSpc>
                <a:spcPts val="500"/>
              </a:lnSpc>
              <a:spcAft>
                <a:spcPct val="35000"/>
              </a:spcAft>
              <a:defRPr/>
            </a:pPr>
            <a:r>
              <a:rPr lang="es-ES" sz="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Activo</a:t>
            </a:r>
            <a:endParaRPr lang="es-E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26 Forma libre"/>
          <p:cNvSpPr/>
          <p:nvPr/>
        </p:nvSpPr>
        <p:spPr>
          <a:xfrm>
            <a:off x="3788013" y="4366798"/>
            <a:ext cx="952794" cy="214329"/>
          </a:xfrm>
          <a:custGeom>
            <a:avLst/>
            <a:gdLst>
              <a:gd name="connsiteX0" fmla="*/ 0 w 1477664"/>
              <a:gd name="connsiteY0" fmla="*/ 144019 h 864096"/>
              <a:gd name="connsiteX1" fmla="*/ 144019 w 1477664"/>
              <a:gd name="connsiteY1" fmla="*/ 0 h 864096"/>
              <a:gd name="connsiteX2" fmla="*/ 1333645 w 1477664"/>
              <a:gd name="connsiteY2" fmla="*/ 0 h 864096"/>
              <a:gd name="connsiteX3" fmla="*/ 1477664 w 1477664"/>
              <a:gd name="connsiteY3" fmla="*/ 144019 h 864096"/>
              <a:gd name="connsiteX4" fmla="*/ 1477664 w 1477664"/>
              <a:gd name="connsiteY4" fmla="*/ 720077 h 864096"/>
              <a:gd name="connsiteX5" fmla="*/ 1333645 w 1477664"/>
              <a:gd name="connsiteY5" fmla="*/ 864096 h 864096"/>
              <a:gd name="connsiteX6" fmla="*/ 144019 w 1477664"/>
              <a:gd name="connsiteY6" fmla="*/ 864096 h 864096"/>
              <a:gd name="connsiteX7" fmla="*/ 0 w 1477664"/>
              <a:gd name="connsiteY7" fmla="*/ 720077 h 864096"/>
              <a:gd name="connsiteX8" fmla="*/ 0 w 1477664"/>
              <a:gd name="connsiteY8" fmla="*/ 144019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4" h="864096">
                <a:moveTo>
                  <a:pt x="0" y="144019"/>
                </a:moveTo>
                <a:cubicBezTo>
                  <a:pt x="0" y="64480"/>
                  <a:pt x="64480" y="0"/>
                  <a:pt x="144019" y="0"/>
                </a:cubicBezTo>
                <a:lnTo>
                  <a:pt x="1333645" y="0"/>
                </a:lnTo>
                <a:cubicBezTo>
                  <a:pt x="1413184" y="0"/>
                  <a:pt x="1477664" y="64480"/>
                  <a:pt x="1477664" y="144019"/>
                </a:cubicBezTo>
                <a:lnTo>
                  <a:pt x="1477664" y="720077"/>
                </a:lnTo>
                <a:cubicBezTo>
                  <a:pt x="1477664" y="799616"/>
                  <a:pt x="1413184" y="864096"/>
                  <a:pt x="1333645" y="864096"/>
                </a:cubicBezTo>
                <a:lnTo>
                  <a:pt x="144019" y="864096"/>
                </a:lnTo>
                <a:cubicBezTo>
                  <a:pt x="64480" y="864096"/>
                  <a:pt x="0" y="799616"/>
                  <a:pt x="0" y="720077"/>
                </a:cubicBezTo>
                <a:lnTo>
                  <a:pt x="0" y="144019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90000"/>
              <a:hueOff val="0"/>
              <a:satOff val="0"/>
              <a:lumOff val="0"/>
              <a:alphaOff val="-10000"/>
            </a:schemeClr>
          </a:fillRef>
          <a:effectRef idx="2">
            <a:schemeClr val="accent4">
              <a:alpha val="90000"/>
              <a:hueOff val="0"/>
              <a:satOff val="0"/>
              <a:lumOff val="0"/>
              <a:alphaOff val="-10000"/>
            </a:schemeClr>
          </a:effectRef>
          <a:fontRef idx="minor">
            <a:schemeClr val="lt1"/>
          </a:fontRef>
        </p:style>
        <p:txBody>
          <a:bodyPr lIns="0" tIns="110762" rIns="0" bIns="110762" spcCol="1270" anchor="ctr"/>
          <a:lstStyle/>
          <a:p>
            <a:pPr algn="ctr" defTabSz="800100">
              <a:lnSpc>
                <a:spcPts val="500"/>
              </a:lnSpc>
              <a:spcAft>
                <a:spcPct val="35000"/>
              </a:spcAft>
              <a:defRPr/>
            </a:pPr>
            <a:r>
              <a:rPr lang="es-ES" sz="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Transferencias</a:t>
            </a:r>
          </a:p>
        </p:txBody>
      </p:sp>
      <p:sp>
        <p:nvSpPr>
          <p:cNvPr id="28" name="27 Forma libre"/>
          <p:cNvSpPr/>
          <p:nvPr/>
        </p:nvSpPr>
        <p:spPr>
          <a:xfrm>
            <a:off x="3790260" y="4005064"/>
            <a:ext cx="952794" cy="214329"/>
          </a:xfrm>
          <a:custGeom>
            <a:avLst/>
            <a:gdLst>
              <a:gd name="connsiteX0" fmla="*/ 0 w 1477664"/>
              <a:gd name="connsiteY0" fmla="*/ 144019 h 864096"/>
              <a:gd name="connsiteX1" fmla="*/ 144019 w 1477664"/>
              <a:gd name="connsiteY1" fmla="*/ 0 h 864096"/>
              <a:gd name="connsiteX2" fmla="*/ 1333645 w 1477664"/>
              <a:gd name="connsiteY2" fmla="*/ 0 h 864096"/>
              <a:gd name="connsiteX3" fmla="*/ 1477664 w 1477664"/>
              <a:gd name="connsiteY3" fmla="*/ 144019 h 864096"/>
              <a:gd name="connsiteX4" fmla="*/ 1477664 w 1477664"/>
              <a:gd name="connsiteY4" fmla="*/ 720077 h 864096"/>
              <a:gd name="connsiteX5" fmla="*/ 1333645 w 1477664"/>
              <a:gd name="connsiteY5" fmla="*/ 864096 h 864096"/>
              <a:gd name="connsiteX6" fmla="*/ 144019 w 1477664"/>
              <a:gd name="connsiteY6" fmla="*/ 864096 h 864096"/>
              <a:gd name="connsiteX7" fmla="*/ 0 w 1477664"/>
              <a:gd name="connsiteY7" fmla="*/ 720077 h 864096"/>
              <a:gd name="connsiteX8" fmla="*/ 0 w 1477664"/>
              <a:gd name="connsiteY8" fmla="*/ 144019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4" h="864096">
                <a:moveTo>
                  <a:pt x="0" y="144019"/>
                </a:moveTo>
                <a:cubicBezTo>
                  <a:pt x="0" y="64480"/>
                  <a:pt x="64480" y="0"/>
                  <a:pt x="144019" y="0"/>
                </a:cubicBezTo>
                <a:lnTo>
                  <a:pt x="1333645" y="0"/>
                </a:lnTo>
                <a:cubicBezTo>
                  <a:pt x="1413184" y="0"/>
                  <a:pt x="1477664" y="64480"/>
                  <a:pt x="1477664" y="144019"/>
                </a:cubicBezTo>
                <a:lnTo>
                  <a:pt x="1477664" y="720077"/>
                </a:lnTo>
                <a:cubicBezTo>
                  <a:pt x="1477664" y="799616"/>
                  <a:pt x="1413184" y="864096"/>
                  <a:pt x="1333645" y="864096"/>
                </a:cubicBezTo>
                <a:lnTo>
                  <a:pt x="144019" y="864096"/>
                </a:lnTo>
                <a:cubicBezTo>
                  <a:pt x="64480" y="864096"/>
                  <a:pt x="0" y="799616"/>
                  <a:pt x="0" y="720077"/>
                </a:cubicBezTo>
                <a:lnTo>
                  <a:pt x="0" y="144019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90000"/>
              <a:hueOff val="0"/>
              <a:satOff val="0"/>
              <a:lumOff val="0"/>
              <a:alphaOff val="-10000"/>
            </a:schemeClr>
          </a:fillRef>
          <a:effectRef idx="2">
            <a:schemeClr val="accent4">
              <a:alpha val="90000"/>
              <a:hueOff val="0"/>
              <a:satOff val="0"/>
              <a:lumOff val="0"/>
              <a:alphaOff val="-10000"/>
            </a:schemeClr>
          </a:effectRef>
          <a:fontRef idx="minor">
            <a:schemeClr val="lt1"/>
          </a:fontRef>
        </p:style>
        <p:txBody>
          <a:bodyPr lIns="0" tIns="110762" rIns="0" bIns="110762" spcCol="1270" anchor="ctr"/>
          <a:lstStyle/>
          <a:p>
            <a:pPr algn="ctr" defTabSz="800100">
              <a:lnSpc>
                <a:spcPts val="500"/>
              </a:lnSpc>
              <a:spcAft>
                <a:spcPct val="35000"/>
              </a:spcAft>
              <a:defRPr/>
            </a:pPr>
            <a:r>
              <a:rPr lang="es-ES" sz="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Retenciones</a:t>
            </a:r>
            <a:endParaRPr lang="es-E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28 Forma libre"/>
          <p:cNvSpPr/>
          <p:nvPr/>
        </p:nvSpPr>
        <p:spPr>
          <a:xfrm>
            <a:off x="2705149" y="4052029"/>
            <a:ext cx="952794" cy="214329"/>
          </a:xfrm>
          <a:custGeom>
            <a:avLst/>
            <a:gdLst>
              <a:gd name="connsiteX0" fmla="*/ 0 w 1477664"/>
              <a:gd name="connsiteY0" fmla="*/ 144019 h 864096"/>
              <a:gd name="connsiteX1" fmla="*/ 144019 w 1477664"/>
              <a:gd name="connsiteY1" fmla="*/ 0 h 864096"/>
              <a:gd name="connsiteX2" fmla="*/ 1333645 w 1477664"/>
              <a:gd name="connsiteY2" fmla="*/ 0 h 864096"/>
              <a:gd name="connsiteX3" fmla="*/ 1477664 w 1477664"/>
              <a:gd name="connsiteY3" fmla="*/ 144019 h 864096"/>
              <a:gd name="connsiteX4" fmla="*/ 1477664 w 1477664"/>
              <a:gd name="connsiteY4" fmla="*/ 720077 h 864096"/>
              <a:gd name="connsiteX5" fmla="*/ 1333645 w 1477664"/>
              <a:gd name="connsiteY5" fmla="*/ 864096 h 864096"/>
              <a:gd name="connsiteX6" fmla="*/ 144019 w 1477664"/>
              <a:gd name="connsiteY6" fmla="*/ 864096 h 864096"/>
              <a:gd name="connsiteX7" fmla="*/ 0 w 1477664"/>
              <a:gd name="connsiteY7" fmla="*/ 720077 h 864096"/>
              <a:gd name="connsiteX8" fmla="*/ 0 w 1477664"/>
              <a:gd name="connsiteY8" fmla="*/ 144019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4" h="864096">
                <a:moveTo>
                  <a:pt x="0" y="144019"/>
                </a:moveTo>
                <a:cubicBezTo>
                  <a:pt x="0" y="64480"/>
                  <a:pt x="64480" y="0"/>
                  <a:pt x="144019" y="0"/>
                </a:cubicBezTo>
                <a:lnTo>
                  <a:pt x="1333645" y="0"/>
                </a:lnTo>
                <a:cubicBezTo>
                  <a:pt x="1413184" y="0"/>
                  <a:pt x="1477664" y="64480"/>
                  <a:pt x="1477664" y="144019"/>
                </a:cubicBezTo>
                <a:lnTo>
                  <a:pt x="1477664" y="720077"/>
                </a:lnTo>
                <a:cubicBezTo>
                  <a:pt x="1477664" y="799616"/>
                  <a:pt x="1413184" y="864096"/>
                  <a:pt x="1333645" y="864096"/>
                </a:cubicBezTo>
                <a:lnTo>
                  <a:pt x="144019" y="864096"/>
                </a:lnTo>
                <a:cubicBezTo>
                  <a:pt x="64480" y="864096"/>
                  <a:pt x="0" y="799616"/>
                  <a:pt x="0" y="720077"/>
                </a:cubicBezTo>
                <a:lnTo>
                  <a:pt x="0" y="144019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90000"/>
              <a:hueOff val="0"/>
              <a:satOff val="0"/>
              <a:lumOff val="0"/>
              <a:alphaOff val="-10000"/>
            </a:schemeClr>
          </a:fillRef>
          <a:effectRef idx="2">
            <a:schemeClr val="accent4">
              <a:alpha val="90000"/>
              <a:hueOff val="0"/>
              <a:satOff val="0"/>
              <a:lumOff val="0"/>
              <a:alphaOff val="-10000"/>
            </a:schemeClr>
          </a:effectRef>
          <a:fontRef idx="minor">
            <a:schemeClr val="lt1"/>
          </a:fontRef>
        </p:style>
        <p:txBody>
          <a:bodyPr lIns="0" tIns="110762" rIns="0" bIns="110762" spcCol="1270" anchor="ctr"/>
          <a:lstStyle/>
          <a:p>
            <a:pPr algn="ctr" defTabSz="800100">
              <a:lnSpc>
                <a:spcPts val="500"/>
              </a:lnSpc>
              <a:spcAft>
                <a:spcPct val="35000"/>
              </a:spcAft>
              <a:defRPr/>
            </a:pPr>
            <a:r>
              <a:rPr lang="es-ES" sz="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Tarificación</a:t>
            </a:r>
            <a:endParaRPr lang="es-E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30 Forma libre"/>
          <p:cNvSpPr/>
          <p:nvPr/>
        </p:nvSpPr>
        <p:spPr>
          <a:xfrm>
            <a:off x="2699792" y="4366799"/>
            <a:ext cx="952794" cy="214329"/>
          </a:xfrm>
          <a:custGeom>
            <a:avLst/>
            <a:gdLst>
              <a:gd name="connsiteX0" fmla="*/ 0 w 1477664"/>
              <a:gd name="connsiteY0" fmla="*/ 144019 h 864096"/>
              <a:gd name="connsiteX1" fmla="*/ 144019 w 1477664"/>
              <a:gd name="connsiteY1" fmla="*/ 0 h 864096"/>
              <a:gd name="connsiteX2" fmla="*/ 1333645 w 1477664"/>
              <a:gd name="connsiteY2" fmla="*/ 0 h 864096"/>
              <a:gd name="connsiteX3" fmla="*/ 1477664 w 1477664"/>
              <a:gd name="connsiteY3" fmla="*/ 144019 h 864096"/>
              <a:gd name="connsiteX4" fmla="*/ 1477664 w 1477664"/>
              <a:gd name="connsiteY4" fmla="*/ 720077 h 864096"/>
              <a:gd name="connsiteX5" fmla="*/ 1333645 w 1477664"/>
              <a:gd name="connsiteY5" fmla="*/ 864096 h 864096"/>
              <a:gd name="connsiteX6" fmla="*/ 144019 w 1477664"/>
              <a:gd name="connsiteY6" fmla="*/ 864096 h 864096"/>
              <a:gd name="connsiteX7" fmla="*/ 0 w 1477664"/>
              <a:gd name="connsiteY7" fmla="*/ 720077 h 864096"/>
              <a:gd name="connsiteX8" fmla="*/ 0 w 1477664"/>
              <a:gd name="connsiteY8" fmla="*/ 144019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4" h="864096">
                <a:moveTo>
                  <a:pt x="0" y="144019"/>
                </a:moveTo>
                <a:cubicBezTo>
                  <a:pt x="0" y="64480"/>
                  <a:pt x="64480" y="0"/>
                  <a:pt x="144019" y="0"/>
                </a:cubicBezTo>
                <a:lnTo>
                  <a:pt x="1333645" y="0"/>
                </a:lnTo>
                <a:cubicBezTo>
                  <a:pt x="1413184" y="0"/>
                  <a:pt x="1477664" y="64480"/>
                  <a:pt x="1477664" y="144019"/>
                </a:cubicBezTo>
                <a:lnTo>
                  <a:pt x="1477664" y="720077"/>
                </a:lnTo>
                <a:cubicBezTo>
                  <a:pt x="1477664" y="799616"/>
                  <a:pt x="1413184" y="864096"/>
                  <a:pt x="1333645" y="864096"/>
                </a:cubicBezTo>
                <a:lnTo>
                  <a:pt x="144019" y="864096"/>
                </a:lnTo>
                <a:cubicBezTo>
                  <a:pt x="64480" y="864096"/>
                  <a:pt x="0" y="799616"/>
                  <a:pt x="0" y="720077"/>
                </a:cubicBezTo>
                <a:lnTo>
                  <a:pt x="0" y="144019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90000"/>
              <a:hueOff val="0"/>
              <a:satOff val="0"/>
              <a:lumOff val="0"/>
              <a:alphaOff val="-10000"/>
            </a:schemeClr>
          </a:fillRef>
          <a:effectRef idx="2">
            <a:schemeClr val="accent4">
              <a:alpha val="90000"/>
              <a:hueOff val="0"/>
              <a:satOff val="0"/>
              <a:lumOff val="0"/>
              <a:alphaOff val="-10000"/>
            </a:schemeClr>
          </a:effectRef>
          <a:fontRef idx="minor">
            <a:schemeClr val="lt1"/>
          </a:fontRef>
        </p:style>
        <p:txBody>
          <a:bodyPr lIns="0" tIns="110762" rIns="0" bIns="110762" spcCol="1270" anchor="ctr"/>
          <a:lstStyle/>
          <a:p>
            <a:pPr algn="ctr" defTabSz="800100">
              <a:lnSpc>
                <a:spcPts val="500"/>
              </a:lnSpc>
              <a:spcAft>
                <a:spcPct val="35000"/>
              </a:spcAft>
              <a:defRPr/>
            </a:pPr>
            <a:r>
              <a:rPr lang="es-ES" sz="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Medios de Pago</a:t>
            </a:r>
            <a:endParaRPr lang="es-E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34 Forma libre"/>
          <p:cNvSpPr/>
          <p:nvPr/>
        </p:nvSpPr>
        <p:spPr bwMode="auto">
          <a:xfrm>
            <a:off x="3071109" y="1628029"/>
            <a:ext cx="1068843" cy="378125"/>
          </a:xfrm>
          <a:custGeom>
            <a:avLst/>
            <a:gdLst>
              <a:gd name="connsiteX0" fmla="*/ 0 w 1232960"/>
              <a:gd name="connsiteY0" fmla="*/ 144019 h 864096"/>
              <a:gd name="connsiteX1" fmla="*/ 144019 w 1232960"/>
              <a:gd name="connsiteY1" fmla="*/ 0 h 864096"/>
              <a:gd name="connsiteX2" fmla="*/ 1088941 w 1232960"/>
              <a:gd name="connsiteY2" fmla="*/ 0 h 864096"/>
              <a:gd name="connsiteX3" fmla="*/ 1232960 w 1232960"/>
              <a:gd name="connsiteY3" fmla="*/ 144019 h 864096"/>
              <a:gd name="connsiteX4" fmla="*/ 1232960 w 1232960"/>
              <a:gd name="connsiteY4" fmla="*/ 720077 h 864096"/>
              <a:gd name="connsiteX5" fmla="*/ 1088941 w 1232960"/>
              <a:gd name="connsiteY5" fmla="*/ 864096 h 864096"/>
              <a:gd name="connsiteX6" fmla="*/ 144019 w 1232960"/>
              <a:gd name="connsiteY6" fmla="*/ 864096 h 864096"/>
              <a:gd name="connsiteX7" fmla="*/ 0 w 1232960"/>
              <a:gd name="connsiteY7" fmla="*/ 720077 h 864096"/>
              <a:gd name="connsiteX8" fmla="*/ 0 w 1232960"/>
              <a:gd name="connsiteY8" fmla="*/ 144019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2960" h="864096">
                <a:moveTo>
                  <a:pt x="0" y="144019"/>
                </a:moveTo>
                <a:cubicBezTo>
                  <a:pt x="0" y="64480"/>
                  <a:pt x="64480" y="0"/>
                  <a:pt x="144019" y="0"/>
                </a:cubicBezTo>
                <a:lnTo>
                  <a:pt x="1088941" y="0"/>
                </a:lnTo>
                <a:cubicBezTo>
                  <a:pt x="1168480" y="0"/>
                  <a:pt x="1232960" y="64480"/>
                  <a:pt x="1232960" y="144019"/>
                </a:cubicBezTo>
                <a:lnTo>
                  <a:pt x="1232960" y="720077"/>
                </a:lnTo>
                <a:cubicBezTo>
                  <a:pt x="1232960" y="799616"/>
                  <a:pt x="1168480" y="864096"/>
                  <a:pt x="1088941" y="864096"/>
                </a:cubicBezTo>
                <a:lnTo>
                  <a:pt x="144019" y="864096"/>
                </a:lnTo>
                <a:cubicBezTo>
                  <a:pt x="64480" y="864096"/>
                  <a:pt x="0" y="799616"/>
                  <a:pt x="0" y="720077"/>
                </a:cubicBezTo>
                <a:lnTo>
                  <a:pt x="0" y="144019"/>
                </a:lnTo>
                <a:close/>
              </a:path>
            </a:pathLst>
          </a:custGeom>
          <a:solidFill>
            <a:srgbClr val="B9C800"/>
          </a:solidFill>
          <a:ln>
            <a:noFill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50000"/>
              <a:hueOff val="0"/>
              <a:satOff val="0"/>
              <a:lumOff val="0"/>
              <a:alphaOff val="0"/>
            </a:schemeClr>
          </a:fillRef>
          <a:effectRef idx="2">
            <a:schemeClr val="accent3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9332" tIns="99332" rIns="99332" bIns="99332" spcCol="1270" anchor="ctr"/>
          <a:lstStyle/>
          <a:p>
            <a:pPr algn="ctr" defTabSz="666750">
              <a:lnSpc>
                <a:spcPct val="90000"/>
              </a:lnSpc>
              <a:spcAft>
                <a:spcPct val="35000"/>
              </a:spcAft>
              <a:defRPr/>
            </a:pPr>
            <a:r>
              <a:rPr lang="es-ES" sz="1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Partner 1</a:t>
            </a:r>
            <a:endParaRPr lang="es-E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3016233" y="5131314"/>
            <a:ext cx="2016224" cy="261631"/>
          </a:xfrm>
          <a:prstGeom prst="roundRect">
            <a:avLst/>
          </a:prstGeom>
          <a:solidFill>
            <a:srgbClr val="B9C800"/>
          </a:solidFill>
          <a:ln>
            <a:solidFill>
              <a:srgbClr val="B9C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Producto preconcedido“Digital”</a:t>
            </a:r>
            <a:endParaRPr lang="es-E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29 Rectángulo redondeado"/>
          <p:cNvSpPr/>
          <p:nvPr/>
        </p:nvSpPr>
        <p:spPr>
          <a:xfrm>
            <a:off x="971600" y="5013176"/>
            <a:ext cx="1488004" cy="220048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eCommerce</a:t>
            </a:r>
            <a:endParaRPr lang="es-ES" sz="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38 Rectángulo redondeado"/>
          <p:cNvSpPr/>
          <p:nvPr/>
        </p:nvSpPr>
        <p:spPr>
          <a:xfrm>
            <a:off x="971600" y="5367067"/>
            <a:ext cx="1488004" cy="190669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eCommerce</a:t>
            </a:r>
            <a:endParaRPr lang="es-ES" sz="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5 Triángulo isósceles"/>
          <p:cNvSpPr/>
          <p:nvPr/>
        </p:nvSpPr>
        <p:spPr>
          <a:xfrm rot="5400000">
            <a:off x="2677850" y="5178792"/>
            <a:ext cx="165243" cy="166673"/>
          </a:xfrm>
          <a:prstGeom prst="triangle">
            <a:avLst/>
          </a:prstGeom>
          <a:solidFill>
            <a:schemeClr val="accent2"/>
          </a:solidFill>
          <a:ln w="31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39 Triángulo isósceles"/>
          <p:cNvSpPr/>
          <p:nvPr/>
        </p:nvSpPr>
        <p:spPr>
          <a:xfrm rot="5400000">
            <a:off x="6116368" y="5484603"/>
            <a:ext cx="165243" cy="166673"/>
          </a:xfrm>
          <a:prstGeom prst="triangle">
            <a:avLst/>
          </a:prstGeom>
          <a:solidFill>
            <a:schemeClr val="accent2"/>
          </a:solidFill>
          <a:ln w="31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40 Rectángulo redondeado"/>
          <p:cNvSpPr/>
          <p:nvPr/>
        </p:nvSpPr>
        <p:spPr>
          <a:xfrm>
            <a:off x="6293046" y="4977916"/>
            <a:ext cx="2407334" cy="1038618"/>
          </a:xfrm>
          <a:prstGeom prst="roundRect">
            <a:avLst/>
          </a:prstGeom>
          <a:solidFill>
            <a:srgbClr val="B9C800"/>
          </a:solidFill>
          <a:ln>
            <a:solidFill>
              <a:srgbClr val="B9C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Parametrizable  </a:t>
            </a:r>
            <a:r>
              <a:rPr lang="es-ES" sz="8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sz="8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precio/condiciones aunque ahora es siempre 7% y sin comisiones que es lo aprobado en Comité de Particulares</a:t>
            </a:r>
            <a:r>
              <a:rPr lang="es-ES" sz="8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s-ES" sz="8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es-ES" sz="800" b="1" i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ES" sz="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Permite retener y no retener el importe para poder dar respuesta a la presencia de Plan B en diferentes momentos del flujo de compra en el e-commerce</a:t>
            </a:r>
          </a:p>
        </p:txBody>
      </p:sp>
      <p:sp>
        <p:nvSpPr>
          <p:cNvPr id="16" name="9215 CuadroTexto"/>
          <p:cNvSpPr txBox="1">
            <a:spLocks noChangeArrowheads="1"/>
          </p:cNvSpPr>
          <p:nvPr/>
        </p:nvSpPr>
        <p:spPr bwMode="auto">
          <a:xfrm>
            <a:off x="539552" y="2559691"/>
            <a:ext cx="13557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s-ES" altLang="es-E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API Manager</a:t>
            </a:r>
            <a:endParaRPr lang="es-ES" altLang="es-E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6 CuadroTexto"/>
          <p:cNvSpPr txBox="1">
            <a:spLocks noChangeArrowheads="1"/>
          </p:cNvSpPr>
          <p:nvPr/>
        </p:nvSpPr>
        <p:spPr bwMode="auto">
          <a:xfrm>
            <a:off x="511584" y="980728"/>
            <a:ext cx="15205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s-ES" altLang="es-E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Internet (Canal)</a:t>
            </a:r>
            <a:endParaRPr lang="es-ES" altLang="es-E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14 CuadroTexto"/>
          <p:cNvSpPr txBox="1">
            <a:spLocks noChangeArrowheads="1"/>
          </p:cNvSpPr>
          <p:nvPr/>
        </p:nvSpPr>
        <p:spPr bwMode="auto">
          <a:xfrm>
            <a:off x="503238" y="3861048"/>
            <a:ext cx="16550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s-ES" altLang="es-E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SNs Aplicaciones </a:t>
            </a:r>
          </a:p>
          <a:p>
            <a:r>
              <a:rPr lang="es-ES" altLang="es-E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(Host)</a:t>
            </a:r>
            <a:endParaRPr lang="es-ES" altLang="es-E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42 Rectángulo redondeado"/>
          <p:cNvSpPr/>
          <p:nvPr/>
        </p:nvSpPr>
        <p:spPr>
          <a:xfrm>
            <a:off x="3016597" y="5798033"/>
            <a:ext cx="2016224" cy="261631"/>
          </a:xfrm>
          <a:prstGeom prst="roundRect">
            <a:avLst/>
          </a:prstGeom>
          <a:solidFill>
            <a:srgbClr val="B9C800"/>
          </a:solidFill>
          <a:ln>
            <a:solidFill>
              <a:srgbClr val="B9C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Producto financiación LTC</a:t>
            </a:r>
            <a:endParaRPr lang="es-E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44 Rectángulo redondeado"/>
          <p:cNvSpPr/>
          <p:nvPr/>
        </p:nvSpPr>
        <p:spPr>
          <a:xfrm>
            <a:off x="971600" y="5805264"/>
            <a:ext cx="1488004" cy="21127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eCommerce</a:t>
            </a:r>
            <a:endParaRPr lang="es-ES" sz="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45 Triángulo isósceles"/>
          <p:cNvSpPr/>
          <p:nvPr/>
        </p:nvSpPr>
        <p:spPr>
          <a:xfrm rot="5400000">
            <a:off x="2677850" y="5812200"/>
            <a:ext cx="165243" cy="166673"/>
          </a:xfrm>
          <a:prstGeom prst="triangle">
            <a:avLst/>
          </a:prstGeom>
          <a:solidFill>
            <a:schemeClr val="accent2"/>
          </a:solidFill>
          <a:ln w="31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41 Forma libre"/>
          <p:cNvSpPr/>
          <p:nvPr/>
        </p:nvSpPr>
        <p:spPr bwMode="auto">
          <a:xfrm>
            <a:off x="4366209" y="1638798"/>
            <a:ext cx="1068843" cy="378125"/>
          </a:xfrm>
          <a:custGeom>
            <a:avLst/>
            <a:gdLst>
              <a:gd name="connsiteX0" fmla="*/ 0 w 1232960"/>
              <a:gd name="connsiteY0" fmla="*/ 144019 h 864096"/>
              <a:gd name="connsiteX1" fmla="*/ 144019 w 1232960"/>
              <a:gd name="connsiteY1" fmla="*/ 0 h 864096"/>
              <a:gd name="connsiteX2" fmla="*/ 1088941 w 1232960"/>
              <a:gd name="connsiteY2" fmla="*/ 0 h 864096"/>
              <a:gd name="connsiteX3" fmla="*/ 1232960 w 1232960"/>
              <a:gd name="connsiteY3" fmla="*/ 144019 h 864096"/>
              <a:gd name="connsiteX4" fmla="*/ 1232960 w 1232960"/>
              <a:gd name="connsiteY4" fmla="*/ 720077 h 864096"/>
              <a:gd name="connsiteX5" fmla="*/ 1088941 w 1232960"/>
              <a:gd name="connsiteY5" fmla="*/ 864096 h 864096"/>
              <a:gd name="connsiteX6" fmla="*/ 144019 w 1232960"/>
              <a:gd name="connsiteY6" fmla="*/ 864096 h 864096"/>
              <a:gd name="connsiteX7" fmla="*/ 0 w 1232960"/>
              <a:gd name="connsiteY7" fmla="*/ 720077 h 864096"/>
              <a:gd name="connsiteX8" fmla="*/ 0 w 1232960"/>
              <a:gd name="connsiteY8" fmla="*/ 144019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2960" h="864096">
                <a:moveTo>
                  <a:pt x="0" y="144019"/>
                </a:moveTo>
                <a:cubicBezTo>
                  <a:pt x="0" y="64480"/>
                  <a:pt x="64480" y="0"/>
                  <a:pt x="144019" y="0"/>
                </a:cubicBezTo>
                <a:lnTo>
                  <a:pt x="1088941" y="0"/>
                </a:lnTo>
                <a:cubicBezTo>
                  <a:pt x="1168480" y="0"/>
                  <a:pt x="1232960" y="64480"/>
                  <a:pt x="1232960" y="144019"/>
                </a:cubicBezTo>
                <a:lnTo>
                  <a:pt x="1232960" y="720077"/>
                </a:lnTo>
                <a:cubicBezTo>
                  <a:pt x="1232960" y="799616"/>
                  <a:pt x="1168480" y="864096"/>
                  <a:pt x="1088941" y="864096"/>
                </a:cubicBezTo>
                <a:lnTo>
                  <a:pt x="144019" y="864096"/>
                </a:lnTo>
                <a:cubicBezTo>
                  <a:pt x="64480" y="864096"/>
                  <a:pt x="0" y="799616"/>
                  <a:pt x="0" y="720077"/>
                </a:cubicBezTo>
                <a:lnTo>
                  <a:pt x="0" y="144019"/>
                </a:lnTo>
                <a:close/>
              </a:path>
            </a:pathLst>
          </a:custGeom>
          <a:solidFill>
            <a:srgbClr val="B9C800"/>
          </a:solidFill>
          <a:ln>
            <a:noFill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50000"/>
              <a:hueOff val="0"/>
              <a:satOff val="0"/>
              <a:lumOff val="0"/>
              <a:alphaOff val="0"/>
            </a:schemeClr>
          </a:fillRef>
          <a:effectRef idx="2">
            <a:schemeClr val="accent3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9332" tIns="99332" rIns="99332" bIns="99332" spcCol="1270" anchor="ctr"/>
          <a:lstStyle/>
          <a:p>
            <a:pPr algn="ctr" defTabSz="666750">
              <a:lnSpc>
                <a:spcPct val="90000"/>
              </a:lnSpc>
              <a:spcAft>
                <a:spcPct val="35000"/>
              </a:spcAft>
              <a:defRPr/>
            </a:pPr>
            <a:r>
              <a:rPr lang="es-E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Partner </a:t>
            </a:r>
            <a:r>
              <a:rPr lang="es-ES" sz="1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s-E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50 Forma libre"/>
          <p:cNvSpPr/>
          <p:nvPr/>
        </p:nvSpPr>
        <p:spPr>
          <a:xfrm>
            <a:off x="4843342" y="3645024"/>
            <a:ext cx="952794" cy="214329"/>
          </a:xfrm>
          <a:custGeom>
            <a:avLst/>
            <a:gdLst>
              <a:gd name="connsiteX0" fmla="*/ 0 w 1477664"/>
              <a:gd name="connsiteY0" fmla="*/ 144019 h 864096"/>
              <a:gd name="connsiteX1" fmla="*/ 144019 w 1477664"/>
              <a:gd name="connsiteY1" fmla="*/ 0 h 864096"/>
              <a:gd name="connsiteX2" fmla="*/ 1333645 w 1477664"/>
              <a:gd name="connsiteY2" fmla="*/ 0 h 864096"/>
              <a:gd name="connsiteX3" fmla="*/ 1477664 w 1477664"/>
              <a:gd name="connsiteY3" fmla="*/ 144019 h 864096"/>
              <a:gd name="connsiteX4" fmla="*/ 1477664 w 1477664"/>
              <a:gd name="connsiteY4" fmla="*/ 720077 h 864096"/>
              <a:gd name="connsiteX5" fmla="*/ 1333645 w 1477664"/>
              <a:gd name="connsiteY5" fmla="*/ 864096 h 864096"/>
              <a:gd name="connsiteX6" fmla="*/ 144019 w 1477664"/>
              <a:gd name="connsiteY6" fmla="*/ 864096 h 864096"/>
              <a:gd name="connsiteX7" fmla="*/ 0 w 1477664"/>
              <a:gd name="connsiteY7" fmla="*/ 720077 h 864096"/>
              <a:gd name="connsiteX8" fmla="*/ 0 w 1477664"/>
              <a:gd name="connsiteY8" fmla="*/ 144019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4" h="864096">
                <a:moveTo>
                  <a:pt x="0" y="144019"/>
                </a:moveTo>
                <a:cubicBezTo>
                  <a:pt x="0" y="64480"/>
                  <a:pt x="64480" y="0"/>
                  <a:pt x="144019" y="0"/>
                </a:cubicBezTo>
                <a:lnTo>
                  <a:pt x="1333645" y="0"/>
                </a:lnTo>
                <a:cubicBezTo>
                  <a:pt x="1413184" y="0"/>
                  <a:pt x="1477664" y="64480"/>
                  <a:pt x="1477664" y="144019"/>
                </a:cubicBezTo>
                <a:lnTo>
                  <a:pt x="1477664" y="720077"/>
                </a:lnTo>
                <a:cubicBezTo>
                  <a:pt x="1477664" y="799616"/>
                  <a:pt x="1413184" y="864096"/>
                  <a:pt x="1333645" y="864096"/>
                </a:cubicBezTo>
                <a:lnTo>
                  <a:pt x="144019" y="864096"/>
                </a:lnTo>
                <a:cubicBezTo>
                  <a:pt x="64480" y="864096"/>
                  <a:pt x="0" y="799616"/>
                  <a:pt x="0" y="720077"/>
                </a:cubicBezTo>
                <a:lnTo>
                  <a:pt x="0" y="144019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90000"/>
              <a:hueOff val="0"/>
              <a:satOff val="0"/>
              <a:lumOff val="0"/>
              <a:alphaOff val="-10000"/>
            </a:schemeClr>
          </a:fillRef>
          <a:effectRef idx="2">
            <a:schemeClr val="accent4">
              <a:alpha val="90000"/>
              <a:hueOff val="0"/>
              <a:satOff val="0"/>
              <a:lumOff val="0"/>
              <a:alphaOff val="-10000"/>
            </a:schemeClr>
          </a:effectRef>
          <a:fontRef idx="minor">
            <a:schemeClr val="lt1"/>
          </a:fontRef>
        </p:style>
        <p:txBody>
          <a:bodyPr lIns="0" tIns="110762" rIns="0" bIns="110762" spcCol="1270" anchor="ctr"/>
          <a:lstStyle/>
          <a:p>
            <a:pPr algn="ctr" defTabSz="800100">
              <a:lnSpc>
                <a:spcPts val="500"/>
              </a:lnSpc>
              <a:spcAft>
                <a:spcPct val="35000"/>
              </a:spcAft>
              <a:defRPr/>
            </a:pPr>
            <a:r>
              <a:rPr lang="es-ES" sz="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SFD</a:t>
            </a:r>
            <a:endParaRPr lang="es-E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51 Forma libre"/>
          <p:cNvSpPr/>
          <p:nvPr/>
        </p:nvSpPr>
        <p:spPr>
          <a:xfrm>
            <a:off x="4823028" y="4005064"/>
            <a:ext cx="952794" cy="214329"/>
          </a:xfrm>
          <a:custGeom>
            <a:avLst/>
            <a:gdLst>
              <a:gd name="connsiteX0" fmla="*/ 0 w 1477664"/>
              <a:gd name="connsiteY0" fmla="*/ 144019 h 864096"/>
              <a:gd name="connsiteX1" fmla="*/ 144019 w 1477664"/>
              <a:gd name="connsiteY1" fmla="*/ 0 h 864096"/>
              <a:gd name="connsiteX2" fmla="*/ 1333645 w 1477664"/>
              <a:gd name="connsiteY2" fmla="*/ 0 h 864096"/>
              <a:gd name="connsiteX3" fmla="*/ 1477664 w 1477664"/>
              <a:gd name="connsiteY3" fmla="*/ 144019 h 864096"/>
              <a:gd name="connsiteX4" fmla="*/ 1477664 w 1477664"/>
              <a:gd name="connsiteY4" fmla="*/ 720077 h 864096"/>
              <a:gd name="connsiteX5" fmla="*/ 1333645 w 1477664"/>
              <a:gd name="connsiteY5" fmla="*/ 864096 h 864096"/>
              <a:gd name="connsiteX6" fmla="*/ 144019 w 1477664"/>
              <a:gd name="connsiteY6" fmla="*/ 864096 h 864096"/>
              <a:gd name="connsiteX7" fmla="*/ 0 w 1477664"/>
              <a:gd name="connsiteY7" fmla="*/ 720077 h 864096"/>
              <a:gd name="connsiteX8" fmla="*/ 0 w 1477664"/>
              <a:gd name="connsiteY8" fmla="*/ 144019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4" h="864096">
                <a:moveTo>
                  <a:pt x="0" y="144019"/>
                </a:moveTo>
                <a:cubicBezTo>
                  <a:pt x="0" y="64480"/>
                  <a:pt x="64480" y="0"/>
                  <a:pt x="144019" y="0"/>
                </a:cubicBezTo>
                <a:lnTo>
                  <a:pt x="1333645" y="0"/>
                </a:lnTo>
                <a:cubicBezTo>
                  <a:pt x="1413184" y="0"/>
                  <a:pt x="1477664" y="64480"/>
                  <a:pt x="1477664" y="144019"/>
                </a:cubicBezTo>
                <a:lnTo>
                  <a:pt x="1477664" y="720077"/>
                </a:lnTo>
                <a:cubicBezTo>
                  <a:pt x="1477664" y="799616"/>
                  <a:pt x="1413184" y="864096"/>
                  <a:pt x="1333645" y="864096"/>
                </a:cubicBezTo>
                <a:lnTo>
                  <a:pt x="144019" y="864096"/>
                </a:lnTo>
                <a:cubicBezTo>
                  <a:pt x="64480" y="864096"/>
                  <a:pt x="0" y="799616"/>
                  <a:pt x="0" y="720077"/>
                </a:cubicBezTo>
                <a:lnTo>
                  <a:pt x="0" y="144019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90000"/>
              <a:hueOff val="0"/>
              <a:satOff val="0"/>
              <a:lumOff val="0"/>
              <a:alphaOff val="-10000"/>
            </a:schemeClr>
          </a:fillRef>
          <a:effectRef idx="2">
            <a:schemeClr val="accent4">
              <a:alpha val="90000"/>
              <a:hueOff val="0"/>
              <a:satOff val="0"/>
              <a:lumOff val="0"/>
              <a:alphaOff val="-10000"/>
            </a:schemeClr>
          </a:effectRef>
          <a:fontRef idx="minor">
            <a:schemeClr val="lt1"/>
          </a:fontRef>
        </p:style>
        <p:txBody>
          <a:bodyPr lIns="0" tIns="110762" rIns="0" bIns="110762" spcCol="1270" anchor="ctr"/>
          <a:lstStyle/>
          <a:p>
            <a:pPr algn="ctr" defTabSz="800100">
              <a:lnSpc>
                <a:spcPts val="500"/>
              </a:lnSpc>
              <a:spcAft>
                <a:spcPct val="35000"/>
              </a:spcAft>
              <a:defRPr/>
            </a:pPr>
            <a:r>
              <a:rPr lang="es-ES" sz="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DyDA</a:t>
            </a:r>
            <a:endParaRPr lang="es-E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35 Forma libre"/>
          <p:cNvSpPr/>
          <p:nvPr/>
        </p:nvSpPr>
        <p:spPr>
          <a:xfrm>
            <a:off x="4823028" y="4366797"/>
            <a:ext cx="952794" cy="214329"/>
          </a:xfrm>
          <a:custGeom>
            <a:avLst/>
            <a:gdLst>
              <a:gd name="connsiteX0" fmla="*/ 0 w 1477664"/>
              <a:gd name="connsiteY0" fmla="*/ 144019 h 864096"/>
              <a:gd name="connsiteX1" fmla="*/ 144019 w 1477664"/>
              <a:gd name="connsiteY1" fmla="*/ 0 h 864096"/>
              <a:gd name="connsiteX2" fmla="*/ 1333645 w 1477664"/>
              <a:gd name="connsiteY2" fmla="*/ 0 h 864096"/>
              <a:gd name="connsiteX3" fmla="*/ 1477664 w 1477664"/>
              <a:gd name="connsiteY3" fmla="*/ 144019 h 864096"/>
              <a:gd name="connsiteX4" fmla="*/ 1477664 w 1477664"/>
              <a:gd name="connsiteY4" fmla="*/ 720077 h 864096"/>
              <a:gd name="connsiteX5" fmla="*/ 1333645 w 1477664"/>
              <a:gd name="connsiteY5" fmla="*/ 864096 h 864096"/>
              <a:gd name="connsiteX6" fmla="*/ 144019 w 1477664"/>
              <a:gd name="connsiteY6" fmla="*/ 864096 h 864096"/>
              <a:gd name="connsiteX7" fmla="*/ 0 w 1477664"/>
              <a:gd name="connsiteY7" fmla="*/ 720077 h 864096"/>
              <a:gd name="connsiteX8" fmla="*/ 0 w 1477664"/>
              <a:gd name="connsiteY8" fmla="*/ 144019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4" h="864096">
                <a:moveTo>
                  <a:pt x="0" y="144019"/>
                </a:moveTo>
                <a:cubicBezTo>
                  <a:pt x="0" y="64480"/>
                  <a:pt x="64480" y="0"/>
                  <a:pt x="144019" y="0"/>
                </a:cubicBezTo>
                <a:lnTo>
                  <a:pt x="1333645" y="0"/>
                </a:lnTo>
                <a:cubicBezTo>
                  <a:pt x="1413184" y="0"/>
                  <a:pt x="1477664" y="64480"/>
                  <a:pt x="1477664" y="144019"/>
                </a:cubicBezTo>
                <a:lnTo>
                  <a:pt x="1477664" y="720077"/>
                </a:lnTo>
                <a:cubicBezTo>
                  <a:pt x="1477664" y="799616"/>
                  <a:pt x="1413184" y="864096"/>
                  <a:pt x="1333645" y="864096"/>
                </a:cubicBezTo>
                <a:lnTo>
                  <a:pt x="144019" y="864096"/>
                </a:lnTo>
                <a:cubicBezTo>
                  <a:pt x="64480" y="864096"/>
                  <a:pt x="0" y="799616"/>
                  <a:pt x="0" y="720077"/>
                </a:cubicBezTo>
                <a:lnTo>
                  <a:pt x="0" y="144019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90000"/>
              <a:hueOff val="0"/>
              <a:satOff val="0"/>
              <a:lumOff val="0"/>
              <a:alphaOff val="-10000"/>
            </a:schemeClr>
          </a:fillRef>
          <a:effectRef idx="2">
            <a:schemeClr val="accent4">
              <a:alpha val="90000"/>
              <a:hueOff val="0"/>
              <a:satOff val="0"/>
              <a:lumOff val="0"/>
              <a:alphaOff val="-10000"/>
            </a:schemeClr>
          </a:effectRef>
          <a:fontRef idx="minor">
            <a:schemeClr val="lt1"/>
          </a:fontRef>
        </p:style>
        <p:txBody>
          <a:bodyPr lIns="0" tIns="110762" rIns="0" bIns="110762" spcCol="1270" anchor="ctr"/>
          <a:lstStyle/>
          <a:p>
            <a:pPr algn="ctr" defTabSz="800100">
              <a:lnSpc>
                <a:spcPts val="500"/>
              </a:lnSpc>
              <a:spcAft>
                <a:spcPct val="35000"/>
              </a:spcAft>
              <a:defRPr/>
            </a:pPr>
            <a:r>
              <a:rPr lang="es-ES" sz="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Banca a Distancia </a:t>
            </a:r>
            <a:endParaRPr lang="es-E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47 Forma libre"/>
          <p:cNvSpPr/>
          <p:nvPr/>
        </p:nvSpPr>
        <p:spPr>
          <a:xfrm>
            <a:off x="2031479" y="2611447"/>
            <a:ext cx="670314" cy="242338"/>
          </a:xfrm>
          <a:custGeom>
            <a:avLst/>
            <a:gdLst>
              <a:gd name="connsiteX0" fmla="*/ 0 w 1477664"/>
              <a:gd name="connsiteY0" fmla="*/ 144019 h 864096"/>
              <a:gd name="connsiteX1" fmla="*/ 144019 w 1477664"/>
              <a:gd name="connsiteY1" fmla="*/ 0 h 864096"/>
              <a:gd name="connsiteX2" fmla="*/ 1333645 w 1477664"/>
              <a:gd name="connsiteY2" fmla="*/ 0 h 864096"/>
              <a:gd name="connsiteX3" fmla="*/ 1477664 w 1477664"/>
              <a:gd name="connsiteY3" fmla="*/ 144019 h 864096"/>
              <a:gd name="connsiteX4" fmla="*/ 1477664 w 1477664"/>
              <a:gd name="connsiteY4" fmla="*/ 720077 h 864096"/>
              <a:gd name="connsiteX5" fmla="*/ 1333645 w 1477664"/>
              <a:gd name="connsiteY5" fmla="*/ 864096 h 864096"/>
              <a:gd name="connsiteX6" fmla="*/ 144019 w 1477664"/>
              <a:gd name="connsiteY6" fmla="*/ 864096 h 864096"/>
              <a:gd name="connsiteX7" fmla="*/ 0 w 1477664"/>
              <a:gd name="connsiteY7" fmla="*/ 720077 h 864096"/>
              <a:gd name="connsiteX8" fmla="*/ 0 w 1477664"/>
              <a:gd name="connsiteY8" fmla="*/ 144019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4" h="864096">
                <a:moveTo>
                  <a:pt x="0" y="144019"/>
                </a:moveTo>
                <a:cubicBezTo>
                  <a:pt x="0" y="64480"/>
                  <a:pt x="64480" y="0"/>
                  <a:pt x="144019" y="0"/>
                </a:cubicBezTo>
                <a:lnTo>
                  <a:pt x="1333645" y="0"/>
                </a:lnTo>
                <a:cubicBezTo>
                  <a:pt x="1413184" y="0"/>
                  <a:pt x="1477664" y="64480"/>
                  <a:pt x="1477664" y="144019"/>
                </a:cubicBezTo>
                <a:lnTo>
                  <a:pt x="1477664" y="720077"/>
                </a:lnTo>
                <a:cubicBezTo>
                  <a:pt x="1477664" y="799616"/>
                  <a:pt x="1413184" y="864096"/>
                  <a:pt x="1333645" y="864096"/>
                </a:cubicBezTo>
                <a:lnTo>
                  <a:pt x="144019" y="864096"/>
                </a:lnTo>
                <a:cubicBezTo>
                  <a:pt x="64480" y="864096"/>
                  <a:pt x="0" y="799616"/>
                  <a:pt x="0" y="720077"/>
                </a:cubicBezTo>
                <a:lnTo>
                  <a:pt x="0" y="144019"/>
                </a:lnTo>
                <a:close/>
              </a:path>
            </a:pathLst>
          </a:custGeom>
          <a:solidFill>
            <a:schemeClr val="accent3">
              <a:lumMod val="75000"/>
              <a:alpha val="8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90000"/>
              <a:hueOff val="0"/>
              <a:satOff val="0"/>
              <a:lumOff val="0"/>
              <a:alphaOff val="-10000"/>
            </a:schemeClr>
          </a:fillRef>
          <a:effectRef idx="2">
            <a:schemeClr val="accent4">
              <a:alpha val="90000"/>
              <a:hueOff val="0"/>
              <a:satOff val="0"/>
              <a:lumOff val="0"/>
              <a:alphaOff val="-10000"/>
            </a:schemeClr>
          </a:effectRef>
          <a:fontRef idx="minor">
            <a:schemeClr val="lt1"/>
          </a:fontRef>
        </p:style>
        <p:txBody>
          <a:bodyPr lIns="0" tIns="110762" rIns="0" bIns="110762" spcCol="1270" anchor="ctr"/>
          <a:lstStyle/>
          <a:p>
            <a:pPr algn="ctr" defTabSz="800100">
              <a:lnSpc>
                <a:spcPts val="500"/>
              </a:lnSpc>
              <a:spcAft>
                <a:spcPct val="35000"/>
              </a:spcAft>
              <a:defRPr/>
            </a:pPr>
            <a:r>
              <a:rPr lang="es-ES" sz="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API Login</a:t>
            </a:r>
            <a:endParaRPr lang="es-E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48 Forma libre"/>
          <p:cNvSpPr/>
          <p:nvPr/>
        </p:nvSpPr>
        <p:spPr>
          <a:xfrm>
            <a:off x="6614504" y="2611447"/>
            <a:ext cx="693800" cy="231759"/>
          </a:xfrm>
          <a:custGeom>
            <a:avLst/>
            <a:gdLst>
              <a:gd name="connsiteX0" fmla="*/ 0 w 1477664"/>
              <a:gd name="connsiteY0" fmla="*/ 144019 h 864096"/>
              <a:gd name="connsiteX1" fmla="*/ 144019 w 1477664"/>
              <a:gd name="connsiteY1" fmla="*/ 0 h 864096"/>
              <a:gd name="connsiteX2" fmla="*/ 1333645 w 1477664"/>
              <a:gd name="connsiteY2" fmla="*/ 0 h 864096"/>
              <a:gd name="connsiteX3" fmla="*/ 1477664 w 1477664"/>
              <a:gd name="connsiteY3" fmla="*/ 144019 h 864096"/>
              <a:gd name="connsiteX4" fmla="*/ 1477664 w 1477664"/>
              <a:gd name="connsiteY4" fmla="*/ 720077 h 864096"/>
              <a:gd name="connsiteX5" fmla="*/ 1333645 w 1477664"/>
              <a:gd name="connsiteY5" fmla="*/ 864096 h 864096"/>
              <a:gd name="connsiteX6" fmla="*/ 144019 w 1477664"/>
              <a:gd name="connsiteY6" fmla="*/ 864096 h 864096"/>
              <a:gd name="connsiteX7" fmla="*/ 0 w 1477664"/>
              <a:gd name="connsiteY7" fmla="*/ 720077 h 864096"/>
              <a:gd name="connsiteX8" fmla="*/ 0 w 1477664"/>
              <a:gd name="connsiteY8" fmla="*/ 144019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4" h="864096">
                <a:moveTo>
                  <a:pt x="0" y="144019"/>
                </a:moveTo>
                <a:cubicBezTo>
                  <a:pt x="0" y="64480"/>
                  <a:pt x="64480" y="0"/>
                  <a:pt x="144019" y="0"/>
                </a:cubicBezTo>
                <a:lnTo>
                  <a:pt x="1333645" y="0"/>
                </a:lnTo>
                <a:cubicBezTo>
                  <a:pt x="1413184" y="0"/>
                  <a:pt x="1477664" y="64480"/>
                  <a:pt x="1477664" y="144019"/>
                </a:cubicBezTo>
                <a:lnTo>
                  <a:pt x="1477664" y="720077"/>
                </a:lnTo>
                <a:cubicBezTo>
                  <a:pt x="1477664" y="799616"/>
                  <a:pt x="1413184" y="864096"/>
                  <a:pt x="1333645" y="864096"/>
                </a:cubicBezTo>
                <a:lnTo>
                  <a:pt x="144019" y="864096"/>
                </a:lnTo>
                <a:cubicBezTo>
                  <a:pt x="64480" y="864096"/>
                  <a:pt x="0" y="799616"/>
                  <a:pt x="0" y="720077"/>
                </a:cubicBezTo>
                <a:lnTo>
                  <a:pt x="0" y="144019"/>
                </a:lnTo>
                <a:close/>
              </a:path>
            </a:pathLst>
          </a:custGeom>
          <a:solidFill>
            <a:schemeClr val="accent3">
              <a:lumMod val="75000"/>
              <a:alpha val="8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90000"/>
              <a:hueOff val="0"/>
              <a:satOff val="0"/>
              <a:lumOff val="0"/>
              <a:alphaOff val="-10000"/>
            </a:schemeClr>
          </a:fillRef>
          <a:effectRef idx="2">
            <a:schemeClr val="accent4">
              <a:alpha val="90000"/>
              <a:hueOff val="0"/>
              <a:satOff val="0"/>
              <a:lumOff val="0"/>
              <a:alphaOff val="-10000"/>
            </a:schemeClr>
          </a:effectRef>
          <a:fontRef idx="minor">
            <a:schemeClr val="lt1"/>
          </a:fontRef>
        </p:style>
        <p:txBody>
          <a:bodyPr lIns="0" tIns="110762" rIns="0" bIns="110762" spcCol="1270" anchor="ctr"/>
          <a:lstStyle/>
          <a:p>
            <a:pPr algn="ctr" defTabSz="800100">
              <a:lnSpc>
                <a:spcPts val="500"/>
              </a:lnSpc>
              <a:spcAft>
                <a:spcPct val="35000"/>
              </a:spcAft>
              <a:defRPr/>
            </a:pPr>
            <a:r>
              <a:rPr lang="es-ES" sz="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API Firma</a:t>
            </a:r>
            <a:endParaRPr lang="es-E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49 Forma libre"/>
          <p:cNvSpPr/>
          <p:nvPr/>
        </p:nvSpPr>
        <p:spPr>
          <a:xfrm>
            <a:off x="5421205" y="2611447"/>
            <a:ext cx="829863" cy="231759"/>
          </a:xfrm>
          <a:custGeom>
            <a:avLst/>
            <a:gdLst>
              <a:gd name="connsiteX0" fmla="*/ 0 w 1477664"/>
              <a:gd name="connsiteY0" fmla="*/ 144019 h 864096"/>
              <a:gd name="connsiteX1" fmla="*/ 144019 w 1477664"/>
              <a:gd name="connsiteY1" fmla="*/ 0 h 864096"/>
              <a:gd name="connsiteX2" fmla="*/ 1333645 w 1477664"/>
              <a:gd name="connsiteY2" fmla="*/ 0 h 864096"/>
              <a:gd name="connsiteX3" fmla="*/ 1477664 w 1477664"/>
              <a:gd name="connsiteY3" fmla="*/ 144019 h 864096"/>
              <a:gd name="connsiteX4" fmla="*/ 1477664 w 1477664"/>
              <a:gd name="connsiteY4" fmla="*/ 720077 h 864096"/>
              <a:gd name="connsiteX5" fmla="*/ 1333645 w 1477664"/>
              <a:gd name="connsiteY5" fmla="*/ 864096 h 864096"/>
              <a:gd name="connsiteX6" fmla="*/ 144019 w 1477664"/>
              <a:gd name="connsiteY6" fmla="*/ 864096 h 864096"/>
              <a:gd name="connsiteX7" fmla="*/ 0 w 1477664"/>
              <a:gd name="connsiteY7" fmla="*/ 720077 h 864096"/>
              <a:gd name="connsiteX8" fmla="*/ 0 w 1477664"/>
              <a:gd name="connsiteY8" fmla="*/ 144019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4" h="864096">
                <a:moveTo>
                  <a:pt x="0" y="144019"/>
                </a:moveTo>
                <a:cubicBezTo>
                  <a:pt x="0" y="64480"/>
                  <a:pt x="64480" y="0"/>
                  <a:pt x="144019" y="0"/>
                </a:cubicBezTo>
                <a:lnTo>
                  <a:pt x="1333645" y="0"/>
                </a:lnTo>
                <a:cubicBezTo>
                  <a:pt x="1413184" y="0"/>
                  <a:pt x="1477664" y="64480"/>
                  <a:pt x="1477664" y="144019"/>
                </a:cubicBezTo>
                <a:lnTo>
                  <a:pt x="1477664" y="720077"/>
                </a:lnTo>
                <a:cubicBezTo>
                  <a:pt x="1477664" y="799616"/>
                  <a:pt x="1413184" y="864096"/>
                  <a:pt x="1333645" y="864096"/>
                </a:cubicBezTo>
                <a:lnTo>
                  <a:pt x="144019" y="864096"/>
                </a:lnTo>
                <a:cubicBezTo>
                  <a:pt x="64480" y="864096"/>
                  <a:pt x="0" y="799616"/>
                  <a:pt x="0" y="720077"/>
                </a:cubicBezTo>
                <a:lnTo>
                  <a:pt x="0" y="144019"/>
                </a:lnTo>
                <a:close/>
              </a:path>
            </a:pathLst>
          </a:custGeom>
          <a:solidFill>
            <a:schemeClr val="accent3">
              <a:lumMod val="75000"/>
              <a:alpha val="8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90000"/>
              <a:hueOff val="0"/>
              <a:satOff val="0"/>
              <a:lumOff val="0"/>
              <a:alphaOff val="-10000"/>
            </a:schemeClr>
          </a:fillRef>
          <a:effectRef idx="2">
            <a:schemeClr val="accent4">
              <a:alpha val="90000"/>
              <a:hueOff val="0"/>
              <a:satOff val="0"/>
              <a:lumOff val="0"/>
              <a:alphaOff val="-10000"/>
            </a:schemeClr>
          </a:effectRef>
          <a:fontRef idx="minor">
            <a:schemeClr val="lt1"/>
          </a:fontRef>
        </p:style>
        <p:txBody>
          <a:bodyPr lIns="0" tIns="110762" rIns="0" bIns="110762" spcCol="1270" anchor="ctr"/>
          <a:lstStyle/>
          <a:p>
            <a:pPr algn="ctr" defTabSz="800100">
              <a:lnSpc>
                <a:spcPts val="500"/>
              </a:lnSpc>
              <a:spcAft>
                <a:spcPct val="35000"/>
              </a:spcAft>
              <a:defRPr/>
            </a:pPr>
            <a:r>
              <a:rPr lang="es-ES" sz="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Presentación Documentación</a:t>
            </a:r>
            <a:endParaRPr lang="es-E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53 Forma libre"/>
          <p:cNvSpPr/>
          <p:nvPr/>
        </p:nvSpPr>
        <p:spPr>
          <a:xfrm>
            <a:off x="3065229" y="2611447"/>
            <a:ext cx="814330" cy="243689"/>
          </a:xfrm>
          <a:custGeom>
            <a:avLst/>
            <a:gdLst>
              <a:gd name="connsiteX0" fmla="*/ 0 w 1477664"/>
              <a:gd name="connsiteY0" fmla="*/ 144019 h 864096"/>
              <a:gd name="connsiteX1" fmla="*/ 144019 w 1477664"/>
              <a:gd name="connsiteY1" fmla="*/ 0 h 864096"/>
              <a:gd name="connsiteX2" fmla="*/ 1333645 w 1477664"/>
              <a:gd name="connsiteY2" fmla="*/ 0 h 864096"/>
              <a:gd name="connsiteX3" fmla="*/ 1477664 w 1477664"/>
              <a:gd name="connsiteY3" fmla="*/ 144019 h 864096"/>
              <a:gd name="connsiteX4" fmla="*/ 1477664 w 1477664"/>
              <a:gd name="connsiteY4" fmla="*/ 720077 h 864096"/>
              <a:gd name="connsiteX5" fmla="*/ 1333645 w 1477664"/>
              <a:gd name="connsiteY5" fmla="*/ 864096 h 864096"/>
              <a:gd name="connsiteX6" fmla="*/ 144019 w 1477664"/>
              <a:gd name="connsiteY6" fmla="*/ 864096 h 864096"/>
              <a:gd name="connsiteX7" fmla="*/ 0 w 1477664"/>
              <a:gd name="connsiteY7" fmla="*/ 720077 h 864096"/>
              <a:gd name="connsiteX8" fmla="*/ 0 w 1477664"/>
              <a:gd name="connsiteY8" fmla="*/ 144019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4" h="864096">
                <a:moveTo>
                  <a:pt x="0" y="144019"/>
                </a:moveTo>
                <a:cubicBezTo>
                  <a:pt x="0" y="64480"/>
                  <a:pt x="64480" y="0"/>
                  <a:pt x="144019" y="0"/>
                </a:cubicBezTo>
                <a:lnTo>
                  <a:pt x="1333645" y="0"/>
                </a:lnTo>
                <a:cubicBezTo>
                  <a:pt x="1413184" y="0"/>
                  <a:pt x="1477664" y="64480"/>
                  <a:pt x="1477664" y="144019"/>
                </a:cubicBezTo>
                <a:lnTo>
                  <a:pt x="1477664" y="720077"/>
                </a:lnTo>
                <a:cubicBezTo>
                  <a:pt x="1477664" y="799616"/>
                  <a:pt x="1413184" y="864096"/>
                  <a:pt x="1333645" y="864096"/>
                </a:cubicBezTo>
                <a:lnTo>
                  <a:pt x="144019" y="864096"/>
                </a:lnTo>
                <a:cubicBezTo>
                  <a:pt x="64480" y="864096"/>
                  <a:pt x="0" y="799616"/>
                  <a:pt x="0" y="720077"/>
                </a:cubicBezTo>
                <a:lnTo>
                  <a:pt x="0" y="144019"/>
                </a:lnTo>
                <a:close/>
              </a:path>
            </a:pathLst>
          </a:custGeom>
          <a:solidFill>
            <a:schemeClr val="accent3">
              <a:lumMod val="75000"/>
              <a:alpha val="8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90000"/>
              <a:hueOff val="0"/>
              <a:satOff val="0"/>
              <a:lumOff val="0"/>
              <a:alphaOff val="-10000"/>
            </a:schemeClr>
          </a:fillRef>
          <a:effectRef idx="2">
            <a:schemeClr val="accent4">
              <a:alpha val="90000"/>
              <a:hueOff val="0"/>
              <a:satOff val="0"/>
              <a:lumOff val="0"/>
              <a:alphaOff val="-10000"/>
            </a:schemeClr>
          </a:effectRef>
          <a:fontRef idx="minor">
            <a:schemeClr val="lt1"/>
          </a:fontRef>
        </p:style>
        <p:txBody>
          <a:bodyPr lIns="0" tIns="110762" rIns="0" bIns="110762" spcCol="1270" anchor="ctr"/>
          <a:lstStyle/>
          <a:p>
            <a:pPr algn="ctr" defTabSz="800100">
              <a:lnSpc>
                <a:spcPts val="500"/>
              </a:lnSpc>
              <a:spcAft>
                <a:spcPct val="35000"/>
              </a:spcAft>
              <a:defRPr/>
            </a:pPr>
            <a:r>
              <a:rPr lang="es-ES" sz="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API Cuentas</a:t>
            </a:r>
            <a:endParaRPr lang="es-E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54 Forma libre"/>
          <p:cNvSpPr/>
          <p:nvPr/>
        </p:nvSpPr>
        <p:spPr>
          <a:xfrm>
            <a:off x="4242995" y="2611447"/>
            <a:ext cx="814774" cy="259767"/>
          </a:xfrm>
          <a:custGeom>
            <a:avLst/>
            <a:gdLst>
              <a:gd name="connsiteX0" fmla="*/ 0 w 1477664"/>
              <a:gd name="connsiteY0" fmla="*/ 144019 h 864096"/>
              <a:gd name="connsiteX1" fmla="*/ 144019 w 1477664"/>
              <a:gd name="connsiteY1" fmla="*/ 0 h 864096"/>
              <a:gd name="connsiteX2" fmla="*/ 1333645 w 1477664"/>
              <a:gd name="connsiteY2" fmla="*/ 0 h 864096"/>
              <a:gd name="connsiteX3" fmla="*/ 1477664 w 1477664"/>
              <a:gd name="connsiteY3" fmla="*/ 144019 h 864096"/>
              <a:gd name="connsiteX4" fmla="*/ 1477664 w 1477664"/>
              <a:gd name="connsiteY4" fmla="*/ 720077 h 864096"/>
              <a:gd name="connsiteX5" fmla="*/ 1333645 w 1477664"/>
              <a:gd name="connsiteY5" fmla="*/ 864096 h 864096"/>
              <a:gd name="connsiteX6" fmla="*/ 144019 w 1477664"/>
              <a:gd name="connsiteY6" fmla="*/ 864096 h 864096"/>
              <a:gd name="connsiteX7" fmla="*/ 0 w 1477664"/>
              <a:gd name="connsiteY7" fmla="*/ 720077 h 864096"/>
              <a:gd name="connsiteX8" fmla="*/ 0 w 1477664"/>
              <a:gd name="connsiteY8" fmla="*/ 144019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4" h="864096">
                <a:moveTo>
                  <a:pt x="0" y="144019"/>
                </a:moveTo>
                <a:cubicBezTo>
                  <a:pt x="0" y="64480"/>
                  <a:pt x="64480" y="0"/>
                  <a:pt x="144019" y="0"/>
                </a:cubicBezTo>
                <a:lnTo>
                  <a:pt x="1333645" y="0"/>
                </a:lnTo>
                <a:cubicBezTo>
                  <a:pt x="1413184" y="0"/>
                  <a:pt x="1477664" y="64480"/>
                  <a:pt x="1477664" y="144019"/>
                </a:cubicBezTo>
                <a:lnTo>
                  <a:pt x="1477664" y="720077"/>
                </a:lnTo>
                <a:cubicBezTo>
                  <a:pt x="1477664" y="799616"/>
                  <a:pt x="1413184" y="864096"/>
                  <a:pt x="1333645" y="864096"/>
                </a:cubicBezTo>
                <a:lnTo>
                  <a:pt x="144019" y="864096"/>
                </a:lnTo>
                <a:cubicBezTo>
                  <a:pt x="64480" y="864096"/>
                  <a:pt x="0" y="799616"/>
                  <a:pt x="0" y="720077"/>
                </a:cubicBezTo>
                <a:lnTo>
                  <a:pt x="0" y="144019"/>
                </a:lnTo>
                <a:close/>
              </a:path>
            </a:pathLst>
          </a:custGeom>
          <a:solidFill>
            <a:schemeClr val="accent3">
              <a:lumMod val="75000"/>
              <a:alpha val="8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90000"/>
              <a:hueOff val="0"/>
              <a:satOff val="0"/>
              <a:lumOff val="0"/>
              <a:alphaOff val="-10000"/>
            </a:schemeClr>
          </a:fillRef>
          <a:effectRef idx="2">
            <a:schemeClr val="accent4">
              <a:alpha val="90000"/>
              <a:hueOff val="0"/>
              <a:satOff val="0"/>
              <a:lumOff val="0"/>
              <a:alphaOff val="-10000"/>
            </a:schemeClr>
          </a:effectRef>
          <a:fontRef idx="minor">
            <a:schemeClr val="lt1"/>
          </a:fontRef>
        </p:style>
        <p:txBody>
          <a:bodyPr lIns="0" tIns="110762" rIns="0" bIns="110762" spcCol="1270" anchor="ctr"/>
          <a:lstStyle/>
          <a:p>
            <a:pPr algn="ctr" defTabSz="800100">
              <a:spcAft>
                <a:spcPct val="35000"/>
              </a:spcAft>
              <a:defRPr/>
            </a:pPr>
            <a:r>
              <a:rPr lang="es-ES" sz="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API Financiación Plan b</a:t>
            </a:r>
            <a:endParaRPr lang="es-E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55 Forma libre"/>
          <p:cNvSpPr/>
          <p:nvPr/>
        </p:nvSpPr>
        <p:spPr>
          <a:xfrm>
            <a:off x="3048600" y="3156915"/>
            <a:ext cx="670314" cy="214329"/>
          </a:xfrm>
          <a:custGeom>
            <a:avLst/>
            <a:gdLst>
              <a:gd name="connsiteX0" fmla="*/ 0 w 1477664"/>
              <a:gd name="connsiteY0" fmla="*/ 144019 h 864096"/>
              <a:gd name="connsiteX1" fmla="*/ 144019 w 1477664"/>
              <a:gd name="connsiteY1" fmla="*/ 0 h 864096"/>
              <a:gd name="connsiteX2" fmla="*/ 1333645 w 1477664"/>
              <a:gd name="connsiteY2" fmla="*/ 0 h 864096"/>
              <a:gd name="connsiteX3" fmla="*/ 1477664 w 1477664"/>
              <a:gd name="connsiteY3" fmla="*/ 144019 h 864096"/>
              <a:gd name="connsiteX4" fmla="*/ 1477664 w 1477664"/>
              <a:gd name="connsiteY4" fmla="*/ 720077 h 864096"/>
              <a:gd name="connsiteX5" fmla="*/ 1333645 w 1477664"/>
              <a:gd name="connsiteY5" fmla="*/ 864096 h 864096"/>
              <a:gd name="connsiteX6" fmla="*/ 144019 w 1477664"/>
              <a:gd name="connsiteY6" fmla="*/ 864096 h 864096"/>
              <a:gd name="connsiteX7" fmla="*/ 0 w 1477664"/>
              <a:gd name="connsiteY7" fmla="*/ 720077 h 864096"/>
              <a:gd name="connsiteX8" fmla="*/ 0 w 1477664"/>
              <a:gd name="connsiteY8" fmla="*/ 144019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4" h="864096">
                <a:moveTo>
                  <a:pt x="0" y="144019"/>
                </a:moveTo>
                <a:cubicBezTo>
                  <a:pt x="0" y="64480"/>
                  <a:pt x="64480" y="0"/>
                  <a:pt x="144019" y="0"/>
                </a:cubicBezTo>
                <a:lnTo>
                  <a:pt x="1333645" y="0"/>
                </a:lnTo>
                <a:cubicBezTo>
                  <a:pt x="1413184" y="0"/>
                  <a:pt x="1477664" y="64480"/>
                  <a:pt x="1477664" y="144019"/>
                </a:cubicBezTo>
                <a:lnTo>
                  <a:pt x="1477664" y="720077"/>
                </a:lnTo>
                <a:cubicBezTo>
                  <a:pt x="1477664" y="799616"/>
                  <a:pt x="1413184" y="864096"/>
                  <a:pt x="1333645" y="864096"/>
                </a:cubicBezTo>
                <a:lnTo>
                  <a:pt x="144019" y="864096"/>
                </a:lnTo>
                <a:cubicBezTo>
                  <a:pt x="64480" y="864096"/>
                  <a:pt x="0" y="799616"/>
                  <a:pt x="0" y="720077"/>
                </a:cubicBezTo>
                <a:lnTo>
                  <a:pt x="0" y="144019"/>
                </a:lnTo>
                <a:close/>
              </a:path>
            </a:pathLst>
          </a:custGeom>
          <a:solidFill>
            <a:schemeClr val="accent3">
              <a:lumMod val="75000"/>
              <a:alpha val="8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90000"/>
              <a:hueOff val="0"/>
              <a:satOff val="0"/>
              <a:lumOff val="0"/>
              <a:alphaOff val="-10000"/>
            </a:schemeClr>
          </a:fillRef>
          <a:effectRef idx="2">
            <a:schemeClr val="accent4">
              <a:alpha val="90000"/>
              <a:hueOff val="0"/>
              <a:satOff val="0"/>
              <a:lumOff val="0"/>
              <a:alphaOff val="-10000"/>
            </a:schemeClr>
          </a:effectRef>
          <a:fontRef idx="minor">
            <a:schemeClr val="lt1"/>
          </a:fontRef>
        </p:style>
        <p:txBody>
          <a:bodyPr lIns="0" tIns="110762" rIns="0" bIns="110762" spcCol="1270" anchor="ctr"/>
          <a:lstStyle/>
          <a:p>
            <a:pPr algn="ctr" defTabSz="800100">
              <a:lnSpc>
                <a:spcPts val="500"/>
              </a:lnSpc>
              <a:spcAft>
                <a:spcPct val="35000"/>
              </a:spcAft>
              <a:defRPr/>
            </a:pPr>
            <a:endParaRPr lang="es-ES" sz="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800100">
              <a:lnSpc>
                <a:spcPts val="500"/>
              </a:lnSpc>
              <a:spcAft>
                <a:spcPct val="35000"/>
              </a:spcAft>
              <a:defRPr/>
            </a:pPr>
            <a:r>
              <a:rPr lang="es-ES" sz="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  Simular </a:t>
            </a:r>
          </a:p>
          <a:p>
            <a:pPr algn="ctr" defTabSz="800100">
              <a:lnSpc>
                <a:spcPts val="500"/>
              </a:lnSpc>
              <a:spcAft>
                <a:spcPct val="35000"/>
              </a:spcAft>
              <a:defRPr/>
            </a:pPr>
            <a:endParaRPr lang="es-E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56 Forma libre"/>
          <p:cNvSpPr/>
          <p:nvPr/>
        </p:nvSpPr>
        <p:spPr>
          <a:xfrm>
            <a:off x="5740644" y="3155220"/>
            <a:ext cx="670314" cy="214329"/>
          </a:xfrm>
          <a:custGeom>
            <a:avLst/>
            <a:gdLst>
              <a:gd name="connsiteX0" fmla="*/ 0 w 1477664"/>
              <a:gd name="connsiteY0" fmla="*/ 144019 h 864096"/>
              <a:gd name="connsiteX1" fmla="*/ 144019 w 1477664"/>
              <a:gd name="connsiteY1" fmla="*/ 0 h 864096"/>
              <a:gd name="connsiteX2" fmla="*/ 1333645 w 1477664"/>
              <a:gd name="connsiteY2" fmla="*/ 0 h 864096"/>
              <a:gd name="connsiteX3" fmla="*/ 1477664 w 1477664"/>
              <a:gd name="connsiteY3" fmla="*/ 144019 h 864096"/>
              <a:gd name="connsiteX4" fmla="*/ 1477664 w 1477664"/>
              <a:gd name="connsiteY4" fmla="*/ 720077 h 864096"/>
              <a:gd name="connsiteX5" fmla="*/ 1333645 w 1477664"/>
              <a:gd name="connsiteY5" fmla="*/ 864096 h 864096"/>
              <a:gd name="connsiteX6" fmla="*/ 144019 w 1477664"/>
              <a:gd name="connsiteY6" fmla="*/ 864096 h 864096"/>
              <a:gd name="connsiteX7" fmla="*/ 0 w 1477664"/>
              <a:gd name="connsiteY7" fmla="*/ 720077 h 864096"/>
              <a:gd name="connsiteX8" fmla="*/ 0 w 1477664"/>
              <a:gd name="connsiteY8" fmla="*/ 144019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4" h="864096">
                <a:moveTo>
                  <a:pt x="0" y="144019"/>
                </a:moveTo>
                <a:cubicBezTo>
                  <a:pt x="0" y="64480"/>
                  <a:pt x="64480" y="0"/>
                  <a:pt x="144019" y="0"/>
                </a:cubicBezTo>
                <a:lnTo>
                  <a:pt x="1333645" y="0"/>
                </a:lnTo>
                <a:cubicBezTo>
                  <a:pt x="1413184" y="0"/>
                  <a:pt x="1477664" y="64480"/>
                  <a:pt x="1477664" y="144019"/>
                </a:cubicBezTo>
                <a:lnTo>
                  <a:pt x="1477664" y="720077"/>
                </a:lnTo>
                <a:cubicBezTo>
                  <a:pt x="1477664" y="799616"/>
                  <a:pt x="1413184" y="864096"/>
                  <a:pt x="1333645" y="864096"/>
                </a:cubicBezTo>
                <a:lnTo>
                  <a:pt x="144019" y="864096"/>
                </a:lnTo>
                <a:cubicBezTo>
                  <a:pt x="64480" y="864096"/>
                  <a:pt x="0" y="799616"/>
                  <a:pt x="0" y="720077"/>
                </a:cubicBezTo>
                <a:lnTo>
                  <a:pt x="0" y="144019"/>
                </a:lnTo>
                <a:close/>
              </a:path>
            </a:pathLst>
          </a:custGeom>
          <a:solidFill>
            <a:schemeClr val="accent3">
              <a:lumMod val="75000"/>
              <a:alpha val="8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90000"/>
              <a:hueOff val="0"/>
              <a:satOff val="0"/>
              <a:lumOff val="0"/>
              <a:alphaOff val="-10000"/>
            </a:schemeClr>
          </a:fillRef>
          <a:effectRef idx="2">
            <a:schemeClr val="accent4">
              <a:alpha val="90000"/>
              <a:hueOff val="0"/>
              <a:satOff val="0"/>
              <a:lumOff val="0"/>
              <a:alphaOff val="-10000"/>
            </a:schemeClr>
          </a:effectRef>
          <a:fontRef idx="minor">
            <a:schemeClr val="lt1"/>
          </a:fontRef>
        </p:style>
        <p:txBody>
          <a:bodyPr lIns="0" tIns="110762" rIns="0" bIns="110762" spcCol="1270" anchor="ctr"/>
          <a:lstStyle/>
          <a:p>
            <a:pPr algn="ctr" defTabSz="800100">
              <a:lnSpc>
                <a:spcPts val="500"/>
              </a:lnSpc>
              <a:spcAft>
                <a:spcPct val="35000"/>
              </a:spcAft>
              <a:defRPr/>
            </a:pPr>
            <a:r>
              <a:rPr lang="es-ES" sz="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 Formalizar</a:t>
            </a:r>
            <a:endParaRPr lang="es-E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57 Forma libre"/>
          <p:cNvSpPr/>
          <p:nvPr/>
        </p:nvSpPr>
        <p:spPr>
          <a:xfrm>
            <a:off x="3945948" y="3156573"/>
            <a:ext cx="670314" cy="214329"/>
          </a:xfrm>
          <a:custGeom>
            <a:avLst/>
            <a:gdLst>
              <a:gd name="connsiteX0" fmla="*/ 0 w 1477664"/>
              <a:gd name="connsiteY0" fmla="*/ 144019 h 864096"/>
              <a:gd name="connsiteX1" fmla="*/ 144019 w 1477664"/>
              <a:gd name="connsiteY1" fmla="*/ 0 h 864096"/>
              <a:gd name="connsiteX2" fmla="*/ 1333645 w 1477664"/>
              <a:gd name="connsiteY2" fmla="*/ 0 h 864096"/>
              <a:gd name="connsiteX3" fmla="*/ 1477664 w 1477664"/>
              <a:gd name="connsiteY3" fmla="*/ 144019 h 864096"/>
              <a:gd name="connsiteX4" fmla="*/ 1477664 w 1477664"/>
              <a:gd name="connsiteY4" fmla="*/ 720077 h 864096"/>
              <a:gd name="connsiteX5" fmla="*/ 1333645 w 1477664"/>
              <a:gd name="connsiteY5" fmla="*/ 864096 h 864096"/>
              <a:gd name="connsiteX6" fmla="*/ 144019 w 1477664"/>
              <a:gd name="connsiteY6" fmla="*/ 864096 h 864096"/>
              <a:gd name="connsiteX7" fmla="*/ 0 w 1477664"/>
              <a:gd name="connsiteY7" fmla="*/ 720077 h 864096"/>
              <a:gd name="connsiteX8" fmla="*/ 0 w 1477664"/>
              <a:gd name="connsiteY8" fmla="*/ 144019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4" h="864096">
                <a:moveTo>
                  <a:pt x="0" y="144019"/>
                </a:moveTo>
                <a:cubicBezTo>
                  <a:pt x="0" y="64480"/>
                  <a:pt x="64480" y="0"/>
                  <a:pt x="144019" y="0"/>
                </a:cubicBezTo>
                <a:lnTo>
                  <a:pt x="1333645" y="0"/>
                </a:lnTo>
                <a:cubicBezTo>
                  <a:pt x="1413184" y="0"/>
                  <a:pt x="1477664" y="64480"/>
                  <a:pt x="1477664" y="144019"/>
                </a:cubicBezTo>
                <a:lnTo>
                  <a:pt x="1477664" y="720077"/>
                </a:lnTo>
                <a:cubicBezTo>
                  <a:pt x="1477664" y="799616"/>
                  <a:pt x="1413184" y="864096"/>
                  <a:pt x="1333645" y="864096"/>
                </a:cubicBezTo>
                <a:lnTo>
                  <a:pt x="144019" y="864096"/>
                </a:lnTo>
                <a:cubicBezTo>
                  <a:pt x="64480" y="864096"/>
                  <a:pt x="0" y="799616"/>
                  <a:pt x="0" y="720077"/>
                </a:cubicBezTo>
                <a:lnTo>
                  <a:pt x="0" y="144019"/>
                </a:lnTo>
                <a:close/>
              </a:path>
            </a:pathLst>
          </a:custGeom>
          <a:solidFill>
            <a:schemeClr val="accent3">
              <a:lumMod val="75000"/>
              <a:alpha val="8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90000"/>
              <a:hueOff val="0"/>
              <a:satOff val="0"/>
              <a:lumOff val="0"/>
              <a:alphaOff val="-10000"/>
            </a:schemeClr>
          </a:fillRef>
          <a:effectRef idx="2">
            <a:schemeClr val="accent4">
              <a:alpha val="90000"/>
              <a:hueOff val="0"/>
              <a:satOff val="0"/>
              <a:lumOff val="0"/>
              <a:alphaOff val="-10000"/>
            </a:schemeClr>
          </a:effectRef>
          <a:fontRef idx="minor">
            <a:schemeClr val="lt1"/>
          </a:fontRef>
        </p:style>
        <p:txBody>
          <a:bodyPr lIns="0" tIns="110762" rIns="0" bIns="110762" spcCol="1270" anchor="ctr"/>
          <a:lstStyle/>
          <a:p>
            <a:pPr algn="ctr" defTabSz="800100">
              <a:lnSpc>
                <a:spcPts val="500"/>
              </a:lnSpc>
              <a:spcAft>
                <a:spcPct val="35000"/>
              </a:spcAft>
              <a:defRPr/>
            </a:pPr>
            <a:r>
              <a:rPr lang="es-ES" sz="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 Tramitar </a:t>
            </a:r>
            <a:endParaRPr lang="es-E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58 Forma libre"/>
          <p:cNvSpPr/>
          <p:nvPr/>
        </p:nvSpPr>
        <p:spPr>
          <a:xfrm>
            <a:off x="4843296" y="3156573"/>
            <a:ext cx="670314" cy="214329"/>
          </a:xfrm>
          <a:custGeom>
            <a:avLst/>
            <a:gdLst>
              <a:gd name="connsiteX0" fmla="*/ 0 w 1477664"/>
              <a:gd name="connsiteY0" fmla="*/ 144019 h 864096"/>
              <a:gd name="connsiteX1" fmla="*/ 144019 w 1477664"/>
              <a:gd name="connsiteY1" fmla="*/ 0 h 864096"/>
              <a:gd name="connsiteX2" fmla="*/ 1333645 w 1477664"/>
              <a:gd name="connsiteY2" fmla="*/ 0 h 864096"/>
              <a:gd name="connsiteX3" fmla="*/ 1477664 w 1477664"/>
              <a:gd name="connsiteY3" fmla="*/ 144019 h 864096"/>
              <a:gd name="connsiteX4" fmla="*/ 1477664 w 1477664"/>
              <a:gd name="connsiteY4" fmla="*/ 720077 h 864096"/>
              <a:gd name="connsiteX5" fmla="*/ 1333645 w 1477664"/>
              <a:gd name="connsiteY5" fmla="*/ 864096 h 864096"/>
              <a:gd name="connsiteX6" fmla="*/ 144019 w 1477664"/>
              <a:gd name="connsiteY6" fmla="*/ 864096 h 864096"/>
              <a:gd name="connsiteX7" fmla="*/ 0 w 1477664"/>
              <a:gd name="connsiteY7" fmla="*/ 720077 h 864096"/>
              <a:gd name="connsiteX8" fmla="*/ 0 w 1477664"/>
              <a:gd name="connsiteY8" fmla="*/ 144019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4" h="864096">
                <a:moveTo>
                  <a:pt x="0" y="144019"/>
                </a:moveTo>
                <a:cubicBezTo>
                  <a:pt x="0" y="64480"/>
                  <a:pt x="64480" y="0"/>
                  <a:pt x="144019" y="0"/>
                </a:cubicBezTo>
                <a:lnTo>
                  <a:pt x="1333645" y="0"/>
                </a:lnTo>
                <a:cubicBezTo>
                  <a:pt x="1413184" y="0"/>
                  <a:pt x="1477664" y="64480"/>
                  <a:pt x="1477664" y="144019"/>
                </a:cubicBezTo>
                <a:lnTo>
                  <a:pt x="1477664" y="720077"/>
                </a:lnTo>
                <a:cubicBezTo>
                  <a:pt x="1477664" y="799616"/>
                  <a:pt x="1413184" y="864096"/>
                  <a:pt x="1333645" y="864096"/>
                </a:cubicBezTo>
                <a:lnTo>
                  <a:pt x="144019" y="864096"/>
                </a:lnTo>
                <a:cubicBezTo>
                  <a:pt x="64480" y="864096"/>
                  <a:pt x="0" y="799616"/>
                  <a:pt x="0" y="720077"/>
                </a:cubicBezTo>
                <a:lnTo>
                  <a:pt x="0" y="144019"/>
                </a:lnTo>
                <a:close/>
              </a:path>
            </a:pathLst>
          </a:custGeom>
          <a:solidFill>
            <a:schemeClr val="accent3">
              <a:lumMod val="75000"/>
              <a:alpha val="8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90000"/>
              <a:hueOff val="0"/>
              <a:satOff val="0"/>
              <a:lumOff val="0"/>
              <a:alphaOff val="-10000"/>
            </a:schemeClr>
          </a:fillRef>
          <a:effectRef idx="2">
            <a:schemeClr val="accent4">
              <a:alpha val="90000"/>
              <a:hueOff val="0"/>
              <a:satOff val="0"/>
              <a:lumOff val="0"/>
              <a:alphaOff val="-10000"/>
            </a:schemeClr>
          </a:effectRef>
          <a:fontRef idx="minor">
            <a:schemeClr val="lt1"/>
          </a:fontRef>
        </p:style>
        <p:txBody>
          <a:bodyPr lIns="0" tIns="110762" rIns="0" bIns="110762" spcCol="1270" anchor="ctr"/>
          <a:lstStyle/>
          <a:p>
            <a:pPr algn="ctr" defTabSz="800100">
              <a:lnSpc>
                <a:spcPts val="500"/>
              </a:lnSpc>
              <a:spcAft>
                <a:spcPct val="35000"/>
              </a:spcAft>
              <a:defRPr/>
            </a:pPr>
            <a:r>
              <a:rPr lang="es-ES" sz="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 Actualizar</a:t>
            </a:r>
            <a:endParaRPr lang="es-E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9215 CuadroTexto"/>
          <p:cNvSpPr txBox="1">
            <a:spLocks noChangeArrowheads="1"/>
          </p:cNvSpPr>
          <p:nvPr/>
        </p:nvSpPr>
        <p:spPr bwMode="auto">
          <a:xfrm>
            <a:off x="526086" y="3019560"/>
            <a:ext cx="1885674" cy="48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ts val="1500"/>
              </a:lnSpc>
            </a:pPr>
            <a:r>
              <a:rPr lang="es-ES" altLang="es-E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Servicios Orquestadores</a:t>
            </a:r>
            <a:endParaRPr lang="es-ES" altLang="es-E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46 Forma libre"/>
          <p:cNvSpPr/>
          <p:nvPr/>
        </p:nvSpPr>
        <p:spPr>
          <a:xfrm>
            <a:off x="2151252" y="3156915"/>
            <a:ext cx="670314" cy="214329"/>
          </a:xfrm>
          <a:custGeom>
            <a:avLst/>
            <a:gdLst>
              <a:gd name="connsiteX0" fmla="*/ 0 w 1477664"/>
              <a:gd name="connsiteY0" fmla="*/ 144019 h 864096"/>
              <a:gd name="connsiteX1" fmla="*/ 144019 w 1477664"/>
              <a:gd name="connsiteY1" fmla="*/ 0 h 864096"/>
              <a:gd name="connsiteX2" fmla="*/ 1333645 w 1477664"/>
              <a:gd name="connsiteY2" fmla="*/ 0 h 864096"/>
              <a:gd name="connsiteX3" fmla="*/ 1477664 w 1477664"/>
              <a:gd name="connsiteY3" fmla="*/ 144019 h 864096"/>
              <a:gd name="connsiteX4" fmla="*/ 1477664 w 1477664"/>
              <a:gd name="connsiteY4" fmla="*/ 720077 h 864096"/>
              <a:gd name="connsiteX5" fmla="*/ 1333645 w 1477664"/>
              <a:gd name="connsiteY5" fmla="*/ 864096 h 864096"/>
              <a:gd name="connsiteX6" fmla="*/ 144019 w 1477664"/>
              <a:gd name="connsiteY6" fmla="*/ 864096 h 864096"/>
              <a:gd name="connsiteX7" fmla="*/ 0 w 1477664"/>
              <a:gd name="connsiteY7" fmla="*/ 720077 h 864096"/>
              <a:gd name="connsiteX8" fmla="*/ 0 w 1477664"/>
              <a:gd name="connsiteY8" fmla="*/ 144019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4" h="864096">
                <a:moveTo>
                  <a:pt x="0" y="144019"/>
                </a:moveTo>
                <a:cubicBezTo>
                  <a:pt x="0" y="64480"/>
                  <a:pt x="64480" y="0"/>
                  <a:pt x="144019" y="0"/>
                </a:cubicBezTo>
                <a:lnTo>
                  <a:pt x="1333645" y="0"/>
                </a:lnTo>
                <a:cubicBezTo>
                  <a:pt x="1413184" y="0"/>
                  <a:pt x="1477664" y="64480"/>
                  <a:pt x="1477664" y="144019"/>
                </a:cubicBezTo>
                <a:lnTo>
                  <a:pt x="1477664" y="720077"/>
                </a:lnTo>
                <a:cubicBezTo>
                  <a:pt x="1477664" y="799616"/>
                  <a:pt x="1413184" y="864096"/>
                  <a:pt x="1333645" y="864096"/>
                </a:cubicBezTo>
                <a:lnTo>
                  <a:pt x="144019" y="864096"/>
                </a:lnTo>
                <a:cubicBezTo>
                  <a:pt x="64480" y="864096"/>
                  <a:pt x="0" y="799616"/>
                  <a:pt x="0" y="720077"/>
                </a:cubicBezTo>
                <a:lnTo>
                  <a:pt x="0" y="144019"/>
                </a:lnTo>
                <a:close/>
              </a:path>
            </a:pathLst>
          </a:custGeom>
          <a:solidFill>
            <a:schemeClr val="accent3">
              <a:lumMod val="75000"/>
              <a:alpha val="8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90000"/>
              <a:hueOff val="0"/>
              <a:satOff val="0"/>
              <a:lumOff val="0"/>
              <a:alphaOff val="-10000"/>
            </a:schemeClr>
          </a:fillRef>
          <a:effectRef idx="2">
            <a:schemeClr val="accent4">
              <a:alpha val="90000"/>
              <a:hueOff val="0"/>
              <a:satOff val="0"/>
              <a:lumOff val="0"/>
              <a:alphaOff val="-10000"/>
            </a:schemeClr>
          </a:effectRef>
          <a:fontRef idx="minor">
            <a:schemeClr val="lt1"/>
          </a:fontRef>
        </p:style>
        <p:txBody>
          <a:bodyPr lIns="0" tIns="110762" rIns="0" bIns="110762" spcCol="1270" anchor="ctr"/>
          <a:lstStyle/>
          <a:p>
            <a:pPr algn="ctr" defTabSz="800100">
              <a:lnSpc>
                <a:spcPts val="500"/>
              </a:lnSpc>
              <a:spcAft>
                <a:spcPct val="35000"/>
              </a:spcAft>
              <a:defRPr/>
            </a:pPr>
            <a:endParaRPr lang="es-ES" sz="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800100">
              <a:lnSpc>
                <a:spcPts val="500"/>
              </a:lnSpc>
              <a:spcAft>
                <a:spcPct val="35000"/>
              </a:spcAft>
              <a:defRPr/>
            </a:pPr>
            <a:r>
              <a:rPr lang="es-ES" sz="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  Login</a:t>
            </a:r>
          </a:p>
          <a:p>
            <a:pPr algn="ctr" defTabSz="800100">
              <a:lnSpc>
                <a:spcPts val="500"/>
              </a:lnSpc>
              <a:spcAft>
                <a:spcPct val="35000"/>
              </a:spcAft>
              <a:defRPr/>
            </a:pPr>
            <a:endParaRPr lang="es-E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63 Forma libre"/>
          <p:cNvSpPr/>
          <p:nvPr/>
        </p:nvSpPr>
        <p:spPr>
          <a:xfrm>
            <a:off x="6637990" y="3154668"/>
            <a:ext cx="670314" cy="214329"/>
          </a:xfrm>
          <a:custGeom>
            <a:avLst/>
            <a:gdLst>
              <a:gd name="connsiteX0" fmla="*/ 0 w 1477664"/>
              <a:gd name="connsiteY0" fmla="*/ 144019 h 864096"/>
              <a:gd name="connsiteX1" fmla="*/ 144019 w 1477664"/>
              <a:gd name="connsiteY1" fmla="*/ 0 h 864096"/>
              <a:gd name="connsiteX2" fmla="*/ 1333645 w 1477664"/>
              <a:gd name="connsiteY2" fmla="*/ 0 h 864096"/>
              <a:gd name="connsiteX3" fmla="*/ 1477664 w 1477664"/>
              <a:gd name="connsiteY3" fmla="*/ 144019 h 864096"/>
              <a:gd name="connsiteX4" fmla="*/ 1477664 w 1477664"/>
              <a:gd name="connsiteY4" fmla="*/ 720077 h 864096"/>
              <a:gd name="connsiteX5" fmla="*/ 1333645 w 1477664"/>
              <a:gd name="connsiteY5" fmla="*/ 864096 h 864096"/>
              <a:gd name="connsiteX6" fmla="*/ 144019 w 1477664"/>
              <a:gd name="connsiteY6" fmla="*/ 864096 h 864096"/>
              <a:gd name="connsiteX7" fmla="*/ 0 w 1477664"/>
              <a:gd name="connsiteY7" fmla="*/ 720077 h 864096"/>
              <a:gd name="connsiteX8" fmla="*/ 0 w 1477664"/>
              <a:gd name="connsiteY8" fmla="*/ 144019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4" h="864096">
                <a:moveTo>
                  <a:pt x="0" y="144019"/>
                </a:moveTo>
                <a:cubicBezTo>
                  <a:pt x="0" y="64480"/>
                  <a:pt x="64480" y="0"/>
                  <a:pt x="144019" y="0"/>
                </a:cubicBezTo>
                <a:lnTo>
                  <a:pt x="1333645" y="0"/>
                </a:lnTo>
                <a:cubicBezTo>
                  <a:pt x="1413184" y="0"/>
                  <a:pt x="1477664" y="64480"/>
                  <a:pt x="1477664" y="144019"/>
                </a:cubicBezTo>
                <a:lnTo>
                  <a:pt x="1477664" y="720077"/>
                </a:lnTo>
                <a:cubicBezTo>
                  <a:pt x="1477664" y="799616"/>
                  <a:pt x="1413184" y="864096"/>
                  <a:pt x="1333645" y="864096"/>
                </a:cubicBezTo>
                <a:lnTo>
                  <a:pt x="144019" y="864096"/>
                </a:lnTo>
                <a:cubicBezTo>
                  <a:pt x="64480" y="864096"/>
                  <a:pt x="0" y="799616"/>
                  <a:pt x="0" y="720077"/>
                </a:cubicBezTo>
                <a:lnTo>
                  <a:pt x="0" y="144019"/>
                </a:lnTo>
                <a:close/>
              </a:path>
            </a:pathLst>
          </a:custGeom>
          <a:solidFill>
            <a:schemeClr val="accent3">
              <a:lumMod val="75000"/>
              <a:alpha val="8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90000"/>
              <a:hueOff val="0"/>
              <a:satOff val="0"/>
              <a:lumOff val="0"/>
              <a:alphaOff val="-10000"/>
            </a:schemeClr>
          </a:fillRef>
          <a:effectRef idx="2">
            <a:schemeClr val="accent4">
              <a:alpha val="90000"/>
              <a:hueOff val="0"/>
              <a:satOff val="0"/>
              <a:lumOff val="0"/>
              <a:alphaOff val="-10000"/>
            </a:schemeClr>
          </a:effectRef>
          <a:fontRef idx="minor">
            <a:schemeClr val="lt1"/>
          </a:fontRef>
        </p:style>
        <p:txBody>
          <a:bodyPr lIns="0" tIns="110762" rIns="0" bIns="110762" spcCol="1270" anchor="ctr"/>
          <a:lstStyle/>
          <a:p>
            <a:pPr algn="ctr" defTabSz="800100">
              <a:lnSpc>
                <a:spcPts val="500"/>
              </a:lnSpc>
              <a:spcAft>
                <a:spcPct val="35000"/>
              </a:spcAft>
              <a:defRPr/>
            </a:pPr>
            <a:r>
              <a:rPr lang="es-ES" sz="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 Firma </a:t>
            </a:r>
            <a:endParaRPr lang="es-E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riángulo isósceles 9"/>
          <p:cNvSpPr>
            <a:spLocks noChangeAspect="1"/>
          </p:cNvSpPr>
          <p:nvPr/>
        </p:nvSpPr>
        <p:spPr bwMode="auto">
          <a:xfrm rot="5400000" flipH="1">
            <a:off x="266700" y="382726"/>
            <a:ext cx="406400" cy="203200"/>
          </a:xfrm>
          <a:prstGeom prst="triangle">
            <a:avLst>
              <a:gd name="adj" fmla="val 50000"/>
            </a:avLst>
          </a:prstGeom>
          <a:solidFill>
            <a:srgbClr val="B9C800"/>
          </a:solidFill>
          <a:ln w="9525">
            <a:noFill/>
            <a:miter lim="800000"/>
            <a:headEnd/>
            <a:tailEnd/>
          </a:ln>
        </p:spPr>
        <p:txBody>
          <a:bodyPr rot="10800000" vert="eaVert" lIns="91411" tIns="45706" rIns="91411" bIns="45706" anchor="ctr"/>
          <a:lstStyle/>
          <a:p>
            <a:pPr algn="ctr" defTabSz="914109">
              <a:defRPr/>
            </a:pPr>
            <a:endParaRPr lang="es-ES" kern="0" dirty="0">
              <a:solidFill>
                <a:srgbClr val="B9C8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2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107504" y="917588"/>
            <a:ext cx="8928992" cy="576064"/>
          </a:xfrm>
          <a:prstGeom prst="roundRect">
            <a:avLst/>
          </a:prstGeom>
          <a:ln>
            <a:noFill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300000" prstMaterial="plastic"/>
        </p:spPr>
        <p:style>
          <a:lnRef idx="1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55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5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s-ES" altLang="es-ES" b="1" dirty="0">
                <a:latin typeface="Calibri" panose="020F0502020204030204" pitchFamily="34" charset="0"/>
                <a:cs typeface="Calibri" panose="020F0502020204030204" pitchFamily="34" charset="0"/>
              </a:rPr>
              <a:t>CANAL (Plataforma eCommerce</a:t>
            </a:r>
            <a:r>
              <a:rPr lang="es-ES" altLang="es-E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10"/>
          <p:cNvSpPr txBox="1">
            <a:spLocks noChangeArrowheads="1"/>
          </p:cNvSpPr>
          <p:nvPr/>
        </p:nvSpPr>
        <p:spPr bwMode="auto">
          <a:xfrm>
            <a:off x="531097" y="260648"/>
            <a:ext cx="8132763" cy="46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s-ES"/>
            </a:defPPr>
            <a:lvl1pPr>
              <a:lnSpc>
                <a:spcPct val="110000"/>
              </a:lnSpc>
              <a:defRPr sz="2200" b="1">
                <a:latin typeface="Bankia" panose="02000506040000020004" pitchFamily="2" charset="0"/>
                <a:ea typeface="ＭＳ Ｐゴシック" charset="-128"/>
                <a:cs typeface="Bankia"/>
              </a:defRPr>
            </a:lvl1pPr>
            <a:lvl2pPr marL="742950" indent="-285750" eaLnBrk="0" hangingPunct="0">
              <a:defRPr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9pPr>
          </a:lstStyle>
          <a:p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s-ES_tradnl" dirty="0" smtClean="0">
                <a:latin typeface="Calibri" panose="020F0502020204030204" pitchFamily="34" charset="0"/>
                <a:cs typeface="Calibri" panose="020F0502020204030204" pitchFamily="34" charset="0"/>
              </a:rPr>
              <a:t>.  Interacción Canal-APIs-Servicios orquestadores</a:t>
            </a:r>
            <a:endParaRPr lang="es-ES_tradnl" b="0" baseline="6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37 Rectángulo redondeado"/>
          <p:cNvSpPr/>
          <p:nvPr/>
        </p:nvSpPr>
        <p:spPr>
          <a:xfrm>
            <a:off x="35496" y="2918874"/>
            <a:ext cx="8928992" cy="1009014"/>
          </a:xfrm>
          <a:prstGeom prst="roundRect">
            <a:avLst/>
          </a:prstGeom>
          <a:solidFill>
            <a:srgbClr val="B9C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9215 CuadroTexto"/>
          <p:cNvSpPr txBox="1">
            <a:spLocks noChangeArrowheads="1"/>
          </p:cNvSpPr>
          <p:nvPr/>
        </p:nvSpPr>
        <p:spPr bwMode="auto">
          <a:xfrm>
            <a:off x="2966237" y="3650431"/>
            <a:ext cx="11737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s-ES" altLang="es-E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API Manager</a:t>
            </a:r>
            <a:endParaRPr lang="es-ES" altLang="es-E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68 Rectángulo redondeado"/>
          <p:cNvSpPr/>
          <p:nvPr/>
        </p:nvSpPr>
        <p:spPr>
          <a:xfrm>
            <a:off x="47122" y="5275027"/>
            <a:ext cx="8928991" cy="1070477"/>
          </a:xfrm>
          <a:prstGeom prst="roundRect">
            <a:avLst/>
          </a:prstGeom>
          <a:solidFill>
            <a:srgbClr val="B9C800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9215 CuadroTexto"/>
          <p:cNvSpPr txBox="1">
            <a:spLocks noChangeArrowheads="1"/>
          </p:cNvSpPr>
          <p:nvPr/>
        </p:nvSpPr>
        <p:spPr bwMode="auto">
          <a:xfrm>
            <a:off x="3287482" y="6042774"/>
            <a:ext cx="2930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s-ES" altLang="es-E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Bankia Servicios orquestadores</a:t>
            </a:r>
            <a:endParaRPr lang="es-ES" altLang="es-E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4 Grupo"/>
          <p:cNvGrpSpPr/>
          <p:nvPr/>
        </p:nvGrpSpPr>
        <p:grpSpPr>
          <a:xfrm>
            <a:off x="1835696" y="1574208"/>
            <a:ext cx="2219177" cy="4496210"/>
            <a:chOff x="1619672" y="1808712"/>
            <a:chExt cx="2219177" cy="4496210"/>
          </a:xfrm>
        </p:grpSpPr>
        <p:sp>
          <p:nvSpPr>
            <p:cNvPr id="2" name="1 Rectángulo redondeado"/>
            <p:cNvSpPr/>
            <p:nvPr/>
          </p:nvSpPr>
          <p:spPr>
            <a:xfrm>
              <a:off x="2123728" y="3317870"/>
              <a:ext cx="756000" cy="557364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700" b="1" dirty="0" smtClean="0">
                  <a:solidFill>
                    <a:schemeClr val="tx1"/>
                  </a:solidFill>
                </a:rPr>
                <a:t>API Financiación</a:t>
              </a:r>
            </a:p>
            <a:p>
              <a:pPr algn="ctr"/>
              <a:r>
                <a:rPr lang="es-ES" sz="700" b="1" dirty="0" smtClean="0">
                  <a:solidFill>
                    <a:schemeClr val="tx1"/>
                  </a:solidFill>
                </a:rPr>
                <a:t>Plan B</a:t>
              </a:r>
            </a:p>
            <a:p>
              <a:pPr algn="ctr"/>
              <a:r>
                <a:rPr lang="es-ES" sz="700" b="1" dirty="0" smtClean="0">
                  <a:solidFill>
                    <a:schemeClr val="tx1"/>
                  </a:solidFill>
                </a:rPr>
                <a:t>“Simulación”</a:t>
              </a:r>
              <a:endParaRPr lang="es-E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76 CuadroTexto"/>
            <p:cNvSpPr txBox="1"/>
            <p:nvPr/>
          </p:nvSpPr>
          <p:spPr>
            <a:xfrm>
              <a:off x="1619672" y="1862015"/>
              <a:ext cx="895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600" dirty="0" smtClean="0">
                  <a:solidFill>
                    <a:srgbClr val="0070C0"/>
                  </a:solidFill>
                </a:rPr>
                <a:t>Token Oauth Login</a:t>
              </a:r>
              <a:endParaRPr lang="es-ES" sz="600" dirty="0">
                <a:solidFill>
                  <a:srgbClr val="0070C0"/>
                </a:solidFill>
              </a:endParaRPr>
            </a:p>
            <a:p>
              <a:pPr algn="r"/>
              <a:r>
                <a:rPr lang="es-ES" sz="600" dirty="0" smtClean="0">
                  <a:solidFill>
                    <a:srgbClr val="0070C0"/>
                  </a:solidFill>
                </a:rPr>
                <a:t>Importe</a:t>
              </a:r>
            </a:p>
            <a:p>
              <a:pPr algn="r"/>
              <a:r>
                <a:rPr lang="es-ES" sz="600" dirty="0" smtClean="0">
                  <a:solidFill>
                    <a:srgbClr val="0070C0"/>
                  </a:solidFill>
                </a:rPr>
                <a:t>Plazo vacío</a:t>
              </a:r>
            </a:p>
          </p:txBody>
        </p:sp>
        <p:sp>
          <p:nvSpPr>
            <p:cNvPr id="83" name="82 CuadroTexto"/>
            <p:cNvSpPr txBox="1"/>
            <p:nvPr/>
          </p:nvSpPr>
          <p:spPr>
            <a:xfrm>
              <a:off x="2555776" y="1808712"/>
              <a:ext cx="128307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r">
                <a:defRPr sz="800">
                  <a:solidFill>
                    <a:srgbClr val="00B0F0"/>
                  </a:solidFill>
                </a:defRPr>
              </a:lvl1pPr>
            </a:lstStyle>
            <a:p>
              <a:pPr algn="l"/>
              <a:r>
                <a:rPr lang="es-ES" sz="600" dirty="0" smtClean="0">
                  <a:solidFill>
                    <a:srgbClr val="00B050"/>
                  </a:solidFill>
                </a:rPr>
                <a:t>Cuota</a:t>
              </a:r>
            </a:p>
            <a:p>
              <a:pPr algn="l"/>
              <a:r>
                <a:rPr lang="es-ES" sz="600" dirty="0" smtClean="0">
                  <a:solidFill>
                    <a:srgbClr val="00B050"/>
                  </a:solidFill>
                </a:rPr>
                <a:t>Plazo</a:t>
              </a:r>
            </a:p>
            <a:p>
              <a:pPr algn="l"/>
              <a:r>
                <a:rPr lang="es-ES" sz="600" dirty="0" smtClean="0">
                  <a:solidFill>
                    <a:srgbClr val="00B050"/>
                  </a:solidFill>
                </a:rPr>
                <a:t>Tipo de interés</a:t>
              </a:r>
            </a:p>
            <a:p>
              <a:pPr algn="l"/>
              <a:r>
                <a:rPr lang="es-ES" sz="600" dirty="0" smtClean="0">
                  <a:solidFill>
                    <a:srgbClr val="00B050"/>
                  </a:solidFill>
                </a:rPr>
                <a:t>% Comisión </a:t>
              </a:r>
              <a:r>
                <a:rPr lang="es-ES" sz="600" dirty="0">
                  <a:solidFill>
                    <a:srgbClr val="00B050"/>
                  </a:solidFill>
                </a:rPr>
                <a:t>de </a:t>
              </a:r>
              <a:endParaRPr lang="es-ES" sz="600" dirty="0" smtClean="0">
                <a:solidFill>
                  <a:srgbClr val="00B050"/>
                </a:solidFill>
              </a:endParaRPr>
            </a:p>
            <a:p>
              <a:pPr algn="l"/>
              <a:r>
                <a:rPr lang="es-ES" sz="600" dirty="0" smtClean="0">
                  <a:solidFill>
                    <a:srgbClr val="00B050"/>
                  </a:solidFill>
                </a:rPr>
                <a:t>apertura</a:t>
              </a:r>
              <a:endParaRPr lang="es-ES" sz="600" dirty="0">
                <a:solidFill>
                  <a:srgbClr val="00B050"/>
                </a:solidFill>
              </a:endParaRPr>
            </a:p>
            <a:p>
              <a:pPr algn="l"/>
              <a:r>
                <a:rPr lang="es-ES" sz="600" dirty="0" smtClean="0">
                  <a:solidFill>
                    <a:srgbClr val="00B050"/>
                  </a:solidFill>
                </a:rPr>
                <a:t>Importe mínimo </a:t>
              </a:r>
            </a:p>
            <a:p>
              <a:pPr algn="l"/>
              <a:r>
                <a:rPr lang="es-ES" sz="600" dirty="0" smtClean="0">
                  <a:solidFill>
                    <a:srgbClr val="00B050"/>
                  </a:solidFill>
                </a:rPr>
                <a:t>comisión</a:t>
              </a:r>
            </a:p>
            <a:p>
              <a:pPr algn="l"/>
              <a:r>
                <a:rPr lang="es-ES" sz="600" dirty="0" smtClean="0">
                  <a:solidFill>
                    <a:srgbClr val="00B050"/>
                  </a:solidFill>
                </a:rPr>
                <a:t>Plazo Mínimo</a:t>
              </a:r>
            </a:p>
            <a:p>
              <a:pPr algn="l"/>
              <a:r>
                <a:rPr lang="es-ES" sz="600" dirty="0" smtClean="0">
                  <a:solidFill>
                    <a:srgbClr val="00B050"/>
                  </a:solidFill>
                </a:rPr>
                <a:t>Plazo Máximo</a:t>
              </a:r>
            </a:p>
            <a:p>
              <a:pPr algn="l"/>
              <a:r>
                <a:rPr lang="es-ES" sz="600" dirty="0">
                  <a:solidFill>
                    <a:srgbClr val="00B050"/>
                  </a:solidFill>
                </a:rPr>
                <a:t>Tipo de financiación LFP o LTC </a:t>
              </a:r>
              <a:endParaRPr lang="es-ES" sz="600" dirty="0" smtClean="0">
                <a:solidFill>
                  <a:srgbClr val="00B050"/>
                </a:solidFill>
              </a:endParaRPr>
            </a:p>
            <a:p>
              <a:pPr algn="l"/>
              <a:endParaRPr lang="es-ES" sz="600" dirty="0" smtClean="0">
                <a:solidFill>
                  <a:srgbClr val="00B050"/>
                </a:solidFill>
              </a:endParaRPr>
            </a:p>
            <a:p>
              <a:pPr algn="l"/>
              <a:r>
                <a:rPr lang="es-ES" sz="600" u="sng" dirty="0">
                  <a:solidFill>
                    <a:schemeClr val="tx1"/>
                  </a:solidFill>
                </a:rPr>
                <a:t>Hypermedia</a:t>
              </a:r>
              <a:r>
                <a:rPr lang="es-ES" sz="600" dirty="0" smtClean="0">
                  <a:solidFill>
                    <a:schemeClr val="tx1"/>
                  </a:solidFill>
                </a:rPr>
                <a:t>:</a:t>
              </a:r>
            </a:p>
            <a:p>
              <a:pPr marL="85725" indent="-85725" algn="l">
                <a:buFont typeface="Arial" panose="020B0604020202020204" pitchFamily="34" charset="0"/>
                <a:buChar char="•"/>
              </a:pPr>
              <a:r>
                <a:rPr lang="es-ES" sz="600" dirty="0" smtClean="0">
                  <a:solidFill>
                    <a:schemeClr val="tx1"/>
                  </a:solidFill>
                </a:rPr>
                <a:t>“</a:t>
              </a:r>
              <a:r>
                <a:rPr lang="es-ES" sz="600" dirty="0">
                  <a:solidFill>
                    <a:schemeClr val="tx1"/>
                  </a:solidFill>
                </a:rPr>
                <a:t>Tramitación”</a:t>
              </a:r>
            </a:p>
            <a:p>
              <a:pPr marL="85725" indent="-85725" algn="l">
                <a:buFont typeface="Arial" panose="020B0604020202020204" pitchFamily="34" charset="0"/>
                <a:buChar char="•"/>
              </a:pPr>
              <a:r>
                <a:rPr lang="es-ES" sz="600" dirty="0">
                  <a:solidFill>
                    <a:schemeClr val="tx1"/>
                  </a:solidFill>
                </a:rPr>
                <a:t>“Cuentas”</a:t>
              </a:r>
            </a:p>
            <a:p>
              <a:pPr algn="l"/>
              <a:endParaRPr lang="es-ES" sz="600" dirty="0" smtClean="0">
                <a:solidFill>
                  <a:srgbClr val="00B050"/>
                </a:solidFill>
              </a:endParaRPr>
            </a:p>
          </p:txBody>
        </p:sp>
        <p:sp>
          <p:nvSpPr>
            <p:cNvPr id="76" name="75 Rectángulo redondeado"/>
            <p:cNvSpPr/>
            <p:nvPr/>
          </p:nvSpPr>
          <p:spPr>
            <a:xfrm>
              <a:off x="2148190" y="5746922"/>
              <a:ext cx="756000" cy="558000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SO Simular</a:t>
              </a:r>
            </a:p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Financiación</a:t>
              </a:r>
            </a:p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Plan B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43 Conector recto de flecha"/>
            <p:cNvCxnSpPr/>
            <p:nvPr/>
          </p:nvCxnSpPr>
          <p:spPr>
            <a:xfrm>
              <a:off x="2487357" y="3903809"/>
              <a:ext cx="19323" cy="1830010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  <a:lumOff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 de flecha"/>
            <p:cNvCxnSpPr/>
            <p:nvPr/>
          </p:nvCxnSpPr>
          <p:spPr>
            <a:xfrm flipH="1" flipV="1">
              <a:off x="2590284" y="3903810"/>
              <a:ext cx="4761" cy="1786013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  <a:lumOff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105 CuadroTexto"/>
            <p:cNvSpPr txBox="1"/>
            <p:nvPr/>
          </p:nvSpPr>
          <p:spPr>
            <a:xfrm>
              <a:off x="2555776" y="4653136"/>
              <a:ext cx="12830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>
                <a:defRPr sz="700">
                  <a:solidFill>
                    <a:srgbClr val="00B050"/>
                  </a:solidFill>
                </a:defRPr>
              </a:lvl1pPr>
            </a:lstStyle>
            <a:p>
              <a:r>
                <a:rPr lang="es-ES" sz="600" dirty="0"/>
                <a:t>Cuota</a:t>
              </a:r>
            </a:p>
            <a:p>
              <a:r>
                <a:rPr lang="es-ES" sz="600" dirty="0"/>
                <a:t>Plazo</a:t>
              </a:r>
            </a:p>
            <a:p>
              <a:r>
                <a:rPr lang="es-ES" sz="600" dirty="0"/>
                <a:t>Tipo de interés</a:t>
              </a:r>
            </a:p>
            <a:p>
              <a:r>
                <a:rPr lang="es-ES" sz="600" dirty="0"/>
                <a:t>% Comisión de apertura</a:t>
              </a:r>
            </a:p>
            <a:p>
              <a:r>
                <a:rPr lang="es-ES" sz="600" dirty="0"/>
                <a:t>Importe mínimo </a:t>
              </a:r>
              <a:r>
                <a:rPr lang="es-ES" sz="600" dirty="0" smtClean="0"/>
                <a:t>comisión</a:t>
              </a:r>
            </a:p>
            <a:p>
              <a:r>
                <a:rPr lang="es-ES" sz="600" dirty="0"/>
                <a:t>Plazo Mínimo</a:t>
              </a:r>
            </a:p>
            <a:p>
              <a:r>
                <a:rPr lang="es-ES" sz="600" dirty="0"/>
                <a:t>Plazo Máximo</a:t>
              </a:r>
            </a:p>
            <a:p>
              <a:r>
                <a:rPr lang="es-ES" sz="600" dirty="0" smtClean="0"/>
                <a:t>Tipo </a:t>
              </a:r>
              <a:r>
                <a:rPr lang="es-ES" sz="600" dirty="0"/>
                <a:t>de financiación LFP o LTC </a:t>
              </a:r>
              <a:endParaRPr lang="es-ES" sz="600" dirty="0" smtClean="0"/>
            </a:p>
            <a:p>
              <a:endParaRPr lang="es-ES" sz="600" dirty="0"/>
            </a:p>
            <a:p>
              <a:endParaRPr lang="es-ES" sz="600" dirty="0"/>
            </a:p>
          </p:txBody>
        </p:sp>
        <p:sp>
          <p:nvSpPr>
            <p:cNvPr id="107" name="106 CuadroTexto"/>
            <p:cNvSpPr txBox="1"/>
            <p:nvPr/>
          </p:nvSpPr>
          <p:spPr>
            <a:xfrm>
              <a:off x="1791994" y="4224650"/>
              <a:ext cx="736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600" dirty="0">
                  <a:solidFill>
                    <a:srgbClr val="0070C0"/>
                  </a:solidFill>
                </a:rPr>
                <a:t>ID cliente</a:t>
              </a:r>
            </a:p>
            <a:p>
              <a:pPr algn="r"/>
              <a:r>
                <a:rPr lang="es-ES" sz="600" dirty="0">
                  <a:solidFill>
                    <a:srgbClr val="0070C0"/>
                  </a:solidFill>
                </a:rPr>
                <a:t>Importe</a:t>
              </a:r>
            </a:p>
            <a:p>
              <a:pPr algn="r"/>
              <a:r>
                <a:rPr lang="es-ES" sz="600" dirty="0">
                  <a:solidFill>
                    <a:srgbClr val="0070C0"/>
                  </a:solidFill>
                </a:rPr>
                <a:t>Plazo </a:t>
              </a:r>
            </a:p>
          </p:txBody>
        </p:sp>
        <p:cxnSp>
          <p:nvCxnSpPr>
            <p:cNvPr id="132" name="131 Conector recto de flecha"/>
            <p:cNvCxnSpPr/>
            <p:nvPr/>
          </p:nvCxnSpPr>
          <p:spPr>
            <a:xfrm>
              <a:off x="2491522" y="1820441"/>
              <a:ext cx="0" cy="135321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132 Conector recto de flecha"/>
            <p:cNvCxnSpPr/>
            <p:nvPr/>
          </p:nvCxnSpPr>
          <p:spPr>
            <a:xfrm flipV="1">
              <a:off x="2599209" y="1828043"/>
              <a:ext cx="0" cy="134605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85 CuadroTexto"/>
          <p:cNvSpPr txBox="1"/>
          <p:nvPr/>
        </p:nvSpPr>
        <p:spPr>
          <a:xfrm>
            <a:off x="3059832" y="4005064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r>
              <a:rPr lang="es-ES" sz="600" dirty="0">
                <a:solidFill>
                  <a:srgbClr val="0070C0"/>
                </a:solidFill>
              </a:rPr>
              <a:t>Contrato </a:t>
            </a:r>
            <a:endParaRPr lang="es-ES" sz="600" dirty="0" smtClean="0">
              <a:solidFill>
                <a:srgbClr val="0070C0"/>
              </a:solidFill>
            </a:endParaRPr>
          </a:p>
          <a:p>
            <a:r>
              <a:rPr lang="es-ES" sz="600" dirty="0" smtClean="0">
                <a:solidFill>
                  <a:srgbClr val="0070C0"/>
                </a:solidFill>
              </a:rPr>
              <a:t>Multicceso</a:t>
            </a:r>
            <a:endParaRPr lang="es-ES" sz="600" dirty="0">
              <a:solidFill>
                <a:srgbClr val="0070C0"/>
              </a:solidFill>
            </a:endParaRPr>
          </a:p>
        </p:txBody>
      </p:sp>
      <p:grpSp>
        <p:nvGrpSpPr>
          <p:cNvPr id="17" name="16 Grupo"/>
          <p:cNvGrpSpPr/>
          <p:nvPr/>
        </p:nvGrpSpPr>
        <p:grpSpPr>
          <a:xfrm>
            <a:off x="3419872" y="1551542"/>
            <a:ext cx="2257726" cy="4523690"/>
            <a:chOff x="1835696" y="1551542"/>
            <a:chExt cx="2257726" cy="4523690"/>
          </a:xfrm>
        </p:grpSpPr>
        <p:sp>
          <p:nvSpPr>
            <p:cNvPr id="111" name="110 CuadroTexto"/>
            <p:cNvSpPr txBox="1"/>
            <p:nvPr/>
          </p:nvSpPr>
          <p:spPr>
            <a:xfrm>
              <a:off x="2843808" y="4998258"/>
              <a:ext cx="1249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r">
                <a:defRPr sz="800">
                  <a:solidFill>
                    <a:srgbClr val="00B0F0"/>
                  </a:solidFill>
                </a:defRPr>
              </a:lvl1pPr>
            </a:lstStyle>
            <a:p>
              <a:pPr algn="l"/>
              <a:endParaRPr lang="es-ES" sz="600" dirty="0" smtClean="0">
                <a:solidFill>
                  <a:srgbClr val="00B050"/>
                </a:solidFill>
              </a:endParaRPr>
            </a:p>
            <a:p>
              <a:pPr algn="l"/>
              <a:r>
                <a:rPr lang="es-ES" sz="600" dirty="0" smtClean="0">
                  <a:solidFill>
                    <a:srgbClr val="00B050"/>
                  </a:solidFill>
                </a:rPr>
                <a:t>Listado cuentas</a:t>
              </a:r>
            </a:p>
            <a:p>
              <a:pPr algn="l"/>
              <a:endParaRPr lang="es-ES" sz="600" dirty="0">
                <a:solidFill>
                  <a:srgbClr val="00B050"/>
                </a:solidFill>
              </a:endParaRPr>
            </a:p>
          </p:txBody>
        </p:sp>
        <p:grpSp>
          <p:nvGrpSpPr>
            <p:cNvPr id="20" name="19 Grupo"/>
            <p:cNvGrpSpPr/>
            <p:nvPr/>
          </p:nvGrpSpPr>
          <p:grpSpPr>
            <a:xfrm>
              <a:off x="1835696" y="1551542"/>
              <a:ext cx="1842740" cy="4523690"/>
              <a:chOff x="1907704" y="1773192"/>
              <a:chExt cx="1842740" cy="4523690"/>
            </a:xfrm>
          </p:grpSpPr>
          <p:sp>
            <p:nvSpPr>
              <p:cNvPr id="55" name="54 Forma libre"/>
              <p:cNvSpPr/>
              <p:nvPr/>
            </p:nvSpPr>
            <p:spPr>
              <a:xfrm>
                <a:off x="2454384" y="3308345"/>
                <a:ext cx="756000" cy="558000"/>
              </a:xfrm>
              <a:custGeom>
                <a:avLst/>
                <a:gdLst>
                  <a:gd name="connsiteX0" fmla="*/ 0 w 1477664"/>
                  <a:gd name="connsiteY0" fmla="*/ 144019 h 864096"/>
                  <a:gd name="connsiteX1" fmla="*/ 144019 w 1477664"/>
                  <a:gd name="connsiteY1" fmla="*/ 0 h 864096"/>
                  <a:gd name="connsiteX2" fmla="*/ 1333645 w 1477664"/>
                  <a:gd name="connsiteY2" fmla="*/ 0 h 864096"/>
                  <a:gd name="connsiteX3" fmla="*/ 1477664 w 1477664"/>
                  <a:gd name="connsiteY3" fmla="*/ 144019 h 864096"/>
                  <a:gd name="connsiteX4" fmla="*/ 1477664 w 1477664"/>
                  <a:gd name="connsiteY4" fmla="*/ 720077 h 864096"/>
                  <a:gd name="connsiteX5" fmla="*/ 1333645 w 1477664"/>
                  <a:gd name="connsiteY5" fmla="*/ 864096 h 864096"/>
                  <a:gd name="connsiteX6" fmla="*/ 144019 w 1477664"/>
                  <a:gd name="connsiteY6" fmla="*/ 864096 h 864096"/>
                  <a:gd name="connsiteX7" fmla="*/ 0 w 1477664"/>
                  <a:gd name="connsiteY7" fmla="*/ 720077 h 864096"/>
                  <a:gd name="connsiteX8" fmla="*/ 0 w 1477664"/>
                  <a:gd name="connsiteY8" fmla="*/ 144019 h 86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64" h="864096">
                    <a:moveTo>
                      <a:pt x="0" y="144019"/>
                    </a:moveTo>
                    <a:cubicBezTo>
                      <a:pt x="0" y="64480"/>
                      <a:pt x="64480" y="0"/>
                      <a:pt x="144019" y="0"/>
                    </a:cubicBezTo>
                    <a:lnTo>
                      <a:pt x="1333645" y="0"/>
                    </a:lnTo>
                    <a:cubicBezTo>
                      <a:pt x="1413184" y="0"/>
                      <a:pt x="1477664" y="64480"/>
                      <a:pt x="1477664" y="144019"/>
                    </a:cubicBezTo>
                    <a:lnTo>
                      <a:pt x="1477664" y="720077"/>
                    </a:lnTo>
                    <a:cubicBezTo>
                      <a:pt x="1477664" y="799616"/>
                      <a:pt x="1413184" y="864096"/>
                      <a:pt x="1333645" y="864096"/>
                    </a:cubicBezTo>
                    <a:lnTo>
                      <a:pt x="144019" y="864096"/>
                    </a:lnTo>
                    <a:cubicBezTo>
                      <a:pt x="64480" y="864096"/>
                      <a:pt x="0" y="799616"/>
                      <a:pt x="0" y="720077"/>
                    </a:cubicBezTo>
                    <a:lnTo>
                      <a:pt x="0" y="14401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ES" sz="700" b="1" dirty="0" smtClean="0">
                    <a:solidFill>
                      <a:schemeClr val="tx1"/>
                    </a:solidFill>
                  </a:rPr>
                  <a:t>API Cuentas</a:t>
                </a:r>
              </a:p>
              <a:p>
                <a:pPr algn="ctr"/>
                <a:r>
                  <a:rPr lang="es-ES" sz="700" b="1" dirty="0" smtClean="0">
                    <a:solidFill>
                      <a:schemeClr val="tx1"/>
                    </a:solidFill>
                  </a:rPr>
                  <a:t>Consulta Ctas Vista  Plan B</a:t>
                </a:r>
                <a:endParaRPr lang="es-E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87 CuadroTexto"/>
              <p:cNvSpPr txBox="1"/>
              <p:nvPr/>
            </p:nvSpPr>
            <p:spPr>
              <a:xfrm>
                <a:off x="2896874" y="2570530"/>
                <a:ext cx="8535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s-ES"/>
                </a:defPPr>
                <a:lvl1pPr algn="r">
                  <a:defRPr sz="800">
                    <a:solidFill>
                      <a:srgbClr val="00B0F0"/>
                    </a:solidFill>
                  </a:defRPr>
                </a:lvl1pPr>
              </a:lstStyle>
              <a:p>
                <a:pPr algn="l"/>
                <a:endParaRPr lang="es-ES" sz="600" dirty="0" smtClean="0">
                  <a:solidFill>
                    <a:srgbClr val="00B050"/>
                  </a:solidFill>
                </a:endParaRPr>
              </a:p>
              <a:p>
                <a:pPr algn="l"/>
                <a:r>
                  <a:rPr lang="es-ES" sz="600" dirty="0" smtClean="0">
                    <a:solidFill>
                      <a:srgbClr val="00B050"/>
                    </a:solidFill>
                  </a:rPr>
                  <a:t>Listado cuentas</a:t>
                </a:r>
              </a:p>
              <a:p>
                <a:pPr algn="l"/>
                <a:endParaRPr lang="es-ES" sz="600" dirty="0">
                  <a:solidFill>
                    <a:srgbClr val="00B050"/>
                  </a:solidFill>
                </a:endParaRPr>
              </a:p>
              <a:p>
                <a:pPr algn="l"/>
                <a:r>
                  <a:rPr lang="es-ES" sz="600" u="sng" dirty="0">
                    <a:solidFill>
                      <a:schemeClr val="tx1"/>
                    </a:solidFill>
                  </a:rPr>
                  <a:t>Hypermedia</a:t>
                </a:r>
                <a:r>
                  <a:rPr lang="es-ES" sz="6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85725" indent="-85725" algn="l">
                  <a:buFont typeface="Arial" panose="020B0604020202020204" pitchFamily="34" charset="0"/>
                  <a:buChar char="•"/>
                </a:pPr>
                <a:r>
                  <a:rPr lang="es-ES" sz="600" dirty="0">
                    <a:solidFill>
                      <a:schemeClr val="tx1"/>
                    </a:solidFill>
                  </a:rPr>
                  <a:t>“Tramitación”</a:t>
                </a:r>
              </a:p>
              <a:p>
                <a:pPr marL="85725" indent="-85725" algn="l">
                  <a:buFont typeface="Arial" panose="020B0604020202020204" pitchFamily="34" charset="0"/>
                  <a:buChar char="•"/>
                </a:pPr>
                <a:endParaRPr lang="es-E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77 Forma libre"/>
              <p:cNvSpPr/>
              <p:nvPr/>
            </p:nvSpPr>
            <p:spPr>
              <a:xfrm>
                <a:off x="2454384" y="5738882"/>
                <a:ext cx="756000" cy="558000"/>
              </a:xfrm>
              <a:custGeom>
                <a:avLst/>
                <a:gdLst>
                  <a:gd name="connsiteX0" fmla="*/ 0 w 1477664"/>
                  <a:gd name="connsiteY0" fmla="*/ 144019 h 864096"/>
                  <a:gd name="connsiteX1" fmla="*/ 144019 w 1477664"/>
                  <a:gd name="connsiteY1" fmla="*/ 0 h 864096"/>
                  <a:gd name="connsiteX2" fmla="*/ 1333645 w 1477664"/>
                  <a:gd name="connsiteY2" fmla="*/ 0 h 864096"/>
                  <a:gd name="connsiteX3" fmla="*/ 1477664 w 1477664"/>
                  <a:gd name="connsiteY3" fmla="*/ 144019 h 864096"/>
                  <a:gd name="connsiteX4" fmla="*/ 1477664 w 1477664"/>
                  <a:gd name="connsiteY4" fmla="*/ 720077 h 864096"/>
                  <a:gd name="connsiteX5" fmla="*/ 1333645 w 1477664"/>
                  <a:gd name="connsiteY5" fmla="*/ 864096 h 864096"/>
                  <a:gd name="connsiteX6" fmla="*/ 144019 w 1477664"/>
                  <a:gd name="connsiteY6" fmla="*/ 864096 h 864096"/>
                  <a:gd name="connsiteX7" fmla="*/ 0 w 1477664"/>
                  <a:gd name="connsiteY7" fmla="*/ 720077 h 864096"/>
                  <a:gd name="connsiteX8" fmla="*/ 0 w 1477664"/>
                  <a:gd name="connsiteY8" fmla="*/ 144019 h 86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64" h="864096">
                    <a:moveTo>
                      <a:pt x="0" y="144019"/>
                    </a:moveTo>
                    <a:cubicBezTo>
                      <a:pt x="0" y="64480"/>
                      <a:pt x="64480" y="0"/>
                      <a:pt x="144019" y="0"/>
                    </a:cubicBezTo>
                    <a:lnTo>
                      <a:pt x="1333645" y="0"/>
                    </a:lnTo>
                    <a:cubicBezTo>
                      <a:pt x="1413184" y="0"/>
                      <a:pt x="1477664" y="64480"/>
                      <a:pt x="1477664" y="144019"/>
                    </a:cubicBezTo>
                    <a:lnTo>
                      <a:pt x="1477664" y="720077"/>
                    </a:lnTo>
                    <a:cubicBezTo>
                      <a:pt x="1477664" y="799616"/>
                      <a:pt x="1413184" y="864096"/>
                      <a:pt x="1333645" y="864096"/>
                    </a:cubicBezTo>
                    <a:lnTo>
                      <a:pt x="144019" y="864096"/>
                    </a:lnTo>
                    <a:cubicBezTo>
                      <a:pt x="64480" y="864096"/>
                      <a:pt x="0" y="799616"/>
                      <a:pt x="0" y="720077"/>
                    </a:cubicBezTo>
                    <a:lnTo>
                      <a:pt x="0" y="14401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SNG Obtener Cuentas Plan B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107 CuadroTexto"/>
              <p:cNvSpPr txBox="1"/>
              <p:nvPr/>
            </p:nvSpPr>
            <p:spPr>
              <a:xfrm>
                <a:off x="1907704" y="1844824"/>
                <a:ext cx="87063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s-ES"/>
                </a:defPPr>
                <a:lvl1pPr algn="r">
                  <a:defRPr sz="800">
                    <a:solidFill>
                      <a:srgbClr val="00B0F0"/>
                    </a:solidFill>
                  </a:defRPr>
                </a:lvl1pPr>
              </a:lstStyle>
              <a:p>
                <a:r>
                  <a:rPr lang="es-ES" sz="600" dirty="0">
                    <a:solidFill>
                      <a:srgbClr val="0070C0"/>
                    </a:solidFill>
                  </a:rPr>
                  <a:t>Token </a:t>
                </a:r>
                <a:r>
                  <a:rPr lang="es-ES" sz="600" dirty="0" smtClean="0">
                    <a:solidFill>
                      <a:srgbClr val="0070C0"/>
                    </a:solidFill>
                  </a:rPr>
                  <a:t>Oauth Login</a:t>
                </a:r>
                <a:endParaRPr lang="es-ES" sz="6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21" name="120 Conector recto de flecha"/>
              <p:cNvCxnSpPr/>
              <p:nvPr/>
            </p:nvCxnSpPr>
            <p:spPr>
              <a:xfrm>
                <a:off x="2775140" y="3914836"/>
                <a:ext cx="3196" cy="1809458"/>
              </a:xfrm>
              <a:prstGeom prst="straightConnector1">
                <a:avLst/>
              </a:prstGeom>
              <a:ln w="25400">
                <a:solidFill>
                  <a:schemeClr val="accent4">
                    <a:lumMod val="50000"/>
                    <a:lumOff val="5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121 Conector recto de flecha"/>
              <p:cNvCxnSpPr/>
              <p:nvPr/>
            </p:nvCxnSpPr>
            <p:spPr>
              <a:xfrm flipH="1" flipV="1">
                <a:off x="2850344" y="3914837"/>
                <a:ext cx="8628" cy="1765461"/>
              </a:xfrm>
              <a:prstGeom prst="straightConnector1">
                <a:avLst/>
              </a:prstGeom>
              <a:ln w="25400">
                <a:solidFill>
                  <a:schemeClr val="accent4">
                    <a:lumMod val="50000"/>
                    <a:lumOff val="5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133 Conector recto de flecha"/>
              <p:cNvCxnSpPr/>
              <p:nvPr/>
            </p:nvCxnSpPr>
            <p:spPr>
              <a:xfrm>
                <a:off x="2794159" y="1773192"/>
                <a:ext cx="0" cy="13532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134 Conector recto de flecha"/>
              <p:cNvCxnSpPr/>
              <p:nvPr/>
            </p:nvCxnSpPr>
            <p:spPr>
              <a:xfrm flipV="1">
                <a:off x="2915816" y="1780794"/>
                <a:ext cx="0" cy="1346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8 Grupo"/>
          <p:cNvGrpSpPr/>
          <p:nvPr/>
        </p:nvGrpSpPr>
        <p:grpSpPr>
          <a:xfrm>
            <a:off x="4499992" y="1551166"/>
            <a:ext cx="2808312" cy="4521964"/>
            <a:chOff x="3035485" y="1772816"/>
            <a:chExt cx="2808312" cy="4521964"/>
          </a:xfrm>
        </p:grpSpPr>
        <p:sp>
          <p:nvSpPr>
            <p:cNvPr id="56" name="55 Forma libre"/>
            <p:cNvSpPr/>
            <p:nvPr/>
          </p:nvSpPr>
          <p:spPr>
            <a:xfrm>
              <a:off x="4032024" y="3321419"/>
              <a:ext cx="756000" cy="558000"/>
            </a:xfrm>
            <a:custGeom>
              <a:avLst/>
              <a:gdLst>
                <a:gd name="connsiteX0" fmla="*/ 0 w 1477664"/>
                <a:gd name="connsiteY0" fmla="*/ 144019 h 864096"/>
                <a:gd name="connsiteX1" fmla="*/ 144019 w 1477664"/>
                <a:gd name="connsiteY1" fmla="*/ 0 h 864096"/>
                <a:gd name="connsiteX2" fmla="*/ 1333645 w 1477664"/>
                <a:gd name="connsiteY2" fmla="*/ 0 h 864096"/>
                <a:gd name="connsiteX3" fmla="*/ 1477664 w 1477664"/>
                <a:gd name="connsiteY3" fmla="*/ 144019 h 864096"/>
                <a:gd name="connsiteX4" fmla="*/ 1477664 w 1477664"/>
                <a:gd name="connsiteY4" fmla="*/ 720077 h 864096"/>
                <a:gd name="connsiteX5" fmla="*/ 1333645 w 1477664"/>
                <a:gd name="connsiteY5" fmla="*/ 864096 h 864096"/>
                <a:gd name="connsiteX6" fmla="*/ 144019 w 1477664"/>
                <a:gd name="connsiteY6" fmla="*/ 864096 h 864096"/>
                <a:gd name="connsiteX7" fmla="*/ 0 w 1477664"/>
                <a:gd name="connsiteY7" fmla="*/ 720077 h 864096"/>
                <a:gd name="connsiteX8" fmla="*/ 0 w 1477664"/>
                <a:gd name="connsiteY8" fmla="*/ 144019 h 86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7664" h="864096">
                  <a:moveTo>
                    <a:pt x="0" y="144019"/>
                  </a:moveTo>
                  <a:cubicBezTo>
                    <a:pt x="0" y="64480"/>
                    <a:pt x="64480" y="0"/>
                    <a:pt x="144019" y="0"/>
                  </a:cubicBezTo>
                  <a:lnTo>
                    <a:pt x="1333645" y="0"/>
                  </a:lnTo>
                  <a:cubicBezTo>
                    <a:pt x="1413184" y="0"/>
                    <a:pt x="1477664" y="64480"/>
                    <a:pt x="1477664" y="144019"/>
                  </a:cubicBezTo>
                  <a:lnTo>
                    <a:pt x="1477664" y="720077"/>
                  </a:lnTo>
                  <a:cubicBezTo>
                    <a:pt x="1477664" y="799616"/>
                    <a:pt x="1413184" y="864096"/>
                    <a:pt x="1333645" y="864096"/>
                  </a:cubicBezTo>
                  <a:lnTo>
                    <a:pt x="144019" y="864096"/>
                  </a:lnTo>
                  <a:cubicBezTo>
                    <a:pt x="64480" y="864096"/>
                    <a:pt x="0" y="799616"/>
                    <a:pt x="0" y="720077"/>
                  </a:cubicBezTo>
                  <a:lnTo>
                    <a:pt x="0" y="144019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700" b="1" dirty="0">
                  <a:solidFill>
                    <a:schemeClr val="tx1"/>
                  </a:solidFill>
                </a:rPr>
                <a:t>API Financiación Plan B </a:t>
              </a:r>
              <a:endParaRPr lang="es-ES" sz="7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sz="700" b="1" dirty="0" smtClean="0">
                  <a:solidFill>
                    <a:schemeClr val="tx1"/>
                  </a:solidFill>
                </a:rPr>
                <a:t>“Tramitación”</a:t>
              </a:r>
              <a:endParaRPr lang="es-E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91 CuadroTexto"/>
            <p:cNvSpPr txBox="1"/>
            <p:nvPr/>
          </p:nvSpPr>
          <p:spPr>
            <a:xfrm>
              <a:off x="3035485" y="1810556"/>
              <a:ext cx="134962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r">
                <a:defRPr sz="800">
                  <a:solidFill>
                    <a:srgbClr val="00B0F0"/>
                  </a:solidFill>
                </a:defRPr>
              </a:lvl1pPr>
            </a:lstStyle>
            <a:p>
              <a:r>
                <a:rPr lang="es-ES" sz="600" dirty="0">
                  <a:solidFill>
                    <a:srgbClr val="0070C0"/>
                  </a:solidFill>
                </a:rPr>
                <a:t>Token </a:t>
              </a:r>
              <a:r>
                <a:rPr lang="es-ES" sz="600" dirty="0" smtClean="0">
                  <a:solidFill>
                    <a:srgbClr val="0070C0"/>
                  </a:solidFill>
                </a:rPr>
                <a:t>Oauth </a:t>
              </a:r>
              <a:r>
                <a:rPr lang="es-ES" sz="600" dirty="0">
                  <a:solidFill>
                    <a:srgbClr val="0070C0"/>
                  </a:solidFill>
                </a:rPr>
                <a:t>Login</a:t>
              </a:r>
            </a:p>
            <a:p>
              <a:r>
                <a:rPr lang="es-ES" sz="600" dirty="0" smtClean="0">
                  <a:solidFill>
                    <a:srgbClr val="0070C0"/>
                  </a:solidFill>
                </a:rPr>
                <a:t>Importe</a:t>
              </a:r>
            </a:p>
            <a:p>
              <a:r>
                <a:rPr lang="es-ES" sz="600" dirty="0" smtClean="0">
                  <a:solidFill>
                    <a:srgbClr val="0070C0"/>
                  </a:solidFill>
                </a:rPr>
                <a:t>Plazo</a:t>
              </a:r>
            </a:p>
            <a:p>
              <a:r>
                <a:rPr lang="es-ES" sz="600" dirty="0" smtClean="0">
                  <a:solidFill>
                    <a:srgbClr val="0070C0"/>
                  </a:solidFill>
                </a:rPr>
                <a:t>Cuenta cliente</a:t>
              </a:r>
            </a:p>
            <a:p>
              <a:r>
                <a:rPr lang="es-ES" sz="600" dirty="0" smtClean="0">
                  <a:solidFill>
                    <a:srgbClr val="0070C0"/>
                  </a:solidFill>
                </a:rPr>
                <a:t>Tipo de financiación LFP o LTC</a:t>
              </a:r>
            </a:p>
          </p:txBody>
        </p:sp>
        <p:sp>
          <p:nvSpPr>
            <p:cNvPr id="79" name="78 Forma libre"/>
            <p:cNvSpPr/>
            <p:nvPr/>
          </p:nvSpPr>
          <p:spPr>
            <a:xfrm>
              <a:off x="4032024" y="5736780"/>
              <a:ext cx="756000" cy="558000"/>
            </a:xfrm>
            <a:custGeom>
              <a:avLst/>
              <a:gdLst>
                <a:gd name="connsiteX0" fmla="*/ 0 w 1477664"/>
                <a:gd name="connsiteY0" fmla="*/ 144019 h 864096"/>
                <a:gd name="connsiteX1" fmla="*/ 144019 w 1477664"/>
                <a:gd name="connsiteY1" fmla="*/ 0 h 864096"/>
                <a:gd name="connsiteX2" fmla="*/ 1333645 w 1477664"/>
                <a:gd name="connsiteY2" fmla="*/ 0 h 864096"/>
                <a:gd name="connsiteX3" fmla="*/ 1477664 w 1477664"/>
                <a:gd name="connsiteY3" fmla="*/ 144019 h 864096"/>
                <a:gd name="connsiteX4" fmla="*/ 1477664 w 1477664"/>
                <a:gd name="connsiteY4" fmla="*/ 720077 h 864096"/>
                <a:gd name="connsiteX5" fmla="*/ 1333645 w 1477664"/>
                <a:gd name="connsiteY5" fmla="*/ 864096 h 864096"/>
                <a:gd name="connsiteX6" fmla="*/ 144019 w 1477664"/>
                <a:gd name="connsiteY6" fmla="*/ 864096 h 864096"/>
                <a:gd name="connsiteX7" fmla="*/ 0 w 1477664"/>
                <a:gd name="connsiteY7" fmla="*/ 720077 h 864096"/>
                <a:gd name="connsiteX8" fmla="*/ 0 w 1477664"/>
                <a:gd name="connsiteY8" fmla="*/ 144019 h 86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7664" h="864096">
                  <a:moveTo>
                    <a:pt x="0" y="144019"/>
                  </a:moveTo>
                  <a:cubicBezTo>
                    <a:pt x="0" y="64480"/>
                    <a:pt x="64480" y="0"/>
                    <a:pt x="144019" y="0"/>
                  </a:cubicBezTo>
                  <a:lnTo>
                    <a:pt x="1333645" y="0"/>
                  </a:lnTo>
                  <a:cubicBezTo>
                    <a:pt x="1413184" y="0"/>
                    <a:pt x="1477664" y="64480"/>
                    <a:pt x="1477664" y="144019"/>
                  </a:cubicBezTo>
                  <a:lnTo>
                    <a:pt x="1477664" y="720077"/>
                  </a:lnTo>
                  <a:cubicBezTo>
                    <a:pt x="1477664" y="799616"/>
                    <a:pt x="1413184" y="864096"/>
                    <a:pt x="1333645" y="864096"/>
                  </a:cubicBezTo>
                  <a:lnTo>
                    <a:pt x="144019" y="864096"/>
                  </a:lnTo>
                  <a:cubicBezTo>
                    <a:pt x="64480" y="864096"/>
                    <a:pt x="0" y="799616"/>
                    <a:pt x="0" y="720077"/>
                  </a:cubicBezTo>
                  <a:lnTo>
                    <a:pt x="0" y="144019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SO Tramitar </a:t>
              </a:r>
            </a:p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Financiación Plan B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111 CuadroTexto"/>
            <p:cNvSpPr txBox="1"/>
            <p:nvPr/>
          </p:nvSpPr>
          <p:spPr>
            <a:xfrm>
              <a:off x="3035485" y="4154706"/>
              <a:ext cx="13204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r">
                <a:defRPr sz="800">
                  <a:solidFill>
                    <a:srgbClr val="00B0F0"/>
                  </a:solidFill>
                </a:defRPr>
              </a:lvl1pPr>
            </a:lstStyle>
            <a:p>
              <a:r>
                <a:rPr lang="es-ES" sz="600" dirty="0" smtClean="0">
                  <a:solidFill>
                    <a:srgbClr val="0070C0"/>
                  </a:solidFill>
                </a:rPr>
                <a:t>Id cliente </a:t>
              </a:r>
            </a:p>
            <a:p>
              <a:r>
                <a:rPr lang="es-ES" sz="600" dirty="0" smtClean="0">
                  <a:solidFill>
                    <a:srgbClr val="0070C0"/>
                  </a:solidFill>
                </a:rPr>
                <a:t>Importe</a:t>
              </a:r>
            </a:p>
            <a:p>
              <a:r>
                <a:rPr lang="es-ES" sz="600" dirty="0" smtClean="0">
                  <a:solidFill>
                    <a:srgbClr val="0070C0"/>
                  </a:solidFill>
                </a:rPr>
                <a:t>Plazo</a:t>
              </a:r>
            </a:p>
            <a:p>
              <a:r>
                <a:rPr lang="es-ES" sz="600" dirty="0">
                  <a:solidFill>
                    <a:srgbClr val="0070C0"/>
                  </a:solidFill>
                </a:rPr>
                <a:t>Cuenta de </a:t>
              </a:r>
              <a:r>
                <a:rPr lang="es-ES" sz="600" dirty="0" smtClean="0">
                  <a:solidFill>
                    <a:srgbClr val="0070C0"/>
                  </a:solidFill>
                </a:rPr>
                <a:t>cargo</a:t>
              </a:r>
            </a:p>
            <a:p>
              <a:r>
                <a:rPr lang="es-ES" sz="600" dirty="0" smtClean="0">
                  <a:solidFill>
                    <a:srgbClr val="0070C0"/>
                  </a:solidFill>
                </a:rPr>
                <a:t>Tipo de financiación LFP o LTC </a:t>
              </a:r>
            </a:p>
          </p:txBody>
        </p:sp>
        <p:sp>
          <p:nvSpPr>
            <p:cNvPr id="113" name="112 CuadroTexto"/>
            <p:cNvSpPr txBox="1"/>
            <p:nvPr/>
          </p:nvSpPr>
          <p:spPr>
            <a:xfrm>
              <a:off x="4427984" y="5090810"/>
              <a:ext cx="1415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r">
                <a:defRPr sz="800">
                  <a:solidFill>
                    <a:srgbClr val="00B0F0"/>
                  </a:solidFill>
                </a:defRPr>
              </a:lvl1pPr>
            </a:lstStyle>
            <a:p>
              <a:pPr algn="l"/>
              <a:r>
                <a:rPr lang="es-ES" sz="600" dirty="0" smtClean="0">
                  <a:solidFill>
                    <a:srgbClr val="00B050"/>
                  </a:solidFill>
                </a:rPr>
                <a:t>Nº Oferta</a:t>
              </a:r>
            </a:p>
            <a:p>
              <a:pPr algn="l"/>
              <a:r>
                <a:rPr lang="es-ES" sz="600" dirty="0" smtClean="0">
                  <a:solidFill>
                    <a:srgbClr val="00B050"/>
                  </a:solidFill>
                </a:rPr>
                <a:t>Expediente </a:t>
              </a:r>
              <a:r>
                <a:rPr lang="es-ES" sz="600" dirty="0" err="1" smtClean="0">
                  <a:solidFill>
                    <a:srgbClr val="00B050"/>
                  </a:solidFill>
                </a:rPr>
                <a:t>Doc</a:t>
              </a:r>
              <a:endParaRPr lang="es-ES" sz="600" dirty="0" smtClean="0">
                <a:solidFill>
                  <a:srgbClr val="00B050"/>
                </a:solidFill>
              </a:endParaRPr>
            </a:p>
            <a:p>
              <a:pPr algn="l"/>
              <a:endParaRPr lang="es-ES" sz="600" u="sng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14" name="113 CuadroTexto"/>
            <p:cNvSpPr txBox="1"/>
            <p:nvPr/>
          </p:nvSpPr>
          <p:spPr>
            <a:xfrm>
              <a:off x="4405107" y="2354506"/>
              <a:ext cx="12550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r">
                <a:defRPr sz="800">
                  <a:solidFill>
                    <a:srgbClr val="00B0F0"/>
                  </a:solidFill>
                </a:defRPr>
              </a:lvl1pPr>
            </a:lstStyle>
            <a:p>
              <a:pPr algn="l"/>
              <a:r>
                <a:rPr lang="es-ES" sz="600" dirty="0" smtClean="0">
                  <a:solidFill>
                    <a:srgbClr val="00B050"/>
                  </a:solidFill>
                </a:rPr>
                <a:t>Nº Oferta</a:t>
              </a:r>
            </a:p>
            <a:p>
              <a:pPr algn="l"/>
              <a:r>
                <a:rPr lang="es-ES" sz="600" dirty="0" smtClean="0">
                  <a:solidFill>
                    <a:srgbClr val="00B050"/>
                  </a:solidFill>
                </a:rPr>
                <a:t>Expediente </a:t>
              </a:r>
              <a:r>
                <a:rPr lang="es-ES" sz="600" dirty="0" err="1" smtClean="0">
                  <a:solidFill>
                    <a:srgbClr val="00B050"/>
                  </a:solidFill>
                </a:rPr>
                <a:t>Doc</a:t>
              </a:r>
              <a:endParaRPr lang="es-ES" sz="600" dirty="0" smtClean="0">
                <a:solidFill>
                  <a:srgbClr val="00B050"/>
                </a:solidFill>
              </a:endParaRPr>
            </a:p>
            <a:p>
              <a:pPr algn="l"/>
              <a:endParaRPr lang="es-ES" sz="600" dirty="0" smtClean="0">
                <a:solidFill>
                  <a:srgbClr val="00B050"/>
                </a:solidFill>
              </a:endParaRPr>
            </a:p>
            <a:p>
              <a:pPr algn="l"/>
              <a:endParaRPr lang="es-ES" sz="600" dirty="0" smtClean="0">
                <a:solidFill>
                  <a:srgbClr val="00B050"/>
                </a:solidFill>
              </a:endParaRPr>
            </a:p>
            <a:p>
              <a:pPr algn="l"/>
              <a:r>
                <a:rPr lang="es-ES" sz="600" u="sng" dirty="0">
                  <a:solidFill>
                    <a:schemeClr val="tx1"/>
                  </a:solidFill>
                </a:rPr>
                <a:t>Hypermedia:</a:t>
              </a:r>
            </a:p>
            <a:p>
              <a:pPr marL="85725" indent="-85725" algn="l">
                <a:buFont typeface="Arial" panose="020B0604020202020204" pitchFamily="34" charset="0"/>
                <a:buChar char="•"/>
              </a:pPr>
              <a:r>
                <a:rPr lang="es-ES" sz="600" dirty="0">
                  <a:solidFill>
                    <a:schemeClr val="tx1"/>
                  </a:solidFill>
                </a:rPr>
                <a:t>“</a:t>
              </a:r>
              <a:r>
                <a:rPr lang="es-ES" sz="600" dirty="0">
                  <a:solidFill>
                    <a:srgbClr val="FF0000"/>
                  </a:solidFill>
                </a:rPr>
                <a:t>Expediente_Doc”</a:t>
              </a:r>
            </a:p>
            <a:p>
              <a:pPr marL="85725" indent="-85725" algn="l">
                <a:buFont typeface="Arial" panose="020B0604020202020204" pitchFamily="34" charset="0"/>
                <a:buChar char="•"/>
              </a:pPr>
              <a:r>
                <a:rPr lang="es-ES" sz="600" dirty="0">
                  <a:solidFill>
                    <a:srgbClr val="FF0000"/>
                  </a:solidFill>
                </a:rPr>
                <a:t>“Formalización</a:t>
              </a:r>
              <a:r>
                <a:rPr lang="es-ES" sz="600" dirty="0" smtClean="0">
                  <a:solidFill>
                    <a:srgbClr val="FF0000"/>
                  </a:solidFill>
                </a:rPr>
                <a:t> </a:t>
              </a:r>
              <a:endParaRPr lang="es-ES" sz="600" dirty="0">
                <a:solidFill>
                  <a:srgbClr val="FF0000"/>
                </a:solidFill>
              </a:endParaRPr>
            </a:p>
            <a:p>
              <a:pPr algn="l"/>
              <a:r>
                <a:rPr lang="es-ES" sz="600" dirty="0">
                  <a:solidFill>
                    <a:srgbClr val="00B050"/>
                  </a:solidFill>
                </a:rPr>
                <a:t> </a:t>
              </a:r>
              <a:endParaRPr lang="es-ES" sz="600" u="sng" dirty="0" smtClean="0">
                <a:solidFill>
                  <a:srgbClr val="00B050"/>
                </a:solidFill>
              </a:endParaRPr>
            </a:p>
          </p:txBody>
        </p:sp>
        <p:cxnSp>
          <p:nvCxnSpPr>
            <p:cNvPr id="123" name="122 Conector recto de flecha"/>
            <p:cNvCxnSpPr/>
            <p:nvPr/>
          </p:nvCxnSpPr>
          <p:spPr>
            <a:xfrm>
              <a:off x="4355976" y="3924340"/>
              <a:ext cx="15164" cy="1782377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  <a:lumOff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123 Conector recto de flecha"/>
            <p:cNvCxnSpPr/>
            <p:nvPr/>
          </p:nvCxnSpPr>
          <p:spPr>
            <a:xfrm flipH="1" flipV="1">
              <a:off x="4458903" y="3924341"/>
              <a:ext cx="8628" cy="1738380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  <a:lumOff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135 Conector recto de flecha"/>
            <p:cNvCxnSpPr/>
            <p:nvPr/>
          </p:nvCxnSpPr>
          <p:spPr>
            <a:xfrm>
              <a:off x="4355976" y="1772816"/>
              <a:ext cx="0" cy="135321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136 Conector recto de flecha"/>
            <p:cNvCxnSpPr/>
            <p:nvPr/>
          </p:nvCxnSpPr>
          <p:spPr>
            <a:xfrm flipV="1">
              <a:off x="4463663" y="1780418"/>
              <a:ext cx="0" cy="134605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22 Grupo"/>
          <p:cNvGrpSpPr/>
          <p:nvPr/>
        </p:nvGrpSpPr>
        <p:grpSpPr>
          <a:xfrm>
            <a:off x="822659" y="1551166"/>
            <a:ext cx="797013" cy="4528903"/>
            <a:chOff x="1529930" y="1772816"/>
            <a:chExt cx="797013" cy="4528903"/>
          </a:xfrm>
        </p:grpSpPr>
        <p:sp>
          <p:nvSpPr>
            <p:cNvPr id="81" name="80 Rectángulo redondeado"/>
            <p:cNvSpPr/>
            <p:nvPr/>
          </p:nvSpPr>
          <p:spPr>
            <a:xfrm>
              <a:off x="1570943" y="5743719"/>
              <a:ext cx="756000" cy="558000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SNG Validación móvil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89 Rectángulo redondeado"/>
            <p:cNvSpPr/>
            <p:nvPr/>
          </p:nvSpPr>
          <p:spPr>
            <a:xfrm>
              <a:off x="1529930" y="3308981"/>
              <a:ext cx="756000" cy="557364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700" b="1" dirty="0">
                  <a:solidFill>
                    <a:schemeClr val="tx1"/>
                  </a:solidFill>
                </a:rPr>
                <a:t>API Financiación</a:t>
              </a:r>
            </a:p>
            <a:p>
              <a:pPr algn="ctr"/>
              <a:r>
                <a:rPr lang="es-ES" sz="700" b="1" dirty="0">
                  <a:solidFill>
                    <a:schemeClr val="tx1"/>
                  </a:solidFill>
                </a:rPr>
                <a:t>Plan B</a:t>
              </a:r>
            </a:p>
            <a:p>
              <a:pPr algn="ctr"/>
              <a:r>
                <a:rPr lang="es-ES" sz="700" b="1" dirty="0" smtClean="0">
                  <a:solidFill>
                    <a:schemeClr val="tx1"/>
                  </a:solidFill>
                </a:rPr>
                <a:t>“Condiciones cliente ”</a:t>
              </a:r>
              <a:endParaRPr lang="es-E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90 Conector recto de flecha"/>
            <p:cNvCxnSpPr/>
            <p:nvPr/>
          </p:nvCxnSpPr>
          <p:spPr>
            <a:xfrm>
              <a:off x="1879486" y="3903246"/>
              <a:ext cx="19323" cy="1830010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  <a:lumOff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 de flecha"/>
            <p:cNvCxnSpPr/>
            <p:nvPr/>
          </p:nvCxnSpPr>
          <p:spPr>
            <a:xfrm flipH="1" flipV="1">
              <a:off x="1982413" y="3903247"/>
              <a:ext cx="4761" cy="1786013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  <a:lumOff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103 Conector recto de flecha"/>
            <p:cNvCxnSpPr/>
            <p:nvPr/>
          </p:nvCxnSpPr>
          <p:spPr>
            <a:xfrm>
              <a:off x="1883651" y="1772816"/>
              <a:ext cx="0" cy="135321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104 Conector recto de flecha"/>
            <p:cNvCxnSpPr/>
            <p:nvPr/>
          </p:nvCxnSpPr>
          <p:spPr>
            <a:xfrm flipV="1">
              <a:off x="1991338" y="1780418"/>
              <a:ext cx="0" cy="134605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riángulo isósceles 9"/>
          <p:cNvSpPr>
            <a:spLocks noChangeAspect="1"/>
          </p:cNvSpPr>
          <p:nvPr/>
        </p:nvSpPr>
        <p:spPr bwMode="auto">
          <a:xfrm rot="5400000" flipH="1">
            <a:off x="266700" y="382726"/>
            <a:ext cx="406400" cy="203200"/>
          </a:xfrm>
          <a:prstGeom prst="triangle">
            <a:avLst>
              <a:gd name="adj" fmla="val 50000"/>
            </a:avLst>
          </a:prstGeom>
          <a:solidFill>
            <a:srgbClr val="B9C800"/>
          </a:solidFill>
          <a:ln w="9525">
            <a:noFill/>
            <a:miter lim="800000"/>
            <a:headEnd/>
            <a:tailEnd/>
          </a:ln>
        </p:spPr>
        <p:txBody>
          <a:bodyPr rot="10800000" vert="eaVert" lIns="91411" tIns="45706" rIns="91411" bIns="45706" anchor="ctr"/>
          <a:lstStyle/>
          <a:p>
            <a:pPr algn="ctr" defTabSz="914109">
              <a:defRPr/>
            </a:pPr>
            <a:endParaRPr lang="es-ES" kern="0" dirty="0">
              <a:solidFill>
                <a:srgbClr val="B9C800"/>
              </a:solidFill>
              <a:latin typeface="Calibri" charset="0"/>
            </a:endParaRPr>
          </a:p>
        </p:txBody>
      </p:sp>
      <p:sp>
        <p:nvSpPr>
          <p:cNvPr id="118" name="117 CuadroTexto"/>
          <p:cNvSpPr txBox="1"/>
          <p:nvPr/>
        </p:nvSpPr>
        <p:spPr>
          <a:xfrm>
            <a:off x="35496" y="1601669"/>
            <a:ext cx="1116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r>
              <a:rPr lang="es-ES" sz="600" dirty="0">
                <a:solidFill>
                  <a:srgbClr val="0070C0"/>
                </a:solidFill>
              </a:rPr>
              <a:t>Token </a:t>
            </a:r>
            <a:r>
              <a:rPr lang="es-ES" sz="600" dirty="0" smtClean="0">
                <a:solidFill>
                  <a:srgbClr val="0070C0"/>
                </a:solidFill>
              </a:rPr>
              <a:t>Oauth Login</a:t>
            </a:r>
          </a:p>
        </p:txBody>
      </p:sp>
      <p:sp>
        <p:nvSpPr>
          <p:cNvPr id="147" name="146 CuadroTexto"/>
          <p:cNvSpPr txBox="1"/>
          <p:nvPr/>
        </p:nvSpPr>
        <p:spPr>
          <a:xfrm>
            <a:off x="-82492" y="3999437"/>
            <a:ext cx="12241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r>
              <a:rPr lang="es-ES" sz="600" dirty="0" smtClean="0">
                <a:solidFill>
                  <a:srgbClr val="0070C0"/>
                </a:solidFill>
              </a:rPr>
              <a:t>Id cliente</a:t>
            </a:r>
            <a:endParaRPr lang="es-ES" sz="600" dirty="0">
              <a:solidFill>
                <a:srgbClr val="0070C0"/>
              </a:solidFill>
            </a:endParaRPr>
          </a:p>
        </p:txBody>
      </p:sp>
      <p:sp>
        <p:nvSpPr>
          <p:cNvPr id="150" name="149 CuadroTexto"/>
          <p:cNvSpPr txBox="1"/>
          <p:nvPr/>
        </p:nvSpPr>
        <p:spPr>
          <a:xfrm>
            <a:off x="1241672" y="5116432"/>
            <a:ext cx="6766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800">
                <a:solidFill>
                  <a:srgbClr val="00B050"/>
                </a:solidFill>
              </a:defRPr>
            </a:lvl1pPr>
          </a:lstStyle>
          <a:p>
            <a:r>
              <a:rPr lang="es-ES" sz="600" dirty="0" smtClean="0">
                <a:solidFill>
                  <a:srgbClr val="0070C0"/>
                </a:solidFill>
              </a:rPr>
              <a:t>OK/KO</a:t>
            </a:r>
            <a:endParaRPr lang="es-ES" sz="600" dirty="0">
              <a:solidFill>
                <a:srgbClr val="0070C0"/>
              </a:solidFill>
            </a:endParaRPr>
          </a:p>
        </p:txBody>
      </p:sp>
      <p:sp>
        <p:nvSpPr>
          <p:cNvPr id="151" name="150 Rectángulo"/>
          <p:cNvSpPr/>
          <p:nvPr/>
        </p:nvSpPr>
        <p:spPr>
          <a:xfrm>
            <a:off x="1259632" y="2625769"/>
            <a:ext cx="65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u="sng" dirty="0"/>
              <a:t>Hypermedia</a:t>
            </a:r>
            <a:r>
              <a:rPr lang="es-ES" sz="600" u="sng" dirty="0" smtClean="0"/>
              <a:t>:</a:t>
            </a:r>
            <a:endParaRPr lang="es-ES" sz="600" u="sng" dirty="0"/>
          </a:p>
          <a:p>
            <a:r>
              <a:rPr lang="es-ES" sz="600" dirty="0" smtClean="0"/>
              <a:t>“ Simulación”</a:t>
            </a:r>
          </a:p>
          <a:p>
            <a:endParaRPr lang="es-ES" sz="600" dirty="0"/>
          </a:p>
        </p:txBody>
      </p:sp>
      <p:sp>
        <p:nvSpPr>
          <p:cNvPr id="11" name="10 Disco magnético"/>
          <p:cNvSpPr/>
          <p:nvPr/>
        </p:nvSpPr>
        <p:spPr>
          <a:xfrm>
            <a:off x="127403" y="3099769"/>
            <a:ext cx="481794" cy="295651"/>
          </a:xfrm>
          <a:prstGeom prst="flowChartMagneticDisk">
            <a:avLst/>
          </a:prstGeom>
          <a:ln w="12700">
            <a:solidFill>
              <a:schemeClr val="accent4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600" dirty="0" smtClean="0"/>
              <a:t>Id cliente</a:t>
            </a:r>
          </a:p>
          <a:p>
            <a:pPr algn="ctr"/>
            <a:r>
              <a:rPr lang="es-ES" sz="600" dirty="0" smtClean="0"/>
              <a:t>Contrato Multiacceso</a:t>
            </a:r>
          </a:p>
        </p:txBody>
      </p:sp>
      <p:grpSp>
        <p:nvGrpSpPr>
          <p:cNvPr id="13" name="12 Grupo"/>
          <p:cNvGrpSpPr/>
          <p:nvPr/>
        </p:nvGrpSpPr>
        <p:grpSpPr>
          <a:xfrm>
            <a:off x="6558934" y="1551166"/>
            <a:ext cx="2164070" cy="4536504"/>
            <a:chOff x="3707904" y="1551166"/>
            <a:chExt cx="2164070" cy="4536504"/>
          </a:xfrm>
        </p:grpSpPr>
        <p:grpSp>
          <p:nvGrpSpPr>
            <p:cNvPr id="7" name="6 Grupo"/>
            <p:cNvGrpSpPr/>
            <p:nvPr/>
          </p:nvGrpSpPr>
          <p:grpSpPr>
            <a:xfrm>
              <a:off x="3707904" y="1551166"/>
              <a:ext cx="2164070" cy="4536504"/>
              <a:chOff x="4873907" y="1857161"/>
              <a:chExt cx="2164070" cy="4536504"/>
            </a:xfrm>
          </p:grpSpPr>
          <p:sp>
            <p:nvSpPr>
              <p:cNvPr id="68" name="67 Forma libre"/>
              <p:cNvSpPr/>
              <p:nvPr/>
            </p:nvSpPr>
            <p:spPr>
              <a:xfrm>
                <a:off x="5507436" y="3403833"/>
                <a:ext cx="756000" cy="558000"/>
              </a:xfrm>
              <a:custGeom>
                <a:avLst/>
                <a:gdLst>
                  <a:gd name="connsiteX0" fmla="*/ 0 w 1477664"/>
                  <a:gd name="connsiteY0" fmla="*/ 144019 h 864096"/>
                  <a:gd name="connsiteX1" fmla="*/ 144019 w 1477664"/>
                  <a:gd name="connsiteY1" fmla="*/ 0 h 864096"/>
                  <a:gd name="connsiteX2" fmla="*/ 1333645 w 1477664"/>
                  <a:gd name="connsiteY2" fmla="*/ 0 h 864096"/>
                  <a:gd name="connsiteX3" fmla="*/ 1477664 w 1477664"/>
                  <a:gd name="connsiteY3" fmla="*/ 144019 h 864096"/>
                  <a:gd name="connsiteX4" fmla="*/ 1477664 w 1477664"/>
                  <a:gd name="connsiteY4" fmla="*/ 720077 h 864096"/>
                  <a:gd name="connsiteX5" fmla="*/ 1333645 w 1477664"/>
                  <a:gd name="connsiteY5" fmla="*/ 864096 h 864096"/>
                  <a:gd name="connsiteX6" fmla="*/ 144019 w 1477664"/>
                  <a:gd name="connsiteY6" fmla="*/ 864096 h 864096"/>
                  <a:gd name="connsiteX7" fmla="*/ 0 w 1477664"/>
                  <a:gd name="connsiteY7" fmla="*/ 720077 h 864096"/>
                  <a:gd name="connsiteX8" fmla="*/ 0 w 1477664"/>
                  <a:gd name="connsiteY8" fmla="*/ 144019 h 86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64" h="864096">
                    <a:moveTo>
                      <a:pt x="0" y="144019"/>
                    </a:moveTo>
                    <a:cubicBezTo>
                      <a:pt x="0" y="64480"/>
                      <a:pt x="64480" y="0"/>
                      <a:pt x="144019" y="0"/>
                    </a:cubicBezTo>
                    <a:lnTo>
                      <a:pt x="1333645" y="0"/>
                    </a:lnTo>
                    <a:cubicBezTo>
                      <a:pt x="1413184" y="0"/>
                      <a:pt x="1477664" y="64480"/>
                      <a:pt x="1477664" y="144019"/>
                    </a:cubicBezTo>
                    <a:lnTo>
                      <a:pt x="1477664" y="720077"/>
                    </a:lnTo>
                    <a:cubicBezTo>
                      <a:pt x="1477664" y="799616"/>
                      <a:pt x="1413184" y="864096"/>
                      <a:pt x="1333645" y="864096"/>
                    </a:cubicBezTo>
                    <a:lnTo>
                      <a:pt x="144019" y="864096"/>
                    </a:lnTo>
                    <a:cubicBezTo>
                      <a:pt x="64480" y="864096"/>
                      <a:pt x="0" y="799616"/>
                      <a:pt x="0" y="720077"/>
                    </a:cubicBezTo>
                    <a:lnTo>
                      <a:pt x="0" y="14401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ES" sz="700" b="1" dirty="0" smtClean="0">
                    <a:solidFill>
                      <a:schemeClr val="tx1"/>
                    </a:solidFill>
                  </a:rPr>
                  <a:t>API Gestión Documental</a:t>
                </a:r>
              </a:p>
              <a:p>
                <a:pPr algn="ctr"/>
                <a:r>
                  <a:rPr lang="es-ES" sz="700" b="1" dirty="0" smtClean="0">
                    <a:solidFill>
                      <a:schemeClr val="tx1"/>
                    </a:solidFill>
                  </a:rPr>
                  <a:t>“Documentos”</a:t>
                </a:r>
                <a:endParaRPr lang="es-ES" sz="7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2" name="81 Conector recto de flecha"/>
              <p:cNvCxnSpPr/>
              <p:nvPr/>
            </p:nvCxnSpPr>
            <p:spPr>
              <a:xfrm>
                <a:off x="5796136" y="1857161"/>
                <a:ext cx="0" cy="13532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83 Conector recto de flecha"/>
              <p:cNvCxnSpPr/>
              <p:nvPr/>
            </p:nvCxnSpPr>
            <p:spPr>
              <a:xfrm flipV="1">
                <a:off x="5903823" y="1864763"/>
                <a:ext cx="0" cy="1346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88 CuadroTexto"/>
              <p:cNvSpPr txBox="1"/>
              <p:nvPr/>
            </p:nvSpPr>
            <p:spPr>
              <a:xfrm>
                <a:off x="4873907" y="1885426"/>
                <a:ext cx="9263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s-ES"/>
                </a:defPPr>
                <a:lvl1pPr algn="r">
                  <a:defRPr sz="800">
                    <a:solidFill>
                      <a:srgbClr val="00B0F0"/>
                    </a:solidFill>
                  </a:defRPr>
                </a:lvl1pPr>
              </a:lstStyle>
              <a:p>
                <a:r>
                  <a:rPr lang="es-ES" sz="600" dirty="0">
                    <a:solidFill>
                      <a:srgbClr val="0070C0"/>
                    </a:solidFill>
                  </a:rPr>
                  <a:t>Token </a:t>
                </a:r>
                <a:r>
                  <a:rPr lang="es-ES" sz="600" dirty="0" smtClean="0">
                    <a:solidFill>
                      <a:srgbClr val="0070C0"/>
                    </a:solidFill>
                  </a:rPr>
                  <a:t>Oauth </a:t>
                </a:r>
                <a:r>
                  <a:rPr lang="es-ES" sz="600" dirty="0">
                    <a:solidFill>
                      <a:srgbClr val="0070C0"/>
                    </a:solidFill>
                  </a:rPr>
                  <a:t>Login</a:t>
                </a:r>
              </a:p>
              <a:p>
                <a:r>
                  <a:rPr lang="es-ES" sz="600" dirty="0" smtClean="0">
                    <a:solidFill>
                      <a:srgbClr val="0070C0"/>
                    </a:solidFill>
                  </a:rPr>
                  <a:t>Expediente Doc</a:t>
                </a:r>
              </a:p>
            </p:txBody>
          </p:sp>
          <p:cxnSp>
            <p:nvCxnSpPr>
              <p:cNvPr id="95" name="94 Conector recto de flecha"/>
              <p:cNvCxnSpPr/>
              <p:nvPr/>
            </p:nvCxnSpPr>
            <p:spPr>
              <a:xfrm>
                <a:off x="5805247" y="4008686"/>
                <a:ext cx="6811" cy="1812439"/>
              </a:xfrm>
              <a:prstGeom prst="straightConnector1">
                <a:avLst/>
              </a:prstGeom>
              <a:ln w="25400">
                <a:solidFill>
                  <a:schemeClr val="accent4">
                    <a:lumMod val="50000"/>
                    <a:lumOff val="5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95 Conector recto de flecha"/>
              <p:cNvCxnSpPr/>
              <p:nvPr/>
            </p:nvCxnSpPr>
            <p:spPr>
              <a:xfrm flipH="1" flipV="1">
                <a:off x="5940152" y="3997124"/>
                <a:ext cx="8628" cy="1811516"/>
              </a:xfrm>
              <a:prstGeom prst="straightConnector1">
                <a:avLst/>
              </a:prstGeom>
              <a:ln w="25400">
                <a:solidFill>
                  <a:schemeClr val="accent4">
                    <a:lumMod val="50000"/>
                    <a:lumOff val="5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101 Forma libre"/>
              <p:cNvSpPr/>
              <p:nvPr/>
            </p:nvSpPr>
            <p:spPr>
              <a:xfrm>
                <a:off x="5544192" y="5835665"/>
                <a:ext cx="756000" cy="558000"/>
              </a:xfrm>
              <a:custGeom>
                <a:avLst/>
                <a:gdLst>
                  <a:gd name="connsiteX0" fmla="*/ 0 w 1477664"/>
                  <a:gd name="connsiteY0" fmla="*/ 144019 h 864096"/>
                  <a:gd name="connsiteX1" fmla="*/ 144019 w 1477664"/>
                  <a:gd name="connsiteY1" fmla="*/ 0 h 864096"/>
                  <a:gd name="connsiteX2" fmla="*/ 1333645 w 1477664"/>
                  <a:gd name="connsiteY2" fmla="*/ 0 h 864096"/>
                  <a:gd name="connsiteX3" fmla="*/ 1477664 w 1477664"/>
                  <a:gd name="connsiteY3" fmla="*/ 144019 h 864096"/>
                  <a:gd name="connsiteX4" fmla="*/ 1477664 w 1477664"/>
                  <a:gd name="connsiteY4" fmla="*/ 720077 h 864096"/>
                  <a:gd name="connsiteX5" fmla="*/ 1333645 w 1477664"/>
                  <a:gd name="connsiteY5" fmla="*/ 864096 h 864096"/>
                  <a:gd name="connsiteX6" fmla="*/ 144019 w 1477664"/>
                  <a:gd name="connsiteY6" fmla="*/ 864096 h 864096"/>
                  <a:gd name="connsiteX7" fmla="*/ 0 w 1477664"/>
                  <a:gd name="connsiteY7" fmla="*/ 720077 h 864096"/>
                  <a:gd name="connsiteX8" fmla="*/ 0 w 1477664"/>
                  <a:gd name="connsiteY8" fmla="*/ 144019 h 86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64" h="864096">
                    <a:moveTo>
                      <a:pt x="0" y="144019"/>
                    </a:moveTo>
                    <a:cubicBezTo>
                      <a:pt x="0" y="64480"/>
                      <a:pt x="64480" y="0"/>
                      <a:pt x="144019" y="0"/>
                    </a:cubicBezTo>
                    <a:lnTo>
                      <a:pt x="1333645" y="0"/>
                    </a:lnTo>
                    <a:cubicBezTo>
                      <a:pt x="1413184" y="0"/>
                      <a:pt x="1477664" y="64480"/>
                      <a:pt x="1477664" y="144019"/>
                    </a:cubicBezTo>
                    <a:lnTo>
                      <a:pt x="1477664" y="720077"/>
                    </a:lnTo>
                    <a:cubicBezTo>
                      <a:pt x="1477664" y="799616"/>
                      <a:pt x="1413184" y="864096"/>
                      <a:pt x="1333645" y="864096"/>
                    </a:cubicBezTo>
                    <a:lnTo>
                      <a:pt x="144019" y="864096"/>
                    </a:lnTo>
                    <a:cubicBezTo>
                      <a:pt x="64480" y="864096"/>
                      <a:pt x="0" y="799616"/>
                      <a:pt x="0" y="720077"/>
                    </a:cubicBezTo>
                    <a:lnTo>
                      <a:pt x="0" y="14401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SO Generar documentos Plan B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13 Rectángulo"/>
              <p:cNvSpPr/>
              <p:nvPr/>
            </p:nvSpPr>
            <p:spPr>
              <a:xfrm>
                <a:off x="5073957" y="4239051"/>
                <a:ext cx="73129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600" dirty="0">
                    <a:solidFill>
                      <a:srgbClr val="0070C0"/>
                    </a:solidFill>
                  </a:rPr>
                  <a:t>Expediente </a:t>
                </a:r>
                <a:r>
                  <a:rPr lang="es-ES" sz="600" dirty="0" smtClean="0">
                    <a:solidFill>
                      <a:srgbClr val="0070C0"/>
                    </a:solidFill>
                  </a:rPr>
                  <a:t>Doc</a:t>
                </a:r>
              </a:p>
              <a:p>
                <a:r>
                  <a:rPr lang="es-ES" sz="600" dirty="0" smtClean="0">
                    <a:solidFill>
                      <a:srgbClr val="0070C0"/>
                    </a:solidFill>
                  </a:rPr>
                  <a:t>Id cliente</a:t>
                </a:r>
              </a:p>
            </p:txBody>
          </p:sp>
          <p:sp>
            <p:nvSpPr>
              <p:cNvPr id="16" name="15 Rectángulo"/>
              <p:cNvSpPr/>
              <p:nvPr/>
            </p:nvSpPr>
            <p:spPr>
              <a:xfrm>
                <a:off x="5897921" y="5247163"/>
                <a:ext cx="11400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600" dirty="0" smtClean="0">
                    <a:solidFill>
                      <a:srgbClr val="00B050"/>
                    </a:solidFill>
                  </a:rPr>
                  <a:t>Localizador documentos (n)</a:t>
                </a:r>
              </a:p>
              <a:p>
                <a:r>
                  <a:rPr lang="es-ES" sz="600" dirty="0" smtClean="0">
                    <a:solidFill>
                      <a:srgbClr val="00B050"/>
                    </a:solidFill>
                  </a:rPr>
                  <a:t>idDocumentos(n)</a:t>
                </a:r>
                <a:endParaRPr lang="es-ES" sz="6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4" name="3 Rectángulo"/>
            <p:cNvSpPr/>
            <p:nvPr/>
          </p:nvSpPr>
          <p:spPr>
            <a:xfrm>
              <a:off x="4727642" y="2420888"/>
              <a:ext cx="10977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/>
                <a:t>Hypermedia:</a:t>
              </a:r>
            </a:p>
            <a:p>
              <a:pPr marL="87313" indent="-87313">
                <a:buFont typeface="Arial" panose="020B0604020202020204" pitchFamily="34" charset="0"/>
                <a:buChar char="•"/>
              </a:pPr>
              <a:r>
                <a:rPr lang="es-ES" sz="600" dirty="0" smtClean="0"/>
                <a:t>“Id </a:t>
              </a:r>
              <a:r>
                <a:rPr lang="es-ES" sz="600" dirty="0"/>
                <a:t>Documento” (n)</a:t>
              </a:r>
            </a:p>
            <a:p>
              <a:pPr marL="87313" indent="-87313">
                <a:buFont typeface="Arial" panose="020B0604020202020204" pitchFamily="34" charset="0"/>
                <a:buChar char="•"/>
              </a:pPr>
              <a:r>
                <a:rPr lang="es-ES" sz="600" dirty="0" smtClean="0"/>
                <a:t>Registro_Firma</a:t>
              </a:r>
              <a:r>
                <a:rPr lang="es-ES" sz="600" dirty="0"/>
                <a:t>”(n)</a:t>
              </a:r>
            </a:p>
            <a:p>
              <a:pPr marL="87313" indent="-87313">
                <a:buFont typeface="Arial" panose="020B0604020202020204" pitchFamily="34" charset="0"/>
                <a:buChar char="•"/>
              </a:pPr>
              <a:r>
                <a:rPr lang="es-ES" sz="600" dirty="0"/>
                <a:t>“Anulación oferta”</a:t>
              </a:r>
            </a:p>
            <a:p>
              <a:endParaRPr lang="es-ES" sz="600" dirty="0"/>
            </a:p>
            <a:p>
              <a:endParaRPr lang="es-ES" sz="600" dirty="0"/>
            </a:p>
          </p:txBody>
        </p:sp>
      </p:grpSp>
      <p:sp>
        <p:nvSpPr>
          <p:cNvPr id="67" name="66 Rectángulo"/>
          <p:cNvSpPr/>
          <p:nvPr/>
        </p:nvSpPr>
        <p:spPr>
          <a:xfrm>
            <a:off x="7633807" y="2093672"/>
            <a:ext cx="1140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600" dirty="0" smtClean="0">
                <a:solidFill>
                  <a:srgbClr val="00B050"/>
                </a:solidFill>
              </a:rPr>
              <a:t>Localizador documentos (n)</a:t>
            </a:r>
          </a:p>
          <a:p>
            <a:r>
              <a:rPr lang="es-ES" sz="600" dirty="0" smtClean="0">
                <a:solidFill>
                  <a:srgbClr val="00B050"/>
                </a:solidFill>
              </a:rPr>
              <a:t>idDocumentos(n)</a:t>
            </a:r>
            <a:endParaRPr lang="es-ES" sz="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3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07504" y="917588"/>
            <a:ext cx="8928992" cy="576064"/>
          </a:xfrm>
          <a:prstGeom prst="roundRect">
            <a:avLst/>
          </a:prstGeom>
          <a:ln>
            <a:noFill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300000" prstMaterial="plastic"/>
        </p:spPr>
        <p:style>
          <a:lnRef idx="1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55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5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s-ES" altLang="es-ES" b="1" dirty="0">
                <a:latin typeface="Calibri" panose="020F0502020204030204" pitchFamily="34" charset="0"/>
                <a:cs typeface="Calibri" panose="020F0502020204030204" pitchFamily="34" charset="0"/>
              </a:rPr>
              <a:t>CANAL (Plataforma eCommerce</a:t>
            </a:r>
            <a:r>
              <a:rPr lang="es-ES" altLang="es-E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07504" y="2918874"/>
            <a:ext cx="8928992" cy="1009014"/>
          </a:xfrm>
          <a:prstGeom prst="roundRect">
            <a:avLst/>
          </a:prstGeom>
          <a:solidFill>
            <a:srgbClr val="B9C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107505" y="5275027"/>
            <a:ext cx="8928991" cy="1070477"/>
          </a:xfrm>
          <a:prstGeom prst="roundRect">
            <a:avLst/>
          </a:prstGeom>
          <a:solidFill>
            <a:srgbClr val="B9C800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" name="17 Grupo"/>
          <p:cNvGrpSpPr/>
          <p:nvPr/>
        </p:nvGrpSpPr>
        <p:grpSpPr>
          <a:xfrm>
            <a:off x="1732825" y="1551166"/>
            <a:ext cx="2539518" cy="4550065"/>
            <a:chOff x="5704890" y="1772816"/>
            <a:chExt cx="2539518" cy="4550065"/>
          </a:xfrm>
        </p:grpSpPr>
        <p:sp>
          <p:nvSpPr>
            <p:cNvPr id="19" name="18 Forma libre"/>
            <p:cNvSpPr/>
            <p:nvPr/>
          </p:nvSpPr>
          <p:spPr>
            <a:xfrm>
              <a:off x="7076378" y="3315296"/>
              <a:ext cx="756000" cy="558000"/>
            </a:xfrm>
            <a:custGeom>
              <a:avLst/>
              <a:gdLst>
                <a:gd name="connsiteX0" fmla="*/ 0 w 1477664"/>
                <a:gd name="connsiteY0" fmla="*/ 144019 h 864096"/>
                <a:gd name="connsiteX1" fmla="*/ 144019 w 1477664"/>
                <a:gd name="connsiteY1" fmla="*/ 0 h 864096"/>
                <a:gd name="connsiteX2" fmla="*/ 1333645 w 1477664"/>
                <a:gd name="connsiteY2" fmla="*/ 0 h 864096"/>
                <a:gd name="connsiteX3" fmla="*/ 1477664 w 1477664"/>
                <a:gd name="connsiteY3" fmla="*/ 144019 h 864096"/>
                <a:gd name="connsiteX4" fmla="*/ 1477664 w 1477664"/>
                <a:gd name="connsiteY4" fmla="*/ 720077 h 864096"/>
                <a:gd name="connsiteX5" fmla="*/ 1333645 w 1477664"/>
                <a:gd name="connsiteY5" fmla="*/ 864096 h 864096"/>
                <a:gd name="connsiteX6" fmla="*/ 144019 w 1477664"/>
                <a:gd name="connsiteY6" fmla="*/ 864096 h 864096"/>
                <a:gd name="connsiteX7" fmla="*/ 0 w 1477664"/>
                <a:gd name="connsiteY7" fmla="*/ 720077 h 864096"/>
                <a:gd name="connsiteX8" fmla="*/ 0 w 1477664"/>
                <a:gd name="connsiteY8" fmla="*/ 144019 h 86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7664" h="864096">
                  <a:moveTo>
                    <a:pt x="0" y="144019"/>
                  </a:moveTo>
                  <a:cubicBezTo>
                    <a:pt x="0" y="64480"/>
                    <a:pt x="64480" y="0"/>
                    <a:pt x="144019" y="0"/>
                  </a:cubicBezTo>
                  <a:lnTo>
                    <a:pt x="1333645" y="0"/>
                  </a:lnTo>
                  <a:cubicBezTo>
                    <a:pt x="1413184" y="0"/>
                    <a:pt x="1477664" y="64480"/>
                    <a:pt x="1477664" y="144019"/>
                  </a:cubicBezTo>
                  <a:lnTo>
                    <a:pt x="1477664" y="720077"/>
                  </a:lnTo>
                  <a:cubicBezTo>
                    <a:pt x="1477664" y="799616"/>
                    <a:pt x="1413184" y="864096"/>
                    <a:pt x="1333645" y="864096"/>
                  </a:cubicBezTo>
                  <a:lnTo>
                    <a:pt x="144019" y="864096"/>
                  </a:lnTo>
                  <a:cubicBezTo>
                    <a:pt x="64480" y="864096"/>
                    <a:pt x="0" y="799616"/>
                    <a:pt x="0" y="720077"/>
                  </a:cubicBezTo>
                  <a:lnTo>
                    <a:pt x="0" y="144019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700" b="1" dirty="0" smtClean="0">
                  <a:solidFill>
                    <a:schemeClr val="tx1"/>
                  </a:solidFill>
                </a:rPr>
                <a:t>API Gestión Documental</a:t>
              </a:r>
            </a:p>
            <a:p>
              <a:pPr algn="ctr"/>
              <a:r>
                <a:rPr lang="es-ES" sz="700" b="1" dirty="0" smtClean="0">
                  <a:solidFill>
                    <a:schemeClr val="tx1"/>
                  </a:solidFill>
                </a:rPr>
                <a:t>“Registro Firma”</a:t>
              </a:r>
              <a:endParaRPr lang="es-E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19 Conector recto de flecha"/>
            <p:cNvCxnSpPr/>
            <p:nvPr/>
          </p:nvCxnSpPr>
          <p:spPr>
            <a:xfrm>
              <a:off x="7380312" y="1772816"/>
              <a:ext cx="0" cy="135321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 de flecha"/>
            <p:cNvCxnSpPr/>
            <p:nvPr/>
          </p:nvCxnSpPr>
          <p:spPr>
            <a:xfrm flipV="1">
              <a:off x="7487999" y="1780418"/>
              <a:ext cx="0" cy="134605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21 CuadroTexto"/>
            <p:cNvSpPr txBox="1"/>
            <p:nvPr/>
          </p:nvSpPr>
          <p:spPr>
            <a:xfrm>
              <a:off x="7451911" y="2570530"/>
              <a:ext cx="7443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>
                <a:defRPr sz="800">
                  <a:solidFill>
                    <a:srgbClr val="00B050"/>
                  </a:solidFill>
                </a:defRPr>
              </a:lvl1pPr>
            </a:lstStyle>
            <a:p>
              <a:r>
                <a:rPr lang="es-ES" sz="600" dirty="0" smtClean="0"/>
                <a:t>OK/KO</a:t>
              </a:r>
              <a:endParaRPr lang="es-ES" sz="600" dirty="0"/>
            </a:p>
          </p:txBody>
        </p:sp>
        <p:cxnSp>
          <p:nvCxnSpPr>
            <p:cNvPr id="23" name="22 Conector recto de flecha"/>
            <p:cNvCxnSpPr/>
            <p:nvPr/>
          </p:nvCxnSpPr>
          <p:spPr>
            <a:xfrm>
              <a:off x="7412773" y="3912779"/>
              <a:ext cx="15164" cy="1838541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  <a:lumOff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 de flecha"/>
            <p:cNvCxnSpPr/>
            <p:nvPr/>
          </p:nvCxnSpPr>
          <p:spPr>
            <a:xfrm flipH="1" flipV="1">
              <a:off x="7515700" y="3912780"/>
              <a:ext cx="8628" cy="1838540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  <a:lumOff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24 Rectángulo redondeado"/>
            <p:cNvSpPr/>
            <p:nvPr/>
          </p:nvSpPr>
          <p:spPr>
            <a:xfrm>
              <a:off x="7092280" y="5764881"/>
              <a:ext cx="756000" cy="558000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800" b="1" dirty="0">
                  <a:solidFill>
                    <a:schemeClr val="tx1"/>
                  </a:solidFill>
                </a:rPr>
                <a:t>SO </a:t>
              </a:r>
            </a:p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Firmar documentos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5940152" y="4211796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600" dirty="0" smtClean="0">
                  <a:solidFill>
                    <a:srgbClr val="0070C0"/>
                  </a:solidFill>
                </a:rPr>
                <a:t>Datos </a:t>
              </a:r>
              <a:r>
                <a:rPr lang="es-ES" sz="600" dirty="0">
                  <a:solidFill>
                    <a:srgbClr val="0070C0"/>
                  </a:solidFill>
                </a:rPr>
                <a:t>evidencia </a:t>
              </a:r>
              <a:r>
                <a:rPr lang="es-ES" sz="600" dirty="0" smtClean="0">
                  <a:solidFill>
                    <a:srgbClr val="0070C0"/>
                  </a:solidFill>
                </a:rPr>
                <a:t>Firma</a:t>
              </a:r>
            </a:p>
            <a:p>
              <a:pPr algn="r"/>
              <a:r>
                <a:rPr lang="es-ES" sz="600" dirty="0" smtClean="0">
                  <a:solidFill>
                    <a:srgbClr val="0070C0"/>
                  </a:solidFill>
                </a:rPr>
                <a:t>Documentos </a:t>
              </a:r>
              <a:r>
                <a:rPr lang="es-ES" sz="600" dirty="0">
                  <a:solidFill>
                    <a:srgbClr val="0070C0"/>
                  </a:solidFill>
                </a:rPr>
                <a:t>(instancias </a:t>
              </a:r>
              <a:r>
                <a:rPr lang="es-ES" sz="600" dirty="0" smtClean="0">
                  <a:solidFill>
                    <a:srgbClr val="0070C0"/>
                  </a:solidFill>
                </a:rPr>
                <a:t>documentos)</a:t>
              </a:r>
            </a:p>
            <a:p>
              <a:pPr algn="r"/>
              <a:r>
                <a:rPr lang="es-ES" sz="600" dirty="0" smtClean="0">
                  <a:solidFill>
                    <a:srgbClr val="0070C0"/>
                  </a:solidFill>
                </a:rPr>
                <a:t>idDocGestorDoc </a:t>
              </a:r>
              <a:endParaRPr lang="es-ES" sz="600" dirty="0">
                <a:solidFill>
                  <a:srgbClr val="0070C0"/>
                </a:solidFill>
              </a:endParaRPr>
            </a:p>
            <a:p>
              <a:pPr algn="r"/>
              <a:endParaRPr lang="es-ES" sz="600" dirty="0" smtClean="0">
                <a:solidFill>
                  <a:srgbClr val="0070C0"/>
                </a:solidFill>
              </a:endParaRPr>
            </a:p>
            <a:p>
              <a:pPr algn="r"/>
              <a:endParaRPr lang="es-ES" sz="600" dirty="0" smtClean="0">
                <a:solidFill>
                  <a:srgbClr val="0070C0"/>
                </a:solidFill>
              </a:endParaRPr>
            </a:p>
            <a:p>
              <a:pPr algn="r"/>
              <a:endParaRPr lang="es-ES" sz="600" dirty="0">
                <a:solidFill>
                  <a:srgbClr val="0070C0"/>
                </a:solidFill>
              </a:endParaRPr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7500094" y="5301208"/>
              <a:ext cx="7443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>
                <a:defRPr sz="800">
                  <a:solidFill>
                    <a:srgbClr val="00B050"/>
                  </a:solidFill>
                </a:defRPr>
              </a:lvl1pPr>
            </a:lstStyle>
            <a:p>
              <a:r>
                <a:rPr lang="es-ES" sz="600" dirty="0" smtClean="0"/>
                <a:t>OK/KO</a:t>
              </a:r>
              <a:endParaRPr lang="es-ES" sz="600" dirty="0"/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5704890" y="1772816"/>
              <a:ext cx="167542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r">
                <a:defRPr sz="800">
                  <a:solidFill>
                    <a:srgbClr val="00B0F0"/>
                  </a:solidFill>
                </a:defRPr>
              </a:lvl1pPr>
            </a:lstStyle>
            <a:p>
              <a:r>
                <a:rPr lang="es-ES" sz="600" dirty="0">
                  <a:solidFill>
                    <a:srgbClr val="0070C0"/>
                  </a:solidFill>
                </a:rPr>
                <a:t>Token </a:t>
              </a:r>
              <a:r>
                <a:rPr lang="es-ES" sz="600" dirty="0" smtClean="0">
                  <a:solidFill>
                    <a:srgbClr val="0070C0"/>
                  </a:solidFill>
                </a:rPr>
                <a:t>Oauth </a:t>
              </a:r>
              <a:r>
                <a:rPr lang="es-ES" sz="600" dirty="0">
                  <a:solidFill>
                    <a:srgbClr val="0070C0"/>
                  </a:solidFill>
                </a:rPr>
                <a:t>Login</a:t>
              </a:r>
            </a:p>
            <a:p>
              <a:r>
                <a:rPr lang="es-ES" sz="600" dirty="0" smtClean="0">
                  <a:solidFill>
                    <a:srgbClr val="0070C0"/>
                  </a:solidFill>
                </a:rPr>
                <a:t>Token Oauth Firma</a:t>
              </a:r>
            </a:p>
            <a:p>
              <a:r>
                <a:rPr lang="es-ES" sz="600" dirty="0" smtClean="0">
                  <a:solidFill>
                    <a:srgbClr val="0070C0"/>
                  </a:solidFill>
                </a:rPr>
                <a:t>Documentos </a:t>
              </a:r>
              <a:r>
                <a:rPr lang="es-ES" sz="600" dirty="0">
                  <a:solidFill>
                    <a:srgbClr val="0070C0"/>
                  </a:solidFill>
                </a:rPr>
                <a:t>(</a:t>
              </a:r>
              <a:r>
                <a:rPr lang="es-ES" sz="600" dirty="0" smtClean="0">
                  <a:solidFill>
                    <a:srgbClr val="0070C0"/>
                  </a:solidFill>
                </a:rPr>
                <a:t>instancias documentos</a:t>
              </a:r>
              <a:r>
                <a:rPr lang="es-ES" sz="600" dirty="0">
                  <a:solidFill>
                    <a:srgbClr val="0070C0"/>
                  </a:solidFill>
                </a:rPr>
                <a:t>)</a:t>
              </a:r>
            </a:p>
            <a:p>
              <a:r>
                <a:rPr lang="es-ES" sz="600" dirty="0">
                  <a:solidFill>
                    <a:srgbClr val="0070C0"/>
                  </a:solidFill>
                </a:rPr>
                <a:t>idDocGestorDoc </a:t>
              </a:r>
            </a:p>
            <a:p>
              <a:r>
                <a:rPr lang="es-ES" sz="600" dirty="0" smtClean="0">
                  <a:solidFill>
                    <a:srgbClr val="0070C0"/>
                  </a:solidFill>
                </a:rPr>
                <a:t> </a:t>
              </a:r>
              <a:endParaRPr lang="es-ES" sz="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6953058" y="1545670"/>
            <a:ext cx="793569" cy="4556306"/>
            <a:chOff x="8070255" y="1767320"/>
            <a:chExt cx="793569" cy="4556306"/>
          </a:xfrm>
        </p:grpSpPr>
        <p:sp>
          <p:nvSpPr>
            <p:cNvPr id="31" name="30 Forma libre"/>
            <p:cNvSpPr/>
            <p:nvPr/>
          </p:nvSpPr>
          <p:spPr>
            <a:xfrm>
              <a:off x="8070255" y="3303048"/>
              <a:ext cx="756000" cy="558000"/>
            </a:xfrm>
            <a:custGeom>
              <a:avLst/>
              <a:gdLst>
                <a:gd name="connsiteX0" fmla="*/ 0 w 1477664"/>
                <a:gd name="connsiteY0" fmla="*/ 144019 h 864096"/>
                <a:gd name="connsiteX1" fmla="*/ 144019 w 1477664"/>
                <a:gd name="connsiteY1" fmla="*/ 0 h 864096"/>
                <a:gd name="connsiteX2" fmla="*/ 1333645 w 1477664"/>
                <a:gd name="connsiteY2" fmla="*/ 0 h 864096"/>
                <a:gd name="connsiteX3" fmla="*/ 1477664 w 1477664"/>
                <a:gd name="connsiteY3" fmla="*/ 144019 h 864096"/>
                <a:gd name="connsiteX4" fmla="*/ 1477664 w 1477664"/>
                <a:gd name="connsiteY4" fmla="*/ 720077 h 864096"/>
                <a:gd name="connsiteX5" fmla="*/ 1333645 w 1477664"/>
                <a:gd name="connsiteY5" fmla="*/ 864096 h 864096"/>
                <a:gd name="connsiteX6" fmla="*/ 144019 w 1477664"/>
                <a:gd name="connsiteY6" fmla="*/ 864096 h 864096"/>
                <a:gd name="connsiteX7" fmla="*/ 0 w 1477664"/>
                <a:gd name="connsiteY7" fmla="*/ 720077 h 864096"/>
                <a:gd name="connsiteX8" fmla="*/ 0 w 1477664"/>
                <a:gd name="connsiteY8" fmla="*/ 144019 h 86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7664" h="864096">
                  <a:moveTo>
                    <a:pt x="0" y="144019"/>
                  </a:moveTo>
                  <a:cubicBezTo>
                    <a:pt x="0" y="64480"/>
                    <a:pt x="64480" y="0"/>
                    <a:pt x="144019" y="0"/>
                  </a:cubicBezTo>
                  <a:lnTo>
                    <a:pt x="1333645" y="0"/>
                  </a:lnTo>
                  <a:cubicBezTo>
                    <a:pt x="1413184" y="0"/>
                    <a:pt x="1477664" y="64480"/>
                    <a:pt x="1477664" y="144019"/>
                  </a:cubicBezTo>
                  <a:lnTo>
                    <a:pt x="1477664" y="720077"/>
                  </a:lnTo>
                  <a:cubicBezTo>
                    <a:pt x="1477664" y="799616"/>
                    <a:pt x="1413184" y="864096"/>
                    <a:pt x="1333645" y="864096"/>
                  </a:cubicBezTo>
                  <a:lnTo>
                    <a:pt x="144019" y="864096"/>
                  </a:lnTo>
                  <a:cubicBezTo>
                    <a:pt x="64480" y="864096"/>
                    <a:pt x="0" y="799616"/>
                    <a:pt x="0" y="720077"/>
                  </a:cubicBezTo>
                  <a:lnTo>
                    <a:pt x="0" y="144019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700" b="1" dirty="0" smtClean="0">
                  <a:solidFill>
                    <a:schemeClr val="tx1"/>
                  </a:solidFill>
                </a:rPr>
                <a:t>API </a:t>
              </a:r>
            </a:p>
            <a:p>
              <a:pPr algn="ctr"/>
              <a:r>
                <a:rPr lang="es-ES" sz="700" b="1" dirty="0" smtClean="0">
                  <a:solidFill>
                    <a:schemeClr val="tx1"/>
                  </a:solidFill>
                </a:rPr>
                <a:t>Financiación </a:t>
              </a:r>
            </a:p>
            <a:p>
              <a:pPr algn="ctr"/>
              <a:r>
                <a:rPr lang="es-ES" sz="700" b="1" dirty="0" smtClean="0">
                  <a:solidFill>
                    <a:schemeClr val="tx1"/>
                  </a:solidFill>
                </a:rPr>
                <a:t>Plan B</a:t>
              </a:r>
            </a:p>
            <a:p>
              <a:pPr algn="ctr"/>
              <a:r>
                <a:rPr lang="es-ES" sz="700" b="1" dirty="0" smtClean="0">
                  <a:solidFill>
                    <a:schemeClr val="tx1"/>
                  </a:solidFill>
                </a:rPr>
                <a:t>“Formalización”</a:t>
              </a:r>
              <a:endParaRPr lang="es-E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32 Forma libre"/>
            <p:cNvSpPr/>
            <p:nvPr/>
          </p:nvSpPr>
          <p:spPr>
            <a:xfrm>
              <a:off x="8107824" y="5765626"/>
              <a:ext cx="756000" cy="558000"/>
            </a:xfrm>
            <a:custGeom>
              <a:avLst/>
              <a:gdLst>
                <a:gd name="connsiteX0" fmla="*/ 0 w 1477664"/>
                <a:gd name="connsiteY0" fmla="*/ 144019 h 864096"/>
                <a:gd name="connsiteX1" fmla="*/ 144019 w 1477664"/>
                <a:gd name="connsiteY1" fmla="*/ 0 h 864096"/>
                <a:gd name="connsiteX2" fmla="*/ 1333645 w 1477664"/>
                <a:gd name="connsiteY2" fmla="*/ 0 h 864096"/>
                <a:gd name="connsiteX3" fmla="*/ 1477664 w 1477664"/>
                <a:gd name="connsiteY3" fmla="*/ 144019 h 864096"/>
                <a:gd name="connsiteX4" fmla="*/ 1477664 w 1477664"/>
                <a:gd name="connsiteY4" fmla="*/ 720077 h 864096"/>
                <a:gd name="connsiteX5" fmla="*/ 1333645 w 1477664"/>
                <a:gd name="connsiteY5" fmla="*/ 864096 h 864096"/>
                <a:gd name="connsiteX6" fmla="*/ 144019 w 1477664"/>
                <a:gd name="connsiteY6" fmla="*/ 864096 h 864096"/>
                <a:gd name="connsiteX7" fmla="*/ 0 w 1477664"/>
                <a:gd name="connsiteY7" fmla="*/ 720077 h 864096"/>
                <a:gd name="connsiteX8" fmla="*/ 0 w 1477664"/>
                <a:gd name="connsiteY8" fmla="*/ 144019 h 86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7664" h="864096">
                  <a:moveTo>
                    <a:pt x="0" y="144019"/>
                  </a:moveTo>
                  <a:cubicBezTo>
                    <a:pt x="0" y="64480"/>
                    <a:pt x="64480" y="0"/>
                    <a:pt x="144019" y="0"/>
                  </a:cubicBezTo>
                  <a:lnTo>
                    <a:pt x="1333645" y="0"/>
                  </a:lnTo>
                  <a:cubicBezTo>
                    <a:pt x="1413184" y="0"/>
                    <a:pt x="1477664" y="64480"/>
                    <a:pt x="1477664" y="144019"/>
                  </a:cubicBezTo>
                  <a:lnTo>
                    <a:pt x="1477664" y="720077"/>
                  </a:lnTo>
                  <a:cubicBezTo>
                    <a:pt x="1477664" y="799616"/>
                    <a:pt x="1413184" y="864096"/>
                    <a:pt x="1333645" y="864096"/>
                  </a:cubicBezTo>
                  <a:lnTo>
                    <a:pt x="144019" y="864096"/>
                  </a:lnTo>
                  <a:cubicBezTo>
                    <a:pt x="64480" y="864096"/>
                    <a:pt x="0" y="799616"/>
                    <a:pt x="0" y="720077"/>
                  </a:cubicBezTo>
                  <a:lnTo>
                    <a:pt x="0" y="144019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SO Formalizar</a:t>
              </a:r>
            </a:p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Financiación </a:t>
              </a:r>
              <a:r>
                <a:rPr lang="es-ES" sz="800" b="1" dirty="0">
                  <a:solidFill>
                    <a:schemeClr val="tx1"/>
                  </a:solidFill>
                </a:rPr>
                <a:t>Plan </a:t>
              </a:r>
              <a:r>
                <a:rPr lang="es-ES" sz="800" b="1" dirty="0" smtClean="0">
                  <a:solidFill>
                    <a:schemeClr val="tx1"/>
                  </a:solidFill>
                </a:rPr>
                <a:t>B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34 Conector recto de flecha"/>
            <p:cNvCxnSpPr/>
            <p:nvPr/>
          </p:nvCxnSpPr>
          <p:spPr>
            <a:xfrm>
              <a:off x="8436579" y="3892972"/>
              <a:ext cx="0" cy="1858348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  <a:lumOff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/>
            <p:nvPr/>
          </p:nvCxnSpPr>
          <p:spPr>
            <a:xfrm flipV="1">
              <a:off x="8539506" y="3892974"/>
              <a:ext cx="0" cy="1831320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  <a:lumOff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 de flecha"/>
            <p:cNvCxnSpPr/>
            <p:nvPr/>
          </p:nvCxnSpPr>
          <p:spPr>
            <a:xfrm>
              <a:off x="8393650" y="1767320"/>
              <a:ext cx="0" cy="135321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 de flecha"/>
            <p:cNvCxnSpPr/>
            <p:nvPr/>
          </p:nvCxnSpPr>
          <p:spPr>
            <a:xfrm flipV="1">
              <a:off x="8501337" y="1774922"/>
              <a:ext cx="0" cy="134605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39 Grupo"/>
          <p:cNvGrpSpPr/>
          <p:nvPr/>
        </p:nvGrpSpPr>
        <p:grpSpPr>
          <a:xfrm>
            <a:off x="4162068" y="1551166"/>
            <a:ext cx="1476080" cy="4550065"/>
            <a:chOff x="6372200" y="1772816"/>
            <a:chExt cx="1476080" cy="4550065"/>
          </a:xfrm>
        </p:grpSpPr>
        <p:sp>
          <p:nvSpPr>
            <p:cNvPr id="41" name="40 Forma libre"/>
            <p:cNvSpPr/>
            <p:nvPr/>
          </p:nvSpPr>
          <p:spPr>
            <a:xfrm>
              <a:off x="7076378" y="3315296"/>
              <a:ext cx="756000" cy="558000"/>
            </a:xfrm>
            <a:custGeom>
              <a:avLst/>
              <a:gdLst>
                <a:gd name="connsiteX0" fmla="*/ 0 w 1477664"/>
                <a:gd name="connsiteY0" fmla="*/ 144019 h 864096"/>
                <a:gd name="connsiteX1" fmla="*/ 144019 w 1477664"/>
                <a:gd name="connsiteY1" fmla="*/ 0 h 864096"/>
                <a:gd name="connsiteX2" fmla="*/ 1333645 w 1477664"/>
                <a:gd name="connsiteY2" fmla="*/ 0 h 864096"/>
                <a:gd name="connsiteX3" fmla="*/ 1477664 w 1477664"/>
                <a:gd name="connsiteY3" fmla="*/ 144019 h 864096"/>
                <a:gd name="connsiteX4" fmla="*/ 1477664 w 1477664"/>
                <a:gd name="connsiteY4" fmla="*/ 720077 h 864096"/>
                <a:gd name="connsiteX5" fmla="*/ 1333645 w 1477664"/>
                <a:gd name="connsiteY5" fmla="*/ 864096 h 864096"/>
                <a:gd name="connsiteX6" fmla="*/ 144019 w 1477664"/>
                <a:gd name="connsiteY6" fmla="*/ 864096 h 864096"/>
                <a:gd name="connsiteX7" fmla="*/ 0 w 1477664"/>
                <a:gd name="connsiteY7" fmla="*/ 720077 h 864096"/>
                <a:gd name="connsiteX8" fmla="*/ 0 w 1477664"/>
                <a:gd name="connsiteY8" fmla="*/ 144019 h 86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7664" h="864096">
                  <a:moveTo>
                    <a:pt x="0" y="144019"/>
                  </a:moveTo>
                  <a:cubicBezTo>
                    <a:pt x="0" y="64480"/>
                    <a:pt x="64480" y="0"/>
                    <a:pt x="144019" y="0"/>
                  </a:cubicBezTo>
                  <a:lnTo>
                    <a:pt x="1333645" y="0"/>
                  </a:lnTo>
                  <a:cubicBezTo>
                    <a:pt x="1413184" y="0"/>
                    <a:pt x="1477664" y="64480"/>
                    <a:pt x="1477664" y="144019"/>
                  </a:cubicBezTo>
                  <a:lnTo>
                    <a:pt x="1477664" y="720077"/>
                  </a:lnTo>
                  <a:cubicBezTo>
                    <a:pt x="1477664" y="799616"/>
                    <a:pt x="1413184" y="864096"/>
                    <a:pt x="1333645" y="864096"/>
                  </a:cubicBezTo>
                  <a:lnTo>
                    <a:pt x="144019" y="864096"/>
                  </a:lnTo>
                  <a:cubicBezTo>
                    <a:pt x="64480" y="864096"/>
                    <a:pt x="0" y="799616"/>
                    <a:pt x="0" y="720077"/>
                  </a:cubicBezTo>
                  <a:lnTo>
                    <a:pt x="0" y="144019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700" b="1" dirty="0" smtClean="0">
                  <a:solidFill>
                    <a:srgbClr val="FF0000"/>
                  </a:solidFill>
                </a:rPr>
                <a:t>API Envío</a:t>
              </a:r>
            </a:p>
            <a:p>
              <a:pPr algn="ctr"/>
              <a:r>
                <a:rPr lang="es-ES" sz="700" b="1" dirty="0" smtClean="0">
                  <a:solidFill>
                    <a:srgbClr val="FF0000"/>
                  </a:solidFill>
                </a:rPr>
                <a:t> de OTP</a:t>
              </a:r>
              <a:endParaRPr lang="es-ES" sz="7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41 Conector recto de flecha"/>
            <p:cNvCxnSpPr/>
            <p:nvPr/>
          </p:nvCxnSpPr>
          <p:spPr>
            <a:xfrm>
              <a:off x="7380312" y="1772816"/>
              <a:ext cx="0" cy="135321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 de flecha"/>
            <p:cNvCxnSpPr/>
            <p:nvPr/>
          </p:nvCxnSpPr>
          <p:spPr>
            <a:xfrm flipV="1">
              <a:off x="7487999" y="1780418"/>
              <a:ext cx="0" cy="134605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 de flecha"/>
            <p:cNvCxnSpPr/>
            <p:nvPr/>
          </p:nvCxnSpPr>
          <p:spPr>
            <a:xfrm>
              <a:off x="7412773" y="3912779"/>
              <a:ext cx="15164" cy="1838541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  <a:lumOff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5 Conector recto de flecha"/>
            <p:cNvCxnSpPr/>
            <p:nvPr/>
          </p:nvCxnSpPr>
          <p:spPr>
            <a:xfrm flipH="1" flipV="1">
              <a:off x="7515700" y="3912780"/>
              <a:ext cx="8628" cy="1838540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  <a:lumOff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46 Rectángulo redondeado"/>
            <p:cNvSpPr/>
            <p:nvPr/>
          </p:nvSpPr>
          <p:spPr>
            <a:xfrm>
              <a:off x="7092280" y="5764881"/>
              <a:ext cx="756000" cy="558000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SN Envío </a:t>
              </a:r>
            </a:p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de OTP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47 Rectángulo"/>
            <p:cNvSpPr/>
            <p:nvPr/>
          </p:nvSpPr>
          <p:spPr>
            <a:xfrm>
              <a:off x="6372200" y="4211796"/>
              <a:ext cx="104995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600" dirty="0" smtClean="0">
                  <a:solidFill>
                    <a:srgbClr val="FF0000"/>
                  </a:solidFill>
                </a:rPr>
                <a:t>Contrato Multiacceso</a:t>
              </a:r>
            </a:p>
            <a:p>
              <a:pPr algn="r"/>
              <a:r>
                <a:rPr lang="es-ES" sz="600" dirty="0" smtClean="0">
                  <a:solidFill>
                    <a:srgbClr val="FF0000"/>
                  </a:solidFill>
                </a:rPr>
                <a:t>Importe</a:t>
              </a:r>
            </a:p>
            <a:p>
              <a:pPr algn="r"/>
              <a:r>
                <a:rPr lang="es-ES" sz="600" dirty="0" smtClean="0">
                  <a:solidFill>
                    <a:srgbClr val="FF0000"/>
                  </a:solidFill>
                </a:rPr>
                <a:t>Nombre Comercio</a:t>
              </a:r>
            </a:p>
            <a:p>
              <a:pPr algn="r"/>
              <a:endParaRPr lang="es-ES" sz="600" dirty="0">
                <a:solidFill>
                  <a:srgbClr val="FF0000"/>
                </a:solidFill>
              </a:endParaRPr>
            </a:p>
            <a:p>
              <a:pPr algn="r"/>
              <a:endParaRPr lang="es-ES" sz="600" dirty="0">
                <a:solidFill>
                  <a:srgbClr val="FF0000"/>
                </a:solidFill>
              </a:endParaRPr>
            </a:p>
          </p:txBody>
        </p:sp>
        <p:sp>
          <p:nvSpPr>
            <p:cNvPr id="50" name="49 CuadroTexto"/>
            <p:cNvSpPr txBox="1"/>
            <p:nvPr/>
          </p:nvSpPr>
          <p:spPr>
            <a:xfrm>
              <a:off x="6372200" y="1772816"/>
              <a:ext cx="106211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r">
                <a:defRPr sz="800">
                  <a:solidFill>
                    <a:srgbClr val="00B0F0"/>
                  </a:solidFill>
                </a:defRPr>
              </a:lvl1pPr>
            </a:lstStyle>
            <a:p>
              <a:r>
                <a:rPr lang="es-ES" sz="600" dirty="0">
                  <a:solidFill>
                    <a:srgbClr val="FF0000"/>
                  </a:solidFill>
                </a:rPr>
                <a:t>Token </a:t>
              </a:r>
              <a:r>
                <a:rPr lang="es-ES" sz="600" dirty="0" smtClean="0">
                  <a:solidFill>
                    <a:srgbClr val="FF0000"/>
                  </a:solidFill>
                </a:rPr>
                <a:t>Oauth </a:t>
              </a:r>
              <a:r>
                <a:rPr lang="es-ES" sz="600" dirty="0">
                  <a:solidFill>
                    <a:srgbClr val="FF0000"/>
                  </a:solidFill>
                </a:rPr>
                <a:t>Login</a:t>
              </a:r>
            </a:p>
            <a:p>
              <a:r>
                <a:rPr lang="es-ES" sz="600" dirty="0" smtClean="0">
                  <a:solidFill>
                    <a:srgbClr val="FF0000"/>
                  </a:solidFill>
                </a:rPr>
                <a:t>Token Oauth Firma</a:t>
              </a:r>
            </a:p>
            <a:p>
              <a:r>
                <a:rPr lang="es-ES" sz="600" dirty="0" smtClean="0">
                  <a:solidFill>
                    <a:srgbClr val="FF0000"/>
                  </a:solidFill>
                </a:rPr>
                <a:t>Importe</a:t>
              </a:r>
            </a:p>
            <a:p>
              <a:r>
                <a:rPr lang="es-ES" sz="600" dirty="0" smtClean="0">
                  <a:solidFill>
                    <a:srgbClr val="FF0000"/>
                  </a:solidFill>
                </a:rPr>
                <a:t>Nombre comercio</a:t>
              </a:r>
            </a:p>
            <a:p>
              <a:endParaRPr lang="es-ES" sz="6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50 Grupo"/>
          <p:cNvGrpSpPr/>
          <p:nvPr/>
        </p:nvGrpSpPr>
        <p:grpSpPr>
          <a:xfrm>
            <a:off x="599935" y="1553341"/>
            <a:ext cx="1830875" cy="4528064"/>
            <a:chOff x="4675747" y="1565216"/>
            <a:chExt cx="1830875" cy="4528064"/>
          </a:xfrm>
        </p:grpSpPr>
        <p:grpSp>
          <p:nvGrpSpPr>
            <p:cNvPr id="52" name="51 Grupo"/>
            <p:cNvGrpSpPr/>
            <p:nvPr/>
          </p:nvGrpSpPr>
          <p:grpSpPr>
            <a:xfrm>
              <a:off x="5375874" y="1565216"/>
              <a:ext cx="780302" cy="4528064"/>
              <a:chOff x="5699826" y="1786866"/>
              <a:chExt cx="780302" cy="4528064"/>
            </a:xfrm>
          </p:grpSpPr>
          <p:sp>
            <p:nvSpPr>
              <p:cNvPr id="57" name="56 Forma libre"/>
              <p:cNvSpPr/>
              <p:nvPr/>
            </p:nvSpPr>
            <p:spPr>
              <a:xfrm>
                <a:off x="5724128" y="5756930"/>
                <a:ext cx="756000" cy="558000"/>
              </a:xfrm>
              <a:custGeom>
                <a:avLst/>
                <a:gdLst>
                  <a:gd name="connsiteX0" fmla="*/ 0 w 1477664"/>
                  <a:gd name="connsiteY0" fmla="*/ 144019 h 864096"/>
                  <a:gd name="connsiteX1" fmla="*/ 144019 w 1477664"/>
                  <a:gd name="connsiteY1" fmla="*/ 0 h 864096"/>
                  <a:gd name="connsiteX2" fmla="*/ 1333645 w 1477664"/>
                  <a:gd name="connsiteY2" fmla="*/ 0 h 864096"/>
                  <a:gd name="connsiteX3" fmla="*/ 1477664 w 1477664"/>
                  <a:gd name="connsiteY3" fmla="*/ 144019 h 864096"/>
                  <a:gd name="connsiteX4" fmla="*/ 1477664 w 1477664"/>
                  <a:gd name="connsiteY4" fmla="*/ 720077 h 864096"/>
                  <a:gd name="connsiteX5" fmla="*/ 1333645 w 1477664"/>
                  <a:gd name="connsiteY5" fmla="*/ 864096 h 864096"/>
                  <a:gd name="connsiteX6" fmla="*/ 144019 w 1477664"/>
                  <a:gd name="connsiteY6" fmla="*/ 864096 h 864096"/>
                  <a:gd name="connsiteX7" fmla="*/ 0 w 1477664"/>
                  <a:gd name="connsiteY7" fmla="*/ 720077 h 864096"/>
                  <a:gd name="connsiteX8" fmla="*/ 0 w 1477664"/>
                  <a:gd name="connsiteY8" fmla="*/ 144019 h 86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64" h="864096">
                    <a:moveTo>
                      <a:pt x="0" y="144019"/>
                    </a:moveTo>
                    <a:cubicBezTo>
                      <a:pt x="0" y="64480"/>
                      <a:pt x="64480" y="0"/>
                      <a:pt x="144019" y="0"/>
                    </a:cubicBezTo>
                    <a:lnTo>
                      <a:pt x="1333645" y="0"/>
                    </a:lnTo>
                    <a:cubicBezTo>
                      <a:pt x="1413184" y="0"/>
                      <a:pt x="1477664" y="64480"/>
                      <a:pt x="1477664" y="144019"/>
                    </a:cubicBezTo>
                    <a:lnTo>
                      <a:pt x="1477664" y="720077"/>
                    </a:lnTo>
                    <a:cubicBezTo>
                      <a:pt x="1477664" y="799616"/>
                      <a:pt x="1413184" y="864096"/>
                      <a:pt x="1333645" y="864096"/>
                    </a:cubicBezTo>
                    <a:lnTo>
                      <a:pt x="144019" y="864096"/>
                    </a:lnTo>
                    <a:cubicBezTo>
                      <a:pt x="64480" y="864096"/>
                      <a:pt x="0" y="799616"/>
                      <a:pt x="0" y="720077"/>
                    </a:cubicBezTo>
                    <a:lnTo>
                      <a:pt x="0" y="14401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SO Anular Oferta </a:t>
                </a:r>
              </a:p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Plan B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57 Forma libre"/>
              <p:cNvSpPr/>
              <p:nvPr/>
            </p:nvSpPr>
            <p:spPr>
              <a:xfrm>
                <a:off x="5699826" y="3332955"/>
                <a:ext cx="756000" cy="558000"/>
              </a:xfrm>
              <a:custGeom>
                <a:avLst/>
                <a:gdLst>
                  <a:gd name="connsiteX0" fmla="*/ 0 w 1477664"/>
                  <a:gd name="connsiteY0" fmla="*/ 144019 h 864096"/>
                  <a:gd name="connsiteX1" fmla="*/ 144019 w 1477664"/>
                  <a:gd name="connsiteY1" fmla="*/ 0 h 864096"/>
                  <a:gd name="connsiteX2" fmla="*/ 1333645 w 1477664"/>
                  <a:gd name="connsiteY2" fmla="*/ 0 h 864096"/>
                  <a:gd name="connsiteX3" fmla="*/ 1477664 w 1477664"/>
                  <a:gd name="connsiteY3" fmla="*/ 144019 h 864096"/>
                  <a:gd name="connsiteX4" fmla="*/ 1477664 w 1477664"/>
                  <a:gd name="connsiteY4" fmla="*/ 720077 h 864096"/>
                  <a:gd name="connsiteX5" fmla="*/ 1333645 w 1477664"/>
                  <a:gd name="connsiteY5" fmla="*/ 864096 h 864096"/>
                  <a:gd name="connsiteX6" fmla="*/ 144019 w 1477664"/>
                  <a:gd name="connsiteY6" fmla="*/ 864096 h 864096"/>
                  <a:gd name="connsiteX7" fmla="*/ 0 w 1477664"/>
                  <a:gd name="connsiteY7" fmla="*/ 720077 h 864096"/>
                  <a:gd name="connsiteX8" fmla="*/ 0 w 1477664"/>
                  <a:gd name="connsiteY8" fmla="*/ 144019 h 86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64" h="864096">
                    <a:moveTo>
                      <a:pt x="0" y="144019"/>
                    </a:moveTo>
                    <a:cubicBezTo>
                      <a:pt x="0" y="64480"/>
                      <a:pt x="64480" y="0"/>
                      <a:pt x="144019" y="0"/>
                    </a:cubicBezTo>
                    <a:lnTo>
                      <a:pt x="1333645" y="0"/>
                    </a:lnTo>
                    <a:cubicBezTo>
                      <a:pt x="1413184" y="0"/>
                      <a:pt x="1477664" y="64480"/>
                      <a:pt x="1477664" y="144019"/>
                    </a:cubicBezTo>
                    <a:lnTo>
                      <a:pt x="1477664" y="720077"/>
                    </a:lnTo>
                    <a:cubicBezTo>
                      <a:pt x="1477664" y="799616"/>
                      <a:pt x="1413184" y="864096"/>
                      <a:pt x="1333645" y="864096"/>
                    </a:cubicBezTo>
                    <a:lnTo>
                      <a:pt x="144019" y="864096"/>
                    </a:lnTo>
                    <a:cubicBezTo>
                      <a:pt x="64480" y="864096"/>
                      <a:pt x="0" y="799616"/>
                      <a:pt x="0" y="720077"/>
                    </a:cubicBezTo>
                    <a:lnTo>
                      <a:pt x="0" y="14401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ES" sz="700" b="1" dirty="0">
                    <a:solidFill>
                      <a:schemeClr val="tx1"/>
                    </a:solidFill>
                  </a:rPr>
                  <a:t>API </a:t>
                </a:r>
                <a:endParaRPr lang="es-ES" sz="7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s-ES" sz="700" b="1" dirty="0" smtClean="0">
                    <a:solidFill>
                      <a:schemeClr val="tx1"/>
                    </a:solidFill>
                  </a:rPr>
                  <a:t>Financiación </a:t>
                </a:r>
              </a:p>
              <a:p>
                <a:pPr algn="ctr"/>
                <a:r>
                  <a:rPr lang="es-ES" sz="700" b="1" dirty="0" smtClean="0">
                    <a:solidFill>
                      <a:schemeClr val="tx1"/>
                    </a:solidFill>
                  </a:rPr>
                  <a:t>Plan </a:t>
                </a:r>
                <a:r>
                  <a:rPr lang="es-ES" sz="700" b="1" dirty="0">
                    <a:solidFill>
                      <a:schemeClr val="tx1"/>
                    </a:solidFill>
                  </a:rPr>
                  <a:t>B </a:t>
                </a:r>
              </a:p>
              <a:p>
                <a:pPr algn="ctr"/>
                <a:r>
                  <a:rPr lang="es-ES" sz="700" b="1" dirty="0" smtClean="0">
                    <a:solidFill>
                      <a:schemeClr val="tx1"/>
                    </a:solidFill>
                  </a:rPr>
                  <a:t>“Anular oferta”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58 Conector recto de flecha"/>
              <p:cNvCxnSpPr/>
              <p:nvPr/>
            </p:nvCxnSpPr>
            <p:spPr>
              <a:xfrm>
                <a:off x="5994441" y="1786866"/>
                <a:ext cx="0" cy="13532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59 Conector recto de flecha"/>
              <p:cNvCxnSpPr/>
              <p:nvPr/>
            </p:nvCxnSpPr>
            <p:spPr>
              <a:xfrm flipV="1">
                <a:off x="6102128" y="1794468"/>
                <a:ext cx="0" cy="1346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60 Conector recto de flecha"/>
              <p:cNvCxnSpPr/>
              <p:nvPr/>
            </p:nvCxnSpPr>
            <p:spPr>
              <a:xfrm>
                <a:off x="6012730" y="3914835"/>
                <a:ext cx="15164" cy="1838541"/>
              </a:xfrm>
              <a:prstGeom prst="straightConnector1">
                <a:avLst/>
              </a:prstGeom>
              <a:ln w="25400">
                <a:solidFill>
                  <a:schemeClr val="accent4">
                    <a:lumMod val="50000"/>
                    <a:lumOff val="5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61 Conector recto de flecha"/>
              <p:cNvCxnSpPr/>
              <p:nvPr/>
            </p:nvCxnSpPr>
            <p:spPr>
              <a:xfrm flipH="1" flipV="1">
                <a:off x="6115657" y="3914836"/>
                <a:ext cx="8628" cy="1838540"/>
              </a:xfrm>
              <a:prstGeom prst="straightConnector1">
                <a:avLst/>
              </a:prstGeom>
              <a:ln w="25400">
                <a:solidFill>
                  <a:schemeClr val="accent4">
                    <a:lumMod val="50000"/>
                    <a:lumOff val="5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52 Rectángulo"/>
            <p:cNvSpPr/>
            <p:nvPr/>
          </p:nvSpPr>
          <p:spPr>
            <a:xfrm>
              <a:off x="5764987" y="2598724"/>
              <a:ext cx="65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/>
                <a:t>Hypermedia</a:t>
              </a:r>
              <a:r>
                <a:rPr lang="es-ES" sz="600" dirty="0" smtClean="0"/>
                <a:t>:</a:t>
              </a:r>
              <a:endParaRPr lang="es-ES" sz="600" dirty="0"/>
            </a:p>
            <a:p>
              <a:r>
                <a:rPr lang="es-ES" sz="600" dirty="0" smtClean="0"/>
                <a:t>“Simulación””</a:t>
              </a:r>
            </a:p>
            <a:p>
              <a:endParaRPr lang="es-ES" sz="600" dirty="0"/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4675747" y="1589054"/>
              <a:ext cx="99633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ES" sz="600" dirty="0">
                  <a:solidFill>
                    <a:srgbClr val="0070C0"/>
                  </a:solidFill>
                </a:rPr>
                <a:t>Token Oauth Login</a:t>
              </a:r>
            </a:p>
            <a:p>
              <a:pPr algn="r"/>
              <a:r>
                <a:rPr lang="es-ES" sz="600" dirty="0" smtClean="0">
                  <a:solidFill>
                    <a:srgbClr val="0070C0"/>
                  </a:solidFill>
                </a:rPr>
                <a:t>Nº </a:t>
              </a:r>
              <a:r>
                <a:rPr lang="es-ES" sz="600" dirty="0">
                  <a:solidFill>
                    <a:srgbClr val="0070C0"/>
                  </a:solidFill>
                </a:rPr>
                <a:t>oferta</a:t>
              </a:r>
            </a:p>
            <a:p>
              <a:pPr algn="r"/>
              <a:r>
                <a:rPr lang="es-ES" sz="600" dirty="0">
                  <a:solidFill>
                    <a:srgbClr val="0070C0"/>
                  </a:solidFill>
                </a:rPr>
                <a:t>Expediente </a:t>
              </a:r>
              <a:r>
                <a:rPr lang="es-ES" sz="600" dirty="0" smtClean="0">
                  <a:solidFill>
                    <a:srgbClr val="0070C0"/>
                  </a:solidFill>
                </a:rPr>
                <a:t>doc</a:t>
              </a:r>
            </a:p>
            <a:p>
              <a:pPr algn="r"/>
              <a:r>
                <a:rPr lang="es-ES" sz="600" dirty="0" smtClean="0">
                  <a:solidFill>
                    <a:srgbClr val="0070C0"/>
                  </a:solidFill>
                </a:rPr>
                <a:t>Tipo de financiación LFP o LTC</a:t>
              </a:r>
              <a:endParaRPr lang="es-ES" sz="600" dirty="0">
                <a:solidFill>
                  <a:srgbClr val="0070C0"/>
                </a:solidFill>
              </a:endParaRPr>
            </a:p>
          </p:txBody>
        </p:sp>
        <p:sp>
          <p:nvSpPr>
            <p:cNvPr id="55" name="54 CuadroTexto"/>
            <p:cNvSpPr txBox="1"/>
            <p:nvPr/>
          </p:nvSpPr>
          <p:spPr>
            <a:xfrm>
              <a:off x="5762308" y="5047292"/>
              <a:ext cx="7443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>
                <a:defRPr sz="800">
                  <a:solidFill>
                    <a:srgbClr val="00B050"/>
                  </a:solidFill>
                </a:defRPr>
              </a:lvl1pPr>
            </a:lstStyle>
            <a:p>
              <a:r>
                <a:rPr lang="es-ES" sz="600" dirty="0" smtClean="0"/>
                <a:t>OK/KO</a:t>
              </a:r>
              <a:endParaRPr lang="es-ES" sz="600" dirty="0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4736085" y="3987719"/>
              <a:ext cx="8740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ES" sz="600" dirty="0" smtClean="0">
                  <a:solidFill>
                    <a:srgbClr val="0070C0"/>
                  </a:solidFill>
                </a:rPr>
                <a:t>Nº oferta</a:t>
              </a:r>
            </a:p>
            <a:p>
              <a:pPr algn="r"/>
              <a:r>
                <a:rPr lang="es-ES" sz="600" dirty="0" smtClean="0">
                  <a:solidFill>
                    <a:srgbClr val="0070C0"/>
                  </a:solidFill>
                </a:rPr>
                <a:t>Expediente doc</a:t>
              </a:r>
            </a:p>
            <a:p>
              <a:pPr algn="r"/>
              <a:r>
                <a:rPr lang="es-ES" sz="600" dirty="0" smtClean="0">
                  <a:solidFill>
                    <a:srgbClr val="0070C0"/>
                  </a:solidFill>
                </a:rPr>
                <a:t>Tipo de financiación</a:t>
              </a:r>
            </a:p>
            <a:p>
              <a:pPr algn="r"/>
              <a:endParaRPr lang="es-ES" sz="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63" name="CuadroTexto 10"/>
          <p:cNvSpPr txBox="1">
            <a:spLocks noChangeArrowheads="1"/>
          </p:cNvSpPr>
          <p:nvPr/>
        </p:nvSpPr>
        <p:spPr bwMode="auto">
          <a:xfrm>
            <a:off x="531097" y="260648"/>
            <a:ext cx="8132763" cy="46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s-ES"/>
            </a:defPPr>
            <a:lvl1pPr>
              <a:lnSpc>
                <a:spcPct val="110000"/>
              </a:lnSpc>
              <a:defRPr sz="2200" b="1">
                <a:latin typeface="Bankia" panose="02000506040000020004" pitchFamily="2" charset="0"/>
                <a:ea typeface="ＭＳ Ｐゴシック" charset="-128"/>
                <a:cs typeface="Bankia"/>
              </a:defRPr>
            </a:lvl1pPr>
            <a:lvl2pPr marL="742950" indent="-285750" eaLnBrk="0" hangingPunct="0">
              <a:defRPr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9pPr>
          </a:lstStyle>
          <a:p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s-ES_tradnl" dirty="0" smtClean="0">
                <a:latin typeface="Calibri" panose="020F0502020204030204" pitchFamily="34" charset="0"/>
                <a:cs typeface="Calibri" panose="020F0502020204030204" pitchFamily="34" charset="0"/>
              </a:rPr>
              <a:t>.  Interacción Canal-APIs-Servicios orquestadores</a:t>
            </a:r>
            <a:endParaRPr lang="es-ES_tradnl" b="0" baseline="6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Triángulo isósceles 9"/>
          <p:cNvSpPr>
            <a:spLocks noChangeAspect="1"/>
          </p:cNvSpPr>
          <p:nvPr/>
        </p:nvSpPr>
        <p:spPr bwMode="auto">
          <a:xfrm rot="5400000" flipH="1">
            <a:off x="266700" y="382726"/>
            <a:ext cx="406400" cy="203200"/>
          </a:xfrm>
          <a:prstGeom prst="triangle">
            <a:avLst>
              <a:gd name="adj" fmla="val 50000"/>
            </a:avLst>
          </a:prstGeom>
          <a:solidFill>
            <a:srgbClr val="B9C800"/>
          </a:solidFill>
          <a:ln w="9525">
            <a:noFill/>
            <a:miter lim="800000"/>
            <a:headEnd/>
            <a:tailEnd/>
          </a:ln>
        </p:spPr>
        <p:txBody>
          <a:bodyPr rot="10800000" vert="eaVert" lIns="91411" tIns="45706" rIns="91411" bIns="45706" anchor="ctr"/>
          <a:lstStyle/>
          <a:p>
            <a:pPr algn="ctr" defTabSz="914109">
              <a:defRPr/>
            </a:pPr>
            <a:endParaRPr lang="es-ES" kern="0" dirty="0">
              <a:solidFill>
                <a:srgbClr val="B9C800"/>
              </a:solidFill>
              <a:latin typeface="Calibri" charset="0"/>
            </a:endParaRPr>
          </a:p>
        </p:txBody>
      </p:sp>
      <p:sp>
        <p:nvSpPr>
          <p:cNvPr id="69" name="68 CuadroTexto"/>
          <p:cNvSpPr txBox="1"/>
          <p:nvPr/>
        </p:nvSpPr>
        <p:spPr>
          <a:xfrm>
            <a:off x="5208447" y="1484784"/>
            <a:ext cx="20162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600">
                <a:solidFill>
                  <a:srgbClr val="0070C0"/>
                </a:solidFill>
              </a:defRPr>
            </a:lvl1pPr>
          </a:lstStyle>
          <a:p>
            <a:r>
              <a:rPr lang="es-ES" dirty="0"/>
              <a:t>Token Oauth Login</a:t>
            </a:r>
          </a:p>
          <a:p>
            <a:r>
              <a:rPr lang="es-ES" dirty="0"/>
              <a:t>Id instancia </a:t>
            </a:r>
            <a:r>
              <a:rPr lang="es-ES" dirty="0" smtClean="0"/>
              <a:t>proceso</a:t>
            </a:r>
          </a:p>
          <a:p>
            <a:r>
              <a:rPr lang="es-ES" dirty="0" smtClean="0"/>
              <a:t>Oferta</a:t>
            </a:r>
            <a:endParaRPr lang="es-ES" dirty="0"/>
          </a:p>
          <a:p>
            <a:r>
              <a:rPr lang="es-ES" dirty="0"/>
              <a:t>Ref. </a:t>
            </a:r>
            <a:r>
              <a:rPr lang="es-ES" dirty="0" smtClean="0"/>
              <a:t>operación</a:t>
            </a:r>
          </a:p>
          <a:p>
            <a:r>
              <a:rPr lang="es-ES" dirty="0" smtClean="0"/>
              <a:t>Datos </a:t>
            </a:r>
            <a:r>
              <a:rPr lang="es-ES" dirty="0" err="1" smtClean="0"/>
              <a:t>Beneficirio</a:t>
            </a:r>
            <a:endParaRPr lang="es-ES" dirty="0" smtClean="0"/>
          </a:p>
          <a:p>
            <a:r>
              <a:rPr lang="es-ES" dirty="0" smtClean="0"/>
              <a:t>Datos cuenta beneficiaria</a:t>
            </a:r>
          </a:p>
          <a:p>
            <a:r>
              <a:rPr lang="es-ES" dirty="0"/>
              <a:t>Cuenta de abono </a:t>
            </a:r>
          </a:p>
          <a:p>
            <a:pPr marL="87313" indent="-87313"/>
            <a:r>
              <a:rPr lang="es-ES" dirty="0"/>
              <a:t>idContrato</a:t>
            </a:r>
          </a:p>
          <a:p>
            <a:pPr marL="87313" indent="-87313"/>
            <a:r>
              <a:rPr lang="es-ES" dirty="0"/>
              <a:t>Clave OTP (vacía o informada) </a:t>
            </a:r>
          </a:p>
          <a:p>
            <a:pPr marL="87313" indent="-87313"/>
            <a:r>
              <a:rPr lang="es-ES" dirty="0"/>
              <a:t>Referencia </a:t>
            </a:r>
            <a:r>
              <a:rPr lang="es-ES" dirty="0" smtClean="0"/>
              <a:t>OTP</a:t>
            </a:r>
          </a:p>
          <a:p>
            <a:pPr marL="87313" indent="-87313"/>
            <a:r>
              <a:rPr lang="es-ES" dirty="0" smtClean="0"/>
              <a:t>ipUsuarioAplicacion</a:t>
            </a:r>
          </a:p>
          <a:p>
            <a:pPr marL="87313" indent="-87313"/>
            <a:r>
              <a:rPr lang="es-ES" dirty="0" err="1" smtClean="0"/>
              <a:t>importeOperacion</a:t>
            </a:r>
            <a:endParaRPr lang="es-ES" dirty="0" smtClean="0"/>
          </a:p>
          <a:p>
            <a:pPr marL="87313" indent="-87313"/>
            <a:r>
              <a:rPr lang="es-ES" dirty="0" err="1"/>
              <a:t>tipoIdentificacion</a:t>
            </a:r>
            <a:endParaRPr lang="es-ES" dirty="0" smtClean="0"/>
          </a:p>
          <a:p>
            <a:pPr marL="87313" indent="-87313"/>
            <a:r>
              <a:rPr lang="es-ES" dirty="0" err="1" smtClean="0"/>
              <a:t>documentoIdentidadUsuario</a:t>
            </a:r>
            <a:endParaRPr lang="es-ES" dirty="0" smtClean="0"/>
          </a:p>
          <a:p>
            <a:pPr marL="87313" indent="-87313"/>
            <a:r>
              <a:rPr lang="es-ES" dirty="0"/>
              <a:t>Tipo de financiación LFP o LTC</a:t>
            </a:r>
          </a:p>
          <a:p>
            <a:pPr marL="87313" indent="-87313"/>
            <a:endParaRPr lang="es-ES" dirty="0" smtClean="0"/>
          </a:p>
          <a:p>
            <a:pPr marL="87313" indent="-87313"/>
            <a:endParaRPr lang="es-ES" dirty="0" smtClean="0"/>
          </a:p>
          <a:p>
            <a:pPr marL="87313" indent="-87313"/>
            <a:endParaRPr lang="es-ES" dirty="0" smtClean="0"/>
          </a:p>
          <a:p>
            <a:r>
              <a:rPr lang="es-ES" dirty="0" smtClean="0"/>
              <a:t> 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                                                </a:t>
            </a:r>
            <a:r>
              <a:rPr lang="es-ES" dirty="0" smtClean="0"/>
              <a:t>	</a:t>
            </a:r>
            <a:r>
              <a:rPr lang="es-ES" dirty="0"/>
              <a:t>                                                                                                     </a:t>
            </a:r>
          </a:p>
          <a:p>
            <a:r>
              <a:rPr lang="es-ES" dirty="0"/>
              <a:t>                                                                                         </a:t>
            </a:r>
          </a:p>
          <a:p>
            <a:r>
              <a:rPr lang="es-ES" dirty="0"/>
              <a:t>                                                                                     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5703162" y="3930729"/>
            <a:ext cx="13681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600">
                <a:solidFill>
                  <a:srgbClr val="0070C0"/>
                </a:solidFill>
              </a:defRPr>
            </a:lvl1pPr>
          </a:lstStyle>
          <a:p>
            <a:r>
              <a:rPr lang="es-ES" dirty="0" smtClean="0"/>
              <a:t>numeroContratoUsuario </a:t>
            </a:r>
          </a:p>
          <a:p>
            <a:r>
              <a:rPr lang="es-ES" dirty="0" smtClean="0"/>
              <a:t>Id cliente</a:t>
            </a:r>
          </a:p>
          <a:p>
            <a:r>
              <a:rPr lang="es-ES" dirty="0"/>
              <a:t>Id instancia </a:t>
            </a:r>
            <a:r>
              <a:rPr lang="es-ES" dirty="0" smtClean="0"/>
              <a:t>proceso</a:t>
            </a:r>
          </a:p>
          <a:p>
            <a:r>
              <a:rPr lang="es-ES" dirty="0"/>
              <a:t>Oferta</a:t>
            </a:r>
          </a:p>
          <a:p>
            <a:r>
              <a:rPr lang="es-ES" dirty="0"/>
              <a:t>Ref. </a:t>
            </a:r>
            <a:r>
              <a:rPr lang="es-ES" dirty="0" smtClean="0"/>
              <a:t>operación</a:t>
            </a:r>
          </a:p>
          <a:p>
            <a:r>
              <a:rPr lang="es-ES" dirty="0" smtClean="0"/>
              <a:t>Datos Beneficiario</a:t>
            </a:r>
          </a:p>
          <a:p>
            <a:r>
              <a:rPr lang="es-ES" dirty="0" smtClean="0"/>
              <a:t>Datos cuenta beneficiaria</a:t>
            </a:r>
          </a:p>
          <a:p>
            <a:r>
              <a:rPr lang="es-ES" dirty="0"/>
              <a:t>Cuenta de abono </a:t>
            </a:r>
          </a:p>
          <a:p>
            <a:pPr marL="87313" indent="-87313"/>
            <a:r>
              <a:rPr lang="es-ES" dirty="0"/>
              <a:t>idContrato</a:t>
            </a:r>
          </a:p>
          <a:p>
            <a:pPr marL="87313" indent="-87313"/>
            <a:r>
              <a:rPr lang="es-ES" dirty="0"/>
              <a:t>Clave OTP (vacía o informada) </a:t>
            </a:r>
          </a:p>
          <a:p>
            <a:pPr marL="87313" indent="-87313"/>
            <a:r>
              <a:rPr lang="es-ES" dirty="0"/>
              <a:t>Referencia </a:t>
            </a:r>
            <a:r>
              <a:rPr lang="es-ES" dirty="0" smtClean="0"/>
              <a:t>OTP</a:t>
            </a:r>
          </a:p>
          <a:p>
            <a:pPr marL="87313" indent="-87313"/>
            <a:r>
              <a:rPr lang="es-ES" dirty="0" smtClean="0"/>
              <a:t>ipUsuarioAplicacion</a:t>
            </a:r>
          </a:p>
          <a:p>
            <a:pPr marL="87313" indent="-87313"/>
            <a:r>
              <a:rPr lang="es-ES" dirty="0" err="1" smtClean="0"/>
              <a:t>importeOperacion</a:t>
            </a:r>
            <a:endParaRPr lang="es-ES" dirty="0" smtClean="0"/>
          </a:p>
          <a:p>
            <a:pPr marL="87313" indent="-87313"/>
            <a:r>
              <a:rPr lang="es-ES" dirty="0" err="1"/>
              <a:t>tipoIdentificacion</a:t>
            </a:r>
            <a:endParaRPr lang="es-ES" dirty="0"/>
          </a:p>
          <a:p>
            <a:pPr marL="87313" indent="-87313"/>
            <a:r>
              <a:rPr lang="es-ES" dirty="0" err="1"/>
              <a:t>documentoIdentidadUsuario</a:t>
            </a:r>
            <a:endParaRPr lang="es-ES" dirty="0"/>
          </a:p>
          <a:p>
            <a:pPr marL="87313" indent="-87313"/>
            <a:r>
              <a:rPr lang="es-ES" dirty="0"/>
              <a:t>Tipo de financiación LFP o LTC</a:t>
            </a:r>
          </a:p>
          <a:p>
            <a:pPr marL="87313" indent="-87313"/>
            <a:endParaRPr lang="es-ES" dirty="0" smtClean="0"/>
          </a:p>
          <a:p>
            <a:pPr marL="87313" indent="-87313"/>
            <a:endParaRPr lang="es-ES" dirty="0" smtClean="0"/>
          </a:p>
          <a:p>
            <a:pPr marL="87313" indent="-87313"/>
            <a:endParaRPr lang="es-ES" dirty="0" smtClean="0"/>
          </a:p>
          <a:p>
            <a:r>
              <a:rPr lang="es-ES" dirty="0" smtClean="0"/>
              <a:t> 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                                                </a:t>
            </a:r>
            <a:r>
              <a:rPr lang="es-ES" dirty="0" smtClean="0"/>
              <a:t>	</a:t>
            </a:r>
            <a:r>
              <a:rPr lang="es-ES" dirty="0"/>
              <a:t>                                                                                                     </a:t>
            </a:r>
          </a:p>
          <a:p>
            <a:r>
              <a:rPr lang="es-ES" dirty="0"/>
              <a:t>                                                                                         </a:t>
            </a:r>
          </a:p>
          <a:p>
            <a:r>
              <a:rPr lang="es-ES" dirty="0"/>
              <a:t>                                                                                     </a:t>
            </a:r>
          </a:p>
        </p:txBody>
      </p:sp>
      <p:sp>
        <p:nvSpPr>
          <p:cNvPr id="71" name="70 CuadroTexto"/>
          <p:cNvSpPr txBox="1"/>
          <p:nvPr/>
        </p:nvSpPr>
        <p:spPr>
          <a:xfrm>
            <a:off x="5472245" y="5081148"/>
            <a:ext cx="7443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800">
                <a:solidFill>
                  <a:srgbClr val="00B050"/>
                </a:solidFill>
              </a:defRPr>
            </a:lvl1pPr>
          </a:lstStyle>
          <a:p>
            <a:r>
              <a:rPr lang="es-ES" sz="600" dirty="0" smtClean="0"/>
              <a:t>OK/KO</a:t>
            </a:r>
            <a:endParaRPr lang="es-ES" sz="600" dirty="0"/>
          </a:p>
        </p:txBody>
      </p:sp>
      <p:sp>
        <p:nvSpPr>
          <p:cNvPr id="72" name="71 CuadroTexto"/>
          <p:cNvSpPr txBox="1"/>
          <p:nvPr/>
        </p:nvSpPr>
        <p:spPr>
          <a:xfrm>
            <a:off x="1728248" y="2348880"/>
            <a:ext cx="7443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800">
                <a:solidFill>
                  <a:srgbClr val="00B050"/>
                </a:solidFill>
              </a:defRPr>
            </a:lvl1pPr>
          </a:lstStyle>
          <a:p>
            <a:r>
              <a:rPr lang="es-ES" sz="600" dirty="0" smtClean="0"/>
              <a:t>OK/KO</a:t>
            </a:r>
            <a:endParaRPr lang="es-ES" sz="600" dirty="0"/>
          </a:p>
        </p:txBody>
      </p:sp>
      <p:sp>
        <p:nvSpPr>
          <p:cNvPr id="73" name="72 Rectángulo"/>
          <p:cNvSpPr/>
          <p:nvPr/>
        </p:nvSpPr>
        <p:spPr>
          <a:xfrm>
            <a:off x="3427819" y="2586849"/>
            <a:ext cx="65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dirty="0"/>
              <a:t>Hypermedia</a:t>
            </a:r>
            <a:r>
              <a:rPr lang="es-ES" sz="600" dirty="0" smtClean="0"/>
              <a:t>:</a:t>
            </a:r>
            <a:endParaRPr lang="es-ES" sz="600" dirty="0"/>
          </a:p>
          <a:p>
            <a:r>
              <a:rPr lang="es-ES" sz="600" dirty="0" smtClean="0"/>
              <a:t>“Antifraude””</a:t>
            </a:r>
          </a:p>
          <a:p>
            <a:endParaRPr lang="es-ES" sz="600" dirty="0"/>
          </a:p>
        </p:txBody>
      </p:sp>
      <p:sp>
        <p:nvSpPr>
          <p:cNvPr id="75" name="74 Rectángulo"/>
          <p:cNvSpPr/>
          <p:nvPr/>
        </p:nvSpPr>
        <p:spPr>
          <a:xfrm>
            <a:off x="5244246" y="2604258"/>
            <a:ext cx="82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dirty="0"/>
              <a:t>Hypermedia</a:t>
            </a:r>
            <a:r>
              <a:rPr lang="es-ES" sz="600" dirty="0" smtClean="0"/>
              <a:t>:</a:t>
            </a:r>
            <a:endParaRPr lang="es-ES" sz="600" dirty="0"/>
          </a:p>
          <a:p>
            <a:r>
              <a:rPr lang="es-ES" sz="600" dirty="0" smtClean="0"/>
              <a:t>“Formalización””</a:t>
            </a:r>
          </a:p>
          <a:p>
            <a:endParaRPr lang="es-ES" sz="600" dirty="0"/>
          </a:p>
        </p:txBody>
      </p:sp>
      <p:sp>
        <p:nvSpPr>
          <p:cNvPr id="76" name="75 Rectángulo"/>
          <p:cNvSpPr/>
          <p:nvPr/>
        </p:nvSpPr>
        <p:spPr>
          <a:xfrm>
            <a:off x="7384140" y="2601526"/>
            <a:ext cx="113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dirty="0"/>
              <a:t>Hypermedia</a:t>
            </a:r>
            <a:r>
              <a:rPr lang="es-ES" sz="600" dirty="0" smtClean="0"/>
              <a:t>:</a:t>
            </a:r>
            <a:endParaRPr lang="es-ES" sz="600" dirty="0"/>
          </a:p>
          <a:p>
            <a:r>
              <a:rPr lang="es-ES" sz="600" dirty="0"/>
              <a:t>““Anulación oferta”</a:t>
            </a:r>
          </a:p>
          <a:p>
            <a:endParaRPr lang="es-ES" sz="600" dirty="0" smtClean="0"/>
          </a:p>
          <a:p>
            <a:endParaRPr lang="es-ES" sz="600" dirty="0"/>
          </a:p>
        </p:txBody>
      </p:sp>
      <p:sp>
        <p:nvSpPr>
          <p:cNvPr id="2" name="1 Rectángulo redondeado"/>
          <p:cNvSpPr/>
          <p:nvPr/>
        </p:nvSpPr>
        <p:spPr>
          <a:xfrm>
            <a:off x="7884368" y="1205620"/>
            <a:ext cx="1728192" cy="23673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800" dirty="0" smtClean="0">
                <a:solidFill>
                  <a:srgbClr val="FF0000"/>
                </a:solidFill>
              </a:rPr>
              <a:t>Pendiente:</a:t>
            </a:r>
          </a:p>
          <a:p>
            <a:endParaRPr lang="es-ES" sz="800" dirty="0">
              <a:solidFill>
                <a:srgbClr val="FF0000"/>
              </a:solidFill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rgbClr val="FF0000"/>
                </a:solidFill>
              </a:rPr>
              <a:t>Arquitectura: hipermedias. Eva Maria Platero</a:t>
            </a:r>
          </a:p>
          <a:p>
            <a:r>
              <a:rPr lang="es-ES" sz="800" dirty="0" smtClean="0">
                <a:solidFill>
                  <a:srgbClr val="FF0000"/>
                </a:solidFill>
              </a:rPr>
              <a:t> </a:t>
            </a:r>
            <a:endParaRPr lang="es-E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3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 redondeado"/>
          <p:cNvSpPr/>
          <p:nvPr/>
        </p:nvSpPr>
        <p:spPr>
          <a:xfrm>
            <a:off x="4422017" y="2567237"/>
            <a:ext cx="67596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800" b="1" dirty="0" smtClean="0">
                <a:solidFill>
                  <a:srgbClr val="FF0000"/>
                </a:solidFill>
              </a:rPr>
              <a:t>SIMULAR OFERTAS LFP  1 </a:t>
            </a:r>
          </a:p>
        </p:txBody>
      </p:sp>
      <p:sp>
        <p:nvSpPr>
          <p:cNvPr id="304" name="CuadroTexto 10"/>
          <p:cNvSpPr txBox="1">
            <a:spLocks noChangeArrowheads="1"/>
          </p:cNvSpPr>
          <p:nvPr/>
        </p:nvSpPr>
        <p:spPr bwMode="auto">
          <a:xfrm>
            <a:off x="543693" y="260648"/>
            <a:ext cx="8132763" cy="46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s-ES"/>
            </a:defPPr>
            <a:lvl1pPr>
              <a:lnSpc>
                <a:spcPct val="110000"/>
              </a:lnSpc>
              <a:defRPr sz="2200" b="1">
                <a:latin typeface="Bankia" panose="02000506040000020004" pitchFamily="2" charset="0"/>
                <a:ea typeface="ＭＳ Ｐゴシック" charset="-128"/>
                <a:cs typeface="Bankia"/>
              </a:defRPr>
            </a:lvl1pPr>
            <a:lvl2pPr marL="742950" indent="-285750" eaLnBrk="0" hangingPunct="0">
              <a:defRPr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9pPr>
          </a:lstStyle>
          <a:p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s-ES_tradnl" dirty="0" smtClean="0">
                <a:latin typeface="Calibri" panose="020F0502020204030204" pitchFamily="34" charset="0"/>
                <a:cs typeface="Calibri" panose="020F0502020204030204" pitchFamily="34" charset="0"/>
              </a:rPr>
              <a:t>. Correspondencia APIs – SOs (1 de 5)</a:t>
            </a:r>
            <a:endParaRPr lang="es-ES_trad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66 Rectángulo redondeado"/>
          <p:cNvSpPr/>
          <p:nvPr/>
        </p:nvSpPr>
        <p:spPr>
          <a:xfrm>
            <a:off x="2818100" y="1025636"/>
            <a:ext cx="5285606" cy="4023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SO Simular </a:t>
            </a:r>
            <a:r>
              <a:rPr lang="es-ES" sz="1000" b="1" dirty="0">
                <a:solidFill>
                  <a:schemeClr val="tx1"/>
                </a:solidFill>
              </a:rPr>
              <a:t>Financiación </a:t>
            </a:r>
            <a:endParaRPr lang="es-ES" sz="1000" b="1" dirty="0" smtClean="0">
              <a:solidFill>
                <a:schemeClr val="tx1"/>
              </a:solidFill>
            </a:endParaRPr>
          </a:p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Plan </a:t>
            </a:r>
            <a:r>
              <a:rPr lang="es-ES" sz="10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2" name="51 CuadroTexto"/>
          <p:cNvSpPr txBox="1"/>
          <p:nvPr/>
        </p:nvSpPr>
        <p:spPr>
          <a:xfrm>
            <a:off x="4283968" y="2035579"/>
            <a:ext cx="164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Id cliente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Importe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Plazo: vacío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i="1" dirty="0" smtClean="0">
                <a:solidFill>
                  <a:srgbClr val="0070C0"/>
                </a:solidFill>
              </a:rPr>
              <a:t>Finalidad (Fija) 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/>
              <a:t>Indicador de Procedencia (PLANB2).</a:t>
            </a:r>
            <a:r>
              <a:rPr lang="es-ES" sz="500" i="1" dirty="0">
                <a:solidFill>
                  <a:srgbClr val="0070C0"/>
                </a:solidFill>
              </a:rPr>
              <a:t> 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endParaRPr lang="es-ES" sz="600" i="1" dirty="0" smtClean="0">
              <a:solidFill>
                <a:srgbClr val="0070C0"/>
              </a:solidFill>
            </a:endParaRPr>
          </a:p>
        </p:txBody>
      </p:sp>
      <p:cxnSp>
        <p:nvCxnSpPr>
          <p:cNvPr id="58" name="57 Conector angular"/>
          <p:cNvCxnSpPr>
            <a:stCxn id="36" idx="3"/>
            <a:endCxn id="131" idx="0"/>
          </p:cNvCxnSpPr>
          <p:nvPr/>
        </p:nvCxnSpPr>
        <p:spPr>
          <a:xfrm>
            <a:off x="616893" y="1755867"/>
            <a:ext cx="535776" cy="9556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Rectángulo redondeado"/>
          <p:cNvSpPr/>
          <p:nvPr/>
        </p:nvSpPr>
        <p:spPr>
          <a:xfrm>
            <a:off x="124573" y="1482100"/>
            <a:ext cx="492320" cy="54753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b="1" dirty="0" smtClean="0">
                <a:solidFill>
                  <a:schemeClr val="tx1"/>
                </a:solidFill>
              </a:rPr>
              <a:t>IU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Login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32" name="31 Conector angular"/>
          <p:cNvCxnSpPr>
            <a:endCxn id="40" idx="1"/>
          </p:cNvCxnSpPr>
          <p:nvPr/>
        </p:nvCxnSpPr>
        <p:spPr>
          <a:xfrm>
            <a:off x="1259381" y="2817326"/>
            <a:ext cx="288283" cy="52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Rectángulo"/>
          <p:cNvSpPr/>
          <p:nvPr/>
        </p:nvSpPr>
        <p:spPr>
          <a:xfrm>
            <a:off x="3041822" y="1842141"/>
            <a:ext cx="4770538" cy="374441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41 CuadroTexto"/>
          <p:cNvSpPr txBox="1"/>
          <p:nvPr/>
        </p:nvSpPr>
        <p:spPr>
          <a:xfrm>
            <a:off x="2935834" y="1380475"/>
            <a:ext cx="181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70C0"/>
                </a:solidFill>
              </a:rPr>
              <a:t>Id cliente (API)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70C0"/>
                </a:solidFill>
              </a:rPr>
              <a:t>Importe (Canal)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70C0"/>
                </a:solidFill>
              </a:rPr>
              <a:t>Plazo: vacío o informado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2951212" y="5465476"/>
            <a:ext cx="214605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algn="l"/>
            <a:endParaRPr lang="es-ES" sz="700" b="1" dirty="0" smtClean="0">
              <a:solidFill>
                <a:srgbClr val="00B050"/>
              </a:solidFill>
            </a:endParaRP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700" b="1" dirty="0" smtClean="0">
                <a:solidFill>
                  <a:srgbClr val="00B050"/>
                </a:solidFill>
              </a:rPr>
              <a:t>Cuota (SN Simular)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700" b="1" dirty="0" smtClean="0">
                <a:solidFill>
                  <a:srgbClr val="00B050"/>
                </a:solidFill>
              </a:rPr>
              <a:t>Plazo calculo de cuota (SN Simular)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700" b="1" dirty="0" smtClean="0">
                <a:solidFill>
                  <a:srgbClr val="00B050"/>
                </a:solidFill>
              </a:rPr>
              <a:t>Tipo de interés (SN Simular)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700" b="1" dirty="0" smtClean="0">
                <a:solidFill>
                  <a:srgbClr val="00B050"/>
                </a:solidFill>
              </a:rPr>
              <a:t>Comisión de apertura (SN Simular)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700" b="1" dirty="0" smtClean="0">
                <a:solidFill>
                  <a:srgbClr val="00B050"/>
                </a:solidFill>
              </a:rPr>
              <a:t>Tipo de financiación (LFP o LTC)</a:t>
            </a:r>
          </a:p>
          <a:p>
            <a:pPr algn="l"/>
            <a:endParaRPr lang="es-ES" sz="700" b="1" dirty="0" smtClean="0">
              <a:solidFill>
                <a:srgbClr val="00B050"/>
              </a:solidFill>
            </a:endParaRPr>
          </a:p>
        </p:txBody>
      </p:sp>
      <p:sp>
        <p:nvSpPr>
          <p:cNvPr id="41" name="40 Disco magnético"/>
          <p:cNvSpPr/>
          <p:nvPr/>
        </p:nvSpPr>
        <p:spPr>
          <a:xfrm>
            <a:off x="7765645" y="1226795"/>
            <a:ext cx="588899" cy="381143"/>
          </a:xfrm>
          <a:prstGeom prst="flowChartMagneticDisk">
            <a:avLst/>
          </a:prstGeom>
          <a:ln w="12700">
            <a:solidFill>
              <a:schemeClr val="accent4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700" dirty="0" smtClean="0"/>
              <a:t>Id cliente</a:t>
            </a:r>
          </a:p>
          <a:p>
            <a:pPr algn="ctr"/>
            <a:r>
              <a:rPr lang="es-ES" sz="700" dirty="0" smtClean="0"/>
              <a:t>Contrato Multiacceso</a:t>
            </a:r>
          </a:p>
        </p:txBody>
      </p:sp>
      <p:sp>
        <p:nvSpPr>
          <p:cNvPr id="40" name="39 Rectángulo redondeado"/>
          <p:cNvSpPr/>
          <p:nvPr/>
        </p:nvSpPr>
        <p:spPr>
          <a:xfrm>
            <a:off x="1547664" y="2570563"/>
            <a:ext cx="704819" cy="50405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700" b="1" dirty="0" smtClean="0">
                <a:solidFill>
                  <a:srgbClr val="FF0000"/>
                </a:solidFill>
              </a:rPr>
              <a:t>VALIDAR MÓVIL CONFIRMADO</a:t>
            </a:r>
            <a:endParaRPr lang="es-ES" sz="700" b="1" dirty="0">
              <a:solidFill>
                <a:srgbClr val="FF0000"/>
              </a:solidFill>
            </a:endParaRPr>
          </a:p>
        </p:txBody>
      </p:sp>
      <p:cxnSp>
        <p:nvCxnSpPr>
          <p:cNvPr id="47" name="46 Conector angular"/>
          <p:cNvCxnSpPr>
            <a:stCxn id="55" idx="3"/>
            <a:endCxn id="45" idx="1"/>
          </p:cNvCxnSpPr>
          <p:nvPr/>
        </p:nvCxnSpPr>
        <p:spPr>
          <a:xfrm>
            <a:off x="4127099" y="2816432"/>
            <a:ext cx="294918" cy="28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1488239" y="2388211"/>
            <a:ext cx="694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Id cliente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1525543" y="3316342"/>
            <a:ext cx="694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OK/KO</a:t>
            </a:r>
          </a:p>
        </p:txBody>
      </p:sp>
      <p:sp>
        <p:nvSpPr>
          <p:cNvPr id="55" name="54 Decisión"/>
          <p:cNvSpPr/>
          <p:nvPr/>
        </p:nvSpPr>
        <p:spPr>
          <a:xfrm>
            <a:off x="3983083" y="2710576"/>
            <a:ext cx="144016" cy="211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6" name="55 Conector angular"/>
          <p:cNvCxnSpPr>
            <a:stCxn id="40" idx="3"/>
            <a:endCxn id="71" idx="1"/>
          </p:cNvCxnSpPr>
          <p:nvPr/>
        </p:nvCxnSpPr>
        <p:spPr>
          <a:xfrm flipV="1">
            <a:off x="2252483" y="2819749"/>
            <a:ext cx="362718" cy="28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4007975" y="2607235"/>
            <a:ext cx="4840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rgbClr val="FF0000"/>
                </a:solidFill>
              </a:rPr>
              <a:t>&gt;=300€</a:t>
            </a:r>
            <a:endParaRPr lang="es-ES" sz="600" b="1" dirty="0">
              <a:solidFill>
                <a:srgbClr val="FF0000"/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2462439" y="2950992"/>
            <a:ext cx="3571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KO</a:t>
            </a:r>
            <a:endParaRPr lang="es-ES" sz="700" dirty="0"/>
          </a:p>
        </p:txBody>
      </p:sp>
      <p:sp>
        <p:nvSpPr>
          <p:cNvPr id="70" name="69 CuadroTexto"/>
          <p:cNvSpPr txBox="1"/>
          <p:nvPr/>
        </p:nvSpPr>
        <p:spPr>
          <a:xfrm>
            <a:off x="3993765" y="3701861"/>
            <a:ext cx="4840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600" b="1">
                <a:solidFill>
                  <a:srgbClr val="FF0000"/>
                </a:solidFill>
              </a:defRPr>
            </a:lvl1pPr>
          </a:lstStyle>
          <a:p>
            <a:r>
              <a:rPr lang="es-ES" dirty="0"/>
              <a:t>&lt;300€</a:t>
            </a:r>
          </a:p>
        </p:txBody>
      </p:sp>
      <p:sp>
        <p:nvSpPr>
          <p:cNvPr id="71" name="70 Decisión"/>
          <p:cNvSpPr/>
          <p:nvPr/>
        </p:nvSpPr>
        <p:spPr>
          <a:xfrm>
            <a:off x="2615201" y="2713893"/>
            <a:ext cx="144016" cy="211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2" name="71 Conector angular"/>
          <p:cNvCxnSpPr/>
          <p:nvPr/>
        </p:nvCxnSpPr>
        <p:spPr>
          <a:xfrm>
            <a:off x="4469645" y="2968832"/>
            <a:ext cx="115138" cy="28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angular"/>
          <p:cNvCxnSpPr>
            <a:stCxn id="71" idx="3"/>
            <a:endCxn id="106" idx="1"/>
          </p:cNvCxnSpPr>
          <p:nvPr/>
        </p:nvCxnSpPr>
        <p:spPr>
          <a:xfrm flipV="1">
            <a:off x="2759217" y="2818914"/>
            <a:ext cx="855202" cy="8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2630664" y="2564904"/>
            <a:ext cx="3571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OK</a:t>
            </a:r>
            <a:endParaRPr lang="es-ES" sz="700" dirty="0"/>
          </a:p>
        </p:txBody>
      </p:sp>
      <p:sp>
        <p:nvSpPr>
          <p:cNvPr id="13" name="12 Elipse"/>
          <p:cNvSpPr/>
          <p:nvPr/>
        </p:nvSpPr>
        <p:spPr>
          <a:xfrm>
            <a:off x="2603575" y="3258243"/>
            <a:ext cx="164068" cy="15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1" name="130 Decisión"/>
          <p:cNvSpPr/>
          <p:nvPr/>
        </p:nvSpPr>
        <p:spPr>
          <a:xfrm>
            <a:off x="1080661" y="2711470"/>
            <a:ext cx="144016" cy="211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5" name="134 Conector angular"/>
          <p:cNvCxnSpPr>
            <a:stCxn id="131" idx="1"/>
            <a:endCxn id="36" idx="2"/>
          </p:cNvCxnSpPr>
          <p:nvPr/>
        </p:nvCxnSpPr>
        <p:spPr>
          <a:xfrm rot="10800000">
            <a:off x="370733" y="2029634"/>
            <a:ext cx="709928" cy="7876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37 CuadroTexto"/>
          <p:cNvSpPr txBox="1"/>
          <p:nvPr/>
        </p:nvSpPr>
        <p:spPr>
          <a:xfrm>
            <a:off x="827584" y="2815218"/>
            <a:ext cx="3571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KO</a:t>
            </a:r>
            <a:endParaRPr lang="es-ES" sz="700" dirty="0"/>
          </a:p>
        </p:txBody>
      </p:sp>
      <p:sp>
        <p:nvSpPr>
          <p:cNvPr id="139" name="138 CuadroTexto"/>
          <p:cNvSpPr txBox="1"/>
          <p:nvPr/>
        </p:nvSpPr>
        <p:spPr>
          <a:xfrm>
            <a:off x="1140222" y="2801041"/>
            <a:ext cx="3571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OK</a:t>
            </a:r>
            <a:endParaRPr lang="es-ES" sz="700" dirty="0"/>
          </a:p>
        </p:txBody>
      </p:sp>
      <p:sp>
        <p:nvSpPr>
          <p:cNvPr id="78" name="77 Rectángulo redondeado"/>
          <p:cNvSpPr/>
          <p:nvPr/>
        </p:nvSpPr>
        <p:spPr>
          <a:xfrm>
            <a:off x="5755478" y="2563284"/>
            <a:ext cx="609593" cy="50405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800" b="1" dirty="0"/>
              <a:t>SIMULAR </a:t>
            </a:r>
            <a:r>
              <a:rPr lang="es-ES" sz="800" b="1" dirty="0" smtClean="0"/>
              <a:t>OFERTAS LTC 1</a:t>
            </a:r>
            <a:endParaRPr lang="es-ES" sz="800" b="1" dirty="0"/>
          </a:p>
        </p:txBody>
      </p:sp>
      <p:sp>
        <p:nvSpPr>
          <p:cNvPr id="80" name="79 Decisión"/>
          <p:cNvSpPr/>
          <p:nvPr/>
        </p:nvSpPr>
        <p:spPr>
          <a:xfrm>
            <a:off x="6707701" y="2708194"/>
            <a:ext cx="144016" cy="211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3" name="82 Conector angular"/>
          <p:cNvCxnSpPr>
            <a:stCxn id="78" idx="3"/>
            <a:endCxn id="80" idx="1"/>
          </p:cNvCxnSpPr>
          <p:nvPr/>
        </p:nvCxnSpPr>
        <p:spPr>
          <a:xfrm flipV="1">
            <a:off x="6365071" y="2814050"/>
            <a:ext cx="342630" cy="12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CuadroTexto"/>
          <p:cNvSpPr txBox="1"/>
          <p:nvPr/>
        </p:nvSpPr>
        <p:spPr>
          <a:xfrm>
            <a:off x="6447723" y="2343305"/>
            <a:ext cx="6639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OK LFP y LTC o una de las dos</a:t>
            </a:r>
            <a:endParaRPr lang="es-ES" sz="700" dirty="0"/>
          </a:p>
        </p:txBody>
      </p:sp>
      <p:sp>
        <p:nvSpPr>
          <p:cNvPr id="86" name="85 CuadroTexto"/>
          <p:cNvSpPr txBox="1"/>
          <p:nvPr/>
        </p:nvSpPr>
        <p:spPr>
          <a:xfrm>
            <a:off x="6570015" y="3383230"/>
            <a:ext cx="51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KO LFP y LTC</a:t>
            </a:r>
            <a:endParaRPr lang="es-ES" sz="700" dirty="0"/>
          </a:p>
        </p:txBody>
      </p:sp>
      <p:sp>
        <p:nvSpPr>
          <p:cNvPr id="108" name="107 Rectángulo redondeado"/>
          <p:cNvSpPr/>
          <p:nvPr/>
        </p:nvSpPr>
        <p:spPr>
          <a:xfrm>
            <a:off x="8104640" y="2174217"/>
            <a:ext cx="499808" cy="54753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800" b="1" dirty="0" smtClean="0">
                <a:solidFill>
                  <a:schemeClr val="tx1"/>
                </a:solidFill>
              </a:rPr>
              <a:t>IU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Modifica plazo o acepta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68" name="67 Elipse"/>
          <p:cNvSpPr/>
          <p:nvPr/>
        </p:nvSpPr>
        <p:spPr>
          <a:xfrm>
            <a:off x="6695188" y="3236383"/>
            <a:ext cx="164068" cy="15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6" name="75 Conector angular"/>
          <p:cNvCxnSpPr>
            <a:stCxn id="80" idx="2"/>
            <a:endCxn id="68" idx="0"/>
          </p:cNvCxnSpPr>
          <p:nvPr/>
        </p:nvCxnSpPr>
        <p:spPr>
          <a:xfrm rot="5400000">
            <a:off x="6620228" y="3076901"/>
            <a:ext cx="316477" cy="24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CuadroTexto"/>
          <p:cNvSpPr txBox="1"/>
          <p:nvPr/>
        </p:nvSpPr>
        <p:spPr>
          <a:xfrm>
            <a:off x="5602033" y="221789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Id cliente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Importe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Plazo: vacío</a:t>
            </a:r>
          </a:p>
          <a:p>
            <a:pPr algn="l"/>
            <a:r>
              <a:rPr lang="es-ES" sz="600" i="1" dirty="0" smtClean="0">
                <a:solidFill>
                  <a:srgbClr val="0070C0"/>
                </a:solidFill>
              </a:rPr>
              <a:t> </a:t>
            </a:r>
          </a:p>
        </p:txBody>
      </p:sp>
      <p:cxnSp>
        <p:nvCxnSpPr>
          <p:cNvPr id="89" name="88 Conector angular"/>
          <p:cNvCxnSpPr>
            <a:stCxn id="55" idx="2"/>
            <a:endCxn id="103" idx="2"/>
          </p:cNvCxnSpPr>
          <p:nvPr/>
        </p:nvCxnSpPr>
        <p:spPr>
          <a:xfrm rot="5400000" flipH="1" flipV="1">
            <a:off x="4732219" y="2244115"/>
            <a:ext cx="1044" cy="1355301"/>
          </a:xfrm>
          <a:prstGeom prst="bentConnector3">
            <a:avLst>
              <a:gd name="adj1" fmla="val -784627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97 CuadroTexto"/>
          <p:cNvSpPr txBox="1"/>
          <p:nvPr/>
        </p:nvSpPr>
        <p:spPr>
          <a:xfrm>
            <a:off x="5600794" y="3085311"/>
            <a:ext cx="1173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algn="l"/>
            <a:endParaRPr lang="es-ES" sz="600" dirty="0">
              <a:solidFill>
                <a:srgbClr val="00B050"/>
              </a:solidFill>
            </a:endParaRP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>
                <a:solidFill>
                  <a:srgbClr val="00B050"/>
                </a:solidFill>
              </a:rPr>
              <a:t>Rango </a:t>
            </a:r>
            <a:r>
              <a:rPr lang="es-ES" sz="600" dirty="0" smtClean="0">
                <a:solidFill>
                  <a:srgbClr val="00B050"/>
                </a:solidFill>
              </a:rPr>
              <a:t>opciones:</a:t>
            </a:r>
            <a:endParaRPr lang="es-ES" sz="600" dirty="0">
              <a:solidFill>
                <a:srgbClr val="00B050"/>
              </a:solidFill>
            </a:endParaRPr>
          </a:p>
          <a:p>
            <a:pPr marL="180975" indent="-95250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Plazo</a:t>
            </a:r>
          </a:p>
          <a:p>
            <a:pPr marL="180975" indent="-95250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Cuota</a:t>
            </a:r>
          </a:p>
          <a:p>
            <a:pPr marL="180975" indent="-95250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Tipo de interés</a:t>
            </a:r>
          </a:p>
        </p:txBody>
      </p:sp>
      <p:sp>
        <p:nvSpPr>
          <p:cNvPr id="103" name="102 Decisión"/>
          <p:cNvSpPr/>
          <p:nvPr/>
        </p:nvSpPr>
        <p:spPr>
          <a:xfrm>
            <a:off x="5338384" y="2709532"/>
            <a:ext cx="144016" cy="211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4" name="103 Conector angular"/>
          <p:cNvCxnSpPr>
            <a:stCxn id="45" idx="3"/>
            <a:endCxn id="103" idx="1"/>
          </p:cNvCxnSpPr>
          <p:nvPr/>
        </p:nvCxnSpPr>
        <p:spPr>
          <a:xfrm flipV="1">
            <a:off x="5097977" y="2815388"/>
            <a:ext cx="240407" cy="38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111 Conector angular"/>
          <p:cNvCxnSpPr>
            <a:stCxn id="103" idx="3"/>
            <a:endCxn id="78" idx="1"/>
          </p:cNvCxnSpPr>
          <p:nvPr/>
        </p:nvCxnSpPr>
        <p:spPr>
          <a:xfrm flipV="1">
            <a:off x="5482400" y="2815312"/>
            <a:ext cx="273078" cy="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1 Rectángulo redondeado"/>
          <p:cNvSpPr/>
          <p:nvPr/>
        </p:nvSpPr>
        <p:spPr>
          <a:xfrm>
            <a:off x="2840928" y="695697"/>
            <a:ext cx="5262778" cy="31857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API Financiación Plan B</a:t>
            </a:r>
          </a:p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“Simulación”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105" name="Triángulo isósceles 9"/>
          <p:cNvSpPr>
            <a:spLocks noChangeAspect="1"/>
          </p:cNvSpPr>
          <p:nvPr/>
        </p:nvSpPr>
        <p:spPr bwMode="auto">
          <a:xfrm rot="5400000" flipH="1">
            <a:off x="266700" y="382726"/>
            <a:ext cx="406400" cy="203200"/>
          </a:xfrm>
          <a:prstGeom prst="triangle">
            <a:avLst>
              <a:gd name="adj" fmla="val 50000"/>
            </a:avLst>
          </a:prstGeom>
          <a:solidFill>
            <a:srgbClr val="B9C800"/>
          </a:solidFill>
          <a:ln w="9525">
            <a:noFill/>
            <a:miter lim="800000"/>
            <a:headEnd/>
            <a:tailEnd/>
          </a:ln>
        </p:spPr>
        <p:txBody>
          <a:bodyPr rot="10800000" vert="eaVert" lIns="91411" tIns="45706" rIns="91411" bIns="45706" anchor="ctr"/>
          <a:lstStyle/>
          <a:p>
            <a:pPr algn="ctr" defTabSz="914109">
              <a:defRPr/>
            </a:pPr>
            <a:endParaRPr lang="es-ES" kern="0" dirty="0">
              <a:solidFill>
                <a:srgbClr val="B9C800"/>
              </a:solidFill>
              <a:latin typeface="Calibri" charset="0"/>
            </a:endParaRPr>
          </a:p>
        </p:txBody>
      </p:sp>
      <p:sp>
        <p:nvSpPr>
          <p:cNvPr id="106" name="105 Decisión"/>
          <p:cNvSpPr/>
          <p:nvPr/>
        </p:nvSpPr>
        <p:spPr>
          <a:xfrm>
            <a:off x="3614419" y="2713058"/>
            <a:ext cx="144016" cy="211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7" name="106 Conector angular"/>
          <p:cNvCxnSpPr>
            <a:stCxn id="106" idx="3"/>
            <a:endCxn id="55" idx="1"/>
          </p:cNvCxnSpPr>
          <p:nvPr/>
        </p:nvCxnSpPr>
        <p:spPr>
          <a:xfrm flipV="1">
            <a:off x="3758435" y="2816432"/>
            <a:ext cx="224648" cy="248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108 CuadroTexto"/>
          <p:cNvSpPr txBox="1"/>
          <p:nvPr/>
        </p:nvSpPr>
        <p:spPr>
          <a:xfrm>
            <a:off x="3681784" y="2461682"/>
            <a:ext cx="45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Plazo vacío</a:t>
            </a:r>
            <a:endParaRPr lang="es-ES" sz="700" dirty="0"/>
          </a:p>
        </p:txBody>
      </p:sp>
      <p:sp>
        <p:nvSpPr>
          <p:cNvPr id="110" name="109 CuadroTexto"/>
          <p:cNvSpPr txBox="1"/>
          <p:nvPr/>
        </p:nvSpPr>
        <p:spPr>
          <a:xfrm>
            <a:off x="3643128" y="3998150"/>
            <a:ext cx="684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Plazo informado</a:t>
            </a:r>
            <a:endParaRPr lang="es-ES" sz="700" dirty="0"/>
          </a:p>
        </p:txBody>
      </p:sp>
      <p:cxnSp>
        <p:nvCxnSpPr>
          <p:cNvPr id="113" name="112 Conector angular"/>
          <p:cNvCxnSpPr>
            <a:stCxn id="106" idx="2"/>
            <a:endCxn id="129" idx="1"/>
          </p:cNvCxnSpPr>
          <p:nvPr/>
        </p:nvCxnSpPr>
        <p:spPr>
          <a:xfrm rot="16200000" flipH="1">
            <a:off x="2962104" y="3649092"/>
            <a:ext cx="1704862" cy="2562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114 Rectángulo redondeado"/>
          <p:cNvSpPr/>
          <p:nvPr/>
        </p:nvSpPr>
        <p:spPr>
          <a:xfrm>
            <a:off x="4403519" y="4377935"/>
            <a:ext cx="67596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800" b="1" dirty="0" smtClean="0"/>
              <a:t>SIMULAR OFERTA</a:t>
            </a:r>
          </a:p>
          <a:p>
            <a:pPr algn="ctr"/>
            <a:r>
              <a:rPr lang="es-ES" sz="800" b="1" dirty="0" smtClean="0"/>
              <a:t>LFP   2</a:t>
            </a:r>
          </a:p>
        </p:txBody>
      </p:sp>
      <p:sp>
        <p:nvSpPr>
          <p:cNvPr id="118" name="117 CuadroTexto"/>
          <p:cNvSpPr txBox="1"/>
          <p:nvPr/>
        </p:nvSpPr>
        <p:spPr>
          <a:xfrm>
            <a:off x="4305889" y="385912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Id cliente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Importe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Plazo informado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i="1" dirty="0" smtClean="0">
                <a:solidFill>
                  <a:srgbClr val="0070C0"/>
                </a:solidFill>
              </a:rPr>
              <a:t>Finalidad (Fija) 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/>
              <a:t>Indicador de Procedencia (PLANB2).</a:t>
            </a:r>
            <a:r>
              <a:rPr lang="es-ES" sz="500" i="1" dirty="0">
                <a:solidFill>
                  <a:srgbClr val="0070C0"/>
                </a:solidFill>
              </a:rPr>
              <a:t> 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endParaRPr lang="es-ES" sz="600" i="1" dirty="0" smtClean="0">
              <a:solidFill>
                <a:srgbClr val="0070C0"/>
              </a:solidFill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4305889" y="4903154"/>
            <a:ext cx="122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algn="l"/>
            <a:endParaRPr lang="es-ES" sz="600" dirty="0" smtClean="0">
              <a:solidFill>
                <a:srgbClr val="00B050"/>
              </a:solidFill>
            </a:endParaRP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Cuota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Plazo informado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Tipo de interés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Comisión de apertura </a:t>
            </a:r>
          </a:p>
          <a:p>
            <a:pPr algn="l"/>
            <a:r>
              <a:rPr lang="es-ES" sz="600" dirty="0" smtClean="0">
                <a:solidFill>
                  <a:srgbClr val="00B050"/>
                </a:solidFill>
              </a:rPr>
              <a:t>    (% e importe mínimo)</a:t>
            </a:r>
          </a:p>
        </p:txBody>
      </p:sp>
      <p:sp>
        <p:nvSpPr>
          <p:cNvPr id="126" name="125 Rectángulo redondeado"/>
          <p:cNvSpPr/>
          <p:nvPr/>
        </p:nvSpPr>
        <p:spPr>
          <a:xfrm>
            <a:off x="5755478" y="4377935"/>
            <a:ext cx="609593" cy="50405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800" b="1" dirty="0"/>
              <a:t>SIMULAR </a:t>
            </a:r>
            <a:r>
              <a:rPr lang="es-ES" sz="800" b="1" dirty="0" smtClean="0"/>
              <a:t>OFERTA LTC  2</a:t>
            </a:r>
            <a:endParaRPr lang="es-ES" sz="800" b="1" dirty="0"/>
          </a:p>
        </p:txBody>
      </p:sp>
      <p:cxnSp>
        <p:nvCxnSpPr>
          <p:cNvPr id="128" name="127 Conector angular"/>
          <p:cNvCxnSpPr>
            <a:stCxn id="115" idx="3"/>
            <a:endCxn id="141" idx="1"/>
          </p:cNvCxnSpPr>
          <p:nvPr/>
        </p:nvCxnSpPr>
        <p:spPr>
          <a:xfrm>
            <a:off x="5079479" y="4629963"/>
            <a:ext cx="304865" cy="39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128 Decisión"/>
          <p:cNvSpPr/>
          <p:nvPr/>
        </p:nvSpPr>
        <p:spPr>
          <a:xfrm>
            <a:off x="3942644" y="4523776"/>
            <a:ext cx="144016" cy="211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0" name="129 Conector angular"/>
          <p:cNvCxnSpPr>
            <a:stCxn id="129" idx="3"/>
            <a:endCxn id="115" idx="1"/>
          </p:cNvCxnSpPr>
          <p:nvPr/>
        </p:nvCxnSpPr>
        <p:spPr>
          <a:xfrm>
            <a:off x="4086660" y="4629632"/>
            <a:ext cx="316859" cy="3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133 CuadroTexto"/>
          <p:cNvSpPr txBox="1"/>
          <p:nvPr/>
        </p:nvSpPr>
        <p:spPr>
          <a:xfrm>
            <a:off x="3959711" y="4445297"/>
            <a:ext cx="4840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600" b="1">
                <a:solidFill>
                  <a:srgbClr val="FF0000"/>
                </a:solidFill>
              </a:defRPr>
            </a:lvl1pPr>
          </a:lstStyle>
          <a:p>
            <a:r>
              <a:rPr lang="es-ES" dirty="0"/>
              <a:t>&gt;=300€</a:t>
            </a:r>
          </a:p>
        </p:txBody>
      </p:sp>
      <p:sp>
        <p:nvSpPr>
          <p:cNvPr id="136" name="135 CuadroTexto"/>
          <p:cNvSpPr txBox="1"/>
          <p:nvPr/>
        </p:nvSpPr>
        <p:spPr>
          <a:xfrm>
            <a:off x="3707904" y="4942143"/>
            <a:ext cx="4840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600" b="1">
                <a:solidFill>
                  <a:srgbClr val="FF0000"/>
                </a:solidFill>
              </a:defRPr>
            </a:lvl1pPr>
          </a:lstStyle>
          <a:p>
            <a:r>
              <a:rPr lang="es-ES" dirty="0"/>
              <a:t>&lt;300€</a:t>
            </a:r>
          </a:p>
        </p:txBody>
      </p:sp>
      <p:cxnSp>
        <p:nvCxnSpPr>
          <p:cNvPr id="140" name="139 Conector angular"/>
          <p:cNvCxnSpPr>
            <a:stCxn id="129" idx="2"/>
            <a:endCxn id="141" idx="2"/>
          </p:cNvCxnSpPr>
          <p:nvPr/>
        </p:nvCxnSpPr>
        <p:spPr>
          <a:xfrm rot="16200000" flipH="1">
            <a:off x="4733338" y="4016802"/>
            <a:ext cx="4329" cy="1441700"/>
          </a:xfrm>
          <a:prstGeom prst="bentConnector3">
            <a:avLst>
              <a:gd name="adj1" fmla="val 177943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140 Decisión"/>
          <p:cNvSpPr/>
          <p:nvPr/>
        </p:nvSpPr>
        <p:spPr>
          <a:xfrm>
            <a:off x="5384344" y="4528105"/>
            <a:ext cx="144016" cy="211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42" name="141 Conector angular"/>
          <p:cNvCxnSpPr>
            <a:stCxn id="141" idx="3"/>
            <a:endCxn id="126" idx="1"/>
          </p:cNvCxnSpPr>
          <p:nvPr/>
        </p:nvCxnSpPr>
        <p:spPr>
          <a:xfrm flipV="1">
            <a:off x="5528360" y="4629963"/>
            <a:ext cx="227118" cy="39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142 CuadroTexto"/>
          <p:cNvSpPr txBox="1"/>
          <p:nvPr/>
        </p:nvSpPr>
        <p:spPr>
          <a:xfrm>
            <a:off x="5641919" y="4053167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Id cliente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Importe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Plazo: informado</a:t>
            </a:r>
          </a:p>
          <a:p>
            <a:pPr algn="l"/>
            <a:r>
              <a:rPr lang="es-ES" sz="600" i="1" dirty="0" smtClean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44" name="143 CuadroTexto"/>
          <p:cNvSpPr txBox="1"/>
          <p:nvPr/>
        </p:nvSpPr>
        <p:spPr>
          <a:xfrm>
            <a:off x="5678502" y="4911551"/>
            <a:ext cx="117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algn="l"/>
            <a:endParaRPr lang="es-ES" sz="600" dirty="0">
              <a:solidFill>
                <a:srgbClr val="00B050"/>
              </a:solidFill>
            </a:endParaRP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Cuota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Plazo 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Tipo de interés</a:t>
            </a:r>
          </a:p>
        </p:txBody>
      </p:sp>
      <p:sp>
        <p:nvSpPr>
          <p:cNvPr id="148" name="147 Decisión"/>
          <p:cNvSpPr/>
          <p:nvPr/>
        </p:nvSpPr>
        <p:spPr>
          <a:xfrm>
            <a:off x="7092280" y="4524626"/>
            <a:ext cx="144016" cy="211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9" name="148 CuadroTexto"/>
          <p:cNvSpPr txBox="1"/>
          <p:nvPr/>
        </p:nvSpPr>
        <p:spPr>
          <a:xfrm>
            <a:off x="6932364" y="4159737"/>
            <a:ext cx="6639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OK LFP y LTC o una de las dos</a:t>
            </a:r>
            <a:endParaRPr lang="es-ES" sz="700" dirty="0"/>
          </a:p>
        </p:txBody>
      </p:sp>
      <p:sp>
        <p:nvSpPr>
          <p:cNvPr id="150" name="149 CuadroTexto"/>
          <p:cNvSpPr txBox="1"/>
          <p:nvPr/>
        </p:nvSpPr>
        <p:spPr>
          <a:xfrm>
            <a:off x="6956215" y="5199662"/>
            <a:ext cx="51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KO LFP y LTC</a:t>
            </a:r>
            <a:endParaRPr lang="es-ES" sz="700" dirty="0"/>
          </a:p>
        </p:txBody>
      </p:sp>
      <p:sp>
        <p:nvSpPr>
          <p:cNvPr id="151" name="150 Elipse"/>
          <p:cNvSpPr/>
          <p:nvPr/>
        </p:nvSpPr>
        <p:spPr>
          <a:xfrm>
            <a:off x="7081388" y="5052815"/>
            <a:ext cx="164068" cy="15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52" name="151 Conector angular"/>
          <p:cNvCxnSpPr>
            <a:stCxn id="148" idx="2"/>
            <a:endCxn id="151" idx="0"/>
          </p:cNvCxnSpPr>
          <p:nvPr/>
        </p:nvCxnSpPr>
        <p:spPr>
          <a:xfrm rot="5400000">
            <a:off x="7005617" y="4894143"/>
            <a:ext cx="316477" cy="8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152 Conector angular"/>
          <p:cNvCxnSpPr>
            <a:stCxn id="126" idx="3"/>
            <a:endCxn id="148" idx="1"/>
          </p:cNvCxnSpPr>
          <p:nvPr/>
        </p:nvCxnSpPr>
        <p:spPr>
          <a:xfrm>
            <a:off x="6365071" y="4629963"/>
            <a:ext cx="727209" cy="5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53 Conector angular"/>
          <p:cNvCxnSpPr>
            <a:stCxn id="148" idx="3"/>
            <a:endCxn id="162" idx="4"/>
          </p:cNvCxnSpPr>
          <p:nvPr/>
        </p:nvCxnSpPr>
        <p:spPr>
          <a:xfrm flipV="1">
            <a:off x="7236296" y="2549574"/>
            <a:ext cx="1648755" cy="20809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154 Conector angular"/>
          <p:cNvCxnSpPr>
            <a:endCxn id="106" idx="0"/>
          </p:cNvCxnSpPr>
          <p:nvPr/>
        </p:nvCxnSpPr>
        <p:spPr>
          <a:xfrm rot="16200000" flipH="1" flipV="1">
            <a:off x="6086061" y="-225418"/>
            <a:ext cx="538841" cy="5338110"/>
          </a:xfrm>
          <a:prstGeom prst="bentConnector3">
            <a:avLst>
              <a:gd name="adj1" fmla="val -424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156 Rectángulo"/>
          <p:cNvSpPr/>
          <p:nvPr/>
        </p:nvSpPr>
        <p:spPr>
          <a:xfrm>
            <a:off x="1376804" y="1842141"/>
            <a:ext cx="1021033" cy="374441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6744045" y="1904539"/>
            <a:ext cx="12896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Cliente modifica plazo</a:t>
            </a:r>
            <a:endParaRPr lang="es-ES" sz="700" dirty="0"/>
          </a:p>
        </p:txBody>
      </p:sp>
      <p:sp>
        <p:nvSpPr>
          <p:cNvPr id="161" name="160 CuadroTexto"/>
          <p:cNvSpPr txBox="1"/>
          <p:nvPr/>
        </p:nvSpPr>
        <p:spPr>
          <a:xfrm>
            <a:off x="8645549" y="2064154"/>
            <a:ext cx="469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Cliente acepta</a:t>
            </a:r>
            <a:endParaRPr lang="es-ES" sz="700" dirty="0"/>
          </a:p>
        </p:txBody>
      </p:sp>
      <p:sp>
        <p:nvSpPr>
          <p:cNvPr id="162" name="161 Elipse"/>
          <p:cNvSpPr/>
          <p:nvPr/>
        </p:nvSpPr>
        <p:spPr>
          <a:xfrm>
            <a:off x="8777039" y="2346853"/>
            <a:ext cx="216024" cy="202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1</a:t>
            </a:r>
            <a:endParaRPr lang="es-ES" sz="1200" dirty="0"/>
          </a:p>
        </p:txBody>
      </p:sp>
      <p:cxnSp>
        <p:nvCxnSpPr>
          <p:cNvPr id="163" name="162 Conector angular"/>
          <p:cNvCxnSpPr>
            <a:stCxn id="108" idx="3"/>
            <a:endCxn id="162" idx="2"/>
          </p:cNvCxnSpPr>
          <p:nvPr/>
        </p:nvCxnSpPr>
        <p:spPr>
          <a:xfrm>
            <a:off x="8604448" y="2447984"/>
            <a:ext cx="172591" cy="2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293 Rectángulo"/>
          <p:cNvSpPr/>
          <p:nvPr/>
        </p:nvSpPr>
        <p:spPr>
          <a:xfrm>
            <a:off x="4824536" y="558361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700" b="1" dirty="0">
                <a:solidFill>
                  <a:srgbClr val="00B050"/>
                </a:solidFill>
              </a:rPr>
              <a:t>Plazo máximo :</a:t>
            </a:r>
          </a:p>
          <a:p>
            <a:pPr marL="85725" lvl="1" indent="-85725">
              <a:buFont typeface="Arial" panose="020B0604020202020204" pitchFamily="34" charset="0"/>
              <a:buChar char="•"/>
            </a:pPr>
            <a:r>
              <a:rPr lang="es-ES" sz="700" b="1" dirty="0">
                <a:solidFill>
                  <a:srgbClr val="00B050"/>
                </a:solidFill>
              </a:rPr>
              <a:t>Si solo es viable LFP se devolverá el plazo máx. de LFP</a:t>
            </a:r>
          </a:p>
          <a:p>
            <a:pPr marL="85725" lvl="1" indent="-85725">
              <a:buFont typeface="Arial" panose="020B0604020202020204" pitchFamily="34" charset="0"/>
              <a:buChar char="•"/>
            </a:pPr>
            <a:r>
              <a:rPr lang="es-ES" sz="700" b="1" dirty="0">
                <a:solidFill>
                  <a:srgbClr val="00B050"/>
                </a:solidFill>
              </a:rPr>
              <a:t>Si solo es viable </a:t>
            </a:r>
            <a:r>
              <a:rPr lang="es-ES" sz="700" b="1" dirty="0" smtClean="0">
                <a:solidFill>
                  <a:srgbClr val="00B050"/>
                </a:solidFill>
              </a:rPr>
              <a:t>LTC </a:t>
            </a:r>
            <a:r>
              <a:rPr lang="es-ES" sz="700" b="1" dirty="0">
                <a:solidFill>
                  <a:srgbClr val="00B050"/>
                </a:solidFill>
              </a:rPr>
              <a:t>se devolverá el plazo máx. de LTC</a:t>
            </a:r>
          </a:p>
          <a:p>
            <a:pPr marL="85725" lvl="1" indent="-85725">
              <a:buFont typeface="Arial" panose="020B0604020202020204" pitchFamily="34" charset="0"/>
              <a:buChar char="•"/>
            </a:pPr>
            <a:r>
              <a:rPr lang="es-ES" sz="700" b="1" dirty="0">
                <a:solidFill>
                  <a:srgbClr val="00B050"/>
                </a:solidFill>
              </a:rPr>
              <a:t>Si es viable las dos financiaciones se devolverá el mayor de las dos financiaciones.</a:t>
            </a:r>
          </a:p>
          <a:p>
            <a:r>
              <a:rPr lang="es-ES" sz="700" b="1" dirty="0">
                <a:solidFill>
                  <a:srgbClr val="00B050"/>
                </a:solidFill>
              </a:rPr>
              <a:t>Plazo mínimo : </a:t>
            </a:r>
          </a:p>
          <a:p>
            <a:pPr marL="85725" lvl="1" indent="-85725">
              <a:buFont typeface="Arial" panose="020B0604020202020204" pitchFamily="34" charset="0"/>
              <a:buChar char="•"/>
            </a:pPr>
            <a:r>
              <a:rPr lang="es-ES" sz="700" b="1" dirty="0">
                <a:solidFill>
                  <a:srgbClr val="00B050"/>
                </a:solidFill>
              </a:rPr>
              <a:t>Si solo es viable LFP se devolverá el plazo mínimo de LFP</a:t>
            </a:r>
          </a:p>
          <a:p>
            <a:pPr marL="85725" lvl="1" indent="-85725">
              <a:buFont typeface="Arial" panose="020B0604020202020204" pitchFamily="34" charset="0"/>
              <a:buChar char="•"/>
            </a:pPr>
            <a:r>
              <a:rPr lang="es-ES" sz="700" b="1" dirty="0">
                <a:solidFill>
                  <a:srgbClr val="00B050"/>
                </a:solidFill>
              </a:rPr>
              <a:t>Si solo es viable LTC se devolverá el plazo mínimo de LTC</a:t>
            </a:r>
          </a:p>
          <a:p>
            <a:pPr marL="85725" lvl="1" indent="-85725">
              <a:buFont typeface="Arial" panose="020B0604020202020204" pitchFamily="34" charset="0"/>
              <a:buChar char="•"/>
            </a:pPr>
            <a:r>
              <a:rPr lang="es-ES" sz="700" b="1" dirty="0">
                <a:solidFill>
                  <a:srgbClr val="00B050"/>
                </a:solidFill>
              </a:rPr>
              <a:t>Si es viable las dos financiaciones se devolverá el menor  de las dos financiaciones.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1282779" y="1622267"/>
            <a:ext cx="1814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70C0"/>
                </a:solidFill>
              </a:rPr>
              <a:t>Id cliente (API)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0" y="6508338"/>
            <a:ext cx="9144000" cy="3481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3" name="92 CuadroTexto"/>
          <p:cNvSpPr txBox="1"/>
          <p:nvPr/>
        </p:nvSpPr>
        <p:spPr>
          <a:xfrm>
            <a:off x="8786" y="6512548"/>
            <a:ext cx="9135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Si el cliente abandona el proceso, las aplicaciones cerraran las ofertas no formalizadas a través de un proceso batch y gestionarán el cierre del expediente documental</a:t>
            </a:r>
            <a:endParaRPr lang="es-ES" sz="800" b="1" dirty="0"/>
          </a:p>
        </p:txBody>
      </p:sp>
      <p:cxnSp>
        <p:nvCxnSpPr>
          <p:cNvPr id="95" name="94 Conector angular"/>
          <p:cNvCxnSpPr>
            <a:stCxn id="80" idx="3"/>
            <a:endCxn id="108" idx="1"/>
          </p:cNvCxnSpPr>
          <p:nvPr/>
        </p:nvCxnSpPr>
        <p:spPr>
          <a:xfrm flipV="1">
            <a:off x="6851717" y="2447984"/>
            <a:ext cx="1252923" cy="366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95 Rectángulo redondeado"/>
          <p:cNvSpPr/>
          <p:nvPr/>
        </p:nvSpPr>
        <p:spPr>
          <a:xfrm>
            <a:off x="1316045" y="687526"/>
            <a:ext cx="1215522" cy="31857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 smtClean="0">
                <a:solidFill>
                  <a:schemeClr val="tx1"/>
                </a:solidFill>
              </a:rPr>
              <a:t>API Financiación Plan B</a:t>
            </a:r>
          </a:p>
          <a:p>
            <a:pPr algn="ctr"/>
            <a:r>
              <a:rPr lang="es-ES" sz="800" b="1" dirty="0" smtClean="0">
                <a:solidFill>
                  <a:schemeClr val="tx1"/>
                </a:solidFill>
              </a:rPr>
              <a:t>“Condiciones cliente”</a:t>
            </a:r>
            <a:endParaRPr lang="es-ES" sz="800" b="1" dirty="0">
              <a:solidFill>
                <a:schemeClr val="tx1"/>
              </a:solidFill>
            </a:endParaRPr>
          </a:p>
        </p:txBody>
      </p:sp>
      <p:cxnSp>
        <p:nvCxnSpPr>
          <p:cNvPr id="111" name="110 Conector angular"/>
          <p:cNvCxnSpPr>
            <a:stCxn id="71" idx="2"/>
            <a:endCxn id="13" idx="0"/>
          </p:cNvCxnSpPr>
          <p:nvPr/>
        </p:nvCxnSpPr>
        <p:spPr>
          <a:xfrm rot="5400000">
            <a:off x="2520090" y="3091124"/>
            <a:ext cx="332638" cy="1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392065" y="3606115"/>
            <a:ext cx="875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rgbClr val="FF0000"/>
                </a:solidFill>
              </a:rPr>
              <a:t>PENDIENTE:</a:t>
            </a:r>
          </a:p>
          <a:p>
            <a:r>
              <a:rPr lang="es-ES" sz="600" b="1" dirty="0" smtClean="0">
                <a:solidFill>
                  <a:srgbClr val="FF0000"/>
                </a:solidFill>
              </a:rPr>
              <a:t>Utilizaremos el SNG que clientes está haciendo para Muro: </a:t>
            </a:r>
          </a:p>
          <a:p>
            <a:r>
              <a:rPr lang="es-ES" sz="600" b="1" dirty="0" smtClean="0">
                <a:solidFill>
                  <a:srgbClr val="FF0000"/>
                </a:solidFill>
              </a:rPr>
              <a:t>ObtenerDatos ContactoVision1PersonaSNG</a:t>
            </a:r>
          </a:p>
          <a:p>
            <a:r>
              <a:rPr lang="es-ES" sz="600" b="1" dirty="0" smtClean="0">
                <a:solidFill>
                  <a:srgbClr val="FF0000"/>
                </a:solidFill>
              </a:rPr>
              <a:t>Marzo-2016  </a:t>
            </a:r>
            <a:endParaRPr lang="es-ES" sz="600" b="1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526714" y="4849810"/>
            <a:ext cx="147678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i="1" dirty="0">
                <a:solidFill>
                  <a:schemeClr val="bg1">
                    <a:lumMod val="50000"/>
                  </a:schemeClr>
                </a:solidFill>
              </a:rPr>
              <a:t>SimularOfertaFinanciacionLTCSNG</a:t>
            </a:r>
          </a:p>
        </p:txBody>
      </p:sp>
      <p:sp>
        <p:nvSpPr>
          <p:cNvPr id="54" name="53 CuadroTexto"/>
          <p:cNvSpPr txBox="1"/>
          <p:nvPr/>
        </p:nvSpPr>
        <p:spPr>
          <a:xfrm>
            <a:off x="4355976" y="3053058"/>
            <a:ext cx="12224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algn="l"/>
            <a:endParaRPr lang="es-ES" sz="600" dirty="0">
              <a:solidFill>
                <a:srgbClr val="00B050"/>
              </a:solidFill>
            </a:endParaRPr>
          </a:p>
          <a:p>
            <a:pPr algn="l"/>
            <a:r>
              <a:rPr lang="es-ES" sz="600" dirty="0" smtClean="0">
                <a:solidFill>
                  <a:srgbClr val="00B050"/>
                </a:solidFill>
              </a:rPr>
              <a:t>Rango opciones: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Cuota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Plazo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Tipo de interés (TIN y TAE)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Comisión de apertura </a:t>
            </a:r>
          </a:p>
          <a:p>
            <a:pPr algn="l"/>
            <a:r>
              <a:rPr lang="es-ES" sz="600" dirty="0" smtClean="0">
                <a:solidFill>
                  <a:srgbClr val="00B050"/>
                </a:solidFill>
              </a:rPr>
              <a:t>    (% e importe mínimo)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959711" y="3040684"/>
            <a:ext cx="151582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i="1" dirty="0" err="1" smtClean="0">
                <a:solidFill>
                  <a:schemeClr val="bg1">
                    <a:lumMod val="50000"/>
                  </a:schemeClr>
                </a:solidFill>
              </a:rPr>
              <a:t>SimularOfertasFinanciacionLFPSNG</a:t>
            </a:r>
            <a:endParaRPr lang="es-ES" sz="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431681" y="3047361"/>
            <a:ext cx="144783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i="1" dirty="0">
                <a:solidFill>
                  <a:schemeClr val="bg1">
                    <a:lumMod val="50000"/>
                  </a:schemeClr>
                </a:solidFill>
              </a:rPr>
              <a:t>SimularOfertasFinanciacionLTCSNG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084295" y="4857761"/>
            <a:ext cx="144302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i="1" dirty="0" smtClean="0">
                <a:solidFill>
                  <a:schemeClr val="bg1">
                    <a:lumMod val="50000"/>
                  </a:schemeClr>
                </a:solidFill>
              </a:rPr>
              <a:t>SimularOfertaFinanciacionLFPSNG</a:t>
            </a:r>
            <a:endParaRPr lang="es-ES" sz="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489579" y="3030846"/>
            <a:ext cx="850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i="1" dirty="0">
                <a:solidFill>
                  <a:schemeClr val="bg1">
                    <a:lumMod val="50000"/>
                  </a:schemeClr>
                </a:solidFill>
              </a:rPr>
              <a:t>ObtenerDatos ContactoVision1PersonaSNG</a:t>
            </a:r>
          </a:p>
        </p:txBody>
      </p:sp>
      <p:sp>
        <p:nvSpPr>
          <p:cNvPr id="94" name="93 Rectángulo redondeado"/>
          <p:cNvSpPr/>
          <p:nvPr/>
        </p:nvSpPr>
        <p:spPr>
          <a:xfrm>
            <a:off x="8960221" y="69260"/>
            <a:ext cx="1728192" cy="438093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sz="800" dirty="0">
              <a:solidFill>
                <a:srgbClr val="FF0000"/>
              </a:solidFill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s-ES" sz="800" b="1" dirty="0" err="1" smtClean="0">
                <a:solidFill>
                  <a:srgbClr val="FF0000"/>
                </a:solidFill>
              </a:rPr>
              <a:t>Login</a:t>
            </a:r>
            <a:r>
              <a:rPr lang="es-ES" sz="8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s-ES" sz="800" dirty="0" smtClean="0">
                <a:solidFill>
                  <a:srgbClr val="FF0000"/>
                </a:solidFill>
              </a:rPr>
              <a:t>Arquitectura/Julio Cesar Folla </a:t>
            </a:r>
          </a:p>
          <a:p>
            <a:r>
              <a:rPr lang="es-ES" sz="800" dirty="0" smtClean="0">
                <a:solidFill>
                  <a:srgbClr val="FF0000"/>
                </a:solidFill>
              </a:rPr>
              <a:t>Comentarios Juan.</a:t>
            </a:r>
          </a:p>
          <a:p>
            <a:endParaRPr lang="es-ES" sz="800" dirty="0">
              <a:solidFill>
                <a:srgbClr val="FF0000"/>
              </a:solidFill>
            </a:endParaRP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es-ES" sz="800" b="1" dirty="0" smtClean="0">
                <a:solidFill>
                  <a:srgbClr val="FF0000"/>
                </a:solidFill>
              </a:rPr>
              <a:t>API Condiciones Cliente</a:t>
            </a:r>
          </a:p>
          <a:p>
            <a:r>
              <a:rPr lang="es-ES" sz="800" dirty="0" smtClean="0">
                <a:solidFill>
                  <a:srgbClr val="FF0000"/>
                </a:solidFill>
              </a:rPr>
              <a:t>Confirmar con Arquitectura (Julio y Eva) si al final para este SNG hay que pedir un usuario genérico para API o un ad hoc para YSI. En el caso de que sea especifico, confirmar si hay que hay que hacer SO para que el SO informe al SNG del usuario de YSI y no el API.</a:t>
            </a:r>
          </a:p>
          <a:p>
            <a:r>
              <a:rPr lang="es-ES" sz="800" dirty="0" smtClean="0">
                <a:solidFill>
                  <a:srgbClr val="FF0000"/>
                </a:solidFill>
              </a:rPr>
              <a:t>Confirmar que el usuario lo pide </a:t>
            </a:r>
            <a:r>
              <a:rPr lang="es-ES" sz="800" dirty="0" err="1" smtClean="0">
                <a:solidFill>
                  <a:srgbClr val="FF0000"/>
                </a:solidFill>
              </a:rPr>
              <a:t>Arq</a:t>
            </a:r>
            <a:r>
              <a:rPr lang="es-ES" sz="800" dirty="0" smtClean="0">
                <a:solidFill>
                  <a:srgbClr val="FF0000"/>
                </a:solidFill>
              </a:rPr>
              <a:t> a </a:t>
            </a:r>
            <a:r>
              <a:rPr lang="es-ES" sz="800" dirty="0" err="1" smtClean="0">
                <a:solidFill>
                  <a:srgbClr val="FF0000"/>
                </a:solidFill>
              </a:rPr>
              <a:t>Seg</a:t>
            </a:r>
            <a:r>
              <a:rPr lang="es-ES" sz="800" dirty="0" smtClean="0">
                <a:solidFill>
                  <a:srgbClr val="FF0000"/>
                </a:solidFill>
              </a:rPr>
              <a:t>  Informática</a:t>
            </a:r>
          </a:p>
          <a:p>
            <a:endParaRPr lang="es-ES" sz="800" dirty="0" smtClean="0">
              <a:solidFill>
                <a:srgbClr val="FF0000"/>
              </a:solidFill>
            </a:endParaRP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es-ES" sz="800" b="1" dirty="0" smtClean="0">
                <a:solidFill>
                  <a:srgbClr val="FF0000"/>
                </a:solidFill>
              </a:rPr>
              <a:t>SO Simular financiación Plan B</a:t>
            </a:r>
          </a:p>
          <a:p>
            <a:r>
              <a:rPr lang="es-ES" sz="800" dirty="0" smtClean="0">
                <a:solidFill>
                  <a:srgbClr val="FF0000"/>
                </a:solidFill>
              </a:rPr>
              <a:t>-Revisar el flujo de decisión de tipo de financiación para adaptarlos al nuevo requisito de negocio: más de 1.000€ se prioriza LFP; menos de 1.000€ se prioriza LTC.</a:t>
            </a:r>
          </a:p>
          <a:p>
            <a:endParaRPr lang="es-ES" sz="800" dirty="0">
              <a:solidFill>
                <a:srgbClr val="FF0000"/>
              </a:solidFill>
            </a:endParaRPr>
          </a:p>
          <a:p>
            <a:r>
              <a:rPr lang="es-ES" sz="800" dirty="0" smtClean="0">
                <a:solidFill>
                  <a:srgbClr val="FF0000"/>
                </a:solidFill>
              </a:rPr>
              <a:t>-Pendiente valoración y planificación SNG nuevo SIMULAR OFERTAS LFP 1.</a:t>
            </a:r>
          </a:p>
          <a:p>
            <a:r>
              <a:rPr lang="es-ES" sz="800" dirty="0" smtClean="0">
                <a:solidFill>
                  <a:srgbClr val="FF0000"/>
                </a:solidFill>
              </a:rPr>
              <a:t>Maria Isabel Nieto (Tramitación de Préstamos)</a:t>
            </a:r>
          </a:p>
          <a:p>
            <a:endParaRPr lang="es-ES" sz="800" dirty="0">
              <a:solidFill>
                <a:srgbClr val="FF0000"/>
              </a:solidFill>
            </a:endParaRPr>
          </a:p>
          <a:p>
            <a:endParaRPr lang="es-ES" sz="800" dirty="0" smtClean="0">
              <a:solidFill>
                <a:srgbClr val="FF0000"/>
              </a:solidFill>
            </a:endParaRPr>
          </a:p>
          <a:p>
            <a:endParaRPr lang="es-ES" sz="800" dirty="0">
              <a:solidFill>
                <a:srgbClr val="FF0000"/>
              </a:solidFill>
            </a:endParaRPr>
          </a:p>
          <a:p>
            <a:r>
              <a:rPr lang="es-ES" sz="800" dirty="0" smtClean="0">
                <a:solidFill>
                  <a:srgbClr val="FF0000"/>
                </a:solidFill>
              </a:rPr>
              <a:t>-</a:t>
            </a:r>
            <a:endParaRPr lang="es-E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1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adroTexto 10"/>
          <p:cNvSpPr txBox="1">
            <a:spLocks noChangeArrowheads="1"/>
          </p:cNvSpPr>
          <p:nvPr/>
        </p:nvSpPr>
        <p:spPr bwMode="auto">
          <a:xfrm>
            <a:off x="543693" y="260648"/>
            <a:ext cx="8132763" cy="46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s-ES"/>
            </a:defPPr>
            <a:lvl1pPr>
              <a:lnSpc>
                <a:spcPct val="110000"/>
              </a:lnSpc>
              <a:defRPr sz="2200" b="1">
                <a:latin typeface="Bankia" panose="02000506040000020004" pitchFamily="2" charset="0"/>
                <a:ea typeface="ＭＳ Ｐゴシック" charset="-128"/>
                <a:cs typeface="Bankia"/>
              </a:defRPr>
            </a:lvl1pPr>
            <a:lvl2pPr marL="742950" indent="-285750" eaLnBrk="0" hangingPunct="0">
              <a:defRPr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9pPr>
          </a:lstStyle>
          <a:p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s-ES_tradnl" dirty="0" smtClean="0">
                <a:latin typeface="Calibri" panose="020F0502020204030204" pitchFamily="34" charset="0"/>
                <a:cs typeface="Calibri" panose="020F0502020204030204" pitchFamily="34" charset="0"/>
              </a:rPr>
              <a:t>. Correspondencia APIs – SOs (1 de 5)</a:t>
            </a:r>
            <a:endParaRPr lang="es-ES_trad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66 Rectángulo redondeado"/>
          <p:cNvSpPr/>
          <p:nvPr/>
        </p:nvSpPr>
        <p:spPr>
          <a:xfrm>
            <a:off x="2818100" y="1025636"/>
            <a:ext cx="5285606" cy="4023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SO Simular </a:t>
            </a:r>
            <a:r>
              <a:rPr lang="es-ES" sz="1000" b="1" dirty="0">
                <a:solidFill>
                  <a:schemeClr val="tx1"/>
                </a:solidFill>
              </a:rPr>
              <a:t>Financiación </a:t>
            </a:r>
            <a:endParaRPr lang="es-ES" sz="1000" b="1" dirty="0" smtClean="0">
              <a:solidFill>
                <a:schemeClr val="tx1"/>
              </a:solidFill>
            </a:endParaRPr>
          </a:p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Plan </a:t>
            </a:r>
            <a:r>
              <a:rPr lang="es-ES" sz="10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8" name="57 Conector angular"/>
          <p:cNvCxnSpPr>
            <a:stCxn id="36" idx="3"/>
            <a:endCxn id="131" idx="0"/>
          </p:cNvCxnSpPr>
          <p:nvPr/>
        </p:nvCxnSpPr>
        <p:spPr>
          <a:xfrm>
            <a:off x="616893" y="1755867"/>
            <a:ext cx="535776" cy="9556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Rectángulo redondeado"/>
          <p:cNvSpPr/>
          <p:nvPr/>
        </p:nvSpPr>
        <p:spPr>
          <a:xfrm>
            <a:off x="124573" y="1482100"/>
            <a:ext cx="492320" cy="54753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b="1" dirty="0" smtClean="0">
                <a:solidFill>
                  <a:schemeClr val="tx1"/>
                </a:solidFill>
              </a:rPr>
              <a:t>IU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Login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32" name="31 Conector angular"/>
          <p:cNvCxnSpPr>
            <a:endCxn id="40" idx="1"/>
          </p:cNvCxnSpPr>
          <p:nvPr/>
        </p:nvCxnSpPr>
        <p:spPr>
          <a:xfrm>
            <a:off x="1259381" y="2817326"/>
            <a:ext cx="288283" cy="52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Rectángulo"/>
          <p:cNvSpPr/>
          <p:nvPr/>
        </p:nvSpPr>
        <p:spPr>
          <a:xfrm>
            <a:off x="2915815" y="1842140"/>
            <a:ext cx="5760641" cy="389111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41 CuadroTexto"/>
          <p:cNvSpPr txBox="1"/>
          <p:nvPr/>
        </p:nvSpPr>
        <p:spPr>
          <a:xfrm>
            <a:off x="2935834" y="1380475"/>
            <a:ext cx="181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70C0"/>
                </a:solidFill>
              </a:rPr>
              <a:t>Id cliente (API)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70C0"/>
                </a:solidFill>
              </a:rPr>
              <a:t>Importe (Canal)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70C0"/>
                </a:solidFill>
              </a:rPr>
              <a:t>Plazo: </a:t>
            </a:r>
            <a:r>
              <a:rPr lang="es-ES" b="1" dirty="0" smtClean="0">
                <a:solidFill>
                  <a:srgbClr val="0070C0"/>
                </a:solidFill>
              </a:rPr>
              <a:t>vacío informado</a:t>
            </a:r>
            <a:endParaRPr lang="es-ES" b="1" dirty="0" smtClean="0">
              <a:solidFill>
                <a:srgbClr val="0070C0"/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2951212" y="5643245"/>
            <a:ext cx="2146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algn="l"/>
            <a:endParaRPr lang="es-ES" sz="700" b="1" dirty="0" smtClean="0">
              <a:solidFill>
                <a:srgbClr val="00B050"/>
              </a:solidFill>
            </a:endParaRP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700" b="1" dirty="0" smtClean="0">
                <a:solidFill>
                  <a:srgbClr val="00B050"/>
                </a:solidFill>
              </a:rPr>
              <a:t>Cuota (SN Simular)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700" b="1" dirty="0" smtClean="0">
                <a:solidFill>
                  <a:srgbClr val="00B050"/>
                </a:solidFill>
              </a:rPr>
              <a:t>Plazo calculo de cuota (SN Simular)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700" b="1" dirty="0" smtClean="0">
                <a:solidFill>
                  <a:srgbClr val="00B050"/>
                </a:solidFill>
              </a:rPr>
              <a:t>Tipo de interés (SN Simular)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700" b="1" dirty="0" smtClean="0">
                <a:solidFill>
                  <a:srgbClr val="00B050"/>
                </a:solidFill>
              </a:rPr>
              <a:t>Comisión de apertura (SN Simular)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700" b="1" dirty="0" smtClean="0">
                <a:solidFill>
                  <a:srgbClr val="00B050"/>
                </a:solidFill>
              </a:rPr>
              <a:t>Tipo de financiación (LFP o LTC</a:t>
            </a:r>
            <a:r>
              <a:rPr lang="es-ES" sz="700" b="1" dirty="0" smtClean="0">
                <a:solidFill>
                  <a:srgbClr val="00B050"/>
                </a:solidFill>
              </a:rPr>
              <a:t>)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700" b="1" dirty="0" smtClean="0">
                <a:solidFill>
                  <a:srgbClr val="00B050"/>
                </a:solidFill>
              </a:rPr>
              <a:t>Seleccionado por defecto (S/N)</a:t>
            </a:r>
            <a:endParaRPr lang="es-ES" sz="700" b="1" dirty="0" smtClean="0">
              <a:solidFill>
                <a:srgbClr val="00B050"/>
              </a:solidFill>
            </a:endParaRPr>
          </a:p>
          <a:p>
            <a:pPr algn="l"/>
            <a:endParaRPr lang="es-ES" sz="700" b="1" dirty="0" smtClean="0">
              <a:solidFill>
                <a:srgbClr val="00B050"/>
              </a:solidFill>
            </a:endParaRPr>
          </a:p>
        </p:txBody>
      </p:sp>
      <p:sp>
        <p:nvSpPr>
          <p:cNvPr id="41" name="40 Disco magnético"/>
          <p:cNvSpPr/>
          <p:nvPr/>
        </p:nvSpPr>
        <p:spPr>
          <a:xfrm>
            <a:off x="7765645" y="1226795"/>
            <a:ext cx="588899" cy="381143"/>
          </a:xfrm>
          <a:prstGeom prst="flowChartMagneticDisk">
            <a:avLst/>
          </a:prstGeom>
          <a:ln w="12700">
            <a:solidFill>
              <a:schemeClr val="accent4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700" dirty="0" smtClean="0"/>
              <a:t>Id cliente</a:t>
            </a:r>
          </a:p>
          <a:p>
            <a:pPr algn="ctr"/>
            <a:r>
              <a:rPr lang="es-ES" sz="700" dirty="0" smtClean="0"/>
              <a:t>Contrato Multiacceso</a:t>
            </a:r>
          </a:p>
        </p:txBody>
      </p:sp>
      <p:sp>
        <p:nvSpPr>
          <p:cNvPr id="40" name="39 Rectángulo redondeado"/>
          <p:cNvSpPr/>
          <p:nvPr/>
        </p:nvSpPr>
        <p:spPr>
          <a:xfrm>
            <a:off x="1547664" y="2570563"/>
            <a:ext cx="704819" cy="50405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700" b="1" dirty="0" smtClean="0">
                <a:solidFill>
                  <a:srgbClr val="FF0000"/>
                </a:solidFill>
              </a:rPr>
              <a:t>VALIDAR MÓVIL CONFIRMADO</a:t>
            </a:r>
            <a:endParaRPr lang="es-ES" sz="700" b="1" dirty="0">
              <a:solidFill>
                <a:srgbClr val="FF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1488239" y="2388211"/>
            <a:ext cx="694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Id cliente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1525543" y="3316342"/>
            <a:ext cx="694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OK/KO</a:t>
            </a:r>
          </a:p>
        </p:txBody>
      </p:sp>
      <p:cxnSp>
        <p:nvCxnSpPr>
          <p:cNvPr id="56" name="55 Conector angular"/>
          <p:cNvCxnSpPr>
            <a:stCxn id="40" idx="3"/>
            <a:endCxn id="71" idx="1"/>
          </p:cNvCxnSpPr>
          <p:nvPr/>
        </p:nvCxnSpPr>
        <p:spPr>
          <a:xfrm flipV="1">
            <a:off x="2252483" y="2819749"/>
            <a:ext cx="362718" cy="28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2462439" y="2950992"/>
            <a:ext cx="3571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KO</a:t>
            </a:r>
            <a:endParaRPr lang="es-ES" sz="700" dirty="0"/>
          </a:p>
        </p:txBody>
      </p:sp>
      <p:sp>
        <p:nvSpPr>
          <p:cNvPr id="71" name="70 Decisión"/>
          <p:cNvSpPr/>
          <p:nvPr/>
        </p:nvSpPr>
        <p:spPr>
          <a:xfrm>
            <a:off x="2615201" y="2713893"/>
            <a:ext cx="144016" cy="211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3" name="72 Conector angular"/>
          <p:cNvCxnSpPr>
            <a:stCxn id="71" idx="3"/>
            <a:endCxn id="326" idx="1"/>
          </p:cNvCxnSpPr>
          <p:nvPr/>
        </p:nvCxnSpPr>
        <p:spPr>
          <a:xfrm flipV="1">
            <a:off x="2759217" y="2819088"/>
            <a:ext cx="372623" cy="6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2630664" y="2564904"/>
            <a:ext cx="3571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OK</a:t>
            </a:r>
            <a:endParaRPr lang="es-ES" sz="700" dirty="0"/>
          </a:p>
        </p:txBody>
      </p:sp>
      <p:sp>
        <p:nvSpPr>
          <p:cNvPr id="13" name="12 Elipse"/>
          <p:cNvSpPr/>
          <p:nvPr/>
        </p:nvSpPr>
        <p:spPr>
          <a:xfrm>
            <a:off x="2603575" y="3258243"/>
            <a:ext cx="164068" cy="15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1" name="130 Decisión"/>
          <p:cNvSpPr/>
          <p:nvPr/>
        </p:nvSpPr>
        <p:spPr>
          <a:xfrm>
            <a:off x="1080661" y="2711470"/>
            <a:ext cx="144016" cy="211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5" name="134 Conector angular"/>
          <p:cNvCxnSpPr>
            <a:stCxn id="131" idx="1"/>
            <a:endCxn id="36" idx="2"/>
          </p:cNvCxnSpPr>
          <p:nvPr/>
        </p:nvCxnSpPr>
        <p:spPr>
          <a:xfrm rot="10800000">
            <a:off x="370733" y="2029634"/>
            <a:ext cx="709928" cy="7876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37 CuadroTexto"/>
          <p:cNvSpPr txBox="1"/>
          <p:nvPr/>
        </p:nvSpPr>
        <p:spPr>
          <a:xfrm>
            <a:off x="827584" y="2815218"/>
            <a:ext cx="3571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KO</a:t>
            </a:r>
            <a:endParaRPr lang="es-ES" sz="700" dirty="0"/>
          </a:p>
        </p:txBody>
      </p:sp>
      <p:sp>
        <p:nvSpPr>
          <p:cNvPr id="139" name="138 CuadroTexto"/>
          <p:cNvSpPr txBox="1"/>
          <p:nvPr/>
        </p:nvSpPr>
        <p:spPr>
          <a:xfrm>
            <a:off x="1140222" y="2801041"/>
            <a:ext cx="3571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OK</a:t>
            </a:r>
            <a:endParaRPr lang="es-ES" sz="700" dirty="0"/>
          </a:p>
        </p:txBody>
      </p:sp>
      <p:sp>
        <p:nvSpPr>
          <p:cNvPr id="84" name="83 CuadroTexto"/>
          <p:cNvSpPr txBox="1"/>
          <p:nvPr/>
        </p:nvSpPr>
        <p:spPr>
          <a:xfrm>
            <a:off x="5868144" y="2452283"/>
            <a:ext cx="55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OK LFP y LTC o una de las dos</a:t>
            </a:r>
            <a:endParaRPr lang="es-ES" sz="700" dirty="0"/>
          </a:p>
        </p:txBody>
      </p:sp>
      <p:sp>
        <p:nvSpPr>
          <p:cNvPr id="102" name="101 Rectángulo redondeado"/>
          <p:cNvSpPr/>
          <p:nvPr/>
        </p:nvSpPr>
        <p:spPr>
          <a:xfrm>
            <a:off x="2840928" y="695697"/>
            <a:ext cx="5262778" cy="31857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API Financiación Plan B</a:t>
            </a:r>
          </a:p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“Simulación”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105" name="Triángulo isósceles 9"/>
          <p:cNvSpPr>
            <a:spLocks noChangeAspect="1"/>
          </p:cNvSpPr>
          <p:nvPr/>
        </p:nvSpPr>
        <p:spPr bwMode="auto">
          <a:xfrm rot="5400000" flipH="1">
            <a:off x="266700" y="382726"/>
            <a:ext cx="406400" cy="203200"/>
          </a:xfrm>
          <a:prstGeom prst="triangle">
            <a:avLst>
              <a:gd name="adj" fmla="val 50000"/>
            </a:avLst>
          </a:prstGeom>
          <a:solidFill>
            <a:srgbClr val="B9C800"/>
          </a:solidFill>
          <a:ln w="9525">
            <a:noFill/>
            <a:miter lim="800000"/>
            <a:headEnd/>
            <a:tailEnd/>
          </a:ln>
        </p:spPr>
        <p:txBody>
          <a:bodyPr rot="10800000" vert="eaVert" lIns="91411" tIns="45706" rIns="91411" bIns="45706" anchor="ctr"/>
          <a:lstStyle/>
          <a:p>
            <a:pPr algn="ctr" defTabSz="914109">
              <a:defRPr/>
            </a:pPr>
            <a:endParaRPr lang="es-ES" kern="0" dirty="0">
              <a:solidFill>
                <a:srgbClr val="B9C800"/>
              </a:solidFill>
              <a:latin typeface="Calibri" charset="0"/>
            </a:endParaRPr>
          </a:p>
        </p:txBody>
      </p:sp>
      <p:sp>
        <p:nvSpPr>
          <p:cNvPr id="157" name="156 Rectángulo"/>
          <p:cNvSpPr/>
          <p:nvPr/>
        </p:nvSpPr>
        <p:spPr>
          <a:xfrm>
            <a:off x="1376804" y="1842141"/>
            <a:ext cx="1021033" cy="374441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1" name="160 CuadroTexto"/>
          <p:cNvSpPr txBox="1"/>
          <p:nvPr/>
        </p:nvSpPr>
        <p:spPr>
          <a:xfrm>
            <a:off x="8645549" y="2064154"/>
            <a:ext cx="469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Cliente acepta</a:t>
            </a:r>
            <a:endParaRPr lang="es-ES" sz="700" dirty="0"/>
          </a:p>
        </p:txBody>
      </p:sp>
      <p:sp>
        <p:nvSpPr>
          <p:cNvPr id="162" name="161 Elipse"/>
          <p:cNvSpPr/>
          <p:nvPr/>
        </p:nvSpPr>
        <p:spPr>
          <a:xfrm>
            <a:off x="8777039" y="2346853"/>
            <a:ext cx="216024" cy="202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1</a:t>
            </a:r>
            <a:endParaRPr lang="es-ES" sz="1200" dirty="0"/>
          </a:p>
        </p:txBody>
      </p:sp>
      <p:sp>
        <p:nvSpPr>
          <p:cNvPr id="92" name="91 CuadroTexto"/>
          <p:cNvSpPr txBox="1"/>
          <p:nvPr/>
        </p:nvSpPr>
        <p:spPr>
          <a:xfrm>
            <a:off x="1282779" y="1622267"/>
            <a:ext cx="1814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70C0"/>
                </a:solidFill>
              </a:rPr>
              <a:t>Id cliente (API)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0" y="6508338"/>
            <a:ext cx="9144000" cy="3481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3" name="92 CuadroTexto"/>
          <p:cNvSpPr txBox="1"/>
          <p:nvPr/>
        </p:nvSpPr>
        <p:spPr>
          <a:xfrm>
            <a:off x="8786" y="6512548"/>
            <a:ext cx="9135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Si el cliente abandona el proceso, las aplicaciones cerraran las ofertas no formalizadas a través de un proceso batch y gestionarán el cierre del expediente documental</a:t>
            </a:r>
            <a:endParaRPr lang="es-ES" sz="800" b="1" dirty="0"/>
          </a:p>
        </p:txBody>
      </p:sp>
      <p:sp>
        <p:nvSpPr>
          <p:cNvPr id="96" name="95 Rectángulo redondeado"/>
          <p:cNvSpPr/>
          <p:nvPr/>
        </p:nvSpPr>
        <p:spPr>
          <a:xfrm>
            <a:off x="1316045" y="687526"/>
            <a:ext cx="1215522" cy="31857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 smtClean="0">
                <a:solidFill>
                  <a:schemeClr val="tx1"/>
                </a:solidFill>
              </a:rPr>
              <a:t>API Financiación Plan B</a:t>
            </a:r>
          </a:p>
          <a:p>
            <a:pPr algn="ctr"/>
            <a:r>
              <a:rPr lang="es-ES" sz="800" b="1" dirty="0" smtClean="0">
                <a:solidFill>
                  <a:schemeClr val="tx1"/>
                </a:solidFill>
              </a:rPr>
              <a:t>“Condiciones cliente”</a:t>
            </a:r>
            <a:endParaRPr lang="es-ES" sz="800" b="1" dirty="0">
              <a:solidFill>
                <a:schemeClr val="tx1"/>
              </a:solidFill>
            </a:endParaRPr>
          </a:p>
        </p:txBody>
      </p:sp>
      <p:cxnSp>
        <p:nvCxnSpPr>
          <p:cNvPr id="111" name="110 Conector angular"/>
          <p:cNvCxnSpPr>
            <a:stCxn id="71" idx="2"/>
            <a:endCxn id="13" idx="0"/>
          </p:cNvCxnSpPr>
          <p:nvPr/>
        </p:nvCxnSpPr>
        <p:spPr>
          <a:xfrm rot="5400000">
            <a:off x="2520090" y="3091124"/>
            <a:ext cx="332638" cy="1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392065" y="3606115"/>
            <a:ext cx="875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solidFill>
                  <a:srgbClr val="FF0000"/>
                </a:solidFill>
              </a:rPr>
              <a:t>PENDIENTE:</a:t>
            </a:r>
          </a:p>
          <a:p>
            <a:r>
              <a:rPr lang="es-ES" sz="600" b="1" dirty="0" smtClean="0">
                <a:solidFill>
                  <a:srgbClr val="FF0000"/>
                </a:solidFill>
              </a:rPr>
              <a:t>Utilizaremos el SNG que clientes está haciendo para Muro: </a:t>
            </a:r>
          </a:p>
          <a:p>
            <a:r>
              <a:rPr lang="es-ES" sz="600" b="1" dirty="0" smtClean="0">
                <a:solidFill>
                  <a:srgbClr val="FF0000"/>
                </a:solidFill>
              </a:rPr>
              <a:t>ObtenerDatos ContactoVision1PersonaSNG</a:t>
            </a:r>
          </a:p>
          <a:p>
            <a:r>
              <a:rPr lang="es-ES" sz="600" b="1" dirty="0" smtClean="0">
                <a:solidFill>
                  <a:srgbClr val="FF0000"/>
                </a:solidFill>
              </a:rPr>
              <a:t>Marzo-2016  </a:t>
            </a:r>
            <a:endParaRPr lang="es-ES" sz="600" b="1" dirty="0">
              <a:solidFill>
                <a:srgbClr val="FF0000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489579" y="3030846"/>
            <a:ext cx="850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i="1" dirty="0">
                <a:solidFill>
                  <a:schemeClr val="bg1">
                    <a:lumMod val="50000"/>
                  </a:schemeClr>
                </a:solidFill>
              </a:rPr>
              <a:t>ObtenerDatos ContactoVision1PersonaSNG</a:t>
            </a:r>
          </a:p>
        </p:txBody>
      </p:sp>
      <p:sp>
        <p:nvSpPr>
          <p:cNvPr id="94" name="93 Rectángulo redondeado"/>
          <p:cNvSpPr/>
          <p:nvPr/>
        </p:nvSpPr>
        <p:spPr>
          <a:xfrm>
            <a:off x="9036496" y="69261"/>
            <a:ext cx="1728192" cy="3431748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sz="800" dirty="0">
              <a:solidFill>
                <a:srgbClr val="FF0000"/>
              </a:solidFill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s-ES" sz="800" b="1" dirty="0" err="1" smtClean="0">
                <a:solidFill>
                  <a:srgbClr val="FF0000"/>
                </a:solidFill>
              </a:rPr>
              <a:t>Login</a:t>
            </a:r>
            <a:r>
              <a:rPr lang="es-ES" sz="8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s-ES" sz="800" dirty="0" smtClean="0">
                <a:solidFill>
                  <a:srgbClr val="FF0000"/>
                </a:solidFill>
              </a:rPr>
              <a:t>Arquitectura/Julio Cesar Folla </a:t>
            </a:r>
          </a:p>
          <a:p>
            <a:r>
              <a:rPr lang="es-ES" sz="800" dirty="0" smtClean="0">
                <a:solidFill>
                  <a:srgbClr val="FF0000"/>
                </a:solidFill>
              </a:rPr>
              <a:t>Comentarios Juan.</a:t>
            </a:r>
          </a:p>
          <a:p>
            <a:endParaRPr lang="es-ES" sz="800" dirty="0">
              <a:solidFill>
                <a:srgbClr val="FF0000"/>
              </a:solidFill>
            </a:endParaRP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es-ES" sz="800" b="1" dirty="0" smtClean="0">
                <a:solidFill>
                  <a:srgbClr val="FF0000"/>
                </a:solidFill>
              </a:rPr>
              <a:t>API Condiciones Cliente</a:t>
            </a:r>
          </a:p>
          <a:p>
            <a:r>
              <a:rPr lang="es-ES" sz="800" dirty="0" smtClean="0">
                <a:solidFill>
                  <a:srgbClr val="FF0000"/>
                </a:solidFill>
              </a:rPr>
              <a:t>Confirmar con Arquitectura (Julio y Eva) si al final para este SNG hay que pedir un usuario genérico para API o un ad hoc para YSI. En el caso de que sea especifico, confirmar si hay que hay que hacer SO para que el SO informe al SNG del usuario de YSI y no el API.</a:t>
            </a:r>
          </a:p>
          <a:p>
            <a:r>
              <a:rPr lang="es-ES" sz="800" dirty="0" smtClean="0">
                <a:solidFill>
                  <a:srgbClr val="FF0000"/>
                </a:solidFill>
              </a:rPr>
              <a:t>Confirmar que el usuario lo pide </a:t>
            </a:r>
            <a:r>
              <a:rPr lang="es-ES" sz="800" dirty="0" err="1" smtClean="0">
                <a:solidFill>
                  <a:srgbClr val="FF0000"/>
                </a:solidFill>
              </a:rPr>
              <a:t>Arq</a:t>
            </a:r>
            <a:r>
              <a:rPr lang="es-ES" sz="800" dirty="0" smtClean="0">
                <a:solidFill>
                  <a:srgbClr val="FF0000"/>
                </a:solidFill>
              </a:rPr>
              <a:t> a </a:t>
            </a:r>
            <a:r>
              <a:rPr lang="es-ES" sz="800" dirty="0" err="1" smtClean="0">
                <a:solidFill>
                  <a:srgbClr val="FF0000"/>
                </a:solidFill>
              </a:rPr>
              <a:t>Seg</a:t>
            </a:r>
            <a:r>
              <a:rPr lang="es-ES" sz="800" dirty="0" smtClean="0">
                <a:solidFill>
                  <a:srgbClr val="FF0000"/>
                </a:solidFill>
              </a:rPr>
              <a:t>  Informática</a:t>
            </a:r>
          </a:p>
          <a:p>
            <a:endParaRPr lang="es-ES" sz="800" dirty="0" smtClean="0">
              <a:solidFill>
                <a:srgbClr val="FF0000"/>
              </a:solidFill>
            </a:endParaRP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es-ES" sz="800" b="1" dirty="0" smtClean="0">
                <a:solidFill>
                  <a:srgbClr val="FF0000"/>
                </a:solidFill>
              </a:rPr>
              <a:t>SO Simular financiación Plan B</a:t>
            </a:r>
          </a:p>
          <a:p>
            <a:r>
              <a:rPr lang="es-ES" sz="800" dirty="0" smtClean="0">
                <a:solidFill>
                  <a:srgbClr val="FF0000"/>
                </a:solidFill>
              </a:rPr>
              <a:t>-</a:t>
            </a:r>
            <a:r>
              <a:rPr lang="es-ES" sz="800" dirty="0" smtClean="0">
                <a:solidFill>
                  <a:srgbClr val="FF0000"/>
                </a:solidFill>
              </a:rPr>
              <a:t>Pendiente valoración y planificación SNG nuevo SIMULAR OFERTAS LFP 1.</a:t>
            </a:r>
          </a:p>
          <a:p>
            <a:r>
              <a:rPr lang="es-ES" sz="800" dirty="0" smtClean="0">
                <a:solidFill>
                  <a:srgbClr val="FF0000"/>
                </a:solidFill>
              </a:rPr>
              <a:t>Maria Isabel Nieto (Tramitación de Préstamos)</a:t>
            </a:r>
          </a:p>
          <a:p>
            <a:endParaRPr lang="es-ES" sz="800" dirty="0">
              <a:solidFill>
                <a:srgbClr val="FF0000"/>
              </a:solidFill>
            </a:endParaRPr>
          </a:p>
          <a:p>
            <a:endParaRPr lang="es-ES" sz="800" dirty="0" smtClean="0">
              <a:solidFill>
                <a:srgbClr val="FF0000"/>
              </a:solidFill>
            </a:endParaRPr>
          </a:p>
          <a:p>
            <a:endParaRPr lang="es-ES" sz="800" dirty="0">
              <a:solidFill>
                <a:srgbClr val="FF0000"/>
              </a:solidFill>
            </a:endParaRPr>
          </a:p>
          <a:p>
            <a:r>
              <a:rPr lang="es-ES" sz="800" dirty="0" smtClean="0">
                <a:solidFill>
                  <a:srgbClr val="FF0000"/>
                </a:solidFill>
              </a:rPr>
              <a:t>-</a:t>
            </a:r>
            <a:endParaRPr lang="es-ES" sz="800" dirty="0">
              <a:solidFill>
                <a:srgbClr val="FF0000"/>
              </a:solidFill>
            </a:endParaRPr>
          </a:p>
        </p:txBody>
      </p:sp>
      <p:sp>
        <p:nvSpPr>
          <p:cNvPr id="242" name="241 Decisión"/>
          <p:cNvSpPr/>
          <p:nvPr/>
        </p:nvSpPr>
        <p:spPr>
          <a:xfrm>
            <a:off x="4390764" y="2708194"/>
            <a:ext cx="144016" cy="211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43" name="242 Conector angular"/>
          <p:cNvCxnSpPr>
            <a:endCxn id="242" idx="1"/>
          </p:cNvCxnSpPr>
          <p:nvPr/>
        </p:nvCxnSpPr>
        <p:spPr>
          <a:xfrm flipV="1">
            <a:off x="4048134" y="2814050"/>
            <a:ext cx="342630" cy="12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243 Elipse"/>
          <p:cNvSpPr/>
          <p:nvPr/>
        </p:nvSpPr>
        <p:spPr>
          <a:xfrm>
            <a:off x="4378251" y="3559403"/>
            <a:ext cx="164068" cy="15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45" name="244 Conector angular"/>
          <p:cNvCxnSpPr>
            <a:stCxn id="242" idx="2"/>
            <a:endCxn id="244" idx="0"/>
          </p:cNvCxnSpPr>
          <p:nvPr/>
        </p:nvCxnSpPr>
        <p:spPr>
          <a:xfrm rot="5400000">
            <a:off x="4141781" y="3238411"/>
            <a:ext cx="639497" cy="2487"/>
          </a:xfrm>
          <a:prstGeom prst="bentConnector3">
            <a:avLst>
              <a:gd name="adj1" fmla="val 3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245 Rectángulo redondeado"/>
          <p:cNvSpPr/>
          <p:nvPr/>
        </p:nvSpPr>
        <p:spPr>
          <a:xfrm>
            <a:off x="3445670" y="2565298"/>
            <a:ext cx="609593" cy="50405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800" b="1" dirty="0"/>
              <a:t>SIMULAR </a:t>
            </a:r>
            <a:r>
              <a:rPr lang="es-ES" sz="800" b="1" dirty="0" smtClean="0"/>
              <a:t>OFERTAS LTC 1</a:t>
            </a:r>
            <a:endParaRPr lang="es-ES" sz="800" b="1" dirty="0"/>
          </a:p>
        </p:txBody>
      </p:sp>
      <p:sp>
        <p:nvSpPr>
          <p:cNvPr id="247" name="246 CuadroTexto"/>
          <p:cNvSpPr txBox="1"/>
          <p:nvPr/>
        </p:nvSpPr>
        <p:spPr>
          <a:xfrm>
            <a:off x="3407191" y="2216795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Id cliente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Importe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Plazo: vacío</a:t>
            </a:r>
          </a:p>
          <a:p>
            <a:pPr algn="l"/>
            <a:r>
              <a:rPr lang="es-ES" sz="600" i="1" dirty="0" smtClean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248" name="247 CuadroTexto"/>
          <p:cNvSpPr txBox="1"/>
          <p:nvPr/>
        </p:nvSpPr>
        <p:spPr>
          <a:xfrm>
            <a:off x="3321881" y="3019018"/>
            <a:ext cx="1250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algn="l"/>
            <a:endParaRPr lang="es-ES" sz="600" dirty="0">
              <a:solidFill>
                <a:srgbClr val="00B050"/>
              </a:solidFill>
            </a:endParaRPr>
          </a:p>
          <a:p>
            <a:pPr algn="l"/>
            <a:r>
              <a:rPr lang="es-ES" sz="600" dirty="0" smtClean="0">
                <a:solidFill>
                  <a:srgbClr val="00B050"/>
                </a:solidFill>
              </a:rPr>
              <a:t>    Rango </a:t>
            </a:r>
            <a:r>
              <a:rPr lang="es-ES" sz="600" dirty="0" smtClean="0">
                <a:solidFill>
                  <a:srgbClr val="00B050"/>
                </a:solidFill>
              </a:rPr>
              <a:t>opciones:</a:t>
            </a:r>
            <a:endParaRPr lang="es-ES" sz="600" dirty="0">
              <a:solidFill>
                <a:srgbClr val="00B050"/>
              </a:solidFill>
            </a:endParaRPr>
          </a:p>
          <a:p>
            <a:pPr marL="180975" indent="-95250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Plazo</a:t>
            </a:r>
          </a:p>
          <a:p>
            <a:pPr marL="180975" indent="-95250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Cuota</a:t>
            </a:r>
          </a:p>
          <a:p>
            <a:pPr marL="180975" indent="-95250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Tipo de interés</a:t>
            </a:r>
          </a:p>
        </p:txBody>
      </p:sp>
      <p:sp>
        <p:nvSpPr>
          <p:cNvPr id="256" name="255 Rectángulo"/>
          <p:cNvSpPr/>
          <p:nvPr/>
        </p:nvSpPr>
        <p:spPr>
          <a:xfrm>
            <a:off x="3039479" y="3028310"/>
            <a:ext cx="144783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i="1" dirty="0">
                <a:solidFill>
                  <a:schemeClr val="bg1">
                    <a:lumMod val="50000"/>
                  </a:schemeClr>
                </a:solidFill>
              </a:rPr>
              <a:t>SimularOfertasFinanciacionLTCSNG</a:t>
            </a:r>
          </a:p>
        </p:txBody>
      </p:sp>
      <p:sp>
        <p:nvSpPr>
          <p:cNvPr id="257" name="256 CuadroTexto"/>
          <p:cNvSpPr txBox="1"/>
          <p:nvPr/>
        </p:nvSpPr>
        <p:spPr>
          <a:xfrm>
            <a:off x="3851920" y="3553271"/>
            <a:ext cx="749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KO LTC y SOLO LTC</a:t>
            </a:r>
            <a:endParaRPr lang="es-ES" sz="700" dirty="0"/>
          </a:p>
        </p:txBody>
      </p:sp>
      <p:sp>
        <p:nvSpPr>
          <p:cNvPr id="258" name="257 Rectángulo redondeado"/>
          <p:cNvSpPr/>
          <p:nvPr/>
        </p:nvSpPr>
        <p:spPr>
          <a:xfrm>
            <a:off x="4915646" y="2546408"/>
            <a:ext cx="67596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800" b="1" dirty="0" smtClean="0">
                <a:solidFill>
                  <a:srgbClr val="FF0000"/>
                </a:solidFill>
              </a:rPr>
              <a:t>SIMULAR OFERTAS LFP  1 </a:t>
            </a:r>
          </a:p>
        </p:txBody>
      </p:sp>
      <p:sp>
        <p:nvSpPr>
          <p:cNvPr id="259" name="258 CuadroTexto"/>
          <p:cNvSpPr txBox="1"/>
          <p:nvPr/>
        </p:nvSpPr>
        <p:spPr>
          <a:xfrm>
            <a:off x="4849703" y="1988840"/>
            <a:ext cx="164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Id cliente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Importe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Plazo: vacío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i="1" dirty="0" smtClean="0">
                <a:solidFill>
                  <a:srgbClr val="0070C0"/>
                </a:solidFill>
              </a:rPr>
              <a:t>Finalidad (Fija) 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/>
              <a:t>Indicador de Procedencia (PLANB2).</a:t>
            </a:r>
            <a:r>
              <a:rPr lang="es-ES" sz="500" i="1" dirty="0">
                <a:solidFill>
                  <a:srgbClr val="0070C0"/>
                </a:solidFill>
              </a:rPr>
              <a:t> 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endParaRPr lang="es-ES" sz="600" i="1" dirty="0" smtClean="0">
              <a:solidFill>
                <a:srgbClr val="0070C0"/>
              </a:solidFill>
            </a:endParaRPr>
          </a:p>
        </p:txBody>
      </p:sp>
      <p:sp>
        <p:nvSpPr>
          <p:cNvPr id="260" name="259 Decisión"/>
          <p:cNvSpPr/>
          <p:nvPr/>
        </p:nvSpPr>
        <p:spPr>
          <a:xfrm>
            <a:off x="5822998" y="2713232"/>
            <a:ext cx="144016" cy="211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61" name="260 Conector angular"/>
          <p:cNvCxnSpPr>
            <a:stCxn id="258" idx="3"/>
          </p:cNvCxnSpPr>
          <p:nvPr/>
        </p:nvCxnSpPr>
        <p:spPr>
          <a:xfrm>
            <a:off x="5591606" y="2798436"/>
            <a:ext cx="219898" cy="20652"/>
          </a:xfrm>
          <a:prstGeom prst="bentConnector3">
            <a:avLst>
              <a:gd name="adj1" fmla="val 37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261 CuadroTexto"/>
          <p:cNvSpPr txBox="1"/>
          <p:nvPr/>
        </p:nvSpPr>
        <p:spPr>
          <a:xfrm>
            <a:off x="4780665" y="3057077"/>
            <a:ext cx="12224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algn="l"/>
            <a:endParaRPr lang="es-ES" sz="600" dirty="0">
              <a:solidFill>
                <a:srgbClr val="00B050"/>
              </a:solidFill>
            </a:endParaRPr>
          </a:p>
          <a:p>
            <a:pPr algn="l"/>
            <a:r>
              <a:rPr lang="es-ES" sz="600" dirty="0" smtClean="0">
                <a:solidFill>
                  <a:srgbClr val="00B050"/>
                </a:solidFill>
              </a:rPr>
              <a:t>Rango opciones: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Cuota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Plazo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Tipo de interés (TIN y TAE)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Comisión de apertura </a:t>
            </a:r>
          </a:p>
          <a:p>
            <a:pPr algn="l"/>
            <a:r>
              <a:rPr lang="es-ES" sz="600" dirty="0" smtClean="0">
                <a:solidFill>
                  <a:srgbClr val="00B050"/>
                </a:solidFill>
              </a:rPr>
              <a:t>    (% e importe mínimo)</a:t>
            </a:r>
          </a:p>
        </p:txBody>
      </p:sp>
      <p:sp>
        <p:nvSpPr>
          <p:cNvPr id="263" name="262 Rectángulo"/>
          <p:cNvSpPr/>
          <p:nvPr/>
        </p:nvSpPr>
        <p:spPr>
          <a:xfrm>
            <a:off x="4487311" y="3035011"/>
            <a:ext cx="151582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i="1" dirty="0" err="1" smtClean="0">
                <a:solidFill>
                  <a:schemeClr val="bg1">
                    <a:lumMod val="50000"/>
                  </a:schemeClr>
                </a:solidFill>
              </a:rPr>
              <a:t>SimularOfertasFinanciacionLFPSNG</a:t>
            </a:r>
            <a:endParaRPr lang="es-ES" sz="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4" name="263 Elipse"/>
          <p:cNvSpPr/>
          <p:nvPr/>
        </p:nvSpPr>
        <p:spPr>
          <a:xfrm>
            <a:off x="6339467" y="1975227"/>
            <a:ext cx="164068" cy="15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65" name="264 Conector angular"/>
          <p:cNvCxnSpPr>
            <a:stCxn id="260" idx="0"/>
            <a:endCxn id="264" idx="4"/>
          </p:cNvCxnSpPr>
          <p:nvPr/>
        </p:nvCxnSpPr>
        <p:spPr>
          <a:xfrm rot="5400000" flipH="1" flipV="1">
            <a:off x="5868065" y="2159797"/>
            <a:ext cx="580376" cy="526495"/>
          </a:xfrm>
          <a:prstGeom prst="bentConnector3">
            <a:avLst>
              <a:gd name="adj1" fmla="val 642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266 Conector angular"/>
          <p:cNvCxnSpPr>
            <a:stCxn id="242" idx="3"/>
            <a:endCxn id="258" idx="1"/>
          </p:cNvCxnSpPr>
          <p:nvPr/>
        </p:nvCxnSpPr>
        <p:spPr>
          <a:xfrm flipV="1">
            <a:off x="4534780" y="2798436"/>
            <a:ext cx="380866" cy="15614"/>
          </a:xfrm>
          <a:prstGeom prst="bentConnector3">
            <a:avLst>
              <a:gd name="adj1" fmla="val 33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272 Rectángulo redondeado"/>
          <p:cNvSpPr/>
          <p:nvPr/>
        </p:nvSpPr>
        <p:spPr>
          <a:xfrm>
            <a:off x="6300192" y="2233668"/>
            <a:ext cx="2355553" cy="34473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s-ES" sz="800" b="1" dirty="0" smtClean="0">
                <a:solidFill>
                  <a:schemeClr val="tx1"/>
                </a:solidFill>
              </a:rPr>
              <a:t>Reglas de Financiación</a:t>
            </a:r>
            <a:endParaRPr lang="es-ES" sz="800" b="1" dirty="0" smtClean="0">
              <a:solidFill>
                <a:schemeClr val="tx1"/>
              </a:solidFill>
            </a:endParaRPr>
          </a:p>
          <a:p>
            <a:pPr algn="ctr"/>
            <a:endParaRPr lang="es-ES" sz="800" b="1" dirty="0">
              <a:solidFill>
                <a:schemeClr val="tx1"/>
              </a:solidFill>
            </a:endParaRPr>
          </a:p>
          <a:p>
            <a:pPr algn="ctr"/>
            <a:endParaRPr lang="es-ES" sz="800" b="1" dirty="0" smtClean="0">
              <a:solidFill>
                <a:schemeClr val="tx1"/>
              </a:solidFill>
            </a:endParaRPr>
          </a:p>
          <a:p>
            <a:pPr algn="ctr"/>
            <a:endParaRPr lang="es-ES" sz="800" b="1" dirty="0">
              <a:solidFill>
                <a:schemeClr val="tx1"/>
              </a:solidFill>
            </a:endParaRPr>
          </a:p>
          <a:p>
            <a:pPr algn="ctr"/>
            <a:endParaRPr lang="es-ES" sz="800" b="1" dirty="0" smtClean="0">
              <a:solidFill>
                <a:schemeClr val="tx1"/>
              </a:solidFill>
            </a:endParaRPr>
          </a:p>
          <a:p>
            <a:pPr algn="ctr"/>
            <a:endParaRPr lang="es-ES" sz="800" b="1" dirty="0">
              <a:solidFill>
                <a:schemeClr val="tx1"/>
              </a:solidFill>
            </a:endParaRPr>
          </a:p>
          <a:p>
            <a:pPr algn="ctr"/>
            <a:endParaRPr lang="es-ES" sz="800" b="1" dirty="0" smtClean="0">
              <a:solidFill>
                <a:schemeClr val="tx1"/>
              </a:solidFill>
            </a:endParaRPr>
          </a:p>
          <a:p>
            <a:pPr algn="ctr"/>
            <a:endParaRPr lang="es-ES" sz="800" b="1" dirty="0">
              <a:solidFill>
                <a:schemeClr val="tx1"/>
              </a:solidFill>
            </a:endParaRPr>
          </a:p>
          <a:p>
            <a:pPr algn="ctr"/>
            <a:endParaRPr lang="es-ES" sz="800" b="1" dirty="0" smtClean="0">
              <a:solidFill>
                <a:schemeClr val="tx1"/>
              </a:solidFill>
            </a:endParaRPr>
          </a:p>
          <a:p>
            <a:pPr algn="ctr"/>
            <a:endParaRPr lang="es-ES" sz="800" b="1" dirty="0">
              <a:solidFill>
                <a:schemeClr val="tx1"/>
              </a:solidFill>
            </a:endParaRPr>
          </a:p>
          <a:p>
            <a:pPr algn="ctr"/>
            <a:endParaRPr lang="es-ES" sz="800" b="1" dirty="0" smtClean="0">
              <a:solidFill>
                <a:schemeClr val="tx1"/>
              </a:solidFill>
            </a:endParaRPr>
          </a:p>
          <a:p>
            <a:pPr algn="ctr"/>
            <a:endParaRPr lang="es-ES" sz="800" b="1" dirty="0" smtClean="0">
              <a:solidFill>
                <a:schemeClr val="tx1"/>
              </a:solidFill>
            </a:endParaRPr>
          </a:p>
          <a:p>
            <a:pPr algn="ctr"/>
            <a:endParaRPr lang="es-ES" sz="800" b="1" dirty="0">
              <a:solidFill>
                <a:schemeClr val="tx1"/>
              </a:solidFill>
            </a:endParaRPr>
          </a:p>
          <a:p>
            <a:pPr algn="ctr"/>
            <a:endParaRPr lang="es-ES" sz="800" b="1" dirty="0" smtClean="0">
              <a:solidFill>
                <a:schemeClr val="tx1"/>
              </a:solidFill>
            </a:endParaRPr>
          </a:p>
          <a:p>
            <a:pPr algn="ctr"/>
            <a:endParaRPr lang="es-ES" sz="800" b="1" dirty="0">
              <a:solidFill>
                <a:schemeClr val="tx1"/>
              </a:solidFill>
            </a:endParaRPr>
          </a:p>
          <a:p>
            <a:pPr algn="ctr"/>
            <a:endParaRPr lang="es-ES" sz="800" b="1" dirty="0" smtClean="0">
              <a:solidFill>
                <a:schemeClr val="tx1"/>
              </a:solidFill>
            </a:endParaRPr>
          </a:p>
          <a:p>
            <a:pPr algn="ctr"/>
            <a:endParaRPr lang="es-ES" sz="800" b="1" dirty="0">
              <a:solidFill>
                <a:schemeClr val="tx1"/>
              </a:solidFill>
            </a:endParaRPr>
          </a:p>
          <a:p>
            <a:pPr algn="ctr"/>
            <a:endParaRPr lang="es-ES" sz="800" b="1" dirty="0" smtClean="0">
              <a:solidFill>
                <a:schemeClr val="tx1"/>
              </a:solidFill>
            </a:endParaRPr>
          </a:p>
          <a:p>
            <a:pPr algn="ctr"/>
            <a:endParaRPr lang="es-ES" sz="800" b="1" dirty="0">
              <a:solidFill>
                <a:schemeClr val="tx1"/>
              </a:solidFill>
            </a:endParaRPr>
          </a:p>
          <a:p>
            <a:pPr algn="ctr"/>
            <a:endParaRPr lang="es-ES" sz="800" b="1" dirty="0" smtClean="0">
              <a:solidFill>
                <a:schemeClr val="tx1"/>
              </a:solidFill>
            </a:endParaRPr>
          </a:p>
          <a:p>
            <a:pPr algn="ctr"/>
            <a:endParaRPr lang="es-ES" sz="800" b="1" dirty="0">
              <a:solidFill>
                <a:schemeClr val="tx1"/>
              </a:solidFill>
            </a:endParaRPr>
          </a:p>
          <a:p>
            <a:pPr algn="ctr"/>
            <a:endParaRPr lang="es-ES" sz="800" b="1" dirty="0" smtClean="0">
              <a:solidFill>
                <a:schemeClr val="tx1"/>
              </a:solidFill>
            </a:endParaRPr>
          </a:p>
          <a:p>
            <a:pPr algn="ctr"/>
            <a:endParaRPr lang="es-ES" sz="800" b="1" dirty="0">
              <a:solidFill>
                <a:schemeClr val="tx1"/>
              </a:solidFill>
            </a:endParaRPr>
          </a:p>
          <a:p>
            <a:pPr algn="ctr"/>
            <a:endParaRPr lang="es-ES" sz="800" b="1" dirty="0" smtClean="0">
              <a:solidFill>
                <a:schemeClr val="tx1"/>
              </a:solidFill>
            </a:endParaRPr>
          </a:p>
          <a:p>
            <a:pPr algn="ctr"/>
            <a:endParaRPr lang="es-ES" sz="800" b="1" dirty="0">
              <a:solidFill>
                <a:schemeClr val="tx1"/>
              </a:solidFill>
            </a:endParaRPr>
          </a:p>
          <a:p>
            <a:pPr marL="171450" indent="-171450" algn="ctr">
              <a:buFont typeface="Arial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Si plazo informado LTC y LFP </a:t>
            </a:r>
            <a:r>
              <a:rPr lang="es-ES" sz="800" dirty="0" err="1" smtClean="0">
                <a:solidFill>
                  <a:schemeClr val="tx1"/>
                </a:solidFill>
              </a:rPr>
              <a:t>exluyentes</a:t>
            </a:r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 algn="ctr">
              <a:buFont typeface="Arial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Si no se cumple ninguna regla es KO</a:t>
            </a:r>
            <a:endParaRPr lang="es-ES" sz="800" b="1" dirty="0" smtClean="0">
              <a:solidFill>
                <a:schemeClr val="tx1"/>
              </a:solidFill>
            </a:endParaRPr>
          </a:p>
        </p:txBody>
      </p:sp>
      <p:cxnSp>
        <p:nvCxnSpPr>
          <p:cNvPr id="275" name="274 Conector angular"/>
          <p:cNvCxnSpPr>
            <a:stCxn id="242" idx="0"/>
            <a:endCxn id="273" idx="0"/>
          </p:cNvCxnSpPr>
          <p:nvPr/>
        </p:nvCxnSpPr>
        <p:spPr>
          <a:xfrm rot="5400000" flipH="1" flipV="1">
            <a:off x="5733107" y="963333"/>
            <a:ext cx="474526" cy="3015197"/>
          </a:xfrm>
          <a:prstGeom prst="bentConnector3">
            <a:avLst>
              <a:gd name="adj1" fmla="val 1669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279 CuadroTexto"/>
          <p:cNvSpPr txBox="1"/>
          <p:nvPr/>
        </p:nvSpPr>
        <p:spPr>
          <a:xfrm>
            <a:off x="3911247" y="1916832"/>
            <a:ext cx="749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OK LTC y SOLO LTC</a:t>
            </a:r>
            <a:endParaRPr lang="es-ES" sz="700" dirty="0"/>
          </a:p>
        </p:txBody>
      </p:sp>
      <p:sp>
        <p:nvSpPr>
          <p:cNvPr id="285" name="284 CuadroTexto"/>
          <p:cNvSpPr txBox="1"/>
          <p:nvPr/>
        </p:nvSpPr>
        <p:spPr>
          <a:xfrm>
            <a:off x="5927471" y="1916832"/>
            <a:ext cx="51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KO LFP y LTC</a:t>
            </a:r>
            <a:endParaRPr lang="es-ES" sz="700" dirty="0"/>
          </a:p>
        </p:txBody>
      </p:sp>
      <p:sp>
        <p:nvSpPr>
          <p:cNvPr id="320" name="319 Rectángulo redondeado"/>
          <p:cNvSpPr/>
          <p:nvPr/>
        </p:nvSpPr>
        <p:spPr>
          <a:xfrm>
            <a:off x="4915646" y="4273674"/>
            <a:ext cx="67596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800" b="1" dirty="0" smtClean="0"/>
              <a:t>SIMULAR OFERTA</a:t>
            </a:r>
          </a:p>
          <a:p>
            <a:pPr algn="ctr"/>
            <a:r>
              <a:rPr lang="es-ES" sz="800" b="1" dirty="0" smtClean="0"/>
              <a:t>LFP   2</a:t>
            </a:r>
          </a:p>
        </p:txBody>
      </p:sp>
      <p:sp>
        <p:nvSpPr>
          <p:cNvPr id="321" name="320 CuadroTexto"/>
          <p:cNvSpPr txBox="1"/>
          <p:nvPr/>
        </p:nvSpPr>
        <p:spPr>
          <a:xfrm>
            <a:off x="4818016" y="375485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Id cliente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Importe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Plazo informado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i="1" dirty="0" smtClean="0">
                <a:solidFill>
                  <a:srgbClr val="0070C0"/>
                </a:solidFill>
              </a:rPr>
              <a:t>Finalidad (Fija) 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/>
              <a:t>Indicador de Procedencia (PLANB2).</a:t>
            </a:r>
            <a:r>
              <a:rPr lang="es-ES" sz="500" i="1" dirty="0">
                <a:solidFill>
                  <a:srgbClr val="0070C0"/>
                </a:solidFill>
              </a:rPr>
              <a:t> 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endParaRPr lang="es-ES" sz="600" i="1" dirty="0" smtClean="0">
              <a:solidFill>
                <a:srgbClr val="0070C0"/>
              </a:solidFill>
            </a:endParaRPr>
          </a:p>
        </p:txBody>
      </p:sp>
      <p:sp>
        <p:nvSpPr>
          <p:cNvPr id="322" name="321 CuadroTexto"/>
          <p:cNvSpPr txBox="1"/>
          <p:nvPr/>
        </p:nvSpPr>
        <p:spPr>
          <a:xfrm>
            <a:off x="4818016" y="4798893"/>
            <a:ext cx="122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algn="l"/>
            <a:endParaRPr lang="es-ES" sz="600" dirty="0" smtClean="0">
              <a:solidFill>
                <a:srgbClr val="00B050"/>
              </a:solidFill>
            </a:endParaRP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Cuota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Plazo informado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Tipo de interés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Comisión de apertura </a:t>
            </a:r>
          </a:p>
          <a:p>
            <a:pPr algn="l"/>
            <a:r>
              <a:rPr lang="es-ES" sz="600" dirty="0" smtClean="0">
                <a:solidFill>
                  <a:srgbClr val="00B050"/>
                </a:solidFill>
              </a:rPr>
              <a:t>    (% e importe mínimo)</a:t>
            </a:r>
          </a:p>
        </p:txBody>
      </p:sp>
      <p:sp>
        <p:nvSpPr>
          <p:cNvPr id="323" name="322 Rectángulo redondeado"/>
          <p:cNvSpPr/>
          <p:nvPr/>
        </p:nvSpPr>
        <p:spPr>
          <a:xfrm>
            <a:off x="3461423" y="4305927"/>
            <a:ext cx="609593" cy="50405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800" b="1" dirty="0"/>
              <a:t>SIMULAR </a:t>
            </a:r>
            <a:r>
              <a:rPr lang="es-ES" sz="800" b="1" dirty="0" smtClean="0"/>
              <a:t>OFERTA LTC  2</a:t>
            </a:r>
            <a:endParaRPr lang="es-ES" sz="800" b="1" dirty="0"/>
          </a:p>
        </p:txBody>
      </p:sp>
      <p:cxnSp>
        <p:nvCxnSpPr>
          <p:cNvPr id="324" name="323 Conector angular"/>
          <p:cNvCxnSpPr>
            <a:stCxn id="335" idx="0"/>
            <a:endCxn id="244" idx="4"/>
          </p:cNvCxnSpPr>
          <p:nvPr/>
        </p:nvCxnSpPr>
        <p:spPr>
          <a:xfrm rot="16200000" flipV="1">
            <a:off x="4098711" y="4078606"/>
            <a:ext cx="724392" cy="12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324 Conector angular"/>
          <p:cNvCxnSpPr>
            <a:stCxn id="326" idx="2"/>
            <a:endCxn id="323" idx="1"/>
          </p:cNvCxnSpPr>
          <p:nvPr/>
        </p:nvCxnSpPr>
        <p:spPr>
          <a:xfrm rot="16200000" flipH="1">
            <a:off x="2516130" y="3612661"/>
            <a:ext cx="1633011" cy="2575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325 Decisión"/>
          <p:cNvSpPr/>
          <p:nvPr/>
        </p:nvSpPr>
        <p:spPr>
          <a:xfrm>
            <a:off x="3131840" y="2713232"/>
            <a:ext cx="144016" cy="211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8" name="327 CuadroTexto"/>
          <p:cNvSpPr txBox="1"/>
          <p:nvPr/>
        </p:nvSpPr>
        <p:spPr>
          <a:xfrm>
            <a:off x="3419872" y="3981159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Id cliente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Importe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Plazo: informado</a:t>
            </a:r>
          </a:p>
          <a:p>
            <a:pPr algn="l"/>
            <a:r>
              <a:rPr lang="es-ES" sz="600" i="1" dirty="0" smtClean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29" name="328 CuadroTexto"/>
          <p:cNvSpPr txBox="1"/>
          <p:nvPr/>
        </p:nvSpPr>
        <p:spPr>
          <a:xfrm>
            <a:off x="3384447" y="4839543"/>
            <a:ext cx="117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algn="l"/>
            <a:endParaRPr lang="es-ES" sz="600" dirty="0">
              <a:solidFill>
                <a:srgbClr val="00B050"/>
              </a:solidFill>
            </a:endParaRP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Cuota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Plazo 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Tipo de interés</a:t>
            </a:r>
          </a:p>
        </p:txBody>
      </p:sp>
      <p:cxnSp>
        <p:nvCxnSpPr>
          <p:cNvPr id="330" name="329 Conector angular"/>
          <p:cNvCxnSpPr>
            <a:stCxn id="323" idx="3"/>
            <a:endCxn id="335" idx="1"/>
          </p:cNvCxnSpPr>
          <p:nvPr/>
        </p:nvCxnSpPr>
        <p:spPr>
          <a:xfrm flipV="1">
            <a:off x="4071016" y="4547280"/>
            <a:ext cx="318505" cy="10675"/>
          </a:xfrm>
          <a:prstGeom prst="bentConnector3">
            <a:avLst>
              <a:gd name="adj1" fmla="val 1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330 Rectángulo"/>
          <p:cNvSpPr/>
          <p:nvPr/>
        </p:nvSpPr>
        <p:spPr>
          <a:xfrm>
            <a:off x="3095211" y="4777802"/>
            <a:ext cx="147678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i="1" dirty="0">
                <a:solidFill>
                  <a:schemeClr val="bg1">
                    <a:lumMod val="50000"/>
                  </a:schemeClr>
                </a:solidFill>
              </a:rPr>
              <a:t>SimularOfertaFinanciacionLTCSNG</a:t>
            </a:r>
          </a:p>
        </p:txBody>
      </p:sp>
      <p:sp>
        <p:nvSpPr>
          <p:cNvPr id="332" name="331 Rectángulo"/>
          <p:cNvSpPr/>
          <p:nvPr/>
        </p:nvSpPr>
        <p:spPr>
          <a:xfrm>
            <a:off x="4596422" y="4753500"/>
            <a:ext cx="144302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i="1" dirty="0" smtClean="0">
                <a:solidFill>
                  <a:schemeClr val="bg1">
                    <a:lumMod val="50000"/>
                  </a:schemeClr>
                </a:solidFill>
              </a:rPr>
              <a:t>SimularOfertaFinanciacionLFPSNG</a:t>
            </a:r>
            <a:endParaRPr lang="es-ES" sz="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3" name="332 Conector angular"/>
          <p:cNvCxnSpPr>
            <a:stCxn id="326" idx="3"/>
            <a:endCxn id="246" idx="1"/>
          </p:cNvCxnSpPr>
          <p:nvPr/>
        </p:nvCxnSpPr>
        <p:spPr>
          <a:xfrm flipV="1">
            <a:off x="3275856" y="2817326"/>
            <a:ext cx="169814" cy="1762"/>
          </a:xfrm>
          <a:prstGeom prst="bentConnector3">
            <a:avLst>
              <a:gd name="adj1" fmla="val 88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333 CuadroTexto"/>
          <p:cNvSpPr txBox="1"/>
          <p:nvPr/>
        </p:nvSpPr>
        <p:spPr>
          <a:xfrm>
            <a:off x="3131840" y="2473151"/>
            <a:ext cx="45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Plazo vacío</a:t>
            </a:r>
            <a:endParaRPr lang="es-ES" sz="700" dirty="0"/>
          </a:p>
        </p:txBody>
      </p:sp>
      <p:sp>
        <p:nvSpPr>
          <p:cNvPr id="335" name="334 Decisión"/>
          <p:cNvSpPr/>
          <p:nvPr/>
        </p:nvSpPr>
        <p:spPr>
          <a:xfrm>
            <a:off x="4389521" y="4441424"/>
            <a:ext cx="144016" cy="211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62" name="361 Conector angular"/>
          <p:cNvCxnSpPr>
            <a:stCxn id="335" idx="2"/>
          </p:cNvCxnSpPr>
          <p:nvPr/>
        </p:nvCxnSpPr>
        <p:spPr>
          <a:xfrm rot="16200000" flipH="1">
            <a:off x="5211448" y="3903216"/>
            <a:ext cx="463296" cy="1963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367 CuadroTexto"/>
          <p:cNvSpPr txBox="1"/>
          <p:nvPr/>
        </p:nvSpPr>
        <p:spPr>
          <a:xfrm>
            <a:off x="4139952" y="5085184"/>
            <a:ext cx="749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OK LTC y SOLO LTC</a:t>
            </a:r>
            <a:endParaRPr lang="es-ES" sz="700" dirty="0"/>
          </a:p>
        </p:txBody>
      </p:sp>
      <p:cxnSp>
        <p:nvCxnSpPr>
          <p:cNvPr id="369" name="368 Conector angular"/>
          <p:cNvCxnSpPr>
            <a:stCxn id="335" idx="3"/>
            <a:endCxn id="320" idx="1"/>
          </p:cNvCxnSpPr>
          <p:nvPr/>
        </p:nvCxnSpPr>
        <p:spPr>
          <a:xfrm flipV="1">
            <a:off x="4533537" y="4525702"/>
            <a:ext cx="382109" cy="21578"/>
          </a:xfrm>
          <a:prstGeom prst="bentConnector3">
            <a:avLst>
              <a:gd name="adj1" fmla="val -31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374 Conector angular"/>
          <p:cNvCxnSpPr>
            <a:stCxn id="320" idx="3"/>
          </p:cNvCxnSpPr>
          <p:nvPr/>
        </p:nvCxnSpPr>
        <p:spPr>
          <a:xfrm flipV="1">
            <a:off x="5591606" y="2924944"/>
            <a:ext cx="291906" cy="16007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384 Rectángulo redondeado"/>
          <p:cNvSpPr/>
          <p:nvPr/>
        </p:nvSpPr>
        <p:spPr>
          <a:xfrm>
            <a:off x="6411475" y="2546408"/>
            <a:ext cx="2192973" cy="48860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s-ES" sz="600" b="1" dirty="0" smtClean="0">
                <a:solidFill>
                  <a:schemeClr val="tx1"/>
                </a:solidFill>
              </a:rPr>
              <a:t>120 a 299 €</a:t>
            </a:r>
          </a:p>
          <a:p>
            <a:pPr algn="ctr"/>
            <a:r>
              <a:rPr lang="es-ES" sz="600" dirty="0" smtClean="0">
                <a:solidFill>
                  <a:schemeClr val="tx1"/>
                </a:solidFill>
              </a:rPr>
              <a:t>Sólo LTC</a:t>
            </a:r>
          </a:p>
          <a:p>
            <a:pPr algn="ctr"/>
            <a:r>
              <a:rPr lang="es-ES" sz="600" dirty="0" smtClean="0">
                <a:solidFill>
                  <a:schemeClr val="tx1"/>
                </a:solidFill>
              </a:rPr>
              <a:t>Mínimo 3 meses </a:t>
            </a:r>
          </a:p>
          <a:p>
            <a:pPr algn="ctr"/>
            <a:r>
              <a:rPr lang="es-ES" sz="600" dirty="0" smtClean="0">
                <a:solidFill>
                  <a:schemeClr val="tx1"/>
                </a:solidFill>
              </a:rPr>
              <a:t>Por defecto plazo máximo LTC</a:t>
            </a:r>
            <a:endParaRPr lang="es-ES" sz="600" b="1" dirty="0" smtClean="0">
              <a:solidFill>
                <a:schemeClr val="tx1"/>
              </a:solidFill>
            </a:endParaRPr>
          </a:p>
        </p:txBody>
      </p:sp>
      <p:sp>
        <p:nvSpPr>
          <p:cNvPr id="386" name="385 Rectángulo redondeado"/>
          <p:cNvSpPr/>
          <p:nvPr/>
        </p:nvSpPr>
        <p:spPr>
          <a:xfrm>
            <a:off x="6411475" y="3068960"/>
            <a:ext cx="2192973" cy="5811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s-ES" sz="600" b="1" dirty="0" smtClean="0">
                <a:solidFill>
                  <a:schemeClr val="tx1"/>
                </a:solidFill>
              </a:rPr>
              <a:t>300 a 699 €</a:t>
            </a:r>
          </a:p>
          <a:p>
            <a:pPr algn="ctr"/>
            <a:r>
              <a:rPr lang="es-ES" sz="600" dirty="0" smtClean="0">
                <a:solidFill>
                  <a:schemeClr val="tx1"/>
                </a:solidFill>
              </a:rPr>
              <a:t>LTC y LFP con prioridad LTC</a:t>
            </a:r>
          </a:p>
          <a:p>
            <a:pPr algn="ctr"/>
            <a:r>
              <a:rPr lang="es-ES" sz="600" dirty="0" smtClean="0">
                <a:solidFill>
                  <a:schemeClr val="tx1"/>
                </a:solidFill>
              </a:rPr>
              <a:t>Mínimo 6 meses</a:t>
            </a:r>
          </a:p>
          <a:p>
            <a:pPr algn="ctr"/>
            <a:r>
              <a:rPr lang="es-ES" sz="600" dirty="0">
                <a:solidFill>
                  <a:schemeClr val="tx1"/>
                </a:solidFill>
              </a:rPr>
              <a:t>Por </a:t>
            </a:r>
            <a:r>
              <a:rPr lang="es-ES" sz="600" dirty="0" smtClean="0">
                <a:solidFill>
                  <a:schemeClr val="tx1"/>
                </a:solidFill>
              </a:rPr>
              <a:t>defecto: SI LTC plazo máximo </a:t>
            </a:r>
          </a:p>
          <a:p>
            <a:pPr algn="ctr"/>
            <a:r>
              <a:rPr lang="es-ES" sz="600" dirty="0" smtClean="0">
                <a:solidFill>
                  <a:schemeClr val="tx1"/>
                </a:solidFill>
              </a:rPr>
              <a:t>NO LTC y SI LFP 12 Meses</a:t>
            </a:r>
            <a:endParaRPr lang="es-ES" sz="600" b="1" dirty="0" smtClean="0">
              <a:solidFill>
                <a:schemeClr val="tx1"/>
              </a:solidFill>
            </a:endParaRPr>
          </a:p>
          <a:p>
            <a:pPr algn="ctr"/>
            <a:endParaRPr lang="es-ES" sz="600" dirty="0" smtClean="0">
              <a:solidFill>
                <a:schemeClr val="tx1"/>
              </a:solidFill>
            </a:endParaRPr>
          </a:p>
        </p:txBody>
      </p:sp>
      <p:sp>
        <p:nvSpPr>
          <p:cNvPr id="387" name="386 Rectángulo redondeado"/>
          <p:cNvSpPr/>
          <p:nvPr/>
        </p:nvSpPr>
        <p:spPr>
          <a:xfrm>
            <a:off x="6422741" y="3678234"/>
            <a:ext cx="2192973" cy="595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s-ES" sz="600" b="1" dirty="0" smtClean="0">
                <a:solidFill>
                  <a:schemeClr val="tx1"/>
                </a:solidFill>
              </a:rPr>
              <a:t>700 a 1000 €</a:t>
            </a:r>
          </a:p>
          <a:p>
            <a:pPr algn="ctr"/>
            <a:r>
              <a:rPr lang="es-ES" sz="600" dirty="0" smtClean="0">
                <a:solidFill>
                  <a:schemeClr val="tx1"/>
                </a:solidFill>
              </a:rPr>
              <a:t>LTC y LFP con prioridad LTC</a:t>
            </a:r>
          </a:p>
          <a:p>
            <a:pPr algn="ctr"/>
            <a:r>
              <a:rPr lang="es-ES" sz="600" dirty="0" smtClean="0">
                <a:solidFill>
                  <a:schemeClr val="tx1"/>
                </a:solidFill>
              </a:rPr>
              <a:t>Mínimo 12 meses</a:t>
            </a:r>
          </a:p>
          <a:p>
            <a:pPr algn="ctr"/>
            <a:r>
              <a:rPr lang="es-ES" sz="600" dirty="0">
                <a:solidFill>
                  <a:schemeClr val="tx1"/>
                </a:solidFill>
              </a:rPr>
              <a:t>Por defecto: SI LTC plazo máximo </a:t>
            </a:r>
          </a:p>
          <a:p>
            <a:pPr algn="ctr"/>
            <a:r>
              <a:rPr lang="es-ES" sz="600" dirty="0" smtClean="0">
                <a:solidFill>
                  <a:schemeClr val="tx1"/>
                </a:solidFill>
              </a:rPr>
              <a:t>NO LTC y SI </a:t>
            </a:r>
            <a:r>
              <a:rPr lang="es-ES" sz="600" dirty="0">
                <a:solidFill>
                  <a:schemeClr val="tx1"/>
                </a:solidFill>
              </a:rPr>
              <a:t>LFP </a:t>
            </a:r>
            <a:r>
              <a:rPr lang="es-ES" sz="600" dirty="0" smtClean="0">
                <a:solidFill>
                  <a:schemeClr val="tx1"/>
                </a:solidFill>
              </a:rPr>
              <a:t>24 </a:t>
            </a:r>
            <a:r>
              <a:rPr lang="es-ES" sz="600" dirty="0">
                <a:solidFill>
                  <a:schemeClr val="tx1"/>
                </a:solidFill>
              </a:rPr>
              <a:t>Meses</a:t>
            </a:r>
            <a:endParaRPr lang="es-ES" sz="600" b="1" dirty="0">
              <a:solidFill>
                <a:schemeClr val="tx1"/>
              </a:solidFill>
            </a:endParaRPr>
          </a:p>
          <a:p>
            <a:pPr algn="ctr"/>
            <a:endParaRPr lang="es-ES" sz="600" b="1" dirty="0" smtClean="0">
              <a:solidFill>
                <a:schemeClr val="tx1"/>
              </a:solidFill>
            </a:endParaRPr>
          </a:p>
        </p:txBody>
      </p:sp>
      <p:sp>
        <p:nvSpPr>
          <p:cNvPr id="395" name="394 Rectángulo redondeado"/>
          <p:cNvSpPr/>
          <p:nvPr/>
        </p:nvSpPr>
        <p:spPr>
          <a:xfrm>
            <a:off x="6417756" y="4306957"/>
            <a:ext cx="2192973" cy="56317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s-ES" sz="600" b="1" dirty="0" smtClean="0">
                <a:solidFill>
                  <a:schemeClr val="tx1"/>
                </a:solidFill>
              </a:rPr>
              <a:t>1000 a 3000 €</a:t>
            </a:r>
          </a:p>
          <a:p>
            <a:pPr algn="ctr"/>
            <a:r>
              <a:rPr lang="es-ES" sz="600" dirty="0" smtClean="0">
                <a:solidFill>
                  <a:schemeClr val="tx1"/>
                </a:solidFill>
              </a:rPr>
              <a:t>LFP y LTC con prioridad LFP</a:t>
            </a:r>
          </a:p>
          <a:p>
            <a:pPr algn="ctr"/>
            <a:r>
              <a:rPr lang="es-ES" sz="600" dirty="0" smtClean="0">
                <a:solidFill>
                  <a:schemeClr val="tx1"/>
                </a:solidFill>
              </a:rPr>
              <a:t>Mínimo 12 meses</a:t>
            </a:r>
          </a:p>
          <a:p>
            <a:pPr algn="ctr"/>
            <a:r>
              <a:rPr lang="es-ES" sz="600" dirty="0">
                <a:solidFill>
                  <a:schemeClr val="tx1"/>
                </a:solidFill>
              </a:rPr>
              <a:t>Por defecto: SI </a:t>
            </a:r>
            <a:r>
              <a:rPr lang="es-ES" sz="600" dirty="0" smtClean="0">
                <a:solidFill>
                  <a:schemeClr val="tx1"/>
                </a:solidFill>
              </a:rPr>
              <a:t>LFP 24 meses </a:t>
            </a:r>
            <a:endParaRPr lang="es-ES" sz="600" dirty="0">
              <a:solidFill>
                <a:schemeClr val="tx1"/>
              </a:solidFill>
            </a:endParaRPr>
          </a:p>
          <a:p>
            <a:pPr algn="ctr"/>
            <a:r>
              <a:rPr lang="es-ES" sz="600" dirty="0" smtClean="0">
                <a:solidFill>
                  <a:schemeClr val="tx1"/>
                </a:solidFill>
              </a:rPr>
              <a:t>NO LFP y SI LTC plazo máximo</a:t>
            </a:r>
            <a:endParaRPr lang="es-ES" sz="600" b="1" dirty="0" smtClean="0">
              <a:solidFill>
                <a:schemeClr val="tx1"/>
              </a:solidFill>
            </a:endParaRPr>
          </a:p>
        </p:txBody>
      </p:sp>
      <p:cxnSp>
        <p:nvCxnSpPr>
          <p:cNvPr id="412" name="411 Conector angular"/>
          <p:cNvCxnSpPr>
            <a:stCxn id="273" idx="3"/>
            <a:endCxn id="162" idx="4"/>
          </p:cNvCxnSpPr>
          <p:nvPr/>
        </p:nvCxnSpPr>
        <p:spPr>
          <a:xfrm flipV="1">
            <a:off x="8655745" y="2549574"/>
            <a:ext cx="229306" cy="14077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418 Conector angular"/>
          <p:cNvCxnSpPr>
            <a:stCxn id="326" idx="0"/>
            <a:endCxn id="273" idx="0"/>
          </p:cNvCxnSpPr>
          <p:nvPr/>
        </p:nvCxnSpPr>
        <p:spPr>
          <a:xfrm rot="5400000" flipH="1" flipV="1">
            <a:off x="5101126" y="336390"/>
            <a:ext cx="479564" cy="4274121"/>
          </a:xfrm>
          <a:prstGeom prst="bentConnector3">
            <a:avLst>
              <a:gd name="adj1" fmla="val 1662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424 CuadroTexto"/>
          <p:cNvSpPr txBox="1"/>
          <p:nvPr/>
        </p:nvSpPr>
        <p:spPr>
          <a:xfrm>
            <a:off x="3131840" y="1861374"/>
            <a:ext cx="57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Importe &lt; mínimo</a:t>
            </a:r>
            <a:endParaRPr lang="es-ES" sz="700" dirty="0"/>
          </a:p>
        </p:txBody>
      </p:sp>
      <p:sp>
        <p:nvSpPr>
          <p:cNvPr id="429" name="428 Elipse"/>
          <p:cNvSpPr/>
          <p:nvPr/>
        </p:nvSpPr>
        <p:spPr>
          <a:xfrm>
            <a:off x="5992108" y="5215587"/>
            <a:ext cx="164068" cy="15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30" name="429 Conector angular"/>
          <p:cNvCxnSpPr>
            <a:stCxn id="387" idx="1"/>
            <a:endCxn id="429" idx="0"/>
          </p:cNvCxnSpPr>
          <p:nvPr/>
        </p:nvCxnSpPr>
        <p:spPr>
          <a:xfrm rot="10800000" flipV="1">
            <a:off x="6074143" y="3975953"/>
            <a:ext cx="348599" cy="12396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432 CuadroTexto"/>
          <p:cNvSpPr txBox="1"/>
          <p:nvPr/>
        </p:nvSpPr>
        <p:spPr>
          <a:xfrm>
            <a:off x="5695601" y="5373216"/>
            <a:ext cx="820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KO </a:t>
            </a:r>
            <a:r>
              <a:rPr lang="es-ES" sz="700" dirty="0" smtClean="0"/>
              <a:t>REGLAS FINANCIACIÓN</a:t>
            </a:r>
            <a:endParaRPr lang="es-ES" sz="700" dirty="0"/>
          </a:p>
        </p:txBody>
      </p:sp>
      <p:cxnSp>
        <p:nvCxnSpPr>
          <p:cNvPr id="434" name="433 Conector angular"/>
          <p:cNvCxnSpPr>
            <a:stCxn id="260" idx="3"/>
            <a:endCxn id="386" idx="1"/>
          </p:cNvCxnSpPr>
          <p:nvPr/>
        </p:nvCxnSpPr>
        <p:spPr>
          <a:xfrm>
            <a:off x="5967014" y="2819088"/>
            <a:ext cx="444461" cy="5404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463 Rectángulo redondeado"/>
          <p:cNvSpPr/>
          <p:nvPr/>
        </p:nvSpPr>
        <p:spPr>
          <a:xfrm>
            <a:off x="6411475" y="4902371"/>
            <a:ext cx="2192973" cy="54285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s-ES" sz="600" b="1" dirty="0" smtClean="0">
                <a:solidFill>
                  <a:schemeClr val="tx1"/>
                </a:solidFill>
              </a:rPr>
              <a:t>Desde a 3000 €</a:t>
            </a:r>
          </a:p>
          <a:p>
            <a:pPr algn="ctr"/>
            <a:r>
              <a:rPr lang="es-ES" sz="600" dirty="0" smtClean="0">
                <a:solidFill>
                  <a:schemeClr val="tx1"/>
                </a:solidFill>
              </a:rPr>
              <a:t>LFP y LTC con prioridad LFP</a:t>
            </a:r>
          </a:p>
          <a:p>
            <a:pPr algn="ctr"/>
            <a:r>
              <a:rPr lang="es-ES" sz="600" dirty="0" smtClean="0">
                <a:solidFill>
                  <a:schemeClr val="tx1"/>
                </a:solidFill>
              </a:rPr>
              <a:t>Mínimo 12 meses</a:t>
            </a:r>
          </a:p>
          <a:p>
            <a:pPr algn="ctr"/>
            <a:r>
              <a:rPr lang="es-ES" sz="600" dirty="0">
                <a:solidFill>
                  <a:schemeClr val="tx1"/>
                </a:solidFill>
              </a:rPr>
              <a:t>Por defecto: SI </a:t>
            </a:r>
            <a:r>
              <a:rPr lang="es-ES" sz="600" dirty="0" smtClean="0">
                <a:solidFill>
                  <a:schemeClr val="tx1"/>
                </a:solidFill>
              </a:rPr>
              <a:t>LFP 48 meses </a:t>
            </a:r>
            <a:endParaRPr lang="es-ES" sz="600" dirty="0">
              <a:solidFill>
                <a:schemeClr val="tx1"/>
              </a:solidFill>
            </a:endParaRPr>
          </a:p>
          <a:p>
            <a:pPr algn="ctr"/>
            <a:r>
              <a:rPr lang="es-ES" sz="600" dirty="0" smtClean="0">
                <a:solidFill>
                  <a:schemeClr val="tx1"/>
                </a:solidFill>
              </a:rPr>
              <a:t>NO LFP y SI LTC plazo máximo</a:t>
            </a:r>
            <a:endParaRPr lang="es-ES" sz="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0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107 Rectángulo redondeado"/>
          <p:cNvSpPr/>
          <p:nvPr/>
        </p:nvSpPr>
        <p:spPr>
          <a:xfrm>
            <a:off x="467544" y="2009798"/>
            <a:ext cx="705304" cy="54753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b="1" dirty="0" smtClean="0">
                <a:solidFill>
                  <a:schemeClr val="tx1"/>
                </a:solidFill>
              </a:rPr>
              <a:t>IU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Modifica plazo o acepta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304" name="CuadroTexto 10"/>
          <p:cNvSpPr txBox="1">
            <a:spLocks noChangeArrowheads="1"/>
          </p:cNvSpPr>
          <p:nvPr/>
        </p:nvSpPr>
        <p:spPr bwMode="auto">
          <a:xfrm>
            <a:off x="543693" y="260648"/>
            <a:ext cx="8132763" cy="46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s-ES"/>
            </a:defPPr>
            <a:lvl1pPr>
              <a:lnSpc>
                <a:spcPct val="110000"/>
              </a:lnSpc>
              <a:defRPr sz="2200" b="1">
                <a:latin typeface="Bankia" panose="02000506040000020004" pitchFamily="2" charset="0"/>
                <a:ea typeface="ＭＳ Ｐゴシック" charset="-128"/>
                <a:cs typeface="Bankia"/>
              </a:defRPr>
            </a:lvl1pPr>
            <a:lvl2pPr marL="742950" indent="-285750" eaLnBrk="0" hangingPunct="0">
              <a:defRPr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9pPr>
          </a:lstStyle>
          <a:p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3. Correspondencia APIs – SOs </a:t>
            </a:r>
            <a:r>
              <a:rPr lang="es-ES_tradnl" dirty="0" smtClean="0"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s-ES_tradnl" dirty="0" smtClean="0">
                <a:latin typeface="Calibri" panose="020F0502020204030204" pitchFamily="34" charset="0"/>
                <a:cs typeface="Calibri" panose="020F0502020204030204" pitchFamily="34" charset="0"/>
              </a:rPr>
              <a:t>5)</a:t>
            </a:r>
            <a:endParaRPr lang="es-ES_trad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101 Rectángulo redondeado"/>
          <p:cNvSpPr/>
          <p:nvPr/>
        </p:nvSpPr>
        <p:spPr>
          <a:xfrm>
            <a:off x="1763688" y="3278408"/>
            <a:ext cx="657742" cy="50405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 dirty="0">
                <a:solidFill>
                  <a:schemeClr val="bg1"/>
                </a:solidFill>
              </a:rPr>
              <a:t>OBTENER CUENTAS</a:t>
            </a:r>
          </a:p>
        </p:txBody>
      </p:sp>
      <p:sp>
        <p:nvSpPr>
          <p:cNvPr id="197" name="196 Rectángulo redondeado"/>
          <p:cNvSpPr/>
          <p:nvPr/>
        </p:nvSpPr>
        <p:spPr>
          <a:xfrm>
            <a:off x="3059832" y="2009798"/>
            <a:ext cx="561288" cy="59172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s-ES" sz="800" b="1" dirty="0" smtClean="0">
                <a:solidFill>
                  <a:schemeClr val="tx1"/>
                </a:solidFill>
              </a:rPr>
              <a:t>IU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Selección cuenta 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62" name="61 Rectángulo"/>
          <p:cNvSpPr/>
          <p:nvPr/>
        </p:nvSpPr>
        <p:spPr>
          <a:xfrm>
            <a:off x="1557589" y="2403022"/>
            <a:ext cx="1043122" cy="223224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0" name="59 CuadroTexto"/>
          <p:cNvSpPr txBox="1"/>
          <p:nvPr/>
        </p:nvSpPr>
        <p:spPr>
          <a:xfrm>
            <a:off x="1532136" y="3068206"/>
            <a:ext cx="12135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Contrato Multiacceso</a:t>
            </a:r>
            <a:endParaRPr lang="es-ES" sz="600" dirty="0">
              <a:solidFill>
                <a:srgbClr val="0070C0"/>
              </a:solidFill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1643313" y="3795110"/>
            <a:ext cx="12135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Listado cuentas</a:t>
            </a:r>
            <a:endParaRPr lang="es-ES" sz="600" dirty="0">
              <a:solidFill>
                <a:srgbClr val="00B050"/>
              </a:solidFill>
            </a:endParaRPr>
          </a:p>
        </p:txBody>
      </p:sp>
      <p:cxnSp>
        <p:nvCxnSpPr>
          <p:cNvPr id="29" name="28 Conector angular"/>
          <p:cNvCxnSpPr>
            <a:stCxn id="108" idx="3"/>
            <a:endCxn id="102" idx="1"/>
          </p:cNvCxnSpPr>
          <p:nvPr/>
        </p:nvCxnSpPr>
        <p:spPr>
          <a:xfrm>
            <a:off x="1172848" y="2283565"/>
            <a:ext cx="590840" cy="12468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102" idx="3"/>
            <a:endCxn id="197" idx="1"/>
          </p:cNvCxnSpPr>
          <p:nvPr/>
        </p:nvCxnSpPr>
        <p:spPr>
          <a:xfrm flipV="1">
            <a:off x="2421430" y="2305659"/>
            <a:ext cx="638402" cy="12247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1532568" y="2046563"/>
            <a:ext cx="1965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70C0"/>
                </a:solidFill>
              </a:rPr>
              <a:t>Contrato</a:t>
            </a:r>
          </a:p>
          <a:p>
            <a:pPr algn="l"/>
            <a:r>
              <a:rPr lang="es-ES" b="1" dirty="0" smtClean="0">
                <a:solidFill>
                  <a:srgbClr val="0070C0"/>
                </a:solidFill>
              </a:rPr>
              <a:t> Multiacceso (API)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1469248" y="4707859"/>
            <a:ext cx="18066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B050"/>
                </a:solidFill>
              </a:rPr>
              <a:t>Listado cuentas (SN)</a:t>
            </a:r>
            <a:endParaRPr lang="es-ES" b="1" dirty="0">
              <a:solidFill>
                <a:srgbClr val="00B050"/>
              </a:solidFill>
            </a:endParaRPr>
          </a:p>
        </p:txBody>
      </p:sp>
      <p:cxnSp>
        <p:nvCxnSpPr>
          <p:cNvPr id="63" name="62 Conector angular"/>
          <p:cNvCxnSpPr>
            <a:stCxn id="77" idx="3"/>
            <a:endCxn id="47" idx="0"/>
          </p:cNvCxnSpPr>
          <p:nvPr/>
        </p:nvCxnSpPr>
        <p:spPr>
          <a:xfrm>
            <a:off x="5654453" y="3260702"/>
            <a:ext cx="501723" cy="6766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Rectángulo"/>
          <p:cNvSpPr/>
          <p:nvPr/>
        </p:nvSpPr>
        <p:spPr>
          <a:xfrm>
            <a:off x="3759008" y="2351254"/>
            <a:ext cx="4989456" cy="326988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7" name="76 Rectángulo redondeado"/>
          <p:cNvSpPr/>
          <p:nvPr/>
        </p:nvSpPr>
        <p:spPr>
          <a:xfrm>
            <a:off x="4856337" y="3008674"/>
            <a:ext cx="7981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s-ES" sz="800" b="1" dirty="0" smtClean="0"/>
              <a:t>TRAMITAR/ACTUALIZAR OFERTA LFP </a:t>
            </a:r>
            <a:endParaRPr lang="es-ES" sz="800" b="1" dirty="0"/>
          </a:p>
        </p:txBody>
      </p:sp>
      <p:cxnSp>
        <p:nvCxnSpPr>
          <p:cNvPr id="79" name="78 Conector angular"/>
          <p:cNvCxnSpPr>
            <a:stCxn id="197" idx="3"/>
            <a:endCxn id="32" idx="1"/>
          </p:cNvCxnSpPr>
          <p:nvPr/>
        </p:nvCxnSpPr>
        <p:spPr>
          <a:xfrm>
            <a:off x="3621120" y="2305659"/>
            <a:ext cx="590840" cy="17332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79 CuadroTexto"/>
          <p:cNvSpPr txBox="1"/>
          <p:nvPr/>
        </p:nvSpPr>
        <p:spPr>
          <a:xfrm>
            <a:off x="4741457" y="2382388"/>
            <a:ext cx="166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Id cliente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Cuenta de cargo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Impote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Plazo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Finalidad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/>
              <a:t>Indicador de Procedencia (PLANB2).</a:t>
            </a:r>
            <a:r>
              <a:rPr lang="es-ES" sz="500" i="1" dirty="0">
                <a:solidFill>
                  <a:srgbClr val="0070C0"/>
                </a:solidFill>
              </a:rPr>
              <a:t> 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endParaRPr lang="es-ES" sz="600" dirty="0" smtClean="0">
              <a:solidFill>
                <a:srgbClr val="0070C0"/>
              </a:solidFill>
            </a:endParaRPr>
          </a:p>
        </p:txBody>
      </p:sp>
      <p:sp>
        <p:nvSpPr>
          <p:cNvPr id="81" name="80 Rectángulo redondeado"/>
          <p:cNvSpPr/>
          <p:nvPr/>
        </p:nvSpPr>
        <p:spPr>
          <a:xfrm>
            <a:off x="6525372" y="3791913"/>
            <a:ext cx="741724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 dirty="0"/>
              <a:t>ABRIR EXPEDIENTE</a:t>
            </a:r>
          </a:p>
          <a:p>
            <a:pPr algn="ctr"/>
            <a:r>
              <a:rPr lang="es-ES" sz="800" b="1" dirty="0"/>
              <a:t>GD </a:t>
            </a:r>
          </a:p>
        </p:txBody>
      </p:sp>
      <p:sp>
        <p:nvSpPr>
          <p:cNvPr id="82" name="81 Rectángulo"/>
          <p:cNvSpPr/>
          <p:nvPr/>
        </p:nvSpPr>
        <p:spPr>
          <a:xfrm>
            <a:off x="6487152" y="4265872"/>
            <a:ext cx="12014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i="1" dirty="0" err="1">
                <a:solidFill>
                  <a:schemeClr val="bg1">
                    <a:lumMod val="50000"/>
                  </a:schemeClr>
                </a:solidFill>
              </a:rPr>
              <a:t>AbrirExpedienteSNG</a:t>
            </a:r>
            <a:r>
              <a:rPr lang="es-ES" sz="600" i="1" dirty="0">
                <a:solidFill>
                  <a:schemeClr val="bg1">
                    <a:lumMod val="50000"/>
                  </a:schemeClr>
                </a:solidFill>
              </a:rPr>
              <a:t> DAPD0001</a:t>
            </a:r>
          </a:p>
        </p:txBody>
      </p:sp>
      <p:sp>
        <p:nvSpPr>
          <p:cNvPr id="83" name="82 Rectángulo"/>
          <p:cNvSpPr/>
          <p:nvPr/>
        </p:nvSpPr>
        <p:spPr>
          <a:xfrm>
            <a:off x="4724642" y="3573016"/>
            <a:ext cx="16537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Nº </a:t>
            </a:r>
            <a:r>
              <a:rPr lang="es-ES" sz="600" dirty="0">
                <a:solidFill>
                  <a:srgbClr val="00B050"/>
                </a:solidFill>
              </a:rPr>
              <a:t>oferta 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ParametrosNegocio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IdInstanciaProceso (oferta+ expediente)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Id contrato (expediente)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Intervinientes</a:t>
            </a:r>
            <a:endParaRPr lang="es-ES" sz="600" dirty="0">
              <a:solidFill>
                <a:srgbClr val="00B050"/>
              </a:solidFill>
            </a:endParaRPr>
          </a:p>
        </p:txBody>
      </p:sp>
      <p:sp>
        <p:nvSpPr>
          <p:cNvPr id="84" name="83 Forma libre"/>
          <p:cNvSpPr/>
          <p:nvPr/>
        </p:nvSpPr>
        <p:spPr>
          <a:xfrm>
            <a:off x="3745408" y="1157734"/>
            <a:ext cx="4498999" cy="405336"/>
          </a:xfrm>
          <a:custGeom>
            <a:avLst/>
            <a:gdLst>
              <a:gd name="connsiteX0" fmla="*/ 0 w 1477664"/>
              <a:gd name="connsiteY0" fmla="*/ 144019 h 864096"/>
              <a:gd name="connsiteX1" fmla="*/ 144019 w 1477664"/>
              <a:gd name="connsiteY1" fmla="*/ 0 h 864096"/>
              <a:gd name="connsiteX2" fmla="*/ 1333645 w 1477664"/>
              <a:gd name="connsiteY2" fmla="*/ 0 h 864096"/>
              <a:gd name="connsiteX3" fmla="*/ 1477664 w 1477664"/>
              <a:gd name="connsiteY3" fmla="*/ 144019 h 864096"/>
              <a:gd name="connsiteX4" fmla="*/ 1477664 w 1477664"/>
              <a:gd name="connsiteY4" fmla="*/ 720077 h 864096"/>
              <a:gd name="connsiteX5" fmla="*/ 1333645 w 1477664"/>
              <a:gd name="connsiteY5" fmla="*/ 864096 h 864096"/>
              <a:gd name="connsiteX6" fmla="*/ 144019 w 1477664"/>
              <a:gd name="connsiteY6" fmla="*/ 864096 h 864096"/>
              <a:gd name="connsiteX7" fmla="*/ 0 w 1477664"/>
              <a:gd name="connsiteY7" fmla="*/ 720077 h 864096"/>
              <a:gd name="connsiteX8" fmla="*/ 0 w 1477664"/>
              <a:gd name="connsiteY8" fmla="*/ 144019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4" h="864096">
                <a:moveTo>
                  <a:pt x="0" y="144019"/>
                </a:moveTo>
                <a:cubicBezTo>
                  <a:pt x="0" y="64480"/>
                  <a:pt x="64480" y="0"/>
                  <a:pt x="144019" y="0"/>
                </a:cubicBezTo>
                <a:lnTo>
                  <a:pt x="1333645" y="0"/>
                </a:lnTo>
                <a:cubicBezTo>
                  <a:pt x="1413184" y="0"/>
                  <a:pt x="1477664" y="64480"/>
                  <a:pt x="1477664" y="144019"/>
                </a:cubicBezTo>
                <a:lnTo>
                  <a:pt x="1477664" y="720077"/>
                </a:lnTo>
                <a:cubicBezTo>
                  <a:pt x="1477664" y="799616"/>
                  <a:pt x="1413184" y="864096"/>
                  <a:pt x="1333645" y="864096"/>
                </a:cubicBezTo>
                <a:lnTo>
                  <a:pt x="144019" y="864096"/>
                </a:lnTo>
                <a:cubicBezTo>
                  <a:pt x="64480" y="864096"/>
                  <a:pt x="0" y="799616"/>
                  <a:pt x="0" y="720077"/>
                </a:cubicBezTo>
                <a:lnTo>
                  <a:pt x="0" y="144019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SO Tramitar</a:t>
            </a:r>
          </a:p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Financiación </a:t>
            </a:r>
            <a:r>
              <a:rPr lang="es-ES" sz="1000" b="1" dirty="0">
                <a:solidFill>
                  <a:schemeClr val="tx1"/>
                </a:solidFill>
              </a:rPr>
              <a:t>Plan B</a:t>
            </a:r>
          </a:p>
        </p:txBody>
      </p:sp>
      <p:sp>
        <p:nvSpPr>
          <p:cNvPr id="85" name="84 CuadroTexto"/>
          <p:cNvSpPr txBox="1"/>
          <p:nvPr/>
        </p:nvSpPr>
        <p:spPr>
          <a:xfrm>
            <a:off x="3958100" y="1556792"/>
            <a:ext cx="1982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70C0"/>
                </a:solidFill>
              </a:rPr>
              <a:t>Id cliente (API)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70C0"/>
                </a:solidFill>
              </a:rPr>
              <a:t>Cuenta de cargo (Canal)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70C0"/>
                </a:solidFill>
              </a:rPr>
              <a:t>Importe (Canal)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70C0"/>
                </a:solidFill>
              </a:rPr>
              <a:t>Plazo (Canal)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70C0"/>
                </a:solidFill>
              </a:rPr>
              <a:t>Tipo de financiación LFP o LTC</a:t>
            </a:r>
          </a:p>
        </p:txBody>
      </p:sp>
      <p:sp>
        <p:nvSpPr>
          <p:cNvPr id="86" name="85 CuadroTexto"/>
          <p:cNvSpPr txBox="1"/>
          <p:nvPr/>
        </p:nvSpPr>
        <p:spPr>
          <a:xfrm>
            <a:off x="3745408" y="5595261"/>
            <a:ext cx="3279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algn="l"/>
            <a:endParaRPr lang="es-ES" b="1" dirty="0">
              <a:solidFill>
                <a:srgbClr val="00B050"/>
              </a:solidFill>
            </a:endParaRP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B050"/>
                </a:solidFill>
              </a:rPr>
              <a:t>Oferta 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B050"/>
                </a:solidFill>
              </a:rPr>
              <a:t>IdInstanciaProceso (=Id Expediente Documental)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B050"/>
                </a:solidFill>
              </a:rPr>
              <a:t>Tipo de financiación LFP o LTC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endParaRPr lang="es-ES" b="1" dirty="0" smtClean="0">
              <a:solidFill>
                <a:srgbClr val="00B050"/>
              </a:solidFill>
            </a:endParaRPr>
          </a:p>
          <a:p>
            <a:pPr marL="85725" indent="-85725" algn="l">
              <a:buFont typeface="Arial" panose="020B0604020202020204" pitchFamily="34" charset="0"/>
              <a:buChar char="•"/>
            </a:pPr>
            <a:endParaRPr lang="es-ES" b="1" dirty="0" smtClean="0">
              <a:solidFill>
                <a:srgbClr val="00B050"/>
              </a:solidFill>
            </a:endParaRPr>
          </a:p>
        </p:txBody>
      </p:sp>
      <p:sp>
        <p:nvSpPr>
          <p:cNvPr id="87" name="86 Rectángulo"/>
          <p:cNvSpPr/>
          <p:nvPr/>
        </p:nvSpPr>
        <p:spPr>
          <a:xfrm>
            <a:off x="6372200" y="2780928"/>
            <a:ext cx="2226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agrupadorExpediente 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b="1" dirty="0" smtClean="0">
                <a:solidFill>
                  <a:srgbClr val="0070C0"/>
                </a:solidFill>
              </a:rPr>
              <a:t>codProceso </a:t>
            </a:r>
            <a:endParaRPr lang="es-ES" sz="600" b="1" dirty="0">
              <a:solidFill>
                <a:srgbClr val="0070C0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codPiloto</a:t>
            </a:r>
            <a:endParaRPr lang="es-ES" sz="600" dirty="0">
              <a:solidFill>
                <a:srgbClr val="0070C0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b="1" dirty="0" smtClean="0">
                <a:solidFill>
                  <a:srgbClr val="0070C0"/>
                </a:solidFill>
              </a:rPr>
              <a:t>Intervinentes 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b="1" dirty="0">
                <a:solidFill>
                  <a:srgbClr val="0070C0"/>
                </a:solidFill>
              </a:rPr>
              <a:t>parametrosNegocio 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b="1" dirty="0" smtClean="0">
                <a:solidFill>
                  <a:srgbClr val="0070C0"/>
                </a:solidFill>
              </a:rPr>
              <a:t>idInstanciaProceso</a:t>
            </a:r>
            <a:r>
              <a:rPr lang="es-ES" sz="600" b="1" dirty="0" smtClean="0">
                <a:solidFill>
                  <a:srgbClr val="FFC000"/>
                </a:solidFill>
              </a:rPr>
              <a:t> </a:t>
            </a:r>
            <a:endParaRPr lang="es-ES" sz="600" b="1" dirty="0">
              <a:solidFill>
                <a:srgbClr val="FFC000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b="1" dirty="0" smtClean="0">
                <a:solidFill>
                  <a:srgbClr val="0070C0"/>
                </a:solidFill>
              </a:rPr>
              <a:t>id Contrato</a:t>
            </a:r>
            <a:endParaRPr lang="es-ES" sz="600" b="1" dirty="0">
              <a:solidFill>
                <a:srgbClr val="0070C0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codFamilia</a:t>
            </a:r>
            <a:endParaRPr lang="es-ES" sz="600" dirty="0">
              <a:solidFill>
                <a:srgbClr val="0070C0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codSubFamilia</a:t>
            </a:r>
            <a:endParaRPr lang="es-ES" sz="600" dirty="0">
              <a:solidFill>
                <a:srgbClr val="0070C0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codProducto</a:t>
            </a:r>
            <a:endParaRPr lang="es-ES" sz="600" dirty="0">
              <a:solidFill>
                <a:srgbClr val="0070C0"/>
              </a:solidFill>
            </a:endParaRPr>
          </a:p>
        </p:txBody>
      </p:sp>
      <p:cxnSp>
        <p:nvCxnSpPr>
          <p:cNvPr id="88" name="87 Conector angular"/>
          <p:cNvCxnSpPr>
            <a:stCxn id="81" idx="3"/>
            <a:endCxn id="55" idx="1"/>
          </p:cNvCxnSpPr>
          <p:nvPr/>
        </p:nvCxnSpPr>
        <p:spPr>
          <a:xfrm flipV="1">
            <a:off x="7267096" y="4039177"/>
            <a:ext cx="198666" cy="47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88 Elipse"/>
          <p:cNvSpPr/>
          <p:nvPr/>
        </p:nvSpPr>
        <p:spPr>
          <a:xfrm>
            <a:off x="8460432" y="3940801"/>
            <a:ext cx="216024" cy="202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2</a:t>
            </a:r>
            <a:endParaRPr lang="es-ES" sz="1200" dirty="0"/>
          </a:p>
        </p:txBody>
      </p:sp>
      <p:sp>
        <p:nvSpPr>
          <p:cNvPr id="30" name="29 Rectángulo redondeado"/>
          <p:cNvSpPr/>
          <p:nvPr/>
        </p:nvSpPr>
        <p:spPr>
          <a:xfrm>
            <a:off x="4856337" y="4586184"/>
            <a:ext cx="798116" cy="50405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800" b="1" dirty="0"/>
              <a:t>TRAMITAR/ACTUALIZAR OFERTA LTC 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716016" y="4149080"/>
            <a:ext cx="12135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Id cliente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Cuenta de cargo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Impote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Plazo</a:t>
            </a:r>
          </a:p>
          <a:p>
            <a:pPr algn="l"/>
            <a:endParaRPr lang="es-ES" sz="600" dirty="0" smtClean="0">
              <a:solidFill>
                <a:srgbClr val="0070C0"/>
              </a:solidFill>
            </a:endParaRPr>
          </a:p>
        </p:txBody>
      </p:sp>
      <p:sp>
        <p:nvSpPr>
          <p:cNvPr id="32" name="31 Decisión"/>
          <p:cNvSpPr/>
          <p:nvPr/>
        </p:nvSpPr>
        <p:spPr>
          <a:xfrm>
            <a:off x="4211960" y="3933056"/>
            <a:ext cx="144016" cy="211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6" name="35 Conector angular"/>
          <p:cNvCxnSpPr>
            <a:stCxn id="32" idx="0"/>
            <a:endCxn id="77" idx="1"/>
          </p:cNvCxnSpPr>
          <p:nvPr/>
        </p:nvCxnSpPr>
        <p:spPr>
          <a:xfrm rot="5400000" flipH="1" flipV="1">
            <a:off x="4233975" y="3310695"/>
            <a:ext cx="672354" cy="5723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angular"/>
          <p:cNvCxnSpPr>
            <a:stCxn id="32" idx="2"/>
            <a:endCxn id="30" idx="1"/>
          </p:cNvCxnSpPr>
          <p:nvPr/>
        </p:nvCxnSpPr>
        <p:spPr>
          <a:xfrm rot="16200000" flipH="1">
            <a:off x="4223430" y="4205305"/>
            <a:ext cx="693444" cy="5723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 rot="16200000">
            <a:off x="4033381" y="3579561"/>
            <a:ext cx="3571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LFP</a:t>
            </a:r>
            <a:endParaRPr lang="es-ES" sz="700" dirty="0"/>
          </a:p>
        </p:txBody>
      </p:sp>
      <p:sp>
        <p:nvSpPr>
          <p:cNvPr id="43" name="42 CuadroTexto"/>
          <p:cNvSpPr txBox="1"/>
          <p:nvPr/>
        </p:nvSpPr>
        <p:spPr>
          <a:xfrm rot="16200000">
            <a:off x="4005360" y="4302520"/>
            <a:ext cx="3571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LTC</a:t>
            </a:r>
            <a:endParaRPr lang="es-ES" sz="700" dirty="0"/>
          </a:p>
        </p:txBody>
      </p:sp>
      <p:sp>
        <p:nvSpPr>
          <p:cNvPr id="45" name="44 Rectángulo"/>
          <p:cNvSpPr/>
          <p:nvPr/>
        </p:nvSpPr>
        <p:spPr>
          <a:xfrm>
            <a:off x="4753391" y="5066600"/>
            <a:ext cx="15015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600" dirty="0">
              <a:solidFill>
                <a:srgbClr val="00B050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ParametrosNegocio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IdInstanciaProceso 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Id contrato (expediente)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Intervinientes</a:t>
            </a:r>
            <a:endParaRPr lang="es-ES" sz="600" dirty="0">
              <a:solidFill>
                <a:srgbClr val="00B050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endParaRPr lang="es-ES" sz="600" dirty="0" smtClean="0">
              <a:solidFill>
                <a:srgbClr val="00B050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endParaRPr lang="es-ES" sz="600" dirty="0" smtClean="0">
              <a:solidFill>
                <a:srgbClr val="00B050"/>
              </a:solidFill>
            </a:endParaRPr>
          </a:p>
        </p:txBody>
      </p:sp>
      <p:sp>
        <p:nvSpPr>
          <p:cNvPr id="47" name="46 Decisión"/>
          <p:cNvSpPr/>
          <p:nvPr/>
        </p:nvSpPr>
        <p:spPr>
          <a:xfrm>
            <a:off x="6084168" y="3937368"/>
            <a:ext cx="144016" cy="211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9" name="48 Conector angular"/>
          <p:cNvCxnSpPr>
            <a:stCxn id="30" idx="3"/>
            <a:endCxn id="47" idx="2"/>
          </p:cNvCxnSpPr>
          <p:nvPr/>
        </p:nvCxnSpPr>
        <p:spPr>
          <a:xfrm flipV="1">
            <a:off x="5654453" y="4149080"/>
            <a:ext cx="501723" cy="6891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angular"/>
          <p:cNvCxnSpPr>
            <a:stCxn id="47" idx="3"/>
            <a:endCxn id="81" idx="1"/>
          </p:cNvCxnSpPr>
          <p:nvPr/>
        </p:nvCxnSpPr>
        <p:spPr>
          <a:xfrm>
            <a:off x="6228184" y="4043224"/>
            <a:ext cx="297188" cy="7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3738385" y="836712"/>
            <a:ext cx="4506022" cy="31857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API Financiación Plan B</a:t>
            </a:r>
          </a:p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“Tramitación”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53" name="52 Rectángulo redondeado"/>
          <p:cNvSpPr/>
          <p:nvPr/>
        </p:nvSpPr>
        <p:spPr>
          <a:xfrm>
            <a:off x="1026242" y="839634"/>
            <a:ext cx="2033590" cy="31857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API Cuentas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54" name="Triángulo isósceles 9"/>
          <p:cNvSpPr>
            <a:spLocks noChangeAspect="1"/>
          </p:cNvSpPr>
          <p:nvPr/>
        </p:nvSpPr>
        <p:spPr bwMode="auto">
          <a:xfrm rot="5400000" flipH="1">
            <a:off x="266700" y="382726"/>
            <a:ext cx="406400" cy="203200"/>
          </a:xfrm>
          <a:prstGeom prst="triangle">
            <a:avLst>
              <a:gd name="adj" fmla="val 50000"/>
            </a:avLst>
          </a:prstGeom>
          <a:solidFill>
            <a:srgbClr val="B9C800"/>
          </a:solidFill>
          <a:ln w="9525">
            <a:noFill/>
            <a:miter lim="800000"/>
            <a:headEnd/>
            <a:tailEnd/>
          </a:ln>
        </p:spPr>
        <p:txBody>
          <a:bodyPr rot="10800000" vert="eaVert" lIns="91411" tIns="45706" rIns="91411" bIns="45706" anchor="ctr"/>
          <a:lstStyle/>
          <a:p>
            <a:pPr algn="ctr" defTabSz="914109">
              <a:defRPr/>
            </a:pPr>
            <a:endParaRPr lang="es-ES" kern="0" dirty="0">
              <a:solidFill>
                <a:srgbClr val="B9C800"/>
              </a:solidFill>
              <a:latin typeface="Calibri" charset="0"/>
            </a:endParaRPr>
          </a:p>
        </p:txBody>
      </p:sp>
      <p:sp>
        <p:nvSpPr>
          <p:cNvPr id="50" name="49 Rectángulo"/>
          <p:cNvSpPr/>
          <p:nvPr/>
        </p:nvSpPr>
        <p:spPr>
          <a:xfrm>
            <a:off x="0" y="6508338"/>
            <a:ext cx="9144000" cy="3481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6" name="55 CuadroTexto"/>
          <p:cNvSpPr txBox="1"/>
          <p:nvPr/>
        </p:nvSpPr>
        <p:spPr>
          <a:xfrm>
            <a:off x="8786" y="6512548"/>
            <a:ext cx="9135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Si el cliente abandona el proceso, las aplicaciones cerraran las ofertas no formalizadas a través de un </a:t>
            </a:r>
            <a:r>
              <a:rPr lang="es-ES" sz="800" b="1" dirty="0"/>
              <a:t>proceso </a:t>
            </a:r>
            <a:r>
              <a:rPr lang="es-ES" sz="800" b="1" dirty="0" smtClean="0"/>
              <a:t>batch y gestionarán el cierre del expediente documental</a:t>
            </a:r>
            <a:endParaRPr lang="es-ES" sz="800" b="1" dirty="0"/>
          </a:p>
        </p:txBody>
      </p:sp>
      <p:sp>
        <p:nvSpPr>
          <p:cNvPr id="46" name="45 Disco magnético"/>
          <p:cNvSpPr/>
          <p:nvPr/>
        </p:nvSpPr>
        <p:spPr>
          <a:xfrm>
            <a:off x="2470933" y="1010794"/>
            <a:ext cx="588899" cy="381143"/>
          </a:xfrm>
          <a:prstGeom prst="flowChartMagneticDisk">
            <a:avLst/>
          </a:prstGeom>
          <a:ln w="12700">
            <a:solidFill>
              <a:schemeClr val="accent4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700" dirty="0" smtClean="0"/>
              <a:t>Id cliente</a:t>
            </a:r>
          </a:p>
          <a:p>
            <a:pPr algn="ctr"/>
            <a:r>
              <a:rPr lang="es-ES" sz="700" dirty="0" smtClean="0"/>
              <a:t>Contrato Multiacceso</a:t>
            </a:r>
          </a:p>
        </p:txBody>
      </p:sp>
      <p:sp>
        <p:nvSpPr>
          <p:cNvPr id="55" name="54 Rectángulo redondeado"/>
          <p:cNvSpPr/>
          <p:nvPr/>
        </p:nvSpPr>
        <p:spPr>
          <a:xfrm>
            <a:off x="7465762" y="3787149"/>
            <a:ext cx="741725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 dirty="0"/>
              <a:t>ASIGNAR FIRMANTES</a:t>
            </a:r>
          </a:p>
        </p:txBody>
      </p:sp>
      <p:cxnSp>
        <p:nvCxnSpPr>
          <p:cNvPr id="57" name="56 Conector angular"/>
          <p:cNvCxnSpPr>
            <a:stCxn id="55" idx="3"/>
            <a:endCxn id="89" idx="2"/>
          </p:cNvCxnSpPr>
          <p:nvPr/>
        </p:nvCxnSpPr>
        <p:spPr>
          <a:xfrm>
            <a:off x="8207487" y="4039177"/>
            <a:ext cx="252945" cy="29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Rectángulo"/>
          <p:cNvSpPr/>
          <p:nvPr/>
        </p:nvSpPr>
        <p:spPr>
          <a:xfrm>
            <a:off x="7396415" y="3427259"/>
            <a:ext cx="1361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defRPr/>
            </a:pPr>
            <a:r>
              <a:rPr lang="es-ES" sz="600" dirty="0" smtClean="0">
                <a:solidFill>
                  <a:srgbClr val="0070C0"/>
                </a:solidFill>
              </a:rPr>
              <a:t>codFase</a:t>
            </a:r>
            <a:endParaRPr lang="es-ES" sz="600" dirty="0">
              <a:solidFill>
                <a:srgbClr val="0070C0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  <a:defRPr/>
            </a:pPr>
            <a:r>
              <a:rPr lang="es-ES" sz="600" dirty="0" smtClean="0">
                <a:solidFill>
                  <a:srgbClr val="0070C0"/>
                </a:solidFill>
              </a:rPr>
              <a:t>codSubproceso</a:t>
            </a:r>
          </a:p>
          <a:p>
            <a:pPr marL="85725" indent="-85725">
              <a:buFont typeface="Arial" panose="020B0604020202020204" pitchFamily="34" charset="0"/>
              <a:buChar char="•"/>
              <a:defRPr/>
            </a:pPr>
            <a:r>
              <a:rPr lang="es-ES" sz="600" b="1" dirty="0" smtClean="0">
                <a:solidFill>
                  <a:srgbClr val="0070C0"/>
                </a:solidFill>
              </a:rPr>
              <a:t>idInstanciaProceso</a:t>
            </a:r>
            <a:endParaRPr lang="es-ES" sz="600" b="1" dirty="0">
              <a:solidFill>
                <a:srgbClr val="0070C0"/>
              </a:solidFill>
            </a:endParaRPr>
          </a:p>
        </p:txBody>
      </p:sp>
      <p:sp>
        <p:nvSpPr>
          <p:cNvPr id="59" name="58 Rectángulo"/>
          <p:cNvSpPr/>
          <p:nvPr/>
        </p:nvSpPr>
        <p:spPr>
          <a:xfrm>
            <a:off x="7367155" y="4257663"/>
            <a:ext cx="12800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i="1" dirty="0" err="1">
                <a:solidFill>
                  <a:schemeClr val="bg1">
                    <a:lumMod val="50000"/>
                  </a:schemeClr>
                </a:solidFill>
              </a:rPr>
              <a:t>AsignarFirmantesProcesoSNG</a:t>
            </a:r>
            <a:endParaRPr lang="es-ES" sz="6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sz="600" i="1" dirty="0">
                <a:solidFill>
                  <a:schemeClr val="bg1">
                    <a:lumMod val="50000"/>
                  </a:schemeClr>
                </a:solidFill>
              </a:rPr>
              <a:t>DAPD0044 </a:t>
            </a:r>
          </a:p>
        </p:txBody>
      </p:sp>
      <p:sp>
        <p:nvSpPr>
          <p:cNvPr id="2" name="1 Rectángulo"/>
          <p:cNvSpPr/>
          <p:nvPr/>
        </p:nvSpPr>
        <p:spPr>
          <a:xfrm>
            <a:off x="4665930" y="5043842"/>
            <a:ext cx="143340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i="1" dirty="0">
                <a:solidFill>
                  <a:schemeClr val="bg1">
                    <a:lumMod val="50000"/>
                  </a:schemeClr>
                </a:solidFill>
              </a:rPr>
              <a:t>TramitarOfertaFinanciacionLTCSNG</a:t>
            </a:r>
          </a:p>
        </p:txBody>
      </p:sp>
      <p:sp>
        <p:nvSpPr>
          <p:cNvPr id="3" name="2 Rectángulo"/>
          <p:cNvSpPr/>
          <p:nvPr/>
        </p:nvSpPr>
        <p:spPr>
          <a:xfrm>
            <a:off x="4623471" y="3472732"/>
            <a:ext cx="14285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i="1" dirty="0">
                <a:solidFill>
                  <a:schemeClr val="bg1">
                    <a:lumMod val="50000"/>
                  </a:schemeClr>
                </a:solidFill>
              </a:rPr>
              <a:t>TramitarOfertaFinanciacionLFPSNG</a:t>
            </a:r>
          </a:p>
        </p:txBody>
      </p:sp>
      <p:sp>
        <p:nvSpPr>
          <p:cNvPr id="65" name="64 Rectángulo"/>
          <p:cNvSpPr/>
          <p:nvPr/>
        </p:nvSpPr>
        <p:spPr>
          <a:xfrm>
            <a:off x="6372200" y="4562544"/>
            <a:ext cx="10917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err="1" smtClean="0">
                <a:solidFill>
                  <a:srgbClr val="00B050"/>
                </a:solidFill>
              </a:rPr>
              <a:t>codExpedienteInterviniente</a:t>
            </a:r>
            <a:endParaRPr lang="es-ES" sz="600" dirty="0" smtClean="0">
              <a:solidFill>
                <a:srgbClr val="00B050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err="1" smtClean="0">
                <a:solidFill>
                  <a:srgbClr val="00B050"/>
                </a:solidFill>
              </a:rPr>
              <a:t>parametrosInterviniente</a:t>
            </a:r>
            <a:endParaRPr lang="es-ES" sz="600" dirty="0" smtClean="0">
              <a:solidFill>
                <a:srgbClr val="00B050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err="1" smtClean="0">
                <a:solidFill>
                  <a:srgbClr val="00B050"/>
                </a:solidFill>
              </a:rPr>
              <a:t>codTipoIntervencionInterviniente</a:t>
            </a:r>
            <a:endParaRPr lang="es-ES" sz="600" dirty="0" smtClean="0">
              <a:solidFill>
                <a:srgbClr val="00B050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err="1" smtClean="0">
                <a:solidFill>
                  <a:srgbClr val="00B050"/>
                </a:solidFill>
              </a:rPr>
              <a:t>codTipoPersona</a:t>
            </a:r>
            <a:endParaRPr lang="es-ES" sz="600" dirty="0" smtClean="0">
              <a:solidFill>
                <a:srgbClr val="00B050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err="1">
                <a:solidFill>
                  <a:srgbClr val="00B050"/>
                </a:solidFill>
              </a:rPr>
              <a:t>indIntervinientePrincipal</a:t>
            </a:r>
            <a:endParaRPr lang="es-ES" sz="600" dirty="0" smtClean="0">
              <a:solidFill>
                <a:srgbClr val="00B050"/>
              </a:solidFill>
            </a:endParaRPr>
          </a:p>
        </p:txBody>
      </p:sp>
      <p:sp>
        <p:nvSpPr>
          <p:cNvPr id="67" name="66 Rectángulo"/>
          <p:cNvSpPr/>
          <p:nvPr/>
        </p:nvSpPr>
        <p:spPr>
          <a:xfrm>
            <a:off x="7470444" y="4585589"/>
            <a:ext cx="109179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154529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6508338"/>
            <a:ext cx="9144000" cy="3481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CuadroTexto 10"/>
          <p:cNvSpPr txBox="1">
            <a:spLocks noChangeArrowheads="1"/>
          </p:cNvSpPr>
          <p:nvPr/>
        </p:nvSpPr>
        <p:spPr bwMode="auto">
          <a:xfrm>
            <a:off x="543693" y="260648"/>
            <a:ext cx="8132763" cy="46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s-ES"/>
            </a:defPPr>
            <a:lvl1pPr>
              <a:lnSpc>
                <a:spcPct val="110000"/>
              </a:lnSpc>
              <a:defRPr sz="2200" b="1">
                <a:latin typeface="Bankia" panose="02000506040000020004" pitchFamily="2" charset="0"/>
                <a:ea typeface="ＭＳ Ｐゴシック" charset="-128"/>
                <a:cs typeface="Bankia"/>
              </a:defRPr>
            </a:lvl1pPr>
            <a:lvl2pPr marL="742950" indent="-285750" eaLnBrk="0" hangingPunct="0">
              <a:defRPr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9pPr>
          </a:lstStyle>
          <a:p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3. Correspondencia APIs – SOs </a:t>
            </a:r>
            <a:r>
              <a:rPr lang="es-ES_tradnl" dirty="0" smtClean="0">
                <a:latin typeface="Calibri" panose="020F0502020204030204" pitchFamily="34" charset="0"/>
                <a:cs typeface="Calibri" panose="020F0502020204030204" pitchFamily="34" charset="0"/>
              </a:rPr>
              <a:t>(3 </a:t>
            </a:r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s-ES_tradnl" dirty="0" smtClean="0">
                <a:latin typeface="Calibri" panose="020F0502020204030204" pitchFamily="34" charset="0"/>
                <a:cs typeface="Calibri" panose="020F0502020204030204" pitchFamily="34" charset="0"/>
              </a:rPr>
              <a:t>5)</a:t>
            </a:r>
            <a:endParaRPr lang="es-ES_trad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026980" y="1191248"/>
            <a:ext cx="927686" cy="8355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800" b="1" dirty="0" smtClean="0">
                <a:solidFill>
                  <a:schemeClr val="tx1"/>
                </a:solidFill>
              </a:rPr>
              <a:t>IU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Descarga todos documentos y acepta obligatorios  y firma operación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267267" y="2705880"/>
            <a:ext cx="830050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 dirty="0" smtClean="0"/>
              <a:t>GENERAR DOCUMENTO </a:t>
            </a:r>
            <a:endParaRPr lang="es-ES" sz="800" b="1" dirty="0"/>
          </a:p>
        </p:txBody>
      </p:sp>
      <p:cxnSp>
        <p:nvCxnSpPr>
          <p:cNvPr id="20" name="19 Conector angular"/>
          <p:cNvCxnSpPr>
            <a:stCxn id="18" idx="3"/>
            <a:endCxn id="8" idx="1"/>
          </p:cNvCxnSpPr>
          <p:nvPr/>
        </p:nvCxnSpPr>
        <p:spPr>
          <a:xfrm flipV="1">
            <a:off x="4097317" y="1609031"/>
            <a:ext cx="929663" cy="13488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angular"/>
          <p:cNvCxnSpPr>
            <a:stCxn id="8" idx="3"/>
            <a:endCxn id="30" idx="2"/>
          </p:cNvCxnSpPr>
          <p:nvPr/>
        </p:nvCxnSpPr>
        <p:spPr>
          <a:xfrm flipV="1">
            <a:off x="5954666" y="1609029"/>
            <a:ext cx="507740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Rectángulo"/>
          <p:cNvSpPr/>
          <p:nvPr/>
        </p:nvSpPr>
        <p:spPr>
          <a:xfrm>
            <a:off x="951275" y="3187676"/>
            <a:ext cx="2123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i="1" dirty="0" err="1" smtClean="0">
                <a:solidFill>
                  <a:schemeClr val="bg1">
                    <a:lumMod val="50000"/>
                  </a:schemeClr>
                </a:solidFill>
              </a:rPr>
              <a:t>ObtenerDocumentosIntervinienteConAccionesPdtesSNG</a:t>
            </a:r>
            <a:endParaRPr lang="es-ES" sz="6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sz="600" i="1" dirty="0">
                <a:solidFill>
                  <a:schemeClr val="bg1">
                    <a:lumMod val="50000"/>
                  </a:schemeClr>
                </a:solidFill>
              </a:rPr>
              <a:t>DAPD0002Y </a:t>
            </a:r>
          </a:p>
        </p:txBody>
      </p:sp>
      <p:sp>
        <p:nvSpPr>
          <p:cNvPr id="33" name="32 Rectángulo redondeado"/>
          <p:cNvSpPr/>
          <p:nvPr/>
        </p:nvSpPr>
        <p:spPr>
          <a:xfrm>
            <a:off x="1400911" y="2709159"/>
            <a:ext cx="830050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 dirty="0"/>
              <a:t>OBTENER LISTADO DOCUMENTOS </a:t>
            </a:r>
          </a:p>
        </p:txBody>
      </p:sp>
      <p:sp>
        <p:nvSpPr>
          <p:cNvPr id="34" name="33 Rectángulo"/>
          <p:cNvSpPr/>
          <p:nvPr/>
        </p:nvSpPr>
        <p:spPr>
          <a:xfrm>
            <a:off x="3113243" y="3195230"/>
            <a:ext cx="1242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i="1" dirty="0" err="1">
                <a:solidFill>
                  <a:schemeClr val="bg1">
                    <a:lumMod val="50000"/>
                  </a:schemeClr>
                </a:solidFill>
              </a:rPr>
              <a:t>GenerarDocumentoExpedienteDocumentalSNG</a:t>
            </a:r>
            <a:endParaRPr lang="es-ES" sz="6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sz="600" i="1" dirty="0" smtClean="0">
                <a:solidFill>
                  <a:schemeClr val="bg1">
                    <a:lumMod val="50000"/>
                  </a:schemeClr>
                </a:solidFill>
              </a:rPr>
              <a:t>DAPD0022 </a:t>
            </a:r>
            <a:endParaRPr lang="es-ES" sz="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35 Conector angular"/>
          <p:cNvCxnSpPr>
            <a:stCxn id="33" idx="3"/>
            <a:endCxn id="18" idx="1"/>
          </p:cNvCxnSpPr>
          <p:nvPr/>
        </p:nvCxnSpPr>
        <p:spPr>
          <a:xfrm flipV="1">
            <a:off x="2230961" y="2957908"/>
            <a:ext cx="1036306" cy="32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Rectángulo"/>
          <p:cNvSpPr/>
          <p:nvPr/>
        </p:nvSpPr>
        <p:spPr>
          <a:xfrm>
            <a:off x="1303580" y="1990511"/>
            <a:ext cx="18427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es-ES" sz="600" b="1" dirty="0" smtClean="0">
                <a:solidFill>
                  <a:srgbClr val="0070C0"/>
                </a:solidFill>
              </a:rPr>
              <a:t>agrupadorExpedientes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s-ES" sz="600" b="1" dirty="0" smtClean="0">
                <a:solidFill>
                  <a:srgbClr val="0070C0"/>
                </a:solidFill>
              </a:rPr>
              <a:t>idExpediente=idInstanciaProceso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s-ES" sz="600" b="1" dirty="0" smtClean="0">
                <a:solidFill>
                  <a:srgbClr val="0070C0"/>
                </a:solidFill>
              </a:rPr>
              <a:t>idInterviniente 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Fase 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Subproceso 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s-ES" sz="600" b="1" dirty="0" smtClean="0">
                <a:solidFill>
                  <a:srgbClr val="0070C0"/>
                </a:solidFill>
              </a:rPr>
              <a:t>indicadorConsulta 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codPaginacionIn </a:t>
            </a:r>
            <a:endParaRPr lang="es-ES" sz="600" b="1" dirty="0">
              <a:solidFill>
                <a:srgbClr val="0070C0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294250" y="3543399"/>
            <a:ext cx="1224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indent="-87313">
              <a:buFont typeface="Wingdings" panose="05000000000000000000" pitchFamily="2" charset="2"/>
              <a:buChar char="§"/>
            </a:pPr>
            <a:r>
              <a:rPr lang="es-ES" sz="600" dirty="0" smtClean="0">
                <a:solidFill>
                  <a:srgbClr val="00B050"/>
                </a:solidFill>
              </a:rPr>
              <a:t>codPaginacion</a:t>
            </a: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es-ES" sz="600" dirty="0" smtClean="0">
                <a:solidFill>
                  <a:srgbClr val="00B050"/>
                </a:solidFill>
              </a:rPr>
              <a:t>masDocumentos</a:t>
            </a:r>
            <a:endParaRPr lang="es-ES" sz="600" dirty="0">
              <a:solidFill>
                <a:srgbClr val="00B050"/>
              </a:solidFill>
            </a:endParaRP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es-ES" sz="600" b="1" dirty="0" smtClean="0">
                <a:solidFill>
                  <a:srgbClr val="00B050"/>
                </a:solidFill>
              </a:rPr>
              <a:t>Documentos (instancias documentos)</a:t>
            </a:r>
            <a:endParaRPr lang="es-ES" sz="600" b="1" dirty="0">
              <a:solidFill>
                <a:srgbClr val="00B050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3002338" y="1577513"/>
            <a:ext cx="2547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>
                <a:solidFill>
                  <a:srgbClr val="0070C0"/>
                </a:solidFill>
              </a:rPr>
              <a:t>datos Impresion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b="1" dirty="0" smtClean="0">
                <a:solidFill>
                  <a:srgbClr val="0070C0"/>
                </a:solidFill>
              </a:rPr>
              <a:t>idInstanciaDocumento </a:t>
            </a:r>
            <a:endParaRPr lang="es-ES" sz="600" b="1" dirty="0">
              <a:solidFill>
                <a:srgbClr val="0070C0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>
                <a:solidFill>
                  <a:srgbClr val="0070C0"/>
                </a:solidFill>
              </a:rPr>
              <a:t>Numcopias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b="1" dirty="0" smtClean="0">
                <a:solidFill>
                  <a:srgbClr val="0070C0"/>
                </a:solidFill>
              </a:rPr>
              <a:t>opcionImpresion 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codFase</a:t>
            </a:r>
            <a:r>
              <a:rPr lang="es-ES" sz="600" dirty="0">
                <a:solidFill>
                  <a:srgbClr val="0070C0"/>
                </a:solidFill>
              </a:rPr>
              <a:t>: PagoCompraOnline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b="1" dirty="0" smtClean="0">
                <a:solidFill>
                  <a:srgbClr val="0070C0"/>
                </a:solidFill>
              </a:rPr>
              <a:t>codSubproceso:</a:t>
            </a:r>
            <a:r>
              <a:rPr lang="es-ES" sz="600" dirty="0" smtClean="0">
                <a:solidFill>
                  <a:srgbClr val="0070C0"/>
                </a:solidFill>
              </a:rPr>
              <a:t>GestionDocumentosPagoCompraOnline</a:t>
            </a:r>
            <a:endParaRPr lang="es-ES" sz="600" dirty="0">
              <a:solidFill>
                <a:srgbClr val="0070C0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b="1" dirty="0" smtClean="0">
                <a:solidFill>
                  <a:srgbClr val="0070C0"/>
                </a:solidFill>
              </a:rPr>
              <a:t>idInstanciaProceso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b="1" dirty="0" smtClean="0">
                <a:solidFill>
                  <a:srgbClr val="0070C0"/>
                </a:solidFill>
              </a:rPr>
              <a:t>opcionGeneracion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b="1" dirty="0" smtClean="0">
                <a:solidFill>
                  <a:srgbClr val="0070C0"/>
                </a:solidFill>
              </a:rPr>
              <a:t>codIdioma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b="1" dirty="0" smtClean="0">
                <a:solidFill>
                  <a:srgbClr val="0070C0"/>
                </a:solidFill>
              </a:rPr>
              <a:t>indFirmaDigital</a:t>
            </a:r>
            <a:endParaRPr lang="es-ES" sz="600" b="1" dirty="0">
              <a:solidFill>
                <a:srgbClr val="0070C0"/>
              </a:solidFill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3089204" y="3789040"/>
            <a:ext cx="11083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indent="-87313">
              <a:buFont typeface="Wingdings" panose="05000000000000000000" pitchFamily="2" charset="2"/>
              <a:buChar char="§"/>
            </a:pPr>
            <a:r>
              <a:rPr lang="es-ES" sz="600" b="1" dirty="0">
                <a:solidFill>
                  <a:srgbClr val="00B050"/>
                </a:solidFill>
              </a:rPr>
              <a:t>localizadorFichero</a:t>
            </a: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es-ES" sz="600" dirty="0">
                <a:solidFill>
                  <a:srgbClr val="00B050"/>
                </a:solidFill>
              </a:rPr>
              <a:t>codTipoPlantilla  </a:t>
            </a:r>
          </a:p>
        </p:txBody>
      </p:sp>
      <p:sp>
        <p:nvSpPr>
          <p:cNvPr id="49" name="48 Rectángulo"/>
          <p:cNvSpPr/>
          <p:nvPr/>
        </p:nvSpPr>
        <p:spPr>
          <a:xfrm>
            <a:off x="3113240" y="2601889"/>
            <a:ext cx="1314743" cy="1185339"/>
          </a:xfrm>
          <a:prstGeom prst="rect">
            <a:avLst/>
          </a:prstGeom>
          <a:noFill/>
          <a:ln>
            <a:solidFill>
              <a:schemeClr val="bg1">
                <a:lumMod val="50000"/>
                <a:alpha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6" name="45 CuadroTexto"/>
          <p:cNvSpPr txBox="1"/>
          <p:nvPr/>
        </p:nvSpPr>
        <p:spPr>
          <a:xfrm>
            <a:off x="992746" y="4241343"/>
            <a:ext cx="2715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marL="85725" indent="-85725" algn="l"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00B050"/>
                </a:solidFill>
              </a:rPr>
              <a:t>Localizador </a:t>
            </a:r>
            <a:r>
              <a:rPr lang="es-ES" b="1" dirty="0">
                <a:solidFill>
                  <a:srgbClr val="00B050"/>
                </a:solidFill>
              </a:rPr>
              <a:t>de Borrador </a:t>
            </a:r>
            <a:r>
              <a:rPr lang="es-ES" b="1" dirty="0" smtClean="0">
                <a:solidFill>
                  <a:srgbClr val="00B050"/>
                </a:solidFill>
              </a:rPr>
              <a:t>Contrato (SN Generar Documentos)</a:t>
            </a:r>
            <a:endParaRPr lang="es-ES" b="1" dirty="0">
              <a:solidFill>
                <a:srgbClr val="00B050"/>
              </a:solidFill>
            </a:endParaRPr>
          </a:p>
          <a:p>
            <a:pPr marL="85725" indent="-85725" algn="l"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rgbClr val="00B050"/>
                </a:solidFill>
              </a:rPr>
              <a:t>Localizador CIRBE (SN Generar Documentos</a:t>
            </a:r>
            <a:r>
              <a:rPr lang="es-ES" b="1" dirty="0" smtClean="0">
                <a:solidFill>
                  <a:srgbClr val="00B050"/>
                </a:solidFill>
              </a:rPr>
              <a:t>)</a:t>
            </a:r>
            <a:endParaRPr lang="es-ES" b="1" dirty="0">
              <a:solidFill>
                <a:srgbClr val="00B050"/>
              </a:solidFill>
            </a:endParaRPr>
          </a:p>
          <a:p>
            <a:pPr marL="85725" indent="-85725" algn="l"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rgbClr val="00B050"/>
                </a:solidFill>
              </a:rPr>
              <a:t>Localizados OV (SN Generar Documentos</a:t>
            </a:r>
            <a:r>
              <a:rPr lang="es-ES" b="1" dirty="0" smtClean="0">
                <a:solidFill>
                  <a:srgbClr val="00B050"/>
                </a:solidFill>
              </a:rPr>
              <a:t>)</a:t>
            </a:r>
            <a:endParaRPr lang="es-ES" b="1" dirty="0">
              <a:solidFill>
                <a:srgbClr val="00B050"/>
              </a:solidFill>
            </a:endParaRPr>
          </a:p>
          <a:p>
            <a:pPr marL="85725" indent="-85725" algn="l"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rgbClr val="00B050"/>
                </a:solidFill>
              </a:rPr>
              <a:t>Localizador INE (SN Generar Documentos</a:t>
            </a:r>
            <a:r>
              <a:rPr lang="es-ES" b="1" dirty="0" smtClean="0">
                <a:solidFill>
                  <a:srgbClr val="00B050"/>
                </a:solidFill>
              </a:rPr>
              <a:t>)</a:t>
            </a:r>
          </a:p>
          <a:p>
            <a:pPr marL="85725" indent="-85725" algn="l">
              <a:buFont typeface="Wingdings" panose="05000000000000000000" pitchFamily="2" charset="2"/>
              <a:buChar char="§"/>
            </a:pPr>
            <a:r>
              <a:rPr lang="es-ES" b="1" dirty="0" err="1" smtClean="0">
                <a:solidFill>
                  <a:srgbClr val="00B050"/>
                </a:solidFill>
              </a:rPr>
              <a:t>idInstancias</a:t>
            </a:r>
            <a:r>
              <a:rPr lang="es-ES" b="1" dirty="0" smtClean="0">
                <a:solidFill>
                  <a:srgbClr val="00B050"/>
                </a:solidFill>
              </a:rPr>
              <a:t> Documentos </a:t>
            </a:r>
          </a:p>
          <a:p>
            <a:pPr marL="85725" indent="-85725" algn="l"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rgbClr val="00B050"/>
                </a:solidFill>
              </a:rPr>
              <a:t>idDocGestorDoc</a:t>
            </a:r>
            <a:endParaRPr lang="es-ES" b="1" dirty="0">
              <a:solidFill>
                <a:srgbClr val="00B050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3131840" y="3571784"/>
            <a:ext cx="1160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" dirty="0"/>
              <a:t>Proceso repetitivo, tantas veces como </a:t>
            </a:r>
            <a:r>
              <a:rPr lang="es-ES" sz="400" dirty="0" smtClean="0"/>
              <a:t>documentos </a:t>
            </a:r>
            <a:r>
              <a:rPr lang="es-ES" sz="400" dirty="0"/>
              <a:t> </a:t>
            </a:r>
            <a:r>
              <a:rPr lang="es-ES" sz="400" dirty="0" smtClean="0"/>
              <a:t>haya </a:t>
            </a:r>
            <a:r>
              <a:rPr lang="es-ES" sz="400" dirty="0"/>
              <a:t>en al mapa documental</a:t>
            </a:r>
          </a:p>
        </p:txBody>
      </p:sp>
      <p:sp>
        <p:nvSpPr>
          <p:cNvPr id="45" name="44 Rectángulo"/>
          <p:cNvSpPr/>
          <p:nvPr/>
        </p:nvSpPr>
        <p:spPr>
          <a:xfrm>
            <a:off x="965904" y="1560467"/>
            <a:ext cx="3966136" cy="26657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8" name="47 Forma libre"/>
          <p:cNvSpPr/>
          <p:nvPr/>
        </p:nvSpPr>
        <p:spPr>
          <a:xfrm>
            <a:off x="1023326" y="941169"/>
            <a:ext cx="3851220" cy="287134"/>
          </a:xfrm>
          <a:custGeom>
            <a:avLst/>
            <a:gdLst>
              <a:gd name="connsiteX0" fmla="*/ 0 w 1477664"/>
              <a:gd name="connsiteY0" fmla="*/ 144019 h 864096"/>
              <a:gd name="connsiteX1" fmla="*/ 144019 w 1477664"/>
              <a:gd name="connsiteY1" fmla="*/ 0 h 864096"/>
              <a:gd name="connsiteX2" fmla="*/ 1333645 w 1477664"/>
              <a:gd name="connsiteY2" fmla="*/ 0 h 864096"/>
              <a:gd name="connsiteX3" fmla="*/ 1477664 w 1477664"/>
              <a:gd name="connsiteY3" fmla="*/ 144019 h 864096"/>
              <a:gd name="connsiteX4" fmla="*/ 1477664 w 1477664"/>
              <a:gd name="connsiteY4" fmla="*/ 720077 h 864096"/>
              <a:gd name="connsiteX5" fmla="*/ 1333645 w 1477664"/>
              <a:gd name="connsiteY5" fmla="*/ 864096 h 864096"/>
              <a:gd name="connsiteX6" fmla="*/ 144019 w 1477664"/>
              <a:gd name="connsiteY6" fmla="*/ 864096 h 864096"/>
              <a:gd name="connsiteX7" fmla="*/ 0 w 1477664"/>
              <a:gd name="connsiteY7" fmla="*/ 720077 h 864096"/>
              <a:gd name="connsiteX8" fmla="*/ 0 w 1477664"/>
              <a:gd name="connsiteY8" fmla="*/ 144019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4" h="864096">
                <a:moveTo>
                  <a:pt x="0" y="144019"/>
                </a:moveTo>
                <a:cubicBezTo>
                  <a:pt x="0" y="64480"/>
                  <a:pt x="64480" y="0"/>
                  <a:pt x="144019" y="0"/>
                </a:cubicBezTo>
                <a:lnTo>
                  <a:pt x="1333645" y="0"/>
                </a:lnTo>
                <a:cubicBezTo>
                  <a:pt x="1413184" y="0"/>
                  <a:pt x="1477664" y="64480"/>
                  <a:pt x="1477664" y="144019"/>
                </a:cubicBezTo>
                <a:lnTo>
                  <a:pt x="1477664" y="720077"/>
                </a:lnTo>
                <a:cubicBezTo>
                  <a:pt x="1477664" y="799616"/>
                  <a:pt x="1413184" y="864096"/>
                  <a:pt x="1333645" y="864096"/>
                </a:cubicBezTo>
                <a:lnTo>
                  <a:pt x="144019" y="864096"/>
                </a:lnTo>
                <a:cubicBezTo>
                  <a:pt x="64480" y="864096"/>
                  <a:pt x="0" y="799616"/>
                  <a:pt x="0" y="720077"/>
                </a:cubicBezTo>
                <a:lnTo>
                  <a:pt x="0" y="144019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SO Generar Documentos </a:t>
            </a:r>
            <a:r>
              <a:rPr lang="es-ES" sz="1000" b="1" dirty="0">
                <a:solidFill>
                  <a:schemeClr val="tx1"/>
                </a:solidFill>
              </a:rPr>
              <a:t>Plan B</a:t>
            </a:r>
          </a:p>
        </p:txBody>
      </p:sp>
      <p:sp>
        <p:nvSpPr>
          <p:cNvPr id="51" name="50 CuadroTexto"/>
          <p:cNvSpPr txBox="1"/>
          <p:nvPr/>
        </p:nvSpPr>
        <p:spPr>
          <a:xfrm>
            <a:off x="965904" y="1085185"/>
            <a:ext cx="4254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800">
                <a:solidFill>
                  <a:srgbClr val="00B0F0"/>
                </a:solidFill>
              </a:defRPr>
            </a:lvl1pPr>
          </a:lstStyle>
          <a:p>
            <a:pPr algn="l"/>
            <a:endParaRPr lang="es-ES" b="1" dirty="0">
              <a:solidFill>
                <a:srgbClr val="0070C0"/>
              </a:solidFill>
            </a:endParaRP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70C0"/>
                </a:solidFill>
              </a:rPr>
              <a:t>Id cliente (API) (IdInterviniente)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70C0"/>
                </a:solidFill>
              </a:rPr>
              <a:t>Expediente doc = IdInstanciaProceso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endParaRPr lang="es-ES" b="1" dirty="0">
              <a:solidFill>
                <a:srgbClr val="0070C0"/>
              </a:solidFill>
            </a:endParaRPr>
          </a:p>
          <a:p>
            <a:pPr marL="85725" indent="-85725" algn="l">
              <a:buFont typeface="Arial" panose="020B0604020202020204" pitchFamily="34" charset="0"/>
              <a:buChar char="•"/>
            </a:pPr>
            <a:endParaRPr lang="es-ES" b="1" dirty="0" smtClean="0">
              <a:solidFill>
                <a:srgbClr val="0070C0"/>
              </a:solidFill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1043608" y="1301209"/>
            <a:ext cx="3110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800" dirty="0">
              <a:solidFill>
                <a:srgbClr val="FF0000"/>
              </a:solidFill>
            </a:endParaRPr>
          </a:p>
        </p:txBody>
      </p:sp>
      <p:sp>
        <p:nvSpPr>
          <p:cNvPr id="44" name="43 Elipse"/>
          <p:cNvSpPr/>
          <p:nvPr/>
        </p:nvSpPr>
        <p:spPr>
          <a:xfrm>
            <a:off x="539552" y="2861571"/>
            <a:ext cx="216024" cy="202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2</a:t>
            </a:r>
            <a:endParaRPr lang="es-ES" sz="1200" dirty="0"/>
          </a:p>
        </p:txBody>
      </p:sp>
      <p:sp>
        <p:nvSpPr>
          <p:cNvPr id="30" name="29 Elipse"/>
          <p:cNvSpPr/>
          <p:nvPr/>
        </p:nvSpPr>
        <p:spPr>
          <a:xfrm>
            <a:off x="6462406" y="1507668"/>
            <a:ext cx="216024" cy="202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3</a:t>
            </a:r>
            <a:endParaRPr lang="es-ES" sz="1200" dirty="0"/>
          </a:p>
        </p:txBody>
      </p:sp>
      <p:sp>
        <p:nvSpPr>
          <p:cNvPr id="53" name="52 Rectángulo redondeado"/>
          <p:cNvSpPr/>
          <p:nvPr/>
        </p:nvSpPr>
        <p:spPr>
          <a:xfrm>
            <a:off x="5437226" y="5145489"/>
            <a:ext cx="798116" cy="50405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800" b="1" dirty="0" smtClean="0"/>
              <a:t>ANULAR </a:t>
            </a:r>
            <a:r>
              <a:rPr lang="es-ES" sz="800" b="1" dirty="0"/>
              <a:t>OFERTA LTC </a:t>
            </a:r>
          </a:p>
        </p:txBody>
      </p:sp>
      <p:sp>
        <p:nvSpPr>
          <p:cNvPr id="54" name="53 Decisión"/>
          <p:cNvSpPr/>
          <p:nvPr/>
        </p:nvSpPr>
        <p:spPr>
          <a:xfrm>
            <a:off x="6410162" y="5647080"/>
            <a:ext cx="144016" cy="1924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5" name="54 Conector angular"/>
          <p:cNvCxnSpPr>
            <a:stCxn id="54" idx="0"/>
            <a:endCxn id="53" idx="3"/>
          </p:cNvCxnSpPr>
          <p:nvPr/>
        </p:nvCxnSpPr>
        <p:spPr>
          <a:xfrm rot="16200000" flipV="1">
            <a:off x="6233975" y="5398885"/>
            <a:ext cx="249563" cy="2468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Forma libre"/>
          <p:cNvSpPr/>
          <p:nvPr/>
        </p:nvSpPr>
        <p:spPr>
          <a:xfrm>
            <a:off x="3764376" y="4221088"/>
            <a:ext cx="3517697" cy="404675"/>
          </a:xfrm>
          <a:custGeom>
            <a:avLst/>
            <a:gdLst>
              <a:gd name="connsiteX0" fmla="*/ 0 w 1477664"/>
              <a:gd name="connsiteY0" fmla="*/ 144019 h 864096"/>
              <a:gd name="connsiteX1" fmla="*/ 144019 w 1477664"/>
              <a:gd name="connsiteY1" fmla="*/ 0 h 864096"/>
              <a:gd name="connsiteX2" fmla="*/ 1333645 w 1477664"/>
              <a:gd name="connsiteY2" fmla="*/ 0 h 864096"/>
              <a:gd name="connsiteX3" fmla="*/ 1477664 w 1477664"/>
              <a:gd name="connsiteY3" fmla="*/ 144019 h 864096"/>
              <a:gd name="connsiteX4" fmla="*/ 1477664 w 1477664"/>
              <a:gd name="connsiteY4" fmla="*/ 720077 h 864096"/>
              <a:gd name="connsiteX5" fmla="*/ 1333645 w 1477664"/>
              <a:gd name="connsiteY5" fmla="*/ 864096 h 864096"/>
              <a:gd name="connsiteX6" fmla="*/ 144019 w 1477664"/>
              <a:gd name="connsiteY6" fmla="*/ 864096 h 864096"/>
              <a:gd name="connsiteX7" fmla="*/ 0 w 1477664"/>
              <a:gd name="connsiteY7" fmla="*/ 720077 h 864096"/>
              <a:gd name="connsiteX8" fmla="*/ 0 w 1477664"/>
              <a:gd name="connsiteY8" fmla="*/ 144019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4" h="864096">
                <a:moveTo>
                  <a:pt x="0" y="144019"/>
                </a:moveTo>
                <a:cubicBezTo>
                  <a:pt x="0" y="64480"/>
                  <a:pt x="64480" y="0"/>
                  <a:pt x="144019" y="0"/>
                </a:cubicBezTo>
                <a:lnTo>
                  <a:pt x="1333645" y="0"/>
                </a:lnTo>
                <a:cubicBezTo>
                  <a:pt x="1413184" y="0"/>
                  <a:pt x="1477664" y="64480"/>
                  <a:pt x="1477664" y="144019"/>
                </a:cubicBezTo>
                <a:lnTo>
                  <a:pt x="1477664" y="720077"/>
                </a:lnTo>
                <a:cubicBezTo>
                  <a:pt x="1477664" y="799616"/>
                  <a:pt x="1413184" y="864096"/>
                  <a:pt x="1333645" y="864096"/>
                </a:cubicBezTo>
                <a:lnTo>
                  <a:pt x="144019" y="864096"/>
                </a:lnTo>
                <a:cubicBezTo>
                  <a:pt x="64480" y="864096"/>
                  <a:pt x="0" y="799616"/>
                  <a:pt x="0" y="720077"/>
                </a:cubicBezTo>
                <a:lnTo>
                  <a:pt x="0" y="144019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SO Anular oferta Plan </a:t>
            </a:r>
            <a:r>
              <a:rPr lang="es-ES" sz="1000" b="1" dirty="0">
                <a:solidFill>
                  <a:schemeClr val="tx1"/>
                </a:solidFill>
              </a:rPr>
              <a:t>B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62" name="61 Rectángulo"/>
          <p:cNvSpPr/>
          <p:nvPr/>
        </p:nvSpPr>
        <p:spPr>
          <a:xfrm>
            <a:off x="3707904" y="4989030"/>
            <a:ext cx="3574169" cy="1519308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7" name="66 Rectángulo"/>
          <p:cNvSpPr/>
          <p:nvPr/>
        </p:nvSpPr>
        <p:spPr>
          <a:xfrm>
            <a:off x="6260823" y="5250784"/>
            <a:ext cx="40931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b="1" dirty="0" smtClean="0"/>
              <a:t>LTC</a:t>
            </a:r>
            <a:endParaRPr lang="es-ES" sz="600" b="1" dirty="0"/>
          </a:p>
        </p:txBody>
      </p:sp>
      <p:sp>
        <p:nvSpPr>
          <p:cNvPr id="68" name="67 Rectángulo"/>
          <p:cNvSpPr/>
          <p:nvPr/>
        </p:nvSpPr>
        <p:spPr>
          <a:xfrm>
            <a:off x="6288877" y="6112279"/>
            <a:ext cx="40931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b="1" dirty="0" smtClean="0"/>
              <a:t>LFP</a:t>
            </a:r>
            <a:endParaRPr lang="es-ES" sz="600" b="1" dirty="0"/>
          </a:p>
        </p:txBody>
      </p:sp>
      <p:cxnSp>
        <p:nvCxnSpPr>
          <p:cNvPr id="69" name="68 Conector angular"/>
          <p:cNvCxnSpPr>
            <a:stCxn id="8" idx="2"/>
            <a:endCxn id="54" idx="3"/>
          </p:cNvCxnSpPr>
          <p:nvPr/>
        </p:nvCxnSpPr>
        <p:spPr>
          <a:xfrm rot="16200000" flipH="1">
            <a:off x="4164251" y="3353385"/>
            <a:ext cx="3716499" cy="1063355"/>
          </a:xfrm>
          <a:prstGeom prst="bentConnector4">
            <a:avLst>
              <a:gd name="adj1" fmla="val 48705"/>
              <a:gd name="adj2" fmla="val 1214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5241232" y="4987775"/>
            <a:ext cx="9925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b="1" dirty="0" smtClean="0"/>
              <a:t>Nº oferta (nº tarjeta)</a:t>
            </a:r>
            <a:endParaRPr lang="es-ES" sz="600" b="1" dirty="0"/>
          </a:p>
        </p:txBody>
      </p:sp>
      <p:sp>
        <p:nvSpPr>
          <p:cNvPr id="50" name="49 Rectángulo redondeado"/>
          <p:cNvSpPr/>
          <p:nvPr/>
        </p:nvSpPr>
        <p:spPr>
          <a:xfrm>
            <a:off x="1034237" y="687526"/>
            <a:ext cx="3840309" cy="253643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API Gestión documental “Documentos”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65" name="64 CuadroTexto"/>
          <p:cNvSpPr txBox="1"/>
          <p:nvPr/>
        </p:nvSpPr>
        <p:spPr>
          <a:xfrm>
            <a:off x="5922591" y="1408118"/>
            <a:ext cx="7888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 smtClean="0"/>
              <a:t>Firma</a:t>
            </a:r>
            <a:endParaRPr lang="es-ES" sz="700" dirty="0"/>
          </a:p>
        </p:txBody>
      </p:sp>
      <p:sp>
        <p:nvSpPr>
          <p:cNvPr id="66" name="65 CuadroTexto"/>
          <p:cNvSpPr txBox="1"/>
          <p:nvPr/>
        </p:nvSpPr>
        <p:spPr>
          <a:xfrm>
            <a:off x="5490822" y="2283469"/>
            <a:ext cx="1327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Wingdings" panose="05000000000000000000" pitchFamily="2" charset="2"/>
              <a:buChar char="§"/>
            </a:pPr>
            <a:r>
              <a:rPr lang="es-ES" sz="700" dirty="0" smtClean="0"/>
              <a:t>Cliente modifica plazo  o la cuenta</a:t>
            </a:r>
          </a:p>
          <a:p>
            <a:pPr marL="85725" indent="-85725">
              <a:buFont typeface="Wingdings" panose="05000000000000000000" pitchFamily="2" charset="2"/>
              <a:buChar char="§"/>
            </a:pPr>
            <a:endParaRPr lang="es-ES" sz="700" dirty="0" smtClean="0"/>
          </a:p>
          <a:p>
            <a:pPr marL="85725" indent="-85725">
              <a:buFont typeface="Wingdings" panose="05000000000000000000" pitchFamily="2" charset="2"/>
              <a:buChar char="§"/>
            </a:pPr>
            <a:r>
              <a:rPr lang="es-ES" sz="700" dirty="0" smtClean="0"/>
              <a:t>Cliente cancela el proceso </a:t>
            </a:r>
            <a:endParaRPr lang="es-ES" sz="700" dirty="0"/>
          </a:p>
        </p:txBody>
      </p:sp>
      <p:sp>
        <p:nvSpPr>
          <p:cNvPr id="71" name="Triángulo isósceles 9"/>
          <p:cNvSpPr>
            <a:spLocks noChangeAspect="1"/>
          </p:cNvSpPr>
          <p:nvPr/>
        </p:nvSpPr>
        <p:spPr bwMode="auto">
          <a:xfrm rot="5400000" flipH="1">
            <a:off x="266700" y="382726"/>
            <a:ext cx="406400" cy="203200"/>
          </a:xfrm>
          <a:prstGeom prst="triangle">
            <a:avLst>
              <a:gd name="adj" fmla="val 50000"/>
            </a:avLst>
          </a:prstGeom>
          <a:solidFill>
            <a:srgbClr val="B9C800"/>
          </a:solidFill>
          <a:ln w="9525">
            <a:noFill/>
            <a:miter lim="800000"/>
            <a:headEnd/>
            <a:tailEnd/>
          </a:ln>
        </p:spPr>
        <p:txBody>
          <a:bodyPr rot="10800000" vert="eaVert" lIns="91411" tIns="45706" rIns="91411" bIns="45706" anchor="ctr"/>
          <a:lstStyle/>
          <a:p>
            <a:pPr algn="ctr" defTabSz="914109">
              <a:defRPr/>
            </a:pPr>
            <a:endParaRPr lang="es-ES" kern="0" dirty="0">
              <a:solidFill>
                <a:srgbClr val="B9C800"/>
              </a:solidFill>
              <a:latin typeface="Calibri" charset="0"/>
            </a:endParaRPr>
          </a:p>
        </p:txBody>
      </p:sp>
      <p:sp>
        <p:nvSpPr>
          <p:cNvPr id="72" name="71 Rectángulo"/>
          <p:cNvSpPr/>
          <p:nvPr/>
        </p:nvSpPr>
        <p:spPr>
          <a:xfrm>
            <a:off x="3635896" y="4572661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" b="1" dirty="0" smtClean="0">
                <a:solidFill>
                  <a:srgbClr val="0070C0"/>
                </a:solidFill>
              </a:rPr>
              <a:t>Tipo de </a:t>
            </a:r>
            <a:r>
              <a:rPr lang="es-ES" sz="800" b="1" dirty="0">
                <a:solidFill>
                  <a:srgbClr val="0070C0"/>
                </a:solidFill>
              </a:rPr>
              <a:t>oferta LFP o LTC (NEW)</a:t>
            </a:r>
          </a:p>
          <a:p>
            <a:r>
              <a:rPr lang="es-ES" sz="800" b="1" dirty="0">
                <a:solidFill>
                  <a:srgbClr val="0070C0"/>
                </a:solidFill>
              </a:rPr>
              <a:t>Nº oferta</a:t>
            </a:r>
          </a:p>
          <a:p>
            <a:r>
              <a:rPr lang="es-ES" sz="800" b="1" dirty="0">
                <a:solidFill>
                  <a:srgbClr val="0070C0"/>
                </a:solidFill>
              </a:rPr>
              <a:t>Expediente doc</a:t>
            </a:r>
          </a:p>
        </p:txBody>
      </p:sp>
      <p:sp>
        <p:nvSpPr>
          <p:cNvPr id="73" name="72 Rectángulo redondeado"/>
          <p:cNvSpPr/>
          <p:nvPr/>
        </p:nvSpPr>
        <p:spPr>
          <a:xfrm>
            <a:off x="5468030" y="5821520"/>
            <a:ext cx="7981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s-ES" sz="800" b="1" dirty="0"/>
              <a:t>ANULAR OFERTA </a:t>
            </a:r>
            <a:r>
              <a:rPr lang="es-ES" sz="800" b="1" dirty="0" smtClean="0"/>
              <a:t>LFP </a:t>
            </a:r>
            <a:endParaRPr lang="es-ES" sz="8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8786" y="6512548"/>
            <a:ext cx="9135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Si el cliente abandona el proceso, las aplicaciones cerraran las ofertas no formalizadas a través de un </a:t>
            </a:r>
            <a:r>
              <a:rPr lang="es-ES" sz="800" b="1" dirty="0"/>
              <a:t>proceso </a:t>
            </a:r>
            <a:r>
              <a:rPr lang="es-ES" sz="800" b="1" dirty="0" smtClean="0"/>
              <a:t>batch y gestionarán el cierre del expediente documental </a:t>
            </a:r>
            <a:endParaRPr lang="es-ES" sz="800" b="1" dirty="0"/>
          </a:p>
        </p:txBody>
      </p:sp>
      <p:cxnSp>
        <p:nvCxnSpPr>
          <p:cNvPr id="74" name="73 Conector angular"/>
          <p:cNvCxnSpPr>
            <a:stCxn id="54" idx="2"/>
            <a:endCxn id="73" idx="3"/>
          </p:cNvCxnSpPr>
          <p:nvPr/>
        </p:nvCxnSpPr>
        <p:spPr>
          <a:xfrm rot="5400000">
            <a:off x="6257157" y="5848534"/>
            <a:ext cx="234003" cy="2160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angular"/>
          <p:cNvCxnSpPr>
            <a:stCxn id="53" idx="1"/>
            <a:endCxn id="61" idx="0"/>
          </p:cNvCxnSpPr>
          <p:nvPr/>
        </p:nvCxnSpPr>
        <p:spPr>
          <a:xfrm rot="10800000" flipV="1">
            <a:off x="4680012" y="5397516"/>
            <a:ext cx="757214" cy="1247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angular"/>
          <p:cNvCxnSpPr>
            <a:stCxn id="73" idx="1"/>
            <a:endCxn id="61" idx="2"/>
          </p:cNvCxnSpPr>
          <p:nvPr/>
        </p:nvCxnSpPr>
        <p:spPr>
          <a:xfrm rot="10800000">
            <a:off x="4680012" y="5953664"/>
            <a:ext cx="788018" cy="1198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89 CuadroTexto"/>
          <p:cNvSpPr txBox="1"/>
          <p:nvPr/>
        </p:nvSpPr>
        <p:spPr>
          <a:xfrm>
            <a:off x="7420694" y="6041279"/>
            <a:ext cx="1537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*Cerrar con estado sin formalizar</a:t>
            </a:r>
            <a:endParaRPr lang="es-ES" sz="800" dirty="0"/>
          </a:p>
        </p:txBody>
      </p:sp>
      <p:sp>
        <p:nvSpPr>
          <p:cNvPr id="61" name="60 Rectángulo redondeado"/>
          <p:cNvSpPr/>
          <p:nvPr/>
        </p:nvSpPr>
        <p:spPr>
          <a:xfrm>
            <a:off x="4283968" y="5522298"/>
            <a:ext cx="792088" cy="4313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 dirty="0" smtClean="0"/>
              <a:t>CERRAR EXPEDIENTE*</a:t>
            </a:r>
            <a:endParaRPr lang="es-ES" sz="800" b="1" dirty="0"/>
          </a:p>
        </p:txBody>
      </p:sp>
      <p:cxnSp>
        <p:nvCxnSpPr>
          <p:cNvPr id="56" name="55 Conector angular"/>
          <p:cNvCxnSpPr>
            <a:stCxn id="44" idx="6"/>
            <a:endCxn id="33" idx="1"/>
          </p:cNvCxnSpPr>
          <p:nvPr/>
        </p:nvCxnSpPr>
        <p:spPr>
          <a:xfrm flipV="1">
            <a:off x="755576" y="2961187"/>
            <a:ext cx="645335" cy="17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Rectángulo"/>
          <p:cNvSpPr/>
          <p:nvPr/>
        </p:nvSpPr>
        <p:spPr>
          <a:xfrm>
            <a:off x="5194896" y="5597099"/>
            <a:ext cx="137088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i="1" dirty="0">
                <a:solidFill>
                  <a:schemeClr val="bg1">
                    <a:lumMod val="50000"/>
                  </a:schemeClr>
                </a:solidFill>
              </a:rPr>
              <a:t>AnularOfertaFinanciacionLTCSNG</a:t>
            </a:r>
          </a:p>
        </p:txBody>
      </p:sp>
      <p:sp>
        <p:nvSpPr>
          <p:cNvPr id="3" name="2 Rectángulo"/>
          <p:cNvSpPr/>
          <p:nvPr/>
        </p:nvSpPr>
        <p:spPr>
          <a:xfrm>
            <a:off x="5251879" y="6324776"/>
            <a:ext cx="155683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" i="1" dirty="0">
                <a:solidFill>
                  <a:schemeClr val="bg1">
                    <a:lumMod val="50000"/>
                  </a:schemeClr>
                </a:solidFill>
              </a:rPr>
              <a:t>AnularTramitacionFinanciacionLFPSNG</a:t>
            </a:r>
          </a:p>
        </p:txBody>
      </p:sp>
      <p:sp>
        <p:nvSpPr>
          <p:cNvPr id="9" name="8 Rectángulo"/>
          <p:cNvSpPr/>
          <p:nvPr/>
        </p:nvSpPr>
        <p:spPr>
          <a:xfrm>
            <a:off x="26987" y="6186276"/>
            <a:ext cx="29963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600" i="1" dirty="0" smtClean="0"/>
              <a:t>(1)idInstanciaDocumento: </a:t>
            </a:r>
            <a:r>
              <a:rPr lang="es-ES" sz="600" dirty="0"/>
              <a:t>Identificador de la instancia del documento</a:t>
            </a:r>
            <a:r>
              <a:rPr lang="es-ES" sz="600" dirty="0" smtClean="0"/>
              <a:t>.</a:t>
            </a:r>
          </a:p>
          <a:p>
            <a:r>
              <a:rPr lang="es-ES" sz="600" i="1" dirty="0" smtClean="0"/>
              <a:t>(2)idDocGestorDoc : </a:t>
            </a:r>
            <a:r>
              <a:rPr lang="es-ES" sz="600" dirty="0"/>
              <a:t>Identificador lógico del documento en el Gestor Documental. </a:t>
            </a:r>
            <a:r>
              <a:rPr lang="es-ES" sz="600" dirty="0" smtClean="0"/>
              <a:t> </a:t>
            </a:r>
            <a:endParaRPr lang="es-ES" sz="600" dirty="0"/>
          </a:p>
        </p:txBody>
      </p:sp>
    </p:spTree>
    <p:extLst>
      <p:ext uri="{BB962C8B-B14F-4D97-AF65-F5344CB8AC3E}">
        <p14:creationId xmlns:p14="http://schemas.microsoft.com/office/powerpoint/2010/main" val="325707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49 Rectángulo"/>
          <p:cNvSpPr/>
          <p:nvPr/>
        </p:nvSpPr>
        <p:spPr>
          <a:xfrm>
            <a:off x="1979624" y="2780928"/>
            <a:ext cx="2952416" cy="289076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87 Rectángulo redondeado"/>
          <p:cNvSpPr/>
          <p:nvPr/>
        </p:nvSpPr>
        <p:spPr>
          <a:xfrm>
            <a:off x="1103989" y="4053489"/>
            <a:ext cx="515684" cy="50405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 dirty="0"/>
              <a:t>Firma </a:t>
            </a:r>
          </a:p>
          <a:p>
            <a:pPr algn="ctr"/>
            <a:r>
              <a:rPr lang="es-ES" sz="800" b="1" dirty="0"/>
              <a:t>Oauth</a:t>
            </a:r>
          </a:p>
        </p:txBody>
      </p:sp>
      <p:cxnSp>
        <p:nvCxnSpPr>
          <p:cNvPr id="95" name="94 Conector angular"/>
          <p:cNvCxnSpPr>
            <a:stCxn id="60" idx="4"/>
            <a:endCxn id="88" idx="1"/>
          </p:cNvCxnSpPr>
          <p:nvPr/>
        </p:nvCxnSpPr>
        <p:spPr>
          <a:xfrm rot="16200000" flipH="1">
            <a:off x="585358" y="3786886"/>
            <a:ext cx="724853" cy="3124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10"/>
          <p:cNvSpPr txBox="1">
            <a:spLocks noChangeArrowheads="1"/>
          </p:cNvSpPr>
          <p:nvPr/>
        </p:nvSpPr>
        <p:spPr bwMode="auto">
          <a:xfrm>
            <a:off x="543693" y="227953"/>
            <a:ext cx="8132763" cy="44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s-ES"/>
            </a:defPPr>
            <a:lvl1pPr>
              <a:lnSpc>
                <a:spcPct val="110000"/>
              </a:lnSpc>
              <a:defRPr sz="2200" b="1">
                <a:latin typeface="Bankia" panose="02000506040000020004" pitchFamily="2" charset="0"/>
                <a:ea typeface="ＭＳ Ｐゴシック" charset="-128"/>
                <a:cs typeface="Bankia"/>
              </a:defRPr>
            </a:lvl1pPr>
            <a:lvl2pPr marL="742950" indent="-285750" eaLnBrk="0" hangingPunct="0">
              <a:defRPr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-128"/>
              </a:defRPr>
            </a:lvl9pPr>
          </a:lstStyle>
          <a:p>
            <a:r>
              <a:rPr lang="es-ES_tradnl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. Correspondencia APIs – SOs </a:t>
            </a:r>
            <a:r>
              <a:rPr lang="es-ES_tradnl" dirty="0" smtClean="0">
                <a:latin typeface="Calibri" panose="020F0502020204030204" pitchFamily="34" charset="0"/>
                <a:cs typeface="Calibri" panose="020F0502020204030204" pitchFamily="34" charset="0"/>
              </a:rPr>
              <a:t>(4 </a:t>
            </a:r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s-ES_tradnl" dirty="0" smtClean="0">
                <a:latin typeface="Calibri" panose="020F0502020204030204" pitchFamily="34" charset="0"/>
                <a:cs typeface="Calibri" panose="020F0502020204030204" pitchFamily="34" charset="0"/>
              </a:rPr>
              <a:t>5)</a:t>
            </a:r>
            <a:endParaRPr lang="es-ES_trad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59 Elipse"/>
          <p:cNvSpPr/>
          <p:nvPr/>
        </p:nvSpPr>
        <p:spPr>
          <a:xfrm>
            <a:off x="683568" y="3377944"/>
            <a:ext cx="216024" cy="202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3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1007604" y="3863465"/>
            <a:ext cx="1103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Firma electrónica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600" dirty="0">
              <a:solidFill>
                <a:srgbClr val="0070C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1047183" y="4533917"/>
            <a:ext cx="1103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OK/KO</a:t>
            </a:r>
            <a:endParaRPr lang="es-ES" sz="600" dirty="0">
              <a:solidFill>
                <a:srgbClr val="00B050"/>
              </a:solidFill>
            </a:endParaRPr>
          </a:p>
        </p:txBody>
      </p:sp>
      <p:sp>
        <p:nvSpPr>
          <p:cNvPr id="78" name="77 Rectángulo"/>
          <p:cNvSpPr/>
          <p:nvPr/>
        </p:nvSpPr>
        <p:spPr>
          <a:xfrm>
            <a:off x="962567" y="2780928"/>
            <a:ext cx="917529" cy="289076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1" name="90 Rectángulo"/>
          <p:cNvSpPr/>
          <p:nvPr/>
        </p:nvSpPr>
        <p:spPr>
          <a:xfrm>
            <a:off x="1835697" y="2268161"/>
            <a:ext cx="3132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800" b="1" dirty="0" smtClean="0">
                <a:solidFill>
                  <a:srgbClr val="0070C0"/>
                </a:solidFill>
              </a:rPr>
              <a:t>Documentos (instancias documentos)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800" b="1" dirty="0">
                <a:solidFill>
                  <a:srgbClr val="0070C0"/>
                </a:solidFill>
              </a:rPr>
              <a:t>idDocGestorDoc 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800" b="1" dirty="0" smtClean="0">
                <a:solidFill>
                  <a:srgbClr val="0070C0"/>
                </a:solidFill>
              </a:rPr>
              <a:t>datosFirma </a:t>
            </a:r>
            <a:endParaRPr lang="es-ES" sz="800" dirty="0">
              <a:solidFill>
                <a:srgbClr val="00B050"/>
              </a:solidFill>
            </a:endParaRPr>
          </a:p>
          <a:p>
            <a:endParaRPr lang="es-ES" sz="800" b="1" dirty="0">
              <a:solidFill>
                <a:srgbClr val="0070C0"/>
              </a:solidFill>
            </a:endParaRPr>
          </a:p>
        </p:txBody>
      </p:sp>
      <p:cxnSp>
        <p:nvCxnSpPr>
          <p:cNvPr id="37" name="36 Conector angular"/>
          <p:cNvCxnSpPr>
            <a:stCxn id="88" idx="3"/>
            <a:endCxn id="51" idx="1"/>
          </p:cNvCxnSpPr>
          <p:nvPr/>
        </p:nvCxnSpPr>
        <p:spPr>
          <a:xfrm flipV="1">
            <a:off x="1619673" y="4303374"/>
            <a:ext cx="657784" cy="21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iángulo isósceles 9"/>
          <p:cNvSpPr>
            <a:spLocks noChangeAspect="1"/>
          </p:cNvSpPr>
          <p:nvPr/>
        </p:nvSpPr>
        <p:spPr bwMode="auto">
          <a:xfrm rot="5400000" flipH="1">
            <a:off x="266700" y="382726"/>
            <a:ext cx="406400" cy="203200"/>
          </a:xfrm>
          <a:prstGeom prst="triangle">
            <a:avLst>
              <a:gd name="adj" fmla="val 50000"/>
            </a:avLst>
          </a:prstGeom>
          <a:solidFill>
            <a:srgbClr val="B9C800"/>
          </a:solidFill>
          <a:ln w="9525">
            <a:noFill/>
            <a:miter lim="800000"/>
            <a:headEnd/>
            <a:tailEnd/>
          </a:ln>
        </p:spPr>
        <p:txBody>
          <a:bodyPr rot="10800000" vert="eaVert" lIns="91411" tIns="45706" rIns="91411" bIns="45706" anchor="ctr"/>
          <a:lstStyle/>
          <a:p>
            <a:pPr algn="ctr" defTabSz="914109">
              <a:defRPr/>
            </a:pPr>
            <a:endParaRPr lang="es-ES" kern="0" dirty="0">
              <a:solidFill>
                <a:srgbClr val="B9C800"/>
              </a:solidFill>
              <a:latin typeface="Calibri" charset="0"/>
            </a:endParaRPr>
          </a:p>
        </p:txBody>
      </p:sp>
      <p:sp>
        <p:nvSpPr>
          <p:cNvPr id="41" name="40 Rectángulo"/>
          <p:cNvSpPr/>
          <p:nvPr/>
        </p:nvSpPr>
        <p:spPr>
          <a:xfrm>
            <a:off x="-2644" y="6524594"/>
            <a:ext cx="9144000" cy="3481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4" name="43 CuadroTexto"/>
          <p:cNvSpPr txBox="1"/>
          <p:nvPr/>
        </p:nvSpPr>
        <p:spPr>
          <a:xfrm>
            <a:off x="44282" y="6528804"/>
            <a:ext cx="9135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 smtClean="0"/>
              <a:t>Si el cliente abandona el proceso, las aplicaciones cerraran las ofertas no formalizadas a través de un </a:t>
            </a:r>
            <a:r>
              <a:rPr lang="es-ES" sz="800" b="1" dirty="0"/>
              <a:t>proceso </a:t>
            </a:r>
            <a:r>
              <a:rPr lang="es-ES" sz="800" b="1" dirty="0" smtClean="0"/>
              <a:t>batch y gestionarán el cierre del expediente documental</a:t>
            </a:r>
            <a:endParaRPr lang="es-ES" sz="800" b="1" dirty="0"/>
          </a:p>
        </p:txBody>
      </p:sp>
      <p:sp>
        <p:nvSpPr>
          <p:cNvPr id="45" name="44 Rectángulo redondeado"/>
          <p:cNvSpPr/>
          <p:nvPr/>
        </p:nvSpPr>
        <p:spPr>
          <a:xfrm>
            <a:off x="3685402" y="4078890"/>
            <a:ext cx="854383" cy="458233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 dirty="0" smtClean="0">
                <a:solidFill>
                  <a:schemeClr val="tx1"/>
                </a:solidFill>
              </a:rPr>
              <a:t>FIRMAR DOCUMENTOS*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47" name="46 Rectángulo"/>
          <p:cNvSpPr/>
          <p:nvPr/>
        </p:nvSpPr>
        <p:spPr>
          <a:xfrm>
            <a:off x="3587423" y="4495558"/>
            <a:ext cx="1200601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00" i="1" dirty="0">
                <a:solidFill>
                  <a:schemeClr val="bg1">
                    <a:lumMod val="50000"/>
                  </a:schemeClr>
                </a:solidFill>
              </a:rPr>
              <a:t>FIRMARDOCUEMENTOSSNG</a:t>
            </a:r>
          </a:p>
        </p:txBody>
      </p:sp>
      <p:sp>
        <p:nvSpPr>
          <p:cNvPr id="48" name="47 Rectángulo"/>
          <p:cNvSpPr/>
          <p:nvPr/>
        </p:nvSpPr>
        <p:spPr>
          <a:xfrm>
            <a:off x="2110636" y="3959629"/>
            <a:ext cx="2616200" cy="81152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9" name="48 CuadroTexto"/>
          <p:cNvSpPr txBox="1"/>
          <p:nvPr/>
        </p:nvSpPr>
        <p:spPr>
          <a:xfrm>
            <a:off x="3459727" y="4784976"/>
            <a:ext cx="116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dirty="0"/>
              <a:t>Proceso repetitivo, tantas veces como </a:t>
            </a:r>
            <a:r>
              <a:rPr lang="es-ES" sz="600" dirty="0" smtClean="0"/>
              <a:t>documentos </a:t>
            </a:r>
            <a:r>
              <a:rPr lang="es-ES" sz="600" dirty="0"/>
              <a:t> </a:t>
            </a:r>
            <a:r>
              <a:rPr lang="es-ES" sz="600" dirty="0" smtClean="0"/>
              <a:t>haya </a:t>
            </a:r>
            <a:r>
              <a:rPr lang="es-ES" sz="600" dirty="0"/>
              <a:t>en al mapa documental</a:t>
            </a:r>
          </a:p>
        </p:txBody>
      </p:sp>
      <p:sp>
        <p:nvSpPr>
          <p:cNvPr id="54" name="53 Forma libre"/>
          <p:cNvSpPr/>
          <p:nvPr/>
        </p:nvSpPr>
        <p:spPr>
          <a:xfrm>
            <a:off x="1835696" y="1348868"/>
            <a:ext cx="2784780" cy="289795"/>
          </a:xfrm>
          <a:custGeom>
            <a:avLst/>
            <a:gdLst>
              <a:gd name="connsiteX0" fmla="*/ 0 w 1477664"/>
              <a:gd name="connsiteY0" fmla="*/ 144019 h 864096"/>
              <a:gd name="connsiteX1" fmla="*/ 144019 w 1477664"/>
              <a:gd name="connsiteY1" fmla="*/ 0 h 864096"/>
              <a:gd name="connsiteX2" fmla="*/ 1333645 w 1477664"/>
              <a:gd name="connsiteY2" fmla="*/ 0 h 864096"/>
              <a:gd name="connsiteX3" fmla="*/ 1477664 w 1477664"/>
              <a:gd name="connsiteY3" fmla="*/ 144019 h 864096"/>
              <a:gd name="connsiteX4" fmla="*/ 1477664 w 1477664"/>
              <a:gd name="connsiteY4" fmla="*/ 720077 h 864096"/>
              <a:gd name="connsiteX5" fmla="*/ 1333645 w 1477664"/>
              <a:gd name="connsiteY5" fmla="*/ 864096 h 864096"/>
              <a:gd name="connsiteX6" fmla="*/ 144019 w 1477664"/>
              <a:gd name="connsiteY6" fmla="*/ 864096 h 864096"/>
              <a:gd name="connsiteX7" fmla="*/ 0 w 1477664"/>
              <a:gd name="connsiteY7" fmla="*/ 720077 h 864096"/>
              <a:gd name="connsiteX8" fmla="*/ 0 w 1477664"/>
              <a:gd name="connsiteY8" fmla="*/ 144019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4" h="864096">
                <a:moveTo>
                  <a:pt x="0" y="144019"/>
                </a:moveTo>
                <a:cubicBezTo>
                  <a:pt x="0" y="64480"/>
                  <a:pt x="64480" y="0"/>
                  <a:pt x="144019" y="0"/>
                </a:cubicBezTo>
                <a:lnTo>
                  <a:pt x="1333645" y="0"/>
                </a:lnTo>
                <a:cubicBezTo>
                  <a:pt x="1413184" y="0"/>
                  <a:pt x="1477664" y="64480"/>
                  <a:pt x="1477664" y="144019"/>
                </a:cubicBezTo>
                <a:lnTo>
                  <a:pt x="1477664" y="720077"/>
                </a:lnTo>
                <a:cubicBezTo>
                  <a:pt x="1477664" y="799616"/>
                  <a:pt x="1413184" y="864096"/>
                  <a:pt x="1333645" y="864096"/>
                </a:cubicBezTo>
                <a:lnTo>
                  <a:pt x="144019" y="864096"/>
                </a:lnTo>
                <a:cubicBezTo>
                  <a:pt x="64480" y="864096"/>
                  <a:pt x="0" y="799616"/>
                  <a:pt x="0" y="720077"/>
                </a:cubicBezTo>
                <a:lnTo>
                  <a:pt x="0" y="144019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00" b="1" dirty="0" smtClean="0">
                <a:solidFill>
                  <a:schemeClr val="tx1"/>
                </a:solidFill>
              </a:rPr>
              <a:t>SO Firmar Documentos </a:t>
            </a:r>
            <a:r>
              <a:rPr lang="es-ES" sz="1000" b="1" dirty="0">
                <a:solidFill>
                  <a:schemeClr val="tx1"/>
                </a:solidFill>
              </a:rPr>
              <a:t>Plan B</a:t>
            </a:r>
          </a:p>
        </p:txBody>
      </p:sp>
      <p:sp>
        <p:nvSpPr>
          <p:cNvPr id="55" name="54 Forma libre"/>
          <p:cNvSpPr/>
          <p:nvPr/>
        </p:nvSpPr>
        <p:spPr>
          <a:xfrm>
            <a:off x="1835695" y="980728"/>
            <a:ext cx="2784781" cy="358277"/>
          </a:xfrm>
          <a:custGeom>
            <a:avLst/>
            <a:gdLst>
              <a:gd name="connsiteX0" fmla="*/ 0 w 1477664"/>
              <a:gd name="connsiteY0" fmla="*/ 144019 h 864096"/>
              <a:gd name="connsiteX1" fmla="*/ 144019 w 1477664"/>
              <a:gd name="connsiteY1" fmla="*/ 0 h 864096"/>
              <a:gd name="connsiteX2" fmla="*/ 1333645 w 1477664"/>
              <a:gd name="connsiteY2" fmla="*/ 0 h 864096"/>
              <a:gd name="connsiteX3" fmla="*/ 1477664 w 1477664"/>
              <a:gd name="connsiteY3" fmla="*/ 144019 h 864096"/>
              <a:gd name="connsiteX4" fmla="*/ 1477664 w 1477664"/>
              <a:gd name="connsiteY4" fmla="*/ 720077 h 864096"/>
              <a:gd name="connsiteX5" fmla="*/ 1333645 w 1477664"/>
              <a:gd name="connsiteY5" fmla="*/ 864096 h 864096"/>
              <a:gd name="connsiteX6" fmla="*/ 144019 w 1477664"/>
              <a:gd name="connsiteY6" fmla="*/ 864096 h 864096"/>
              <a:gd name="connsiteX7" fmla="*/ 0 w 1477664"/>
              <a:gd name="connsiteY7" fmla="*/ 720077 h 864096"/>
              <a:gd name="connsiteX8" fmla="*/ 0 w 1477664"/>
              <a:gd name="connsiteY8" fmla="*/ 144019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4" h="864096">
                <a:moveTo>
                  <a:pt x="0" y="144019"/>
                </a:moveTo>
                <a:cubicBezTo>
                  <a:pt x="0" y="64480"/>
                  <a:pt x="64480" y="0"/>
                  <a:pt x="144019" y="0"/>
                </a:cubicBezTo>
                <a:lnTo>
                  <a:pt x="1333645" y="0"/>
                </a:lnTo>
                <a:cubicBezTo>
                  <a:pt x="1413184" y="0"/>
                  <a:pt x="1477664" y="64480"/>
                  <a:pt x="1477664" y="144019"/>
                </a:cubicBezTo>
                <a:lnTo>
                  <a:pt x="1477664" y="720077"/>
                </a:lnTo>
                <a:cubicBezTo>
                  <a:pt x="1477664" y="799616"/>
                  <a:pt x="1413184" y="864096"/>
                  <a:pt x="1333645" y="864096"/>
                </a:cubicBezTo>
                <a:lnTo>
                  <a:pt x="144019" y="864096"/>
                </a:lnTo>
                <a:cubicBezTo>
                  <a:pt x="64480" y="864096"/>
                  <a:pt x="0" y="799616"/>
                  <a:pt x="0" y="720077"/>
                </a:cubicBezTo>
                <a:lnTo>
                  <a:pt x="0" y="144019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00" b="1" dirty="0">
                <a:solidFill>
                  <a:schemeClr val="tx1"/>
                </a:solidFill>
              </a:rPr>
              <a:t>API </a:t>
            </a:r>
            <a:r>
              <a:rPr lang="es-ES" sz="1000" b="1" dirty="0" smtClean="0">
                <a:solidFill>
                  <a:schemeClr val="tx1"/>
                </a:solidFill>
              </a:rPr>
              <a:t>Gestión Documental “Registro de firma”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7704" y="6139633"/>
            <a:ext cx="4752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*SNG que se hizo en al ámbito de la Bandeja de Tareas </a:t>
            </a:r>
            <a:endParaRPr lang="es-ES" sz="1000" dirty="0"/>
          </a:p>
        </p:txBody>
      </p:sp>
      <p:sp>
        <p:nvSpPr>
          <p:cNvPr id="3" name="2 Rectángulo"/>
          <p:cNvSpPr/>
          <p:nvPr/>
        </p:nvSpPr>
        <p:spPr>
          <a:xfrm>
            <a:off x="3350816" y="2839448"/>
            <a:ext cx="186925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>
                <a:solidFill>
                  <a:srgbClr val="0070C0"/>
                </a:solidFill>
              </a:rPr>
              <a:t>idInstanciaDocumento 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>
                <a:solidFill>
                  <a:srgbClr val="0070C0"/>
                </a:solidFill>
              </a:rPr>
              <a:t>idDocGestorDoc 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codigoFase</a:t>
            </a:r>
            <a:r>
              <a:rPr lang="es-ES" sz="600" dirty="0">
                <a:solidFill>
                  <a:srgbClr val="0070C0"/>
                </a:solidFill>
              </a:rPr>
              <a:t>: </a:t>
            </a:r>
            <a:r>
              <a:rPr lang="es-ES" sz="600" dirty="0" smtClean="0">
                <a:solidFill>
                  <a:srgbClr val="0070C0"/>
                </a:solidFill>
              </a:rPr>
              <a:t>PagoCompraOnline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>
                <a:solidFill>
                  <a:srgbClr val="0070C0"/>
                </a:solidFill>
              </a:rPr>
              <a:t>codigoTarea: </a:t>
            </a:r>
            <a:r>
              <a:rPr lang="es-ES" sz="600" dirty="0" smtClean="0">
                <a:solidFill>
                  <a:srgbClr val="0070C0"/>
                </a:solidFill>
              </a:rPr>
              <a:t>GestionDocumentosPagoCompraOnline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indicadorFichero </a:t>
            </a:r>
            <a:r>
              <a:rPr lang="es-ES" sz="600" dirty="0">
                <a:solidFill>
                  <a:srgbClr val="0070C0"/>
                </a:solidFill>
              </a:rPr>
              <a:t> </a:t>
            </a:r>
            <a:endParaRPr lang="es-ES" sz="600" dirty="0" smtClean="0">
              <a:solidFill>
                <a:srgbClr val="0070C0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tipoFichero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tipoFirma</a:t>
            </a:r>
            <a:endParaRPr lang="es-ES" sz="600" dirty="0">
              <a:solidFill>
                <a:srgbClr val="0070C0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70C0"/>
                </a:solidFill>
              </a:rPr>
              <a:t>idFirmantes </a:t>
            </a:r>
            <a:endParaRPr lang="es-ES" sz="600" dirty="0">
              <a:solidFill>
                <a:srgbClr val="0070C0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>
                <a:solidFill>
                  <a:srgbClr val="0070C0"/>
                </a:solidFill>
              </a:rPr>
              <a:t>datosFirma 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>
                <a:solidFill>
                  <a:srgbClr val="0070C0"/>
                </a:solidFill>
              </a:rPr>
              <a:t>textoFirma </a:t>
            </a:r>
          </a:p>
        </p:txBody>
      </p:sp>
      <p:sp>
        <p:nvSpPr>
          <p:cNvPr id="73" name="72 Rectángulo redondeado"/>
          <p:cNvSpPr/>
          <p:nvPr/>
        </p:nvSpPr>
        <p:spPr>
          <a:xfrm>
            <a:off x="5252725" y="2121534"/>
            <a:ext cx="471403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800" b="1" dirty="0" smtClean="0">
                <a:solidFill>
                  <a:schemeClr val="tx1"/>
                </a:solidFill>
              </a:rPr>
              <a:t>IU Solicitar OTP</a:t>
            </a:r>
          </a:p>
        </p:txBody>
      </p:sp>
      <p:sp>
        <p:nvSpPr>
          <p:cNvPr id="75" name="74 Rectángulo redondeado"/>
          <p:cNvSpPr/>
          <p:nvPr/>
        </p:nvSpPr>
        <p:spPr>
          <a:xfrm>
            <a:off x="6456790" y="4051509"/>
            <a:ext cx="792088" cy="50405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 dirty="0" smtClean="0">
                <a:solidFill>
                  <a:srgbClr val="FF0000"/>
                </a:solidFill>
              </a:rPr>
              <a:t>GENERACIÓN Y ENVÍO DE OTP*</a:t>
            </a:r>
            <a:endParaRPr lang="es-ES" sz="800" b="1" dirty="0">
              <a:solidFill>
                <a:srgbClr val="FF0000"/>
              </a:solidFill>
            </a:endParaRPr>
          </a:p>
        </p:txBody>
      </p:sp>
      <p:cxnSp>
        <p:nvCxnSpPr>
          <p:cNvPr id="79" name="78 Conector angular"/>
          <p:cNvCxnSpPr>
            <a:stCxn id="73" idx="3"/>
            <a:endCxn id="75" idx="1"/>
          </p:cNvCxnSpPr>
          <p:nvPr/>
        </p:nvCxnSpPr>
        <p:spPr>
          <a:xfrm>
            <a:off x="5724128" y="2373562"/>
            <a:ext cx="732662" cy="19299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84 Rectángulo redondeado"/>
          <p:cNvSpPr/>
          <p:nvPr/>
        </p:nvSpPr>
        <p:spPr>
          <a:xfrm>
            <a:off x="7526620" y="2121534"/>
            <a:ext cx="471403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800" b="1" dirty="0" smtClean="0">
                <a:solidFill>
                  <a:schemeClr val="tx1"/>
                </a:solidFill>
              </a:rPr>
              <a:t>IU Teclear OTP</a:t>
            </a:r>
          </a:p>
        </p:txBody>
      </p:sp>
      <p:cxnSp>
        <p:nvCxnSpPr>
          <p:cNvPr id="86" name="85 Conector angular"/>
          <p:cNvCxnSpPr>
            <a:stCxn id="75" idx="3"/>
            <a:endCxn id="85" idx="1"/>
          </p:cNvCxnSpPr>
          <p:nvPr/>
        </p:nvCxnSpPr>
        <p:spPr>
          <a:xfrm flipV="1">
            <a:off x="7248878" y="2373562"/>
            <a:ext cx="277742" cy="19299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102 Forma libre"/>
          <p:cNvSpPr/>
          <p:nvPr/>
        </p:nvSpPr>
        <p:spPr>
          <a:xfrm>
            <a:off x="5829850" y="958596"/>
            <a:ext cx="1560654" cy="278837"/>
          </a:xfrm>
          <a:custGeom>
            <a:avLst/>
            <a:gdLst>
              <a:gd name="connsiteX0" fmla="*/ 0 w 1477664"/>
              <a:gd name="connsiteY0" fmla="*/ 144019 h 864096"/>
              <a:gd name="connsiteX1" fmla="*/ 144019 w 1477664"/>
              <a:gd name="connsiteY1" fmla="*/ 0 h 864096"/>
              <a:gd name="connsiteX2" fmla="*/ 1333645 w 1477664"/>
              <a:gd name="connsiteY2" fmla="*/ 0 h 864096"/>
              <a:gd name="connsiteX3" fmla="*/ 1477664 w 1477664"/>
              <a:gd name="connsiteY3" fmla="*/ 144019 h 864096"/>
              <a:gd name="connsiteX4" fmla="*/ 1477664 w 1477664"/>
              <a:gd name="connsiteY4" fmla="*/ 720077 h 864096"/>
              <a:gd name="connsiteX5" fmla="*/ 1333645 w 1477664"/>
              <a:gd name="connsiteY5" fmla="*/ 864096 h 864096"/>
              <a:gd name="connsiteX6" fmla="*/ 144019 w 1477664"/>
              <a:gd name="connsiteY6" fmla="*/ 864096 h 864096"/>
              <a:gd name="connsiteX7" fmla="*/ 0 w 1477664"/>
              <a:gd name="connsiteY7" fmla="*/ 720077 h 864096"/>
              <a:gd name="connsiteX8" fmla="*/ 0 w 1477664"/>
              <a:gd name="connsiteY8" fmla="*/ 144019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664" h="864096">
                <a:moveTo>
                  <a:pt x="0" y="144019"/>
                </a:moveTo>
                <a:cubicBezTo>
                  <a:pt x="0" y="64480"/>
                  <a:pt x="64480" y="0"/>
                  <a:pt x="144019" y="0"/>
                </a:cubicBezTo>
                <a:lnTo>
                  <a:pt x="1333645" y="0"/>
                </a:lnTo>
                <a:cubicBezTo>
                  <a:pt x="1413184" y="0"/>
                  <a:pt x="1477664" y="64480"/>
                  <a:pt x="1477664" y="144019"/>
                </a:cubicBezTo>
                <a:lnTo>
                  <a:pt x="1477664" y="720077"/>
                </a:lnTo>
                <a:cubicBezTo>
                  <a:pt x="1477664" y="799616"/>
                  <a:pt x="1413184" y="864096"/>
                  <a:pt x="1333645" y="864096"/>
                </a:cubicBezTo>
                <a:lnTo>
                  <a:pt x="144019" y="864096"/>
                </a:lnTo>
                <a:cubicBezTo>
                  <a:pt x="64480" y="864096"/>
                  <a:pt x="0" y="799616"/>
                  <a:pt x="0" y="720077"/>
                </a:cubicBezTo>
                <a:lnTo>
                  <a:pt x="0" y="144019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00" b="1" dirty="0">
                <a:solidFill>
                  <a:schemeClr val="tx1"/>
                </a:solidFill>
              </a:rPr>
              <a:t>API </a:t>
            </a:r>
            <a:r>
              <a:rPr lang="es-ES" sz="1000" b="1" dirty="0" smtClean="0">
                <a:solidFill>
                  <a:schemeClr val="tx1"/>
                </a:solidFill>
              </a:rPr>
              <a:t>Envío OTP</a:t>
            </a:r>
            <a:endParaRPr lang="es-ES" sz="1000" b="1" dirty="0">
              <a:solidFill>
                <a:schemeClr val="tx1"/>
              </a:solidFill>
            </a:endParaRPr>
          </a:p>
        </p:txBody>
      </p:sp>
      <p:cxnSp>
        <p:nvCxnSpPr>
          <p:cNvPr id="80" name="79 Conector angular"/>
          <p:cNvCxnSpPr>
            <a:stCxn id="85" idx="3"/>
          </p:cNvCxnSpPr>
          <p:nvPr/>
        </p:nvCxnSpPr>
        <p:spPr>
          <a:xfrm flipV="1">
            <a:off x="7998023" y="2373561"/>
            <a:ext cx="360040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Rectángulo"/>
          <p:cNvSpPr/>
          <p:nvPr/>
        </p:nvSpPr>
        <p:spPr>
          <a:xfrm>
            <a:off x="6012161" y="2780928"/>
            <a:ext cx="1514460" cy="2884411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182469" y="4533917"/>
            <a:ext cx="146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</a:rPr>
              <a:t>Pendiente Banca a Distancia nuevo SNG 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51" name="50 Rectángulo redondeado"/>
          <p:cNvSpPr/>
          <p:nvPr/>
        </p:nvSpPr>
        <p:spPr>
          <a:xfrm>
            <a:off x="2277457" y="4074257"/>
            <a:ext cx="854383" cy="4582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OBTENER FIRMANTES</a:t>
            </a:r>
          </a:p>
        </p:txBody>
      </p:sp>
      <p:cxnSp>
        <p:nvCxnSpPr>
          <p:cNvPr id="53" name="52 Conector angular"/>
          <p:cNvCxnSpPr>
            <a:stCxn id="51" idx="3"/>
            <a:endCxn id="45" idx="1"/>
          </p:cNvCxnSpPr>
          <p:nvPr/>
        </p:nvCxnSpPr>
        <p:spPr>
          <a:xfrm>
            <a:off x="3131840" y="4303374"/>
            <a:ext cx="553562" cy="46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Rectángulo"/>
          <p:cNvSpPr/>
          <p:nvPr/>
        </p:nvSpPr>
        <p:spPr>
          <a:xfrm>
            <a:off x="2150215" y="4532490"/>
            <a:ext cx="12006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00" i="1" dirty="0" smtClean="0">
                <a:solidFill>
                  <a:schemeClr val="bg1">
                    <a:lumMod val="50000"/>
                  </a:schemeClr>
                </a:solidFill>
              </a:rPr>
              <a:t>ObtenerFirmantesDocumentoSNG</a:t>
            </a:r>
          </a:p>
          <a:p>
            <a:endParaRPr lang="es-ES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1" name="60 Conector angular"/>
          <p:cNvCxnSpPr>
            <a:stCxn id="45" idx="3"/>
            <a:endCxn id="73" idx="1"/>
          </p:cNvCxnSpPr>
          <p:nvPr/>
        </p:nvCxnSpPr>
        <p:spPr>
          <a:xfrm flipV="1">
            <a:off x="4539785" y="2373562"/>
            <a:ext cx="712940" cy="193444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CuadroTexto"/>
          <p:cNvSpPr txBox="1"/>
          <p:nvPr/>
        </p:nvSpPr>
        <p:spPr>
          <a:xfrm>
            <a:off x="2035676" y="4808185"/>
            <a:ext cx="124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idFirmante	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 smtClean="0">
                <a:solidFill>
                  <a:srgbClr val="00B050"/>
                </a:solidFill>
              </a:rPr>
              <a:t>idDocumentoAcreditativo</a:t>
            </a:r>
            <a:endParaRPr lang="es-ES" sz="600" dirty="0">
              <a:solidFill>
                <a:srgbClr val="00B050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064787" y="3573016"/>
            <a:ext cx="1343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>
                <a:solidFill>
                  <a:srgbClr val="0070C0"/>
                </a:solidFill>
              </a:rPr>
              <a:t>Documentos (instancias documentos)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s-ES" sz="600" dirty="0">
                <a:solidFill>
                  <a:srgbClr val="0070C0"/>
                </a:solidFill>
              </a:rPr>
              <a:t>idDocGestorDoc </a:t>
            </a:r>
          </a:p>
        </p:txBody>
      </p:sp>
      <p:sp>
        <p:nvSpPr>
          <p:cNvPr id="42" name="41 Rectángulo redondeado"/>
          <p:cNvSpPr/>
          <p:nvPr/>
        </p:nvSpPr>
        <p:spPr>
          <a:xfrm>
            <a:off x="8460432" y="558059"/>
            <a:ext cx="1728192" cy="438093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es-ES" sz="800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s-ES" sz="800" dirty="0" smtClean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800" dirty="0" smtClean="0">
                <a:solidFill>
                  <a:srgbClr val="FF0000"/>
                </a:solidFill>
              </a:rPr>
              <a:t>SNG Generación y envío de OTP</a:t>
            </a:r>
          </a:p>
          <a:p>
            <a:r>
              <a:rPr lang="es-ES" sz="800" dirty="0" smtClean="0">
                <a:solidFill>
                  <a:srgbClr val="FF0000"/>
                </a:solidFill>
              </a:rPr>
              <a:t>Lo construye equipo Banca a Distancia (Pedro Garcia Montero).</a:t>
            </a:r>
          </a:p>
          <a:p>
            <a:r>
              <a:rPr lang="es-ES" sz="800" dirty="0" smtClean="0">
                <a:solidFill>
                  <a:srgbClr val="FF0000"/>
                </a:solidFill>
              </a:rPr>
              <a:t>Está pendiente de aprobación del diseño en EA por Arquitectura (Eva María Platero).</a:t>
            </a:r>
          </a:p>
          <a:p>
            <a:r>
              <a:rPr lang="es-ES" sz="800" dirty="0" smtClean="0">
                <a:solidFill>
                  <a:srgbClr val="FF0000"/>
                </a:solidFill>
              </a:rPr>
              <a:t>Hacer seguimiento del SNG. Planificado para 30 marzo.</a:t>
            </a:r>
          </a:p>
          <a:p>
            <a:endParaRPr lang="es-ES" sz="800" dirty="0">
              <a:solidFill>
                <a:srgbClr val="FF0000"/>
              </a:solidFill>
            </a:endParaRPr>
          </a:p>
          <a:p>
            <a:endParaRPr lang="es-E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64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Tema1">
  <a:themeElements>
    <a:clrScheme name="Personalizado 12">
      <a:dk1>
        <a:srgbClr val="35261A"/>
      </a:dk1>
      <a:lt1>
        <a:srgbClr val="FFFFFF"/>
      </a:lt1>
      <a:dk2>
        <a:srgbClr val="B9C800"/>
      </a:dk2>
      <a:lt2>
        <a:srgbClr val="FFFFFF"/>
      </a:lt2>
      <a:accent1>
        <a:srgbClr val="90802F"/>
      </a:accent1>
      <a:accent2>
        <a:srgbClr val="8ACDDE"/>
      </a:accent2>
      <a:accent3>
        <a:srgbClr val="CEC9A1"/>
      </a:accent3>
      <a:accent4>
        <a:srgbClr val="35261A"/>
      </a:accent4>
      <a:accent5>
        <a:srgbClr val="FFFFFF"/>
      </a:accent5>
      <a:accent6>
        <a:srgbClr val="FFFFFF"/>
      </a:accent6>
      <a:hlink>
        <a:srgbClr val="0070C0"/>
      </a:hlink>
      <a:folHlink>
        <a:srgbClr val="0070C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Tema1">
  <a:themeElements>
    <a:clrScheme name="Personalizado 12">
      <a:dk1>
        <a:srgbClr val="35261A"/>
      </a:dk1>
      <a:lt1>
        <a:srgbClr val="FFFFFF"/>
      </a:lt1>
      <a:dk2>
        <a:srgbClr val="B9C800"/>
      </a:dk2>
      <a:lt2>
        <a:srgbClr val="FFFFFF"/>
      </a:lt2>
      <a:accent1>
        <a:srgbClr val="90802F"/>
      </a:accent1>
      <a:accent2>
        <a:srgbClr val="8ACDDE"/>
      </a:accent2>
      <a:accent3>
        <a:srgbClr val="CEC9A1"/>
      </a:accent3>
      <a:accent4>
        <a:srgbClr val="35261A"/>
      </a:accent4>
      <a:accent5>
        <a:srgbClr val="FFFFFF"/>
      </a:accent5>
      <a:accent6>
        <a:srgbClr val="FFFFFF"/>
      </a:accent6>
      <a:hlink>
        <a:srgbClr val="0070C0"/>
      </a:hlink>
      <a:folHlink>
        <a:srgbClr val="0070C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A3607D36FE1C4F9DDC561BF7D6A62D" ma:contentTypeVersion="1" ma:contentTypeDescription="Crear nuevo documento." ma:contentTypeScope="" ma:versionID="50391293be94fd9d19e479ad02e207d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7fd57847628df74eec4b9cda30d3063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Fecha de inicio programada" ma:internalName="PublishingStartDate">
      <xsd:simpleType>
        <xsd:restriction base="dms:Unknown"/>
      </xsd:simpleType>
    </xsd:element>
    <xsd:element name="PublishingExpirationDate" ma:index="9" nillable="true" ma:displayName="Fecha de finalización programada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1305DB4-8B6D-40F0-8E11-36CC61D9DE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CE0836-AC8A-46DA-9889-F060D7AAC0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7C5808-18A6-4DDF-898B-C5040E50EE02}">
  <ds:schemaRefs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sharepoint/v3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31578</TotalTime>
  <Words>2843</Words>
  <Application>Microsoft Office PowerPoint</Application>
  <PresentationFormat>Presentación en pantalla (4:3)</PresentationFormat>
  <Paragraphs>852</Paragraphs>
  <Slides>12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Tema de Office</vt:lpstr>
      <vt:lpstr>5_Tema1</vt:lpstr>
      <vt:lpstr>6_Tema1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Caja Madrid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Bankia</dc:creator>
  <cp:lastModifiedBy>Bankia</cp:lastModifiedBy>
  <cp:revision>1808</cp:revision>
  <cp:lastPrinted>2017-03-13T10:51:47Z</cp:lastPrinted>
  <dcterms:created xsi:type="dcterms:W3CDTF">2016-01-18T09:51:49Z</dcterms:created>
  <dcterms:modified xsi:type="dcterms:W3CDTF">2017-03-13T11:23:53Z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0x01010093A3607D36FE1C4F9DDC561BF7D6A62D</vt:lpwstr>
  </property>
</Properties>
</file>