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Lato Light"/>
      <p:regular r:id="rId58"/>
      <p:bold r:id="rId59"/>
      <p:italic r:id="rId60"/>
      <p:boldItalic r:id="rId61"/>
    </p:embeddedFont>
    <p:embeddedFont>
      <p:font typeface="Libre Baskerville"/>
      <p:regular r:id="rId62"/>
      <p:bold r:id="rId63"/>
      <p: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9A6344-E6FD-4328-93E7-8692A9B5C20B}">
  <a:tblStyle styleId="{489A6344-E6FD-4328-93E7-8692A9B5C20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BE92E70-4AB3-4FFB-9D25-8E7C2A783C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ibreBaskerville-regular.fntdata"/><Relationship Id="rId61" Type="http://schemas.openxmlformats.org/officeDocument/2006/relationships/font" Target="fonts/LatoLight-boldItalic.fntdata"/><Relationship Id="rId20" Type="http://schemas.openxmlformats.org/officeDocument/2006/relationships/slide" Target="slides/slide15.xml"/><Relationship Id="rId64" Type="http://schemas.openxmlformats.org/officeDocument/2006/relationships/font" Target="fonts/LibreBaskerville-italic.fntdata"/><Relationship Id="rId63" Type="http://schemas.openxmlformats.org/officeDocument/2006/relationships/font" Target="fonts/LibreBaskervill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Light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LatoLight-bold.fntdata"/><Relationship Id="rId14" Type="http://schemas.openxmlformats.org/officeDocument/2006/relationships/slide" Target="slides/slide9.xml"/><Relationship Id="rId58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597900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99597900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9597900b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99597900b5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9597900b5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99597900b5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941dbc6a5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9941dbc6a5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9597900b5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99597900b5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597900b5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99597900b5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9597900b5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99597900b5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9597900b5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99597900b5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9597900b5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99597900b5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8fe988cf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98fe988cf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41dbc6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8fe988cfb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98fe988cfb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8fe988cf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98fe988cf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8b66e13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98b66e13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8b66e1398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98b66e1398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3a5615bd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53a5615bd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3a5615bd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53a5615bd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3a5615bd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53a5615bd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3a5615bd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53a5615bd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3a5615bd3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53a5615bd3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3a5615bd3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53a5615bd3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41dbc6a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9941dbc6a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3a5615bd3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53a5615bd3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3a5615bd3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53a5615bd3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3a5615bd3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53a5615bd3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3a5615bd3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53a5615bd3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3a5615bd3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53a5615bd3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a1be21ef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a1be21ef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1be21ef9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a1be21ef9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a1be21ef9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a1be21ef9f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a1be21ef9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a1be21ef9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a1be21ef9f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a1be21ef9f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941dbc6a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9941dbc6a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a1be21ef9f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a1be21ef9f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1be21ef9f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a1be21ef9f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1be21ef9f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ga1be21ef9f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a1be21ef9f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ga1be21ef9f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d294a90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9d294a90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9d294a90f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9d294a90f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9d294a90f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9d294a90f1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d294a90f1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9d294a90f1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9d294a90f1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g9d294a90f1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941dbc6a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941dbc6a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41dbc6a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941dbc6a5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41dbc6a5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9941dbc6a5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41dbc6a5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9941dbc6a5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8fe2b7544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98fe2b7544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/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Memoria E/S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264500" y="1400550"/>
            <a:ext cx="4149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Hasta ahora teníamos este esquema:</a:t>
            </a:r>
            <a:endParaRPr sz="1800"/>
          </a:p>
        </p:txBody>
      </p:sp>
      <p:pic>
        <p:nvPicPr>
          <p:cNvPr id="231" name="Google Shape;231;p24"/>
          <p:cNvPicPr preferRelativeResize="0"/>
          <p:nvPr/>
        </p:nvPicPr>
        <p:blipFill/>
        <p:spPr>
          <a:xfrm>
            <a:off x="403600" y="2288768"/>
            <a:ext cx="57150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>
            <p:ph type="title"/>
          </p:nvPr>
        </p:nvSpPr>
        <p:spPr>
          <a:xfrm>
            <a:off x="4256975" y="5172450"/>
            <a:ext cx="7362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MOV</a:t>
            </a:r>
            <a:endParaRPr b="1"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ADD</a:t>
            </a:r>
            <a:endParaRPr b="1"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SUB</a:t>
            </a:r>
            <a:endParaRPr b="1"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...</a:t>
            </a:r>
            <a:endParaRPr b="1" sz="1800"/>
          </a:p>
        </p:txBody>
      </p:sp>
      <p:grpSp>
        <p:nvGrpSpPr>
          <p:cNvPr id="233" name="Google Shape;233;p24"/>
          <p:cNvGrpSpPr/>
          <p:nvPr/>
        </p:nvGrpSpPr>
        <p:grpSpPr>
          <a:xfrm>
            <a:off x="10222950" y="2010052"/>
            <a:ext cx="1102875" cy="4204098"/>
            <a:chOff x="10222950" y="2010052"/>
            <a:chExt cx="1102875" cy="4204098"/>
          </a:xfrm>
        </p:grpSpPr>
        <p:pic>
          <p:nvPicPr>
            <p:cNvPr id="234" name="Google Shape;234;p24"/>
            <p:cNvPicPr preferRelativeResize="0"/>
            <p:nvPr/>
          </p:nvPicPr>
          <p:blipFill/>
          <p:spPr>
            <a:xfrm>
              <a:off x="10270450" y="2010052"/>
              <a:ext cx="1007900" cy="10078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4"/>
            <p:cNvPicPr preferRelativeResize="0"/>
            <p:nvPr/>
          </p:nvPicPr>
          <p:blipFill/>
          <p:spPr>
            <a:xfrm>
              <a:off x="10222950" y="2998075"/>
              <a:ext cx="1102875" cy="110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4"/>
            <p:cNvPicPr preferRelativeResize="0"/>
            <p:nvPr/>
          </p:nvPicPr>
          <p:blipFill/>
          <p:spPr>
            <a:xfrm>
              <a:off x="10362600" y="4253350"/>
              <a:ext cx="823600" cy="9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4"/>
            <p:cNvPicPr preferRelativeResize="0"/>
            <p:nvPr/>
          </p:nvPicPr>
          <p:blipFill/>
          <p:spPr>
            <a:xfrm>
              <a:off x="10322300" y="5309950"/>
              <a:ext cx="904200" cy="90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24"/>
          <p:cNvSpPr txBox="1"/>
          <p:nvPr>
            <p:ph type="title"/>
          </p:nvPr>
        </p:nvSpPr>
        <p:spPr>
          <a:xfrm>
            <a:off x="9617300" y="1400550"/>
            <a:ext cx="2314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Dispositivos de E/S</a:t>
            </a:r>
            <a:endParaRPr b="1" sz="1800"/>
          </a:p>
        </p:txBody>
      </p:sp>
      <p:pic>
        <p:nvPicPr>
          <p:cNvPr id="239" name="Google Shape;239;p24"/>
          <p:cNvPicPr preferRelativeResize="0"/>
          <p:nvPr/>
        </p:nvPicPr>
        <p:blipFill/>
        <p:spPr>
          <a:xfrm rot="-2699984">
            <a:off x="7919911" y="2869430"/>
            <a:ext cx="1907889" cy="190788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>
            <p:ph type="title"/>
          </p:nvPr>
        </p:nvSpPr>
        <p:spPr>
          <a:xfrm>
            <a:off x="7716763" y="2174575"/>
            <a:ext cx="2314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Memoria</a:t>
            </a:r>
            <a:r>
              <a:rPr b="1" lang="en-US" sz="1800"/>
              <a:t> de E/S</a:t>
            </a:r>
            <a:endParaRPr b="1" sz="1800"/>
          </a:p>
        </p:txBody>
      </p:sp>
      <p:sp>
        <p:nvSpPr>
          <p:cNvPr id="241" name="Google Shape;241;p24"/>
          <p:cNvSpPr/>
          <p:nvPr/>
        </p:nvSpPr>
        <p:spPr>
          <a:xfrm>
            <a:off x="5801725" y="3545575"/>
            <a:ext cx="1975200" cy="394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8505775" y="5172450"/>
            <a:ext cx="7362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?</a:t>
            </a:r>
            <a:endParaRPr b="1"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Memoria E/S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Lectura y escritura en E/S</a:t>
            </a:r>
            <a:endParaRPr/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264500" y="1400550"/>
            <a:ext cx="5259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 memoria de E/S es igual a la memoria común!</a:t>
            </a:r>
            <a:endParaRPr sz="1800"/>
          </a:p>
        </p:txBody>
      </p:sp>
      <p:graphicFrame>
        <p:nvGraphicFramePr>
          <p:cNvPr id="250" name="Google Shape;250;p25"/>
          <p:cNvGraphicFramePr/>
          <p:nvPr/>
        </p:nvGraphicFramePr>
        <p:xfrm>
          <a:off x="633963" y="2928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25"/>
          <p:cNvSpPr txBox="1"/>
          <p:nvPr/>
        </p:nvSpPr>
        <p:spPr>
          <a:xfrm>
            <a:off x="1665900" y="2471800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MEMORIA E/S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4948800" y="2122300"/>
            <a:ext cx="6912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 son iguales necesito un mecanismo que permita distinguirlas!</a:t>
            </a:r>
            <a:endParaRPr sz="1800"/>
          </a:p>
        </p:txBody>
      </p:sp>
      <p:sp>
        <p:nvSpPr>
          <p:cNvPr id="253" name="Google Shape;253;p25"/>
          <p:cNvSpPr txBox="1"/>
          <p:nvPr>
            <p:ph type="title"/>
          </p:nvPr>
        </p:nvSpPr>
        <p:spPr>
          <a:xfrm>
            <a:off x="4872600" y="2731900"/>
            <a:ext cx="6912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Para leer desde la memoria E/S usaremos </a:t>
            </a:r>
            <a:r>
              <a:rPr b="1" lang="en-US" sz="1800">
                <a:solidFill>
                  <a:srgbClr val="1155CC"/>
                </a:solidFill>
              </a:rPr>
              <a:t>IN</a:t>
            </a:r>
            <a:r>
              <a:rPr lang="en-US" sz="1800"/>
              <a:t>, para escribir en ella </a:t>
            </a:r>
            <a:r>
              <a:rPr b="1" lang="en-US" sz="1800">
                <a:solidFill>
                  <a:srgbClr val="1155CC"/>
                </a:solidFill>
              </a:rPr>
              <a:t>OUT</a:t>
            </a:r>
            <a:r>
              <a:rPr lang="en-US" sz="1800">
                <a:solidFill>
                  <a:srgbClr val="000000"/>
                </a:solidFill>
              </a:rPr>
              <a:t>. Ambas instrucciones </a:t>
            </a:r>
            <a:r>
              <a:rPr b="1" lang="en-US" sz="1800">
                <a:solidFill>
                  <a:srgbClr val="000000"/>
                </a:solidFill>
              </a:rPr>
              <a:t>solo se pueden usar</a:t>
            </a:r>
            <a:r>
              <a:rPr lang="en-US" sz="1800">
                <a:solidFill>
                  <a:srgbClr val="000000"/>
                </a:solidFill>
              </a:rPr>
              <a:t> con el registro </a:t>
            </a:r>
            <a:r>
              <a:rPr i="1" lang="en-US" sz="1800">
                <a:solidFill>
                  <a:srgbClr val="000000"/>
                </a:solidFill>
              </a:rPr>
              <a:t>AL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254" name="Google Shape;254;p25"/>
          <p:cNvSpPr txBox="1"/>
          <p:nvPr>
            <p:ph type="title"/>
          </p:nvPr>
        </p:nvSpPr>
        <p:spPr>
          <a:xfrm>
            <a:off x="4872600" y="3798700"/>
            <a:ext cx="6912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Ej. lectura: leer el dato que está en la posición 40H de E/S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55" name="Google Shape;255;p25"/>
          <p:cNvSpPr txBox="1"/>
          <p:nvPr>
            <p:ph type="title"/>
          </p:nvPr>
        </p:nvSpPr>
        <p:spPr>
          <a:xfrm>
            <a:off x="5524400" y="4233950"/>
            <a:ext cx="1353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1155CC"/>
                </a:solidFill>
              </a:rPr>
              <a:t>IN</a:t>
            </a:r>
            <a:r>
              <a:rPr i="1" lang="en-US" sz="1800"/>
              <a:t> AL, 40H</a:t>
            </a:r>
            <a:endParaRPr b="1" i="1" sz="1800">
              <a:solidFill>
                <a:srgbClr val="1155CC"/>
              </a:solidFill>
            </a:endParaRPr>
          </a:p>
        </p:txBody>
      </p:sp>
      <p:sp>
        <p:nvSpPr>
          <p:cNvPr id="256" name="Google Shape;256;p25"/>
          <p:cNvSpPr txBox="1"/>
          <p:nvPr>
            <p:ph type="title"/>
          </p:nvPr>
        </p:nvSpPr>
        <p:spPr>
          <a:xfrm>
            <a:off x="4872600" y="4789300"/>
            <a:ext cx="6912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Ej.escritura: poner el valor 30 en la posición 50H de E/S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57" name="Google Shape;257;p25"/>
          <p:cNvSpPr txBox="1"/>
          <p:nvPr>
            <p:ph type="title"/>
          </p:nvPr>
        </p:nvSpPr>
        <p:spPr>
          <a:xfrm>
            <a:off x="5524400" y="5224550"/>
            <a:ext cx="1634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1155CC"/>
                </a:solidFill>
              </a:rPr>
              <a:t>OUT</a:t>
            </a:r>
            <a:r>
              <a:rPr i="1" lang="en-US" sz="1800"/>
              <a:t> 50H, 30</a:t>
            </a:r>
            <a:endParaRPr b="1" i="1" sz="1800">
              <a:solidFill>
                <a:srgbClr val="1155CC"/>
              </a:solidFill>
            </a:endParaRPr>
          </a:p>
        </p:txBody>
      </p:sp>
      <p:cxnSp>
        <p:nvCxnSpPr>
          <p:cNvPr id="258" name="Google Shape;258;p25"/>
          <p:cNvCxnSpPr/>
          <p:nvPr/>
        </p:nvCxnSpPr>
        <p:spPr>
          <a:xfrm flipH="1" rot="10800000">
            <a:off x="5524400" y="5465953"/>
            <a:ext cx="1634400" cy="10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5"/>
          <p:cNvSpPr txBox="1"/>
          <p:nvPr>
            <p:ph type="title"/>
          </p:nvPr>
        </p:nvSpPr>
        <p:spPr>
          <a:xfrm>
            <a:off x="5524400" y="5605550"/>
            <a:ext cx="16344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MOV AL, 30</a:t>
            </a:r>
            <a:endParaRPr i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1155CC"/>
                </a:solidFill>
              </a:rPr>
              <a:t>OUT</a:t>
            </a:r>
            <a:r>
              <a:rPr i="1" lang="en-US" sz="1800"/>
              <a:t> 50H, AL</a:t>
            </a:r>
            <a:endParaRPr b="1" i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Memoria E/S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Dispositivos internos</a:t>
            </a:r>
            <a:endParaRPr/>
          </a:p>
        </p:txBody>
      </p:sp>
      <p:sp>
        <p:nvSpPr>
          <p:cNvPr id="266" name="Google Shape;266;p26"/>
          <p:cNvSpPr txBox="1"/>
          <p:nvPr>
            <p:ph type="title"/>
          </p:nvPr>
        </p:nvSpPr>
        <p:spPr>
          <a:xfrm>
            <a:off x="264500" y="1400550"/>
            <a:ext cx="8849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Nos comunicaremos con los dispositivos de E/S a través de dispositivos internos</a:t>
            </a:r>
            <a:endParaRPr sz="1800"/>
          </a:p>
        </p:txBody>
      </p:sp>
      <p:graphicFrame>
        <p:nvGraphicFramePr>
          <p:cNvPr id="267" name="Google Shape;267;p26"/>
          <p:cNvGraphicFramePr/>
          <p:nvPr/>
        </p:nvGraphicFramePr>
        <p:xfrm>
          <a:off x="1208750" y="2395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26"/>
          <p:cNvSpPr txBox="1"/>
          <p:nvPr/>
        </p:nvSpPr>
        <p:spPr>
          <a:xfrm>
            <a:off x="1208700" y="1938400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MEMORIA E/S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9" name="Google Shape;269;p26"/>
          <p:cNvGrpSpPr/>
          <p:nvPr/>
        </p:nvGrpSpPr>
        <p:grpSpPr>
          <a:xfrm>
            <a:off x="9819851" y="1536019"/>
            <a:ext cx="1002702" cy="5078388"/>
            <a:chOff x="9515051" y="1383619"/>
            <a:chExt cx="1002702" cy="5078388"/>
          </a:xfrm>
        </p:grpSpPr>
        <p:grpSp>
          <p:nvGrpSpPr>
            <p:cNvPr id="270" name="Google Shape;270;p26"/>
            <p:cNvGrpSpPr/>
            <p:nvPr/>
          </p:nvGrpSpPr>
          <p:grpSpPr>
            <a:xfrm>
              <a:off x="9515051" y="1383619"/>
              <a:ext cx="1002702" cy="811188"/>
              <a:chOff x="2275800" y="2541968"/>
              <a:chExt cx="1224300" cy="1003200"/>
            </a:xfrm>
          </p:grpSpPr>
          <p:sp>
            <p:nvSpPr>
              <p:cNvPr id="271" name="Google Shape;271;p26"/>
              <p:cNvSpPr/>
              <p:nvPr/>
            </p:nvSpPr>
            <p:spPr>
              <a:xfrm>
                <a:off x="2386372" y="2541968"/>
                <a:ext cx="1003200" cy="1003200"/>
              </a:xfrm>
              <a:prstGeom prst="ellipse">
                <a:avLst/>
              </a:prstGeom>
              <a:solidFill>
                <a:srgbClr val="2527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272" name="Google Shape;272;p26"/>
              <p:cNvSpPr txBox="1"/>
              <p:nvPr/>
            </p:nvSpPr>
            <p:spPr>
              <a:xfrm>
                <a:off x="2275800" y="2804083"/>
                <a:ext cx="12243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PIO</a:t>
                </a:r>
                <a:endParaRPr b="1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273" name="Google Shape;273;p26"/>
            <p:cNvGrpSpPr/>
            <p:nvPr/>
          </p:nvGrpSpPr>
          <p:grpSpPr>
            <a:xfrm>
              <a:off x="9515051" y="2450419"/>
              <a:ext cx="1002702" cy="811188"/>
              <a:chOff x="2275800" y="2541968"/>
              <a:chExt cx="1224300" cy="1003200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2386372" y="2541968"/>
                <a:ext cx="1003200" cy="1003200"/>
              </a:xfrm>
              <a:prstGeom prst="ellipse">
                <a:avLst/>
              </a:prstGeom>
              <a:solidFill>
                <a:srgbClr val="DC5F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275" name="Google Shape;275;p26"/>
              <p:cNvSpPr txBox="1"/>
              <p:nvPr/>
            </p:nvSpPr>
            <p:spPr>
              <a:xfrm>
                <a:off x="2275800" y="2804083"/>
                <a:ext cx="12243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PIC</a:t>
                </a:r>
                <a:endParaRPr b="1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276" name="Google Shape;276;p26"/>
            <p:cNvGrpSpPr/>
            <p:nvPr/>
          </p:nvGrpSpPr>
          <p:grpSpPr>
            <a:xfrm>
              <a:off x="9515051" y="3517219"/>
              <a:ext cx="1002702" cy="811188"/>
              <a:chOff x="2275800" y="2541968"/>
              <a:chExt cx="1224300" cy="1003200"/>
            </a:xfrm>
          </p:grpSpPr>
          <p:sp>
            <p:nvSpPr>
              <p:cNvPr id="277" name="Google Shape;277;p26"/>
              <p:cNvSpPr/>
              <p:nvPr/>
            </p:nvSpPr>
            <p:spPr>
              <a:xfrm>
                <a:off x="2386372" y="2541968"/>
                <a:ext cx="1003200" cy="1003200"/>
              </a:xfrm>
              <a:prstGeom prst="ellipse">
                <a:avLst/>
              </a:prstGeom>
              <a:solidFill>
                <a:srgbClr val="2527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278" name="Google Shape;278;p26"/>
              <p:cNvSpPr txBox="1"/>
              <p:nvPr/>
            </p:nvSpPr>
            <p:spPr>
              <a:xfrm>
                <a:off x="2275800" y="2828882"/>
                <a:ext cx="12243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TIMER</a:t>
                </a:r>
                <a:endParaRPr b="1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279" name="Google Shape;279;p26"/>
            <p:cNvGrpSpPr/>
            <p:nvPr/>
          </p:nvGrpSpPr>
          <p:grpSpPr>
            <a:xfrm>
              <a:off x="9515051" y="4584019"/>
              <a:ext cx="1002702" cy="811188"/>
              <a:chOff x="2275800" y="2541968"/>
              <a:chExt cx="1224300" cy="1003200"/>
            </a:xfrm>
          </p:grpSpPr>
          <p:sp>
            <p:nvSpPr>
              <p:cNvPr id="280" name="Google Shape;280;p26"/>
              <p:cNvSpPr/>
              <p:nvPr/>
            </p:nvSpPr>
            <p:spPr>
              <a:xfrm>
                <a:off x="2386372" y="2541968"/>
                <a:ext cx="1003200" cy="1003200"/>
              </a:xfrm>
              <a:prstGeom prst="ellipse">
                <a:avLst/>
              </a:prstGeom>
              <a:solidFill>
                <a:srgbClr val="DC5F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281" name="Google Shape;281;p26"/>
              <p:cNvSpPr txBox="1"/>
              <p:nvPr/>
            </p:nvSpPr>
            <p:spPr>
              <a:xfrm>
                <a:off x="2275800" y="2804083"/>
                <a:ext cx="12243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H.S.</a:t>
                </a:r>
                <a:endParaRPr b="1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282" name="Google Shape;282;p26"/>
            <p:cNvGrpSpPr/>
            <p:nvPr/>
          </p:nvGrpSpPr>
          <p:grpSpPr>
            <a:xfrm>
              <a:off x="9515051" y="5650819"/>
              <a:ext cx="1002702" cy="811188"/>
              <a:chOff x="2275800" y="2541968"/>
              <a:chExt cx="1224300" cy="1003200"/>
            </a:xfrm>
          </p:grpSpPr>
          <p:sp>
            <p:nvSpPr>
              <p:cNvPr id="283" name="Google Shape;283;p26"/>
              <p:cNvSpPr/>
              <p:nvPr/>
            </p:nvSpPr>
            <p:spPr>
              <a:xfrm>
                <a:off x="2386372" y="2541968"/>
                <a:ext cx="1003200" cy="1003200"/>
              </a:xfrm>
              <a:prstGeom prst="ellipse">
                <a:avLst/>
              </a:prstGeom>
              <a:solidFill>
                <a:srgbClr val="2527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284" name="Google Shape;284;p26"/>
              <p:cNvSpPr txBox="1"/>
              <p:nvPr/>
            </p:nvSpPr>
            <p:spPr>
              <a:xfrm>
                <a:off x="2275800" y="2804083"/>
                <a:ext cx="12243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CDMA</a:t>
                </a:r>
                <a:endParaRPr b="1" sz="16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285" name="Google Shape;285;p26"/>
          <p:cNvGrpSpPr/>
          <p:nvPr/>
        </p:nvGrpSpPr>
        <p:grpSpPr>
          <a:xfrm>
            <a:off x="898346" y="1958869"/>
            <a:ext cx="8745016" cy="2031556"/>
            <a:chOff x="898346" y="1958869"/>
            <a:chExt cx="8745016" cy="2031556"/>
          </a:xfrm>
        </p:grpSpPr>
        <p:sp>
          <p:nvSpPr>
            <p:cNvPr id="286" name="Google Shape;286;p26"/>
            <p:cNvSpPr/>
            <p:nvPr/>
          </p:nvSpPr>
          <p:spPr>
            <a:xfrm>
              <a:off x="898346" y="2296025"/>
              <a:ext cx="3038100" cy="1694400"/>
            </a:xfrm>
            <a:prstGeom prst="rect">
              <a:avLst/>
            </a:prstGeom>
            <a:noFill/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 rot="-680792">
              <a:off x="4144510" y="2499805"/>
              <a:ext cx="5526005" cy="273229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6"/>
          <p:cNvSpPr txBox="1"/>
          <p:nvPr>
            <p:ph type="title"/>
          </p:nvPr>
        </p:nvSpPr>
        <p:spPr>
          <a:xfrm>
            <a:off x="2214750" y="6419050"/>
            <a:ext cx="405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...</a:t>
            </a:r>
            <a:endParaRPr b="1" sz="1800"/>
          </a:p>
        </p:txBody>
      </p:sp>
      <p:grpSp>
        <p:nvGrpSpPr>
          <p:cNvPr id="289" name="Google Shape;289;p26"/>
          <p:cNvGrpSpPr/>
          <p:nvPr/>
        </p:nvGrpSpPr>
        <p:grpSpPr>
          <a:xfrm>
            <a:off x="898350" y="3090210"/>
            <a:ext cx="8730325" cy="1973015"/>
            <a:chOff x="898350" y="3090210"/>
            <a:chExt cx="8730325" cy="1973015"/>
          </a:xfrm>
        </p:grpSpPr>
        <p:sp>
          <p:nvSpPr>
            <p:cNvPr id="290" name="Google Shape;290;p26"/>
            <p:cNvSpPr/>
            <p:nvPr/>
          </p:nvSpPr>
          <p:spPr>
            <a:xfrm>
              <a:off x="898350" y="4124825"/>
              <a:ext cx="30381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 rot="-794014">
              <a:off x="4144499" y="3719151"/>
              <a:ext cx="5526353" cy="27331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rgbClr val="EB64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6"/>
          <p:cNvSpPr/>
          <p:nvPr/>
        </p:nvSpPr>
        <p:spPr>
          <a:xfrm rot="354">
            <a:off x="5723214" y="5018089"/>
            <a:ext cx="2916000" cy="85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Cada dispositivo interno tendrá su propia zona de memoria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PIO</a:t>
            </a:r>
            <a:endParaRPr/>
          </a:p>
        </p:txBody>
      </p:sp>
      <p:grpSp>
        <p:nvGrpSpPr>
          <p:cNvPr id="298" name="Google Shape;298;p27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99" name="Google Shape;299;p27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02" name="Google Shape;302;p27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303" name="Google Shape;303;p27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06" name="Google Shape;306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Puerto Paralelo de E/S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PIO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Estructura</a:t>
            </a:r>
            <a:endParaRPr/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264500" y="1400550"/>
            <a:ext cx="4738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Consta de 2 puertos paralelos configurables</a:t>
            </a:r>
            <a:endParaRPr sz="1800"/>
          </a:p>
        </p:txBody>
      </p:sp>
      <p:sp>
        <p:nvSpPr>
          <p:cNvPr id="314" name="Google Shape;314;p28"/>
          <p:cNvSpPr txBox="1"/>
          <p:nvPr>
            <p:ph type="title"/>
          </p:nvPr>
        </p:nvSpPr>
        <p:spPr>
          <a:xfrm>
            <a:off x="280550" y="1897275"/>
            <a:ext cx="4271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Ocupa </a:t>
            </a:r>
            <a:r>
              <a:rPr lang="en-US" sz="1800"/>
              <a:t>4 celdas </a:t>
            </a:r>
            <a:r>
              <a:rPr lang="en-US" sz="1800"/>
              <a:t>en la memoria de E/S:</a:t>
            </a:r>
            <a:endParaRPr sz="1800"/>
          </a:p>
        </p:txBody>
      </p:sp>
      <p:sp>
        <p:nvSpPr>
          <p:cNvPr id="315" name="Google Shape;315;p28"/>
          <p:cNvSpPr txBox="1"/>
          <p:nvPr>
            <p:ph type="title"/>
          </p:nvPr>
        </p:nvSpPr>
        <p:spPr>
          <a:xfrm>
            <a:off x="264500" y="2506875"/>
            <a:ext cx="4738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de </a:t>
            </a:r>
            <a:r>
              <a:rPr b="1" lang="en-US" sz="1800">
                <a:solidFill>
                  <a:srgbClr val="38761D"/>
                </a:solidFill>
              </a:rPr>
              <a:t>datos</a:t>
            </a:r>
            <a:r>
              <a:rPr lang="en-US" sz="1800"/>
              <a:t> llamados PA y PB</a:t>
            </a:r>
            <a:endParaRPr i="1" sz="1800">
              <a:solidFill>
                <a:srgbClr val="000000"/>
              </a:solidFill>
            </a:endParaRPr>
          </a:p>
        </p:txBody>
      </p:sp>
      <p:graphicFrame>
        <p:nvGraphicFramePr>
          <p:cNvPr id="316" name="Google Shape;316;p28"/>
          <p:cNvGraphicFramePr/>
          <p:nvPr/>
        </p:nvGraphicFramePr>
        <p:xfrm>
          <a:off x="8170638" y="255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28"/>
          <p:cNvSpPr txBox="1"/>
          <p:nvPr/>
        </p:nvSpPr>
        <p:spPr>
          <a:xfrm>
            <a:off x="9202575" y="2097388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PIO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8"/>
          <p:cNvSpPr txBox="1"/>
          <p:nvPr>
            <p:ph type="title"/>
          </p:nvPr>
        </p:nvSpPr>
        <p:spPr>
          <a:xfrm>
            <a:off x="264500" y="2887875"/>
            <a:ext cx="7666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de </a:t>
            </a:r>
            <a:r>
              <a:rPr b="1" lang="en-US" sz="1800">
                <a:solidFill>
                  <a:srgbClr val="990000"/>
                </a:solidFill>
              </a:rPr>
              <a:t>configuración</a:t>
            </a:r>
            <a:r>
              <a:rPr lang="en-US" sz="1800"/>
              <a:t> </a:t>
            </a:r>
            <a:r>
              <a:rPr lang="en-US" sz="1800"/>
              <a:t>llamados</a:t>
            </a:r>
            <a:r>
              <a:rPr lang="en-US" sz="1800"/>
              <a:t> CA y CB (ya veremos para qué sirven)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19" name="Google Shape;319;p28"/>
          <p:cNvSpPr txBox="1"/>
          <p:nvPr>
            <p:ph type="title"/>
          </p:nvPr>
        </p:nvSpPr>
        <p:spPr>
          <a:xfrm>
            <a:off x="8145180" y="2555499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PA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320" name="Google Shape;320;p28"/>
          <p:cNvSpPr txBox="1"/>
          <p:nvPr>
            <p:ph type="title"/>
          </p:nvPr>
        </p:nvSpPr>
        <p:spPr>
          <a:xfrm>
            <a:off x="8145180" y="2936499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PB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321" name="Google Shape;321;p28"/>
          <p:cNvSpPr txBox="1"/>
          <p:nvPr>
            <p:ph type="title"/>
          </p:nvPr>
        </p:nvSpPr>
        <p:spPr>
          <a:xfrm>
            <a:off x="8145180" y="3297446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00"/>
                </a:solidFill>
              </a:rPr>
              <a:t>C</a:t>
            </a:r>
            <a:r>
              <a:rPr b="1" lang="en-US" sz="1800">
                <a:solidFill>
                  <a:srgbClr val="990000"/>
                </a:solidFill>
              </a:rPr>
              <a:t>A</a:t>
            </a:r>
            <a:endParaRPr b="1" sz="1800">
              <a:solidFill>
                <a:srgbClr val="990000"/>
              </a:solidFill>
            </a:endParaRPr>
          </a:p>
        </p:txBody>
      </p:sp>
      <p:sp>
        <p:nvSpPr>
          <p:cNvPr id="322" name="Google Shape;322;p28"/>
          <p:cNvSpPr txBox="1"/>
          <p:nvPr>
            <p:ph type="title"/>
          </p:nvPr>
        </p:nvSpPr>
        <p:spPr>
          <a:xfrm>
            <a:off x="8145180" y="3678446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00"/>
                </a:solidFill>
              </a:rPr>
              <a:t>C</a:t>
            </a:r>
            <a:r>
              <a:rPr b="1" lang="en-US" sz="1800">
                <a:solidFill>
                  <a:srgbClr val="990000"/>
                </a:solidFill>
              </a:rPr>
              <a:t>B</a:t>
            </a:r>
            <a:endParaRPr b="1" sz="1800">
              <a:solidFill>
                <a:srgbClr val="990000"/>
              </a:solidFill>
            </a:endParaRPr>
          </a:p>
        </p:txBody>
      </p:sp>
      <p:grpSp>
        <p:nvGrpSpPr>
          <p:cNvPr id="323" name="Google Shape;323;p28"/>
          <p:cNvGrpSpPr/>
          <p:nvPr/>
        </p:nvGrpSpPr>
        <p:grpSpPr>
          <a:xfrm>
            <a:off x="651725" y="4025273"/>
            <a:ext cx="6361325" cy="1142200"/>
            <a:chOff x="651725" y="4025273"/>
            <a:chExt cx="6361325" cy="1142200"/>
          </a:xfrm>
        </p:grpSpPr>
        <p:sp>
          <p:nvSpPr>
            <p:cNvPr id="324" name="Google Shape;324;p28"/>
            <p:cNvSpPr/>
            <p:nvPr/>
          </p:nvSpPr>
          <p:spPr>
            <a:xfrm rot="2066">
              <a:off x="651725" y="4312874"/>
              <a:ext cx="998400" cy="567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</a:t>
              </a:r>
              <a:endParaRPr b="1" sz="3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325" name="Google Shape;325;p28"/>
            <p:cNvPicPr preferRelativeResize="0"/>
            <p:nvPr/>
          </p:nvPicPr>
          <p:blipFill/>
          <p:spPr>
            <a:xfrm>
              <a:off x="4355550" y="4025273"/>
              <a:ext cx="2657500" cy="114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28"/>
            <p:cNvSpPr/>
            <p:nvPr/>
          </p:nvSpPr>
          <p:spPr>
            <a:xfrm>
              <a:off x="2110500" y="4442475"/>
              <a:ext cx="1769700" cy="3078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8"/>
          <p:cNvSpPr txBox="1"/>
          <p:nvPr>
            <p:ph type="title"/>
          </p:nvPr>
        </p:nvSpPr>
        <p:spPr>
          <a:xfrm>
            <a:off x="2532450" y="4139625"/>
            <a:ext cx="105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Entrada</a:t>
            </a:r>
            <a:endParaRPr sz="1800"/>
          </a:p>
        </p:txBody>
      </p:sp>
      <p:sp>
        <p:nvSpPr>
          <p:cNvPr id="328" name="Google Shape;328;p28"/>
          <p:cNvSpPr txBox="1"/>
          <p:nvPr>
            <p:ph type="title"/>
          </p:nvPr>
        </p:nvSpPr>
        <p:spPr>
          <a:xfrm>
            <a:off x="2532450" y="5568675"/>
            <a:ext cx="105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Salida</a:t>
            </a:r>
            <a:endParaRPr sz="1800"/>
          </a:p>
        </p:txBody>
      </p:sp>
      <p:grpSp>
        <p:nvGrpSpPr>
          <p:cNvPr id="329" name="Google Shape;329;p28"/>
          <p:cNvGrpSpPr/>
          <p:nvPr/>
        </p:nvGrpSpPr>
        <p:grpSpPr>
          <a:xfrm>
            <a:off x="651725" y="5495850"/>
            <a:ext cx="6361325" cy="1059149"/>
            <a:chOff x="651725" y="5495850"/>
            <a:chExt cx="6361325" cy="1059149"/>
          </a:xfrm>
        </p:grpSpPr>
        <p:sp>
          <p:nvSpPr>
            <p:cNvPr id="330" name="Google Shape;330;p28"/>
            <p:cNvSpPr/>
            <p:nvPr/>
          </p:nvSpPr>
          <p:spPr>
            <a:xfrm rot="2066">
              <a:off x="651725" y="5741924"/>
              <a:ext cx="998400" cy="567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PB</a:t>
              </a:r>
              <a:endParaRPr b="1" sz="3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 rot="10800000">
              <a:off x="2110500" y="5871525"/>
              <a:ext cx="1769700" cy="3078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2" name="Google Shape;332;p28"/>
            <p:cNvPicPr preferRelativeResize="0"/>
            <p:nvPr/>
          </p:nvPicPr>
          <p:blipFill/>
          <p:spPr>
            <a:xfrm>
              <a:off x="4355550" y="5495850"/>
              <a:ext cx="2657500" cy="10591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PIO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Funcionamiento</a:t>
            </a:r>
            <a:endParaRPr/>
          </a:p>
        </p:txBody>
      </p:sp>
      <p:sp>
        <p:nvSpPr>
          <p:cNvPr id="339" name="Google Shape;339;p29"/>
          <p:cNvSpPr txBox="1"/>
          <p:nvPr>
            <p:ph type="title"/>
          </p:nvPr>
        </p:nvSpPr>
        <p:spPr>
          <a:xfrm>
            <a:off x="264500" y="1400550"/>
            <a:ext cx="7906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Los puertos funcionan de la siguiente manera</a:t>
            </a:r>
            <a:endParaRPr sz="1800"/>
          </a:p>
        </p:txBody>
      </p:sp>
      <p:sp>
        <p:nvSpPr>
          <p:cNvPr id="340" name="Google Shape;340;p29"/>
          <p:cNvSpPr txBox="1"/>
          <p:nvPr>
            <p:ph type="title"/>
          </p:nvPr>
        </p:nvSpPr>
        <p:spPr>
          <a:xfrm>
            <a:off x="264500" y="1945400"/>
            <a:ext cx="7666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Cada celda (también llamado </a:t>
            </a:r>
            <a:r>
              <a:rPr i="1" lang="en-US" sz="1800"/>
              <a:t>registro</a:t>
            </a:r>
            <a:r>
              <a:rPr lang="en-US" sz="1800"/>
              <a:t>) consta de 8 bits</a:t>
            </a:r>
            <a:endParaRPr i="1" sz="1800">
              <a:solidFill>
                <a:srgbClr val="000000"/>
              </a:solidFill>
            </a:endParaRPr>
          </a:p>
        </p:txBody>
      </p:sp>
      <p:graphicFrame>
        <p:nvGraphicFramePr>
          <p:cNvPr id="341" name="Google Shape;341;p29"/>
          <p:cNvGraphicFramePr/>
          <p:nvPr/>
        </p:nvGraphicFramePr>
        <p:xfrm>
          <a:off x="8170638" y="255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p29"/>
          <p:cNvSpPr txBox="1"/>
          <p:nvPr/>
        </p:nvSpPr>
        <p:spPr>
          <a:xfrm>
            <a:off x="9202575" y="2097388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PIO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9"/>
          <p:cNvSpPr txBox="1"/>
          <p:nvPr>
            <p:ph type="title"/>
          </p:nvPr>
        </p:nvSpPr>
        <p:spPr>
          <a:xfrm>
            <a:off x="264500" y="2436200"/>
            <a:ext cx="7666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Debemos </a:t>
            </a:r>
            <a:r>
              <a:rPr b="1" lang="en-US" sz="1800">
                <a:solidFill>
                  <a:srgbClr val="990000"/>
                </a:solidFill>
              </a:rPr>
              <a:t>configurar</a:t>
            </a:r>
            <a:r>
              <a:rPr lang="en-US" sz="1800"/>
              <a:t> cada bit de </a:t>
            </a:r>
            <a:r>
              <a:rPr b="1" lang="en-US" sz="1800">
                <a:solidFill>
                  <a:srgbClr val="38761D"/>
                </a:solidFill>
              </a:rPr>
              <a:t>datos</a:t>
            </a:r>
            <a:r>
              <a:rPr lang="en-US" sz="1800"/>
              <a:t> como entrada o salida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8145180" y="2555499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PA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345" name="Google Shape;345;p29"/>
          <p:cNvSpPr txBox="1"/>
          <p:nvPr>
            <p:ph type="title"/>
          </p:nvPr>
        </p:nvSpPr>
        <p:spPr>
          <a:xfrm>
            <a:off x="8145180" y="2936499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PB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346" name="Google Shape;346;p29"/>
          <p:cNvSpPr txBox="1"/>
          <p:nvPr>
            <p:ph type="title"/>
          </p:nvPr>
        </p:nvSpPr>
        <p:spPr>
          <a:xfrm>
            <a:off x="8145180" y="3297446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00"/>
                </a:solidFill>
              </a:rPr>
              <a:t>CA</a:t>
            </a:r>
            <a:endParaRPr b="1" sz="1800">
              <a:solidFill>
                <a:srgbClr val="990000"/>
              </a:solidFill>
            </a:endParaRPr>
          </a:p>
        </p:txBody>
      </p:sp>
      <p:sp>
        <p:nvSpPr>
          <p:cNvPr id="347" name="Google Shape;347;p29"/>
          <p:cNvSpPr txBox="1"/>
          <p:nvPr>
            <p:ph type="title"/>
          </p:nvPr>
        </p:nvSpPr>
        <p:spPr>
          <a:xfrm>
            <a:off x="8145180" y="3678446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00"/>
                </a:solidFill>
              </a:rPr>
              <a:t>CB</a:t>
            </a:r>
            <a:endParaRPr b="1" sz="1800">
              <a:solidFill>
                <a:srgbClr val="990000"/>
              </a:solidFill>
            </a:endParaRPr>
          </a:p>
        </p:txBody>
      </p:sp>
      <p:sp>
        <p:nvSpPr>
          <p:cNvPr id="348" name="Google Shape;348;p29"/>
          <p:cNvSpPr txBox="1"/>
          <p:nvPr>
            <p:ph type="title"/>
          </p:nvPr>
        </p:nvSpPr>
        <p:spPr>
          <a:xfrm>
            <a:off x="264500" y="2962355"/>
            <a:ext cx="766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 los puertos de </a:t>
            </a:r>
            <a:r>
              <a:rPr b="1" lang="en-US" sz="1800">
                <a:solidFill>
                  <a:srgbClr val="990000"/>
                </a:solidFill>
              </a:rPr>
              <a:t>configuración</a:t>
            </a:r>
            <a:r>
              <a:rPr b="1" lang="en-US" sz="1800">
                <a:solidFill>
                  <a:srgbClr val="C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debemos poner un 0 para que ese bit en el puerto de </a:t>
            </a:r>
            <a:r>
              <a:rPr b="1" lang="en-US" sz="1800">
                <a:solidFill>
                  <a:srgbClr val="38761D"/>
                </a:solidFill>
              </a:rPr>
              <a:t>datos</a:t>
            </a:r>
            <a:r>
              <a:rPr lang="en-US" sz="1800">
                <a:solidFill>
                  <a:srgbClr val="000000"/>
                </a:solidFill>
              </a:rPr>
              <a:t> sea de salida, 1 para que sea de entrada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49" name="Google Shape;349;p29"/>
          <p:cNvSpPr txBox="1"/>
          <p:nvPr>
            <p:ph type="title"/>
          </p:nvPr>
        </p:nvSpPr>
        <p:spPr>
          <a:xfrm>
            <a:off x="264500" y="4420400"/>
            <a:ext cx="9400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Ej.: queremos que el </a:t>
            </a:r>
            <a:r>
              <a:rPr b="1" lang="en-US" sz="1800">
                <a:solidFill>
                  <a:srgbClr val="38761D"/>
                </a:solidFill>
              </a:rPr>
              <a:t>PA</a:t>
            </a:r>
            <a:r>
              <a:rPr lang="en-US" sz="1800"/>
              <a:t> tenga todos los bits como entrada excepto el menos significativo</a:t>
            </a:r>
            <a:endParaRPr sz="1800"/>
          </a:p>
        </p:txBody>
      </p:sp>
      <p:sp>
        <p:nvSpPr>
          <p:cNvPr id="350" name="Google Shape;350;p29"/>
          <p:cNvSpPr txBox="1"/>
          <p:nvPr>
            <p:ph type="title"/>
          </p:nvPr>
        </p:nvSpPr>
        <p:spPr>
          <a:xfrm>
            <a:off x="7545325" y="5069425"/>
            <a:ext cx="3438000" cy="9066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MOV AL, 11111110b</a:t>
            </a:r>
            <a:endParaRPr i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OUT 32H, AL </a:t>
            </a:r>
            <a:r>
              <a:rPr i="1" lang="en-US" sz="1800">
                <a:solidFill>
                  <a:srgbClr val="666666"/>
                </a:solidFill>
              </a:rPr>
              <a:t>; CA = </a:t>
            </a:r>
            <a:r>
              <a:rPr i="1" lang="en-US" sz="1800">
                <a:solidFill>
                  <a:srgbClr val="666666"/>
                </a:solidFill>
              </a:rPr>
              <a:t>11111110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351" name="Google Shape;351;p29"/>
          <p:cNvSpPr txBox="1"/>
          <p:nvPr>
            <p:ph type="title"/>
          </p:nvPr>
        </p:nvSpPr>
        <p:spPr>
          <a:xfrm>
            <a:off x="264500" y="4883250"/>
            <a:ext cx="3438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Debemos configurar </a:t>
            </a:r>
            <a:r>
              <a:rPr b="1" lang="en-US" sz="1800">
                <a:solidFill>
                  <a:srgbClr val="990000"/>
                </a:solidFill>
              </a:rPr>
              <a:t>CA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52" name="Google Shape;352;p29"/>
          <p:cNvSpPr txBox="1"/>
          <p:nvPr>
            <p:ph type="title"/>
          </p:nvPr>
        </p:nvSpPr>
        <p:spPr>
          <a:xfrm>
            <a:off x="264500" y="5340450"/>
            <a:ext cx="6222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Todos en 1 excepto el menos significativo (</a:t>
            </a:r>
            <a:r>
              <a:rPr lang="en-US" sz="1800"/>
              <a:t>11111110</a:t>
            </a:r>
            <a:r>
              <a:rPr lang="en-US" sz="1800"/>
              <a:t>)</a:t>
            </a:r>
            <a:endParaRPr i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PIO</a:t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salida</a:t>
            </a:r>
            <a:endParaRPr/>
          </a:p>
        </p:txBody>
      </p:sp>
      <p:sp>
        <p:nvSpPr>
          <p:cNvPr id="359" name="Google Shape;359;p30"/>
          <p:cNvSpPr txBox="1"/>
          <p:nvPr>
            <p:ph type="title"/>
          </p:nvPr>
        </p:nvSpPr>
        <p:spPr>
          <a:xfrm>
            <a:off x="264500" y="1400550"/>
            <a:ext cx="446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Prender todas las luces. Recordar que:</a:t>
            </a:r>
            <a:endParaRPr sz="1800"/>
          </a:p>
        </p:txBody>
      </p:sp>
      <p:sp>
        <p:nvSpPr>
          <p:cNvPr id="360" name="Google Shape;360;p30"/>
          <p:cNvSpPr txBox="1"/>
          <p:nvPr>
            <p:ph type="title"/>
          </p:nvPr>
        </p:nvSpPr>
        <p:spPr>
          <a:xfrm>
            <a:off x="264500" y="1945400"/>
            <a:ext cx="6774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luces están ligadas al puerto </a:t>
            </a:r>
            <a:r>
              <a:rPr b="1" lang="en-US" sz="1800">
                <a:solidFill>
                  <a:srgbClr val="38761D"/>
                </a:solidFill>
              </a:rPr>
              <a:t>PB</a:t>
            </a:r>
            <a:r>
              <a:rPr lang="en-US" sz="1800">
                <a:solidFill>
                  <a:srgbClr val="000000"/>
                </a:solidFill>
              </a:rPr>
              <a:t>. 1 significa encendida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264500" y="2436200"/>
            <a:ext cx="4598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queremos a todas de salida!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62" name="Google Shape;362;p30"/>
          <p:cNvSpPr txBox="1"/>
          <p:nvPr>
            <p:ph type="title"/>
          </p:nvPr>
        </p:nvSpPr>
        <p:spPr>
          <a:xfrm>
            <a:off x="1176900" y="3088400"/>
            <a:ext cx="3405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MOV AL, 00000000b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63" name="Google Shape;363;p30"/>
          <p:cNvSpPr txBox="1"/>
          <p:nvPr>
            <p:ph type="title"/>
          </p:nvPr>
        </p:nvSpPr>
        <p:spPr>
          <a:xfrm>
            <a:off x="1176900" y="3469400"/>
            <a:ext cx="4149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OUT</a:t>
            </a:r>
            <a:r>
              <a:rPr i="1" lang="en-US" sz="1800">
                <a:solidFill>
                  <a:srgbClr val="000000"/>
                </a:solidFill>
              </a:rPr>
              <a:t> 33H, AL </a:t>
            </a:r>
            <a:r>
              <a:rPr i="1" lang="en-US" sz="1800">
                <a:solidFill>
                  <a:srgbClr val="666666"/>
                </a:solidFill>
              </a:rPr>
              <a:t>; CB = 00000000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364" name="Google Shape;364;p30"/>
          <p:cNvSpPr txBox="1"/>
          <p:nvPr>
            <p:ph type="title"/>
          </p:nvPr>
        </p:nvSpPr>
        <p:spPr>
          <a:xfrm>
            <a:off x="1176900" y="3850400"/>
            <a:ext cx="3405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MOV AL, 11111111b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65" name="Google Shape;365;p30"/>
          <p:cNvSpPr txBox="1"/>
          <p:nvPr>
            <p:ph type="title"/>
          </p:nvPr>
        </p:nvSpPr>
        <p:spPr>
          <a:xfrm>
            <a:off x="1176900" y="4231400"/>
            <a:ext cx="4149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OUT 31H, AL </a:t>
            </a:r>
            <a:r>
              <a:rPr i="1" lang="en-US" sz="1800">
                <a:solidFill>
                  <a:srgbClr val="666666"/>
                </a:solidFill>
              </a:rPr>
              <a:t>; PB = 11111111</a:t>
            </a:r>
            <a:endParaRPr i="1" sz="1800">
              <a:solidFill>
                <a:srgbClr val="666666"/>
              </a:solidFill>
            </a:endParaRPr>
          </a:p>
        </p:txBody>
      </p:sp>
      <p:pic>
        <p:nvPicPr>
          <p:cNvPr id="366" name="Google Shape;366;p30"/>
          <p:cNvPicPr preferRelativeResize="0"/>
          <p:nvPr/>
        </p:nvPicPr>
        <p:blipFill/>
        <p:spPr>
          <a:xfrm>
            <a:off x="1029875" y="5063975"/>
            <a:ext cx="3699050" cy="140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30"/>
          <p:cNvCxnSpPr/>
          <p:nvPr/>
        </p:nvCxnSpPr>
        <p:spPr>
          <a:xfrm>
            <a:off x="7273100" y="2067425"/>
            <a:ext cx="9900" cy="427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0"/>
          <p:cNvSpPr txBox="1"/>
          <p:nvPr>
            <p:ph type="title"/>
          </p:nvPr>
        </p:nvSpPr>
        <p:spPr>
          <a:xfrm>
            <a:off x="7467400" y="1400550"/>
            <a:ext cx="4664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r>
              <a:rPr lang="en-US" sz="1800"/>
              <a:t>. Prender solo la primera (desde derecha)</a:t>
            </a:r>
            <a:endParaRPr sz="1800"/>
          </a:p>
        </p:txBody>
      </p:sp>
      <p:sp>
        <p:nvSpPr>
          <p:cNvPr id="369" name="Google Shape;369;p30"/>
          <p:cNvSpPr txBox="1"/>
          <p:nvPr>
            <p:ph type="title"/>
          </p:nvPr>
        </p:nvSpPr>
        <p:spPr>
          <a:xfrm>
            <a:off x="7724950" y="2067425"/>
            <a:ext cx="3405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MOV AL, 01H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70" name="Google Shape;370;p30"/>
          <p:cNvSpPr txBox="1"/>
          <p:nvPr>
            <p:ph type="title"/>
          </p:nvPr>
        </p:nvSpPr>
        <p:spPr>
          <a:xfrm>
            <a:off x="7724950" y="2448425"/>
            <a:ext cx="4149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OUT 31H, AL </a:t>
            </a:r>
            <a:r>
              <a:rPr i="1" lang="en-US" sz="1800">
                <a:solidFill>
                  <a:srgbClr val="666666"/>
                </a:solidFill>
              </a:rPr>
              <a:t>; PB = 00000001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371" name="Google Shape;371;p30"/>
          <p:cNvSpPr/>
          <p:nvPr/>
        </p:nvSpPr>
        <p:spPr>
          <a:xfrm rot="354">
            <a:off x="8341589" y="5429164"/>
            <a:ext cx="2916000" cy="85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Si! Podemos usar hexadecimales y decimales!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2" name="Google Shape;372;p30"/>
          <p:cNvPicPr preferRelativeResize="0"/>
          <p:nvPr/>
        </p:nvPicPr>
        <p:blipFill/>
        <p:spPr>
          <a:xfrm>
            <a:off x="7849800" y="3283968"/>
            <a:ext cx="3699050" cy="144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PIO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entrada</a:t>
            </a:r>
            <a:endParaRPr/>
          </a:p>
        </p:txBody>
      </p:sp>
      <p:sp>
        <p:nvSpPr>
          <p:cNvPr id="379" name="Google Shape;379;p31"/>
          <p:cNvSpPr txBox="1"/>
          <p:nvPr>
            <p:ph type="title"/>
          </p:nvPr>
        </p:nvSpPr>
        <p:spPr>
          <a:xfrm>
            <a:off x="264500" y="1400550"/>
            <a:ext cx="11284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Leer el estado de las llaves y prender las luces de aquellas llaves que estén en 1. Recuerden:</a:t>
            </a:r>
            <a:endParaRPr sz="1800"/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264500" y="1945400"/>
            <a:ext cx="11355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llaves están ligadas al puerto </a:t>
            </a:r>
            <a:r>
              <a:rPr b="1" lang="en-US" sz="1800">
                <a:solidFill>
                  <a:srgbClr val="38761D"/>
                </a:solidFill>
              </a:rPr>
              <a:t>PA</a:t>
            </a:r>
            <a:r>
              <a:rPr lang="en-US" sz="1800"/>
              <a:t>. </a:t>
            </a:r>
            <a:r>
              <a:rPr lang="en-US" sz="1800"/>
              <a:t>Las luces al </a:t>
            </a:r>
            <a:r>
              <a:rPr b="1" lang="en-US" sz="1800">
                <a:solidFill>
                  <a:srgbClr val="38761D"/>
                </a:solidFill>
              </a:rPr>
              <a:t>PB</a:t>
            </a:r>
            <a:r>
              <a:rPr lang="en-US" sz="1800">
                <a:solidFill>
                  <a:srgbClr val="000000"/>
                </a:solidFill>
              </a:rPr>
              <a:t>.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81" name="Google Shape;381;p31"/>
          <p:cNvSpPr txBox="1"/>
          <p:nvPr>
            <p:ph type="title"/>
          </p:nvPr>
        </p:nvSpPr>
        <p:spPr>
          <a:xfrm>
            <a:off x="264500" y="2436200"/>
            <a:ext cx="11284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Queremos todos los bits de </a:t>
            </a:r>
            <a:r>
              <a:rPr b="1" lang="en-US" sz="1800">
                <a:solidFill>
                  <a:srgbClr val="38761D"/>
                </a:solidFill>
              </a:rPr>
              <a:t>PA</a:t>
            </a:r>
            <a:r>
              <a:rPr lang="en-US" sz="1800"/>
              <a:t> de entrada y todos los de </a:t>
            </a:r>
            <a:r>
              <a:rPr b="1" lang="en-US" sz="1800">
                <a:solidFill>
                  <a:srgbClr val="38761D"/>
                </a:solidFill>
              </a:rPr>
              <a:t>PB</a:t>
            </a:r>
            <a:r>
              <a:rPr lang="en-US" sz="1800"/>
              <a:t> </a:t>
            </a:r>
            <a:r>
              <a:rPr lang="en-US" sz="1800"/>
              <a:t>de salida!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82" name="Google Shape;382;p31"/>
          <p:cNvSpPr txBox="1"/>
          <p:nvPr>
            <p:ph type="title"/>
          </p:nvPr>
        </p:nvSpPr>
        <p:spPr>
          <a:xfrm>
            <a:off x="755800" y="4149175"/>
            <a:ext cx="3375000" cy="13632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MOV AL, 11111111b</a:t>
            </a:r>
            <a:endParaRPr i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OUT 32H, AL </a:t>
            </a:r>
            <a:r>
              <a:rPr i="1" lang="en-US" sz="1800">
                <a:solidFill>
                  <a:srgbClr val="666666"/>
                </a:solidFill>
              </a:rPr>
              <a:t>; CA = 11111111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MOV AL, 00000000b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OUT 33H, AL </a:t>
            </a:r>
            <a:r>
              <a:rPr i="1" lang="en-US" sz="1800">
                <a:solidFill>
                  <a:srgbClr val="666666"/>
                </a:solidFill>
              </a:rPr>
              <a:t>; CB = 00000000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383" name="Google Shape;383;p31"/>
          <p:cNvSpPr txBox="1"/>
          <p:nvPr>
            <p:ph type="title"/>
          </p:nvPr>
        </p:nvSpPr>
        <p:spPr>
          <a:xfrm>
            <a:off x="645500" y="3141538"/>
            <a:ext cx="2867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Configuramos </a:t>
            </a:r>
            <a:r>
              <a:rPr b="1" lang="en-US" sz="1800">
                <a:solidFill>
                  <a:srgbClr val="38761D"/>
                </a:solidFill>
              </a:rPr>
              <a:t>PA</a:t>
            </a:r>
            <a:r>
              <a:rPr lang="en-US" sz="1800"/>
              <a:t> y </a:t>
            </a:r>
            <a:r>
              <a:rPr b="1" lang="en-US" sz="1800">
                <a:solidFill>
                  <a:srgbClr val="38761D"/>
                </a:solidFill>
              </a:rPr>
              <a:t>PB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84" name="Google Shape;384;p31"/>
          <p:cNvSpPr txBox="1"/>
          <p:nvPr>
            <p:ph type="title"/>
          </p:nvPr>
        </p:nvSpPr>
        <p:spPr>
          <a:xfrm>
            <a:off x="5579638" y="3136225"/>
            <a:ext cx="1654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</a:t>
            </a:r>
            <a:r>
              <a:rPr lang="en-US" sz="1800"/>
              <a:t>. Leemos </a:t>
            </a:r>
            <a:r>
              <a:rPr b="1" lang="en-US" sz="1800">
                <a:solidFill>
                  <a:srgbClr val="38761D"/>
                </a:solidFill>
              </a:rPr>
              <a:t>PA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85" name="Google Shape;385;p31"/>
          <p:cNvSpPr txBox="1"/>
          <p:nvPr>
            <p:ph type="title"/>
          </p:nvPr>
        </p:nvSpPr>
        <p:spPr>
          <a:xfrm>
            <a:off x="5689138" y="4143850"/>
            <a:ext cx="1594200" cy="3942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IN</a:t>
            </a:r>
            <a:r>
              <a:rPr i="1" lang="en-US" sz="1800">
                <a:solidFill>
                  <a:srgbClr val="000000"/>
                </a:solidFill>
              </a:rPr>
              <a:t> AL, </a:t>
            </a:r>
            <a:r>
              <a:rPr i="1" lang="en-US" sz="1800"/>
              <a:t>30H</a:t>
            </a:r>
            <a:endParaRPr i="1" sz="1800">
              <a:solidFill>
                <a:srgbClr val="666666"/>
              </a:solidFill>
            </a:endParaRPr>
          </a:p>
        </p:txBody>
      </p:sp>
      <p:cxnSp>
        <p:nvCxnSpPr>
          <p:cNvPr id="386" name="Google Shape;386;p31"/>
          <p:cNvCxnSpPr/>
          <p:nvPr/>
        </p:nvCxnSpPr>
        <p:spPr>
          <a:xfrm>
            <a:off x="4859275" y="313622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1"/>
          <p:cNvSpPr txBox="1"/>
          <p:nvPr>
            <p:ph type="title"/>
          </p:nvPr>
        </p:nvSpPr>
        <p:spPr>
          <a:xfrm>
            <a:off x="8472150" y="3141538"/>
            <a:ext cx="2867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</a:t>
            </a:r>
            <a:r>
              <a:rPr lang="en-US" sz="1800"/>
              <a:t>. Escribimos en </a:t>
            </a:r>
            <a:r>
              <a:rPr b="1" lang="en-US" sz="1800">
                <a:solidFill>
                  <a:srgbClr val="38761D"/>
                </a:solidFill>
              </a:rPr>
              <a:t>PB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88" name="Google Shape;388;p31"/>
          <p:cNvSpPr txBox="1"/>
          <p:nvPr>
            <p:ph type="title"/>
          </p:nvPr>
        </p:nvSpPr>
        <p:spPr>
          <a:xfrm>
            <a:off x="8951200" y="4149175"/>
            <a:ext cx="1594200" cy="3942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OUT</a:t>
            </a:r>
            <a:r>
              <a:rPr i="1" lang="en-US" sz="1800">
                <a:solidFill>
                  <a:srgbClr val="000000"/>
                </a:solidFill>
              </a:rPr>
              <a:t> </a:t>
            </a:r>
            <a:r>
              <a:rPr i="1" lang="en-US" sz="1800"/>
              <a:t>31H, </a:t>
            </a:r>
            <a:r>
              <a:rPr i="1" lang="en-US" sz="1800">
                <a:solidFill>
                  <a:srgbClr val="000000"/>
                </a:solidFill>
              </a:rPr>
              <a:t>AL </a:t>
            </a:r>
            <a:endParaRPr i="1" sz="1800">
              <a:solidFill>
                <a:srgbClr val="666666"/>
              </a:solidFill>
            </a:endParaRPr>
          </a:p>
        </p:txBody>
      </p:sp>
      <p:cxnSp>
        <p:nvCxnSpPr>
          <p:cNvPr id="389" name="Google Shape;389;p31"/>
          <p:cNvCxnSpPr/>
          <p:nvPr/>
        </p:nvCxnSpPr>
        <p:spPr>
          <a:xfrm>
            <a:off x="8090875" y="313622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1"/>
          <p:cNvSpPr/>
          <p:nvPr/>
        </p:nvSpPr>
        <p:spPr>
          <a:xfrm rot="429">
            <a:off x="4002550" y="6065800"/>
            <a:ext cx="4808700" cy="453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Solo queda hacerlo infinitas veces!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Interrupciones</a:t>
            </a:r>
            <a:endParaRPr/>
          </a:p>
        </p:txBody>
      </p:sp>
      <p:grpSp>
        <p:nvGrpSpPr>
          <p:cNvPr id="396" name="Google Shape;396;p32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397" name="Google Shape;397;p32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00" name="Google Shape;400;p32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401" name="Google Shape;401;p32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404" name="Google Shape;404;p3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Por hardware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2651850" y="337975"/>
            <a:ext cx="6888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Dispositivos vs CPU/Memoria</a:t>
            </a:r>
            <a:endParaRPr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7217051" y="3056536"/>
            <a:ext cx="3894099" cy="2505151"/>
            <a:chOff x="7217051" y="3056536"/>
            <a:chExt cx="3894099" cy="2505151"/>
          </a:xfrm>
        </p:grpSpPr>
        <p:pic>
          <p:nvPicPr>
            <p:cNvPr id="411" name="Google Shape;411;p33"/>
            <p:cNvPicPr preferRelativeResize="0"/>
            <p:nvPr/>
          </p:nvPicPr>
          <p:blipFill/>
          <p:spPr>
            <a:xfrm>
              <a:off x="9508950" y="3573350"/>
              <a:ext cx="994625" cy="1042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2" name="Google Shape;412;p33"/>
            <p:cNvGrpSpPr/>
            <p:nvPr/>
          </p:nvGrpSpPr>
          <p:grpSpPr>
            <a:xfrm>
              <a:off x="7217051" y="3056536"/>
              <a:ext cx="3894099" cy="2505151"/>
              <a:chOff x="6946351" y="2482599"/>
              <a:chExt cx="3894099" cy="2505151"/>
            </a:xfrm>
          </p:grpSpPr>
          <p:pic>
            <p:nvPicPr>
              <p:cNvPr id="413" name="Google Shape;413;p33"/>
              <p:cNvPicPr preferRelativeResize="0"/>
              <p:nvPr/>
            </p:nvPicPr>
            <p:blipFill/>
            <p:spPr>
              <a:xfrm>
                <a:off x="6946351" y="2482599"/>
                <a:ext cx="1766499" cy="13855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" name="Google Shape;414;p33"/>
              <p:cNvPicPr preferRelativeResize="0"/>
              <p:nvPr/>
            </p:nvPicPr>
            <p:blipFill/>
            <p:spPr>
              <a:xfrm>
                <a:off x="8241625" y="3407675"/>
                <a:ext cx="2598825" cy="1580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5" name="Google Shape;415;p33"/>
          <p:cNvGrpSpPr/>
          <p:nvPr/>
        </p:nvGrpSpPr>
        <p:grpSpPr>
          <a:xfrm>
            <a:off x="601601" y="2762001"/>
            <a:ext cx="4598025" cy="3475223"/>
            <a:chOff x="441176" y="1863401"/>
            <a:chExt cx="4598025" cy="3475223"/>
          </a:xfrm>
        </p:grpSpPr>
        <p:pic>
          <p:nvPicPr>
            <p:cNvPr id="416" name="Google Shape;416;p33"/>
            <p:cNvPicPr preferRelativeResize="0"/>
            <p:nvPr/>
          </p:nvPicPr>
          <p:blipFill/>
          <p:spPr>
            <a:xfrm>
              <a:off x="441176" y="1957101"/>
              <a:ext cx="2552823" cy="1701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33"/>
            <p:cNvPicPr preferRelativeResize="0"/>
            <p:nvPr/>
          </p:nvPicPr>
          <p:blipFill/>
          <p:spPr>
            <a:xfrm>
              <a:off x="1518175" y="3953050"/>
              <a:ext cx="1385574" cy="1385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33"/>
            <p:cNvPicPr preferRelativeResize="0"/>
            <p:nvPr/>
          </p:nvPicPr>
          <p:blipFill/>
          <p:spPr>
            <a:xfrm>
              <a:off x="2907476" y="1863401"/>
              <a:ext cx="2131725" cy="213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3"/>
            <p:cNvPicPr preferRelativeResize="0"/>
            <p:nvPr/>
          </p:nvPicPr>
          <p:blipFill/>
          <p:spPr>
            <a:xfrm>
              <a:off x="3188925" y="4235748"/>
              <a:ext cx="1568827" cy="110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33"/>
          <p:cNvSpPr txBox="1"/>
          <p:nvPr>
            <p:ph type="title"/>
          </p:nvPr>
        </p:nvSpPr>
        <p:spPr>
          <a:xfrm>
            <a:off x="1523913" y="1429975"/>
            <a:ext cx="3134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Roboto"/>
                <a:ea typeface="Roboto"/>
                <a:cs typeface="Roboto"/>
                <a:sym typeface="Roboto"/>
              </a:rPr>
              <a:t>DISPOSITIVOS</a:t>
            </a:r>
            <a:endParaRPr b="1"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3"/>
          <p:cNvSpPr txBox="1"/>
          <p:nvPr>
            <p:ph type="title"/>
          </p:nvPr>
        </p:nvSpPr>
        <p:spPr>
          <a:xfrm>
            <a:off x="1812825" y="2150475"/>
            <a:ext cx="2556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</a:rPr>
              <a:t>~1.000 ops/seg</a:t>
            </a:r>
            <a:endParaRPr b="1" sz="1800">
              <a:solidFill>
                <a:srgbClr val="C00000"/>
              </a:solidFill>
            </a:endParaRPr>
          </a:p>
        </p:txBody>
      </p:sp>
      <p:sp>
        <p:nvSpPr>
          <p:cNvPr id="422" name="Google Shape;422;p33"/>
          <p:cNvSpPr txBox="1"/>
          <p:nvPr>
            <p:ph type="title"/>
          </p:nvPr>
        </p:nvSpPr>
        <p:spPr>
          <a:xfrm>
            <a:off x="7722188" y="1429975"/>
            <a:ext cx="3134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Roboto"/>
                <a:ea typeface="Roboto"/>
                <a:cs typeface="Roboto"/>
                <a:sym typeface="Roboto"/>
              </a:rPr>
              <a:t>CPU/MEMORIA</a:t>
            </a:r>
            <a:endParaRPr b="1"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3"/>
          <p:cNvSpPr txBox="1"/>
          <p:nvPr>
            <p:ph type="title"/>
          </p:nvPr>
        </p:nvSpPr>
        <p:spPr>
          <a:xfrm>
            <a:off x="8011100" y="2150475"/>
            <a:ext cx="2556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</a:rPr>
              <a:t>~1.000.000 ops/seg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424" name="Google Shape;424;p33"/>
          <p:cNvSpPr txBox="1"/>
          <p:nvPr>
            <p:ph type="title"/>
          </p:nvPr>
        </p:nvSpPr>
        <p:spPr>
          <a:xfrm>
            <a:off x="5023175" y="6052050"/>
            <a:ext cx="695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¡Los dispositivos deberían esperar a la CPU y no viceversa!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Interrupciones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Dispositivos</a:t>
            </a:r>
            <a:endParaRPr/>
          </a:p>
        </p:txBody>
      </p:sp>
      <p:sp>
        <p:nvSpPr>
          <p:cNvPr id="430" name="Google Shape;430;p34"/>
          <p:cNvSpPr txBox="1"/>
          <p:nvPr>
            <p:ph type="title"/>
          </p:nvPr>
        </p:nvSpPr>
        <p:spPr>
          <a:xfrm>
            <a:off x="264500" y="1510150"/>
            <a:ext cx="7295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Nos vamos a manejar con 4 dispositivos externos</a:t>
            </a:r>
            <a:endParaRPr b="1" sz="200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2275800" y="2541968"/>
            <a:ext cx="1224300" cy="1448563"/>
            <a:chOff x="2275800" y="2541968"/>
            <a:chExt cx="1224300" cy="1448563"/>
          </a:xfrm>
        </p:grpSpPr>
        <p:sp>
          <p:nvSpPr>
            <p:cNvPr id="432" name="Google Shape;432;p34"/>
            <p:cNvSpPr/>
            <p:nvPr/>
          </p:nvSpPr>
          <p:spPr>
            <a:xfrm>
              <a:off x="2386372" y="2541968"/>
              <a:ext cx="1003200" cy="1003200"/>
            </a:xfrm>
            <a:prstGeom prst="ellipse">
              <a:avLst/>
            </a:prstGeom>
            <a:solidFill>
              <a:srgbClr val="252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3" name="Google Shape;433;p34"/>
            <p:cNvSpPr txBox="1"/>
            <p:nvPr/>
          </p:nvSpPr>
          <p:spPr>
            <a:xfrm>
              <a:off x="2275800" y="3618831"/>
              <a:ext cx="12243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F10</a:t>
              </a:r>
              <a:endParaRPr b="0" i="1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4" name="Google Shape;434;p34"/>
            <p:cNvSpPr txBox="1"/>
            <p:nvPr/>
          </p:nvSpPr>
          <p:spPr>
            <a:xfrm>
              <a:off x="2275800" y="2853675"/>
              <a:ext cx="12243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F10</a:t>
              </a:r>
              <a:endParaRPr b="1" sz="2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35" name="Google Shape;435;p34"/>
          <p:cNvGrpSpPr/>
          <p:nvPr/>
        </p:nvGrpSpPr>
        <p:grpSpPr>
          <a:xfrm>
            <a:off x="4414550" y="2537933"/>
            <a:ext cx="1224300" cy="1452598"/>
            <a:chOff x="4414550" y="2537933"/>
            <a:chExt cx="1224300" cy="1452598"/>
          </a:xfrm>
        </p:grpSpPr>
        <p:sp>
          <p:nvSpPr>
            <p:cNvPr id="436" name="Google Shape;436;p34"/>
            <p:cNvSpPr/>
            <p:nvPr/>
          </p:nvSpPr>
          <p:spPr>
            <a:xfrm>
              <a:off x="4525121" y="2537933"/>
              <a:ext cx="1003200" cy="1003200"/>
            </a:xfrm>
            <a:prstGeom prst="ellipse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7" name="Google Shape;437;p34"/>
            <p:cNvSpPr txBox="1"/>
            <p:nvPr/>
          </p:nvSpPr>
          <p:spPr>
            <a:xfrm>
              <a:off x="4414550" y="3618831"/>
              <a:ext cx="12243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Timer</a:t>
              </a:r>
              <a:endParaRPr b="0" i="1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grpSp>
          <p:nvGrpSpPr>
            <p:cNvPr id="438" name="Google Shape;438;p34"/>
            <p:cNvGrpSpPr/>
            <p:nvPr/>
          </p:nvGrpSpPr>
          <p:grpSpPr>
            <a:xfrm>
              <a:off x="4780433" y="2814966"/>
              <a:ext cx="492583" cy="449111"/>
              <a:chOff x="7842863" y="2215355"/>
              <a:chExt cx="310562" cy="307631"/>
            </a:xfrm>
          </p:grpSpPr>
          <p:sp>
            <p:nvSpPr>
              <p:cNvPr id="439" name="Google Shape;439;p34"/>
              <p:cNvSpPr/>
              <p:nvPr/>
            </p:nvSpPr>
            <p:spPr>
              <a:xfrm>
                <a:off x="7999609" y="2269557"/>
                <a:ext cx="45413" cy="143562"/>
              </a:xfrm>
              <a:custGeom>
                <a:rect b="b" l="l" r="r" t="t"/>
                <a:pathLst>
                  <a:path extrusionOk="0" h="434" w="135">
                    <a:moveTo>
                      <a:pt x="0" y="0"/>
                    </a:moveTo>
                    <a:lnTo>
                      <a:pt x="0" y="299"/>
                    </a:lnTo>
                    <a:lnTo>
                      <a:pt x="134" y="433"/>
                    </a:lnTo>
                  </a:path>
                </a:pathLst>
              </a:cu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cxnSp>
            <p:nvCxnSpPr>
              <p:cNvPr id="440" name="Google Shape;440;p34"/>
              <p:cNvCxnSpPr/>
              <p:nvPr/>
            </p:nvCxnSpPr>
            <p:spPr>
              <a:xfrm>
                <a:off x="7857513" y="2369171"/>
                <a:ext cx="18900" cy="1500"/>
              </a:xfrm>
              <a:prstGeom prst="straightConnector1">
                <a:avLst/>
              </a:pr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34"/>
              <p:cNvCxnSpPr/>
              <p:nvPr/>
            </p:nvCxnSpPr>
            <p:spPr>
              <a:xfrm>
                <a:off x="8118266" y="2369171"/>
                <a:ext cx="20400" cy="1500"/>
              </a:xfrm>
              <a:prstGeom prst="straightConnector1">
                <a:avLst/>
              </a:pr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34"/>
              <p:cNvCxnSpPr/>
              <p:nvPr/>
            </p:nvCxnSpPr>
            <p:spPr>
              <a:xfrm flipH="1" rot="10800000">
                <a:off x="7999608" y="2486401"/>
                <a:ext cx="1500" cy="23400"/>
              </a:xfrm>
              <a:prstGeom prst="straightConnector1">
                <a:avLst/>
              </a:pr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34"/>
              <p:cNvCxnSpPr/>
              <p:nvPr/>
            </p:nvCxnSpPr>
            <p:spPr>
              <a:xfrm flipH="1" rot="10800000">
                <a:off x="7999608" y="2230078"/>
                <a:ext cx="1500" cy="21900"/>
              </a:xfrm>
              <a:prstGeom prst="straightConnector1">
                <a:avLst/>
              </a:pr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4" name="Google Shape;444;p34"/>
              <p:cNvSpPr/>
              <p:nvPr/>
            </p:nvSpPr>
            <p:spPr>
              <a:xfrm>
                <a:off x="7999609" y="2215355"/>
                <a:ext cx="153816" cy="307631"/>
              </a:xfrm>
              <a:custGeom>
                <a:rect b="b" l="l" r="r" t="t"/>
                <a:pathLst>
                  <a:path extrusionOk="0" h="926" w="464">
                    <a:moveTo>
                      <a:pt x="0" y="925"/>
                    </a:moveTo>
                    <a:lnTo>
                      <a:pt x="0" y="925"/>
                    </a:lnTo>
                    <a:cubicBezTo>
                      <a:pt x="254" y="925"/>
                      <a:pt x="463" y="716"/>
                      <a:pt x="463" y="463"/>
                    </a:cubicBezTo>
                    <a:cubicBezTo>
                      <a:pt x="463" y="201"/>
                      <a:pt x="254" y="0"/>
                      <a:pt x="0" y="0"/>
                    </a:cubicBezTo>
                  </a:path>
                </a:pathLst>
              </a:cu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7842863" y="2250512"/>
                <a:ext cx="156745" cy="272475"/>
              </a:xfrm>
              <a:custGeom>
                <a:rect b="b" l="l" r="r" t="t"/>
                <a:pathLst>
                  <a:path extrusionOk="0" h="822" w="471">
                    <a:moveTo>
                      <a:pt x="470" y="821"/>
                    </a:moveTo>
                    <a:lnTo>
                      <a:pt x="470" y="821"/>
                    </a:lnTo>
                    <a:cubicBezTo>
                      <a:pt x="209" y="821"/>
                      <a:pt x="0" y="612"/>
                      <a:pt x="0" y="359"/>
                    </a:cubicBezTo>
                    <a:cubicBezTo>
                      <a:pt x="0" y="254"/>
                      <a:pt x="37" y="164"/>
                      <a:pt x="89" y="90"/>
                    </a:cubicBezTo>
                    <a:cubicBezTo>
                      <a:pt x="171" y="0"/>
                      <a:pt x="171" y="0"/>
                      <a:pt x="171" y="0"/>
                    </a:cubicBezTo>
                  </a:path>
                </a:pathLst>
              </a:cu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7848723" y="2250512"/>
                <a:ext cx="57131" cy="54202"/>
              </a:xfrm>
              <a:custGeom>
                <a:rect b="b" l="l" r="r" t="t"/>
                <a:pathLst>
                  <a:path extrusionOk="0" h="165" w="172">
                    <a:moveTo>
                      <a:pt x="171" y="164"/>
                    </a:moveTo>
                    <a:lnTo>
                      <a:pt x="171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342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grpSp>
        <p:nvGrpSpPr>
          <p:cNvPr id="447" name="Google Shape;447;p34"/>
          <p:cNvGrpSpPr/>
          <p:nvPr/>
        </p:nvGrpSpPr>
        <p:grpSpPr>
          <a:xfrm>
            <a:off x="6469600" y="2537933"/>
            <a:ext cx="1391700" cy="1452592"/>
            <a:chOff x="6469600" y="2537933"/>
            <a:chExt cx="1391700" cy="1452592"/>
          </a:xfrm>
        </p:grpSpPr>
        <p:sp>
          <p:nvSpPr>
            <p:cNvPr id="448" name="Google Shape;448;p34"/>
            <p:cNvSpPr/>
            <p:nvPr/>
          </p:nvSpPr>
          <p:spPr>
            <a:xfrm>
              <a:off x="6663870" y="2537933"/>
              <a:ext cx="1003200" cy="1003200"/>
            </a:xfrm>
            <a:prstGeom prst="ellipse">
              <a:avLst/>
            </a:prstGeom>
            <a:solidFill>
              <a:srgbClr val="252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9" name="Google Shape;449;p34"/>
            <p:cNvSpPr txBox="1"/>
            <p:nvPr/>
          </p:nvSpPr>
          <p:spPr>
            <a:xfrm>
              <a:off x="6469600" y="3618825"/>
              <a:ext cx="13917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Handshake</a:t>
              </a:r>
              <a:endParaRPr b="0" i="1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450" name="Google Shape;450;p34"/>
            <p:cNvPicPr preferRelativeResize="0"/>
            <p:nvPr/>
          </p:nvPicPr>
          <p:blipFill/>
          <p:spPr>
            <a:xfrm>
              <a:off x="6794643" y="2802976"/>
              <a:ext cx="741669" cy="481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Google Shape;451;p34"/>
          <p:cNvGrpSpPr/>
          <p:nvPr/>
        </p:nvGrpSpPr>
        <p:grpSpPr>
          <a:xfrm>
            <a:off x="8692056" y="2541968"/>
            <a:ext cx="1224300" cy="2000267"/>
            <a:chOff x="8692056" y="2541968"/>
            <a:chExt cx="1224300" cy="2000267"/>
          </a:xfrm>
        </p:grpSpPr>
        <p:sp>
          <p:nvSpPr>
            <p:cNvPr id="452" name="Google Shape;452;p34"/>
            <p:cNvSpPr/>
            <p:nvPr/>
          </p:nvSpPr>
          <p:spPr>
            <a:xfrm>
              <a:off x="8802620" y="2541968"/>
              <a:ext cx="1003200" cy="1003200"/>
            </a:xfrm>
            <a:prstGeom prst="ellipse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3" name="Google Shape;453;p34"/>
            <p:cNvSpPr txBox="1"/>
            <p:nvPr/>
          </p:nvSpPr>
          <p:spPr>
            <a:xfrm>
              <a:off x="8692056" y="3618835"/>
              <a:ext cx="1224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CDMA</a:t>
              </a:r>
              <a:endParaRPr b="0" i="1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454" name="Google Shape;454;p34"/>
            <p:cNvPicPr preferRelativeResize="0"/>
            <p:nvPr/>
          </p:nvPicPr>
          <p:blipFill/>
          <p:spPr>
            <a:xfrm>
              <a:off x="8983188" y="2718487"/>
              <a:ext cx="642075" cy="642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Google Shape;455;p34"/>
          <p:cNvSpPr txBox="1"/>
          <p:nvPr>
            <p:ph type="title"/>
          </p:nvPr>
        </p:nvSpPr>
        <p:spPr>
          <a:xfrm>
            <a:off x="2616825" y="5058825"/>
            <a:ext cx="69585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Cada uno va a tener la posibilidad de interrumpir al CPU cuando lo necesiten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461" name="Google Shape;461;p3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Programmable Interface Controller</a:t>
            </a:r>
            <a:endParaRPr/>
          </a:p>
        </p:txBody>
      </p:sp>
      <p:sp>
        <p:nvSpPr>
          <p:cNvPr id="462" name="Google Shape;462;p35"/>
          <p:cNvSpPr txBox="1"/>
          <p:nvPr>
            <p:ph type="title"/>
          </p:nvPr>
        </p:nvSpPr>
        <p:spPr>
          <a:xfrm>
            <a:off x="264500" y="1628138"/>
            <a:ext cx="11606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Los dispositivos interrumpen a la CPU a través del PIC</a:t>
            </a:r>
            <a:endParaRPr b="1" sz="1800"/>
          </a:p>
        </p:txBody>
      </p:sp>
      <p:grpSp>
        <p:nvGrpSpPr>
          <p:cNvPr id="463" name="Google Shape;463;p35"/>
          <p:cNvGrpSpPr/>
          <p:nvPr/>
        </p:nvGrpSpPr>
        <p:grpSpPr>
          <a:xfrm>
            <a:off x="1102960" y="2606945"/>
            <a:ext cx="1123907" cy="3773738"/>
            <a:chOff x="1102960" y="2606945"/>
            <a:chExt cx="1123907" cy="3773738"/>
          </a:xfrm>
        </p:grpSpPr>
        <p:grpSp>
          <p:nvGrpSpPr>
            <p:cNvPr id="464" name="Google Shape;464;p35"/>
            <p:cNvGrpSpPr/>
            <p:nvPr/>
          </p:nvGrpSpPr>
          <p:grpSpPr>
            <a:xfrm>
              <a:off x="1102960" y="2606945"/>
              <a:ext cx="1123907" cy="912410"/>
              <a:chOff x="2275800" y="2541968"/>
              <a:chExt cx="1224300" cy="1003200"/>
            </a:xfrm>
          </p:grpSpPr>
          <p:sp>
            <p:nvSpPr>
              <p:cNvPr id="465" name="Google Shape;465;p35"/>
              <p:cNvSpPr/>
              <p:nvPr/>
            </p:nvSpPr>
            <p:spPr>
              <a:xfrm>
                <a:off x="2386372" y="2541968"/>
                <a:ext cx="1003200" cy="1003200"/>
              </a:xfrm>
              <a:prstGeom prst="ellipse">
                <a:avLst/>
              </a:prstGeom>
              <a:solidFill>
                <a:srgbClr val="2527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466" name="Google Shape;466;p35"/>
              <p:cNvSpPr txBox="1"/>
              <p:nvPr/>
            </p:nvSpPr>
            <p:spPr>
              <a:xfrm>
                <a:off x="2275800" y="2853675"/>
                <a:ext cx="1224300" cy="37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F10</a:t>
                </a:r>
                <a:endParaRPr b="1" sz="20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467" name="Google Shape;467;p35"/>
            <p:cNvGrpSpPr/>
            <p:nvPr/>
          </p:nvGrpSpPr>
          <p:grpSpPr>
            <a:xfrm>
              <a:off x="1204499" y="3560735"/>
              <a:ext cx="920938" cy="912410"/>
              <a:chOff x="4525121" y="2537933"/>
              <a:chExt cx="1003200" cy="1003200"/>
            </a:xfrm>
          </p:grpSpPr>
          <p:sp>
            <p:nvSpPr>
              <p:cNvPr id="468" name="Google Shape;468;p35"/>
              <p:cNvSpPr/>
              <p:nvPr/>
            </p:nvSpPr>
            <p:spPr>
              <a:xfrm>
                <a:off x="4525121" y="2537933"/>
                <a:ext cx="1003200" cy="1003200"/>
              </a:xfrm>
              <a:prstGeom prst="ellipse">
                <a:avLst/>
              </a:prstGeom>
              <a:solidFill>
                <a:srgbClr val="DC5F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grpSp>
            <p:nvGrpSpPr>
              <p:cNvPr id="469" name="Google Shape;469;p35"/>
              <p:cNvGrpSpPr/>
              <p:nvPr/>
            </p:nvGrpSpPr>
            <p:grpSpPr>
              <a:xfrm>
                <a:off x="4780433" y="2814966"/>
                <a:ext cx="492583" cy="449111"/>
                <a:chOff x="7842863" y="2215355"/>
                <a:chExt cx="310562" cy="307631"/>
              </a:xfrm>
            </p:grpSpPr>
            <p:sp>
              <p:nvSpPr>
                <p:cNvPr id="470" name="Google Shape;470;p35"/>
                <p:cNvSpPr/>
                <p:nvPr/>
              </p:nvSpPr>
              <p:spPr>
                <a:xfrm>
                  <a:off x="7999609" y="2269557"/>
                  <a:ext cx="45413" cy="143562"/>
                </a:xfrm>
                <a:custGeom>
                  <a:rect b="b" l="l" r="r" t="t"/>
                  <a:pathLst>
                    <a:path extrusionOk="0" h="434" w="135">
                      <a:moveTo>
                        <a:pt x="0" y="0"/>
                      </a:moveTo>
                      <a:lnTo>
                        <a:pt x="0" y="299"/>
                      </a:lnTo>
                      <a:lnTo>
                        <a:pt x="134" y="433"/>
                      </a:lnTo>
                    </a:path>
                  </a:pathLst>
                </a:cu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cxnSp>
              <p:nvCxnSpPr>
                <p:cNvPr id="471" name="Google Shape;471;p35"/>
                <p:cNvCxnSpPr/>
                <p:nvPr/>
              </p:nvCxnSpPr>
              <p:spPr>
                <a:xfrm>
                  <a:off x="7857513" y="2369171"/>
                  <a:ext cx="18900" cy="1500"/>
                </a:xfrm>
                <a:prstGeom prst="straightConnector1">
                  <a:avLst/>
                </a:pr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35"/>
                <p:cNvCxnSpPr/>
                <p:nvPr/>
              </p:nvCxnSpPr>
              <p:spPr>
                <a:xfrm>
                  <a:off x="8118266" y="2369171"/>
                  <a:ext cx="20400" cy="1500"/>
                </a:xfrm>
                <a:prstGeom prst="straightConnector1">
                  <a:avLst/>
                </a:pr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3" name="Google Shape;473;p35"/>
                <p:cNvCxnSpPr/>
                <p:nvPr/>
              </p:nvCxnSpPr>
              <p:spPr>
                <a:xfrm flipH="1" rot="10800000">
                  <a:off x="7999608" y="2486401"/>
                  <a:ext cx="1500" cy="23400"/>
                </a:xfrm>
                <a:prstGeom prst="straightConnector1">
                  <a:avLst/>
                </a:pr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4" name="Google Shape;474;p35"/>
                <p:cNvCxnSpPr/>
                <p:nvPr/>
              </p:nvCxnSpPr>
              <p:spPr>
                <a:xfrm flipH="1" rot="10800000">
                  <a:off x="7999608" y="2230078"/>
                  <a:ext cx="1500" cy="21900"/>
                </a:xfrm>
                <a:prstGeom prst="straightConnector1">
                  <a:avLst/>
                </a:pr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5" name="Google Shape;475;p35"/>
                <p:cNvSpPr/>
                <p:nvPr/>
              </p:nvSpPr>
              <p:spPr>
                <a:xfrm>
                  <a:off x="7999609" y="2215355"/>
                  <a:ext cx="153816" cy="307631"/>
                </a:xfrm>
                <a:custGeom>
                  <a:rect b="b" l="l" r="r" t="t"/>
                  <a:pathLst>
                    <a:path extrusionOk="0" h="926" w="464">
                      <a:moveTo>
                        <a:pt x="0" y="925"/>
                      </a:moveTo>
                      <a:lnTo>
                        <a:pt x="0" y="925"/>
                      </a:lnTo>
                      <a:cubicBezTo>
                        <a:pt x="254" y="925"/>
                        <a:pt x="463" y="716"/>
                        <a:pt x="463" y="463"/>
                      </a:cubicBezTo>
                      <a:cubicBezTo>
                        <a:pt x="463" y="201"/>
                        <a:pt x="254" y="0"/>
                        <a:pt x="0" y="0"/>
                      </a:cubicBezTo>
                    </a:path>
                  </a:pathLst>
                </a:cu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>
                  <a:off x="7842863" y="2250512"/>
                  <a:ext cx="156745" cy="272475"/>
                </a:xfrm>
                <a:custGeom>
                  <a:rect b="b" l="l" r="r" t="t"/>
                  <a:pathLst>
                    <a:path extrusionOk="0" h="822" w="471">
                      <a:moveTo>
                        <a:pt x="470" y="821"/>
                      </a:moveTo>
                      <a:lnTo>
                        <a:pt x="470" y="821"/>
                      </a:lnTo>
                      <a:cubicBezTo>
                        <a:pt x="209" y="821"/>
                        <a:pt x="0" y="612"/>
                        <a:pt x="0" y="359"/>
                      </a:cubicBezTo>
                      <a:cubicBezTo>
                        <a:pt x="0" y="254"/>
                        <a:pt x="37" y="164"/>
                        <a:pt x="89" y="90"/>
                      </a:cubicBezTo>
                      <a:cubicBezTo>
                        <a:pt x="171" y="0"/>
                        <a:pt x="171" y="0"/>
                        <a:pt x="171" y="0"/>
                      </a:cubicBezTo>
                    </a:path>
                  </a:pathLst>
                </a:cu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>
                  <a:off x="7848723" y="2250512"/>
                  <a:ext cx="57131" cy="54202"/>
                </a:xfrm>
                <a:custGeom>
                  <a:rect b="b" l="l" r="r" t="t"/>
                  <a:pathLst>
                    <a:path extrusionOk="0" h="165" w="172">
                      <a:moveTo>
                        <a:pt x="171" y="164"/>
                      </a:moveTo>
                      <a:lnTo>
                        <a:pt x="17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3427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</p:txBody>
            </p:sp>
          </p:grpSp>
        </p:grpSp>
        <p:grpSp>
          <p:nvGrpSpPr>
            <p:cNvPr id="478" name="Google Shape;478;p35"/>
            <p:cNvGrpSpPr/>
            <p:nvPr/>
          </p:nvGrpSpPr>
          <p:grpSpPr>
            <a:xfrm>
              <a:off x="1204554" y="4514510"/>
              <a:ext cx="920938" cy="912410"/>
              <a:chOff x="6663870" y="2537933"/>
              <a:chExt cx="1003200" cy="1003200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6663870" y="2537933"/>
                <a:ext cx="1003200" cy="1003200"/>
              </a:xfrm>
              <a:prstGeom prst="ellipse">
                <a:avLst/>
              </a:prstGeom>
              <a:solidFill>
                <a:srgbClr val="2527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pic>
            <p:nvPicPr>
              <p:cNvPr id="480" name="Google Shape;480;p35"/>
              <p:cNvPicPr preferRelativeResize="0"/>
              <p:nvPr/>
            </p:nvPicPr>
            <p:blipFill/>
            <p:spPr>
              <a:xfrm>
                <a:off x="6794643" y="2802976"/>
                <a:ext cx="741669" cy="481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1" name="Google Shape;481;p35"/>
            <p:cNvGrpSpPr/>
            <p:nvPr/>
          </p:nvGrpSpPr>
          <p:grpSpPr>
            <a:xfrm>
              <a:off x="1204610" y="5468273"/>
              <a:ext cx="920938" cy="912410"/>
              <a:chOff x="8802620" y="2541968"/>
              <a:chExt cx="1003200" cy="1003200"/>
            </a:xfrm>
          </p:grpSpPr>
          <p:sp>
            <p:nvSpPr>
              <p:cNvPr id="482" name="Google Shape;482;p35"/>
              <p:cNvSpPr/>
              <p:nvPr/>
            </p:nvSpPr>
            <p:spPr>
              <a:xfrm>
                <a:off x="8802620" y="2541968"/>
                <a:ext cx="1003200" cy="1003200"/>
              </a:xfrm>
              <a:prstGeom prst="ellipse">
                <a:avLst/>
              </a:prstGeom>
              <a:solidFill>
                <a:srgbClr val="DC5F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pic>
            <p:nvPicPr>
              <p:cNvPr id="483" name="Google Shape;483;p35"/>
              <p:cNvPicPr preferRelativeResize="0"/>
              <p:nvPr/>
            </p:nvPicPr>
            <p:blipFill/>
            <p:spPr>
              <a:xfrm>
                <a:off x="8983188" y="2718487"/>
                <a:ext cx="642075" cy="642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84" name="Google Shape;484;p35"/>
          <p:cNvCxnSpPr/>
          <p:nvPr/>
        </p:nvCxnSpPr>
        <p:spPr>
          <a:xfrm>
            <a:off x="2446425" y="3063150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5"/>
          <p:cNvCxnSpPr/>
          <p:nvPr/>
        </p:nvCxnSpPr>
        <p:spPr>
          <a:xfrm>
            <a:off x="2446425" y="4016938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5"/>
          <p:cNvCxnSpPr/>
          <p:nvPr/>
        </p:nvCxnSpPr>
        <p:spPr>
          <a:xfrm>
            <a:off x="2446425" y="4970700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5"/>
          <p:cNvCxnSpPr/>
          <p:nvPr/>
        </p:nvCxnSpPr>
        <p:spPr>
          <a:xfrm>
            <a:off x="2446425" y="5924475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5"/>
          <p:cNvSpPr txBox="1"/>
          <p:nvPr>
            <p:ph type="title"/>
          </p:nvPr>
        </p:nvSpPr>
        <p:spPr>
          <a:xfrm>
            <a:off x="10315750" y="3535725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CPU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5"/>
          <p:cNvSpPr txBox="1"/>
          <p:nvPr>
            <p:ph type="title"/>
          </p:nvPr>
        </p:nvSpPr>
        <p:spPr>
          <a:xfrm>
            <a:off x="2806875" y="3535725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5"/>
          <p:cNvSpPr txBox="1"/>
          <p:nvPr>
            <p:ph type="title"/>
          </p:nvPr>
        </p:nvSpPr>
        <p:spPr>
          <a:xfrm>
            <a:off x="2806875" y="4489500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5"/>
          <p:cNvSpPr txBox="1"/>
          <p:nvPr>
            <p:ph type="title"/>
          </p:nvPr>
        </p:nvSpPr>
        <p:spPr>
          <a:xfrm>
            <a:off x="2806875" y="5427900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4743363" y="2582000"/>
            <a:ext cx="2235900" cy="379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"/>
          <p:cNvSpPr txBox="1"/>
          <p:nvPr>
            <p:ph type="title"/>
          </p:nvPr>
        </p:nvSpPr>
        <p:spPr>
          <a:xfrm rot="-5400000">
            <a:off x="4974219" y="4133150"/>
            <a:ext cx="1978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Roboto"/>
                <a:ea typeface="Roboto"/>
                <a:cs typeface="Roboto"/>
                <a:sym typeface="Roboto"/>
              </a:rPr>
              <a:t>PIC</a:t>
            </a:r>
            <a:endParaRPr b="1" sz="7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" name="Google Shape;494;p35"/>
          <p:cNvCxnSpPr/>
          <p:nvPr/>
        </p:nvCxnSpPr>
        <p:spPr>
          <a:xfrm>
            <a:off x="7431500" y="4734363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35"/>
          <p:cNvSpPr txBox="1"/>
          <p:nvPr>
            <p:ph type="title"/>
          </p:nvPr>
        </p:nvSpPr>
        <p:spPr>
          <a:xfrm>
            <a:off x="7431500" y="4253225"/>
            <a:ext cx="184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Interrumpe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6" name="Google Shape;496;p35"/>
          <p:cNvPicPr preferRelativeResize="0"/>
          <p:nvPr/>
        </p:nvPicPr>
        <p:blipFill/>
        <p:spPr>
          <a:xfrm>
            <a:off x="9994401" y="4037311"/>
            <a:ext cx="1766499" cy="138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5"/>
          <p:cNvSpPr txBox="1"/>
          <p:nvPr>
            <p:ph type="title"/>
          </p:nvPr>
        </p:nvSpPr>
        <p:spPr>
          <a:xfrm>
            <a:off x="2806875" y="2582000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INT0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503" name="Google Shape;503;p3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Programmable Interface Controller</a:t>
            </a:r>
            <a:endParaRPr/>
          </a:p>
        </p:txBody>
      </p:sp>
      <p:sp>
        <p:nvSpPr>
          <p:cNvPr id="504" name="Google Shape;504;p36"/>
          <p:cNvSpPr txBox="1"/>
          <p:nvPr>
            <p:ph type="title"/>
          </p:nvPr>
        </p:nvSpPr>
        <p:spPr>
          <a:xfrm>
            <a:off x="264500" y="1475750"/>
            <a:ext cx="2009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¿Cómo funciona?</a:t>
            </a:r>
            <a:endParaRPr b="1" sz="1800"/>
          </a:p>
        </p:txBody>
      </p:sp>
      <p:sp>
        <p:nvSpPr>
          <p:cNvPr id="505" name="Google Shape;505;p36"/>
          <p:cNvSpPr/>
          <p:nvPr/>
        </p:nvSpPr>
        <p:spPr>
          <a:xfrm>
            <a:off x="2183975" y="2007525"/>
            <a:ext cx="1808400" cy="640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DISPOSITIVO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6"/>
          <p:cNvSpPr txBox="1"/>
          <p:nvPr>
            <p:ph type="title"/>
          </p:nvPr>
        </p:nvSpPr>
        <p:spPr>
          <a:xfrm>
            <a:off x="5434500" y="1880750"/>
            <a:ext cx="123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7" name="Google Shape;507;p36"/>
          <p:cNvGrpSpPr/>
          <p:nvPr/>
        </p:nvGrpSpPr>
        <p:grpSpPr>
          <a:xfrm>
            <a:off x="4935738" y="2362750"/>
            <a:ext cx="2237663" cy="3798900"/>
            <a:chOff x="4935738" y="2362750"/>
            <a:chExt cx="2237663" cy="3798900"/>
          </a:xfrm>
        </p:grpSpPr>
        <p:sp>
          <p:nvSpPr>
            <p:cNvPr id="508" name="Google Shape;508;p36"/>
            <p:cNvSpPr/>
            <p:nvPr/>
          </p:nvSpPr>
          <p:spPr>
            <a:xfrm>
              <a:off x="4935738" y="2362750"/>
              <a:ext cx="2235900" cy="379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937500" y="2653075"/>
              <a:ext cx="2235900" cy="1309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Programa Principal</a:t>
              </a:r>
              <a:endParaRPr sz="1800"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937500" y="4611200"/>
              <a:ext cx="2235900" cy="1309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Manejador de interrupción </a:t>
              </a:r>
              <a:r>
                <a:rPr i="1" lang="en-US" sz="1800"/>
                <a:t>N</a:t>
              </a:r>
              <a:r>
                <a:rPr lang="en-US" sz="1800"/>
                <a:t> (subrutina)</a:t>
              </a:r>
              <a:endParaRPr sz="1800"/>
            </a:p>
          </p:txBody>
        </p:sp>
      </p:grpSp>
      <p:grpSp>
        <p:nvGrpSpPr>
          <p:cNvPr id="511" name="Google Shape;511;p36"/>
          <p:cNvGrpSpPr/>
          <p:nvPr/>
        </p:nvGrpSpPr>
        <p:grpSpPr>
          <a:xfrm>
            <a:off x="3068800" y="2648025"/>
            <a:ext cx="1868700" cy="678600"/>
            <a:chOff x="2154400" y="2876625"/>
            <a:chExt cx="1868700" cy="678600"/>
          </a:xfrm>
        </p:grpSpPr>
        <p:cxnSp>
          <p:nvCxnSpPr>
            <p:cNvPr id="512" name="Google Shape;512;p36"/>
            <p:cNvCxnSpPr>
              <a:stCxn id="505" idx="2"/>
            </p:cNvCxnSpPr>
            <p:nvPr/>
          </p:nvCxnSpPr>
          <p:spPr>
            <a:xfrm flipH="1">
              <a:off x="2170475" y="2876625"/>
              <a:ext cx="3300" cy="678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6"/>
            <p:cNvCxnSpPr>
              <a:endCxn id="509" idx="1"/>
            </p:cNvCxnSpPr>
            <p:nvPr/>
          </p:nvCxnSpPr>
          <p:spPr>
            <a:xfrm flipH="1" rot="10800000">
              <a:off x="2154400" y="3536575"/>
              <a:ext cx="18687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4" name="Google Shape;514;p36"/>
          <p:cNvSpPr txBox="1"/>
          <p:nvPr>
            <p:ph type="title"/>
          </p:nvPr>
        </p:nvSpPr>
        <p:spPr>
          <a:xfrm>
            <a:off x="3548200" y="2802875"/>
            <a:ext cx="916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1. INT </a:t>
            </a:r>
            <a:r>
              <a:rPr i="1" lang="en-US" sz="1500"/>
              <a:t>N</a:t>
            </a:r>
            <a:endParaRPr b="1" i="1" sz="1500"/>
          </a:p>
        </p:txBody>
      </p:sp>
      <p:grpSp>
        <p:nvGrpSpPr>
          <p:cNvPr id="515" name="Google Shape;515;p36"/>
          <p:cNvGrpSpPr/>
          <p:nvPr/>
        </p:nvGrpSpPr>
        <p:grpSpPr>
          <a:xfrm>
            <a:off x="3085075" y="3682300"/>
            <a:ext cx="1861800" cy="1593600"/>
            <a:chOff x="2170675" y="3910900"/>
            <a:chExt cx="1861800" cy="1593600"/>
          </a:xfrm>
        </p:grpSpPr>
        <p:cxnSp>
          <p:nvCxnSpPr>
            <p:cNvPr id="516" name="Google Shape;516;p36"/>
            <p:cNvCxnSpPr/>
            <p:nvPr/>
          </p:nvCxnSpPr>
          <p:spPr>
            <a:xfrm rot="10800000">
              <a:off x="2170675" y="3910900"/>
              <a:ext cx="18618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36"/>
            <p:cNvCxnSpPr/>
            <p:nvPr/>
          </p:nvCxnSpPr>
          <p:spPr>
            <a:xfrm flipH="1">
              <a:off x="2185719" y="3920200"/>
              <a:ext cx="3600" cy="1584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36"/>
            <p:cNvCxnSpPr>
              <a:endCxn id="510" idx="1"/>
            </p:cNvCxnSpPr>
            <p:nvPr/>
          </p:nvCxnSpPr>
          <p:spPr>
            <a:xfrm>
              <a:off x="2173600" y="5482400"/>
              <a:ext cx="1849500" cy="1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9" name="Google Shape;519;p36"/>
          <p:cNvSpPr txBox="1"/>
          <p:nvPr>
            <p:ph type="title"/>
          </p:nvPr>
        </p:nvSpPr>
        <p:spPr>
          <a:xfrm>
            <a:off x="1566100" y="4095850"/>
            <a:ext cx="15159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2.</a:t>
            </a:r>
            <a:r>
              <a:rPr lang="en-US" sz="1500"/>
              <a:t> Llamada al manejador de interrupción</a:t>
            </a:r>
            <a:endParaRPr b="1" i="1" sz="1500"/>
          </a:p>
        </p:txBody>
      </p:sp>
      <p:sp>
        <p:nvSpPr>
          <p:cNvPr id="520" name="Google Shape;520;p36"/>
          <p:cNvSpPr txBox="1"/>
          <p:nvPr>
            <p:ph type="title"/>
          </p:nvPr>
        </p:nvSpPr>
        <p:spPr>
          <a:xfrm>
            <a:off x="4780101" y="6161650"/>
            <a:ext cx="2575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3.</a:t>
            </a:r>
            <a:r>
              <a:rPr lang="en-US" sz="1500"/>
              <a:t> Se maneja la interrupción</a:t>
            </a:r>
            <a:endParaRPr b="1" i="1" sz="1500"/>
          </a:p>
        </p:txBody>
      </p:sp>
      <p:grpSp>
        <p:nvGrpSpPr>
          <p:cNvPr id="521" name="Google Shape;521;p36"/>
          <p:cNvGrpSpPr/>
          <p:nvPr/>
        </p:nvGrpSpPr>
        <p:grpSpPr>
          <a:xfrm rot="10800000">
            <a:off x="7179822" y="3682300"/>
            <a:ext cx="1861800" cy="1593600"/>
            <a:chOff x="2170675" y="3910900"/>
            <a:chExt cx="1861800" cy="1593600"/>
          </a:xfrm>
        </p:grpSpPr>
        <p:cxnSp>
          <p:nvCxnSpPr>
            <p:cNvPr id="522" name="Google Shape;522;p36"/>
            <p:cNvCxnSpPr/>
            <p:nvPr/>
          </p:nvCxnSpPr>
          <p:spPr>
            <a:xfrm rot="10800000">
              <a:off x="2170675" y="3910900"/>
              <a:ext cx="1861800" cy="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6"/>
            <p:cNvCxnSpPr/>
            <p:nvPr/>
          </p:nvCxnSpPr>
          <p:spPr>
            <a:xfrm flipH="1">
              <a:off x="2185719" y="3920200"/>
              <a:ext cx="3600" cy="1584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6"/>
            <p:cNvCxnSpPr/>
            <p:nvPr/>
          </p:nvCxnSpPr>
          <p:spPr>
            <a:xfrm>
              <a:off x="2195800" y="5484500"/>
              <a:ext cx="1827300" cy="10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5" name="Google Shape;525;p36"/>
          <p:cNvSpPr txBox="1"/>
          <p:nvPr>
            <p:ph type="title"/>
          </p:nvPr>
        </p:nvSpPr>
        <p:spPr>
          <a:xfrm>
            <a:off x="9085050" y="4095850"/>
            <a:ext cx="19359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4</a:t>
            </a:r>
            <a:r>
              <a:rPr lang="en-US" sz="1500"/>
              <a:t>. Regreso al Programa Principal</a:t>
            </a:r>
            <a:endParaRPr b="1" i="1" sz="1500"/>
          </a:p>
        </p:txBody>
      </p:sp>
      <p:sp>
        <p:nvSpPr>
          <p:cNvPr id="526" name="Google Shape;526;p36"/>
          <p:cNvSpPr txBox="1"/>
          <p:nvPr>
            <p:ph type="title"/>
          </p:nvPr>
        </p:nvSpPr>
        <p:spPr>
          <a:xfrm>
            <a:off x="7609950" y="5558050"/>
            <a:ext cx="410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Debemos especificar una subrutina que atienda una interrupción particular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>
            <p:ph type="title"/>
          </p:nvPr>
        </p:nvSpPr>
        <p:spPr>
          <a:xfrm>
            <a:off x="264500" y="1475750"/>
            <a:ext cx="11366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Partamos desde un ej. simple: contar las veces que se presionó la tecla F10 en DL</a:t>
            </a:r>
            <a:endParaRPr b="1" sz="2000"/>
          </a:p>
        </p:txBody>
      </p:sp>
      <p:sp>
        <p:nvSpPr>
          <p:cNvPr id="532" name="Google Shape;532;p37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533" name="Google Shape;533;p3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534" name="Google Shape;534;p37"/>
          <p:cNvSpPr txBox="1"/>
          <p:nvPr>
            <p:ph type="title"/>
          </p:nvPr>
        </p:nvSpPr>
        <p:spPr>
          <a:xfrm>
            <a:off x="264500" y="2009150"/>
            <a:ext cx="113661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Vamos a realizar los siguientes pasos: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Escribir la subrutina que se ejecutará cuando se produzca la interrupción (que finaliza con </a:t>
            </a:r>
            <a:r>
              <a:rPr b="1" lang="en-US" sz="2000"/>
              <a:t>IRET</a:t>
            </a:r>
            <a:r>
              <a:rPr lang="en-US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Elegir un ID de interrupción (cualquiera menos 0, 3, 6 ó 7)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Poner la dirección de la subrutina en el </a:t>
            </a:r>
            <a:r>
              <a:rPr b="1" i="1" lang="en-US" sz="2000">
                <a:solidFill>
                  <a:srgbClr val="000000"/>
                </a:solidFill>
              </a:rPr>
              <a:t>Vector de interrupciones</a:t>
            </a:r>
            <a:r>
              <a:rPr b="1" i="1" lang="en-US" sz="2000">
                <a:solidFill>
                  <a:srgbClr val="1155CC"/>
                </a:solidFill>
              </a:rPr>
              <a:t> </a:t>
            </a:r>
            <a:r>
              <a:rPr lang="en-US" sz="2000"/>
              <a:t>(ya veremos qué es esto)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Configurar el </a:t>
            </a:r>
            <a:r>
              <a:rPr b="1" lang="en-US" sz="2000"/>
              <a:t>PIC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Bloquear las interrupciones con la sentencia </a:t>
            </a:r>
            <a:r>
              <a:rPr b="1" lang="en-US" sz="2000">
                <a:solidFill>
                  <a:schemeClr val="dk1"/>
                </a:solidFill>
              </a:rPr>
              <a:t>CLI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Poner el ID en el PIC para la interrupción que nos interesa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Desenmascarar la interrupción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Desbloquear las interrupciones con la sentencia </a:t>
            </a:r>
            <a:r>
              <a:rPr b="1" lang="en-US" sz="2000">
                <a:solidFill>
                  <a:schemeClr val="dk1"/>
                </a:solidFill>
              </a:rPr>
              <a:t>STI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 txBox="1"/>
          <p:nvPr>
            <p:ph type="title"/>
          </p:nvPr>
        </p:nvSpPr>
        <p:spPr>
          <a:xfrm>
            <a:off x="264500" y="21090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 Escribir la subrutina que se ejecutará cuando se produzca la interrupción (que finaliza con </a:t>
            </a:r>
            <a:r>
              <a:rPr b="1" lang="en-US" sz="2000"/>
              <a:t>IRET</a:t>
            </a:r>
            <a:r>
              <a:rPr lang="en-US" sz="2000"/>
              <a:t>)</a:t>
            </a:r>
            <a:endParaRPr sz="2000"/>
          </a:p>
        </p:txBody>
      </p:sp>
      <p:sp>
        <p:nvSpPr>
          <p:cNvPr id="540" name="Google Shape;540;p38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541" name="Google Shape;541;p3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542" name="Google Shape;542;p38"/>
          <p:cNvSpPr txBox="1"/>
          <p:nvPr>
            <p:ph type="title"/>
          </p:nvPr>
        </p:nvSpPr>
        <p:spPr>
          <a:xfrm>
            <a:off x="3624450" y="3455900"/>
            <a:ext cx="49431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3000H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Subrutina que atiende la interrupción de F10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CONTAR</a:t>
            </a:r>
            <a:r>
              <a:rPr lang="en-US" sz="1600"/>
              <a:t>: INC DL</a:t>
            </a:r>
            <a:endParaRPr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88888"/>
                </a:solidFill>
              </a:rPr>
              <a:t>	; ACA FALTA ALGO!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I</a:t>
            </a:r>
            <a:r>
              <a:rPr b="1" lang="en-US" sz="1600">
                <a:solidFill>
                  <a:srgbClr val="000000"/>
                </a:solidFill>
              </a:rPr>
              <a:t>RET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543" name="Google Shape;543;p38"/>
          <p:cNvSpPr txBox="1"/>
          <p:nvPr>
            <p:ph type="title"/>
          </p:nvPr>
        </p:nvSpPr>
        <p:spPr>
          <a:xfrm>
            <a:off x="264500" y="15756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</a:t>
            </a:r>
            <a:r>
              <a:rPr lang="en-US" sz="2000"/>
              <a:t>ontar las veces que se presionó la tecla F10 en DL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549" name="Google Shape;549;p3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 vector de interrupciones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0" name="Google Shape;550;p39"/>
          <p:cNvSpPr txBox="1"/>
          <p:nvPr>
            <p:ph type="title"/>
          </p:nvPr>
        </p:nvSpPr>
        <p:spPr>
          <a:xfrm>
            <a:off x="264500" y="153002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Hasta ahora conocíamos una memoria con lugar para el programa, las subrutinas y la pila, pero...</a:t>
            </a:r>
            <a:endParaRPr sz="1800"/>
          </a:p>
        </p:txBody>
      </p:sp>
      <p:sp>
        <p:nvSpPr>
          <p:cNvPr id="551" name="Google Shape;551;p39"/>
          <p:cNvSpPr txBox="1"/>
          <p:nvPr/>
        </p:nvSpPr>
        <p:spPr>
          <a:xfrm>
            <a:off x="2811125" y="2199625"/>
            <a:ext cx="2713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2" name="Google Shape;552;p39"/>
          <p:cNvGrpSpPr/>
          <p:nvPr/>
        </p:nvGrpSpPr>
        <p:grpSpPr>
          <a:xfrm>
            <a:off x="2811125" y="2607325"/>
            <a:ext cx="2719825" cy="3701650"/>
            <a:chOff x="2582525" y="2912125"/>
            <a:chExt cx="2719825" cy="3701650"/>
          </a:xfrm>
        </p:grpSpPr>
        <p:sp>
          <p:nvSpPr>
            <p:cNvPr id="553" name="Google Shape;553;p39"/>
            <p:cNvSpPr/>
            <p:nvPr/>
          </p:nvSpPr>
          <p:spPr>
            <a:xfrm>
              <a:off x="2589150" y="2912125"/>
              <a:ext cx="2713200" cy="36840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39"/>
            <p:cNvGrpSpPr/>
            <p:nvPr/>
          </p:nvGrpSpPr>
          <p:grpSpPr>
            <a:xfrm>
              <a:off x="2582525" y="5753975"/>
              <a:ext cx="2719806" cy="859800"/>
              <a:chOff x="1668125" y="5753975"/>
              <a:chExt cx="2719806" cy="859800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1674731" y="5753975"/>
                <a:ext cx="2713200" cy="8598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9"/>
              <p:cNvSpPr txBox="1"/>
              <p:nvPr/>
            </p:nvSpPr>
            <p:spPr>
              <a:xfrm>
                <a:off x="1668125" y="5980025"/>
                <a:ext cx="2713200" cy="4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latin typeface="Roboto"/>
                    <a:ea typeface="Roboto"/>
                    <a:cs typeface="Roboto"/>
                    <a:sym typeface="Roboto"/>
                  </a:rPr>
                  <a:t>PILA</a:t>
                </a:r>
                <a:endParaRPr b="1" sz="2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57" name="Google Shape;557;p39"/>
            <p:cNvGrpSpPr/>
            <p:nvPr/>
          </p:nvGrpSpPr>
          <p:grpSpPr>
            <a:xfrm>
              <a:off x="2582525" y="3910638"/>
              <a:ext cx="2719810" cy="1844615"/>
              <a:chOff x="1668121" y="5753975"/>
              <a:chExt cx="2719810" cy="859800"/>
            </a:xfrm>
          </p:grpSpPr>
          <p:sp>
            <p:nvSpPr>
              <p:cNvPr id="558" name="Google Shape;558;p39"/>
              <p:cNvSpPr/>
              <p:nvPr/>
            </p:nvSpPr>
            <p:spPr>
              <a:xfrm>
                <a:off x="1674731" y="5753975"/>
                <a:ext cx="2713200" cy="8598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9"/>
              <p:cNvSpPr txBox="1"/>
              <p:nvPr/>
            </p:nvSpPr>
            <p:spPr>
              <a:xfrm>
                <a:off x="1668121" y="6009851"/>
                <a:ext cx="2713200" cy="35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latin typeface="Roboto"/>
                    <a:ea typeface="Roboto"/>
                    <a:cs typeface="Roboto"/>
                    <a:sym typeface="Roboto"/>
                  </a:rPr>
                  <a:t>PROG. PRINCIPAL</a:t>
                </a:r>
                <a:endParaRPr b="1" sz="2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latin typeface="Roboto"/>
                    <a:ea typeface="Roboto"/>
                    <a:cs typeface="Roboto"/>
                    <a:sym typeface="Roboto"/>
                  </a:rPr>
                  <a:t>Y SUBRUTINAS</a:t>
                </a:r>
                <a:endParaRPr b="1" sz="2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60" name="Google Shape;560;p39"/>
          <p:cNvGrpSpPr/>
          <p:nvPr/>
        </p:nvGrpSpPr>
        <p:grpSpPr>
          <a:xfrm>
            <a:off x="2811125" y="2611312"/>
            <a:ext cx="2719810" cy="1013704"/>
            <a:chOff x="1668121" y="5735263"/>
            <a:chExt cx="2719810" cy="859800"/>
          </a:xfrm>
        </p:grpSpPr>
        <p:sp>
          <p:nvSpPr>
            <p:cNvPr id="561" name="Google Shape;561;p39"/>
            <p:cNvSpPr/>
            <p:nvPr/>
          </p:nvSpPr>
          <p:spPr>
            <a:xfrm>
              <a:off x="1674731" y="5735263"/>
              <a:ext cx="2713200" cy="8598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 txBox="1"/>
            <p:nvPr/>
          </p:nvSpPr>
          <p:spPr>
            <a:xfrm>
              <a:off x="1668121" y="5982393"/>
              <a:ext cx="27132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Roboto"/>
                  <a:ea typeface="Roboto"/>
                  <a:cs typeface="Roboto"/>
                  <a:sym typeface="Roboto"/>
                </a:rPr>
                <a:t>VECTOR DE INT.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63" name="Google Shape;563;p39"/>
          <p:cNvCxnSpPr/>
          <p:nvPr/>
        </p:nvCxnSpPr>
        <p:spPr>
          <a:xfrm>
            <a:off x="1792700" y="6292525"/>
            <a:ext cx="8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39"/>
          <p:cNvSpPr txBox="1"/>
          <p:nvPr>
            <p:ph type="title"/>
          </p:nvPr>
        </p:nvSpPr>
        <p:spPr>
          <a:xfrm>
            <a:off x="390800" y="6118375"/>
            <a:ext cx="1291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8000H</a:t>
            </a:r>
            <a:endParaRPr b="1" sz="1800"/>
          </a:p>
        </p:txBody>
      </p:sp>
      <p:cxnSp>
        <p:nvCxnSpPr>
          <p:cNvPr id="565" name="Google Shape;565;p39"/>
          <p:cNvCxnSpPr/>
          <p:nvPr/>
        </p:nvCxnSpPr>
        <p:spPr>
          <a:xfrm>
            <a:off x="1792700" y="5464351"/>
            <a:ext cx="8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9"/>
          <p:cNvSpPr txBox="1"/>
          <p:nvPr>
            <p:ph type="title"/>
          </p:nvPr>
        </p:nvSpPr>
        <p:spPr>
          <a:xfrm>
            <a:off x="390800" y="5136600"/>
            <a:ext cx="1291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SP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(variable)</a:t>
            </a:r>
            <a:endParaRPr sz="1800"/>
          </a:p>
        </p:txBody>
      </p:sp>
      <p:cxnSp>
        <p:nvCxnSpPr>
          <p:cNvPr id="567" name="Google Shape;567;p39"/>
          <p:cNvCxnSpPr/>
          <p:nvPr/>
        </p:nvCxnSpPr>
        <p:spPr>
          <a:xfrm>
            <a:off x="1792700" y="3635551"/>
            <a:ext cx="8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9"/>
          <p:cNvSpPr txBox="1"/>
          <p:nvPr>
            <p:ph type="title"/>
          </p:nvPr>
        </p:nvSpPr>
        <p:spPr>
          <a:xfrm>
            <a:off x="390800" y="3307800"/>
            <a:ext cx="1291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0400H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(1023)</a:t>
            </a:r>
            <a:endParaRPr sz="1800"/>
          </a:p>
        </p:txBody>
      </p:sp>
      <p:cxnSp>
        <p:nvCxnSpPr>
          <p:cNvPr id="569" name="Google Shape;569;p39"/>
          <p:cNvCxnSpPr/>
          <p:nvPr/>
        </p:nvCxnSpPr>
        <p:spPr>
          <a:xfrm>
            <a:off x="1792700" y="2644951"/>
            <a:ext cx="8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9"/>
          <p:cNvSpPr txBox="1"/>
          <p:nvPr>
            <p:ph type="title"/>
          </p:nvPr>
        </p:nvSpPr>
        <p:spPr>
          <a:xfrm>
            <a:off x="390800" y="2460775"/>
            <a:ext cx="1291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</a:t>
            </a:r>
            <a:r>
              <a:rPr lang="en-US" sz="1800"/>
              <a:t>000H</a:t>
            </a:r>
            <a:endParaRPr b="1" sz="1800"/>
          </a:p>
        </p:txBody>
      </p:sp>
      <p:sp>
        <p:nvSpPr>
          <p:cNvPr id="571" name="Google Shape;571;p39"/>
          <p:cNvSpPr txBox="1"/>
          <p:nvPr>
            <p:ph type="title"/>
          </p:nvPr>
        </p:nvSpPr>
        <p:spPr>
          <a:xfrm>
            <a:off x="5985700" y="3779100"/>
            <a:ext cx="6125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Consta de 1024 posiciones de memoria</a:t>
            </a:r>
            <a:endParaRPr sz="2000"/>
          </a:p>
        </p:txBody>
      </p:sp>
      <p:sp>
        <p:nvSpPr>
          <p:cNvPr id="572" name="Google Shape;572;p39"/>
          <p:cNvSpPr txBox="1"/>
          <p:nvPr>
            <p:ph type="title"/>
          </p:nvPr>
        </p:nvSpPr>
        <p:spPr>
          <a:xfrm>
            <a:off x="5985700" y="4388700"/>
            <a:ext cx="6125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 usaremos para asociar las interrupciones con una subrutina a ejecutar</a:t>
            </a:r>
            <a:endParaRPr sz="2000"/>
          </a:p>
        </p:txBody>
      </p:sp>
      <p:sp>
        <p:nvSpPr>
          <p:cNvPr id="573" name="Google Shape;573;p39"/>
          <p:cNvSpPr txBox="1"/>
          <p:nvPr>
            <p:ph type="title"/>
          </p:nvPr>
        </p:nvSpPr>
        <p:spPr>
          <a:xfrm>
            <a:off x="5985700" y="3245700"/>
            <a:ext cx="6125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 de la posición 0 (0000H) a la 1023 (0400H)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579" name="Google Shape;579;p4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 vector de interrupciones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80" name="Google Shape;580;p40"/>
          <p:cNvPicPr preferRelativeResize="0"/>
          <p:nvPr/>
        </p:nvPicPr>
        <p:blipFill/>
        <p:spPr>
          <a:xfrm>
            <a:off x="5857325" y="1398743"/>
            <a:ext cx="6241040" cy="519458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0"/>
          <p:cNvSpPr txBox="1"/>
          <p:nvPr>
            <p:ph type="title"/>
          </p:nvPr>
        </p:nvSpPr>
        <p:spPr>
          <a:xfrm>
            <a:off x="264500" y="1952672"/>
            <a:ext cx="5019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2. Seleccionar un </a:t>
            </a:r>
            <a:r>
              <a:rPr i="1" lang="en-US" sz="1600"/>
              <a:t>ID</a:t>
            </a:r>
            <a:r>
              <a:rPr lang="en-US" sz="1600"/>
              <a:t> para la interrupción</a:t>
            </a:r>
            <a:endParaRPr sz="1600"/>
          </a:p>
        </p:txBody>
      </p:sp>
      <p:sp>
        <p:nvSpPr>
          <p:cNvPr id="582" name="Google Shape;582;p40"/>
          <p:cNvSpPr txBox="1"/>
          <p:nvPr>
            <p:ph type="title"/>
          </p:nvPr>
        </p:nvSpPr>
        <p:spPr>
          <a:xfrm>
            <a:off x="264500" y="1475250"/>
            <a:ext cx="5360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Contar las veces que se presionó la tecla F10 en DL</a:t>
            </a:r>
            <a:endParaRPr sz="1600"/>
          </a:p>
        </p:txBody>
      </p:sp>
      <p:sp>
        <p:nvSpPr>
          <p:cNvPr id="583" name="Google Shape;583;p40"/>
          <p:cNvSpPr txBox="1"/>
          <p:nvPr>
            <p:ph type="title"/>
          </p:nvPr>
        </p:nvSpPr>
        <p:spPr>
          <a:xfrm>
            <a:off x="264500" y="2714672"/>
            <a:ext cx="5450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Seleccionar un </a:t>
            </a:r>
            <a:r>
              <a:rPr i="1" lang="en-US" sz="1600"/>
              <a:t>ID</a:t>
            </a:r>
            <a:r>
              <a:rPr lang="en-US" sz="1600"/>
              <a:t> es crucial ya que se usará para asociar una interrupción con una subrutina</a:t>
            </a:r>
            <a:endParaRPr sz="1600"/>
          </a:p>
        </p:txBody>
      </p:sp>
      <p:sp>
        <p:nvSpPr>
          <p:cNvPr id="584" name="Google Shape;584;p40"/>
          <p:cNvSpPr txBox="1"/>
          <p:nvPr>
            <p:ph type="title"/>
          </p:nvPr>
        </p:nvSpPr>
        <p:spPr>
          <a:xfrm>
            <a:off x="264500" y="3400472"/>
            <a:ext cx="5450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Cuando ocurre una interrupción la máquina toma el </a:t>
            </a:r>
            <a:r>
              <a:rPr i="1" lang="en-US" sz="1600"/>
              <a:t>ID</a:t>
            </a:r>
            <a:r>
              <a:rPr lang="en-US" sz="1600"/>
              <a:t> que elegimos y busca la dirección de la subrutina a ejecutar en la posición </a:t>
            </a:r>
            <a:r>
              <a:rPr i="1" lang="en-US" sz="1600"/>
              <a:t>ID * 4</a:t>
            </a:r>
            <a:r>
              <a:rPr lang="en-US" sz="1600"/>
              <a:t> del Vector de Int.</a:t>
            </a:r>
            <a:endParaRPr sz="1600"/>
          </a:p>
        </p:txBody>
      </p:sp>
      <p:sp>
        <p:nvSpPr>
          <p:cNvPr id="585" name="Google Shape;585;p40"/>
          <p:cNvSpPr txBox="1"/>
          <p:nvPr>
            <p:ph type="title"/>
          </p:nvPr>
        </p:nvSpPr>
        <p:spPr>
          <a:xfrm>
            <a:off x="264500" y="4543472"/>
            <a:ext cx="5450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Vamos a seleccionar como </a:t>
            </a:r>
            <a:r>
              <a:rPr i="1" lang="en-US" sz="1600"/>
              <a:t>ID</a:t>
            </a:r>
            <a:r>
              <a:rPr lang="en-US" sz="1600"/>
              <a:t> el 5. </a:t>
            </a:r>
            <a:endParaRPr sz="1600"/>
          </a:p>
        </p:txBody>
      </p:sp>
      <p:sp>
        <p:nvSpPr>
          <p:cNvPr id="586" name="Google Shape;586;p40"/>
          <p:cNvSpPr txBox="1"/>
          <p:nvPr/>
        </p:nvSpPr>
        <p:spPr>
          <a:xfrm>
            <a:off x="266475" y="5064648"/>
            <a:ext cx="52740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Cuando toquemos F10, se interrumpirá nuestro programa y se fijará en la posición 20 del Vec. de Int. para obtener la dirección de la subrutina a ejecutar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/>
          <p:nvPr>
            <p:ph type="title"/>
          </p:nvPr>
        </p:nvSpPr>
        <p:spPr>
          <a:xfrm>
            <a:off x="264500" y="21090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</a:t>
            </a:r>
            <a:r>
              <a:rPr lang="en-US" sz="2000"/>
              <a:t>. </a:t>
            </a:r>
            <a:r>
              <a:rPr lang="en-US" sz="2000"/>
              <a:t>Poner la dirección de la subrutina en el </a:t>
            </a:r>
            <a:r>
              <a:rPr b="1" i="1" lang="en-US" sz="2000">
                <a:solidFill>
                  <a:srgbClr val="000000"/>
                </a:solidFill>
              </a:rPr>
              <a:t>Vector de interrupciones</a:t>
            </a:r>
            <a:endParaRPr sz="2000"/>
          </a:p>
        </p:txBody>
      </p:sp>
      <p:sp>
        <p:nvSpPr>
          <p:cNvPr id="592" name="Google Shape;592;p41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593" name="Google Shape;593;p4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594" name="Google Shape;594;p41"/>
          <p:cNvSpPr txBox="1"/>
          <p:nvPr>
            <p:ph type="title"/>
          </p:nvPr>
        </p:nvSpPr>
        <p:spPr>
          <a:xfrm>
            <a:off x="424050" y="3078075"/>
            <a:ext cx="49431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3000H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Subrutina que atiende la interrupción de F10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CONTAR: INC DL</a:t>
            </a:r>
            <a:endParaRPr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	; ACA FALTA ALGO!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IRET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595" name="Google Shape;595;p41"/>
          <p:cNvSpPr txBox="1"/>
          <p:nvPr>
            <p:ph type="title"/>
          </p:nvPr>
        </p:nvSpPr>
        <p:spPr>
          <a:xfrm>
            <a:off x="264500" y="15756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Contar las veces que se presionó la tecla F10 en DL</a:t>
            </a:r>
            <a:endParaRPr sz="2000"/>
          </a:p>
        </p:txBody>
      </p:sp>
      <p:sp>
        <p:nvSpPr>
          <p:cNvPr id="596" name="Google Shape;596;p41"/>
          <p:cNvSpPr txBox="1"/>
          <p:nvPr>
            <p:ph type="title"/>
          </p:nvPr>
        </p:nvSpPr>
        <p:spPr>
          <a:xfrm>
            <a:off x="6824850" y="3078075"/>
            <a:ext cx="49431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Tomo direccion de la subrutina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CONTAR </a:t>
            </a:r>
            <a:r>
              <a:rPr lang="en-US" sz="1600">
                <a:solidFill>
                  <a:srgbClr val="888888"/>
                </a:solidFill>
              </a:rPr>
              <a:t>; AX = Dir de contar (3000H)</a:t>
            </a:r>
            <a:endParaRPr b="1"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Pongo la dir en el vector de int.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BX, 20 </a:t>
            </a:r>
            <a:r>
              <a:rPr lang="en-US" sz="1600">
                <a:solidFill>
                  <a:srgbClr val="888888"/>
                </a:solidFill>
              </a:rPr>
              <a:t>; 5 * 4 = 20 en Vec. de Int.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[BX], AX </a:t>
            </a:r>
            <a:r>
              <a:rPr lang="en-US" sz="1600">
                <a:solidFill>
                  <a:srgbClr val="888888"/>
                </a:solidFill>
              </a:rPr>
              <a:t>; En la posicion 20 = 3000H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0000"/>
                </a:solidFill>
              </a:rPr>
              <a:t>...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"/>
          <p:cNvSpPr txBox="1"/>
          <p:nvPr>
            <p:ph type="title"/>
          </p:nvPr>
        </p:nvSpPr>
        <p:spPr>
          <a:xfrm>
            <a:off x="264500" y="21090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</a:t>
            </a:r>
            <a:r>
              <a:rPr lang="en-US" sz="2000"/>
              <a:t>. </a:t>
            </a:r>
            <a:r>
              <a:rPr lang="en-US" sz="2000"/>
              <a:t>Configurar el </a:t>
            </a:r>
            <a:r>
              <a:rPr b="1" lang="en-US" sz="2000"/>
              <a:t>PIC</a:t>
            </a:r>
            <a:endParaRPr sz="2000"/>
          </a:p>
        </p:txBody>
      </p:sp>
      <p:sp>
        <p:nvSpPr>
          <p:cNvPr id="602" name="Google Shape;602;p42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603" name="Google Shape;603;p4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604" name="Google Shape;604;p42"/>
          <p:cNvSpPr txBox="1"/>
          <p:nvPr>
            <p:ph type="title"/>
          </p:nvPr>
        </p:nvSpPr>
        <p:spPr>
          <a:xfrm>
            <a:off x="264500" y="15756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Contar las veces que se presionó la tecla F10 en DL</a:t>
            </a:r>
            <a:endParaRPr sz="2000"/>
          </a:p>
        </p:txBody>
      </p:sp>
      <p:sp>
        <p:nvSpPr>
          <p:cNvPr id="605" name="Google Shape;605;p42"/>
          <p:cNvSpPr txBox="1"/>
          <p:nvPr>
            <p:ph type="title"/>
          </p:nvPr>
        </p:nvSpPr>
        <p:spPr>
          <a:xfrm>
            <a:off x="6350475" y="4518275"/>
            <a:ext cx="5450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Las sentencias </a:t>
            </a:r>
            <a:r>
              <a:rPr b="1" lang="en-US" sz="1600"/>
              <a:t>CLI </a:t>
            </a:r>
            <a:r>
              <a:rPr lang="en-US" sz="1600"/>
              <a:t>y </a:t>
            </a:r>
            <a:r>
              <a:rPr b="1" lang="en-US" sz="1600"/>
              <a:t>STI </a:t>
            </a:r>
            <a:r>
              <a:rPr lang="en-US" sz="1600"/>
              <a:t>bloquean y habilitan, respectivamente, las interrupciones</a:t>
            </a:r>
            <a:endParaRPr sz="1600"/>
          </a:p>
        </p:txBody>
      </p:sp>
      <p:sp>
        <p:nvSpPr>
          <p:cNvPr id="606" name="Google Shape;606;p42"/>
          <p:cNvSpPr txBox="1"/>
          <p:nvPr>
            <p:ph type="title"/>
          </p:nvPr>
        </p:nvSpPr>
        <p:spPr>
          <a:xfrm>
            <a:off x="6350475" y="3743375"/>
            <a:ext cx="5450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El </a:t>
            </a:r>
            <a:r>
              <a:rPr b="1" lang="en-US" sz="1600"/>
              <a:t>PIC </a:t>
            </a:r>
            <a:r>
              <a:rPr lang="en-US" sz="1600"/>
              <a:t>permite configurar el resto de las cosas que nos quedaron pendientes</a:t>
            </a:r>
            <a:endParaRPr sz="1600"/>
          </a:p>
        </p:txBody>
      </p:sp>
      <p:sp>
        <p:nvSpPr>
          <p:cNvPr id="607" name="Google Shape;607;p42"/>
          <p:cNvSpPr txBox="1"/>
          <p:nvPr>
            <p:ph type="title"/>
          </p:nvPr>
        </p:nvSpPr>
        <p:spPr>
          <a:xfrm>
            <a:off x="6350475" y="5280275"/>
            <a:ext cx="5450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Cuando configuremos el </a:t>
            </a:r>
            <a:r>
              <a:rPr b="1" lang="en-US" sz="1600"/>
              <a:t>PIC</a:t>
            </a:r>
            <a:r>
              <a:rPr lang="en-US" sz="1600"/>
              <a:t> debemos </a:t>
            </a:r>
            <a:r>
              <a:rPr b="1" lang="en-US" sz="1600"/>
              <a:t>siempre </a:t>
            </a:r>
            <a:r>
              <a:rPr lang="en-US" sz="1600"/>
              <a:t>debemos hacerlo entre </a:t>
            </a:r>
            <a:r>
              <a:rPr b="1" lang="en-US" sz="1600"/>
              <a:t>CLI</a:t>
            </a:r>
            <a:r>
              <a:rPr lang="en-US" sz="1600"/>
              <a:t> y </a:t>
            </a:r>
            <a:r>
              <a:rPr b="1" lang="en-US" sz="1600"/>
              <a:t>STI</a:t>
            </a:r>
            <a:endParaRPr b="1"/>
          </a:p>
        </p:txBody>
      </p:sp>
      <p:graphicFrame>
        <p:nvGraphicFramePr>
          <p:cNvPr id="608" name="Google Shape;608;p42"/>
          <p:cNvGraphicFramePr/>
          <p:nvPr/>
        </p:nvGraphicFramePr>
        <p:xfrm>
          <a:off x="1122138" y="314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27H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609" name="Google Shape;609;p42"/>
          <p:cNvSpPr txBox="1"/>
          <p:nvPr>
            <p:ph type="title"/>
          </p:nvPr>
        </p:nvSpPr>
        <p:spPr>
          <a:xfrm>
            <a:off x="6350475" y="2981375"/>
            <a:ext cx="5450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Se maneja desde la memoria de E/S así que para configurar haremos uso de </a:t>
            </a:r>
            <a:r>
              <a:rPr b="1" lang="en-US" sz="1600"/>
              <a:t>IN</a:t>
            </a:r>
            <a:r>
              <a:rPr lang="en-US" sz="1600"/>
              <a:t> y </a:t>
            </a:r>
            <a:r>
              <a:rPr b="1" lang="en-US" sz="1600"/>
              <a:t>OUT</a:t>
            </a:r>
            <a:endParaRPr b="1" sz="1600"/>
          </a:p>
        </p:txBody>
      </p:sp>
      <p:sp>
        <p:nvSpPr>
          <p:cNvPr id="610" name="Google Shape;610;p42"/>
          <p:cNvSpPr txBox="1"/>
          <p:nvPr/>
        </p:nvSpPr>
        <p:spPr>
          <a:xfrm>
            <a:off x="2154075" y="2690963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PIC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2"/>
          <p:cNvSpPr txBox="1"/>
          <p:nvPr>
            <p:ph type="title"/>
          </p:nvPr>
        </p:nvSpPr>
        <p:spPr>
          <a:xfrm>
            <a:off x="1032700" y="3149075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EOI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12" name="Google Shape;612;p42"/>
          <p:cNvSpPr txBox="1"/>
          <p:nvPr>
            <p:ph type="title"/>
          </p:nvPr>
        </p:nvSpPr>
        <p:spPr>
          <a:xfrm>
            <a:off x="1032700" y="3530075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IMR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13" name="Google Shape;613;p42"/>
          <p:cNvSpPr txBox="1"/>
          <p:nvPr>
            <p:ph type="title"/>
          </p:nvPr>
        </p:nvSpPr>
        <p:spPr>
          <a:xfrm>
            <a:off x="1032700" y="3901049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IRR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14" name="Google Shape;614;p42"/>
          <p:cNvSpPr txBox="1"/>
          <p:nvPr>
            <p:ph type="title"/>
          </p:nvPr>
        </p:nvSpPr>
        <p:spPr>
          <a:xfrm>
            <a:off x="1032700" y="4261996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ISR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15" name="Google Shape;615;p42"/>
          <p:cNvSpPr txBox="1"/>
          <p:nvPr>
            <p:ph type="title"/>
          </p:nvPr>
        </p:nvSpPr>
        <p:spPr>
          <a:xfrm>
            <a:off x="822150" y="4632975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0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16" name="Google Shape;616;p42"/>
          <p:cNvSpPr txBox="1"/>
          <p:nvPr>
            <p:ph type="title"/>
          </p:nvPr>
        </p:nvSpPr>
        <p:spPr>
          <a:xfrm>
            <a:off x="822100" y="4993925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1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17" name="Google Shape;617;p42"/>
          <p:cNvSpPr txBox="1"/>
          <p:nvPr>
            <p:ph type="title"/>
          </p:nvPr>
        </p:nvSpPr>
        <p:spPr>
          <a:xfrm>
            <a:off x="822100" y="5354872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2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18" name="Google Shape;618;p42"/>
          <p:cNvSpPr txBox="1"/>
          <p:nvPr>
            <p:ph type="title"/>
          </p:nvPr>
        </p:nvSpPr>
        <p:spPr>
          <a:xfrm>
            <a:off x="822100" y="5735872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3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3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624" name="Google Shape;624;p4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625" name="Google Shape;625;p43"/>
          <p:cNvSpPr txBox="1"/>
          <p:nvPr>
            <p:ph type="title"/>
          </p:nvPr>
        </p:nvSpPr>
        <p:spPr>
          <a:xfrm>
            <a:off x="264500" y="15756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El </a:t>
            </a:r>
            <a:r>
              <a:rPr b="1" lang="en-US" sz="2000"/>
              <a:t>PIC</a:t>
            </a:r>
            <a:r>
              <a:rPr lang="en-US" sz="2000"/>
              <a:t> contiene los siguientes campos</a:t>
            </a:r>
            <a:endParaRPr sz="2000"/>
          </a:p>
        </p:txBody>
      </p:sp>
      <p:graphicFrame>
        <p:nvGraphicFramePr>
          <p:cNvPr id="626" name="Google Shape;626;p43"/>
          <p:cNvGraphicFramePr/>
          <p:nvPr/>
        </p:nvGraphicFramePr>
        <p:xfrm>
          <a:off x="1122138" y="3071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27H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627" name="Google Shape;627;p43"/>
          <p:cNvSpPr txBox="1"/>
          <p:nvPr>
            <p:ph type="title"/>
          </p:nvPr>
        </p:nvSpPr>
        <p:spPr>
          <a:xfrm>
            <a:off x="6621175" y="3090275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 avisa al </a:t>
            </a:r>
            <a:r>
              <a:rPr b="1" lang="en-US" sz="1600"/>
              <a:t>PIC </a:t>
            </a:r>
            <a:r>
              <a:rPr lang="en-US" sz="1600"/>
              <a:t>que la interrupción ya fue atendida</a:t>
            </a:r>
            <a:endParaRPr sz="1600"/>
          </a:p>
        </p:txBody>
      </p:sp>
      <p:sp>
        <p:nvSpPr>
          <p:cNvPr id="628" name="Google Shape;628;p43"/>
          <p:cNvSpPr txBox="1"/>
          <p:nvPr/>
        </p:nvSpPr>
        <p:spPr>
          <a:xfrm>
            <a:off x="2154075" y="2614763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PIC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3"/>
          <p:cNvSpPr txBox="1"/>
          <p:nvPr>
            <p:ph type="title"/>
          </p:nvPr>
        </p:nvSpPr>
        <p:spPr>
          <a:xfrm>
            <a:off x="1032700" y="3072875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EOI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30" name="Google Shape;630;p43"/>
          <p:cNvSpPr txBox="1"/>
          <p:nvPr>
            <p:ph type="title"/>
          </p:nvPr>
        </p:nvSpPr>
        <p:spPr>
          <a:xfrm>
            <a:off x="1032700" y="3453875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IMR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31" name="Google Shape;631;p43"/>
          <p:cNvSpPr txBox="1"/>
          <p:nvPr>
            <p:ph type="title"/>
          </p:nvPr>
        </p:nvSpPr>
        <p:spPr>
          <a:xfrm>
            <a:off x="1032700" y="3824849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IRR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32" name="Google Shape;632;p43"/>
          <p:cNvSpPr txBox="1"/>
          <p:nvPr>
            <p:ph type="title"/>
          </p:nvPr>
        </p:nvSpPr>
        <p:spPr>
          <a:xfrm>
            <a:off x="1032700" y="4185796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ISR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33" name="Google Shape;633;p43"/>
          <p:cNvSpPr txBox="1"/>
          <p:nvPr>
            <p:ph type="title"/>
          </p:nvPr>
        </p:nvSpPr>
        <p:spPr>
          <a:xfrm>
            <a:off x="822150" y="4556775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0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34" name="Google Shape;634;p43"/>
          <p:cNvSpPr txBox="1"/>
          <p:nvPr>
            <p:ph type="title"/>
          </p:nvPr>
        </p:nvSpPr>
        <p:spPr>
          <a:xfrm>
            <a:off x="822100" y="4917725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1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35" name="Google Shape;635;p43"/>
          <p:cNvSpPr txBox="1"/>
          <p:nvPr>
            <p:ph type="title"/>
          </p:nvPr>
        </p:nvSpPr>
        <p:spPr>
          <a:xfrm>
            <a:off x="822100" y="5278672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2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36" name="Google Shape;636;p43"/>
          <p:cNvSpPr txBox="1"/>
          <p:nvPr>
            <p:ph type="title"/>
          </p:nvPr>
        </p:nvSpPr>
        <p:spPr>
          <a:xfrm>
            <a:off x="822100" y="5659672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INT 3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637" name="Google Shape;637;p43"/>
          <p:cNvCxnSpPr/>
          <p:nvPr/>
        </p:nvCxnSpPr>
        <p:spPr>
          <a:xfrm flipH="1" rot="10800000">
            <a:off x="4840700" y="3262475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43"/>
          <p:cNvSpPr txBox="1"/>
          <p:nvPr>
            <p:ph type="title"/>
          </p:nvPr>
        </p:nvSpPr>
        <p:spPr>
          <a:xfrm>
            <a:off x="6621175" y="3461249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Para habilitar o deshabilitar alguna interrupción</a:t>
            </a:r>
            <a:endParaRPr sz="1600"/>
          </a:p>
        </p:txBody>
      </p:sp>
      <p:cxnSp>
        <p:nvCxnSpPr>
          <p:cNvPr id="639" name="Google Shape;639;p43"/>
          <p:cNvCxnSpPr/>
          <p:nvPr/>
        </p:nvCxnSpPr>
        <p:spPr>
          <a:xfrm flipH="1" rot="10800000">
            <a:off x="4840700" y="3633449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43"/>
          <p:cNvSpPr txBox="1"/>
          <p:nvPr>
            <p:ph type="title"/>
          </p:nvPr>
        </p:nvSpPr>
        <p:spPr>
          <a:xfrm>
            <a:off x="6621175" y="3822196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Indica cuáles dispositivos externos solicitan interrumpir</a:t>
            </a:r>
            <a:endParaRPr sz="1600"/>
          </a:p>
        </p:txBody>
      </p:sp>
      <p:cxnSp>
        <p:nvCxnSpPr>
          <p:cNvPr id="641" name="Google Shape;641;p43"/>
          <p:cNvCxnSpPr/>
          <p:nvPr/>
        </p:nvCxnSpPr>
        <p:spPr>
          <a:xfrm flipH="1" rot="10800000">
            <a:off x="4840700" y="3994396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3"/>
          <p:cNvSpPr txBox="1"/>
          <p:nvPr>
            <p:ph type="title"/>
          </p:nvPr>
        </p:nvSpPr>
        <p:spPr>
          <a:xfrm>
            <a:off x="6621175" y="4203196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Indica cuál dispositivo externo está siendo atendido</a:t>
            </a:r>
            <a:endParaRPr sz="1600"/>
          </a:p>
        </p:txBody>
      </p:sp>
      <p:cxnSp>
        <p:nvCxnSpPr>
          <p:cNvPr id="643" name="Google Shape;643;p43"/>
          <p:cNvCxnSpPr/>
          <p:nvPr/>
        </p:nvCxnSpPr>
        <p:spPr>
          <a:xfrm flipH="1" rot="10800000">
            <a:off x="4840700" y="4375396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43"/>
          <p:cNvSpPr txBox="1"/>
          <p:nvPr>
            <p:ph type="title"/>
          </p:nvPr>
        </p:nvSpPr>
        <p:spPr>
          <a:xfrm>
            <a:off x="6621175" y="4584196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Contiene </a:t>
            </a:r>
            <a:r>
              <a:rPr i="1" lang="en-US" sz="1600"/>
              <a:t>ID</a:t>
            </a:r>
            <a:r>
              <a:rPr lang="en-US" sz="1600"/>
              <a:t> asignado al F10</a:t>
            </a:r>
            <a:endParaRPr sz="1600"/>
          </a:p>
        </p:txBody>
      </p:sp>
      <p:cxnSp>
        <p:nvCxnSpPr>
          <p:cNvPr id="645" name="Google Shape;645;p43"/>
          <p:cNvCxnSpPr/>
          <p:nvPr/>
        </p:nvCxnSpPr>
        <p:spPr>
          <a:xfrm flipH="1" rot="10800000">
            <a:off x="4840700" y="4756396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43"/>
          <p:cNvSpPr txBox="1"/>
          <p:nvPr>
            <p:ph type="title"/>
          </p:nvPr>
        </p:nvSpPr>
        <p:spPr>
          <a:xfrm>
            <a:off x="6621175" y="4935117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Contiene </a:t>
            </a:r>
            <a:r>
              <a:rPr i="1" lang="en-US" sz="1600"/>
              <a:t>ID</a:t>
            </a:r>
            <a:r>
              <a:rPr lang="en-US" sz="1600"/>
              <a:t> asignado al Timer</a:t>
            </a:r>
            <a:endParaRPr sz="1600"/>
          </a:p>
        </p:txBody>
      </p:sp>
      <p:cxnSp>
        <p:nvCxnSpPr>
          <p:cNvPr id="647" name="Google Shape;647;p43"/>
          <p:cNvCxnSpPr/>
          <p:nvPr/>
        </p:nvCxnSpPr>
        <p:spPr>
          <a:xfrm flipH="1" rot="10800000">
            <a:off x="4840700" y="5107317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43"/>
          <p:cNvSpPr txBox="1"/>
          <p:nvPr>
            <p:ph type="title"/>
          </p:nvPr>
        </p:nvSpPr>
        <p:spPr>
          <a:xfrm>
            <a:off x="6621175" y="5296064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Contiene </a:t>
            </a:r>
            <a:r>
              <a:rPr i="1" lang="en-US" sz="1600"/>
              <a:t>ID</a:t>
            </a:r>
            <a:r>
              <a:rPr lang="en-US" sz="1600"/>
              <a:t> asignado al Handshake</a:t>
            </a:r>
            <a:endParaRPr sz="1600"/>
          </a:p>
        </p:txBody>
      </p:sp>
      <p:cxnSp>
        <p:nvCxnSpPr>
          <p:cNvPr id="649" name="Google Shape;649;p43"/>
          <p:cNvCxnSpPr/>
          <p:nvPr/>
        </p:nvCxnSpPr>
        <p:spPr>
          <a:xfrm flipH="1" rot="10800000">
            <a:off x="4840700" y="5468264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43"/>
          <p:cNvSpPr txBox="1"/>
          <p:nvPr>
            <p:ph type="title"/>
          </p:nvPr>
        </p:nvSpPr>
        <p:spPr>
          <a:xfrm>
            <a:off x="6621175" y="5657012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Contiene </a:t>
            </a:r>
            <a:r>
              <a:rPr i="1" lang="en-US" sz="1600"/>
              <a:t>ID</a:t>
            </a:r>
            <a:r>
              <a:rPr lang="en-US" sz="1600"/>
              <a:t> asignado al CDMA</a:t>
            </a:r>
            <a:endParaRPr sz="1600"/>
          </a:p>
        </p:txBody>
      </p:sp>
      <p:cxnSp>
        <p:nvCxnSpPr>
          <p:cNvPr id="651" name="Google Shape;651;p43"/>
          <p:cNvCxnSpPr/>
          <p:nvPr/>
        </p:nvCxnSpPr>
        <p:spPr>
          <a:xfrm flipH="1" rot="10800000">
            <a:off x="4840700" y="5829212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Interrupciones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Tipos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264500" y="1552950"/>
            <a:ext cx="11748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interrupciones permiten pausar la ejecución del programa principal para realizar una operación específica</a:t>
            </a:r>
            <a:endParaRPr sz="1800"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264500" y="2156363"/>
            <a:ext cx="700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Vamos a ver interrupciones de dos tipos</a:t>
            </a:r>
            <a:endParaRPr sz="18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991175" y="3432900"/>
            <a:ext cx="26358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SOFTWARE</a:t>
            </a:r>
            <a:endParaRPr b="1" sz="30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7951000" y="3432900"/>
            <a:ext cx="26358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HARDWARE</a:t>
            </a:r>
            <a:endParaRPr b="1" sz="30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8044446" y="4192200"/>
            <a:ext cx="2448908" cy="1655944"/>
            <a:chOff x="441176" y="1863401"/>
            <a:chExt cx="4598025" cy="3475223"/>
          </a:xfrm>
        </p:grpSpPr>
        <p:pic>
          <p:nvPicPr>
            <p:cNvPr id="128" name="Google Shape;128;p17"/>
            <p:cNvPicPr preferRelativeResize="0"/>
            <p:nvPr/>
          </p:nvPicPr>
          <p:blipFill/>
          <p:spPr>
            <a:xfrm>
              <a:off x="441176" y="1957101"/>
              <a:ext cx="2552823" cy="1701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7"/>
            <p:cNvPicPr preferRelativeResize="0"/>
            <p:nvPr/>
          </p:nvPicPr>
          <p:blipFill/>
          <p:spPr>
            <a:xfrm>
              <a:off x="1518175" y="3953050"/>
              <a:ext cx="1385574" cy="1385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7"/>
            <p:cNvPicPr preferRelativeResize="0"/>
            <p:nvPr/>
          </p:nvPicPr>
          <p:blipFill/>
          <p:spPr>
            <a:xfrm>
              <a:off x="2907476" y="1863401"/>
              <a:ext cx="2131725" cy="213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7"/>
            <p:cNvPicPr preferRelativeResize="0"/>
            <p:nvPr/>
          </p:nvPicPr>
          <p:blipFill/>
          <p:spPr>
            <a:xfrm>
              <a:off x="3188925" y="4235748"/>
              <a:ext cx="1568827" cy="110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7"/>
          <p:cNvSpPr txBox="1"/>
          <p:nvPr>
            <p:ph type="title"/>
          </p:nvPr>
        </p:nvSpPr>
        <p:spPr>
          <a:xfrm>
            <a:off x="8366500" y="6023125"/>
            <a:ext cx="1804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(para después)</a:t>
            </a:r>
            <a:endParaRPr sz="1800"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714050" y="4192200"/>
            <a:ext cx="65373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 invocan desde el código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Las vamos a ver en medio segundo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657" name="Google Shape;657;p4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658" name="Google Shape;658;p44"/>
          <p:cNvSpPr txBox="1"/>
          <p:nvPr>
            <p:ph type="title"/>
          </p:nvPr>
        </p:nvSpPr>
        <p:spPr>
          <a:xfrm>
            <a:off x="264500" y="15756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¿Cómo funcionan los campos configurables?</a:t>
            </a:r>
            <a:endParaRPr sz="2000"/>
          </a:p>
        </p:txBody>
      </p:sp>
      <p:graphicFrame>
        <p:nvGraphicFramePr>
          <p:cNvPr id="659" name="Google Shape;659;p44"/>
          <p:cNvGraphicFramePr/>
          <p:nvPr/>
        </p:nvGraphicFramePr>
        <p:xfrm>
          <a:off x="1198338" y="276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660" name="Google Shape;660;p44"/>
          <p:cNvSpPr txBox="1"/>
          <p:nvPr/>
        </p:nvSpPr>
        <p:spPr>
          <a:xfrm>
            <a:off x="2230275" y="2309963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PIC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4"/>
          <p:cNvSpPr txBox="1"/>
          <p:nvPr>
            <p:ph type="title"/>
          </p:nvPr>
        </p:nvSpPr>
        <p:spPr>
          <a:xfrm>
            <a:off x="1108900" y="2768075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EOI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62" name="Google Shape;662;p44"/>
          <p:cNvSpPr txBox="1"/>
          <p:nvPr>
            <p:ph type="title"/>
          </p:nvPr>
        </p:nvSpPr>
        <p:spPr>
          <a:xfrm>
            <a:off x="645500" y="3456625"/>
            <a:ext cx="44277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El </a:t>
            </a:r>
            <a:r>
              <a:rPr b="1" lang="en-US" sz="1600"/>
              <a:t>PIC</a:t>
            </a:r>
            <a:r>
              <a:rPr lang="en-US" sz="1600"/>
              <a:t> nos avisa que un dispositivo nos quiere interrumpir. Nosotros le avisamos que ya atendimos la interrupción</a:t>
            </a:r>
            <a:endParaRPr sz="1600"/>
          </a:p>
        </p:txBody>
      </p:sp>
      <p:sp>
        <p:nvSpPr>
          <p:cNvPr id="663" name="Google Shape;663;p44"/>
          <p:cNvSpPr txBox="1"/>
          <p:nvPr>
            <p:ph type="title"/>
          </p:nvPr>
        </p:nvSpPr>
        <p:spPr>
          <a:xfrm>
            <a:off x="645500" y="4523425"/>
            <a:ext cx="44277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Antes de volver de las subrutina de la interrupción debemos poner el valor 20H en el </a:t>
            </a:r>
            <a:r>
              <a:rPr b="1" lang="en-US" sz="1600"/>
              <a:t>EOI</a:t>
            </a:r>
            <a:endParaRPr sz="1600"/>
          </a:p>
        </p:txBody>
      </p:sp>
      <p:graphicFrame>
        <p:nvGraphicFramePr>
          <p:cNvPr id="664" name="Google Shape;664;p44"/>
          <p:cNvGraphicFramePr/>
          <p:nvPr/>
        </p:nvGraphicFramePr>
        <p:xfrm>
          <a:off x="7675338" y="276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665" name="Google Shape;665;p44"/>
          <p:cNvSpPr txBox="1"/>
          <p:nvPr/>
        </p:nvSpPr>
        <p:spPr>
          <a:xfrm>
            <a:off x="8707275" y="2309963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PIC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4"/>
          <p:cNvSpPr txBox="1"/>
          <p:nvPr>
            <p:ph type="title"/>
          </p:nvPr>
        </p:nvSpPr>
        <p:spPr>
          <a:xfrm>
            <a:off x="7585900" y="2768075"/>
            <a:ext cx="624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IMR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667" name="Google Shape;667;p44"/>
          <p:cNvSpPr txBox="1"/>
          <p:nvPr>
            <p:ph type="title"/>
          </p:nvPr>
        </p:nvSpPr>
        <p:spPr>
          <a:xfrm>
            <a:off x="7122500" y="3456625"/>
            <a:ext cx="4427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Nos permite definir qué interrupciones vamos a atender y cuáles ignorar</a:t>
            </a:r>
            <a:endParaRPr sz="1600"/>
          </a:p>
        </p:txBody>
      </p:sp>
      <p:sp>
        <p:nvSpPr>
          <p:cNvPr id="668" name="Google Shape;668;p44"/>
          <p:cNvSpPr txBox="1"/>
          <p:nvPr>
            <p:ph type="title"/>
          </p:nvPr>
        </p:nvSpPr>
        <p:spPr>
          <a:xfrm>
            <a:off x="7122500" y="4371025"/>
            <a:ext cx="4427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1 significa deshabilitada, 0 habilitada</a:t>
            </a:r>
            <a:endParaRPr sz="1600"/>
          </a:p>
        </p:txBody>
      </p:sp>
      <p:sp>
        <p:nvSpPr>
          <p:cNvPr id="669" name="Google Shape;669;p44"/>
          <p:cNvSpPr txBox="1"/>
          <p:nvPr>
            <p:ph type="title"/>
          </p:nvPr>
        </p:nvSpPr>
        <p:spPr>
          <a:xfrm>
            <a:off x="7884500" y="5209225"/>
            <a:ext cx="1169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1   1   1   1</a:t>
            </a:r>
            <a:endParaRPr sz="1600"/>
          </a:p>
        </p:txBody>
      </p:sp>
      <p:sp>
        <p:nvSpPr>
          <p:cNvPr id="670" name="Google Shape;670;p44"/>
          <p:cNvSpPr txBox="1"/>
          <p:nvPr>
            <p:ph type="title"/>
          </p:nvPr>
        </p:nvSpPr>
        <p:spPr>
          <a:xfrm>
            <a:off x="9637100" y="5209225"/>
            <a:ext cx="1169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1   0   1   0</a:t>
            </a:r>
            <a:endParaRPr sz="1600"/>
          </a:p>
        </p:txBody>
      </p:sp>
      <p:grpSp>
        <p:nvGrpSpPr>
          <p:cNvPr id="671" name="Google Shape;671;p44"/>
          <p:cNvGrpSpPr/>
          <p:nvPr/>
        </p:nvGrpSpPr>
        <p:grpSpPr>
          <a:xfrm>
            <a:off x="7808450" y="5577013"/>
            <a:ext cx="1321500" cy="942888"/>
            <a:chOff x="7554047" y="3647963"/>
            <a:chExt cx="1321500" cy="942888"/>
          </a:xfrm>
        </p:grpSpPr>
        <p:sp>
          <p:nvSpPr>
            <p:cNvPr id="672" name="Google Shape;672;p44"/>
            <p:cNvSpPr txBox="1"/>
            <p:nvPr/>
          </p:nvSpPr>
          <p:spPr>
            <a:xfrm>
              <a:off x="7554047" y="3977050"/>
              <a:ext cx="13215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Totalmente al pedo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 rot="5400000">
              <a:off x="8070802" y="3281363"/>
              <a:ext cx="288000" cy="1021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74" name="Google Shape;674;p44"/>
          <p:cNvGrpSpPr/>
          <p:nvPr/>
        </p:nvGrpSpPr>
        <p:grpSpPr>
          <a:xfrm>
            <a:off x="9112850" y="5597550"/>
            <a:ext cx="2217900" cy="922350"/>
            <a:chOff x="6343847" y="3668500"/>
            <a:chExt cx="2217900" cy="922350"/>
          </a:xfrm>
        </p:grpSpPr>
        <p:sp>
          <p:nvSpPr>
            <p:cNvPr id="675" name="Google Shape;675;p44"/>
            <p:cNvSpPr txBox="1"/>
            <p:nvPr/>
          </p:nvSpPr>
          <p:spPr>
            <a:xfrm>
              <a:off x="6343847" y="3977050"/>
              <a:ext cx="22179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INT 3, INT 2, INT 1 e INT 0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76" name="Google Shape;676;p44"/>
            <p:cNvSpPr/>
            <p:nvPr/>
          </p:nvSpPr>
          <p:spPr>
            <a:xfrm rot="5400000">
              <a:off x="7308802" y="3301900"/>
              <a:ext cx="288000" cy="1021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677" name="Google Shape;677;p44"/>
          <p:cNvSpPr txBox="1"/>
          <p:nvPr>
            <p:ph type="title"/>
          </p:nvPr>
        </p:nvSpPr>
        <p:spPr>
          <a:xfrm>
            <a:off x="1617200" y="5721025"/>
            <a:ext cx="2600400" cy="859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000000"/>
                </a:solidFill>
              </a:rPr>
              <a:t>M</a:t>
            </a:r>
            <a:r>
              <a:rPr b="1" i="1" lang="en-US" sz="1600">
                <a:solidFill>
                  <a:srgbClr val="000000"/>
                </a:solidFill>
              </a:rPr>
              <a:t>OV AL, 20H</a:t>
            </a:r>
            <a:endParaRPr b="1" i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000000"/>
                </a:solidFill>
              </a:rPr>
              <a:t>OUT 20H, AL </a:t>
            </a:r>
            <a:r>
              <a:rPr i="1" lang="en-US" sz="1600">
                <a:solidFill>
                  <a:srgbClr val="888888"/>
                </a:solidFill>
              </a:rPr>
              <a:t>; EOI = 20H</a:t>
            </a:r>
            <a:endParaRPr i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5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683" name="Google Shape;683;p4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684" name="Google Shape;684;p45"/>
          <p:cNvSpPr txBox="1"/>
          <p:nvPr>
            <p:ph type="title"/>
          </p:nvPr>
        </p:nvSpPr>
        <p:spPr>
          <a:xfrm>
            <a:off x="259050" y="1504563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Debemos configurar lo que nos interesa!</a:t>
            </a:r>
            <a:endParaRPr sz="2000"/>
          </a:p>
        </p:txBody>
      </p:sp>
      <p:sp>
        <p:nvSpPr>
          <p:cNvPr id="685" name="Google Shape;685;p45"/>
          <p:cNvSpPr txBox="1"/>
          <p:nvPr>
            <p:ph type="title"/>
          </p:nvPr>
        </p:nvSpPr>
        <p:spPr>
          <a:xfrm>
            <a:off x="264500" y="3539575"/>
            <a:ext cx="4417800" cy="22059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/>
              <a:t>ORG 3000H</a:t>
            </a:r>
            <a:endParaRPr b="1"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888888"/>
                </a:solidFill>
              </a:rPr>
              <a:t>; Subrutina que atiende la interrupción de F10</a:t>
            </a:r>
            <a:endParaRPr b="1" i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CONTAR: INC DL</a:t>
            </a:r>
            <a:endParaRPr i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888888"/>
                </a:solidFill>
              </a:rPr>
              <a:t>	; Aviso al EOI que temina la subrutina</a:t>
            </a:r>
            <a:endParaRPr i="1"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888888"/>
                </a:solidFill>
              </a:rPr>
              <a:t>	</a:t>
            </a:r>
            <a:r>
              <a:rPr b="1" i="1" lang="en-US" sz="1600">
                <a:solidFill>
                  <a:srgbClr val="000000"/>
                </a:solidFill>
              </a:rPr>
              <a:t>MOV AL, 20H</a:t>
            </a:r>
            <a:endParaRPr b="1" i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000000"/>
                </a:solidFill>
              </a:rPr>
              <a:t>	OUT 20H, AL </a:t>
            </a:r>
            <a:r>
              <a:rPr i="1" lang="en-US" sz="1600">
                <a:solidFill>
                  <a:srgbClr val="888888"/>
                </a:solidFill>
              </a:rPr>
              <a:t>; EOI = 20H</a:t>
            </a:r>
            <a:endParaRPr i="1"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/>
              <a:t>IRET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686" name="Google Shape;686;p45"/>
          <p:cNvSpPr txBox="1"/>
          <p:nvPr>
            <p:ph type="title"/>
          </p:nvPr>
        </p:nvSpPr>
        <p:spPr>
          <a:xfrm>
            <a:off x="645500" y="2267950"/>
            <a:ext cx="3675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Cuando termina la interrupción avisamos al </a:t>
            </a:r>
            <a:r>
              <a:rPr b="1" lang="en-US" sz="2000"/>
              <a:t>EOI</a:t>
            </a:r>
            <a:endParaRPr b="1" i="1" sz="2000">
              <a:solidFill>
                <a:srgbClr val="000000"/>
              </a:solidFill>
            </a:endParaRPr>
          </a:p>
        </p:txBody>
      </p:sp>
      <p:sp>
        <p:nvSpPr>
          <p:cNvPr id="687" name="Google Shape;687;p45"/>
          <p:cNvSpPr txBox="1"/>
          <p:nvPr>
            <p:ph type="title"/>
          </p:nvPr>
        </p:nvSpPr>
        <p:spPr>
          <a:xfrm>
            <a:off x="5163200" y="2253025"/>
            <a:ext cx="2867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Configuramos el </a:t>
            </a:r>
            <a:r>
              <a:rPr b="1" lang="en-US" sz="2000"/>
              <a:t>IMR </a:t>
            </a:r>
            <a:r>
              <a:rPr lang="en-US" sz="2000"/>
              <a:t>para atender solo INT 0</a:t>
            </a:r>
            <a:endParaRPr i="1" sz="2000">
              <a:solidFill>
                <a:srgbClr val="000000"/>
              </a:solidFill>
            </a:endParaRPr>
          </a:p>
        </p:txBody>
      </p:sp>
      <p:sp>
        <p:nvSpPr>
          <p:cNvPr id="688" name="Google Shape;688;p45"/>
          <p:cNvSpPr txBox="1"/>
          <p:nvPr>
            <p:ph type="title"/>
          </p:nvPr>
        </p:nvSpPr>
        <p:spPr>
          <a:xfrm>
            <a:off x="5329250" y="3539575"/>
            <a:ext cx="2578500" cy="6252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MOV AL, 11111110b</a:t>
            </a:r>
            <a:endParaRPr i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OUT 21H, AL</a:t>
            </a:r>
            <a:endParaRPr i="1" sz="1800">
              <a:solidFill>
                <a:srgbClr val="000000"/>
              </a:solidFill>
            </a:endParaRPr>
          </a:p>
        </p:txBody>
      </p:sp>
      <p:cxnSp>
        <p:nvCxnSpPr>
          <p:cNvPr id="689" name="Google Shape;689;p45"/>
          <p:cNvCxnSpPr/>
          <p:nvPr/>
        </p:nvCxnSpPr>
        <p:spPr>
          <a:xfrm>
            <a:off x="5003963" y="336317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45"/>
          <p:cNvSpPr txBox="1"/>
          <p:nvPr>
            <p:ph type="title"/>
          </p:nvPr>
        </p:nvSpPr>
        <p:spPr>
          <a:xfrm>
            <a:off x="8472150" y="2167700"/>
            <a:ext cx="28677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Configuramos el </a:t>
            </a:r>
            <a:r>
              <a:rPr i="1" lang="en-US" sz="2000"/>
              <a:t>ID</a:t>
            </a:r>
            <a:r>
              <a:rPr lang="en-US" sz="2000"/>
              <a:t> que habíamos elegido para F10 (INT 0)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691" name="Google Shape;691;p45"/>
          <p:cNvSpPr txBox="1"/>
          <p:nvPr>
            <p:ph type="title"/>
          </p:nvPr>
        </p:nvSpPr>
        <p:spPr>
          <a:xfrm>
            <a:off x="8741850" y="3539575"/>
            <a:ext cx="2328300" cy="859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MOV AL, 5</a:t>
            </a:r>
            <a:endParaRPr i="1"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</a:rPr>
              <a:t>OUT </a:t>
            </a:r>
            <a:r>
              <a:rPr i="1" lang="en-US" sz="1800"/>
              <a:t>24</a:t>
            </a:r>
            <a:r>
              <a:rPr i="1" lang="en-US" sz="1800"/>
              <a:t>H, </a:t>
            </a:r>
            <a:r>
              <a:rPr i="1" lang="en-US" sz="1800">
                <a:solidFill>
                  <a:srgbClr val="000000"/>
                </a:solidFill>
              </a:rPr>
              <a:t>AL </a:t>
            </a:r>
            <a:endParaRPr i="1" sz="1800">
              <a:solidFill>
                <a:srgbClr val="666666"/>
              </a:solidFill>
            </a:endParaRPr>
          </a:p>
        </p:txBody>
      </p:sp>
      <p:cxnSp>
        <p:nvCxnSpPr>
          <p:cNvPr id="692" name="Google Shape;692;p45"/>
          <p:cNvCxnSpPr/>
          <p:nvPr/>
        </p:nvCxnSpPr>
        <p:spPr>
          <a:xfrm>
            <a:off x="8274363" y="3363175"/>
            <a:ext cx="3600" cy="25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5"/>
          <p:cNvSpPr/>
          <p:nvPr/>
        </p:nvSpPr>
        <p:spPr>
          <a:xfrm rot="429">
            <a:off x="4002550" y="6135975"/>
            <a:ext cx="4808700" cy="453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Todo esto entre CLI y STI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6"/>
          <p:cNvSpPr txBox="1"/>
          <p:nvPr>
            <p:ph type="title"/>
          </p:nvPr>
        </p:nvSpPr>
        <p:spPr>
          <a:xfrm>
            <a:off x="264500" y="21090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</a:t>
            </a:r>
            <a:r>
              <a:rPr lang="en-US" sz="2000"/>
              <a:t>. Configurar </a:t>
            </a:r>
            <a:r>
              <a:rPr b="1" lang="en-US" sz="2000"/>
              <a:t>PIC</a:t>
            </a:r>
            <a:endParaRPr b="1" sz="2000"/>
          </a:p>
        </p:txBody>
      </p:sp>
      <p:sp>
        <p:nvSpPr>
          <p:cNvPr id="699" name="Google Shape;699;p46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PIC</a:t>
            </a:r>
            <a:endParaRPr/>
          </a:p>
        </p:txBody>
      </p:sp>
      <p:sp>
        <p:nvSpPr>
          <p:cNvPr id="700" name="Google Shape;700;p4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701" name="Google Shape;701;p46"/>
          <p:cNvSpPr txBox="1"/>
          <p:nvPr>
            <p:ph type="title"/>
          </p:nvPr>
        </p:nvSpPr>
        <p:spPr>
          <a:xfrm>
            <a:off x="424050" y="2837450"/>
            <a:ext cx="4943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ORG 3000H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88888"/>
                </a:solidFill>
              </a:rPr>
              <a:t>; Subrutina que atiende la interrupción de F10</a:t>
            </a:r>
            <a:endParaRPr b="1" sz="15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CONTAR: INC DL</a:t>
            </a:r>
            <a:endParaRPr sz="15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0000"/>
                </a:solidFill>
              </a:rPr>
              <a:t>MOV AL, 20H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</a:rPr>
              <a:t>	OUT 20H, AL ; EOI = 20H</a:t>
            </a:r>
            <a:endParaRPr b="1"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</a:rPr>
              <a:t>IRET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702" name="Google Shape;702;p46"/>
          <p:cNvSpPr txBox="1"/>
          <p:nvPr>
            <p:ph type="title"/>
          </p:nvPr>
        </p:nvSpPr>
        <p:spPr>
          <a:xfrm>
            <a:off x="264500" y="15756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Contar las veces que se presionó la tecla F10 en DL</a:t>
            </a:r>
            <a:endParaRPr sz="2000"/>
          </a:p>
        </p:txBody>
      </p:sp>
      <p:sp>
        <p:nvSpPr>
          <p:cNvPr id="703" name="Google Shape;703;p46"/>
          <p:cNvSpPr txBox="1"/>
          <p:nvPr>
            <p:ph type="title"/>
          </p:nvPr>
        </p:nvSpPr>
        <p:spPr>
          <a:xfrm>
            <a:off x="6082900" y="2045375"/>
            <a:ext cx="4943100" cy="4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Tomo direccion de la subrutina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CONTAR </a:t>
            </a:r>
            <a:r>
              <a:rPr lang="en-US" sz="1600">
                <a:solidFill>
                  <a:srgbClr val="888888"/>
                </a:solidFill>
              </a:rPr>
              <a:t>; AX = Dir de contar (3000H)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Pongo la dir en el vector de int.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BX, 20 </a:t>
            </a:r>
            <a:r>
              <a:rPr lang="en-US" sz="1600">
                <a:solidFill>
                  <a:srgbClr val="888888"/>
                </a:solidFill>
              </a:rPr>
              <a:t>; 5 * 4 = 20 en Vec. de Int.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[BX], AX </a:t>
            </a:r>
            <a:r>
              <a:rPr lang="en-US" sz="1600">
                <a:solidFill>
                  <a:srgbClr val="888888"/>
                </a:solidFill>
              </a:rPr>
              <a:t>; En la posicion 20 = 3000H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CLI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MOV AL, 11111110b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OUT 21H, AL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MOV AL, 5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OUT 24H,  AL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STI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...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7"/>
          <p:cNvSpPr txBox="1"/>
          <p:nvPr>
            <p:ph type="title"/>
          </p:nvPr>
        </p:nvSpPr>
        <p:spPr>
          <a:xfrm>
            <a:off x="1760150" y="347875"/>
            <a:ext cx="868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Interrupciones por Hardware</a:t>
            </a:r>
            <a:endParaRPr/>
          </a:p>
        </p:txBody>
      </p:sp>
      <p:sp>
        <p:nvSpPr>
          <p:cNvPr id="709" name="Google Shape;709;p4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Resumen</a:t>
            </a:r>
            <a:endParaRPr/>
          </a:p>
        </p:txBody>
      </p:sp>
      <p:grpSp>
        <p:nvGrpSpPr>
          <p:cNvPr id="710" name="Google Shape;710;p47"/>
          <p:cNvGrpSpPr/>
          <p:nvPr/>
        </p:nvGrpSpPr>
        <p:grpSpPr>
          <a:xfrm>
            <a:off x="112360" y="3292745"/>
            <a:ext cx="1123907" cy="912410"/>
            <a:chOff x="2275800" y="2541968"/>
            <a:chExt cx="1224300" cy="1003200"/>
          </a:xfrm>
        </p:grpSpPr>
        <p:sp>
          <p:nvSpPr>
            <p:cNvPr id="711" name="Google Shape;711;p47"/>
            <p:cNvSpPr/>
            <p:nvPr/>
          </p:nvSpPr>
          <p:spPr>
            <a:xfrm>
              <a:off x="2386372" y="2541968"/>
              <a:ext cx="1003200" cy="1003200"/>
            </a:xfrm>
            <a:prstGeom prst="ellipse">
              <a:avLst/>
            </a:prstGeom>
            <a:solidFill>
              <a:srgbClr val="252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12" name="Google Shape;712;p47"/>
            <p:cNvSpPr txBox="1"/>
            <p:nvPr/>
          </p:nvSpPr>
          <p:spPr>
            <a:xfrm>
              <a:off x="2275800" y="2853675"/>
              <a:ext cx="12243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F10</a:t>
              </a:r>
              <a:endParaRPr b="1" sz="2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713" name="Google Shape;713;p47"/>
          <p:cNvCxnSpPr/>
          <p:nvPr/>
        </p:nvCxnSpPr>
        <p:spPr>
          <a:xfrm flipH="1" rot="10800000">
            <a:off x="1350375" y="3749700"/>
            <a:ext cx="8355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47"/>
          <p:cNvSpPr/>
          <p:nvPr/>
        </p:nvSpPr>
        <p:spPr>
          <a:xfrm>
            <a:off x="2304973" y="2582000"/>
            <a:ext cx="1844700" cy="379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7"/>
          <p:cNvSpPr txBox="1"/>
          <p:nvPr>
            <p:ph type="title"/>
          </p:nvPr>
        </p:nvSpPr>
        <p:spPr>
          <a:xfrm rot="-5400000">
            <a:off x="2253588" y="4133150"/>
            <a:ext cx="1978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Roboto"/>
                <a:ea typeface="Roboto"/>
                <a:cs typeface="Roboto"/>
                <a:sym typeface="Roboto"/>
              </a:rPr>
              <a:t>PIC</a:t>
            </a:r>
            <a:endParaRPr b="1" sz="7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6" name="Google Shape;716;p47"/>
          <p:cNvCxnSpPr/>
          <p:nvPr/>
        </p:nvCxnSpPr>
        <p:spPr>
          <a:xfrm>
            <a:off x="4307300" y="4734363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47"/>
          <p:cNvSpPr txBox="1"/>
          <p:nvPr>
            <p:ph type="title"/>
          </p:nvPr>
        </p:nvSpPr>
        <p:spPr>
          <a:xfrm>
            <a:off x="4307300" y="4084725"/>
            <a:ext cx="18447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“Interrupción con </a:t>
            </a:r>
            <a:r>
              <a:rPr i="1" lang="en-US" sz="1800"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= 5”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47"/>
          <p:cNvSpPr txBox="1"/>
          <p:nvPr>
            <p:ph type="title"/>
          </p:nvPr>
        </p:nvSpPr>
        <p:spPr>
          <a:xfrm>
            <a:off x="1123425" y="3292750"/>
            <a:ext cx="1123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INT0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47"/>
          <p:cNvSpPr txBox="1"/>
          <p:nvPr>
            <p:ph type="title"/>
          </p:nvPr>
        </p:nvSpPr>
        <p:spPr>
          <a:xfrm>
            <a:off x="792600" y="4634150"/>
            <a:ext cx="913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...</a:t>
            </a:r>
            <a:endParaRPr sz="4500"/>
          </a:p>
        </p:txBody>
      </p:sp>
      <p:sp>
        <p:nvSpPr>
          <p:cNvPr id="720" name="Google Shape;720;p47"/>
          <p:cNvSpPr txBox="1"/>
          <p:nvPr>
            <p:ph type="title"/>
          </p:nvPr>
        </p:nvSpPr>
        <p:spPr>
          <a:xfrm>
            <a:off x="2304975" y="1838825"/>
            <a:ext cx="1809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¿Está habilitada en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IMR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21" name="Google Shape;721;p47"/>
          <p:cNvGraphicFramePr/>
          <p:nvPr/>
        </p:nvGraphicFramePr>
        <p:xfrm>
          <a:off x="8389188" y="190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431925"/>
                <a:gridCol w="162162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00H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30H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722" name="Google Shape;722;p47"/>
          <p:cNvSpPr txBox="1"/>
          <p:nvPr/>
        </p:nvSpPr>
        <p:spPr>
          <a:xfrm>
            <a:off x="8821125" y="1358625"/>
            <a:ext cx="162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Vec. de Int.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47"/>
          <p:cNvSpPr txBox="1"/>
          <p:nvPr>
            <p:ph type="title"/>
          </p:nvPr>
        </p:nvSpPr>
        <p:spPr>
          <a:xfrm>
            <a:off x="6725500" y="3790800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CPU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4" name="Google Shape;724;p47"/>
          <p:cNvPicPr preferRelativeResize="0"/>
          <p:nvPr/>
        </p:nvPicPr>
        <p:blipFill/>
        <p:spPr>
          <a:xfrm>
            <a:off x="6404151" y="4292386"/>
            <a:ext cx="1766499" cy="138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47"/>
          <p:cNvGrpSpPr/>
          <p:nvPr/>
        </p:nvGrpSpPr>
        <p:grpSpPr>
          <a:xfrm flipH="1" rot="10800000">
            <a:off x="7160427" y="2073588"/>
            <a:ext cx="1123941" cy="1503818"/>
            <a:chOff x="2173600" y="3920200"/>
            <a:chExt cx="1849500" cy="1584300"/>
          </a:xfrm>
        </p:grpSpPr>
        <p:cxnSp>
          <p:nvCxnSpPr>
            <p:cNvPr id="726" name="Google Shape;726;p47"/>
            <p:cNvCxnSpPr/>
            <p:nvPr/>
          </p:nvCxnSpPr>
          <p:spPr>
            <a:xfrm flipH="1">
              <a:off x="2185719" y="3920200"/>
              <a:ext cx="3600" cy="1584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7"/>
            <p:cNvCxnSpPr/>
            <p:nvPr/>
          </p:nvCxnSpPr>
          <p:spPr>
            <a:xfrm>
              <a:off x="2173600" y="5482400"/>
              <a:ext cx="1849500" cy="1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8" name="Google Shape;728;p47"/>
          <p:cNvSpPr/>
          <p:nvPr/>
        </p:nvSpPr>
        <p:spPr>
          <a:xfrm>
            <a:off x="9504950" y="4491800"/>
            <a:ext cx="2406300" cy="65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SUBRUTINA EN 3000H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9" name="Google Shape;729;p47"/>
          <p:cNvGrpSpPr/>
          <p:nvPr/>
        </p:nvGrpSpPr>
        <p:grpSpPr>
          <a:xfrm>
            <a:off x="10483050" y="1905147"/>
            <a:ext cx="809876" cy="2439967"/>
            <a:chOff x="10483050" y="1905147"/>
            <a:chExt cx="809876" cy="2439967"/>
          </a:xfrm>
        </p:grpSpPr>
        <p:grpSp>
          <p:nvGrpSpPr>
            <p:cNvPr id="730" name="Google Shape;730;p47"/>
            <p:cNvGrpSpPr/>
            <p:nvPr/>
          </p:nvGrpSpPr>
          <p:grpSpPr>
            <a:xfrm flipH="1" rot="-5400000">
              <a:off x="10058505" y="3110692"/>
              <a:ext cx="2085126" cy="383717"/>
              <a:chOff x="2173600" y="3920200"/>
              <a:chExt cx="1849500" cy="1584300"/>
            </a:xfrm>
          </p:grpSpPr>
          <p:cxnSp>
            <p:nvCxnSpPr>
              <p:cNvPr id="731" name="Google Shape;731;p47"/>
              <p:cNvCxnSpPr/>
              <p:nvPr/>
            </p:nvCxnSpPr>
            <p:spPr>
              <a:xfrm flipH="1">
                <a:off x="2185719" y="3920200"/>
                <a:ext cx="3600" cy="1584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47"/>
              <p:cNvCxnSpPr/>
              <p:nvPr/>
            </p:nvCxnSpPr>
            <p:spPr>
              <a:xfrm>
                <a:off x="2173600" y="5482400"/>
                <a:ext cx="1849500" cy="12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33" name="Google Shape;733;p47"/>
            <p:cNvSpPr/>
            <p:nvPr/>
          </p:nvSpPr>
          <p:spPr>
            <a:xfrm>
              <a:off x="10483050" y="1905147"/>
              <a:ext cx="288000" cy="735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734" name="Google Shape;734;p47"/>
          <p:cNvCxnSpPr/>
          <p:nvPr/>
        </p:nvCxnSpPr>
        <p:spPr>
          <a:xfrm flipH="1">
            <a:off x="8401925" y="4821488"/>
            <a:ext cx="9204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47"/>
          <p:cNvCxnSpPr/>
          <p:nvPr/>
        </p:nvCxnSpPr>
        <p:spPr>
          <a:xfrm rot="10800000">
            <a:off x="4307300" y="5191563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47"/>
          <p:cNvSpPr txBox="1"/>
          <p:nvPr>
            <p:ph type="title"/>
          </p:nvPr>
        </p:nvSpPr>
        <p:spPr>
          <a:xfrm>
            <a:off x="4307300" y="5303925"/>
            <a:ext cx="18447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EOI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= 20H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(“Interrupción atendida”)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47"/>
          <p:cNvSpPr txBox="1"/>
          <p:nvPr>
            <p:ph type="title"/>
          </p:nvPr>
        </p:nvSpPr>
        <p:spPr>
          <a:xfrm>
            <a:off x="5531575" y="2408325"/>
            <a:ext cx="1458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5 * 4 = 20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8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Trucazo</a:t>
            </a:r>
            <a:endParaRPr/>
          </a:p>
        </p:txBody>
      </p:sp>
      <p:sp>
        <p:nvSpPr>
          <p:cNvPr id="743" name="Google Shape;743;p4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Constantes</a:t>
            </a:r>
            <a:endParaRPr/>
          </a:p>
        </p:txBody>
      </p:sp>
      <p:sp>
        <p:nvSpPr>
          <p:cNvPr id="744" name="Google Shape;744;p48"/>
          <p:cNvSpPr txBox="1"/>
          <p:nvPr>
            <p:ph type="title"/>
          </p:nvPr>
        </p:nvSpPr>
        <p:spPr>
          <a:xfrm>
            <a:off x="264500" y="14994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Como recordar tantas direcciones fijas es dificil se puede hacer uso de constantes!</a:t>
            </a:r>
            <a:endParaRPr sz="2000"/>
          </a:p>
        </p:txBody>
      </p:sp>
      <p:sp>
        <p:nvSpPr>
          <p:cNvPr id="745" name="Google Shape;745;p48"/>
          <p:cNvSpPr txBox="1"/>
          <p:nvPr>
            <p:ph type="title"/>
          </p:nvPr>
        </p:nvSpPr>
        <p:spPr>
          <a:xfrm>
            <a:off x="4420050" y="3118175"/>
            <a:ext cx="33519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…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CLI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AL, 11111010b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OUT </a:t>
            </a:r>
            <a:r>
              <a:rPr b="1" lang="en-US" sz="1600">
                <a:solidFill>
                  <a:srgbClr val="000000"/>
                </a:solidFill>
              </a:rPr>
              <a:t>IMR</a:t>
            </a:r>
            <a:r>
              <a:rPr lang="en-US" sz="1600">
                <a:solidFill>
                  <a:srgbClr val="000000"/>
                </a:solidFill>
              </a:rPr>
              <a:t>, AL </a:t>
            </a:r>
            <a:r>
              <a:rPr lang="en-US" sz="1600">
                <a:solidFill>
                  <a:srgbClr val="888888"/>
                </a:solidFill>
              </a:rPr>
              <a:t>; 21H = 11111010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AL, 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OUT </a:t>
            </a:r>
            <a:r>
              <a:rPr b="1" lang="en-US" sz="1600">
                <a:solidFill>
                  <a:srgbClr val="000000"/>
                </a:solidFill>
              </a:rPr>
              <a:t>INT0, </a:t>
            </a:r>
            <a:r>
              <a:rPr lang="en-US" sz="1600">
                <a:solidFill>
                  <a:srgbClr val="000000"/>
                </a:solidFill>
              </a:rPr>
              <a:t>AL </a:t>
            </a:r>
            <a:r>
              <a:rPr lang="en-US" sz="1600">
                <a:solidFill>
                  <a:srgbClr val="888888"/>
                </a:solidFill>
              </a:rPr>
              <a:t>; 24H = 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STI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...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4420050" y="2065425"/>
            <a:ext cx="335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EOI EQU 20H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IMR EQU 21H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INT0 EQU 24H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Handshake</a:t>
            </a:r>
            <a:endParaRPr/>
          </a:p>
        </p:txBody>
      </p:sp>
      <p:grpSp>
        <p:nvGrpSpPr>
          <p:cNvPr id="752" name="Google Shape;752;p49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753" name="Google Shape;753;p49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757" name="Google Shape;757;p49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0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765" name="Google Shape;765;p5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766" name="Google Shape;766;p50"/>
          <p:cNvSpPr txBox="1"/>
          <p:nvPr>
            <p:ph type="title"/>
          </p:nvPr>
        </p:nvSpPr>
        <p:spPr>
          <a:xfrm>
            <a:off x="264500" y="1628138"/>
            <a:ext cx="11606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 una abstracción de la impresora</a:t>
            </a:r>
            <a:endParaRPr b="1" sz="1800"/>
          </a:p>
        </p:txBody>
      </p:sp>
      <p:cxnSp>
        <p:nvCxnSpPr>
          <p:cNvPr id="767" name="Google Shape;767;p50"/>
          <p:cNvCxnSpPr/>
          <p:nvPr/>
        </p:nvCxnSpPr>
        <p:spPr>
          <a:xfrm>
            <a:off x="3185125" y="4968075"/>
            <a:ext cx="13347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50"/>
          <p:cNvSpPr txBox="1"/>
          <p:nvPr>
            <p:ph type="title"/>
          </p:nvPr>
        </p:nvSpPr>
        <p:spPr>
          <a:xfrm>
            <a:off x="10315750" y="3535725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CPU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50"/>
          <p:cNvSpPr txBox="1"/>
          <p:nvPr>
            <p:ph type="title"/>
          </p:nvPr>
        </p:nvSpPr>
        <p:spPr>
          <a:xfrm>
            <a:off x="3290575" y="4489500"/>
            <a:ext cx="1123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50"/>
          <p:cNvSpPr/>
          <p:nvPr/>
        </p:nvSpPr>
        <p:spPr>
          <a:xfrm>
            <a:off x="4743363" y="2582000"/>
            <a:ext cx="2235900" cy="379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0"/>
          <p:cNvSpPr txBox="1"/>
          <p:nvPr>
            <p:ph type="title"/>
          </p:nvPr>
        </p:nvSpPr>
        <p:spPr>
          <a:xfrm rot="-5400000">
            <a:off x="4986563" y="4133150"/>
            <a:ext cx="1978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Roboto"/>
                <a:ea typeface="Roboto"/>
                <a:cs typeface="Roboto"/>
                <a:sym typeface="Roboto"/>
              </a:rPr>
              <a:t>PIC</a:t>
            </a:r>
            <a:endParaRPr b="1" sz="7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2" name="Google Shape;772;p50"/>
          <p:cNvCxnSpPr/>
          <p:nvPr/>
        </p:nvCxnSpPr>
        <p:spPr>
          <a:xfrm>
            <a:off x="7431500" y="5191563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50"/>
          <p:cNvSpPr txBox="1"/>
          <p:nvPr>
            <p:ph type="title"/>
          </p:nvPr>
        </p:nvSpPr>
        <p:spPr>
          <a:xfrm>
            <a:off x="7431500" y="4710425"/>
            <a:ext cx="184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Interrumpe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4" name="Google Shape;774;p50"/>
          <p:cNvPicPr preferRelativeResize="0"/>
          <p:nvPr/>
        </p:nvPicPr>
        <p:blipFill/>
        <p:spPr>
          <a:xfrm>
            <a:off x="9994401" y="4037311"/>
            <a:ext cx="1766499" cy="138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5" name="Google Shape;775;p50"/>
          <p:cNvGrpSpPr/>
          <p:nvPr/>
        </p:nvGrpSpPr>
        <p:grpSpPr>
          <a:xfrm>
            <a:off x="2118954" y="4514510"/>
            <a:ext cx="920938" cy="912410"/>
            <a:chOff x="6663870" y="2537933"/>
            <a:chExt cx="1003200" cy="1003200"/>
          </a:xfrm>
        </p:grpSpPr>
        <p:sp>
          <p:nvSpPr>
            <p:cNvPr id="776" name="Google Shape;776;p50"/>
            <p:cNvSpPr/>
            <p:nvPr/>
          </p:nvSpPr>
          <p:spPr>
            <a:xfrm>
              <a:off x="6663870" y="2537933"/>
              <a:ext cx="1003200" cy="1003200"/>
            </a:xfrm>
            <a:prstGeom prst="ellipse">
              <a:avLst/>
            </a:prstGeom>
            <a:solidFill>
              <a:srgbClr val="2527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777" name="Google Shape;777;p50"/>
            <p:cNvPicPr preferRelativeResize="0"/>
            <p:nvPr/>
          </p:nvPicPr>
          <p:blipFill/>
          <p:spPr>
            <a:xfrm>
              <a:off x="6794643" y="2802976"/>
              <a:ext cx="741669" cy="481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8" name="Google Shape;778;p50"/>
          <p:cNvPicPr preferRelativeResize="0"/>
          <p:nvPr/>
        </p:nvPicPr>
        <p:blipFill/>
        <p:spPr>
          <a:xfrm>
            <a:off x="318771" y="2226413"/>
            <a:ext cx="1458475" cy="145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9" name="Google Shape;779;p50"/>
          <p:cNvCxnSpPr/>
          <p:nvPr/>
        </p:nvCxnSpPr>
        <p:spPr>
          <a:xfrm>
            <a:off x="1353645" y="3684867"/>
            <a:ext cx="822000" cy="8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50"/>
          <p:cNvCxnSpPr/>
          <p:nvPr/>
        </p:nvCxnSpPr>
        <p:spPr>
          <a:xfrm rot="10800000">
            <a:off x="7431500" y="4505763"/>
            <a:ext cx="184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50"/>
          <p:cNvSpPr txBox="1"/>
          <p:nvPr>
            <p:ph type="title"/>
          </p:nvPr>
        </p:nvSpPr>
        <p:spPr>
          <a:xfrm>
            <a:off x="7431500" y="4024625"/>
            <a:ext cx="184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Datos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50"/>
          <p:cNvCxnSpPr/>
          <p:nvPr/>
        </p:nvCxnSpPr>
        <p:spPr>
          <a:xfrm rot="10800000">
            <a:off x="1781825" y="3251150"/>
            <a:ext cx="2726100" cy="8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788" name="Google Shape;788;p5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Registros</a:t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264500" y="1575675"/>
            <a:ext cx="11673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Así como el timer tiene </a:t>
            </a:r>
            <a:r>
              <a:rPr b="1" lang="en-US" sz="2000"/>
              <a:t>COMP </a:t>
            </a:r>
            <a:r>
              <a:rPr lang="en-US" sz="2000"/>
              <a:t>y </a:t>
            </a:r>
            <a:r>
              <a:rPr b="1" lang="en-US" sz="2000"/>
              <a:t>CONT</a:t>
            </a:r>
            <a:r>
              <a:rPr lang="en-US" sz="2000"/>
              <a:t> el handshake tiene sus propios registros</a:t>
            </a:r>
            <a:endParaRPr sz="2000"/>
          </a:p>
        </p:txBody>
      </p:sp>
      <p:graphicFrame>
        <p:nvGraphicFramePr>
          <p:cNvPr id="790" name="Google Shape;790;p51"/>
          <p:cNvGraphicFramePr/>
          <p:nvPr/>
        </p:nvGraphicFramePr>
        <p:xfrm>
          <a:off x="1122138" y="261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791" name="Google Shape;791;p51"/>
          <p:cNvSpPr txBox="1"/>
          <p:nvPr>
            <p:ph type="title"/>
          </p:nvPr>
        </p:nvSpPr>
        <p:spPr>
          <a:xfrm>
            <a:off x="6621175" y="2633075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El caracter que queremos imprimir</a:t>
            </a:r>
            <a:endParaRPr sz="1600"/>
          </a:p>
        </p:txBody>
      </p:sp>
      <p:sp>
        <p:nvSpPr>
          <p:cNvPr id="792" name="Google Shape;792;p51"/>
          <p:cNvSpPr txBox="1"/>
          <p:nvPr/>
        </p:nvSpPr>
        <p:spPr>
          <a:xfrm>
            <a:off x="2154075" y="2157563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HANDSHAKE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51"/>
          <p:cNvSpPr txBox="1"/>
          <p:nvPr>
            <p:ph type="title"/>
          </p:nvPr>
        </p:nvSpPr>
        <p:spPr>
          <a:xfrm>
            <a:off x="822225" y="2615675"/>
            <a:ext cx="834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DATO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794" name="Google Shape;794;p51"/>
          <p:cNvSpPr txBox="1"/>
          <p:nvPr>
            <p:ph type="title"/>
          </p:nvPr>
        </p:nvSpPr>
        <p:spPr>
          <a:xfrm>
            <a:off x="521375" y="2996675"/>
            <a:ext cx="1135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ESTADO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795" name="Google Shape;795;p51"/>
          <p:cNvCxnSpPr/>
          <p:nvPr/>
        </p:nvCxnSpPr>
        <p:spPr>
          <a:xfrm flipH="1" rot="10800000">
            <a:off x="4840700" y="2805275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51"/>
          <p:cNvSpPr txBox="1"/>
          <p:nvPr>
            <p:ph type="title"/>
          </p:nvPr>
        </p:nvSpPr>
        <p:spPr>
          <a:xfrm>
            <a:off x="6621175" y="3004049"/>
            <a:ext cx="545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La manera de comunicarnos con la impresora...</a:t>
            </a:r>
            <a:endParaRPr sz="1600"/>
          </a:p>
        </p:txBody>
      </p:sp>
      <p:cxnSp>
        <p:nvCxnSpPr>
          <p:cNvPr id="797" name="Google Shape;797;p51"/>
          <p:cNvCxnSpPr/>
          <p:nvPr/>
        </p:nvCxnSpPr>
        <p:spPr>
          <a:xfrm flipH="1" rot="10800000">
            <a:off x="4840700" y="3176249"/>
            <a:ext cx="1576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51"/>
          <p:cNvSpPr/>
          <p:nvPr/>
        </p:nvSpPr>
        <p:spPr>
          <a:xfrm rot="5400000">
            <a:off x="3209853" y="2382150"/>
            <a:ext cx="288000" cy="243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799" name="Google Shape;799;p51"/>
          <p:cNvGraphicFramePr/>
          <p:nvPr/>
        </p:nvGraphicFramePr>
        <p:xfrm>
          <a:off x="1516350" y="387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{7BE92E70-4AB3-4FFB-9D25-8E7C2A783C53}</a:tableStyleId>
              </a:tblPr>
              <a:tblGrid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0" name="Google Shape;800;p51"/>
          <p:cNvSpPr txBox="1"/>
          <p:nvPr>
            <p:ph type="title"/>
          </p:nvPr>
        </p:nvSpPr>
        <p:spPr>
          <a:xfrm>
            <a:off x="1519725" y="4585825"/>
            <a:ext cx="3675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Estos bits tiene diferentes significados dependiendo de si los pusimos en </a:t>
            </a:r>
            <a:r>
              <a:rPr b="1" lang="en-US" sz="2000">
                <a:solidFill>
                  <a:srgbClr val="38761D"/>
                </a:solidFill>
              </a:rPr>
              <a:t>entrada</a:t>
            </a:r>
            <a:r>
              <a:rPr b="1" lang="en-US" sz="2000"/>
              <a:t> </a:t>
            </a:r>
            <a:r>
              <a:rPr lang="en-US" sz="2000"/>
              <a:t>o </a:t>
            </a:r>
            <a:r>
              <a:rPr b="1" lang="en-US" sz="2000">
                <a:solidFill>
                  <a:srgbClr val="C00000"/>
                </a:solidFill>
              </a:rPr>
              <a:t>salida</a:t>
            </a:r>
            <a:endParaRPr b="1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2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806" name="Google Shape;806;p5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Registros</a:t>
            </a:r>
            <a:endParaRPr/>
          </a:p>
        </p:txBody>
      </p:sp>
      <p:sp>
        <p:nvSpPr>
          <p:cNvPr id="807" name="Google Shape;807;p52"/>
          <p:cNvSpPr txBox="1"/>
          <p:nvPr>
            <p:ph type="title"/>
          </p:nvPr>
        </p:nvSpPr>
        <p:spPr>
          <a:xfrm>
            <a:off x="292800" y="1628050"/>
            <a:ext cx="11237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Los</a:t>
            </a:r>
            <a:r>
              <a:rPr lang="en-US" sz="2000"/>
              <a:t> bits del registro </a:t>
            </a:r>
            <a:r>
              <a:rPr b="1" lang="en-US" sz="2000"/>
              <a:t>estado</a:t>
            </a:r>
            <a:r>
              <a:rPr lang="en-US" sz="2000"/>
              <a:t> tiene diferentes significados dependiendo de si los pusimos en </a:t>
            </a:r>
            <a:r>
              <a:rPr b="1" lang="en-US" sz="2000">
                <a:solidFill>
                  <a:srgbClr val="38761D"/>
                </a:solidFill>
              </a:rPr>
              <a:t>entrada</a:t>
            </a:r>
            <a:r>
              <a:rPr b="1" lang="en-US" sz="2000"/>
              <a:t> </a:t>
            </a:r>
            <a:r>
              <a:rPr lang="en-US" sz="2000"/>
              <a:t>o </a:t>
            </a:r>
            <a:r>
              <a:rPr b="1" lang="en-US" sz="2000">
                <a:solidFill>
                  <a:srgbClr val="C00000"/>
                </a:solidFill>
              </a:rPr>
              <a:t>salida</a:t>
            </a:r>
            <a:endParaRPr b="1" sz="2000">
              <a:solidFill>
                <a:srgbClr val="C00000"/>
              </a:solidFill>
            </a:endParaRPr>
          </a:p>
        </p:txBody>
      </p:sp>
      <p:cxnSp>
        <p:nvCxnSpPr>
          <p:cNvPr id="808" name="Google Shape;808;p52"/>
          <p:cNvCxnSpPr/>
          <p:nvPr/>
        </p:nvCxnSpPr>
        <p:spPr>
          <a:xfrm>
            <a:off x="6085975" y="2971800"/>
            <a:ext cx="11700" cy="325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52"/>
          <p:cNvSpPr txBox="1"/>
          <p:nvPr/>
        </p:nvSpPr>
        <p:spPr>
          <a:xfrm>
            <a:off x="1759025" y="2619563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SALIDA</a:t>
            </a:r>
            <a:endParaRPr b="1" sz="18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10" name="Google Shape;810;p52"/>
          <p:cNvGraphicFramePr/>
          <p:nvPr/>
        </p:nvGraphicFramePr>
        <p:xfrm>
          <a:off x="1124675" y="3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{7BE92E70-4AB3-4FFB-9D25-8E7C2A783C53}</a:tableStyleId>
              </a:tblPr>
              <a:tblGrid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811" name="Google Shape;811;p52"/>
          <p:cNvGrpSpPr/>
          <p:nvPr/>
        </p:nvGrpSpPr>
        <p:grpSpPr>
          <a:xfrm>
            <a:off x="848231" y="3669675"/>
            <a:ext cx="1032300" cy="639300"/>
            <a:chOff x="3515231" y="3669675"/>
            <a:chExt cx="1032300" cy="639300"/>
          </a:xfrm>
        </p:grpSpPr>
        <p:cxnSp>
          <p:nvCxnSpPr>
            <p:cNvPr id="812" name="Google Shape;812;p52"/>
            <p:cNvCxnSpPr>
              <a:endCxn id="813" idx="0"/>
            </p:cNvCxnSpPr>
            <p:nvPr/>
          </p:nvCxnSpPr>
          <p:spPr>
            <a:xfrm flipH="1">
              <a:off x="4031381" y="3669675"/>
              <a:ext cx="6300" cy="33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3" name="Google Shape;813;p52"/>
            <p:cNvSpPr txBox="1"/>
            <p:nvPr/>
          </p:nvSpPr>
          <p:spPr>
            <a:xfrm>
              <a:off x="3515231" y="4001175"/>
              <a:ext cx="103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¿INT?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4" name="Google Shape;814;p52"/>
          <p:cNvSpPr txBox="1"/>
          <p:nvPr>
            <p:ph type="title"/>
          </p:nvPr>
        </p:nvSpPr>
        <p:spPr>
          <a:xfrm>
            <a:off x="369000" y="4595825"/>
            <a:ext cx="54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Bit 7 (Interrupción) </a:t>
            </a:r>
            <a:r>
              <a:rPr lang="en-US" sz="1600">
                <a:solidFill>
                  <a:srgbClr val="000000"/>
                </a:solidFill>
              </a:rPr>
              <a:t> - 1 si queremos por interrupción, 0 por polling/consulta de estado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15" name="Google Shape;815;p52"/>
          <p:cNvSpPr txBox="1"/>
          <p:nvPr/>
        </p:nvSpPr>
        <p:spPr>
          <a:xfrm>
            <a:off x="8007425" y="2619563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ENTRADA</a:t>
            </a:r>
            <a:endParaRPr b="1"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16" name="Google Shape;816;p52"/>
          <p:cNvGraphicFramePr/>
          <p:nvPr/>
        </p:nvGraphicFramePr>
        <p:xfrm>
          <a:off x="7373075" y="3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{7BE92E70-4AB3-4FFB-9D25-8E7C2A783C53}</a:tableStyleId>
              </a:tblPr>
              <a:tblGrid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817" name="Google Shape;817;p52"/>
          <p:cNvGrpSpPr/>
          <p:nvPr/>
        </p:nvGrpSpPr>
        <p:grpSpPr>
          <a:xfrm>
            <a:off x="9839831" y="3669675"/>
            <a:ext cx="1032300" cy="639300"/>
            <a:chOff x="3515231" y="3669675"/>
            <a:chExt cx="1032300" cy="639300"/>
          </a:xfrm>
        </p:grpSpPr>
        <p:cxnSp>
          <p:nvCxnSpPr>
            <p:cNvPr id="818" name="Google Shape;818;p52"/>
            <p:cNvCxnSpPr>
              <a:endCxn id="819" idx="0"/>
            </p:cNvCxnSpPr>
            <p:nvPr/>
          </p:nvCxnSpPr>
          <p:spPr>
            <a:xfrm flipH="1">
              <a:off x="4031381" y="3669675"/>
              <a:ext cx="6300" cy="33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9" name="Google Shape;819;p52"/>
            <p:cNvSpPr txBox="1"/>
            <p:nvPr/>
          </p:nvSpPr>
          <p:spPr>
            <a:xfrm>
              <a:off x="3515231" y="4001175"/>
              <a:ext cx="103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STROBE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0" name="Google Shape;820;p52"/>
          <p:cNvGrpSpPr/>
          <p:nvPr/>
        </p:nvGrpSpPr>
        <p:grpSpPr>
          <a:xfrm>
            <a:off x="7096631" y="3669675"/>
            <a:ext cx="1032300" cy="639300"/>
            <a:chOff x="3515231" y="3669675"/>
            <a:chExt cx="1032300" cy="639300"/>
          </a:xfrm>
        </p:grpSpPr>
        <p:cxnSp>
          <p:nvCxnSpPr>
            <p:cNvPr id="821" name="Google Shape;821;p52"/>
            <p:cNvCxnSpPr>
              <a:endCxn id="822" idx="0"/>
            </p:cNvCxnSpPr>
            <p:nvPr/>
          </p:nvCxnSpPr>
          <p:spPr>
            <a:xfrm flipH="1">
              <a:off x="4031381" y="3669675"/>
              <a:ext cx="6300" cy="33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52"/>
            <p:cNvSpPr txBox="1"/>
            <p:nvPr/>
          </p:nvSpPr>
          <p:spPr>
            <a:xfrm>
              <a:off x="3515231" y="4001175"/>
              <a:ext cx="103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¿INT?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3" name="Google Shape;823;p52"/>
          <p:cNvSpPr txBox="1"/>
          <p:nvPr>
            <p:ph type="title"/>
          </p:nvPr>
        </p:nvSpPr>
        <p:spPr>
          <a:xfrm>
            <a:off x="6617400" y="4595825"/>
            <a:ext cx="5402100" cy="18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Bit 0 (busy)</a:t>
            </a:r>
            <a:r>
              <a:rPr lang="en-US" sz="1600">
                <a:solidFill>
                  <a:srgbClr val="000000"/>
                </a:solidFill>
              </a:rPr>
              <a:t> - 1 si está ocupada la impresora, 0 si está libre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Bit 1 (strobe) </a:t>
            </a:r>
            <a:r>
              <a:rPr lang="en-US" sz="1600">
                <a:solidFill>
                  <a:srgbClr val="000000"/>
                </a:solidFill>
              </a:rPr>
              <a:t>- 1 si el strobe está activado, 0 si está desactivado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Bit 7 (Interrupción) </a:t>
            </a:r>
            <a:r>
              <a:rPr lang="en-US" sz="1600">
                <a:solidFill>
                  <a:srgbClr val="000000"/>
                </a:solidFill>
              </a:rPr>
              <a:t> - 1 si es por interrupción, 0 si es por polling/consulta de estado</a:t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824" name="Google Shape;824;p52"/>
          <p:cNvGrpSpPr/>
          <p:nvPr/>
        </p:nvGrpSpPr>
        <p:grpSpPr>
          <a:xfrm>
            <a:off x="10860502" y="3689775"/>
            <a:ext cx="773700" cy="619200"/>
            <a:chOff x="3545302" y="3689775"/>
            <a:chExt cx="773700" cy="619200"/>
          </a:xfrm>
        </p:grpSpPr>
        <p:cxnSp>
          <p:nvCxnSpPr>
            <p:cNvPr id="825" name="Google Shape;825;p52"/>
            <p:cNvCxnSpPr>
              <a:endCxn id="826" idx="0"/>
            </p:cNvCxnSpPr>
            <p:nvPr/>
          </p:nvCxnSpPr>
          <p:spPr>
            <a:xfrm>
              <a:off x="3563452" y="3689775"/>
              <a:ext cx="368700" cy="311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6" name="Google Shape;826;p52"/>
            <p:cNvSpPr txBox="1"/>
            <p:nvPr/>
          </p:nvSpPr>
          <p:spPr>
            <a:xfrm>
              <a:off x="3545302" y="4001175"/>
              <a:ext cx="77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BUSY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3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832" name="Google Shape;832;p5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1</a:t>
            </a:r>
            <a:endParaRPr/>
          </a:p>
        </p:txBody>
      </p:sp>
      <p:sp>
        <p:nvSpPr>
          <p:cNvPr id="833" name="Google Shape;833;p53"/>
          <p:cNvSpPr txBox="1"/>
          <p:nvPr>
            <p:ph type="title"/>
          </p:nvPr>
        </p:nvSpPr>
        <p:spPr>
          <a:xfrm>
            <a:off x="292800" y="1628050"/>
            <a:ext cx="11237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programa que envíe datos a la impresora a través del Handshake. La comunicación se debe establecer por </a:t>
            </a:r>
            <a:r>
              <a:rPr b="1" lang="en-US" sz="2000"/>
              <a:t>consulta de estado</a:t>
            </a:r>
            <a:r>
              <a:rPr lang="en-US" sz="2000"/>
              <a:t> (polling)</a:t>
            </a:r>
            <a:endParaRPr sz="2000"/>
          </a:p>
        </p:txBody>
      </p:sp>
      <p:sp>
        <p:nvSpPr>
          <p:cNvPr id="834" name="Google Shape;834;p53"/>
          <p:cNvSpPr txBox="1"/>
          <p:nvPr>
            <p:ph type="title"/>
          </p:nvPr>
        </p:nvSpPr>
        <p:spPr>
          <a:xfrm>
            <a:off x="292800" y="3260350"/>
            <a:ext cx="7146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1. </a:t>
            </a:r>
            <a:r>
              <a:rPr lang="en-US" sz="2000">
                <a:solidFill>
                  <a:srgbClr val="000000"/>
                </a:solidFill>
              </a:rPr>
              <a:t>Debemos configurar ¿En qué configuramos el bit de </a:t>
            </a:r>
            <a:r>
              <a:rPr b="1" lang="en-US" sz="2000">
                <a:solidFill>
                  <a:srgbClr val="000000"/>
                </a:solidFill>
              </a:rPr>
              <a:t>INT</a:t>
            </a:r>
            <a:r>
              <a:rPr lang="en-US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35" name="Google Shape;835;p53"/>
          <p:cNvSpPr txBox="1"/>
          <p:nvPr>
            <p:ph type="title"/>
          </p:nvPr>
        </p:nvSpPr>
        <p:spPr>
          <a:xfrm>
            <a:off x="292800" y="3707524"/>
            <a:ext cx="555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2</a:t>
            </a:r>
            <a:r>
              <a:rPr lang="en-US" sz="2000">
                <a:solidFill>
                  <a:srgbClr val="000000"/>
                </a:solidFill>
              </a:rPr>
              <a:t>. Consultaremos constantemente si está libre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36" name="Google Shape;836;p53"/>
          <p:cNvSpPr txBox="1"/>
          <p:nvPr>
            <p:ph type="title"/>
          </p:nvPr>
        </p:nvSpPr>
        <p:spPr>
          <a:xfrm>
            <a:off x="292800" y="4174750"/>
            <a:ext cx="85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3</a:t>
            </a:r>
            <a:r>
              <a:rPr lang="en-US" sz="2000">
                <a:solidFill>
                  <a:srgbClr val="000000"/>
                </a:solidFill>
              </a:rPr>
              <a:t>. Cuando la impresora esté libre mandamos el caracter a </a:t>
            </a:r>
            <a:r>
              <a:rPr b="1" lang="en-US" sz="2000">
                <a:solidFill>
                  <a:srgbClr val="000000"/>
                </a:solidFill>
              </a:rPr>
              <a:t>DATO </a:t>
            </a:r>
            <a:r>
              <a:rPr lang="en-US" sz="2000">
                <a:solidFill>
                  <a:srgbClr val="000000"/>
                </a:solidFill>
              </a:rPr>
              <a:t>(40H)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37" name="Google Shape;837;p53"/>
          <p:cNvSpPr txBox="1"/>
          <p:nvPr>
            <p:ph type="title"/>
          </p:nvPr>
        </p:nvSpPr>
        <p:spPr>
          <a:xfrm>
            <a:off x="7369350" y="3260350"/>
            <a:ext cx="4623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En 0! No queremos interrupciones!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838" name="Google Shape;838;p53"/>
          <p:cNvSpPr txBox="1"/>
          <p:nvPr>
            <p:ph type="title"/>
          </p:nvPr>
        </p:nvSpPr>
        <p:spPr>
          <a:xfrm>
            <a:off x="7369350" y="3707524"/>
            <a:ext cx="4623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Chequear si el bit </a:t>
            </a:r>
            <a:r>
              <a:rPr b="1" lang="en-US" sz="2000">
                <a:solidFill>
                  <a:srgbClr val="666666"/>
                </a:solidFill>
              </a:rPr>
              <a:t>Busy</a:t>
            </a:r>
            <a:r>
              <a:rPr lang="en-US" sz="2000">
                <a:solidFill>
                  <a:srgbClr val="666666"/>
                </a:solidFill>
              </a:rPr>
              <a:t> = 0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Interrupciones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software</a:t>
            </a:r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264500" y="1552950"/>
            <a:ext cx="114492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</a:t>
            </a:r>
            <a:r>
              <a:rPr b="1" lang="en-US" sz="1800">
                <a:solidFill>
                  <a:srgbClr val="1155CC"/>
                </a:solidFill>
              </a:rPr>
              <a:t>interrupciones por software</a:t>
            </a:r>
            <a:r>
              <a:rPr lang="en-US" sz="1800"/>
              <a:t> nos permiten invocar algunas funciones básicas durante la ejecución de nuestro programa principal</a:t>
            </a:r>
            <a:endParaRPr sz="1800"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264500" y="2483825"/>
            <a:ext cx="700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Tenemos 4:</a:t>
            </a:r>
            <a:endParaRPr sz="2000"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434950" y="3089500"/>
            <a:ext cx="700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55CC"/>
                </a:solidFill>
              </a:rPr>
              <a:t>INT 0</a:t>
            </a:r>
            <a:r>
              <a:rPr lang="en-US" sz="2000"/>
              <a:t>: detiene el programa. Igual al </a:t>
            </a:r>
            <a:r>
              <a:rPr b="1" lang="en-US" sz="2000"/>
              <a:t>HLT</a:t>
            </a:r>
            <a:endParaRPr b="1" sz="2000"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434950" y="3546700"/>
            <a:ext cx="700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55CC"/>
                </a:solidFill>
              </a:rPr>
              <a:t>INT 3</a:t>
            </a:r>
            <a:r>
              <a:rPr lang="en-US" sz="2000"/>
              <a:t>: debug. No lo vamos a utilizar</a:t>
            </a:r>
            <a:endParaRPr b="1" sz="2000"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434950" y="4003900"/>
            <a:ext cx="700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55CC"/>
                </a:solidFill>
              </a:rPr>
              <a:t>INT 6</a:t>
            </a:r>
            <a:r>
              <a:rPr lang="en-US" sz="2000"/>
              <a:t>: lee un caracter desde teclado</a:t>
            </a:r>
            <a:endParaRPr b="1" sz="2000"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434950" y="4461100"/>
            <a:ext cx="700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55CC"/>
                </a:solidFill>
              </a:rPr>
              <a:t>INT 7</a:t>
            </a:r>
            <a:r>
              <a:rPr lang="en-US" sz="2000"/>
              <a:t>: imprime un string en pantalla</a:t>
            </a:r>
            <a:endParaRPr b="1" sz="20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2805000" y="5832700"/>
            <a:ext cx="658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Veamos algunos ejemplos….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4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844" name="Google Shape;844;p5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1</a:t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5" name="Google Shape;845;p54"/>
          <p:cNvSpPr txBox="1"/>
          <p:nvPr>
            <p:ph type="title"/>
          </p:nvPr>
        </p:nvSpPr>
        <p:spPr>
          <a:xfrm>
            <a:off x="292800" y="1628050"/>
            <a:ext cx="11237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programa que envíe datos a la impresora a través del Handshake. La comunicación se debe establecer por </a:t>
            </a:r>
            <a:r>
              <a:rPr b="1" lang="en-US" sz="2000"/>
              <a:t>consulta de estado</a:t>
            </a:r>
            <a:r>
              <a:rPr lang="en-US" sz="2000"/>
              <a:t> (polling)</a:t>
            </a:r>
            <a:endParaRPr sz="2000"/>
          </a:p>
        </p:txBody>
      </p:sp>
      <p:sp>
        <p:nvSpPr>
          <p:cNvPr id="846" name="Google Shape;846;p54"/>
          <p:cNvSpPr txBox="1"/>
          <p:nvPr>
            <p:ph type="title"/>
          </p:nvPr>
        </p:nvSpPr>
        <p:spPr>
          <a:xfrm>
            <a:off x="424050" y="2465875"/>
            <a:ext cx="4943100" cy="1684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HAND_DATO    EQU 40H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HAND_ESTADO  EQU 41H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1000H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MENSAJE DB “El Handshake la rompe”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FIN            DB ?</a:t>
            </a:r>
            <a:endParaRPr sz="1600"/>
          </a:p>
        </p:txBody>
      </p:sp>
      <p:sp>
        <p:nvSpPr>
          <p:cNvPr id="847" name="Google Shape;847;p54"/>
          <p:cNvSpPr txBox="1"/>
          <p:nvPr>
            <p:ph type="title"/>
          </p:nvPr>
        </p:nvSpPr>
        <p:spPr>
          <a:xfrm>
            <a:off x="424050" y="4294675"/>
            <a:ext cx="4943100" cy="20619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; Configuro el Handshake para el polling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AL, HAND_ESTADO </a:t>
            </a:r>
            <a:r>
              <a:rPr lang="en-US" sz="1600">
                <a:solidFill>
                  <a:srgbClr val="666666"/>
                </a:solidFill>
              </a:rPr>
              <a:t>; Tomo estado actual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AND </a:t>
            </a:r>
            <a:r>
              <a:rPr lang="en-US" sz="1600"/>
              <a:t>AL, 07FH </a:t>
            </a:r>
            <a:r>
              <a:rPr lang="en-US" sz="1600">
                <a:solidFill>
                  <a:srgbClr val="666666"/>
                </a:solidFill>
              </a:rPr>
              <a:t>; 7FH = </a:t>
            </a:r>
            <a:r>
              <a:rPr b="1" lang="en-US" sz="1600">
                <a:solidFill>
                  <a:srgbClr val="666666"/>
                </a:solidFill>
              </a:rPr>
              <a:t>0</a:t>
            </a:r>
            <a:r>
              <a:rPr lang="en-US" sz="1600">
                <a:solidFill>
                  <a:srgbClr val="666666"/>
                </a:solidFill>
              </a:rPr>
              <a:t>1111111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OUT HAND_ESTADO, AL </a:t>
            </a:r>
            <a:r>
              <a:rPr lang="en-US" sz="1600">
                <a:solidFill>
                  <a:srgbClr val="666666"/>
                </a:solidFill>
              </a:rPr>
              <a:t>; Estado = </a:t>
            </a:r>
            <a:r>
              <a:rPr b="1" lang="en-US" sz="1600">
                <a:solidFill>
                  <a:srgbClr val="666666"/>
                </a:solidFill>
              </a:rPr>
              <a:t>0</a:t>
            </a:r>
            <a:r>
              <a:rPr lang="en-US" sz="1600">
                <a:solidFill>
                  <a:srgbClr val="666666"/>
                </a:solidFill>
              </a:rPr>
              <a:t>xxxxxxx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848" name="Google Shape;848;p54"/>
          <p:cNvSpPr txBox="1"/>
          <p:nvPr>
            <p:ph type="title"/>
          </p:nvPr>
        </p:nvSpPr>
        <p:spPr>
          <a:xfrm>
            <a:off x="6005775" y="2465875"/>
            <a:ext cx="5955600" cy="38907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; Recorremos el mensaje y lo enviamos caracter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; a caracter hacia la impresora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OFFSET MENSAJE </a:t>
            </a:r>
            <a:r>
              <a:rPr lang="en-US" sz="1600">
                <a:solidFill>
                  <a:srgbClr val="666666"/>
                </a:solidFill>
              </a:rPr>
              <a:t>; Para recorrer el mensaje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POLL: IN AL, HAND_ESTADO </a:t>
            </a:r>
            <a:r>
              <a:rPr lang="en-US" sz="1600">
                <a:solidFill>
                  <a:srgbClr val="666666"/>
                </a:solidFill>
              </a:rPr>
              <a:t>; Tomo el estado actual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AND AL, 1 </a:t>
            </a:r>
            <a:r>
              <a:rPr lang="en-US" sz="1600">
                <a:solidFill>
                  <a:srgbClr val="666666"/>
                </a:solidFill>
              </a:rPr>
              <a:t>; Chequeo el primer bit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    </a:t>
            </a:r>
            <a:r>
              <a:rPr lang="en-US" sz="1600"/>
              <a:t>JNZ POLL </a:t>
            </a:r>
            <a:r>
              <a:rPr lang="en-US" sz="1600">
                <a:solidFill>
                  <a:srgbClr val="666666"/>
                </a:solidFill>
              </a:rPr>
              <a:t>; Mientras sea 1 sigo en el loop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    </a:t>
            </a:r>
            <a:r>
              <a:rPr lang="en-US" sz="1600"/>
              <a:t>MOV AL, [BX] </a:t>
            </a:r>
            <a:r>
              <a:rPr lang="en-US" sz="1600">
                <a:solidFill>
                  <a:srgbClr val="666666"/>
                </a:solidFill>
              </a:rPr>
              <a:t>; Tomo el caracter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OUT HAND_DATO, AL </a:t>
            </a:r>
            <a:r>
              <a:rPr lang="en-US" sz="1600">
                <a:solidFill>
                  <a:srgbClr val="666666"/>
                </a:solidFill>
              </a:rPr>
              <a:t>; Lo envio al registro de datos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INC BX </a:t>
            </a:r>
            <a:r>
              <a:rPr lang="en-US" sz="1600">
                <a:solidFill>
                  <a:srgbClr val="666666"/>
                </a:solidFill>
              </a:rPr>
              <a:t>; Avanzo a la siguiente posicion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CMP BX, OFFSET FIN </a:t>
            </a:r>
            <a:r>
              <a:rPr lang="en-US" sz="1600">
                <a:solidFill>
                  <a:srgbClr val="666666"/>
                </a:solidFill>
              </a:rPr>
              <a:t>; Chequeo si llegue al final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JNZ POLL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INT 0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5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854" name="Google Shape;854;p5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2</a:t>
            </a:r>
            <a:endParaRPr/>
          </a:p>
        </p:txBody>
      </p:sp>
      <p:sp>
        <p:nvSpPr>
          <p:cNvPr id="855" name="Google Shape;855;p55"/>
          <p:cNvSpPr txBox="1"/>
          <p:nvPr>
            <p:ph type="title"/>
          </p:nvPr>
        </p:nvSpPr>
        <p:spPr>
          <a:xfrm>
            <a:off x="292800" y="1628050"/>
            <a:ext cx="11237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programa que envíe datos a la impresora a través del Handshake. La comunicación se debe establecer por </a:t>
            </a:r>
            <a:r>
              <a:rPr b="1" lang="en-US" sz="2000"/>
              <a:t>interrupción</a:t>
            </a:r>
            <a:endParaRPr b="1" sz="2000"/>
          </a:p>
        </p:txBody>
      </p:sp>
      <p:sp>
        <p:nvSpPr>
          <p:cNvPr id="856" name="Google Shape;856;p55"/>
          <p:cNvSpPr txBox="1"/>
          <p:nvPr>
            <p:ph type="title"/>
          </p:nvPr>
        </p:nvSpPr>
        <p:spPr>
          <a:xfrm>
            <a:off x="292800" y="3330500"/>
            <a:ext cx="7146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1. Debemos configurar ¿En qué configuramos el bit de </a:t>
            </a:r>
            <a:r>
              <a:rPr b="1" lang="en-US" sz="2000">
                <a:solidFill>
                  <a:srgbClr val="000000"/>
                </a:solidFill>
              </a:rPr>
              <a:t>INT</a:t>
            </a:r>
            <a:r>
              <a:rPr lang="en-US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57" name="Google Shape;857;p55"/>
          <p:cNvSpPr txBox="1"/>
          <p:nvPr>
            <p:ph type="title"/>
          </p:nvPr>
        </p:nvSpPr>
        <p:spPr>
          <a:xfrm>
            <a:off x="292800" y="3777675"/>
            <a:ext cx="7026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2. Ya no consultaremos constantemente si está libre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58" name="Google Shape;858;p55"/>
          <p:cNvSpPr txBox="1"/>
          <p:nvPr>
            <p:ph type="title"/>
          </p:nvPr>
        </p:nvSpPr>
        <p:spPr>
          <a:xfrm>
            <a:off x="292800" y="4244900"/>
            <a:ext cx="9643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3. Cuando la impresora nos interrumpa mandamos el caracter a </a:t>
            </a:r>
            <a:r>
              <a:rPr b="1" lang="en-US" sz="2000">
                <a:solidFill>
                  <a:srgbClr val="000000"/>
                </a:solidFill>
              </a:rPr>
              <a:t>DATO </a:t>
            </a:r>
            <a:r>
              <a:rPr lang="en-US" sz="2000">
                <a:solidFill>
                  <a:srgbClr val="000000"/>
                </a:solidFill>
              </a:rPr>
              <a:t>(40H)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59" name="Google Shape;859;p55"/>
          <p:cNvSpPr txBox="1"/>
          <p:nvPr>
            <p:ph type="title"/>
          </p:nvPr>
        </p:nvSpPr>
        <p:spPr>
          <a:xfrm>
            <a:off x="7369350" y="3330500"/>
            <a:ext cx="4623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En 1! </a:t>
            </a:r>
            <a:r>
              <a:rPr lang="en-US" sz="2000" strike="sngStrike">
                <a:solidFill>
                  <a:srgbClr val="666666"/>
                </a:solidFill>
              </a:rPr>
              <a:t>No</a:t>
            </a:r>
            <a:r>
              <a:rPr lang="en-US" sz="2000">
                <a:solidFill>
                  <a:srgbClr val="666666"/>
                </a:solidFill>
              </a:rPr>
              <a:t> queremos interrupciones!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860" name="Google Shape;860;p55"/>
          <p:cNvSpPr txBox="1"/>
          <p:nvPr>
            <p:ph type="title"/>
          </p:nvPr>
        </p:nvSpPr>
        <p:spPr>
          <a:xfrm>
            <a:off x="7369350" y="3787700"/>
            <a:ext cx="4623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Nos interrumpirá cuando esté libre!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6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866" name="Google Shape;866;p5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2</a:t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7" name="Google Shape;867;p56"/>
          <p:cNvSpPr txBox="1"/>
          <p:nvPr>
            <p:ph type="title"/>
          </p:nvPr>
        </p:nvSpPr>
        <p:spPr>
          <a:xfrm>
            <a:off x="292800" y="1628050"/>
            <a:ext cx="11237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programa que envíe datos a la impresora a través del Handshake. La comunicación se debe establecer por </a:t>
            </a:r>
            <a:r>
              <a:rPr b="1" lang="en-US" sz="2000"/>
              <a:t>interrupción</a:t>
            </a:r>
            <a:endParaRPr sz="2000"/>
          </a:p>
        </p:txBody>
      </p:sp>
      <p:sp>
        <p:nvSpPr>
          <p:cNvPr id="868" name="Google Shape;868;p56"/>
          <p:cNvSpPr txBox="1"/>
          <p:nvPr>
            <p:ph type="title"/>
          </p:nvPr>
        </p:nvSpPr>
        <p:spPr>
          <a:xfrm>
            <a:off x="424050" y="2465875"/>
            <a:ext cx="5320500" cy="4139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ORG 3000H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</a:rPr>
              <a:t>; Recorremos el mensaje y lo enviamos caracter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</a:rPr>
              <a:t>; a caracter hacia la impresora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IMPRIMIR:</a:t>
            </a:r>
            <a:r>
              <a:rPr lang="en-US" sz="1300"/>
              <a:t> PUSH AX</a:t>
            </a:r>
            <a:r>
              <a:rPr lang="en-US" sz="1300">
                <a:solidFill>
                  <a:srgbClr val="666666"/>
                </a:solidFill>
              </a:rPr>
              <a:t>; Salvo AX por las dudas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MOV AL, [BX] </a:t>
            </a:r>
            <a:r>
              <a:rPr lang="en-US" sz="1300">
                <a:solidFill>
                  <a:srgbClr val="666666"/>
                </a:solidFill>
              </a:rPr>
              <a:t>; Tomo el caracter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OUT HAND_DATO, AL </a:t>
            </a:r>
            <a:r>
              <a:rPr lang="en-US" sz="1300">
                <a:solidFill>
                  <a:srgbClr val="666666"/>
                </a:solidFill>
              </a:rPr>
              <a:t>; Lo envio al registro de datos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INC BX </a:t>
            </a:r>
            <a:r>
              <a:rPr lang="en-US" sz="1300">
                <a:solidFill>
                  <a:srgbClr val="666666"/>
                </a:solidFill>
              </a:rPr>
              <a:t>; Avanzo a la siguiente posicion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</a:rPr>
              <a:t>; Chequeo si llegue al final del string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CMP BX, OFFSET FIN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JNZ CONTINUA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</a:rPr>
              <a:t>; En caso de que llegue aca significa que llegamos al final del string. Debemos desactivar las interrupciones por Handshake y por el PIC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IN AL, HAND_ESTADO</a:t>
            </a:r>
            <a:r>
              <a:rPr lang="en-US" sz="1300">
                <a:solidFill>
                  <a:srgbClr val="666666"/>
                </a:solidFill>
              </a:rPr>
              <a:t> ; Tomo estado actual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AND AL, 07FH </a:t>
            </a:r>
            <a:r>
              <a:rPr lang="en-US" sz="1300">
                <a:solidFill>
                  <a:srgbClr val="666666"/>
                </a:solidFill>
              </a:rPr>
              <a:t>; 7FH</a:t>
            </a:r>
            <a:r>
              <a:rPr lang="en-US" sz="1300">
                <a:solidFill>
                  <a:srgbClr val="000000"/>
                </a:solidFill>
              </a:rPr>
              <a:t> </a:t>
            </a:r>
            <a:r>
              <a:rPr lang="en-US" sz="1300">
                <a:solidFill>
                  <a:srgbClr val="666666"/>
                </a:solidFill>
              </a:rPr>
              <a:t>= 01111111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00"/>
                </a:solidFill>
              </a:rPr>
              <a:t>OUT HAND_ESTADO, AL</a:t>
            </a:r>
            <a:r>
              <a:rPr lang="en-US" sz="1300">
                <a:solidFill>
                  <a:srgbClr val="666666"/>
                </a:solidFill>
              </a:rPr>
              <a:t> ; Estado = 0xxxxxxx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869" name="Google Shape;869;p56"/>
          <p:cNvSpPr txBox="1"/>
          <p:nvPr>
            <p:ph type="title"/>
          </p:nvPr>
        </p:nvSpPr>
        <p:spPr>
          <a:xfrm>
            <a:off x="5903675" y="2465875"/>
            <a:ext cx="5725800" cy="30729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666666"/>
                </a:solidFill>
              </a:rPr>
              <a:t>; NOTA: no hace falta las sentencias CLI y STI porque estamos haciendo esto antes de enviar el 20H al EOI, por lo que el PIC no nos va a interrumpir ya que sabe que seguimos atendiendo la interrupcion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MOV AL, 11111111b </a:t>
            </a:r>
            <a:r>
              <a:rPr lang="en-US" sz="1400">
                <a:solidFill>
                  <a:srgbClr val="666666"/>
                </a:solidFill>
              </a:rPr>
              <a:t>; Todo deshabilitado!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OUT IMR, AL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666666"/>
                </a:solidFill>
              </a:rPr>
              <a:t>; Aviso al PIC y vuelvo de la subrutina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CONTINUA: MOV AL, 20H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OUT EOI, AL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POP AX </a:t>
            </a:r>
            <a:r>
              <a:rPr lang="en-US" sz="1400">
                <a:solidFill>
                  <a:srgbClr val="666666"/>
                </a:solidFill>
              </a:rPr>
              <a:t>; Recupero lo que habia en AX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IRET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7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Handshake</a:t>
            </a:r>
            <a:endParaRPr/>
          </a:p>
        </p:txBody>
      </p:sp>
      <p:sp>
        <p:nvSpPr>
          <p:cNvPr id="875" name="Google Shape;875;p5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2</a:t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6" name="Google Shape;876;p57"/>
          <p:cNvSpPr txBox="1"/>
          <p:nvPr>
            <p:ph type="title"/>
          </p:nvPr>
        </p:nvSpPr>
        <p:spPr>
          <a:xfrm>
            <a:off x="292800" y="1754600"/>
            <a:ext cx="5562600" cy="4882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ORG 2000H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; Configuro el vector de interrupciones. ID = 9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AX, IMPRIMIR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BX, 36 </a:t>
            </a:r>
            <a:r>
              <a:rPr lang="en-US" sz="1600">
                <a:solidFill>
                  <a:srgbClr val="666666"/>
                </a:solidFill>
              </a:rPr>
              <a:t>; 36 = 9 * 4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[BX], AX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; Configuro PIC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CLI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AL, 11111011b </a:t>
            </a:r>
            <a:r>
              <a:rPr lang="en-US" sz="1600">
                <a:solidFill>
                  <a:srgbClr val="666666"/>
                </a:solidFill>
              </a:rPr>
              <a:t>; Solo Handshake habilitado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OUT IMR, 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AL, 9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OUT INT2, AL </a:t>
            </a:r>
            <a:r>
              <a:rPr lang="en-US" sz="1600">
                <a:solidFill>
                  <a:srgbClr val="666666"/>
                </a:solidFill>
              </a:rPr>
              <a:t>; Mando el ID seleccionado al registro INT2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MOV BX, OFFSET MENSAJE </a:t>
            </a:r>
            <a:r>
              <a:rPr lang="en-US" sz="1600">
                <a:solidFill>
                  <a:srgbClr val="666666"/>
                </a:solidFill>
              </a:rPr>
              <a:t>; Para recorrer el mensaje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STI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877" name="Google Shape;877;p57"/>
          <p:cNvSpPr txBox="1"/>
          <p:nvPr>
            <p:ph type="title"/>
          </p:nvPr>
        </p:nvSpPr>
        <p:spPr>
          <a:xfrm>
            <a:off x="6312600" y="1754600"/>
            <a:ext cx="5562600" cy="4882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; Configuro el Handshake para interrupcion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AL, HAND_ESTADO </a:t>
            </a:r>
            <a:r>
              <a:rPr lang="en-US" sz="1600">
                <a:solidFill>
                  <a:srgbClr val="666666"/>
                </a:solidFill>
              </a:rPr>
              <a:t>; Tomo estado actual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OR AL, 80H </a:t>
            </a:r>
            <a:r>
              <a:rPr lang="en-US" sz="1600">
                <a:solidFill>
                  <a:srgbClr val="666666"/>
                </a:solidFill>
              </a:rPr>
              <a:t>; 80H = </a:t>
            </a:r>
            <a:r>
              <a:rPr b="1" lang="en-US" sz="1600">
                <a:solidFill>
                  <a:srgbClr val="666666"/>
                </a:solidFill>
              </a:rPr>
              <a:t>1</a:t>
            </a:r>
            <a:r>
              <a:rPr lang="en-US" sz="1600">
                <a:solidFill>
                  <a:srgbClr val="666666"/>
                </a:solidFill>
              </a:rPr>
              <a:t>0000000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OUT HAND_ESTADO, AL </a:t>
            </a:r>
            <a:r>
              <a:rPr lang="en-US" sz="1600">
                <a:solidFill>
                  <a:srgbClr val="666666"/>
                </a:solidFill>
              </a:rPr>
              <a:t>; Estado = </a:t>
            </a:r>
            <a:r>
              <a:rPr b="1" lang="en-US" sz="1600">
                <a:solidFill>
                  <a:srgbClr val="666666"/>
                </a:solidFill>
              </a:rPr>
              <a:t>1</a:t>
            </a:r>
            <a:r>
              <a:rPr lang="en-US" sz="1600">
                <a:solidFill>
                  <a:srgbClr val="666666"/>
                </a:solidFill>
              </a:rPr>
              <a:t>xxxxxxx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666666"/>
                </a:solidFill>
              </a:rPr>
              <a:t>; Simulamos un programa en ejecucion para ver que puede interrumpirnos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0000"/>
                </a:solidFill>
              </a:rPr>
              <a:t>POLL: NOP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666666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NOP</a:t>
            </a:r>
            <a:r>
              <a:rPr lang="en-US" sz="1600">
                <a:solidFill>
                  <a:srgbClr val="666666"/>
                </a:solidFill>
              </a:rPr>
              <a:t> ; Esto es el Counter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666666"/>
                </a:solidFill>
              </a:rPr>
              <a:t> </a:t>
            </a:r>
            <a:r>
              <a:rPr lang="en-US" sz="1600"/>
              <a:t>NOP</a:t>
            </a:r>
            <a:r>
              <a:rPr lang="en-US" sz="1600">
                <a:solidFill>
                  <a:srgbClr val="666666"/>
                </a:solidFill>
              </a:rPr>
              <a:t> ; Esto es Youtube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 </a:t>
            </a:r>
            <a:r>
              <a:rPr lang="en-US" sz="1600"/>
              <a:t>NOP</a:t>
            </a:r>
            <a:r>
              <a:rPr lang="en-US" sz="1600">
                <a:solidFill>
                  <a:srgbClr val="666666"/>
                </a:solidFill>
              </a:rPr>
              <a:t> ; Esto es el Chrome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JMP POLL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INT 0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END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8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Impresora</a:t>
            </a:r>
            <a:endParaRPr/>
          </a:p>
        </p:txBody>
      </p:sp>
      <p:grpSp>
        <p:nvGrpSpPr>
          <p:cNvPr id="883" name="Google Shape;883;p58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884" name="Google Shape;884;p58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885" name="Google Shape;885;p58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886" name="Google Shape;886;p58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887" name="Google Shape;887;p58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888" name="Google Shape;888;p58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889" name="Google Shape;889;p58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890" name="Google Shape;890;p58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891" name="Google Shape;891;p5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Esta vez por PIO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9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Impresora</a:t>
            </a:r>
            <a:endParaRPr/>
          </a:p>
        </p:txBody>
      </p:sp>
      <p:sp>
        <p:nvSpPr>
          <p:cNvPr id="897" name="Google Shape;897;p5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Configuración por PIO</a:t>
            </a:r>
            <a:endParaRPr/>
          </a:p>
        </p:txBody>
      </p:sp>
      <p:sp>
        <p:nvSpPr>
          <p:cNvPr id="898" name="Google Shape;898;p59"/>
          <p:cNvSpPr txBox="1"/>
          <p:nvPr>
            <p:ph type="title"/>
          </p:nvPr>
        </p:nvSpPr>
        <p:spPr>
          <a:xfrm>
            <a:off x="292800" y="1628050"/>
            <a:ext cx="11237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Recordemos la estructura del PIO</a:t>
            </a:r>
            <a:endParaRPr b="1" sz="2000"/>
          </a:p>
        </p:txBody>
      </p:sp>
      <p:graphicFrame>
        <p:nvGraphicFramePr>
          <p:cNvPr id="899" name="Google Shape;899;p59"/>
          <p:cNvGraphicFramePr/>
          <p:nvPr/>
        </p:nvGraphicFramePr>
        <p:xfrm>
          <a:off x="820338" y="3363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{489A6344-E6FD-4328-93E7-8692A9B5C20B}</a:tableStyleId>
              </a:tblPr>
              <a:tblGrid>
                <a:gridCol w="1031925"/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59"/>
          <p:cNvSpPr txBox="1"/>
          <p:nvPr/>
        </p:nvSpPr>
        <p:spPr>
          <a:xfrm>
            <a:off x="1852275" y="2906119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PIO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59"/>
          <p:cNvSpPr txBox="1"/>
          <p:nvPr>
            <p:ph type="title"/>
          </p:nvPr>
        </p:nvSpPr>
        <p:spPr>
          <a:xfrm>
            <a:off x="794880" y="3364230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PA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902" name="Google Shape;902;p59"/>
          <p:cNvSpPr txBox="1"/>
          <p:nvPr>
            <p:ph type="title"/>
          </p:nvPr>
        </p:nvSpPr>
        <p:spPr>
          <a:xfrm>
            <a:off x="794880" y="3745230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PB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903" name="Google Shape;903;p59"/>
          <p:cNvSpPr txBox="1"/>
          <p:nvPr>
            <p:ph type="title"/>
          </p:nvPr>
        </p:nvSpPr>
        <p:spPr>
          <a:xfrm>
            <a:off x="794880" y="4106178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CA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904" name="Google Shape;904;p59"/>
          <p:cNvSpPr txBox="1"/>
          <p:nvPr>
            <p:ph type="title"/>
          </p:nvPr>
        </p:nvSpPr>
        <p:spPr>
          <a:xfrm>
            <a:off x="794880" y="4487178"/>
            <a:ext cx="560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CB</a:t>
            </a:r>
            <a:endParaRPr b="1" sz="1800">
              <a:solidFill>
                <a:srgbClr val="000000"/>
              </a:solidFill>
            </a:endParaRPr>
          </a:p>
        </p:txBody>
      </p:sp>
      <p:grpSp>
        <p:nvGrpSpPr>
          <p:cNvPr id="905" name="Google Shape;905;p59"/>
          <p:cNvGrpSpPr/>
          <p:nvPr/>
        </p:nvGrpSpPr>
        <p:grpSpPr>
          <a:xfrm>
            <a:off x="5677575" y="2011450"/>
            <a:ext cx="5998225" cy="1832000"/>
            <a:chOff x="624300" y="4727825"/>
            <a:chExt cx="5998225" cy="1832000"/>
          </a:xfrm>
        </p:grpSpPr>
        <p:sp>
          <p:nvSpPr>
            <p:cNvPr id="906" name="Google Shape;906;p59"/>
            <p:cNvSpPr/>
            <p:nvPr/>
          </p:nvSpPr>
          <p:spPr>
            <a:xfrm rot="2066">
              <a:off x="624300" y="5360324"/>
              <a:ext cx="998400" cy="567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</a:t>
              </a:r>
              <a:endParaRPr b="1" sz="3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907" name="Google Shape;907;p59"/>
            <p:cNvPicPr preferRelativeResize="0"/>
            <p:nvPr/>
          </p:nvPicPr>
          <p:blipFill/>
          <p:spPr>
            <a:xfrm>
              <a:off x="4493625" y="4727825"/>
              <a:ext cx="2128900" cy="18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8" name="Google Shape;908;p59"/>
            <p:cNvGrpSpPr/>
            <p:nvPr/>
          </p:nvGrpSpPr>
          <p:grpSpPr>
            <a:xfrm>
              <a:off x="2083075" y="5489925"/>
              <a:ext cx="1845900" cy="307800"/>
              <a:chOff x="1854475" y="5489925"/>
              <a:chExt cx="1845900" cy="307800"/>
            </a:xfrm>
          </p:grpSpPr>
          <p:sp>
            <p:nvSpPr>
              <p:cNvPr id="909" name="Google Shape;909;p59"/>
              <p:cNvSpPr/>
              <p:nvPr/>
            </p:nvSpPr>
            <p:spPr>
              <a:xfrm>
                <a:off x="1854475" y="5489925"/>
                <a:ext cx="1769700" cy="3078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59"/>
              <p:cNvSpPr/>
              <p:nvPr/>
            </p:nvSpPr>
            <p:spPr>
              <a:xfrm flipH="1">
                <a:off x="1930675" y="5489925"/>
                <a:ext cx="1769700" cy="3078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1" name="Google Shape;911;p59"/>
          <p:cNvGrpSpPr/>
          <p:nvPr/>
        </p:nvGrpSpPr>
        <p:grpSpPr>
          <a:xfrm>
            <a:off x="5677575" y="4297450"/>
            <a:ext cx="5998225" cy="1832000"/>
            <a:chOff x="5677575" y="4297450"/>
            <a:chExt cx="5998225" cy="1832000"/>
          </a:xfrm>
        </p:grpSpPr>
        <p:sp>
          <p:nvSpPr>
            <p:cNvPr id="912" name="Google Shape;912;p59"/>
            <p:cNvSpPr/>
            <p:nvPr/>
          </p:nvSpPr>
          <p:spPr>
            <a:xfrm rot="2066">
              <a:off x="5677575" y="4929949"/>
              <a:ext cx="998400" cy="567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PB</a:t>
              </a:r>
              <a:endParaRPr b="1" sz="3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913" name="Google Shape;913;p59"/>
            <p:cNvPicPr preferRelativeResize="0"/>
            <p:nvPr/>
          </p:nvPicPr>
          <p:blipFill/>
          <p:spPr>
            <a:xfrm>
              <a:off x="9546900" y="4297450"/>
              <a:ext cx="2128900" cy="18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4" name="Google Shape;914;p59"/>
            <p:cNvSpPr/>
            <p:nvPr/>
          </p:nvSpPr>
          <p:spPr>
            <a:xfrm flipH="1">
              <a:off x="7136350" y="5059550"/>
              <a:ext cx="1769700" cy="3078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59"/>
          <p:cNvSpPr txBox="1"/>
          <p:nvPr/>
        </p:nvSpPr>
        <p:spPr>
          <a:xfrm>
            <a:off x="7394600" y="2433275"/>
            <a:ext cx="1284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ESTADO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59"/>
          <p:cNvSpPr txBox="1"/>
          <p:nvPr/>
        </p:nvSpPr>
        <p:spPr>
          <a:xfrm>
            <a:off x="7394600" y="4719275"/>
            <a:ext cx="1284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DATO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59"/>
          <p:cNvSpPr/>
          <p:nvPr/>
        </p:nvSpPr>
        <p:spPr>
          <a:xfrm rot="429">
            <a:off x="3773950" y="5845350"/>
            <a:ext cx="4808700" cy="74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Como en el HandShake el estado será de escritura y lectura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0"/>
          <p:cNvSpPr txBox="1"/>
          <p:nvPr>
            <p:ph type="title"/>
          </p:nvPr>
        </p:nvSpPr>
        <p:spPr>
          <a:xfrm>
            <a:off x="3589500" y="347875"/>
            <a:ext cx="5013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Registro de Estado</a:t>
            </a:r>
            <a:endParaRPr/>
          </a:p>
        </p:txBody>
      </p:sp>
      <p:sp>
        <p:nvSpPr>
          <p:cNvPr id="923" name="Google Shape;923;p60"/>
          <p:cNvSpPr txBox="1"/>
          <p:nvPr>
            <p:ph type="title"/>
          </p:nvPr>
        </p:nvSpPr>
        <p:spPr>
          <a:xfrm>
            <a:off x="292800" y="1628050"/>
            <a:ext cx="1123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Veamos cuáles </a:t>
            </a:r>
            <a:r>
              <a:rPr lang="en-US" sz="2000"/>
              <a:t>bits del registro </a:t>
            </a:r>
            <a:r>
              <a:rPr b="1" lang="en-US" sz="2000"/>
              <a:t>estado</a:t>
            </a:r>
            <a:r>
              <a:rPr lang="en-US" sz="2000"/>
              <a:t> son de </a:t>
            </a:r>
            <a:r>
              <a:rPr b="1" lang="en-US" sz="2000">
                <a:solidFill>
                  <a:srgbClr val="38761D"/>
                </a:solidFill>
              </a:rPr>
              <a:t>entrada</a:t>
            </a:r>
            <a:r>
              <a:rPr lang="en-US" sz="2000"/>
              <a:t> y cuáles de </a:t>
            </a:r>
            <a:r>
              <a:rPr b="1" lang="en-US" sz="2000">
                <a:solidFill>
                  <a:srgbClr val="C00000"/>
                </a:solidFill>
              </a:rPr>
              <a:t>salida</a:t>
            </a:r>
            <a:r>
              <a:rPr lang="en-US" sz="2000"/>
              <a:t>...</a:t>
            </a:r>
            <a:endParaRPr sz="2000">
              <a:solidFill>
                <a:srgbClr val="C00000"/>
              </a:solidFill>
            </a:endParaRPr>
          </a:p>
        </p:txBody>
      </p:sp>
      <p:sp>
        <p:nvSpPr>
          <p:cNvPr id="924" name="Google Shape;924;p60"/>
          <p:cNvSpPr txBox="1"/>
          <p:nvPr/>
        </p:nvSpPr>
        <p:spPr>
          <a:xfrm>
            <a:off x="4785050" y="2304738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ESTADO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25" name="Google Shape;925;p60"/>
          <p:cNvGraphicFramePr/>
          <p:nvPr/>
        </p:nvGraphicFramePr>
        <p:xfrm>
          <a:off x="4150700" y="28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{7BE92E70-4AB3-4FFB-9D25-8E7C2A783C53}</a:tableStyleId>
              </a:tblPr>
              <a:tblGrid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926" name="Google Shape;926;p60"/>
          <p:cNvGrpSpPr/>
          <p:nvPr/>
        </p:nvGrpSpPr>
        <p:grpSpPr>
          <a:xfrm>
            <a:off x="6617456" y="3354850"/>
            <a:ext cx="1032300" cy="639300"/>
            <a:chOff x="3515231" y="3669675"/>
            <a:chExt cx="1032300" cy="639300"/>
          </a:xfrm>
        </p:grpSpPr>
        <p:cxnSp>
          <p:nvCxnSpPr>
            <p:cNvPr id="927" name="Google Shape;927;p60"/>
            <p:cNvCxnSpPr>
              <a:endCxn id="928" idx="0"/>
            </p:cNvCxnSpPr>
            <p:nvPr/>
          </p:nvCxnSpPr>
          <p:spPr>
            <a:xfrm flipH="1">
              <a:off x="4031381" y="3669675"/>
              <a:ext cx="6300" cy="33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8" name="Google Shape;928;p60"/>
            <p:cNvSpPr txBox="1"/>
            <p:nvPr/>
          </p:nvSpPr>
          <p:spPr>
            <a:xfrm>
              <a:off x="3515231" y="4001175"/>
              <a:ext cx="103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STROBE</a:t>
              </a:r>
              <a:endParaRPr b="1" sz="16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9" name="Google Shape;929;p60"/>
          <p:cNvSpPr txBox="1"/>
          <p:nvPr>
            <p:ph type="title"/>
          </p:nvPr>
        </p:nvSpPr>
        <p:spPr>
          <a:xfrm>
            <a:off x="292800" y="4447675"/>
            <a:ext cx="772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38761D"/>
                </a:solidFill>
              </a:rPr>
              <a:t>Bit 0 (busy)</a:t>
            </a:r>
            <a:r>
              <a:rPr lang="en-US" sz="1800">
                <a:solidFill>
                  <a:srgbClr val="000000"/>
                </a:solidFill>
              </a:rPr>
              <a:t> - 1 si está ocupada la impresora, 0 si está libre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930" name="Google Shape;930;p60"/>
          <p:cNvGrpSpPr/>
          <p:nvPr/>
        </p:nvGrpSpPr>
        <p:grpSpPr>
          <a:xfrm>
            <a:off x="7638127" y="3374950"/>
            <a:ext cx="773700" cy="619200"/>
            <a:chOff x="3545302" y="3689775"/>
            <a:chExt cx="773700" cy="619200"/>
          </a:xfrm>
        </p:grpSpPr>
        <p:cxnSp>
          <p:nvCxnSpPr>
            <p:cNvPr id="931" name="Google Shape;931;p60"/>
            <p:cNvCxnSpPr>
              <a:endCxn id="932" idx="0"/>
            </p:cNvCxnSpPr>
            <p:nvPr/>
          </p:nvCxnSpPr>
          <p:spPr>
            <a:xfrm>
              <a:off x="3563452" y="3689775"/>
              <a:ext cx="368700" cy="311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2" name="Google Shape;932;p60"/>
            <p:cNvSpPr txBox="1"/>
            <p:nvPr/>
          </p:nvSpPr>
          <p:spPr>
            <a:xfrm>
              <a:off x="3545302" y="4001175"/>
              <a:ext cx="77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BUSY</a:t>
              </a:r>
              <a:endParaRPr b="1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3" name="Google Shape;933;p60"/>
          <p:cNvSpPr txBox="1"/>
          <p:nvPr>
            <p:ph type="title"/>
          </p:nvPr>
        </p:nvSpPr>
        <p:spPr>
          <a:xfrm>
            <a:off x="292800" y="4958950"/>
            <a:ext cx="11237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C00000"/>
                </a:solidFill>
              </a:rPr>
              <a:t>Bit 1 (strobe) </a:t>
            </a:r>
            <a:r>
              <a:rPr lang="en-US" sz="1800">
                <a:solidFill>
                  <a:srgbClr val="000000"/>
                </a:solidFill>
              </a:rPr>
              <a:t>- seteando el bit en 1 le avisamos a la impresora que dejamos un caracter en </a:t>
            </a:r>
            <a:r>
              <a:rPr b="1" lang="en-US" sz="1800">
                <a:solidFill>
                  <a:srgbClr val="000000"/>
                </a:solidFill>
              </a:rPr>
              <a:t>DATO</a:t>
            </a:r>
            <a:r>
              <a:rPr lang="en-US" sz="1800">
                <a:solidFill>
                  <a:srgbClr val="000000"/>
                </a:solidFill>
              </a:rPr>
              <a:t> para que lo imprima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1"/>
          <p:cNvSpPr txBox="1"/>
          <p:nvPr>
            <p:ph type="title"/>
          </p:nvPr>
        </p:nvSpPr>
        <p:spPr>
          <a:xfrm>
            <a:off x="4258573" y="3478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Impresora</a:t>
            </a:r>
            <a:endParaRPr/>
          </a:p>
        </p:txBody>
      </p:sp>
      <p:sp>
        <p:nvSpPr>
          <p:cNvPr id="939" name="Google Shape;939;p6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</a:t>
            </a:r>
            <a:endParaRPr/>
          </a:p>
        </p:txBody>
      </p:sp>
      <p:sp>
        <p:nvSpPr>
          <p:cNvPr id="940" name="Google Shape;940;p61"/>
          <p:cNvSpPr txBox="1"/>
          <p:nvPr>
            <p:ph type="title"/>
          </p:nvPr>
        </p:nvSpPr>
        <p:spPr>
          <a:xfrm>
            <a:off x="292800" y="1628050"/>
            <a:ext cx="11237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programa que envíe datos a la impresora a través del </a:t>
            </a:r>
            <a:r>
              <a:rPr b="1" lang="en-US" sz="2000"/>
              <a:t>PIO</a:t>
            </a:r>
            <a:endParaRPr sz="2000"/>
          </a:p>
        </p:txBody>
      </p:sp>
      <p:sp>
        <p:nvSpPr>
          <p:cNvPr id="941" name="Google Shape;941;p61"/>
          <p:cNvSpPr txBox="1"/>
          <p:nvPr>
            <p:ph type="title"/>
          </p:nvPr>
        </p:nvSpPr>
        <p:spPr>
          <a:xfrm>
            <a:off x="292800" y="2498350"/>
            <a:ext cx="5432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1. ¿Cómo configuramos el </a:t>
            </a:r>
            <a:r>
              <a:rPr b="1" lang="en-US" sz="2000">
                <a:solidFill>
                  <a:srgbClr val="000000"/>
                </a:solidFill>
              </a:rPr>
              <a:t>PA </a:t>
            </a:r>
            <a:r>
              <a:rPr lang="en-US" sz="2000">
                <a:solidFill>
                  <a:srgbClr val="000000"/>
                </a:solidFill>
              </a:rPr>
              <a:t>a partir de </a:t>
            </a:r>
            <a:r>
              <a:rPr b="1" lang="en-US" sz="2000">
                <a:solidFill>
                  <a:srgbClr val="000000"/>
                </a:solidFill>
              </a:rPr>
              <a:t>CA</a:t>
            </a:r>
            <a:r>
              <a:rPr lang="en-US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42" name="Google Shape;942;p61"/>
          <p:cNvSpPr txBox="1"/>
          <p:nvPr>
            <p:ph type="title"/>
          </p:nvPr>
        </p:nvSpPr>
        <p:spPr>
          <a:xfrm>
            <a:off x="292800" y="3438818"/>
            <a:ext cx="555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3</a:t>
            </a:r>
            <a:r>
              <a:rPr lang="en-US" sz="2000">
                <a:solidFill>
                  <a:srgbClr val="000000"/>
                </a:solidFill>
              </a:rPr>
              <a:t>. Consultaremos constantemente si está libre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43" name="Google Shape;943;p61"/>
          <p:cNvSpPr txBox="1"/>
          <p:nvPr>
            <p:ph type="title"/>
          </p:nvPr>
        </p:nvSpPr>
        <p:spPr>
          <a:xfrm>
            <a:off x="292800" y="3906045"/>
            <a:ext cx="85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4</a:t>
            </a:r>
            <a:r>
              <a:rPr lang="en-US" sz="2000">
                <a:solidFill>
                  <a:srgbClr val="000000"/>
                </a:solidFill>
              </a:rPr>
              <a:t>. Cuando la impresora esté libre mandamos el caracter a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b="1" lang="en-US" sz="2000">
                <a:solidFill>
                  <a:srgbClr val="000000"/>
                </a:solidFill>
              </a:rPr>
              <a:t>PB </a:t>
            </a:r>
            <a:r>
              <a:rPr lang="en-US" sz="2000">
                <a:solidFill>
                  <a:srgbClr val="000000"/>
                </a:solidFill>
              </a:rPr>
              <a:t>(31H)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44" name="Google Shape;944;p61"/>
          <p:cNvSpPr txBox="1"/>
          <p:nvPr>
            <p:ph type="title"/>
          </p:nvPr>
        </p:nvSpPr>
        <p:spPr>
          <a:xfrm>
            <a:off x="6948225" y="2498350"/>
            <a:ext cx="5045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Strobe en 0 (salida) y Busy en 1 (entrada)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945" name="Google Shape;945;p61"/>
          <p:cNvSpPr txBox="1"/>
          <p:nvPr>
            <p:ph type="title"/>
          </p:nvPr>
        </p:nvSpPr>
        <p:spPr>
          <a:xfrm>
            <a:off x="6948150" y="3438820"/>
            <a:ext cx="5045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Chequear si el bit </a:t>
            </a:r>
            <a:r>
              <a:rPr b="1" lang="en-US" sz="2000">
                <a:solidFill>
                  <a:srgbClr val="666666"/>
                </a:solidFill>
              </a:rPr>
              <a:t>Busy</a:t>
            </a:r>
            <a:r>
              <a:rPr lang="en-US" sz="2000">
                <a:solidFill>
                  <a:srgbClr val="666666"/>
                </a:solidFill>
              </a:rPr>
              <a:t> = 0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946" name="Google Shape;946;p61"/>
          <p:cNvSpPr txBox="1"/>
          <p:nvPr>
            <p:ph type="title"/>
          </p:nvPr>
        </p:nvSpPr>
        <p:spPr>
          <a:xfrm>
            <a:off x="292800" y="2955550"/>
            <a:ext cx="5432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2</a:t>
            </a:r>
            <a:r>
              <a:rPr lang="en-US" sz="2000">
                <a:solidFill>
                  <a:srgbClr val="000000"/>
                </a:solidFill>
              </a:rPr>
              <a:t>. ¿Cómo configuramos el </a:t>
            </a:r>
            <a:r>
              <a:rPr b="1" lang="en-US" sz="2000">
                <a:solidFill>
                  <a:srgbClr val="000000"/>
                </a:solidFill>
              </a:rPr>
              <a:t>PB </a:t>
            </a:r>
            <a:r>
              <a:rPr lang="en-US" sz="2000">
                <a:solidFill>
                  <a:srgbClr val="000000"/>
                </a:solidFill>
              </a:rPr>
              <a:t>a partir de </a:t>
            </a:r>
            <a:r>
              <a:rPr b="1" lang="en-US" sz="2000">
                <a:solidFill>
                  <a:srgbClr val="000000"/>
                </a:solidFill>
              </a:rPr>
              <a:t>CB</a:t>
            </a:r>
            <a:r>
              <a:rPr lang="en-US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47" name="Google Shape;947;p61"/>
          <p:cNvSpPr txBox="1"/>
          <p:nvPr>
            <p:ph type="title"/>
          </p:nvPr>
        </p:nvSpPr>
        <p:spPr>
          <a:xfrm>
            <a:off x="6948225" y="2955550"/>
            <a:ext cx="5045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</a:rPr>
              <a:t>Todos de salida!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948" name="Google Shape;948;p61"/>
          <p:cNvSpPr txBox="1"/>
          <p:nvPr>
            <p:ph type="title"/>
          </p:nvPr>
        </p:nvSpPr>
        <p:spPr>
          <a:xfrm>
            <a:off x="292800" y="4363245"/>
            <a:ext cx="85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5</a:t>
            </a:r>
            <a:r>
              <a:rPr lang="en-US" sz="2000">
                <a:solidFill>
                  <a:srgbClr val="000000"/>
                </a:solidFill>
              </a:rPr>
              <a:t>. Hasta que no mandemos el bit de Strobe en 1 no se va a imprimir!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49" name="Google Shape;949;p61"/>
          <p:cNvSpPr txBox="1"/>
          <p:nvPr>
            <p:ph type="title"/>
          </p:nvPr>
        </p:nvSpPr>
        <p:spPr>
          <a:xfrm>
            <a:off x="292800" y="4820445"/>
            <a:ext cx="85002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6</a:t>
            </a:r>
            <a:r>
              <a:rPr lang="en-US" sz="2000">
                <a:solidFill>
                  <a:srgbClr val="000000"/>
                </a:solidFill>
              </a:rPr>
              <a:t>. Después de enviar el Strobe en 1, debemos volver a ponerlo en 0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50" name="Google Shape;950;p61"/>
          <p:cNvSpPr/>
          <p:nvPr/>
        </p:nvSpPr>
        <p:spPr>
          <a:xfrm rot="429">
            <a:off x="3773950" y="5845350"/>
            <a:ext cx="4808700" cy="74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 punto 3 al 6 debemos repetirlo para cada caracter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2"/>
          <p:cNvSpPr txBox="1"/>
          <p:nvPr>
            <p:ph type="title"/>
          </p:nvPr>
        </p:nvSpPr>
        <p:spPr>
          <a:xfrm>
            <a:off x="4258573" y="195473"/>
            <a:ext cx="3675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Impresora</a:t>
            </a:r>
            <a:endParaRPr/>
          </a:p>
        </p:txBody>
      </p:sp>
      <p:sp>
        <p:nvSpPr>
          <p:cNvPr id="956" name="Google Shape;956;p62"/>
          <p:cNvSpPr txBox="1"/>
          <p:nvPr/>
        </p:nvSpPr>
        <p:spPr>
          <a:xfrm>
            <a:off x="4021347" y="8984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</a:t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7" name="Google Shape;957;p62"/>
          <p:cNvSpPr txBox="1"/>
          <p:nvPr>
            <p:ph type="title"/>
          </p:nvPr>
        </p:nvSpPr>
        <p:spPr>
          <a:xfrm>
            <a:off x="292800" y="1379397"/>
            <a:ext cx="11237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Escribir un programa que envíe datos a la impresora a través del </a:t>
            </a:r>
            <a:r>
              <a:rPr b="1" lang="en-US" sz="2000"/>
              <a:t>PIO</a:t>
            </a:r>
            <a:endParaRPr sz="2000"/>
          </a:p>
        </p:txBody>
      </p:sp>
      <p:sp>
        <p:nvSpPr>
          <p:cNvPr id="958" name="Google Shape;958;p62"/>
          <p:cNvSpPr txBox="1"/>
          <p:nvPr>
            <p:ph type="title"/>
          </p:nvPr>
        </p:nvSpPr>
        <p:spPr>
          <a:xfrm>
            <a:off x="424050" y="1856275"/>
            <a:ext cx="4943100" cy="2246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PA</a:t>
            </a:r>
            <a:r>
              <a:rPr lang="en-US" sz="1600"/>
              <a:t> EQU 30H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PB EQU 31H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CA EQU 32H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CB EQU 33H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1000H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MENSAJE DB “Imprimiendo con el PIO!”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FIN            DB ?</a:t>
            </a:r>
            <a:endParaRPr sz="1600"/>
          </a:p>
        </p:txBody>
      </p:sp>
      <p:sp>
        <p:nvSpPr>
          <p:cNvPr id="959" name="Google Shape;959;p62"/>
          <p:cNvSpPr txBox="1"/>
          <p:nvPr>
            <p:ph type="title"/>
          </p:nvPr>
        </p:nvSpPr>
        <p:spPr>
          <a:xfrm>
            <a:off x="5664875" y="1844850"/>
            <a:ext cx="6296400" cy="48210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66666"/>
                </a:solidFill>
              </a:rPr>
              <a:t>; Recorro el mensaje y envío caracter a caracter hacia la impresora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MOV BX, OFFSET MENSAJE ; Para recorrer el mensaje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POLL: IN AL, </a:t>
            </a:r>
            <a:r>
              <a:rPr b="1" lang="en-US" sz="1500"/>
              <a:t>PA</a:t>
            </a:r>
            <a:r>
              <a:rPr lang="en-US" sz="1500"/>
              <a:t> ; Tomo el estado actual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AND AL, 1 ; Chequeo el primer bit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JNZ POLL ; Mientras sea 1 sigo en el loop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MOV AL, [BX] ; Tomo el caracter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OUT </a:t>
            </a:r>
            <a:r>
              <a:rPr b="1" lang="en-US" sz="1500"/>
              <a:t>PB</a:t>
            </a:r>
            <a:r>
              <a:rPr lang="en-US" sz="1500"/>
              <a:t>, AL ; Lo envio al registro de datos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IN AL, </a:t>
            </a:r>
            <a:r>
              <a:rPr b="1" lang="en-US" sz="1500"/>
              <a:t>PA</a:t>
            </a:r>
            <a:r>
              <a:rPr lang="en-US" sz="1500"/>
              <a:t> ; Tomo el estado actual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OR AL, 00000010b ; Fuerzo Strobe a 1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OUT </a:t>
            </a:r>
            <a:r>
              <a:rPr b="1" lang="en-US" sz="1500"/>
              <a:t>PA</a:t>
            </a:r>
            <a:r>
              <a:rPr lang="en-US" sz="1500"/>
              <a:t>, AL ; Mando el nuevo Strobe a la impresora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AND AL, 11111101b ; Fuerzo Strobe a 0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OUT </a:t>
            </a:r>
            <a:r>
              <a:rPr b="1" lang="en-US" sz="1500"/>
              <a:t>PA</a:t>
            </a:r>
            <a:r>
              <a:rPr lang="en-US" sz="1500"/>
              <a:t>, AL ; Mando el nuevo Strobe a la impresora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INC BX ; Avanzo a la siguiente posicion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	CMP BX, OFFSET FIN ; Chequeo si llegue al final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JNZ POLL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0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</a:rPr>
              <a:t>END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960" name="Google Shape;960;p62"/>
          <p:cNvSpPr txBox="1"/>
          <p:nvPr>
            <p:ph type="title"/>
          </p:nvPr>
        </p:nvSpPr>
        <p:spPr>
          <a:xfrm>
            <a:off x="424050" y="4272400"/>
            <a:ext cx="4943100" cy="17856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</a:rPr>
              <a:t>; Configur</a:t>
            </a:r>
            <a:r>
              <a:rPr lang="en-US" sz="1600">
                <a:solidFill>
                  <a:srgbClr val="666666"/>
                </a:solidFill>
              </a:rPr>
              <a:t>o</a:t>
            </a:r>
            <a:r>
              <a:rPr lang="en-US" sz="1600">
                <a:solidFill>
                  <a:srgbClr val="666666"/>
                </a:solidFill>
              </a:rPr>
              <a:t> PA y PB a partir de CA y CB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</a:t>
            </a:r>
            <a:r>
              <a:rPr lang="en-US" sz="1600"/>
              <a:t> AL, 11111101b </a:t>
            </a:r>
            <a:r>
              <a:rPr lang="en-US" sz="1600">
                <a:solidFill>
                  <a:srgbClr val="666666"/>
                </a:solidFill>
              </a:rPr>
              <a:t>; Str = salida, Busy = entrada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OUT </a:t>
            </a:r>
            <a:r>
              <a:rPr b="1" lang="en-US" sz="1600"/>
              <a:t>CA</a:t>
            </a:r>
            <a:r>
              <a:rPr lang="en-US" sz="1600"/>
              <a:t>, AL </a:t>
            </a:r>
            <a:r>
              <a:rPr lang="en-US" sz="1600">
                <a:solidFill>
                  <a:srgbClr val="666666"/>
                </a:solidFill>
              </a:rPr>
              <a:t>;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MOV AL, 0 </a:t>
            </a:r>
            <a:r>
              <a:rPr lang="en-US" sz="1600">
                <a:solidFill>
                  <a:srgbClr val="666666"/>
                </a:solidFill>
              </a:rPr>
              <a:t>; Todos 0 = Todo de salida!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OUT </a:t>
            </a:r>
            <a:r>
              <a:rPr b="1" lang="en-US" sz="1600"/>
              <a:t>CB</a:t>
            </a:r>
            <a:r>
              <a:rPr lang="en-US" sz="1600"/>
              <a:t>, AL </a:t>
            </a:r>
            <a:r>
              <a:rPr lang="en-US" sz="1600">
                <a:solidFill>
                  <a:srgbClr val="666666"/>
                </a:solidFill>
              </a:rPr>
              <a:t>;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Interrupciones por Software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0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264500" y="1510150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Como dijimos, </a:t>
            </a:r>
            <a:r>
              <a:rPr b="1" lang="en-US" sz="1800">
                <a:solidFill>
                  <a:srgbClr val="1155CC"/>
                </a:solidFill>
              </a:rPr>
              <a:t>INT 0</a:t>
            </a:r>
            <a:r>
              <a:rPr b="1" lang="en-US" sz="1800"/>
              <a:t> </a:t>
            </a:r>
            <a:r>
              <a:rPr lang="en-US" sz="1800"/>
              <a:t>detiene la ejecución del programa</a:t>
            </a:r>
            <a:endParaRPr sz="1800"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3260525" y="2676275"/>
            <a:ext cx="34380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1000H</a:t>
            </a:r>
            <a:endParaRPr b="1"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NUM1 DW 2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NUM2 DW 8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RES    DW ?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AX, NUM1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CX, NUM2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ADD AX, CX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MOV RES, AX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55CC"/>
                </a:solidFill>
              </a:rPr>
              <a:t>INT 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264500" y="1911203"/>
            <a:ext cx="11697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 equivalente a lo que conocíamos como </a:t>
            </a:r>
            <a:r>
              <a:rPr b="1" lang="en-US" sz="1800"/>
              <a:t>HLT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 rot="-422675">
            <a:off x="5973869" y="5409253"/>
            <a:ext cx="2915811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partir de ahora vamos a utilizar INT 0 en lugar de HLT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Interrupciones por Software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6</a:t>
            </a:r>
            <a:endParaRPr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264500" y="1550200"/>
            <a:ext cx="11697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INT 6</a:t>
            </a:r>
            <a:r>
              <a:rPr b="1" lang="en-US" sz="1800"/>
              <a:t> </a:t>
            </a:r>
            <a:r>
              <a:rPr lang="en-US" sz="1800"/>
              <a:t>lee un caracter desde teclado</a:t>
            </a:r>
            <a:endParaRPr sz="1800"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2085475" y="3238500"/>
            <a:ext cx="33456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1000H</a:t>
            </a:r>
            <a:endParaRPr b="1"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LEIDO DB ?</a:t>
            </a:r>
            <a:endParaRPr sz="18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ORG 2000H</a:t>
            </a:r>
            <a:endParaRPr sz="18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 BX, </a:t>
            </a:r>
            <a:r>
              <a:rPr b="1" lang="en-US" sz="1800">
                <a:solidFill>
                  <a:schemeClr val="accent2"/>
                </a:solidFill>
              </a:rPr>
              <a:t>OFFSET</a:t>
            </a:r>
            <a:r>
              <a:rPr lang="en-US" sz="1800"/>
              <a:t> LEIDO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INT 6</a:t>
            </a:r>
            <a:endParaRPr b="1" sz="1800">
              <a:solidFill>
                <a:srgbClr val="1155CC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INT 0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00"/>
                </a:solidFill>
              </a:rPr>
              <a:t>END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264500" y="1911201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Cuando invocamos la interrupción se guarda el caracter leído en la </a:t>
            </a:r>
            <a:r>
              <a:rPr b="1" lang="en-US" sz="1800">
                <a:solidFill>
                  <a:schemeClr val="accent2"/>
                </a:solidFill>
              </a:rPr>
              <a:t>dirección</a:t>
            </a:r>
            <a:r>
              <a:rPr lang="en-US" sz="1800"/>
              <a:t> que contiene en ese momento </a:t>
            </a:r>
            <a:r>
              <a:rPr b="1" lang="en-US" sz="1800"/>
              <a:t>BX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264500" y="2303726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Escribir un programa que lea un caracter y lo guarde en la variable </a:t>
            </a:r>
            <a:r>
              <a:rPr i="1" lang="en-US" sz="1800"/>
              <a:t>LEIDO</a:t>
            </a:r>
            <a:endParaRPr b="1" i="1" sz="1800">
              <a:solidFill>
                <a:srgbClr val="000000"/>
              </a:solidFill>
            </a:endParaRPr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7148575" y="323850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LEIDO: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8062975" y="323850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Basura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7148575" y="363960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BX: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8062975" y="363960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Basura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71" name="Google Shape;171;p20"/>
          <p:cNvCxnSpPr/>
          <p:nvPr/>
        </p:nvCxnSpPr>
        <p:spPr>
          <a:xfrm flipH="1">
            <a:off x="5430988" y="4840808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/>
          <p:nvPr/>
        </p:nvCxnSpPr>
        <p:spPr>
          <a:xfrm flipH="1">
            <a:off x="5430988" y="5211782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/>
          <p:nvPr/>
        </p:nvCxnSpPr>
        <p:spPr>
          <a:xfrm flipH="1">
            <a:off x="5430988" y="5556687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stCxn id="170" idx="1"/>
            <a:endCxn id="170" idx="3"/>
          </p:cNvCxnSpPr>
          <p:nvPr/>
        </p:nvCxnSpPr>
        <p:spPr>
          <a:xfrm>
            <a:off x="8062975" y="3840150"/>
            <a:ext cx="9768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0"/>
          <p:cNvSpPr txBox="1"/>
          <p:nvPr>
            <p:ph type="title"/>
          </p:nvPr>
        </p:nvSpPr>
        <p:spPr>
          <a:xfrm>
            <a:off x="9053575" y="3639600"/>
            <a:ext cx="932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1000H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8062975" y="3439050"/>
            <a:ext cx="9768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0"/>
          <p:cNvSpPr txBox="1"/>
          <p:nvPr>
            <p:ph type="title"/>
          </p:nvPr>
        </p:nvSpPr>
        <p:spPr>
          <a:xfrm>
            <a:off x="9053575" y="3238500"/>
            <a:ext cx="678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61H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6215875" y="5015129"/>
            <a:ext cx="1847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(presiona la “a”)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Interrupciones por Software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7</a:t>
            </a:r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264500" y="1550200"/>
            <a:ext cx="11697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INT 7</a:t>
            </a:r>
            <a:r>
              <a:rPr b="1" lang="en-US" sz="1800"/>
              <a:t> </a:t>
            </a:r>
            <a:r>
              <a:rPr lang="en-US" sz="1800"/>
              <a:t>imprime un string en pantalla</a:t>
            </a:r>
            <a:endParaRPr sz="1800"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370975" y="3238500"/>
            <a:ext cx="56448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1000H</a:t>
            </a:r>
            <a:endParaRPr b="1"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MENSAJE    DB “Arquitectura de computadoras”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FIN 		     DB ?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</a:t>
            </a:r>
            <a:r>
              <a:rPr b="1" lang="en-US" sz="1600">
                <a:solidFill>
                  <a:schemeClr val="accent2"/>
                </a:solidFill>
              </a:rPr>
              <a:t>OFFSET</a:t>
            </a:r>
            <a:r>
              <a:rPr lang="en-US" sz="1600"/>
              <a:t> MENSAJE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AL, OFFSET FIN - OFFSET MENSAJE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155CC"/>
                </a:solidFill>
              </a:rPr>
              <a:t>INT 7</a:t>
            </a:r>
            <a:endParaRPr b="1" sz="1600">
              <a:solidFill>
                <a:srgbClr val="1155CC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155CC"/>
                </a:solidFill>
              </a:rPr>
              <a:t>INT 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</a:t>
            </a:r>
            <a:r>
              <a:rPr lang="en-US" sz="1600">
                <a:solidFill>
                  <a:srgbClr val="000000"/>
                </a:solidFill>
              </a:rPr>
              <a:t>END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264500" y="1911200"/>
            <a:ext cx="11697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Esta interrupción necesita dos cosas: la </a:t>
            </a:r>
            <a:r>
              <a:rPr b="1" lang="en-US" sz="1800">
                <a:solidFill>
                  <a:srgbClr val="EB641B"/>
                </a:solidFill>
              </a:rPr>
              <a:t>dirección</a:t>
            </a:r>
            <a:r>
              <a:rPr lang="en-US" sz="1800"/>
              <a:t> en </a:t>
            </a:r>
            <a:r>
              <a:rPr b="1" lang="en-US" sz="1800"/>
              <a:t>BX</a:t>
            </a:r>
            <a:r>
              <a:rPr lang="en-US" sz="1800"/>
              <a:t> desde donde empieza a leer y cuántos caracteres va a imprimir en </a:t>
            </a:r>
            <a:r>
              <a:rPr b="1" lang="en-US" sz="1800"/>
              <a:t>AL</a:t>
            </a:r>
            <a:r>
              <a:rPr lang="en-US" sz="1800"/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264500" y="2532326"/>
            <a:ext cx="1169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Escribir un programa que imprima la cadena “</a:t>
            </a:r>
            <a:r>
              <a:rPr i="1" lang="en-US" sz="1800"/>
              <a:t>Arquitectura de computadoras”</a:t>
            </a:r>
            <a:r>
              <a:rPr lang="en-US" sz="1800"/>
              <a:t> en pantalla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7148575" y="391425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AL: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7758175" y="391425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Basura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7148575" y="353325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BX: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7758175" y="3533250"/>
            <a:ext cx="97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Basura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 flipH="1">
            <a:off x="5202388" y="4880914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/>
          <p:nvPr/>
        </p:nvCxnSpPr>
        <p:spPr>
          <a:xfrm flipH="1">
            <a:off x="5202388" y="5211782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/>
          <p:nvPr/>
        </p:nvCxnSpPr>
        <p:spPr>
          <a:xfrm flipH="1">
            <a:off x="5202388" y="5536635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stCxn id="192" idx="1"/>
            <a:endCxn id="192" idx="3"/>
          </p:cNvCxnSpPr>
          <p:nvPr/>
        </p:nvCxnSpPr>
        <p:spPr>
          <a:xfrm>
            <a:off x="7758175" y="3733800"/>
            <a:ext cx="9768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>
            <p:ph type="title"/>
          </p:nvPr>
        </p:nvSpPr>
        <p:spPr>
          <a:xfrm>
            <a:off x="8748775" y="3533250"/>
            <a:ext cx="932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1000H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98" name="Google Shape;198;p21"/>
          <p:cNvCxnSpPr/>
          <p:nvPr/>
        </p:nvCxnSpPr>
        <p:spPr>
          <a:xfrm>
            <a:off x="7758175" y="4114800"/>
            <a:ext cx="9768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1"/>
          <p:cNvSpPr txBox="1"/>
          <p:nvPr>
            <p:ph type="title"/>
          </p:nvPr>
        </p:nvSpPr>
        <p:spPr>
          <a:xfrm>
            <a:off x="8788880" y="3914250"/>
            <a:ext cx="1404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1CH (24)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00" name="Google Shape;200;p21"/>
          <p:cNvCxnSpPr/>
          <p:nvPr/>
        </p:nvCxnSpPr>
        <p:spPr>
          <a:xfrm flipH="1">
            <a:off x="5202388" y="5841435"/>
            <a:ext cx="678300" cy="7800"/>
          </a:xfrm>
          <a:prstGeom prst="straightConnector1">
            <a:avLst/>
          </a:prstGeom>
          <a:noFill/>
          <a:ln cap="flat" cmpd="sng" w="3810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1"/>
          <p:cNvSpPr/>
          <p:nvPr/>
        </p:nvSpPr>
        <p:spPr>
          <a:xfrm rot="1049">
            <a:off x="7263025" y="5340275"/>
            <a:ext cx="1967100" cy="400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Imprime!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2926700" y="337975"/>
            <a:ext cx="6372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Interrupciones por Software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0, INT 6 e INT 7</a:t>
            </a:r>
            <a:endParaRPr/>
          </a:p>
        </p:txBody>
      </p:sp>
      <p:sp>
        <p:nvSpPr>
          <p:cNvPr id="208" name="Google Shape;208;p22"/>
          <p:cNvSpPr txBox="1"/>
          <p:nvPr>
            <p:ph type="title"/>
          </p:nvPr>
        </p:nvSpPr>
        <p:spPr>
          <a:xfrm>
            <a:off x="264500" y="1550200"/>
            <a:ext cx="11697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Escribir un programa que lea 10 caracteres y cuando termine la lectura imprima la cadena completa en pantalla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370975" y="2142875"/>
            <a:ext cx="49431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1000H</a:t>
            </a:r>
            <a:endParaRPr b="1"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MENSAJE    DB “Ingrese 10 caracteres!”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FIN 		     DB ?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CADENA 	     DB ?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3000H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Subrutina que imprime consigna en la pantalla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PRINT_MSG: MOV BX, </a:t>
            </a:r>
            <a:r>
              <a:rPr lang="en-US" sz="1600">
                <a:solidFill>
                  <a:srgbClr val="000000"/>
                </a:solidFill>
              </a:rPr>
              <a:t>OFFSET</a:t>
            </a:r>
            <a:r>
              <a:rPr lang="en-US" sz="1600"/>
              <a:t> MENSAJE</a:t>
            </a:r>
            <a:endParaRPr sz="1600"/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AL, OFFSET FIN - OFFSET MENSAJE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155CC"/>
                </a:solidFill>
              </a:rPr>
              <a:t>INT 7</a:t>
            </a:r>
            <a:endParaRPr b="1" sz="1600">
              <a:solidFill>
                <a:srgbClr val="1155CC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RET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5588925" y="2142875"/>
            <a:ext cx="63726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ORG 2000H</a:t>
            </a:r>
            <a:endParaRPr b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CALL PRINT_MSG</a:t>
            </a:r>
            <a:r>
              <a:rPr lang="en-US" sz="1600">
                <a:solidFill>
                  <a:srgbClr val="666666"/>
                </a:solidFill>
              </a:rPr>
              <a:t> </a:t>
            </a:r>
            <a:r>
              <a:rPr lang="en-US" sz="1600">
                <a:solidFill>
                  <a:srgbClr val="888888"/>
                </a:solidFill>
              </a:rPr>
              <a:t>; Imprimimos mensaje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DL, 10 </a:t>
            </a:r>
            <a:r>
              <a:rPr lang="en-US" sz="1600">
                <a:solidFill>
                  <a:srgbClr val="888888"/>
                </a:solidFill>
              </a:rPr>
              <a:t>; Cantidad de caracteres a leer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BX, OFFSET CADENA </a:t>
            </a:r>
            <a:r>
              <a:rPr lang="en-US" sz="1600">
                <a:solidFill>
                  <a:srgbClr val="888888"/>
                </a:solidFill>
              </a:rPr>
              <a:t>; Donde vamos a insertar lo leido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LEER: </a:t>
            </a:r>
            <a:r>
              <a:rPr b="1" lang="en-US" sz="1600">
                <a:solidFill>
                  <a:srgbClr val="1155CC"/>
                </a:solidFill>
              </a:rPr>
              <a:t>INT 6</a:t>
            </a:r>
            <a:endParaRPr b="1" sz="1600">
              <a:solidFill>
                <a:srgbClr val="1155CC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INC BX</a:t>
            </a:r>
            <a:r>
              <a:rPr lang="en-US" sz="1600">
                <a:solidFill>
                  <a:srgbClr val="888888"/>
                </a:solidFill>
              </a:rPr>
              <a:t> ; Proxima posicion en la memoria</a:t>
            </a:r>
            <a:endParaRPr sz="1600">
              <a:solidFill>
                <a:srgbClr val="888888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DEC DL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JNZ LEER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</a:rPr>
              <a:t>; Imprimimos lo leido</a:t>
            </a:r>
            <a:endParaRPr sz="16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MOV BX, OFFSET CADENA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MOV AL, 10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155CC"/>
                </a:solidFill>
              </a:rPr>
              <a:t>INT 7</a:t>
            </a:r>
            <a:endParaRPr b="1" sz="1600">
              <a:solidFill>
                <a:srgbClr val="1155CC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155CC"/>
                </a:solidFill>
              </a:rPr>
              <a:t>INT 0</a:t>
            </a:r>
            <a:endParaRPr b="1" sz="1600">
              <a:solidFill>
                <a:srgbClr val="1155CC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END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Entrada/Salida</a:t>
            </a:r>
            <a:endParaRPr/>
          </a:p>
        </p:txBody>
      </p:sp>
      <p:grpSp>
        <p:nvGrpSpPr>
          <p:cNvPr id="216" name="Google Shape;216;p23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17" name="Google Shape;217;p23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20" name="Google Shape;220;p23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21" name="Google Shape;221;p23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