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ato Light"/>
      <p:regular r:id="rId39"/>
      <p:bold r:id="rId40"/>
      <p:italic r:id="rId41"/>
      <p:boldItalic r:id="rId42"/>
    </p:embeddedFont>
    <p:embeddedFont>
      <p:font typeface="Libre Baskerville"/>
      <p:regular r:id="rId43"/>
      <p:bold r:id="rId44"/>
      <p: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9729B7-725E-4D1A-92D3-AAB9AEF88B2A}">
  <a:tblStyle styleId="{A39729B7-725E-4D1A-92D3-AAB9AEF88B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.fntdata"/><Relationship Id="rId20" Type="http://schemas.openxmlformats.org/officeDocument/2006/relationships/slide" Target="slides/slide15.xml"/><Relationship Id="rId42" Type="http://schemas.openxmlformats.org/officeDocument/2006/relationships/font" Target="fonts/LatoLight-boldItalic.fntdata"/><Relationship Id="rId41" Type="http://schemas.openxmlformats.org/officeDocument/2006/relationships/font" Target="fonts/LatoLight-italic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bold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ibreBaskervill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4676277b2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a4676277b2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e94f11f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9e94f11f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e94f11f5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9e94f11f5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e94f11f5d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9e94f11f5d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e94f11f5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9e94f11f5d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941dbc6a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9941dbc6a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ef756f9b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9ef756f9b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ef756f9b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9ef756f9b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ef756f9b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9ef756f9b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ef756f9b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9ef756f9b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1dbc6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41dbc6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ef756f9b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9ef756f9b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ef756f9b7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9ef756f9b7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ef756f9b7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9ef756f9b7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ef756f9b7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9ef756f9b7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ef756f9b7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9ef756f9b7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fe02939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9fe02939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fe029391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9fe029391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fe029391c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9fe029391c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9fe029391c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9fe029391c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2cced7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a72cced7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41dbc6a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941dbc6a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676277b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4676277b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41dbc6a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941dbc6a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676277b2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a4676277b2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676277b2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a4676277b2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4676277b2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a4676277b2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676277b2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a4676277b2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Simulador</a:t>
            </a:r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54730" l="66703" r="12717" t="5901"/>
          <a:stretch/>
        </p:blipFill>
        <p:spPr>
          <a:xfrm>
            <a:off x="395287" y="1484312"/>
            <a:ext cx="4665664" cy="5040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4"/>
          <p:cNvCxnSpPr/>
          <p:nvPr/>
        </p:nvCxnSpPr>
        <p:spPr>
          <a:xfrm flipH="1" rot="10800000">
            <a:off x="1794700" y="2265750"/>
            <a:ext cx="3910500" cy="27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4"/>
          <p:cNvSpPr txBox="1"/>
          <p:nvPr>
            <p:ph type="title"/>
          </p:nvPr>
        </p:nvSpPr>
        <p:spPr>
          <a:xfrm>
            <a:off x="5837325" y="2077803"/>
            <a:ext cx="3830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Cantidad de ciclos de ejecución 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254" name="Google Shape;254;p24"/>
          <p:cNvCxnSpPr/>
          <p:nvPr/>
        </p:nvCxnSpPr>
        <p:spPr>
          <a:xfrm>
            <a:off x="2506575" y="2797350"/>
            <a:ext cx="32244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4"/>
          <p:cNvSpPr txBox="1"/>
          <p:nvPr>
            <p:ph type="title"/>
          </p:nvPr>
        </p:nvSpPr>
        <p:spPr>
          <a:xfrm>
            <a:off x="5837325" y="2623222"/>
            <a:ext cx="3830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Cantidad de instrucciones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256" name="Google Shape;256;p24"/>
          <p:cNvCxnSpPr/>
          <p:nvPr/>
        </p:nvCxnSpPr>
        <p:spPr>
          <a:xfrm>
            <a:off x="4672275" y="3048000"/>
            <a:ext cx="1032900" cy="2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4"/>
          <p:cNvSpPr txBox="1"/>
          <p:nvPr>
            <p:ph type="title"/>
          </p:nvPr>
        </p:nvSpPr>
        <p:spPr>
          <a:xfrm>
            <a:off x="5837325" y="3144600"/>
            <a:ext cx="4991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Ciclos por instrucción -&gt; Ciclos / Instrucciones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4176500" y="3940350"/>
            <a:ext cx="1554500" cy="859800"/>
            <a:chOff x="4176500" y="3940350"/>
            <a:chExt cx="1554500" cy="859800"/>
          </a:xfrm>
        </p:grpSpPr>
        <p:sp>
          <p:nvSpPr>
            <p:cNvPr id="259" name="Google Shape;259;p24"/>
            <p:cNvSpPr/>
            <p:nvPr/>
          </p:nvSpPr>
          <p:spPr>
            <a:xfrm>
              <a:off x="4176500" y="3940350"/>
              <a:ext cx="288000" cy="859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60" name="Google Shape;260;p24"/>
            <p:cNvCxnSpPr/>
            <p:nvPr/>
          </p:nvCxnSpPr>
          <p:spPr>
            <a:xfrm flipH="1" rot="10800000">
              <a:off x="4652200" y="4371371"/>
              <a:ext cx="1078800" cy="2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1" name="Google Shape;261;p24"/>
          <p:cNvSpPr txBox="1"/>
          <p:nvPr>
            <p:ph type="title"/>
          </p:nvPr>
        </p:nvSpPr>
        <p:spPr>
          <a:xfrm>
            <a:off x="5837325" y="4183321"/>
            <a:ext cx="1078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Atascos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62" name="Google Shape;262;p24"/>
          <p:cNvGrpSpPr/>
          <p:nvPr/>
        </p:nvGrpSpPr>
        <p:grpSpPr>
          <a:xfrm>
            <a:off x="4176500" y="4854750"/>
            <a:ext cx="1554500" cy="509400"/>
            <a:chOff x="4176500" y="4854750"/>
            <a:chExt cx="1554500" cy="509400"/>
          </a:xfrm>
        </p:grpSpPr>
        <p:sp>
          <p:nvSpPr>
            <p:cNvPr id="263" name="Google Shape;263;p24"/>
            <p:cNvSpPr/>
            <p:nvPr/>
          </p:nvSpPr>
          <p:spPr>
            <a:xfrm>
              <a:off x="4176500" y="4854750"/>
              <a:ext cx="288000" cy="5094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64" name="Google Shape;264;p24"/>
            <p:cNvCxnSpPr/>
            <p:nvPr/>
          </p:nvCxnSpPr>
          <p:spPr>
            <a:xfrm flipH="1" rot="10800000">
              <a:off x="4652200" y="5115324"/>
              <a:ext cx="1078800" cy="2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5" name="Google Shape;265;p24"/>
          <p:cNvSpPr txBox="1"/>
          <p:nvPr>
            <p:ph type="title"/>
          </p:nvPr>
        </p:nvSpPr>
        <p:spPr>
          <a:xfrm>
            <a:off x="5837325" y="4927275"/>
            <a:ext cx="3006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Penalización por saltos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Registros y variables</a:t>
            </a:r>
            <a:endParaRPr/>
          </a:p>
        </p:txBody>
      </p:sp>
      <p:sp>
        <p:nvSpPr>
          <p:cNvPr id="272" name="Google Shape;272;p25"/>
          <p:cNvSpPr txBox="1"/>
          <p:nvPr>
            <p:ph type="title"/>
          </p:nvPr>
        </p:nvSpPr>
        <p:spPr>
          <a:xfrm>
            <a:off x="264500" y="1552950"/>
            <a:ext cx="8274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Tenemos 32 registros de uso general (de 64 bits): </a:t>
            </a:r>
            <a:r>
              <a:rPr b="1" lang="en-US" sz="2000"/>
              <a:t>R0 </a:t>
            </a:r>
            <a:r>
              <a:rPr lang="en-US" sz="2000"/>
              <a:t>… </a:t>
            </a:r>
            <a:r>
              <a:rPr b="1" lang="en-US" sz="2000"/>
              <a:t>R31</a:t>
            </a:r>
            <a:endParaRPr b="1" sz="2000"/>
          </a:p>
        </p:txBody>
      </p:sp>
      <p:sp>
        <p:nvSpPr>
          <p:cNvPr id="273" name="Google Shape;273;p25"/>
          <p:cNvSpPr txBox="1"/>
          <p:nvPr>
            <p:ph type="title"/>
          </p:nvPr>
        </p:nvSpPr>
        <p:spPr>
          <a:xfrm>
            <a:off x="264500" y="2156375"/>
            <a:ext cx="879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Tenemos 32 registros de punto flotante (de 64 bits): </a:t>
            </a:r>
            <a:r>
              <a:rPr b="1" lang="en-US" sz="2000"/>
              <a:t>F0 </a:t>
            </a:r>
            <a:r>
              <a:rPr lang="en-US" sz="2000"/>
              <a:t>… </a:t>
            </a:r>
            <a:r>
              <a:rPr b="1" lang="en-US" sz="2000"/>
              <a:t>F31</a:t>
            </a:r>
            <a:endParaRPr sz="2000"/>
          </a:p>
        </p:txBody>
      </p:sp>
      <p:cxnSp>
        <p:nvCxnSpPr>
          <p:cNvPr id="274" name="Google Shape;274;p25"/>
          <p:cNvCxnSpPr/>
          <p:nvPr/>
        </p:nvCxnSpPr>
        <p:spPr>
          <a:xfrm flipH="1" rot="10800000">
            <a:off x="701800" y="2997188"/>
            <a:ext cx="106566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5"/>
          <p:cNvSpPr/>
          <p:nvPr/>
        </p:nvSpPr>
        <p:spPr>
          <a:xfrm rot="1269">
            <a:off x="9447875" y="1635050"/>
            <a:ext cx="2438700" cy="400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R0 SIEMPRE vale 0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6" name="Google Shape;276;p25"/>
          <p:cNvSpPr txBox="1"/>
          <p:nvPr>
            <p:ph type="title"/>
          </p:nvPr>
        </p:nvSpPr>
        <p:spPr>
          <a:xfrm>
            <a:off x="264500" y="3299375"/>
            <a:ext cx="5333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También podemos definir </a:t>
            </a:r>
            <a:r>
              <a:rPr b="1" lang="en-US" sz="2000"/>
              <a:t>variables</a:t>
            </a:r>
            <a:r>
              <a:rPr lang="en-US" sz="2000"/>
              <a:t>!</a:t>
            </a:r>
            <a:endParaRPr sz="2000"/>
          </a:p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1917088" y="4071050"/>
            <a:ext cx="3438000" cy="1900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.data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A: .byte 1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B: .word16 2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C</a:t>
            </a:r>
            <a:r>
              <a:rPr i="1" lang="en-US" sz="1800"/>
              <a:t>: .word32 3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D: .word 2882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TABLA: .byte “Hola”</a:t>
            </a:r>
            <a:endParaRPr i="1" sz="1800"/>
          </a:p>
        </p:txBody>
      </p:sp>
      <p:sp>
        <p:nvSpPr>
          <p:cNvPr id="278" name="Google Shape;278;p25"/>
          <p:cNvSpPr txBox="1"/>
          <p:nvPr/>
        </p:nvSpPr>
        <p:spPr>
          <a:xfrm>
            <a:off x="7593375" y="4010900"/>
            <a:ext cx="2724600" cy="2020800"/>
          </a:xfrm>
          <a:prstGeom prst="rect">
            <a:avLst/>
          </a:prstGeom>
          <a:solidFill>
            <a:srgbClr val="CCECF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.byte		   </a:t>
            </a:r>
            <a:r>
              <a:rPr b="1" i="1" lang="en-US" sz="1800">
                <a:solidFill>
                  <a:srgbClr val="6B73AD"/>
                </a:solidFill>
              </a:rPr>
              <a:t>8 bits</a:t>
            </a:r>
            <a:endParaRPr b="1" i="1" sz="1800">
              <a:solidFill>
                <a:srgbClr val="6B73A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.word16		 </a:t>
            </a:r>
            <a:r>
              <a:rPr b="1" i="1" lang="en-US" sz="1800">
                <a:solidFill>
                  <a:srgbClr val="6B73AD"/>
                </a:solidFill>
              </a:rPr>
              <a:t>16 bits</a:t>
            </a:r>
            <a:endParaRPr b="1" i="1" sz="1800">
              <a:solidFill>
                <a:srgbClr val="6B73A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.word32	 	 </a:t>
            </a:r>
            <a:r>
              <a:rPr b="1" i="1" lang="en-US" sz="1800">
                <a:solidFill>
                  <a:srgbClr val="6B73AD"/>
                </a:solidFill>
              </a:rPr>
              <a:t>32 bits</a:t>
            </a:r>
            <a:endParaRPr b="1" i="1" sz="1800">
              <a:solidFill>
                <a:srgbClr val="6B73AD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.word</a:t>
            </a:r>
            <a:r>
              <a:rPr b="1" lang="en-US" sz="1800"/>
              <a:t>		 </a:t>
            </a:r>
            <a:r>
              <a:rPr b="1" i="1" lang="en-US" sz="1800">
                <a:solidFill>
                  <a:srgbClr val="6B73AD"/>
                </a:solidFill>
              </a:rPr>
              <a:t>64 bits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</a:t>
            </a:r>
            <a:endParaRPr/>
          </a:p>
        </p:txBody>
      </p:sp>
      <p:sp>
        <p:nvSpPr>
          <p:cNvPr id="285" name="Google Shape;285;p26"/>
          <p:cNvSpPr txBox="1"/>
          <p:nvPr>
            <p:ph type="title"/>
          </p:nvPr>
        </p:nvSpPr>
        <p:spPr>
          <a:xfrm>
            <a:off x="264500" y="1552950"/>
            <a:ext cx="672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Veamos algunas instrucciones</a:t>
            </a:r>
            <a:endParaRPr b="1" sz="2100"/>
          </a:p>
        </p:txBody>
      </p:sp>
      <p:sp>
        <p:nvSpPr>
          <p:cNvPr id="286" name="Google Shape;286;p26"/>
          <p:cNvSpPr txBox="1"/>
          <p:nvPr>
            <p:ph type="title"/>
          </p:nvPr>
        </p:nvSpPr>
        <p:spPr>
          <a:xfrm>
            <a:off x="264500" y="2086350"/>
            <a:ext cx="892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Sumar dos registros: </a:t>
            </a:r>
            <a:r>
              <a:rPr i="1" lang="en-US" sz="2100"/>
              <a:t>DADD R1, R2, R3</a:t>
            </a:r>
            <a:endParaRPr b="1" i="1" sz="2100"/>
          </a:p>
        </p:txBody>
      </p:sp>
      <p:sp>
        <p:nvSpPr>
          <p:cNvPr id="287" name="Google Shape;287;p26"/>
          <p:cNvSpPr txBox="1"/>
          <p:nvPr>
            <p:ph type="title"/>
          </p:nvPr>
        </p:nvSpPr>
        <p:spPr>
          <a:xfrm>
            <a:off x="9527425" y="2086350"/>
            <a:ext cx="1910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+ R3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88" name="Google Shape;288;p26"/>
          <p:cNvSpPr txBox="1"/>
          <p:nvPr>
            <p:ph type="title"/>
          </p:nvPr>
        </p:nvSpPr>
        <p:spPr>
          <a:xfrm>
            <a:off x="264500" y="2557897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Sumar un registro con un valor inmediato: </a:t>
            </a:r>
            <a:r>
              <a:rPr i="1" lang="en-US" sz="2100"/>
              <a:t>DADDI R1, R2, 5</a:t>
            </a:r>
            <a:endParaRPr b="1" i="1" sz="2100"/>
          </a:p>
        </p:txBody>
      </p:sp>
      <p:sp>
        <p:nvSpPr>
          <p:cNvPr id="289" name="Google Shape;289;p26"/>
          <p:cNvSpPr txBox="1"/>
          <p:nvPr>
            <p:ph type="title"/>
          </p:nvPr>
        </p:nvSpPr>
        <p:spPr>
          <a:xfrm>
            <a:off x="9527425" y="2557897"/>
            <a:ext cx="1910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+ 5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90" name="Google Shape;290;p26"/>
          <p:cNvSpPr txBox="1"/>
          <p:nvPr>
            <p:ph type="title"/>
          </p:nvPr>
        </p:nvSpPr>
        <p:spPr>
          <a:xfrm>
            <a:off x="264500" y="30769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Hacer un XOR con un valor inmediato</a:t>
            </a:r>
            <a:r>
              <a:rPr lang="en-US" sz="2100"/>
              <a:t>: </a:t>
            </a:r>
            <a:r>
              <a:rPr i="1" lang="en-US" sz="2100"/>
              <a:t>XOR</a:t>
            </a:r>
            <a:r>
              <a:rPr i="1" lang="en-US" sz="2100"/>
              <a:t>I R6, R6, </a:t>
            </a:r>
            <a:r>
              <a:rPr i="1" lang="en-US" sz="2100"/>
              <a:t>0x</a:t>
            </a:r>
            <a:r>
              <a:rPr i="1" lang="en-US" sz="2100"/>
              <a:t>FD</a:t>
            </a:r>
            <a:endParaRPr b="1" i="1" sz="2100"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9527425" y="3091300"/>
            <a:ext cx="25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R6</a:t>
            </a:r>
            <a:r>
              <a:rPr lang="en-US" sz="2100">
                <a:solidFill>
                  <a:srgbClr val="666666"/>
                </a:solidFill>
              </a:rPr>
              <a:t> = R6 XOR 253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92" name="Google Shape;292;p26"/>
          <p:cNvSpPr txBox="1"/>
          <p:nvPr>
            <p:ph type="title"/>
          </p:nvPr>
        </p:nvSpPr>
        <p:spPr>
          <a:xfrm>
            <a:off x="264500" y="36103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Tenemos la resta! DSUB R1, R2, R3</a:t>
            </a:r>
            <a:endParaRPr b="1" i="1" sz="2100"/>
          </a:p>
        </p:txBody>
      </p:sp>
      <p:sp>
        <p:nvSpPr>
          <p:cNvPr id="293" name="Google Shape;293;p26"/>
          <p:cNvSpPr txBox="1"/>
          <p:nvPr>
            <p:ph type="title"/>
          </p:nvPr>
        </p:nvSpPr>
        <p:spPr>
          <a:xfrm>
            <a:off x="264500" y="41437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Tenemos multiplicación y división!</a:t>
            </a:r>
            <a:endParaRPr b="1" i="1" sz="2100"/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721700" y="47533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DMUL R1, R2, R3</a:t>
            </a:r>
            <a:endParaRPr b="1" i="1" sz="2100"/>
          </a:p>
        </p:txBody>
      </p:sp>
      <p:sp>
        <p:nvSpPr>
          <p:cNvPr id="295" name="Google Shape;295;p26"/>
          <p:cNvSpPr txBox="1"/>
          <p:nvPr>
            <p:ph type="title"/>
          </p:nvPr>
        </p:nvSpPr>
        <p:spPr>
          <a:xfrm>
            <a:off x="9527425" y="4724655"/>
            <a:ext cx="25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* R3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721700" y="5210550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DDIV R1, R2, R3</a:t>
            </a:r>
            <a:endParaRPr b="1" i="1" sz="2100"/>
          </a:p>
        </p:txBody>
      </p:sp>
      <p:sp>
        <p:nvSpPr>
          <p:cNvPr id="297" name="Google Shape;297;p26"/>
          <p:cNvSpPr txBox="1"/>
          <p:nvPr>
            <p:ph type="title"/>
          </p:nvPr>
        </p:nvSpPr>
        <p:spPr>
          <a:xfrm>
            <a:off x="9527425" y="5181855"/>
            <a:ext cx="25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/ R3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98" name="Google Shape;298;p26"/>
          <p:cNvSpPr/>
          <p:nvPr/>
        </p:nvSpPr>
        <p:spPr>
          <a:xfrm rot="1443">
            <a:off x="4876650" y="5896948"/>
            <a:ext cx="2859300" cy="567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Para el resto! Ver el set de instrucciones!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9" name="Google Shape;299;p26"/>
          <p:cNvSpPr txBox="1"/>
          <p:nvPr>
            <p:ph type="title"/>
          </p:nvPr>
        </p:nvSpPr>
        <p:spPr>
          <a:xfrm>
            <a:off x="9527425" y="3624700"/>
            <a:ext cx="25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</a:rPr>
              <a:t>R1 = R2 - R3</a:t>
            </a:r>
            <a:endParaRPr b="1" sz="21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</a:t>
            </a:r>
            <a:endParaRPr/>
          </a:p>
        </p:txBody>
      </p:sp>
      <p:sp>
        <p:nvSpPr>
          <p:cNvPr id="306" name="Google Shape;306;p27"/>
          <p:cNvSpPr txBox="1"/>
          <p:nvPr>
            <p:ph type="title"/>
          </p:nvPr>
        </p:nvSpPr>
        <p:spPr>
          <a:xfrm>
            <a:off x="264500" y="1552950"/>
            <a:ext cx="672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Veamos cómo nos manejamos con variables</a:t>
            </a:r>
            <a:endParaRPr b="1" sz="2100"/>
          </a:p>
        </p:txBody>
      </p:sp>
      <p:sp>
        <p:nvSpPr>
          <p:cNvPr id="307" name="Google Shape;307;p27"/>
          <p:cNvSpPr txBox="1"/>
          <p:nvPr>
            <p:ph type="title"/>
          </p:nvPr>
        </p:nvSpPr>
        <p:spPr>
          <a:xfrm>
            <a:off x="264500" y="2086350"/>
            <a:ext cx="1156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Para empezar, </a:t>
            </a:r>
            <a:r>
              <a:rPr b="1" lang="en-US" sz="2100"/>
              <a:t>todas </a:t>
            </a:r>
            <a:r>
              <a:rPr lang="en-US" sz="2100"/>
              <a:t>las operaciones aritmético-lógicas </a:t>
            </a:r>
            <a:r>
              <a:rPr b="1" lang="en-US" sz="2100"/>
              <a:t>deben</a:t>
            </a:r>
            <a:r>
              <a:rPr lang="en-US" sz="2100"/>
              <a:t> hacerse con </a:t>
            </a:r>
            <a:r>
              <a:rPr b="1" lang="en-US" sz="2100"/>
              <a:t>registros</a:t>
            </a:r>
            <a:r>
              <a:rPr lang="en-US" sz="2100"/>
              <a:t> </a:t>
            </a:r>
            <a:endParaRPr i="1" sz="2100"/>
          </a:p>
        </p:txBody>
      </p:sp>
      <p:sp>
        <p:nvSpPr>
          <p:cNvPr id="308" name="Google Shape;308;p27"/>
          <p:cNvSpPr txBox="1"/>
          <p:nvPr>
            <p:ph type="title"/>
          </p:nvPr>
        </p:nvSpPr>
        <p:spPr>
          <a:xfrm>
            <a:off x="264500" y="2557897"/>
            <a:ext cx="8203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Si quiero usar variables, debo cargarlas antes en un registro</a:t>
            </a:r>
            <a:endParaRPr b="1" i="1" sz="2100"/>
          </a:p>
        </p:txBody>
      </p:sp>
      <p:sp>
        <p:nvSpPr>
          <p:cNvPr id="309" name="Google Shape;309;p27"/>
          <p:cNvSpPr txBox="1"/>
          <p:nvPr>
            <p:ph type="title"/>
          </p:nvPr>
        </p:nvSpPr>
        <p:spPr>
          <a:xfrm>
            <a:off x="264500" y="3610350"/>
            <a:ext cx="1156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Para tomar una variable se usa </a:t>
            </a:r>
            <a:r>
              <a:rPr b="1" lang="en-US" sz="2100"/>
              <a:t>LD &lt;DESTINO&gt;, &lt;VARIABLE&gt; (DESPLAZAMIENTO)</a:t>
            </a:r>
            <a:endParaRPr b="1" i="1" sz="2100"/>
          </a:p>
        </p:txBody>
      </p:sp>
      <p:sp>
        <p:nvSpPr>
          <p:cNvPr id="310" name="Google Shape;310;p27"/>
          <p:cNvSpPr txBox="1"/>
          <p:nvPr>
            <p:ph type="title"/>
          </p:nvPr>
        </p:nvSpPr>
        <p:spPr>
          <a:xfrm>
            <a:off x="264500" y="3076950"/>
            <a:ext cx="1156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Las variables se definen en un bloque </a:t>
            </a:r>
            <a:r>
              <a:rPr i="1" lang="en-US" sz="2100"/>
              <a:t>.data</a:t>
            </a:r>
            <a:r>
              <a:rPr lang="en-US" sz="2100"/>
              <a:t> y arrancan en la dirección 0</a:t>
            </a:r>
            <a:endParaRPr b="1" sz="2100"/>
          </a:p>
        </p:txBody>
      </p:sp>
      <p:sp>
        <p:nvSpPr>
          <p:cNvPr id="311" name="Google Shape;311;p27"/>
          <p:cNvSpPr txBox="1"/>
          <p:nvPr>
            <p:ph type="title"/>
          </p:nvPr>
        </p:nvSpPr>
        <p:spPr>
          <a:xfrm>
            <a:off x="1197075" y="4296150"/>
            <a:ext cx="3438000" cy="2110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.data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A: .word 5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B: .word 8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.code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LD R1, A (R0)</a:t>
            </a:r>
            <a:endParaRPr i="1" sz="1800"/>
          </a:p>
        </p:txBody>
      </p:sp>
      <p:sp>
        <p:nvSpPr>
          <p:cNvPr id="312" name="Google Shape;312;p27"/>
          <p:cNvSpPr txBox="1"/>
          <p:nvPr/>
        </p:nvSpPr>
        <p:spPr>
          <a:xfrm>
            <a:off x="6823875" y="4353625"/>
            <a:ext cx="300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</a:rPr>
              <a:t>LD R1, A (R0)</a:t>
            </a:r>
            <a:endParaRPr b="1" sz="2200"/>
          </a:p>
        </p:txBody>
      </p:sp>
      <p:sp>
        <p:nvSpPr>
          <p:cNvPr id="313" name="Google Shape;313;p27"/>
          <p:cNvSpPr txBox="1"/>
          <p:nvPr/>
        </p:nvSpPr>
        <p:spPr>
          <a:xfrm>
            <a:off x="5385525" y="5754875"/>
            <a:ext cx="5724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</a:rPr>
              <a:t>R1 </a:t>
            </a:r>
            <a:r>
              <a:rPr i="1" lang="en-US" sz="2200">
                <a:solidFill>
                  <a:schemeClr val="dk1"/>
                </a:solidFill>
              </a:rPr>
              <a:t>= variable en dir. de A + 0</a:t>
            </a:r>
            <a:endParaRPr sz="2200"/>
          </a:p>
        </p:txBody>
      </p:sp>
      <p:grpSp>
        <p:nvGrpSpPr>
          <p:cNvPr id="314" name="Google Shape;314;p27"/>
          <p:cNvGrpSpPr/>
          <p:nvPr/>
        </p:nvGrpSpPr>
        <p:grpSpPr>
          <a:xfrm>
            <a:off x="8527300" y="4812800"/>
            <a:ext cx="1040750" cy="1066750"/>
            <a:chOff x="8527300" y="4812800"/>
            <a:chExt cx="1040750" cy="1066750"/>
          </a:xfrm>
        </p:grpSpPr>
        <p:sp>
          <p:nvSpPr>
            <p:cNvPr id="315" name="Google Shape;315;p27"/>
            <p:cNvSpPr/>
            <p:nvPr/>
          </p:nvSpPr>
          <p:spPr>
            <a:xfrm rot="-5400000">
              <a:off x="8923200" y="5234700"/>
              <a:ext cx="288000" cy="1001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16" name="Google Shape;316;p27"/>
            <p:cNvCxnSpPr/>
            <p:nvPr/>
          </p:nvCxnSpPr>
          <p:spPr>
            <a:xfrm>
              <a:off x="8527300" y="4812800"/>
              <a:ext cx="531000" cy="685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7" name="Google Shape;317;p27"/>
          <p:cNvGrpSpPr/>
          <p:nvPr/>
        </p:nvGrpSpPr>
        <p:grpSpPr>
          <a:xfrm>
            <a:off x="8984500" y="4812800"/>
            <a:ext cx="1109892" cy="1066750"/>
            <a:chOff x="8984500" y="4812800"/>
            <a:chExt cx="1109892" cy="1066750"/>
          </a:xfrm>
        </p:grpSpPr>
        <p:sp>
          <p:nvSpPr>
            <p:cNvPr id="318" name="Google Shape;318;p27"/>
            <p:cNvSpPr/>
            <p:nvPr/>
          </p:nvSpPr>
          <p:spPr>
            <a:xfrm rot="-5400000">
              <a:off x="9855592" y="5640750"/>
              <a:ext cx="288000" cy="189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19" name="Google Shape;319;p27"/>
            <p:cNvCxnSpPr/>
            <p:nvPr/>
          </p:nvCxnSpPr>
          <p:spPr>
            <a:xfrm>
              <a:off x="8984500" y="4812800"/>
              <a:ext cx="977400" cy="713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</a:t>
            </a:r>
            <a:endParaRPr/>
          </a:p>
        </p:txBody>
      </p:sp>
      <p:sp>
        <p:nvSpPr>
          <p:cNvPr id="326" name="Google Shape;326;p28"/>
          <p:cNvSpPr txBox="1"/>
          <p:nvPr>
            <p:ph type="title"/>
          </p:nvPr>
        </p:nvSpPr>
        <p:spPr>
          <a:xfrm>
            <a:off x="264500" y="1552950"/>
            <a:ext cx="672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Veamos cómo nos manejamos con variables</a:t>
            </a:r>
            <a:endParaRPr b="1" sz="2100"/>
          </a:p>
        </p:txBody>
      </p:sp>
      <p:sp>
        <p:nvSpPr>
          <p:cNvPr id="327" name="Google Shape;327;p28"/>
          <p:cNvSpPr txBox="1"/>
          <p:nvPr>
            <p:ph type="title"/>
          </p:nvPr>
        </p:nvSpPr>
        <p:spPr>
          <a:xfrm>
            <a:off x="264500" y="2086350"/>
            <a:ext cx="1156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Para guardar un valor en memoria se utiliza el mismo mecanismo de desplazamiento</a:t>
            </a:r>
            <a:endParaRPr i="1" sz="2100"/>
          </a:p>
        </p:txBody>
      </p:sp>
      <p:sp>
        <p:nvSpPr>
          <p:cNvPr id="328" name="Google Shape;328;p28"/>
          <p:cNvSpPr txBox="1"/>
          <p:nvPr>
            <p:ph type="title"/>
          </p:nvPr>
        </p:nvSpPr>
        <p:spPr>
          <a:xfrm>
            <a:off x="264500" y="2557900"/>
            <a:ext cx="1150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La sintaxis es </a:t>
            </a:r>
            <a:r>
              <a:rPr lang="en-US" sz="2100"/>
              <a:t> </a:t>
            </a:r>
            <a:r>
              <a:rPr b="1" lang="en-US" sz="2100"/>
              <a:t>SD &lt;REGISTRO ORIGEN&gt;, &lt;VARIABLE&gt; (DESPLAZAMIENTO)</a:t>
            </a:r>
            <a:endParaRPr sz="2100"/>
          </a:p>
        </p:txBody>
      </p:sp>
      <p:sp>
        <p:nvSpPr>
          <p:cNvPr id="329" name="Google Shape;329;p28"/>
          <p:cNvSpPr txBox="1"/>
          <p:nvPr>
            <p:ph type="title"/>
          </p:nvPr>
        </p:nvSpPr>
        <p:spPr>
          <a:xfrm>
            <a:off x="1197075" y="3610350"/>
            <a:ext cx="3438000" cy="2110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.data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A: .word 0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.code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DADDI R1, R0, 5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SD R1, A (R0)</a:t>
            </a:r>
            <a:endParaRPr i="1" sz="1800"/>
          </a:p>
        </p:txBody>
      </p:sp>
      <p:sp>
        <p:nvSpPr>
          <p:cNvPr id="330" name="Google Shape;330;p28"/>
          <p:cNvSpPr txBox="1"/>
          <p:nvPr/>
        </p:nvSpPr>
        <p:spPr>
          <a:xfrm>
            <a:off x="7106800" y="3528963"/>
            <a:ext cx="300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</a:rPr>
              <a:t>S</a:t>
            </a:r>
            <a:r>
              <a:rPr b="1" i="1" lang="en-US" sz="2200">
                <a:solidFill>
                  <a:schemeClr val="dk1"/>
                </a:solidFill>
              </a:rPr>
              <a:t>D R1, A (R0)</a:t>
            </a:r>
            <a:endParaRPr b="1" sz="2200"/>
          </a:p>
        </p:txBody>
      </p:sp>
      <p:sp>
        <p:nvSpPr>
          <p:cNvPr id="331" name="Google Shape;331;p28"/>
          <p:cNvSpPr txBox="1"/>
          <p:nvPr/>
        </p:nvSpPr>
        <p:spPr>
          <a:xfrm>
            <a:off x="5134125" y="5069075"/>
            <a:ext cx="637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</a:rPr>
              <a:t>A </a:t>
            </a:r>
            <a:r>
              <a:rPr i="1" lang="en-US" sz="2200">
                <a:solidFill>
                  <a:schemeClr val="dk1"/>
                </a:solidFill>
              </a:rPr>
              <a:t>= valor de R1 en variable en dir. de A + 0</a:t>
            </a:r>
            <a:endParaRPr sz="2200"/>
          </a:p>
        </p:txBody>
      </p:sp>
      <p:grpSp>
        <p:nvGrpSpPr>
          <p:cNvPr id="332" name="Google Shape;332;p28"/>
          <p:cNvGrpSpPr/>
          <p:nvPr/>
        </p:nvGrpSpPr>
        <p:grpSpPr>
          <a:xfrm>
            <a:off x="8834775" y="3985050"/>
            <a:ext cx="1686964" cy="1208700"/>
            <a:chOff x="7881086" y="4670850"/>
            <a:chExt cx="1686964" cy="1208700"/>
          </a:xfrm>
        </p:grpSpPr>
        <p:sp>
          <p:nvSpPr>
            <p:cNvPr id="333" name="Google Shape;333;p28"/>
            <p:cNvSpPr/>
            <p:nvPr/>
          </p:nvSpPr>
          <p:spPr>
            <a:xfrm rot="-5400000">
              <a:off x="8923200" y="5234700"/>
              <a:ext cx="288000" cy="1001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34" name="Google Shape;334;p28"/>
            <p:cNvCxnSpPr/>
            <p:nvPr/>
          </p:nvCxnSpPr>
          <p:spPr>
            <a:xfrm>
              <a:off x="7881086" y="4670850"/>
              <a:ext cx="1177200" cy="82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5" name="Google Shape;335;p28"/>
          <p:cNvGrpSpPr/>
          <p:nvPr/>
        </p:nvGrpSpPr>
        <p:grpSpPr>
          <a:xfrm>
            <a:off x="9277700" y="3999825"/>
            <a:ext cx="1743911" cy="1191370"/>
            <a:chOff x="7982096" y="4688180"/>
            <a:chExt cx="2112296" cy="1191370"/>
          </a:xfrm>
        </p:grpSpPr>
        <p:sp>
          <p:nvSpPr>
            <p:cNvPr id="336" name="Google Shape;336;p28"/>
            <p:cNvSpPr/>
            <p:nvPr/>
          </p:nvSpPr>
          <p:spPr>
            <a:xfrm rot="-5400000">
              <a:off x="9855592" y="5640750"/>
              <a:ext cx="288000" cy="189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37" name="Google Shape;337;p28"/>
            <p:cNvCxnSpPr/>
            <p:nvPr/>
          </p:nvCxnSpPr>
          <p:spPr>
            <a:xfrm>
              <a:off x="7982096" y="4688180"/>
              <a:ext cx="1980000" cy="838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de multiplicación</a:t>
            </a:r>
            <a:endParaRPr/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264500" y="16964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Escribir un algoritmo que multiplique dos variables y guarde el resultado en la variable </a:t>
            </a:r>
            <a:r>
              <a:rPr i="1" lang="en-US" sz="2000"/>
              <a:t>RES</a:t>
            </a:r>
            <a:endParaRPr sz="2000"/>
          </a:p>
        </p:txBody>
      </p:sp>
      <p:sp>
        <p:nvSpPr>
          <p:cNvPr id="345" name="Google Shape;345;p29"/>
          <p:cNvSpPr txBox="1"/>
          <p:nvPr>
            <p:ph type="title"/>
          </p:nvPr>
        </p:nvSpPr>
        <p:spPr>
          <a:xfrm>
            <a:off x="4377000" y="2312050"/>
            <a:ext cx="34380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.data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NUM1: .word 5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NUM2: .word 6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RES: .word 0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.code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LD R1, NUM1 (R0)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LD R2, NUM2 (R0)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DMUL R3, R1, R2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SD R3, RES (R0)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HALT</a:t>
            </a:r>
            <a:endParaRPr sz="2200"/>
          </a:p>
        </p:txBody>
      </p:sp>
      <p:sp>
        <p:nvSpPr>
          <p:cNvPr id="346" name="Google Shape;346;p29"/>
          <p:cNvSpPr/>
          <p:nvPr/>
        </p:nvSpPr>
        <p:spPr>
          <a:xfrm rot="-422500">
            <a:off x="8435832" y="5507550"/>
            <a:ext cx="2941487" cy="60005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Ponerlo en un archivo </a:t>
            </a:r>
            <a:r>
              <a:rPr b="1" i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.s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y cargarlo en WinMIPS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Atascos</a:t>
            </a:r>
            <a:endParaRPr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353" name="Google Shape;353;p30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56" name="Google Shape;356;p30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357" name="Google Shape;357;p30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60" name="Google Shape;360;p3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Dependencia de datos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RAW</a:t>
            </a:r>
            <a:endParaRPr/>
          </a:p>
        </p:txBody>
      </p:sp>
      <p:sp>
        <p:nvSpPr>
          <p:cNvPr id="367" name="Google Shape;367;p31"/>
          <p:cNvSpPr txBox="1"/>
          <p:nvPr>
            <p:ph type="title"/>
          </p:nvPr>
        </p:nvSpPr>
        <p:spPr>
          <a:xfrm>
            <a:off x="264500" y="15440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RAW</a:t>
            </a:r>
            <a:r>
              <a:rPr lang="en-US" sz="2000"/>
              <a:t> significa “Read After Write” </a:t>
            </a:r>
            <a:endParaRPr sz="2000"/>
          </a:p>
        </p:txBody>
      </p:sp>
      <p:sp>
        <p:nvSpPr>
          <p:cNvPr id="368" name="Google Shape;368;p31"/>
          <p:cNvSpPr txBox="1"/>
          <p:nvPr>
            <p:ph type="title"/>
          </p:nvPr>
        </p:nvSpPr>
        <p:spPr>
          <a:xfrm>
            <a:off x="429300" y="2546600"/>
            <a:ext cx="5649300" cy="3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.data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NUM1: .word 15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.code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666666"/>
                </a:solidFill>
              </a:rPr>
              <a:t>; Inicializamos un registro y le sumamos 10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DADDI R1, R0, 8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DADDI R2, R1, 10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</a:rPr>
              <a:t>; Después hacemos otra cosa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LD R7, NUM1 (R0)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HALT</a:t>
            </a:r>
            <a:endParaRPr sz="2200"/>
          </a:p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264500" y="20012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 produce cuando una instrucción necesita leer un dato que todavía no está disponible</a:t>
            </a:r>
            <a:endParaRPr sz="2000"/>
          </a:p>
        </p:txBody>
      </p:sp>
      <p:sp>
        <p:nvSpPr>
          <p:cNvPr id="370" name="Google Shape;370;p31"/>
          <p:cNvSpPr/>
          <p:nvPr/>
        </p:nvSpPr>
        <p:spPr>
          <a:xfrm rot="1265">
            <a:off x="7363025" y="5247916"/>
            <a:ext cx="3261600" cy="728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atasca el pipeline y se alarga la etapa ID!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225" y="2873075"/>
            <a:ext cx="6277801" cy="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Soluciones al RAW</a:t>
            </a:r>
            <a:endParaRPr/>
          </a:p>
        </p:txBody>
      </p:sp>
      <p:sp>
        <p:nvSpPr>
          <p:cNvPr id="378" name="Google Shape;378;p32"/>
          <p:cNvSpPr txBox="1"/>
          <p:nvPr>
            <p:ph type="title"/>
          </p:nvPr>
        </p:nvSpPr>
        <p:spPr>
          <a:xfrm>
            <a:off x="264500" y="15529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Podemos solucionarlo de dos formas:</a:t>
            </a:r>
            <a:endParaRPr sz="1800"/>
          </a:p>
        </p:txBody>
      </p:sp>
      <p:sp>
        <p:nvSpPr>
          <p:cNvPr id="379" name="Google Shape;379;p32"/>
          <p:cNvSpPr txBox="1"/>
          <p:nvPr>
            <p:ph type="title"/>
          </p:nvPr>
        </p:nvSpPr>
        <p:spPr>
          <a:xfrm>
            <a:off x="264500" y="2156375"/>
            <a:ext cx="3188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Por software</a:t>
            </a:r>
            <a:endParaRPr b="1" i="1" sz="2200"/>
          </a:p>
        </p:txBody>
      </p:sp>
      <p:sp>
        <p:nvSpPr>
          <p:cNvPr id="380" name="Google Shape;380;p32"/>
          <p:cNvSpPr txBox="1"/>
          <p:nvPr/>
        </p:nvSpPr>
        <p:spPr>
          <a:xfrm>
            <a:off x="701800" y="3146175"/>
            <a:ext cx="3000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R1, R0, 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R1, 10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LD R7, NUM1 (R0)</a:t>
            </a:r>
            <a:endParaRPr sz="1200"/>
          </a:p>
        </p:txBody>
      </p:sp>
      <p:sp>
        <p:nvSpPr>
          <p:cNvPr id="381" name="Google Shape;381;p32"/>
          <p:cNvSpPr txBox="1"/>
          <p:nvPr>
            <p:ph type="title"/>
          </p:nvPr>
        </p:nvSpPr>
        <p:spPr>
          <a:xfrm>
            <a:off x="3453150" y="3569325"/>
            <a:ext cx="71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VS</a:t>
            </a:r>
            <a:endParaRPr b="1" i="1" sz="2000"/>
          </a:p>
        </p:txBody>
      </p:sp>
      <p:sp>
        <p:nvSpPr>
          <p:cNvPr id="382" name="Google Shape;382;p32"/>
          <p:cNvSpPr txBox="1"/>
          <p:nvPr/>
        </p:nvSpPr>
        <p:spPr>
          <a:xfrm>
            <a:off x="4596000" y="3146175"/>
            <a:ext cx="3000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R1, R0, 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NOP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R1, 10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LD R7, NUM1 (R0)</a:t>
            </a:r>
            <a:endParaRPr sz="1200"/>
          </a:p>
        </p:txBody>
      </p:sp>
      <p:sp>
        <p:nvSpPr>
          <p:cNvPr id="383" name="Google Shape;383;p32"/>
          <p:cNvSpPr txBox="1"/>
          <p:nvPr>
            <p:ph type="title"/>
          </p:nvPr>
        </p:nvSpPr>
        <p:spPr>
          <a:xfrm>
            <a:off x="7415550" y="3569325"/>
            <a:ext cx="71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VS</a:t>
            </a:r>
            <a:endParaRPr b="1" i="1" sz="2000"/>
          </a:p>
        </p:txBody>
      </p:sp>
      <p:sp>
        <p:nvSpPr>
          <p:cNvPr id="384" name="Google Shape;384;p32"/>
          <p:cNvSpPr txBox="1"/>
          <p:nvPr/>
        </p:nvSpPr>
        <p:spPr>
          <a:xfrm>
            <a:off x="8558400" y="3146175"/>
            <a:ext cx="3000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R1, R0, 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LD R7, NUM1 (R0)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R1, 10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32"/>
          <p:cNvSpPr txBox="1"/>
          <p:nvPr>
            <p:ph type="title"/>
          </p:nvPr>
        </p:nvSpPr>
        <p:spPr>
          <a:xfrm>
            <a:off x="4868600" y="4843875"/>
            <a:ext cx="1871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Con </a:t>
            </a:r>
            <a:r>
              <a:rPr b="1" i="1" lang="en-US" sz="2000"/>
              <a:t>NOP</a:t>
            </a:r>
            <a:r>
              <a:rPr b="1" lang="en-US" sz="2000"/>
              <a:t>s</a:t>
            </a:r>
            <a:endParaRPr b="1" i="1" sz="2000"/>
          </a:p>
        </p:txBody>
      </p:sp>
      <p:sp>
        <p:nvSpPr>
          <p:cNvPr id="386" name="Google Shape;386;p32"/>
          <p:cNvSpPr txBox="1"/>
          <p:nvPr>
            <p:ph type="title"/>
          </p:nvPr>
        </p:nvSpPr>
        <p:spPr>
          <a:xfrm>
            <a:off x="8341900" y="4843875"/>
            <a:ext cx="2936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Ordenando sentencias</a:t>
            </a:r>
            <a:endParaRPr b="1"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Soluciones al RAW</a:t>
            </a:r>
            <a:endParaRPr/>
          </a:p>
        </p:txBody>
      </p:sp>
      <p:sp>
        <p:nvSpPr>
          <p:cNvPr id="393" name="Google Shape;393;p33"/>
          <p:cNvSpPr txBox="1"/>
          <p:nvPr>
            <p:ph type="title"/>
          </p:nvPr>
        </p:nvSpPr>
        <p:spPr>
          <a:xfrm>
            <a:off x="264500" y="1500650"/>
            <a:ext cx="3188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Por hardware</a:t>
            </a:r>
            <a:endParaRPr b="1" i="1" sz="2200"/>
          </a:p>
        </p:txBody>
      </p:sp>
      <p:sp>
        <p:nvSpPr>
          <p:cNvPr id="394" name="Google Shape;394;p33"/>
          <p:cNvSpPr txBox="1"/>
          <p:nvPr>
            <p:ph type="title"/>
          </p:nvPr>
        </p:nvSpPr>
        <p:spPr>
          <a:xfrm>
            <a:off x="264500" y="203405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Si ya tenemos los valores necesarios, podemos “adelantarlos”</a:t>
            </a:r>
            <a:endParaRPr i="1" sz="2000"/>
          </a:p>
        </p:txBody>
      </p:sp>
      <p:graphicFrame>
        <p:nvGraphicFramePr>
          <p:cNvPr id="395" name="Google Shape;395;p33"/>
          <p:cNvGraphicFramePr/>
          <p:nvPr/>
        </p:nvGraphicFramePr>
        <p:xfrm>
          <a:off x="2848426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Google Shape;396;p33"/>
          <p:cNvGraphicFramePr/>
          <p:nvPr/>
        </p:nvGraphicFramePr>
        <p:xfrm>
          <a:off x="3841026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33"/>
          <p:cNvGraphicFramePr/>
          <p:nvPr/>
        </p:nvGraphicFramePr>
        <p:xfrm>
          <a:off x="4833626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p33"/>
          <p:cNvGraphicFramePr/>
          <p:nvPr/>
        </p:nvGraphicFramePr>
        <p:xfrm>
          <a:off x="6758664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33"/>
          <p:cNvGraphicFramePr/>
          <p:nvPr/>
        </p:nvGraphicFramePr>
        <p:xfrm>
          <a:off x="8704939" y="30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400" name="Google Shape;400;p33"/>
          <p:cNvSpPr/>
          <p:nvPr/>
        </p:nvSpPr>
        <p:spPr>
          <a:xfrm>
            <a:off x="5903688" y="2813375"/>
            <a:ext cx="402300" cy="9123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>
            <p:ph type="title"/>
          </p:nvPr>
        </p:nvSpPr>
        <p:spPr>
          <a:xfrm>
            <a:off x="5639988" y="3849350"/>
            <a:ext cx="9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endParaRPr b="1" i="1" sz="14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7849963" y="2813375"/>
            <a:ext cx="402300" cy="9123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 txBox="1"/>
          <p:nvPr>
            <p:ph type="title"/>
          </p:nvPr>
        </p:nvSpPr>
        <p:spPr>
          <a:xfrm>
            <a:off x="7586263" y="3849350"/>
            <a:ext cx="9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endParaRPr b="1" i="1" sz="14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3"/>
          <p:cNvSpPr txBox="1"/>
          <p:nvPr>
            <p:ph type="title"/>
          </p:nvPr>
        </p:nvSpPr>
        <p:spPr>
          <a:xfrm>
            <a:off x="264500" y="440720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En estos buffers se almacenan los valores para que los puedan usar en las próximas instrucciones</a:t>
            </a:r>
            <a:endParaRPr i="1" sz="2000"/>
          </a:p>
        </p:txBody>
      </p:sp>
      <p:sp>
        <p:nvSpPr>
          <p:cNvPr id="405" name="Google Shape;405;p33"/>
          <p:cNvSpPr txBox="1"/>
          <p:nvPr>
            <p:ph type="title"/>
          </p:nvPr>
        </p:nvSpPr>
        <p:spPr>
          <a:xfrm>
            <a:off x="264500" y="488600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 esta manera no hace falta esperar a las etapas </a:t>
            </a:r>
            <a:r>
              <a:rPr b="1" lang="en-US" sz="2000"/>
              <a:t>MEM</a:t>
            </a:r>
            <a:r>
              <a:rPr lang="en-US" sz="2000"/>
              <a:t> y </a:t>
            </a:r>
            <a:r>
              <a:rPr b="1" lang="en-US" sz="2000"/>
              <a:t>WB </a:t>
            </a:r>
            <a:r>
              <a:rPr lang="en-US" sz="2000"/>
              <a:t>para usar los valores!</a:t>
            </a:r>
            <a:endParaRPr i="1" sz="2000"/>
          </a:p>
        </p:txBody>
      </p:sp>
      <p:sp>
        <p:nvSpPr>
          <p:cNvPr id="406" name="Google Shape;406;p33"/>
          <p:cNvSpPr txBox="1"/>
          <p:nvPr>
            <p:ph type="title"/>
          </p:nvPr>
        </p:nvSpPr>
        <p:spPr>
          <a:xfrm>
            <a:off x="264500" y="541940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Este adelantamiento de operando lo llamamos </a:t>
            </a:r>
            <a:r>
              <a:rPr b="1" lang="en-US" sz="2000"/>
              <a:t>Forwarding</a:t>
            </a:r>
            <a:endParaRPr b="1" i="1" sz="2000"/>
          </a:p>
        </p:txBody>
      </p:sp>
      <p:sp>
        <p:nvSpPr>
          <p:cNvPr id="407" name="Google Shape;407;p33"/>
          <p:cNvSpPr txBox="1"/>
          <p:nvPr>
            <p:ph type="title"/>
          </p:nvPr>
        </p:nvSpPr>
        <p:spPr>
          <a:xfrm>
            <a:off x="264500" y="5952800"/>
            <a:ext cx="11396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Esta técnica, además, permite postergar la “necesidad” de los operandos</a:t>
            </a:r>
            <a:endParaRPr b="1"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RISC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Reduced instruction set computing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413" name="Google Shape;413;p3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Forwarding</a:t>
            </a:r>
            <a:endParaRPr/>
          </a:p>
        </p:txBody>
      </p:sp>
      <p:sp>
        <p:nvSpPr>
          <p:cNvPr id="414" name="Google Shape;414;p34"/>
          <p:cNvSpPr txBox="1"/>
          <p:nvPr>
            <p:ph type="title"/>
          </p:nvPr>
        </p:nvSpPr>
        <p:spPr>
          <a:xfrm>
            <a:off x="3084200" y="1941800"/>
            <a:ext cx="2350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Sin forwarding</a:t>
            </a:r>
            <a:endParaRPr b="1" i="1" sz="2200"/>
          </a:p>
        </p:txBody>
      </p:sp>
      <p:sp>
        <p:nvSpPr>
          <p:cNvPr id="415" name="Google Shape;415;p34"/>
          <p:cNvSpPr txBox="1"/>
          <p:nvPr>
            <p:ph type="title"/>
          </p:nvPr>
        </p:nvSpPr>
        <p:spPr>
          <a:xfrm>
            <a:off x="332650" y="3294000"/>
            <a:ext cx="2153700" cy="169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.code</a:t>
            </a:r>
            <a:endParaRPr b="1"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/>
              <a:t>...</a:t>
            </a:r>
            <a:endParaRPr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/>
              <a:t>LD</a:t>
            </a:r>
            <a:r>
              <a:rPr i="1" lang="en-US" sz="1700"/>
              <a:t> R5, NUM (R0)</a:t>
            </a:r>
            <a:endParaRPr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/>
              <a:t>DADD R2, R5, R4</a:t>
            </a:r>
            <a:endParaRPr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/>
              <a:t>...</a:t>
            </a:r>
            <a:endParaRPr i="1" sz="1700"/>
          </a:p>
        </p:txBody>
      </p:sp>
      <p:sp>
        <p:nvSpPr>
          <p:cNvPr id="416" name="Google Shape;416;p34"/>
          <p:cNvSpPr txBox="1"/>
          <p:nvPr>
            <p:ph type="title"/>
          </p:nvPr>
        </p:nvSpPr>
        <p:spPr>
          <a:xfrm>
            <a:off x="3084200" y="4456400"/>
            <a:ext cx="2350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Con</a:t>
            </a:r>
            <a:r>
              <a:rPr b="1" lang="en-US" sz="2200"/>
              <a:t> forwarding</a:t>
            </a:r>
            <a:endParaRPr b="1" i="1" sz="2200"/>
          </a:p>
        </p:txBody>
      </p:sp>
      <p:graphicFrame>
        <p:nvGraphicFramePr>
          <p:cNvPr id="417" name="Google Shape;417;p34"/>
          <p:cNvGraphicFramePr/>
          <p:nvPr/>
        </p:nvGraphicFramePr>
        <p:xfrm>
          <a:off x="5113414" y="29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740150"/>
                <a:gridCol w="707675"/>
                <a:gridCol w="692450"/>
                <a:gridCol w="720450"/>
                <a:gridCol w="69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Google Shape;418;p34"/>
          <p:cNvGraphicFramePr/>
          <p:nvPr/>
        </p:nvGraphicFramePr>
        <p:xfrm>
          <a:off x="5853564" y="347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707675"/>
                <a:gridCol w="692450"/>
                <a:gridCol w="720450"/>
                <a:gridCol w="694700"/>
                <a:gridCol w="746400"/>
                <a:gridCol w="743200"/>
                <a:gridCol w="644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RAW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RAW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419" name="Google Shape;419;p34"/>
          <p:cNvSpPr txBox="1"/>
          <p:nvPr/>
        </p:nvSpPr>
        <p:spPr>
          <a:xfrm>
            <a:off x="3044450" y="2901600"/>
            <a:ext cx="195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LD R5, NUM (R0)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3044450" y="3435000"/>
            <a:ext cx="195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DADD R2, R5, R4</a:t>
            </a:r>
            <a:endParaRPr/>
          </a:p>
        </p:txBody>
      </p:sp>
      <p:graphicFrame>
        <p:nvGraphicFramePr>
          <p:cNvPr id="421" name="Google Shape;421;p34"/>
          <p:cNvGraphicFramePr/>
          <p:nvPr/>
        </p:nvGraphicFramePr>
        <p:xfrm>
          <a:off x="5113414" y="53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740150"/>
                <a:gridCol w="707675"/>
                <a:gridCol w="692450"/>
                <a:gridCol w="720450"/>
                <a:gridCol w="69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2" name="Google Shape;422;p34"/>
          <p:cNvGraphicFramePr/>
          <p:nvPr/>
        </p:nvGraphicFramePr>
        <p:xfrm>
          <a:off x="5853564" y="587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707675"/>
                <a:gridCol w="692450"/>
                <a:gridCol w="720450"/>
                <a:gridCol w="694700"/>
                <a:gridCol w="746400"/>
                <a:gridCol w="743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RAW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423" name="Google Shape;423;p34"/>
          <p:cNvSpPr txBox="1"/>
          <p:nvPr/>
        </p:nvSpPr>
        <p:spPr>
          <a:xfrm>
            <a:off x="3044450" y="5299875"/>
            <a:ext cx="195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LD R5, NUM (R0)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3044450" y="5833275"/>
            <a:ext cx="195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DADD R2, R5, R4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Atascos</a:t>
            </a:r>
            <a:endParaRPr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431" name="Google Shape;431;p35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34" name="Google Shape;434;p35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435" name="Google Shape;435;p35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438" name="Google Shape;438;p3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D</a:t>
            </a:r>
            <a:r>
              <a:rPr i="1" lang="en-US"/>
              <a:t>ependencia de control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444" name="Google Shape;444;p3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Dependencia de control</a:t>
            </a:r>
            <a:endParaRPr/>
          </a:p>
        </p:txBody>
      </p:sp>
      <p:sp>
        <p:nvSpPr>
          <p:cNvPr id="445" name="Google Shape;445;p36"/>
          <p:cNvSpPr txBox="1"/>
          <p:nvPr>
            <p:ph type="title"/>
          </p:nvPr>
        </p:nvSpPr>
        <p:spPr>
          <a:xfrm>
            <a:off x="264500" y="15440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Tenemos dos tipos de saltos</a:t>
            </a:r>
            <a:endParaRPr sz="2000"/>
          </a:p>
        </p:txBody>
      </p:sp>
      <p:sp>
        <p:nvSpPr>
          <p:cNvPr id="446" name="Google Shape;446;p36"/>
          <p:cNvSpPr txBox="1"/>
          <p:nvPr>
            <p:ph type="title"/>
          </p:nvPr>
        </p:nvSpPr>
        <p:spPr>
          <a:xfrm>
            <a:off x="416900" y="3739825"/>
            <a:ext cx="3304800" cy="2049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Condicional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LOOP: DADDI R2, R2, -1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DADDI R1, R1, 8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BNEZ</a:t>
            </a:r>
            <a:r>
              <a:rPr lang="en-US" sz="2000"/>
              <a:t> R2, LOOP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DADDI R7,R0,R1</a:t>
            </a:r>
            <a:endParaRPr sz="2000"/>
          </a:p>
        </p:txBody>
      </p:sp>
      <p:sp>
        <p:nvSpPr>
          <p:cNvPr id="447" name="Google Shape;447;p36"/>
          <p:cNvSpPr txBox="1"/>
          <p:nvPr>
            <p:ph type="title"/>
          </p:nvPr>
        </p:nvSpPr>
        <p:spPr>
          <a:xfrm>
            <a:off x="264500" y="20774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Incondicionales</a:t>
            </a:r>
            <a:r>
              <a:rPr lang="en-US" sz="2000"/>
              <a:t>: salta siempre</a:t>
            </a:r>
            <a:endParaRPr sz="2000"/>
          </a:p>
        </p:txBody>
      </p:sp>
      <p:sp>
        <p:nvSpPr>
          <p:cNvPr id="448" name="Google Shape;448;p36"/>
          <p:cNvSpPr txBox="1"/>
          <p:nvPr>
            <p:ph type="title"/>
          </p:nvPr>
        </p:nvSpPr>
        <p:spPr>
          <a:xfrm>
            <a:off x="264500" y="26108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</a:t>
            </a:r>
            <a:r>
              <a:rPr b="1" lang="en-US" sz="2000"/>
              <a:t>ondicionales</a:t>
            </a:r>
            <a:r>
              <a:rPr lang="en-US" sz="2000"/>
              <a:t>: salta dependiendo de que se cumpla una condición</a:t>
            </a:r>
            <a:endParaRPr sz="2000"/>
          </a:p>
        </p:txBody>
      </p:sp>
      <p:sp>
        <p:nvSpPr>
          <p:cNvPr id="449" name="Google Shape;449;p36"/>
          <p:cNvSpPr txBox="1"/>
          <p:nvPr>
            <p:ph type="title"/>
          </p:nvPr>
        </p:nvSpPr>
        <p:spPr>
          <a:xfrm>
            <a:off x="4765288" y="3739825"/>
            <a:ext cx="2800500" cy="1684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Incondicional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LOOP: </a:t>
            </a:r>
            <a:r>
              <a:rPr lang="en-US" sz="2000">
                <a:solidFill>
                  <a:srgbClr val="666666"/>
                </a:solidFill>
              </a:rPr>
              <a:t>; Hace algo…</a:t>
            </a:r>
            <a:endParaRPr sz="20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Hace otra cosa...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J</a:t>
            </a:r>
            <a:r>
              <a:rPr lang="en-US" sz="2000"/>
              <a:t> LOOP</a:t>
            </a:r>
            <a:endParaRPr sz="2000"/>
          </a:p>
        </p:txBody>
      </p:sp>
      <p:sp>
        <p:nvSpPr>
          <p:cNvPr id="450" name="Google Shape;450;p36"/>
          <p:cNvSpPr txBox="1"/>
          <p:nvPr>
            <p:ph type="title"/>
          </p:nvPr>
        </p:nvSpPr>
        <p:spPr>
          <a:xfrm>
            <a:off x="8609375" y="3739825"/>
            <a:ext cx="3304800" cy="1684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Incondicional con registro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DADD R1, R2, R3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JR</a:t>
            </a:r>
            <a:r>
              <a:rPr lang="en-US" sz="2000"/>
              <a:t> R1</a:t>
            </a:r>
            <a:endParaRPr sz="2000"/>
          </a:p>
        </p:txBody>
      </p:sp>
      <p:cxnSp>
        <p:nvCxnSpPr>
          <p:cNvPr id="451" name="Google Shape;451;p36"/>
          <p:cNvCxnSpPr/>
          <p:nvPr/>
        </p:nvCxnSpPr>
        <p:spPr>
          <a:xfrm>
            <a:off x="4241688" y="3647575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6"/>
          <p:cNvCxnSpPr/>
          <p:nvPr/>
        </p:nvCxnSpPr>
        <p:spPr>
          <a:xfrm>
            <a:off x="8110075" y="3647575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Branch Taken Stall</a:t>
            </a:r>
            <a:endParaRPr/>
          </a:p>
        </p:txBody>
      </p:sp>
      <p:sp>
        <p:nvSpPr>
          <p:cNvPr id="459" name="Google Shape;459;p37"/>
          <p:cNvSpPr txBox="1"/>
          <p:nvPr>
            <p:ph type="title"/>
          </p:nvPr>
        </p:nvSpPr>
        <p:spPr>
          <a:xfrm>
            <a:off x="8578325" y="1654325"/>
            <a:ext cx="3304800" cy="1610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66666"/>
                </a:solidFill>
              </a:rPr>
              <a:t>; Condicional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LOOP: DADDI R2, R2, -1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BNEZ</a:t>
            </a:r>
            <a:r>
              <a:rPr lang="en-US" sz="2000"/>
              <a:t> R2, LOOP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DADDI R7,R0,R1</a:t>
            </a:r>
            <a:endParaRPr sz="2000"/>
          </a:p>
        </p:txBody>
      </p:sp>
      <p:graphicFrame>
        <p:nvGraphicFramePr>
          <p:cNvPr id="460" name="Google Shape;460;p37"/>
          <p:cNvGraphicFramePr/>
          <p:nvPr/>
        </p:nvGraphicFramePr>
        <p:xfrm>
          <a:off x="3649564" y="245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80000"/>
                <a:gridCol w="70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37"/>
          <p:cNvSpPr txBox="1"/>
          <p:nvPr/>
        </p:nvSpPr>
        <p:spPr>
          <a:xfrm>
            <a:off x="110300" y="24163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LOOP: DADDI R2, R2, -1</a:t>
            </a:r>
            <a:endParaRPr/>
          </a:p>
        </p:txBody>
      </p:sp>
      <p:graphicFrame>
        <p:nvGraphicFramePr>
          <p:cNvPr id="462" name="Google Shape;462;p37"/>
          <p:cNvGraphicFramePr/>
          <p:nvPr/>
        </p:nvGraphicFramePr>
        <p:xfrm>
          <a:off x="4348351" y="30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63" name="Google Shape;463;p37"/>
          <p:cNvSpPr txBox="1"/>
          <p:nvPr/>
        </p:nvSpPr>
        <p:spPr>
          <a:xfrm>
            <a:off x="110300" y="30259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BNEZ</a:t>
            </a:r>
            <a:r>
              <a:rPr lang="en-US" sz="2000">
                <a:solidFill>
                  <a:schemeClr val="dk1"/>
                </a:solidFill>
              </a:rPr>
              <a:t> R2, LOOP </a:t>
            </a:r>
            <a:r>
              <a:rPr lang="en-US" sz="2000">
                <a:solidFill>
                  <a:srgbClr val="666666"/>
                </a:solidFill>
              </a:rPr>
              <a:t>; R2 = 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110300" y="18829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; Supongamos R2 = 5</a:t>
            </a:r>
            <a:endParaRPr>
              <a:solidFill>
                <a:srgbClr val="666666"/>
              </a:solidFill>
            </a:endParaRPr>
          </a:p>
        </p:txBody>
      </p:sp>
      <p:graphicFrame>
        <p:nvGraphicFramePr>
          <p:cNvPr id="465" name="Google Shape;465;p37"/>
          <p:cNvGraphicFramePr/>
          <p:nvPr/>
        </p:nvGraphicFramePr>
        <p:xfrm>
          <a:off x="5028351" y="30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70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66" name="Google Shape;466;p37"/>
          <p:cNvSpPr txBox="1"/>
          <p:nvPr/>
        </p:nvSpPr>
        <p:spPr>
          <a:xfrm>
            <a:off x="5139500" y="2416325"/>
            <a:ext cx="6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...</a:t>
            </a:r>
            <a:endParaRPr b="1"/>
          </a:p>
        </p:txBody>
      </p:sp>
      <p:graphicFrame>
        <p:nvGraphicFramePr>
          <p:cNvPr id="467" name="Google Shape;467;p37"/>
          <p:cNvGraphicFramePr/>
          <p:nvPr/>
        </p:nvGraphicFramePr>
        <p:xfrm>
          <a:off x="5028351" y="36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70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37"/>
          <p:cNvSpPr txBox="1"/>
          <p:nvPr/>
        </p:nvSpPr>
        <p:spPr>
          <a:xfrm>
            <a:off x="110300" y="36355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</a:rPr>
              <a:t>DADDI R7,R0,R1</a:t>
            </a:r>
            <a:endParaRPr>
              <a:solidFill>
                <a:srgbClr val="C00000"/>
              </a:solidFill>
            </a:endParaRPr>
          </a:p>
        </p:txBody>
      </p:sp>
      <p:graphicFrame>
        <p:nvGraphicFramePr>
          <p:cNvPr id="469" name="Google Shape;469;p37"/>
          <p:cNvGraphicFramePr/>
          <p:nvPr/>
        </p:nvGraphicFramePr>
        <p:xfrm>
          <a:off x="5737043" y="43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80000"/>
                <a:gridCol w="70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70" name="Google Shape;470;p37"/>
          <p:cNvSpPr txBox="1"/>
          <p:nvPr/>
        </p:nvSpPr>
        <p:spPr>
          <a:xfrm>
            <a:off x="110300" y="4321325"/>
            <a:ext cx="33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LOOP: DADDI R2, R2, -1</a:t>
            </a:r>
            <a:endParaRPr/>
          </a:p>
        </p:txBody>
      </p:sp>
      <p:sp>
        <p:nvSpPr>
          <p:cNvPr id="471" name="Google Shape;471;p37"/>
          <p:cNvSpPr txBox="1"/>
          <p:nvPr/>
        </p:nvSpPr>
        <p:spPr>
          <a:xfrm>
            <a:off x="7226979" y="4321325"/>
            <a:ext cx="6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...</a:t>
            </a:r>
            <a:endParaRPr b="1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5028350" y="1800638"/>
            <a:ext cx="1659600" cy="1455647"/>
            <a:chOff x="391050" y="1487225"/>
            <a:chExt cx="1659600" cy="1455647"/>
          </a:xfrm>
        </p:grpSpPr>
        <p:sp>
          <p:nvSpPr>
            <p:cNvPr id="473" name="Google Shape;473;p37"/>
            <p:cNvSpPr/>
            <p:nvPr/>
          </p:nvSpPr>
          <p:spPr>
            <a:xfrm rot="464419">
              <a:off x="1007535" y="1861875"/>
              <a:ext cx="95250" cy="1079500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Calcula el salto!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3142225" y="3852074"/>
            <a:ext cx="1997313" cy="1815638"/>
            <a:chOff x="728775" y="187862"/>
            <a:chExt cx="1997313" cy="1815638"/>
          </a:xfrm>
        </p:grpSpPr>
        <p:sp>
          <p:nvSpPr>
            <p:cNvPr id="476" name="Google Shape;476;p37"/>
            <p:cNvSpPr/>
            <p:nvPr/>
          </p:nvSpPr>
          <p:spPr>
            <a:xfrm rot="-10335581">
              <a:off x="1617839" y="249911"/>
              <a:ext cx="1017356" cy="1418656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solidFill>
              <a:srgbClr val="C00000"/>
            </a:solidFill>
            <a:ln cap="sq" cmpd="sng" w="5722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728775" y="1351900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Esto es un atasco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Branch Taken Stall</a:t>
              </a:r>
              <a:endParaRPr b="1" i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8" name="Google Shape;478;p37"/>
          <p:cNvSpPr txBox="1"/>
          <p:nvPr/>
        </p:nvSpPr>
        <p:spPr>
          <a:xfrm>
            <a:off x="5825300" y="3025925"/>
            <a:ext cx="6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...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484" name="Google Shape;484;p3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de saltos</a:t>
            </a:r>
            <a:endParaRPr/>
          </a:p>
        </p:txBody>
      </p:sp>
      <p:sp>
        <p:nvSpPr>
          <p:cNvPr id="485" name="Google Shape;485;p38"/>
          <p:cNvSpPr txBox="1"/>
          <p:nvPr>
            <p:ph type="title"/>
          </p:nvPr>
        </p:nvSpPr>
        <p:spPr>
          <a:xfrm>
            <a:off x="264500" y="1620225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Calcular 2^B en MIPS</a:t>
            </a:r>
            <a:endParaRPr sz="2000"/>
          </a:p>
        </p:txBody>
      </p:sp>
      <p:sp>
        <p:nvSpPr>
          <p:cNvPr id="486" name="Google Shape;486;p38"/>
          <p:cNvSpPr txBox="1"/>
          <p:nvPr>
            <p:ph type="title"/>
          </p:nvPr>
        </p:nvSpPr>
        <p:spPr>
          <a:xfrm>
            <a:off x="2787325" y="2161675"/>
            <a:ext cx="7248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.data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</a:t>
            </a:r>
            <a:r>
              <a:rPr lang="en-US" sz="2000"/>
              <a:t>: .word 5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.code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DADDI </a:t>
            </a:r>
            <a:r>
              <a:rPr lang="en-US" sz="2000"/>
              <a:t>R1, R0, 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LD R2, B (R0)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LOOP: DSLL R1, R1, 1</a:t>
            </a:r>
            <a:r>
              <a:rPr lang="en-US" sz="2000">
                <a:solidFill>
                  <a:srgbClr val="666666"/>
                </a:solidFill>
              </a:rPr>
              <a:t> ; Desplazo a la izquierda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DADDI R2, R2, -1 </a:t>
            </a:r>
            <a:r>
              <a:rPr lang="en-US" sz="2000">
                <a:solidFill>
                  <a:srgbClr val="666666"/>
                </a:solidFill>
              </a:rPr>
              <a:t>; Cant. de desplazamientos que faltan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BNEZ R2, LOOP </a:t>
            </a:r>
            <a:r>
              <a:rPr lang="en-US" sz="2000">
                <a:solidFill>
                  <a:srgbClr val="666666"/>
                </a:solidFill>
              </a:rPr>
              <a:t>; Si no es 0 salto a </a:t>
            </a:r>
            <a:r>
              <a:rPr i="1" lang="en-US" sz="2000">
                <a:solidFill>
                  <a:srgbClr val="666666"/>
                </a:solidFill>
              </a:rPr>
              <a:t>LOOP</a:t>
            </a:r>
            <a:endParaRPr i="1"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HALT</a:t>
            </a:r>
            <a:endParaRPr sz="2000"/>
          </a:p>
        </p:txBody>
      </p:sp>
      <p:sp>
        <p:nvSpPr>
          <p:cNvPr id="487" name="Google Shape;487;p38"/>
          <p:cNvSpPr/>
          <p:nvPr/>
        </p:nvSpPr>
        <p:spPr>
          <a:xfrm rot="-422500">
            <a:off x="8592632" y="5842214"/>
            <a:ext cx="2941487" cy="37727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Analizar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 WinMIPS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493" name="Google Shape;493;p3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Branch Target Buffer (BTB)</a:t>
            </a:r>
            <a:endParaRPr/>
          </a:p>
        </p:txBody>
      </p:sp>
      <p:sp>
        <p:nvSpPr>
          <p:cNvPr id="494" name="Google Shape;494;p39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Al igual que con los atascos de dependencia de datos, tenemos diferentes técnicas para evitar los atascos por saltos</a:t>
            </a:r>
            <a:endParaRPr sz="1700"/>
          </a:p>
        </p:txBody>
      </p:sp>
      <p:sp>
        <p:nvSpPr>
          <p:cNvPr id="495" name="Google Shape;495;p39"/>
          <p:cNvSpPr txBox="1"/>
          <p:nvPr>
            <p:ph type="title"/>
          </p:nvPr>
        </p:nvSpPr>
        <p:spPr>
          <a:xfrm>
            <a:off x="264500" y="2108011"/>
            <a:ext cx="11697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La primera que vamos a ver es la denominada </a:t>
            </a:r>
            <a:r>
              <a:rPr b="1" lang="en-US" sz="1700"/>
              <a:t>Branch Target Buffer </a:t>
            </a:r>
            <a:r>
              <a:rPr lang="en-US" sz="1700"/>
              <a:t>que consiste en tener un flag que indica que si se debe saltar incondicionalmente o no dependiendo de qué hizo antes (es decir, </a:t>
            </a:r>
            <a:r>
              <a:rPr i="1" lang="en-US" sz="1700"/>
              <a:t>predice</a:t>
            </a:r>
            <a:r>
              <a:rPr lang="en-US" sz="1700"/>
              <a:t>)</a:t>
            </a:r>
            <a:endParaRPr sz="1700"/>
          </a:p>
        </p:txBody>
      </p:sp>
      <p:sp>
        <p:nvSpPr>
          <p:cNvPr id="496" name="Google Shape;496;p39"/>
          <p:cNvSpPr txBox="1"/>
          <p:nvPr/>
        </p:nvSpPr>
        <p:spPr>
          <a:xfrm>
            <a:off x="337000" y="4407975"/>
            <a:ext cx="37839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R0, 3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LOOP:	DADDI R2, R2, -1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BNEZ R2, LOOP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NOP ; Instrucción problemática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497" name="Google Shape;497;p39"/>
          <p:cNvGrpSpPr/>
          <p:nvPr/>
        </p:nvGrpSpPr>
        <p:grpSpPr>
          <a:xfrm>
            <a:off x="5436150" y="3879750"/>
            <a:ext cx="3248700" cy="2015275"/>
            <a:chOff x="6655350" y="3270150"/>
            <a:chExt cx="3248700" cy="2015275"/>
          </a:xfrm>
        </p:grpSpPr>
        <p:sp>
          <p:nvSpPr>
            <p:cNvPr id="498" name="Google Shape;498;p39"/>
            <p:cNvSpPr txBox="1"/>
            <p:nvPr/>
          </p:nvSpPr>
          <p:spPr>
            <a:xfrm>
              <a:off x="6655350" y="3270150"/>
              <a:ext cx="3248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BRANCH TARGET BUFFER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7306475" y="3865225"/>
              <a:ext cx="1992900" cy="142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9"/>
          <p:cNvSpPr txBox="1"/>
          <p:nvPr/>
        </p:nvSpPr>
        <p:spPr>
          <a:xfrm>
            <a:off x="6077803" y="4946550"/>
            <a:ext cx="200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SALTES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9"/>
          <p:cNvSpPr txBox="1"/>
          <p:nvPr/>
        </p:nvSpPr>
        <p:spPr>
          <a:xfrm>
            <a:off x="6077850" y="4946550"/>
            <a:ext cx="200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SALTÁ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6077800" y="4946550"/>
            <a:ext cx="200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SALTES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39"/>
          <p:cNvCxnSpPr/>
          <p:nvPr/>
        </p:nvCxnSpPr>
        <p:spPr>
          <a:xfrm flipH="1">
            <a:off x="4208788" y="4674214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9"/>
          <p:cNvCxnSpPr/>
          <p:nvPr/>
        </p:nvCxnSpPr>
        <p:spPr>
          <a:xfrm flipH="1">
            <a:off x="4208788" y="5036527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9"/>
          <p:cNvCxnSpPr/>
          <p:nvPr/>
        </p:nvCxnSpPr>
        <p:spPr>
          <a:xfrm flipH="1">
            <a:off x="4208788" y="5378700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9"/>
          <p:cNvCxnSpPr/>
          <p:nvPr/>
        </p:nvCxnSpPr>
        <p:spPr>
          <a:xfrm flipH="1">
            <a:off x="4208788" y="5730217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39"/>
          <p:cNvSpPr txBox="1"/>
          <p:nvPr>
            <p:ph type="title"/>
          </p:nvPr>
        </p:nvSpPr>
        <p:spPr>
          <a:xfrm>
            <a:off x="264500" y="2991825"/>
            <a:ext cx="1169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Cada vez que le erramos a la predicción cuenta como atasco </a:t>
            </a:r>
            <a:r>
              <a:rPr b="1" lang="en-US" sz="1700"/>
              <a:t>Misprediction</a:t>
            </a:r>
            <a:r>
              <a:rPr lang="en-US" sz="1700"/>
              <a:t>! </a:t>
            </a:r>
            <a:r>
              <a:rPr lang="en-US" sz="1700"/>
              <a:t>Cada vez que ese flag/buffer se actualiza cuenta como un </a:t>
            </a:r>
            <a:r>
              <a:rPr b="1" lang="en-US" sz="1700"/>
              <a:t>atasco de salto</a:t>
            </a:r>
            <a:r>
              <a:rPr lang="en-US" sz="1700"/>
              <a:t>!</a:t>
            </a:r>
            <a:endParaRPr b="1" sz="1700"/>
          </a:p>
        </p:txBody>
      </p:sp>
      <p:grpSp>
        <p:nvGrpSpPr>
          <p:cNvPr id="508" name="Google Shape;508;p39"/>
          <p:cNvGrpSpPr/>
          <p:nvPr/>
        </p:nvGrpSpPr>
        <p:grpSpPr>
          <a:xfrm>
            <a:off x="8562475" y="4592025"/>
            <a:ext cx="2049400" cy="1143000"/>
            <a:chOff x="8562475" y="4668225"/>
            <a:chExt cx="2049400" cy="1143000"/>
          </a:xfrm>
        </p:grpSpPr>
        <p:sp>
          <p:nvSpPr>
            <p:cNvPr id="509" name="Google Shape;509;p39"/>
            <p:cNvSpPr txBox="1"/>
            <p:nvPr/>
          </p:nvSpPr>
          <p:spPr>
            <a:xfrm>
              <a:off x="8766875" y="4785525"/>
              <a:ext cx="18450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ATASCOS DE SALTO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39"/>
            <p:cNvSpPr txBox="1"/>
            <p:nvPr/>
          </p:nvSpPr>
          <p:spPr>
            <a:xfrm>
              <a:off x="8766875" y="5318925"/>
              <a:ext cx="18450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MISPREDICTION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1" name="Google Shape;511;p39"/>
            <p:cNvCxnSpPr/>
            <p:nvPr/>
          </p:nvCxnSpPr>
          <p:spPr>
            <a:xfrm>
              <a:off x="8562475" y="4668225"/>
              <a:ext cx="0" cy="1122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2" name="Google Shape;512;p39"/>
          <p:cNvSpPr txBox="1"/>
          <p:nvPr/>
        </p:nvSpPr>
        <p:spPr>
          <a:xfrm>
            <a:off x="10611875" y="46717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9"/>
          <p:cNvSpPr txBox="1"/>
          <p:nvPr/>
        </p:nvSpPr>
        <p:spPr>
          <a:xfrm>
            <a:off x="10611875" y="46717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10611875" y="52051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10611875" y="46717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39"/>
          <p:cNvCxnSpPr/>
          <p:nvPr/>
        </p:nvCxnSpPr>
        <p:spPr>
          <a:xfrm flipH="1">
            <a:off x="4208788" y="5036517"/>
            <a:ext cx="909900" cy="48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9"/>
          <p:cNvSpPr txBox="1"/>
          <p:nvPr/>
        </p:nvSpPr>
        <p:spPr>
          <a:xfrm>
            <a:off x="10611875" y="52051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9"/>
          <p:cNvSpPr txBox="1"/>
          <p:nvPr/>
        </p:nvSpPr>
        <p:spPr>
          <a:xfrm>
            <a:off x="10611875" y="5205155"/>
            <a:ext cx="44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9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524" name="Google Shape;524;p4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Branch Target Buffer (BTB)</a:t>
            </a:r>
            <a:endParaRPr/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¿Cuándo conviene activar el </a:t>
            </a:r>
            <a:r>
              <a:rPr i="1" lang="en-US" sz="1900"/>
              <a:t>BTB</a:t>
            </a:r>
            <a:r>
              <a:rPr lang="en-US" sz="1900"/>
              <a:t>?</a:t>
            </a:r>
            <a:endParaRPr sz="1900"/>
          </a:p>
        </p:txBody>
      </p:sp>
      <p:sp>
        <p:nvSpPr>
          <p:cNvPr id="526" name="Google Shape;526;p40"/>
          <p:cNvSpPr txBox="1"/>
          <p:nvPr>
            <p:ph type="title"/>
          </p:nvPr>
        </p:nvSpPr>
        <p:spPr>
          <a:xfrm>
            <a:off x="264500" y="21218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Analicemos los siguientes algoritmos (en pseudocódigo)</a:t>
            </a:r>
            <a:endParaRPr sz="1900"/>
          </a:p>
        </p:txBody>
      </p:sp>
      <p:sp>
        <p:nvSpPr>
          <p:cNvPr id="527" name="Google Shape;527;p40"/>
          <p:cNvSpPr txBox="1"/>
          <p:nvPr>
            <p:ph type="title"/>
          </p:nvPr>
        </p:nvSpPr>
        <p:spPr>
          <a:xfrm>
            <a:off x="643650" y="2777300"/>
            <a:ext cx="44817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For i := 1 to 100000000 do begin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; Hace algo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end;</a:t>
            </a:r>
            <a:endParaRPr sz="2200"/>
          </a:p>
        </p:txBody>
      </p:sp>
      <p:sp>
        <p:nvSpPr>
          <p:cNvPr id="528" name="Google Shape;528;p40"/>
          <p:cNvSpPr txBox="1"/>
          <p:nvPr>
            <p:ph type="title"/>
          </p:nvPr>
        </p:nvSpPr>
        <p:spPr>
          <a:xfrm>
            <a:off x="7100650" y="2777300"/>
            <a:ext cx="4481700" cy="2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For i := 1 to 100000000 do begin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</a:t>
            </a:r>
            <a:r>
              <a:rPr i="1" lang="en-US" sz="2200"/>
              <a:t>i</a:t>
            </a:r>
            <a:r>
              <a:rPr lang="en-US" sz="2200"/>
              <a:t> es par then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; Hace una cosa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else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; Hace otra cosa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end;</a:t>
            </a:r>
            <a:endParaRPr sz="2200"/>
          </a:p>
        </p:txBody>
      </p:sp>
      <p:cxnSp>
        <p:nvCxnSpPr>
          <p:cNvPr id="529" name="Google Shape;529;p40"/>
          <p:cNvCxnSpPr/>
          <p:nvPr/>
        </p:nvCxnSpPr>
        <p:spPr>
          <a:xfrm>
            <a:off x="6111200" y="3158300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0"/>
          <p:cNvSpPr/>
          <p:nvPr/>
        </p:nvSpPr>
        <p:spPr>
          <a:xfrm rot="1332">
            <a:off x="1113325" y="5508928"/>
            <a:ext cx="3871500" cy="103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 hostia! Vamos a tener dos atascos al principio y dos al final</a:t>
            </a:r>
            <a:endParaRPr b="1" sz="19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1" name="Google Shape;531;p40"/>
          <p:cNvSpPr/>
          <p:nvPr/>
        </p:nvSpPr>
        <p:spPr>
          <a:xfrm rot="1332">
            <a:off x="7405750" y="5508923"/>
            <a:ext cx="3871500" cy="1088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Vamos a tener dos atascos en cada iteración (porque vamos a fallar la predicción)</a:t>
            </a:r>
            <a:endParaRPr b="1" sz="19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537" name="Google Shape;537;p4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Delay Slot</a:t>
            </a:r>
            <a:endParaRPr/>
          </a:p>
        </p:txBody>
      </p:sp>
      <p:sp>
        <p:nvSpPr>
          <p:cNvPr id="538" name="Google Shape;538;p41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La otra técnica se denomina </a:t>
            </a:r>
            <a:r>
              <a:rPr b="1" lang="en-US" sz="1900"/>
              <a:t>Delay Slot</a:t>
            </a:r>
            <a:endParaRPr sz="1900"/>
          </a:p>
        </p:txBody>
      </p:sp>
      <p:sp>
        <p:nvSpPr>
          <p:cNvPr id="539" name="Google Shape;539;p41"/>
          <p:cNvSpPr txBox="1"/>
          <p:nvPr>
            <p:ph type="title"/>
          </p:nvPr>
        </p:nvSpPr>
        <p:spPr>
          <a:xfrm>
            <a:off x="264500" y="21218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Simplemente consiste en ejecutar </a:t>
            </a:r>
            <a:r>
              <a:rPr b="1" lang="en-US" sz="1900"/>
              <a:t>siempre</a:t>
            </a:r>
            <a:r>
              <a:rPr lang="en-US" sz="1900"/>
              <a:t> la siguiente instrucción a un salto</a:t>
            </a:r>
            <a:endParaRPr sz="1900"/>
          </a:p>
        </p:txBody>
      </p:sp>
      <p:sp>
        <p:nvSpPr>
          <p:cNvPr id="540" name="Google Shape;540;p41"/>
          <p:cNvSpPr txBox="1"/>
          <p:nvPr/>
        </p:nvSpPr>
        <p:spPr>
          <a:xfrm>
            <a:off x="1159150" y="3088063"/>
            <a:ext cx="37839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DADDI R2, R0, 3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LOOP:	DADDI R2, R2, -1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BNEZ R2, LOOP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HALT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41" name="Google Shape;541;p41"/>
          <p:cNvSpPr/>
          <p:nvPr/>
        </p:nvSpPr>
        <p:spPr>
          <a:xfrm rot="1332">
            <a:off x="1115350" y="5218153"/>
            <a:ext cx="3871500" cy="103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terminaría el programa ya que se ejecuta el HALT en la primera iteración!</a:t>
            </a:r>
            <a:endParaRPr b="1" sz="19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2" name="Google Shape;542;p41"/>
          <p:cNvSpPr txBox="1"/>
          <p:nvPr>
            <p:ph type="title"/>
          </p:nvPr>
        </p:nvSpPr>
        <p:spPr>
          <a:xfrm>
            <a:off x="5424225" y="3240475"/>
            <a:ext cx="6537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Buscamos ubicar instrucciones que </a:t>
            </a:r>
            <a:r>
              <a:rPr b="1" lang="en-US" sz="1900"/>
              <a:t>no dependen del salto</a:t>
            </a:r>
            <a:endParaRPr sz="1900"/>
          </a:p>
        </p:txBody>
      </p:sp>
      <p:sp>
        <p:nvSpPr>
          <p:cNvPr id="543" name="Google Shape;543;p41"/>
          <p:cNvSpPr txBox="1"/>
          <p:nvPr>
            <p:ph type="title"/>
          </p:nvPr>
        </p:nvSpPr>
        <p:spPr>
          <a:xfrm>
            <a:off x="5424225" y="4154875"/>
            <a:ext cx="6537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De esta manera aprovechamos una instrucción y no tenemos atascos de salto!</a:t>
            </a:r>
            <a:endParaRPr sz="1900"/>
          </a:p>
        </p:txBody>
      </p:sp>
      <p:sp>
        <p:nvSpPr>
          <p:cNvPr id="544" name="Google Shape;544;p41"/>
          <p:cNvSpPr txBox="1"/>
          <p:nvPr>
            <p:ph type="title"/>
          </p:nvPr>
        </p:nvSpPr>
        <p:spPr>
          <a:xfrm>
            <a:off x="5424225" y="5145475"/>
            <a:ext cx="6537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Cómo último recurso usar sentencias NOP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550" name="Google Shape;550;p4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Delay Slot</a:t>
            </a:r>
            <a:endParaRPr/>
          </a:p>
        </p:txBody>
      </p:sp>
      <p:sp>
        <p:nvSpPr>
          <p:cNvPr id="551" name="Google Shape;551;p42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Analizar el siguiente código con el </a:t>
            </a:r>
            <a:r>
              <a:rPr b="1" lang="en-US" sz="1900"/>
              <a:t>Delay Slot </a:t>
            </a:r>
            <a:r>
              <a:rPr lang="en-US" sz="1900"/>
              <a:t>deshabilitado/</a:t>
            </a:r>
            <a:r>
              <a:rPr lang="en-US" sz="1900"/>
              <a:t>habilitado</a:t>
            </a:r>
            <a:endParaRPr sz="1900"/>
          </a:p>
        </p:txBody>
      </p:sp>
      <p:sp>
        <p:nvSpPr>
          <p:cNvPr id="552" name="Google Shape;552;p42"/>
          <p:cNvSpPr txBox="1"/>
          <p:nvPr/>
        </p:nvSpPr>
        <p:spPr>
          <a:xfrm>
            <a:off x="521375" y="2623425"/>
            <a:ext cx="60759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cant: .word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datos: .word 1, 2, 3, 4, 5, 6, 7,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res: .word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 R1, R0, R0 </a:t>
            </a:r>
            <a:r>
              <a:rPr lang="en-US">
                <a:solidFill>
                  <a:srgbClr val="666666"/>
                </a:solidFill>
              </a:rPr>
              <a:t>; Inicializa R1 = 0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 R2, cant (R0) </a:t>
            </a:r>
            <a:r>
              <a:rPr lang="en-US">
                <a:solidFill>
                  <a:srgbClr val="666666"/>
                </a:solidFill>
              </a:rPr>
              <a:t>; R2 = cant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LOOP: LD R3, datos (R1) </a:t>
            </a:r>
            <a:r>
              <a:rPr lang="en-US">
                <a:solidFill>
                  <a:srgbClr val="666666"/>
                </a:solidFill>
              </a:rPr>
              <a:t>; R3 = elemento de </a:t>
            </a:r>
            <a:r>
              <a:rPr i="1" lang="en-US">
                <a:solidFill>
                  <a:srgbClr val="666666"/>
                </a:solidFill>
              </a:rPr>
              <a:t>datos </a:t>
            </a:r>
            <a:r>
              <a:rPr lang="en-US">
                <a:solidFill>
                  <a:srgbClr val="666666"/>
                </a:solidFill>
              </a:rPr>
              <a:t>en la posición R1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DADDI R2, R2, -1 </a:t>
            </a:r>
            <a:r>
              <a:rPr lang="en-US">
                <a:solidFill>
                  <a:srgbClr val="666666"/>
                </a:solidFill>
              </a:rPr>
              <a:t>; Resta 1 a la cantidad de elementos a procesar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DSLL R3, R3, 1 </a:t>
            </a:r>
            <a:r>
              <a:rPr lang="en-US">
                <a:solidFill>
                  <a:srgbClr val="666666"/>
                </a:solidFill>
              </a:rPr>
              <a:t>; Multiplica por dos el elemento actual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 R3, res (R1) </a:t>
            </a:r>
            <a:r>
              <a:rPr lang="en-US">
                <a:solidFill>
                  <a:srgbClr val="666666"/>
                </a:solidFill>
              </a:rPr>
              <a:t>; Almacena el resultado en la tabla de resultados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DADDI R1, R1, 8 </a:t>
            </a:r>
            <a:r>
              <a:rPr lang="en-US">
                <a:solidFill>
                  <a:srgbClr val="666666"/>
                </a:solidFill>
              </a:rPr>
              <a:t>; Avanza a la siguiente posición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BNEZ R2, LOOP </a:t>
            </a:r>
            <a:r>
              <a:rPr lang="en-US">
                <a:solidFill>
                  <a:srgbClr val="666666"/>
                </a:solidFill>
              </a:rPr>
              <a:t>; Si quedan elementos sigo iterando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HALT</a:t>
            </a:r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508995" y="5585514"/>
            <a:ext cx="3258930" cy="1005623"/>
            <a:chOff x="508995" y="5585514"/>
            <a:chExt cx="3258930" cy="1005623"/>
          </a:xfrm>
        </p:grpSpPr>
        <p:grpSp>
          <p:nvGrpSpPr>
            <p:cNvPr id="554" name="Google Shape;554;p42"/>
            <p:cNvGrpSpPr/>
            <p:nvPr/>
          </p:nvGrpSpPr>
          <p:grpSpPr>
            <a:xfrm>
              <a:off x="1147998" y="5746248"/>
              <a:ext cx="2619927" cy="844890"/>
              <a:chOff x="-2203427" y="2151185"/>
              <a:chExt cx="2619927" cy="844890"/>
            </a:xfrm>
          </p:grpSpPr>
          <p:sp>
            <p:nvSpPr>
              <p:cNvPr id="555" name="Google Shape;555;p42"/>
              <p:cNvSpPr/>
              <p:nvPr/>
            </p:nvSpPr>
            <p:spPr>
              <a:xfrm rot="6158970">
                <a:off x="-1670062" y="1748840"/>
                <a:ext cx="140272" cy="1205543"/>
              </a:xfrm>
              <a:custGeom>
                <a:rect b="b" l="l" r="r" t="t"/>
                <a:pathLst>
                  <a:path extrusionOk="0" h="3000" w="199">
                    <a:moveTo>
                      <a:pt x="198" y="0"/>
                    </a:moveTo>
                    <a:lnTo>
                      <a:pt x="0" y="2999"/>
                    </a:lnTo>
                  </a:path>
                </a:pathLst>
              </a:custGeom>
              <a:noFill/>
              <a:ln cap="sq" cmpd="sng" w="57225">
                <a:solidFill>
                  <a:srgbClr val="EB641B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2"/>
              <p:cNvSpPr/>
              <p:nvPr/>
            </p:nvSpPr>
            <p:spPr>
              <a:xfrm>
                <a:off x="-1243100" y="2344475"/>
                <a:ext cx="1659600" cy="651600"/>
              </a:xfrm>
              <a:prstGeom prst="roundRect">
                <a:avLst>
                  <a:gd fmla="val 16667" name="adj"/>
                </a:avLst>
              </a:prstGeom>
              <a:solidFill>
                <a:srgbClr val="EB64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¿Para qué?</a:t>
                </a:r>
                <a:endParaRPr b="1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57" name="Google Shape;557;p42"/>
            <p:cNvSpPr/>
            <p:nvPr/>
          </p:nvSpPr>
          <p:spPr>
            <a:xfrm>
              <a:off x="508995" y="5585514"/>
              <a:ext cx="602700" cy="307800"/>
            </a:xfrm>
            <a:prstGeom prst="rect">
              <a:avLst/>
            </a:prstGeom>
            <a:noFill/>
            <a:ln cap="flat" cmpd="sng" w="28575">
              <a:solidFill>
                <a:srgbClr val="EB64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>
            <a:off x="508995" y="5301550"/>
            <a:ext cx="5398005" cy="509100"/>
            <a:chOff x="508995" y="5301550"/>
            <a:chExt cx="5398005" cy="509100"/>
          </a:xfrm>
        </p:grpSpPr>
        <p:cxnSp>
          <p:nvCxnSpPr>
            <p:cNvPr id="559" name="Google Shape;559;p42"/>
            <p:cNvCxnSpPr>
              <a:stCxn id="557" idx="1"/>
              <a:endCxn id="557" idx="3"/>
            </p:cNvCxnSpPr>
            <p:nvPr/>
          </p:nvCxnSpPr>
          <p:spPr>
            <a:xfrm>
              <a:off x="508995" y="5739414"/>
              <a:ext cx="602700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0" name="Google Shape;560;p42"/>
            <p:cNvSpPr/>
            <p:nvPr/>
          </p:nvSpPr>
          <p:spPr>
            <a:xfrm>
              <a:off x="5411400" y="5301550"/>
              <a:ext cx="495600" cy="509100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C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1" name="Google Shape;5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421" y="2841762"/>
            <a:ext cx="4149300" cy="3081034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2"/>
          <p:cNvSpPr/>
          <p:nvPr/>
        </p:nvSpPr>
        <p:spPr>
          <a:xfrm rot="1266">
            <a:off x="7958862" y="6249801"/>
            <a:ext cx="3258900" cy="423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 Forwarding activado</a:t>
            </a:r>
            <a:endParaRPr b="1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de control</a:t>
            </a:r>
            <a:endParaRPr/>
          </a:p>
        </p:txBody>
      </p:sp>
      <p:sp>
        <p:nvSpPr>
          <p:cNvPr id="568" name="Google Shape;568;p4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Delay Slot</a:t>
            </a:r>
            <a:endParaRPr/>
          </a:p>
        </p:txBody>
      </p:sp>
      <p:sp>
        <p:nvSpPr>
          <p:cNvPr id="569" name="Google Shape;569;p43"/>
          <p:cNvSpPr txBox="1"/>
          <p:nvPr>
            <p:ph type="title"/>
          </p:nvPr>
        </p:nvSpPr>
        <p:spPr>
          <a:xfrm>
            <a:off x="264500" y="16202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Podemos usar la técnica del reordenamiento de sentencias para dejar algo útil!</a:t>
            </a:r>
            <a:endParaRPr sz="1900"/>
          </a:p>
        </p:txBody>
      </p:sp>
      <p:sp>
        <p:nvSpPr>
          <p:cNvPr id="570" name="Google Shape;570;p43"/>
          <p:cNvSpPr txBox="1"/>
          <p:nvPr>
            <p:ph type="title"/>
          </p:nvPr>
        </p:nvSpPr>
        <p:spPr>
          <a:xfrm>
            <a:off x="264500" y="2121825"/>
            <a:ext cx="11697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Recordar que esta sentencia no debe que afectar el salto!</a:t>
            </a:r>
            <a:endParaRPr sz="1900"/>
          </a:p>
        </p:txBody>
      </p:sp>
      <p:sp>
        <p:nvSpPr>
          <p:cNvPr id="571" name="Google Shape;571;p43"/>
          <p:cNvSpPr txBox="1"/>
          <p:nvPr/>
        </p:nvSpPr>
        <p:spPr>
          <a:xfrm>
            <a:off x="521375" y="2623425"/>
            <a:ext cx="60759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cant: .word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datos: .word 1, 2, 3, 4, 5, 6, 7,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res: .word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 R1, R0, R0 </a:t>
            </a:r>
            <a:r>
              <a:rPr lang="en-US">
                <a:solidFill>
                  <a:srgbClr val="666666"/>
                </a:solidFill>
              </a:rPr>
              <a:t>; Inicializa R1 = 0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 R2, cant (R0) </a:t>
            </a:r>
            <a:r>
              <a:rPr lang="en-US">
                <a:solidFill>
                  <a:srgbClr val="666666"/>
                </a:solidFill>
              </a:rPr>
              <a:t>; R2 = cant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LOOP: LD R3, datos (R1) </a:t>
            </a:r>
            <a:r>
              <a:rPr lang="en-US">
                <a:solidFill>
                  <a:srgbClr val="666666"/>
                </a:solidFill>
              </a:rPr>
              <a:t>; R3 = elemento de </a:t>
            </a:r>
            <a:r>
              <a:rPr i="1" lang="en-US">
                <a:solidFill>
                  <a:srgbClr val="666666"/>
                </a:solidFill>
              </a:rPr>
              <a:t>datos </a:t>
            </a:r>
            <a:r>
              <a:rPr lang="en-US">
                <a:solidFill>
                  <a:srgbClr val="666666"/>
                </a:solidFill>
              </a:rPr>
              <a:t>en la posición R1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DADDI R2, R2, -1 </a:t>
            </a:r>
            <a:r>
              <a:rPr lang="en-US">
                <a:solidFill>
                  <a:srgbClr val="666666"/>
                </a:solidFill>
              </a:rPr>
              <a:t>; Resta 1 a la cantidad de elementos a procesar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DSLL R3, R3, 1 </a:t>
            </a:r>
            <a:r>
              <a:rPr lang="en-US">
                <a:solidFill>
                  <a:srgbClr val="666666"/>
                </a:solidFill>
              </a:rPr>
              <a:t>; Multiplica por dos el elemento actual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 R3, res (R1) </a:t>
            </a:r>
            <a:r>
              <a:rPr lang="en-US">
                <a:solidFill>
                  <a:srgbClr val="666666"/>
                </a:solidFill>
              </a:rPr>
              <a:t>; Almacena el resultado en la tabla de resultados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BNEZ R2, LOOP </a:t>
            </a:r>
            <a:r>
              <a:rPr lang="en-US">
                <a:solidFill>
                  <a:srgbClr val="666666"/>
                </a:solidFill>
              </a:rPr>
              <a:t>; Si quedan elementos sigo iterando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DADDI R1, R1, 8 </a:t>
            </a:r>
            <a:r>
              <a:rPr lang="en-US">
                <a:solidFill>
                  <a:srgbClr val="666666"/>
                </a:solidFill>
              </a:rPr>
              <a:t>; Avanza a la siguiente posición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HALT</a:t>
            </a:r>
            <a:endParaRPr/>
          </a:p>
        </p:txBody>
      </p:sp>
      <p:grpSp>
        <p:nvGrpSpPr>
          <p:cNvPr id="572" name="Google Shape;572;p43"/>
          <p:cNvGrpSpPr/>
          <p:nvPr/>
        </p:nvGrpSpPr>
        <p:grpSpPr>
          <a:xfrm>
            <a:off x="7125900" y="2621926"/>
            <a:ext cx="4672600" cy="4045425"/>
            <a:chOff x="7125900" y="2621926"/>
            <a:chExt cx="4672600" cy="4045425"/>
          </a:xfrm>
        </p:grpSpPr>
        <p:pic>
          <p:nvPicPr>
            <p:cNvPr id="573" name="Google Shape;573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25900" y="2621926"/>
              <a:ext cx="4672600" cy="346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4" name="Google Shape;574;p43"/>
            <p:cNvSpPr/>
            <p:nvPr/>
          </p:nvSpPr>
          <p:spPr>
            <a:xfrm rot="1266">
              <a:off x="7832737" y="6242851"/>
              <a:ext cx="3258900" cy="423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Con Forwarding activado</a:t>
              </a:r>
              <a:endParaRPr b="1" sz="18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264500" y="15529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Hasta ahora vimos un procesador </a:t>
            </a:r>
            <a:r>
              <a:rPr b="1" lang="en-US" sz="1800"/>
              <a:t>CISC</a:t>
            </a:r>
            <a:r>
              <a:rPr lang="en-US" sz="1800"/>
              <a:t> (</a:t>
            </a:r>
            <a:r>
              <a:rPr i="1" lang="en-US" sz="1800"/>
              <a:t>SX88</a:t>
            </a:r>
            <a:r>
              <a:rPr lang="en-US" sz="1800"/>
              <a:t>) donde teníamos muchas instrucciones complejas</a:t>
            </a:r>
            <a:endParaRPr sz="1800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264500" y="2156375"/>
            <a:ext cx="10322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Ahora veremos un procesador </a:t>
            </a:r>
            <a:r>
              <a:rPr b="1" lang="en-US" sz="1800"/>
              <a:t>RISC </a:t>
            </a:r>
            <a:r>
              <a:rPr lang="en-US" sz="1800"/>
              <a:t>con un conjunto reducido de instrucciones llamado </a:t>
            </a:r>
            <a:r>
              <a:rPr i="1" lang="en-US" sz="1800"/>
              <a:t>MIPS</a:t>
            </a:r>
            <a:endParaRPr i="1" sz="1800"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3815300"/>
            <a:ext cx="11561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El hardware se organiza de una manera llamada </a:t>
            </a:r>
            <a:r>
              <a:rPr b="1" lang="en-US" sz="1800"/>
              <a:t>Segmentación de cause </a:t>
            </a:r>
            <a:r>
              <a:rPr lang="en-US" sz="1800"/>
              <a:t>o </a:t>
            </a:r>
            <a:r>
              <a:rPr b="1" lang="en-US" sz="1800"/>
              <a:t>Pipeline</a:t>
            </a:r>
            <a:r>
              <a:rPr lang="en-US" sz="1800"/>
              <a:t>: realiza más de una operación al mismo tiempo!</a:t>
            </a:r>
            <a:endParaRPr i="1" sz="1800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64500" y="4653500"/>
            <a:ext cx="11561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instrucciones se organizan en </a:t>
            </a:r>
            <a:r>
              <a:rPr b="1" lang="en-US" sz="1800"/>
              <a:t>fases</a:t>
            </a:r>
            <a:r>
              <a:rPr lang="en-US" sz="1800"/>
              <a:t> de manera que esto sea posible</a:t>
            </a:r>
            <a:endParaRPr i="1" sz="1800"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64500" y="5186900"/>
            <a:ext cx="11561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Explota el </a:t>
            </a:r>
            <a:r>
              <a:rPr b="1" lang="en-US" sz="1800"/>
              <a:t>paralelismo</a:t>
            </a:r>
            <a:r>
              <a:rPr lang="en-US" sz="1800"/>
              <a:t> entre las fases de distintas instrucciones</a:t>
            </a:r>
            <a:endParaRPr i="1" sz="1800"/>
          </a:p>
        </p:txBody>
      </p:sp>
      <p:cxnSp>
        <p:nvCxnSpPr>
          <p:cNvPr id="129" name="Google Shape;129;p17"/>
          <p:cNvCxnSpPr/>
          <p:nvPr/>
        </p:nvCxnSpPr>
        <p:spPr>
          <a:xfrm flipH="1" rot="10800000">
            <a:off x="701800" y="3301988"/>
            <a:ext cx="106566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64500" y="15529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Ejecución secuencial</a:t>
            </a:r>
            <a:endParaRPr b="1" sz="2000"/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2493664" y="23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INSTRUCCIÓN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INSTRUCCIÓN 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INSTRUCCIÓN 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18"/>
          <p:cNvSpPr txBox="1"/>
          <p:nvPr>
            <p:ph type="title"/>
          </p:nvPr>
        </p:nvSpPr>
        <p:spPr>
          <a:xfrm>
            <a:off x="8809439" y="240997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...</a:t>
            </a:r>
            <a:endParaRPr b="1" sz="2400"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264500" y="33055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Ejecución segmentada</a:t>
            </a:r>
            <a:endParaRPr b="1" sz="2000"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2493664" y="416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  <a:gridCol w="711100"/>
                <a:gridCol w="707675"/>
                <a:gridCol w="692550"/>
                <a:gridCol w="73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8"/>
          <p:cNvGraphicFramePr/>
          <p:nvPr/>
        </p:nvGraphicFramePr>
        <p:xfrm>
          <a:off x="3132289" y="474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711100"/>
                <a:gridCol w="707675"/>
                <a:gridCol w="692550"/>
                <a:gridCol w="735250"/>
                <a:gridCol w="7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8"/>
          <p:cNvGraphicFramePr/>
          <p:nvPr/>
        </p:nvGraphicFramePr>
        <p:xfrm>
          <a:off x="3843389" y="53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711100"/>
                <a:gridCol w="707675"/>
                <a:gridCol w="692550"/>
                <a:gridCol w="735250"/>
                <a:gridCol w="7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18"/>
          <p:cNvSpPr txBox="1"/>
          <p:nvPr>
            <p:ph type="title"/>
          </p:nvPr>
        </p:nvSpPr>
        <p:spPr>
          <a:xfrm>
            <a:off x="4554489" y="587067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...</a:t>
            </a:r>
            <a:endParaRPr b="1" sz="2400"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325399" y="4206500"/>
            <a:ext cx="19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INSTRUCCIÓN 1</a:t>
            </a:r>
            <a:endParaRPr sz="2200"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325399" y="4806074"/>
            <a:ext cx="19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INSTRUCCIÓN 2</a:t>
            </a:r>
            <a:endParaRPr sz="220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325399" y="5395621"/>
            <a:ext cx="19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INSTRUCCIÓN 3</a:t>
            </a:r>
            <a:endParaRPr sz="2200"/>
          </a:p>
        </p:txBody>
      </p:sp>
      <p:sp>
        <p:nvSpPr>
          <p:cNvPr id="147" name="Google Shape;147;p18"/>
          <p:cNvSpPr/>
          <p:nvPr/>
        </p:nvSpPr>
        <p:spPr>
          <a:xfrm rot="-422600">
            <a:off x="8308517" y="5313879"/>
            <a:ext cx="3315117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 instrucciones duran lo mismo. Pero podemos ejecutarlas paralelamente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Fases de una instrucción</a:t>
            </a:r>
            <a:endParaRPr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264500" y="1725800"/>
            <a:ext cx="8418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instrucciones se organizan en </a:t>
            </a:r>
            <a:r>
              <a:rPr b="1" lang="en-US" sz="1800"/>
              <a:t>fases</a:t>
            </a:r>
            <a:r>
              <a:rPr lang="en-US" sz="1800"/>
              <a:t> de manera que esto sea posible</a:t>
            </a:r>
            <a:endParaRPr i="1" sz="1800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255" y="1675652"/>
            <a:ext cx="3111296" cy="901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19"/>
          <p:cNvGraphicFramePr/>
          <p:nvPr/>
        </p:nvGraphicFramePr>
        <p:xfrm>
          <a:off x="764739" y="25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9"/>
          <p:cNvGraphicFramePr/>
          <p:nvPr/>
        </p:nvGraphicFramePr>
        <p:xfrm>
          <a:off x="764739" y="384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19"/>
          <p:cNvGraphicFramePr/>
          <p:nvPr/>
        </p:nvGraphicFramePr>
        <p:xfrm>
          <a:off x="764739" y="52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19"/>
          <p:cNvSpPr txBox="1"/>
          <p:nvPr>
            <p:ph type="title"/>
          </p:nvPr>
        </p:nvSpPr>
        <p:spPr>
          <a:xfrm>
            <a:off x="254875" y="3067050"/>
            <a:ext cx="16584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I</a:t>
            </a:r>
            <a:r>
              <a:rPr i="1" lang="en-US" sz="1500"/>
              <a:t>nstruction </a:t>
            </a:r>
            <a:r>
              <a:rPr b="1" i="1" lang="en-US" sz="1500"/>
              <a:t>F</a:t>
            </a:r>
            <a:r>
              <a:rPr i="1" lang="en-US" sz="1500"/>
              <a:t>etch</a:t>
            </a:r>
            <a:endParaRPr i="1" sz="1500"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1979200" y="2536650"/>
            <a:ext cx="4802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accede a memoria por la instrucción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incrementa el PC (antes conocido como el IP)</a:t>
            </a:r>
            <a:endParaRPr sz="1500"/>
          </a:p>
        </p:txBody>
      </p:sp>
      <p:cxnSp>
        <p:nvCxnSpPr>
          <p:cNvPr id="161" name="Google Shape;161;p19"/>
          <p:cNvCxnSpPr/>
          <p:nvPr/>
        </p:nvCxnSpPr>
        <p:spPr>
          <a:xfrm>
            <a:off x="1885875" y="25527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>
            <p:ph type="title"/>
          </p:nvPr>
        </p:nvSpPr>
        <p:spPr>
          <a:xfrm>
            <a:off x="76363" y="4362450"/>
            <a:ext cx="20154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I</a:t>
            </a:r>
            <a:r>
              <a:rPr i="1" lang="en-US" sz="1500"/>
              <a:t>nstruction </a:t>
            </a:r>
            <a:r>
              <a:rPr b="1" i="1" lang="en-US" sz="1500"/>
              <a:t>D</a:t>
            </a:r>
            <a:r>
              <a:rPr i="1" lang="en-US" sz="1500"/>
              <a:t>ecoding</a:t>
            </a:r>
            <a:endParaRPr i="1" sz="1500"/>
          </a:p>
        </p:txBody>
      </p:sp>
      <p:cxnSp>
        <p:nvCxnSpPr>
          <p:cNvPr id="163" name="Google Shape;163;p19"/>
          <p:cNvCxnSpPr/>
          <p:nvPr/>
        </p:nvCxnSpPr>
        <p:spPr>
          <a:xfrm>
            <a:off x="1885875" y="38481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>
            <p:ph type="title"/>
          </p:nvPr>
        </p:nvSpPr>
        <p:spPr>
          <a:xfrm>
            <a:off x="1979200" y="3586650"/>
            <a:ext cx="87549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decodifica la instrucción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accede al banco de registros por los operandos. Se atasca si no están disponibles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Se calcula el valor del operando inmediato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 es un salto, se calcula el destino y si se toma o no (requiere acceder al banco de reg.)</a:t>
            </a:r>
            <a:endParaRPr sz="1500"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467424" y="5810250"/>
            <a:ext cx="1233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E</a:t>
            </a:r>
            <a:r>
              <a:rPr i="1" lang="en-US" sz="1500"/>
              <a:t>xecution</a:t>
            </a:r>
            <a:endParaRPr i="1" sz="1500"/>
          </a:p>
        </p:txBody>
      </p:sp>
      <p:cxnSp>
        <p:nvCxnSpPr>
          <p:cNvPr id="166" name="Google Shape;166;p19"/>
          <p:cNvCxnSpPr/>
          <p:nvPr/>
        </p:nvCxnSpPr>
        <p:spPr>
          <a:xfrm>
            <a:off x="1885875" y="52959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>
            <p:ph type="title"/>
          </p:nvPr>
        </p:nvSpPr>
        <p:spPr>
          <a:xfrm>
            <a:off x="1979200" y="5034450"/>
            <a:ext cx="5831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 es una instrucción de cómputo, se ejecuta en la ALU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 es un acceso a memoria, se calcula la dirección efectiva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 es un salto, se realiza (se modifica el registro PC)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Fases de una instrucción</a:t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264500" y="1725800"/>
            <a:ext cx="8418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instrucciones se organizan en </a:t>
            </a:r>
            <a:r>
              <a:rPr b="1" lang="en-US" sz="1800"/>
              <a:t>fases</a:t>
            </a:r>
            <a:r>
              <a:rPr lang="en-US" sz="1800"/>
              <a:t> de manera que esto sea posible</a:t>
            </a:r>
            <a:endParaRPr i="1" sz="18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255" y="1675652"/>
            <a:ext cx="3111296" cy="9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type="title"/>
          </p:nvPr>
        </p:nvSpPr>
        <p:spPr>
          <a:xfrm>
            <a:off x="254875" y="3448050"/>
            <a:ext cx="16584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Me</a:t>
            </a:r>
            <a:r>
              <a:rPr i="1" lang="en-US" sz="1500"/>
              <a:t>mory access</a:t>
            </a:r>
            <a:endParaRPr i="1" sz="1500"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979200" y="2917650"/>
            <a:ext cx="6191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 es un acceso a memoria, se lee/escribe el dato</a:t>
            </a:r>
            <a:endParaRPr sz="1800"/>
          </a:p>
        </p:txBody>
      </p:sp>
      <p:cxnSp>
        <p:nvCxnSpPr>
          <p:cNvPr id="178" name="Google Shape;178;p20"/>
          <p:cNvCxnSpPr/>
          <p:nvPr/>
        </p:nvCxnSpPr>
        <p:spPr>
          <a:xfrm>
            <a:off x="1885875" y="29337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0"/>
          <p:cNvSpPr txBox="1"/>
          <p:nvPr>
            <p:ph type="title"/>
          </p:nvPr>
        </p:nvSpPr>
        <p:spPr>
          <a:xfrm>
            <a:off x="372012" y="5048250"/>
            <a:ext cx="14241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W</a:t>
            </a:r>
            <a:r>
              <a:rPr i="1" lang="en-US" sz="1500"/>
              <a:t>rite</a:t>
            </a:r>
            <a:r>
              <a:rPr b="1" i="1" lang="en-US" sz="1500"/>
              <a:t> B</a:t>
            </a:r>
            <a:r>
              <a:rPr i="1" lang="en-US" sz="1500"/>
              <a:t>ack</a:t>
            </a:r>
            <a:endParaRPr i="1" sz="1500"/>
          </a:p>
        </p:txBody>
      </p:sp>
      <p:cxnSp>
        <p:nvCxnSpPr>
          <p:cNvPr id="180" name="Google Shape;180;p20"/>
          <p:cNvCxnSpPr/>
          <p:nvPr/>
        </p:nvCxnSpPr>
        <p:spPr>
          <a:xfrm>
            <a:off x="1885875" y="4457700"/>
            <a:ext cx="0" cy="3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1" name="Google Shape;181;p20"/>
          <p:cNvGraphicFramePr/>
          <p:nvPr/>
        </p:nvGraphicFramePr>
        <p:xfrm>
          <a:off x="764751" y="29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0"/>
          <p:cNvGraphicFramePr/>
          <p:nvPr/>
        </p:nvGraphicFramePr>
        <p:xfrm>
          <a:off x="764751" y="44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{A39729B7-725E-4D1A-92D3-AAB9AEF88B2A}</a:tableStyleId>
              </a:tblPr>
              <a:tblGrid>
                <a:gridCol w="6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0"/>
          <p:cNvSpPr txBox="1"/>
          <p:nvPr>
            <p:ph type="title"/>
          </p:nvPr>
        </p:nvSpPr>
        <p:spPr>
          <a:xfrm>
            <a:off x="1979200" y="4441650"/>
            <a:ext cx="6894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 almacena el resultado </a:t>
            </a:r>
            <a:r>
              <a:rPr b="1" lang="en-US" sz="1800"/>
              <a:t>(si lo hay)</a:t>
            </a:r>
            <a:r>
              <a:rPr lang="en-US" sz="1800"/>
              <a:t> en los registros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RISC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Fases de una instrucción</a:t>
            </a:r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264500" y="1725800"/>
            <a:ext cx="1033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 todas las etapas tardan lo mismo</a:t>
            </a:r>
            <a:endParaRPr i="1" sz="1800"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264500" y="2106800"/>
            <a:ext cx="1033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Por ende, no todas </a:t>
            </a:r>
            <a:r>
              <a:rPr lang="en-US" sz="1800"/>
              <a:t>pueden manejarse en paralelo</a:t>
            </a:r>
            <a:endParaRPr i="1" sz="1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39" y="2766636"/>
            <a:ext cx="6307724" cy="350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Tipos</a:t>
            </a:r>
            <a:endParaRPr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264500" y="1655625"/>
            <a:ext cx="11626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 pueden dar situaciones que impiden a la siguiente instrucción que se ejecute en el ciclo que le corresponde</a:t>
            </a:r>
            <a:endParaRPr i="1" sz="2000"/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4180947" y="3903700"/>
            <a:ext cx="3830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Provocados por conflicto de recursos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1" name="Google Shape;201;p22"/>
          <p:cNvSpPr/>
          <p:nvPr/>
        </p:nvSpPr>
        <p:spPr>
          <a:xfrm rot="429">
            <a:off x="4002550" y="6065800"/>
            <a:ext cx="4808700" cy="453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Queremos evitarlos a toda costa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02" name="Google Shape;202;p22"/>
          <p:cNvGrpSpPr/>
          <p:nvPr/>
        </p:nvGrpSpPr>
        <p:grpSpPr>
          <a:xfrm>
            <a:off x="4094138" y="2922050"/>
            <a:ext cx="3355263" cy="2772875"/>
            <a:chOff x="4094138" y="2922050"/>
            <a:chExt cx="3355263" cy="2772875"/>
          </a:xfrm>
        </p:grpSpPr>
        <p:sp>
          <p:nvSpPr>
            <p:cNvPr id="203" name="Google Shape;203;p22"/>
            <p:cNvSpPr/>
            <p:nvPr/>
          </p:nvSpPr>
          <p:spPr>
            <a:xfrm rot="369">
              <a:off x="4656100" y="2922200"/>
              <a:ext cx="2793300" cy="453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ESTRUCTURALES</a:t>
              </a:r>
              <a:endParaRPr b="1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4" name="Google Shape;204;p22"/>
            <p:cNvCxnSpPr/>
            <p:nvPr/>
          </p:nvCxnSpPr>
          <p:spPr>
            <a:xfrm>
              <a:off x="4094138" y="3136225"/>
              <a:ext cx="3600" cy="2558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" name="Google Shape;205;p22"/>
          <p:cNvSpPr/>
          <p:nvPr/>
        </p:nvSpPr>
        <p:spPr>
          <a:xfrm rot="325">
            <a:off x="524425" y="2922150"/>
            <a:ext cx="3171000" cy="453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DEPENDENCIA DE DATOS</a:t>
            </a:r>
            <a:endParaRPr b="1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351275" y="3778975"/>
            <a:ext cx="33441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RAW: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Read After Write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WAR: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Write After Read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WAW: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Write After Write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2"/>
          <p:cNvGrpSpPr/>
          <p:nvPr/>
        </p:nvGrpSpPr>
        <p:grpSpPr>
          <a:xfrm>
            <a:off x="8090875" y="2922000"/>
            <a:ext cx="3920675" cy="2772925"/>
            <a:chOff x="8090875" y="2922000"/>
            <a:chExt cx="3920675" cy="2772925"/>
          </a:xfrm>
        </p:grpSpPr>
        <p:cxnSp>
          <p:nvCxnSpPr>
            <p:cNvPr id="208" name="Google Shape;208;p22"/>
            <p:cNvCxnSpPr/>
            <p:nvPr/>
          </p:nvCxnSpPr>
          <p:spPr>
            <a:xfrm>
              <a:off x="8090875" y="3136225"/>
              <a:ext cx="3600" cy="2558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22"/>
            <p:cNvSpPr/>
            <p:nvPr/>
          </p:nvSpPr>
          <p:spPr>
            <a:xfrm rot="288">
              <a:off x="8436150" y="2922150"/>
              <a:ext cx="3575400" cy="4533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DEPENDENCIA DE CONTROL</a:t>
              </a:r>
              <a:endParaRPr b="1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" name="Google Shape;210;p22"/>
          <p:cNvSpPr txBox="1"/>
          <p:nvPr>
            <p:ph type="title"/>
          </p:nvPr>
        </p:nvSpPr>
        <p:spPr>
          <a:xfrm>
            <a:off x="8484450" y="3903700"/>
            <a:ext cx="34788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Provocados al esperar la decisión de otra instrucción anterior (por ej.: si se realiza o no un salto)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MIPS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Simulador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5752" l="0" r="10297" t="5191"/>
          <a:stretch/>
        </p:blipFill>
        <p:spPr>
          <a:xfrm>
            <a:off x="239175" y="1688425"/>
            <a:ext cx="11618401" cy="4762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3"/>
          <p:cNvGrpSpPr/>
          <p:nvPr/>
        </p:nvGrpSpPr>
        <p:grpSpPr>
          <a:xfrm>
            <a:off x="391050" y="1411025"/>
            <a:ext cx="1659600" cy="1454147"/>
            <a:chOff x="391050" y="1487225"/>
            <a:chExt cx="1659600" cy="1454147"/>
          </a:xfrm>
        </p:grpSpPr>
        <p:sp>
          <p:nvSpPr>
            <p:cNvPr id="219" name="Google Shape;219;p23"/>
            <p:cNvSpPr/>
            <p:nvPr/>
          </p:nvSpPr>
          <p:spPr>
            <a:xfrm>
              <a:off x="1007533" y="1861875"/>
              <a:ext cx="95249" cy="1079497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INSTRUCCIONES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3"/>
          <p:cNvGrpSpPr/>
          <p:nvPr/>
        </p:nvGrpSpPr>
        <p:grpSpPr>
          <a:xfrm>
            <a:off x="2600850" y="1411025"/>
            <a:ext cx="1659600" cy="1454147"/>
            <a:chOff x="391050" y="1487225"/>
            <a:chExt cx="1659600" cy="1454147"/>
          </a:xfrm>
        </p:grpSpPr>
        <p:sp>
          <p:nvSpPr>
            <p:cNvPr id="222" name="Google Shape;222;p23"/>
            <p:cNvSpPr/>
            <p:nvPr/>
          </p:nvSpPr>
          <p:spPr>
            <a:xfrm>
              <a:off x="848212" y="1861875"/>
              <a:ext cx="254550" cy="1079497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PIPELINE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3"/>
          <p:cNvGrpSpPr/>
          <p:nvPr/>
        </p:nvGrpSpPr>
        <p:grpSpPr>
          <a:xfrm>
            <a:off x="4896552" y="1411025"/>
            <a:ext cx="2634473" cy="1014850"/>
            <a:chOff x="-583823" y="1487225"/>
            <a:chExt cx="2634473" cy="1014850"/>
          </a:xfrm>
        </p:grpSpPr>
        <p:sp>
          <p:nvSpPr>
            <p:cNvPr id="225" name="Google Shape;225;p23"/>
            <p:cNvSpPr/>
            <p:nvPr/>
          </p:nvSpPr>
          <p:spPr>
            <a:xfrm rot="3324085">
              <a:off x="-194536" y="1551077"/>
              <a:ext cx="254550" cy="1079496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NOMBRE DE REGISTRO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23"/>
          <p:cNvGrpSpPr/>
          <p:nvPr/>
        </p:nvGrpSpPr>
        <p:grpSpPr>
          <a:xfrm>
            <a:off x="5658552" y="2173025"/>
            <a:ext cx="2634473" cy="1014850"/>
            <a:chOff x="-583823" y="1487225"/>
            <a:chExt cx="2634473" cy="1014850"/>
          </a:xfrm>
        </p:grpSpPr>
        <p:sp>
          <p:nvSpPr>
            <p:cNvPr id="228" name="Google Shape;228;p23"/>
            <p:cNvSpPr/>
            <p:nvPr/>
          </p:nvSpPr>
          <p:spPr>
            <a:xfrm rot="3324085">
              <a:off x="-194536" y="1551077"/>
              <a:ext cx="254550" cy="1079496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VALOR DE REGISTRO EN HEXADECIMAL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3"/>
          <p:cNvGrpSpPr/>
          <p:nvPr/>
        </p:nvGrpSpPr>
        <p:grpSpPr>
          <a:xfrm>
            <a:off x="9881925" y="1403625"/>
            <a:ext cx="1659600" cy="1468939"/>
            <a:chOff x="391050" y="1487225"/>
            <a:chExt cx="1659600" cy="1468939"/>
          </a:xfrm>
        </p:grpSpPr>
        <p:sp>
          <p:nvSpPr>
            <p:cNvPr id="231" name="Google Shape;231;p23"/>
            <p:cNvSpPr/>
            <p:nvPr/>
          </p:nvSpPr>
          <p:spPr>
            <a:xfrm rot="-781814">
              <a:off x="1105213" y="1861875"/>
              <a:ext cx="254550" cy="107949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INFO. DE LA EJECUCIÓN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23"/>
          <p:cNvGrpSpPr/>
          <p:nvPr/>
        </p:nvGrpSpPr>
        <p:grpSpPr>
          <a:xfrm>
            <a:off x="2294000" y="3370800"/>
            <a:ext cx="1659600" cy="1468939"/>
            <a:chOff x="391050" y="1487225"/>
            <a:chExt cx="1659600" cy="1468939"/>
          </a:xfrm>
        </p:grpSpPr>
        <p:sp>
          <p:nvSpPr>
            <p:cNvPr id="234" name="Google Shape;234;p23"/>
            <p:cNvSpPr/>
            <p:nvPr/>
          </p:nvSpPr>
          <p:spPr>
            <a:xfrm rot="-781814">
              <a:off x="1105213" y="1861875"/>
              <a:ext cx="254550" cy="107949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RECURSOS Y AVANCE DE LAS INSTRUCCIONES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4497775" y="4846679"/>
            <a:ext cx="1659600" cy="1196071"/>
            <a:chOff x="391050" y="942754"/>
            <a:chExt cx="1659600" cy="1196071"/>
          </a:xfrm>
        </p:grpSpPr>
        <p:sp>
          <p:nvSpPr>
            <p:cNvPr id="237" name="Google Shape;237;p23"/>
            <p:cNvSpPr/>
            <p:nvPr/>
          </p:nvSpPr>
          <p:spPr>
            <a:xfrm flipH="1" rot="-10153631">
              <a:off x="1178907" y="948279"/>
              <a:ext cx="126989" cy="71947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VALORES DE LAS VARIABLES EN HEXADECIMAL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6176225" y="4698304"/>
            <a:ext cx="1659600" cy="1196071"/>
            <a:chOff x="391050" y="942754"/>
            <a:chExt cx="1659600" cy="1196071"/>
          </a:xfrm>
        </p:grpSpPr>
        <p:sp>
          <p:nvSpPr>
            <p:cNvPr id="240" name="Google Shape;240;p23"/>
            <p:cNvSpPr/>
            <p:nvPr/>
          </p:nvSpPr>
          <p:spPr>
            <a:xfrm flipH="1" rot="-10153631">
              <a:off x="1178907" y="948279"/>
              <a:ext cx="126989" cy="71947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VARIABLES DEFINIDAS EN EL PROGRAMA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9767650" y="4928904"/>
            <a:ext cx="1659600" cy="1196071"/>
            <a:chOff x="391050" y="942754"/>
            <a:chExt cx="1659600" cy="1196071"/>
          </a:xfrm>
        </p:grpSpPr>
        <p:sp>
          <p:nvSpPr>
            <p:cNvPr id="243" name="Google Shape;243;p23"/>
            <p:cNvSpPr/>
            <p:nvPr/>
          </p:nvSpPr>
          <p:spPr>
            <a:xfrm flipH="1" rot="-10153631">
              <a:off x="1178907" y="948279"/>
              <a:ext cx="126989" cy="719471"/>
            </a:xfrm>
            <a:custGeom>
              <a:rect b="b" l="l" r="r" t="t"/>
              <a:pathLst>
                <a:path extrusionOk="0" h="3000" w="199">
                  <a:moveTo>
                    <a:pt x="198" y="0"/>
                  </a:moveTo>
                  <a:lnTo>
                    <a:pt x="0" y="2999"/>
                  </a:lnTo>
                </a:path>
              </a:pathLst>
            </a:custGeom>
            <a:noFill/>
            <a:ln cap="sq" cmpd="sng" w="57225">
              <a:solidFill>
                <a:srgbClr val="EB641B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91050" y="1487225"/>
              <a:ext cx="1659600" cy="651600"/>
            </a:xfrm>
            <a:prstGeom prst="roundRect">
              <a:avLst>
                <a:gd fmla="val 16667" name="adj"/>
              </a:avLst>
            </a:prstGeom>
            <a:solidFill>
              <a:srgbClr val="EB6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CÓDIGO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