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Lato Light"/>
      <p:regular r:id="rId29"/>
      <p:bold r:id="rId30"/>
      <p:italic r:id="rId31"/>
      <p:boldItalic r:id="rId32"/>
    </p:embeddedFont>
    <p:embeddedFont>
      <p:font typeface="Libre Baskerville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E5A9EE-AABF-43EA-B6C1-60D57D1346EC}">
  <a:tblStyle styleId="{96E5A9EE-AABF-43EA-B6C1-60D57D1346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italic.fntdata"/><Relationship Id="rId30" Type="http://schemas.openxmlformats.org/officeDocument/2006/relationships/font" Target="fonts/LatoLight-bold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regular.fntdata"/><Relationship Id="rId10" Type="http://schemas.openxmlformats.org/officeDocument/2006/relationships/slide" Target="slides/slide5.xml"/><Relationship Id="rId32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LibreBaskerville-italic.fntdata"/><Relationship Id="rId12" Type="http://schemas.openxmlformats.org/officeDocument/2006/relationships/slide" Target="slides/slide7.xml"/><Relationship Id="rId34" Type="http://schemas.openxmlformats.org/officeDocument/2006/relationships/font" Target="fonts/LibreBaskervill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d8de38e6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8d8de38e6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d8de38e6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a8d8de38e6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8d8de38e6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a8d8de38e6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b6304b1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ab6304b1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b6304b17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ab6304b17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b6304b17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ab6304b17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b6304b17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ab6304b17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b6304b17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ab6304b17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6304b17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ab6304b17c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b6304b17c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ab6304b17c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41dbc6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41dbc6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41dbc6a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9941dbc6a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676277b2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4676277b2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8d59a92b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8d59a92b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8d8de38e6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8d8de38e6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d8de38e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8d8de38e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8d8de38e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8d8de38e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8d8de38e6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8d8de38e6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88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Arquitectura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77131" l="0" r="39496" t="5379"/>
          <a:stretch/>
        </p:blipFill>
        <p:spPr>
          <a:xfrm>
            <a:off x="802787" y="1853925"/>
            <a:ext cx="8353426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59626" l="66412" r="0" t="5378"/>
          <a:stretch/>
        </p:blipFill>
        <p:spPr>
          <a:xfrm>
            <a:off x="8358175" y="3686012"/>
            <a:ext cx="3686175" cy="28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33372" l="66412" r="0" t="50000"/>
          <a:stretch/>
        </p:blipFill>
        <p:spPr>
          <a:xfrm>
            <a:off x="2639812" y="4814687"/>
            <a:ext cx="3686175" cy="13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/>
          <p:nvPr/>
        </p:nvSpPr>
        <p:spPr>
          <a:xfrm>
            <a:off x="6708287" y="3128687"/>
            <a:ext cx="504900" cy="287400"/>
          </a:xfrm>
          <a:prstGeom prst="ellipse">
            <a:avLst/>
          </a:prstGeom>
          <a:noFill/>
          <a:ln cap="sq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24"/>
          <p:cNvGrpSpPr/>
          <p:nvPr/>
        </p:nvGrpSpPr>
        <p:grpSpPr>
          <a:xfrm>
            <a:off x="1666387" y="2798487"/>
            <a:ext cx="6384900" cy="1673325"/>
            <a:chOff x="1666387" y="2798487"/>
            <a:chExt cx="6384900" cy="1673325"/>
          </a:xfrm>
        </p:grpSpPr>
        <p:sp>
          <p:nvSpPr>
            <p:cNvPr id="209" name="Google Shape;209;p24"/>
            <p:cNvSpPr/>
            <p:nvPr/>
          </p:nvSpPr>
          <p:spPr>
            <a:xfrm>
              <a:off x="5555762" y="2942950"/>
              <a:ext cx="504900" cy="287400"/>
            </a:xfrm>
            <a:prstGeom prst="ellipse">
              <a:avLst/>
            </a:prstGeom>
            <a:noFill/>
            <a:ln cap="sq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24"/>
            <p:cNvGrpSpPr/>
            <p:nvPr/>
          </p:nvGrpSpPr>
          <p:grpSpPr>
            <a:xfrm>
              <a:off x="1666387" y="2798487"/>
              <a:ext cx="6384900" cy="1673325"/>
              <a:chOff x="1666387" y="2798487"/>
              <a:chExt cx="6384900" cy="1673325"/>
            </a:xfrm>
          </p:grpSpPr>
          <p:sp>
            <p:nvSpPr>
              <p:cNvPr id="211" name="Google Shape;211;p24"/>
              <p:cNvSpPr txBox="1"/>
              <p:nvPr/>
            </p:nvSpPr>
            <p:spPr>
              <a:xfrm>
                <a:off x="1666387" y="3951012"/>
                <a:ext cx="6384900" cy="5208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207AD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ADD.D F3,F2,F1</a:t>
                </a:r>
                <a:r>
                  <a:rPr b="0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 y  </a:t>
                </a: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S.D F3, res1(R0) </a:t>
                </a:r>
                <a:r>
                  <a:rPr b="0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están listas para pasar a la etapa</a:t>
                </a: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MEM.</a:t>
                </a:r>
                <a:endParaRPr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207AD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S.D F3, res1(R0) </a:t>
                </a:r>
                <a:r>
                  <a:rPr b="0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debe esperar que </a:t>
                </a:r>
                <a:r>
                  <a:rPr b="1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ADD.D F3,F2,F1 </a:t>
                </a:r>
                <a:r>
                  <a:rPr b="0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pase a la siguiente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12" name="Google Shape;212;p24"/>
              <p:cNvCxnSpPr/>
              <p:nvPr/>
            </p:nvCxnSpPr>
            <p:spPr>
              <a:xfrm>
                <a:off x="1955312" y="2798487"/>
                <a:ext cx="360300" cy="1152600"/>
              </a:xfrm>
              <a:prstGeom prst="straightConnector1">
                <a:avLst/>
              </a:prstGeom>
              <a:noFill/>
              <a:ln cap="sq" cmpd="sng" w="28425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13" name="Google Shape;213;p24"/>
              <p:cNvCxnSpPr/>
              <p:nvPr/>
            </p:nvCxnSpPr>
            <p:spPr>
              <a:xfrm>
                <a:off x="1955312" y="3158850"/>
                <a:ext cx="1511400" cy="863700"/>
              </a:xfrm>
              <a:prstGeom prst="straightConnector1">
                <a:avLst/>
              </a:prstGeom>
              <a:noFill/>
              <a:ln cap="sq" cmpd="sng" w="28425">
                <a:solidFill>
                  <a:srgbClr val="C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14" name="Google Shape;214;p24"/>
          <p:cNvGrpSpPr/>
          <p:nvPr/>
        </p:nvGrpSpPr>
        <p:grpSpPr>
          <a:xfrm>
            <a:off x="4042875" y="1372700"/>
            <a:ext cx="4178375" cy="1497287"/>
            <a:chOff x="4881075" y="1372700"/>
            <a:chExt cx="4178375" cy="1497287"/>
          </a:xfrm>
        </p:grpSpPr>
        <p:sp>
          <p:nvSpPr>
            <p:cNvPr id="215" name="Google Shape;215;p24"/>
            <p:cNvSpPr/>
            <p:nvPr/>
          </p:nvSpPr>
          <p:spPr>
            <a:xfrm>
              <a:off x="4881075" y="2582587"/>
              <a:ext cx="504900" cy="287400"/>
            </a:xfrm>
            <a:prstGeom prst="ellipse">
              <a:avLst/>
            </a:prstGeom>
            <a:noFill/>
            <a:ln cap="sq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6898850" y="1372700"/>
              <a:ext cx="2160600" cy="306300"/>
            </a:xfrm>
            <a:prstGeom prst="rect">
              <a:avLst/>
            </a:prstGeom>
            <a:solidFill>
              <a:srgbClr val="C00000"/>
            </a:solidFill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07AD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 tiene disponible F2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17" name="Google Shape;217;p24"/>
            <p:cNvCxnSpPr>
              <a:endCxn id="216" idx="1"/>
            </p:cNvCxnSpPr>
            <p:nvPr/>
          </p:nvCxnSpPr>
          <p:spPr>
            <a:xfrm flipH="1" rot="10800000">
              <a:off x="5340650" y="1525850"/>
              <a:ext cx="1558200" cy="1100100"/>
            </a:xfrm>
            <a:prstGeom prst="straightConnector1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</a:t>
            </a:r>
            <a:endParaRPr/>
          </a:p>
        </p:txBody>
      </p:sp>
      <p:sp>
        <p:nvSpPr>
          <p:cNvPr id="224" name="Google Shape;224;p25"/>
          <p:cNvSpPr txBox="1"/>
          <p:nvPr>
            <p:ph type="title"/>
          </p:nvPr>
        </p:nvSpPr>
        <p:spPr>
          <a:xfrm>
            <a:off x="264500" y="16496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Agregamos la instrucción </a:t>
            </a:r>
            <a:r>
              <a:rPr b="1" lang="en-US" sz="1800"/>
              <a:t>MUL.D F2, F2, F1</a:t>
            </a:r>
            <a:endParaRPr b="1" i="1" sz="2000"/>
          </a:p>
        </p:txBody>
      </p:sp>
      <p:sp>
        <p:nvSpPr>
          <p:cNvPr id="225" name="Google Shape;225;p25"/>
          <p:cNvSpPr txBox="1"/>
          <p:nvPr/>
        </p:nvSpPr>
        <p:spPr>
          <a:xfrm>
            <a:off x="2357425" y="2276175"/>
            <a:ext cx="56256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.data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n1: 	   .double 	9.13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n2: 	   .double 	6.58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res1:  .double 	0.0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res2:  .double 	0.0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.code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L.D F1, n1 (R0) </a:t>
            </a:r>
            <a:r>
              <a:rPr lang="en-US" sz="1800">
                <a:solidFill>
                  <a:srgbClr val="666666"/>
                </a:solidFill>
              </a:rPr>
              <a:t>; F1 = n1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L.D F2, n2 (R0) </a:t>
            </a:r>
            <a:r>
              <a:rPr lang="en-US" sz="1800">
                <a:solidFill>
                  <a:srgbClr val="666666"/>
                </a:solidFill>
              </a:rPr>
              <a:t>; F2 = n2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ADD.D F3, F2, F1 </a:t>
            </a:r>
            <a:r>
              <a:rPr lang="en-US" sz="1800">
                <a:solidFill>
                  <a:srgbClr val="666666"/>
                </a:solidFill>
              </a:rPr>
              <a:t>; F3 = F2 +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MUL.D F2, F2, F1</a:t>
            </a:r>
            <a:r>
              <a:rPr lang="en-US" sz="1800">
                <a:solidFill>
                  <a:srgbClr val="666666"/>
                </a:solidFill>
              </a:rPr>
              <a:t> ; F2 = F2 *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MUL.D F4, F2, F1 </a:t>
            </a:r>
            <a:r>
              <a:rPr lang="en-US" sz="1800">
                <a:solidFill>
                  <a:srgbClr val="666666"/>
                </a:solidFill>
              </a:rPr>
              <a:t>; F4 = F2 *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S.D F3, res1 (R0) </a:t>
            </a:r>
            <a:r>
              <a:rPr lang="en-US" sz="1800">
                <a:solidFill>
                  <a:srgbClr val="666666"/>
                </a:solidFill>
              </a:rPr>
              <a:t>; Guarda la suma en res1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S.D F4, res2 (R0)</a:t>
            </a:r>
            <a:r>
              <a:rPr lang="en-US" sz="1800">
                <a:solidFill>
                  <a:srgbClr val="666666"/>
                </a:solidFill>
              </a:rPr>
              <a:t> ; Guarda la multiplicacion en res2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HALT</a:t>
            </a:r>
            <a:endParaRPr b="1" sz="1800"/>
          </a:p>
        </p:txBody>
      </p:sp>
      <p:sp>
        <p:nvSpPr>
          <p:cNvPr id="226" name="Google Shape;226;p25"/>
          <p:cNvSpPr/>
          <p:nvPr/>
        </p:nvSpPr>
        <p:spPr>
          <a:xfrm rot="-422600">
            <a:off x="8429067" y="5407654"/>
            <a:ext cx="3315117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Analizar en el simulador (con Forwarding activado) los atascos que genera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</a:t>
            </a:r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74501" l="0" r="29567" t="5379"/>
          <a:stretch/>
        </p:blipFill>
        <p:spPr>
          <a:xfrm>
            <a:off x="602475" y="1980425"/>
            <a:ext cx="91440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4">
            <a:alphaModFix/>
          </a:blip>
          <a:srcRect b="58760" l="66412" r="0" t="5379"/>
          <a:stretch/>
        </p:blipFill>
        <p:spPr>
          <a:xfrm>
            <a:off x="7224437" y="3661362"/>
            <a:ext cx="3686175" cy="295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5">
            <a:alphaModFix/>
          </a:blip>
          <a:srcRect b="29881" l="66412" r="0" t="50001"/>
          <a:stretch/>
        </p:blipFill>
        <p:spPr>
          <a:xfrm>
            <a:off x="2411600" y="4720212"/>
            <a:ext cx="4211637" cy="189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6"/>
          <p:cNvGrpSpPr/>
          <p:nvPr/>
        </p:nvGrpSpPr>
        <p:grpSpPr>
          <a:xfrm>
            <a:off x="3617137" y="1489379"/>
            <a:ext cx="7207688" cy="1745108"/>
            <a:chOff x="3617137" y="1489379"/>
            <a:chExt cx="7207688" cy="1745108"/>
          </a:xfrm>
        </p:grpSpPr>
        <p:sp>
          <p:nvSpPr>
            <p:cNvPr id="237" name="Google Shape;237;p26"/>
            <p:cNvSpPr/>
            <p:nvPr/>
          </p:nvSpPr>
          <p:spPr>
            <a:xfrm>
              <a:off x="3617137" y="2874187"/>
              <a:ext cx="504900" cy="360300"/>
            </a:xfrm>
            <a:prstGeom prst="ellipse">
              <a:avLst/>
            </a:prstGeom>
            <a:noFill/>
            <a:ln cap="sq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 txBox="1"/>
            <p:nvPr/>
          </p:nvSpPr>
          <p:spPr>
            <a:xfrm>
              <a:off x="5352825" y="1489379"/>
              <a:ext cx="5472000" cy="3603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MUL.D</a:t>
              </a: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quiere modificar </a:t>
              </a:r>
              <a:r>
                <a:rPr b="1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F2</a:t>
              </a: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, pero esta est</a:t>
              </a:r>
              <a:r>
                <a:rPr lang="en-US">
                  <a:solidFill>
                    <a:srgbClr val="FFFFFF"/>
                  </a:solidFill>
                </a:rPr>
                <a:t>á</a:t>
              </a: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siendo le</a:t>
              </a:r>
              <a:r>
                <a:rPr lang="en-US">
                  <a:solidFill>
                    <a:srgbClr val="FFFFFF"/>
                  </a:solidFill>
                </a:rPr>
                <a:t>í</a:t>
              </a:r>
              <a:r>
                <a:rPr b="0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 por </a:t>
              </a:r>
              <a:r>
                <a:rPr b="1" i="0" lang="en-US" sz="14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ADD.D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39" name="Google Shape;239;p26"/>
            <p:cNvCxnSpPr>
              <a:stCxn id="237" idx="7"/>
              <a:endCxn id="238" idx="1"/>
            </p:cNvCxnSpPr>
            <p:nvPr/>
          </p:nvCxnSpPr>
          <p:spPr>
            <a:xfrm flipH="1" rot="10800000">
              <a:off x="4048096" y="1669652"/>
              <a:ext cx="1304700" cy="1257300"/>
            </a:xfrm>
            <a:prstGeom prst="straightConnector1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40" name="Google Shape;240;p26"/>
          <p:cNvGrpSpPr/>
          <p:nvPr/>
        </p:nvGrpSpPr>
        <p:grpSpPr>
          <a:xfrm>
            <a:off x="133650" y="3181722"/>
            <a:ext cx="4149300" cy="1590303"/>
            <a:chOff x="514650" y="2800722"/>
            <a:chExt cx="4149300" cy="1590303"/>
          </a:xfrm>
        </p:grpSpPr>
        <p:sp>
          <p:nvSpPr>
            <p:cNvPr id="241" name="Google Shape;241;p26"/>
            <p:cNvSpPr txBox="1"/>
            <p:nvPr/>
          </p:nvSpPr>
          <p:spPr>
            <a:xfrm>
              <a:off x="514650" y="4030725"/>
              <a:ext cx="4149300" cy="3603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FFFFFF"/>
                  </a:solidFill>
                </a:rPr>
                <a:t>Se puede solucionar con un NOP en el medio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242" name="Google Shape;242;p26"/>
            <p:cNvCxnSpPr>
              <a:stCxn id="237" idx="3"/>
              <a:endCxn id="241" idx="0"/>
            </p:cNvCxnSpPr>
            <p:nvPr/>
          </p:nvCxnSpPr>
          <p:spPr>
            <a:xfrm flipH="1">
              <a:off x="2589178" y="2800722"/>
              <a:ext cx="1482900" cy="1230000"/>
            </a:xfrm>
            <a:prstGeom prst="straightConnector1">
              <a:avLst/>
            </a:prstGeom>
            <a:noFill/>
            <a:ln cap="sq" cmpd="sng" w="2857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Subrutinas</a:t>
            </a:r>
            <a:endParaRPr/>
          </a:p>
        </p:txBody>
      </p:sp>
      <p:grpSp>
        <p:nvGrpSpPr>
          <p:cNvPr id="248" name="Google Shape;248;p27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49" name="Google Shape;249;p27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52" name="Google Shape;252;p27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53" name="Google Shape;253;p27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264500" y="1400550"/>
            <a:ext cx="7387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 igual que en MSX88, en MIPS también podemos definir </a:t>
            </a:r>
            <a:r>
              <a:rPr b="1" lang="en-US" sz="1800">
                <a:solidFill>
                  <a:srgbClr val="1155CC"/>
                </a:solidFill>
              </a:rPr>
              <a:t>subrutinas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62" name="Google Shape;262;p28"/>
          <p:cNvSpPr txBox="1"/>
          <p:nvPr>
            <p:ph type="title"/>
          </p:nvPr>
        </p:nvSpPr>
        <p:spPr>
          <a:xfrm>
            <a:off x="703025" y="2129650"/>
            <a:ext cx="49122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NUM1: .word 5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NUM2: .word 8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RES: .word 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R1, NUM1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R2, NUM2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JAL </a:t>
            </a: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b="1" i="1" lang="en-US" sz="1600">
                <a:solidFill>
                  <a:schemeClr val="accent1"/>
                </a:solidFill>
              </a:rPr>
              <a:t> </a:t>
            </a:r>
            <a:r>
              <a:rPr i="1" lang="en-US" sz="1600">
                <a:solidFill>
                  <a:srgbClr val="666666"/>
                </a:solidFill>
              </a:rPr>
              <a:t>; Llama a la subrutina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SD R3, RES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i="1" lang="en-US" sz="1600"/>
              <a:t>: DADD R3, R1, R2 </a:t>
            </a:r>
            <a:endParaRPr i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chemeClr val="accent2"/>
                </a:solidFill>
              </a:rPr>
              <a:t>JR R31 </a:t>
            </a:r>
            <a:r>
              <a:rPr i="1" lang="en-US" sz="1600">
                <a:solidFill>
                  <a:srgbClr val="666666"/>
                </a:solidFill>
              </a:rPr>
              <a:t>; Retorna al punto donde fue llamado</a:t>
            </a:r>
            <a:endParaRPr i="1" sz="1600">
              <a:solidFill>
                <a:srgbClr val="666666"/>
              </a:solidFill>
            </a:endParaRPr>
          </a:p>
        </p:txBody>
      </p:sp>
      <p:sp>
        <p:nvSpPr>
          <p:cNvPr id="263" name="Google Shape;263;p28"/>
          <p:cNvSpPr txBox="1"/>
          <p:nvPr>
            <p:ph type="title"/>
          </p:nvPr>
        </p:nvSpPr>
        <p:spPr>
          <a:xfrm>
            <a:off x="5775725" y="2511925"/>
            <a:ext cx="3597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Cosas importantes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264" name="Google Shape;264;p28"/>
          <p:cNvSpPr txBox="1"/>
          <p:nvPr>
            <p:ph type="title"/>
          </p:nvPr>
        </p:nvSpPr>
        <p:spPr>
          <a:xfrm>
            <a:off x="5699525" y="3045325"/>
            <a:ext cx="6259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No hay manejo implícito de la pila!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65" name="Google Shape;265;p28"/>
          <p:cNvSpPr txBox="1"/>
          <p:nvPr>
            <p:ph type="title"/>
          </p:nvPr>
        </p:nvSpPr>
        <p:spPr>
          <a:xfrm>
            <a:off x="5699525" y="3578725"/>
            <a:ext cx="6259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 dirección de retorno </a:t>
            </a:r>
            <a:r>
              <a:rPr b="1" lang="en-US" sz="1800"/>
              <a:t>siempre</a:t>
            </a:r>
            <a:r>
              <a:rPr lang="en-US" sz="1800"/>
              <a:t> estará en </a:t>
            </a:r>
            <a:r>
              <a:rPr b="1" lang="en-US" sz="1800">
                <a:solidFill>
                  <a:schemeClr val="accent2"/>
                </a:solidFill>
              </a:rPr>
              <a:t>R31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66" name="Google Shape;266;p28"/>
          <p:cNvSpPr txBox="1"/>
          <p:nvPr>
            <p:ph type="title"/>
          </p:nvPr>
        </p:nvSpPr>
        <p:spPr>
          <a:xfrm>
            <a:off x="6080525" y="4035925"/>
            <a:ext cx="6259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Esto sí se hace implícitamente en el </a:t>
            </a:r>
            <a:r>
              <a:rPr i="1" lang="en-US" sz="1800"/>
              <a:t>JAL</a:t>
            </a:r>
            <a:endParaRPr i="1" sz="1800">
              <a:solidFill>
                <a:srgbClr val="1155CC"/>
              </a:solidFill>
            </a:endParaRPr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5699525" y="4569325"/>
            <a:ext cx="6259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Los registros se pueden </a:t>
            </a:r>
            <a:r>
              <a:rPr b="1" lang="en-US" sz="1800"/>
              <a:t>sobrescribir</a:t>
            </a:r>
            <a:r>
              <a:rPr lang="en-US" sz="1800"/>
              <a:t>, incluído </a:t>
            </a:r>
            <a:r>
              <a:rPr b="1" lang="en-US" sz="1800">
                <a:solidFill>
                  <a:schemeClr val="accent2"/>
                </a:solidFill>
              </a:rPr>
              <a:t>R31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68" name="Google Shape;268;p28"/>
          <p:cNvSpPr txBox="1"/>
          <p:nvPr>
            <p:ph type="title"/>
          </p:nvPr>
        </p:nvSpPr>
        <p:spPr>
          <a:xfrm>
            <a:off x="6080525" y="5026525"/>
            <a:ext cx="5878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Vamos a tener que salvarlos en la pila</a:t>
            </a:r>
            <a:endParaRPr sz="180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Convenciones</a:t>
            </a:r>
            <a:endParaRPr/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264500" y="1095750"/>
            <a:ext cx="11694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Ante la cantidad de registros y consideraciones que debemos tener en cuenta, se establecieron </a:t>
            </a:r>
            <a:r>
              <a:rPr b="1" lang="en-US" sz="1800"/>
              <a:t>convenciones</a:t>
            </a:r>
            <a:r>
              <a:rPr lang="en-US" sz="1800"/>
              <a:t>:</a:t>
            </a:r>
            <a:endParaRPr sz="1800">
              <a:solidFill>
                <a:srgbClr val="1155CC"/>
              </a:solidFill>
            </a:endParaRPr>
          </a:p>
        </p:txBody>
      </p:sp>
      <p:graphicFrame>
        <p:nvGraphicFramePr>
          <p:cNvPr id="275" name="Google Shape;275;p29"/>
          <p:cNvGraphicFramePr/>
          <p:nvPr/>
        </p:nvGraphicFramePr>
        <p:xfrm>
          <a:off x="1177400" y="18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{96E5A9EE-AABF-43EA-B6C1-60D57D1346EC}</a:tableStyleId>
              </a:tblPr>
              <a:tblGrid>
                <a:gridCol w="2167650"/>
                <a:gridCol w="6129225"/>
                <a:gridCol w="1990125"/>
              </a:tblGrid>
              <a:tr h="410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$zero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Siempre tiene el valor 0 y no se puede cambiar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(r0)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$ra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Return Address 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 Dir. de retorno de subrutina. Debe ser salvado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(r31)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$v0-$v1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Valores de retorno de la subrutina llamada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(r2-r3)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$a0-$a3</a:t>
                      </a:r>
                      <a:endParaRPr b="1" sz="1300">
                        <a:solidFill>
                          <a:srgbClr val="1155CC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Argumentos pasados a la subrutina llamada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(r4-r7)</a:t>
                      </a:r>
                      <a:endParaRPr b="1" sz="1300">
                        <a:solidFill>
                          <a:srgbClr val="990033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$t0-$t9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Registros temporarios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(r8-r15 y r24-r25)</a:t>
                      </a:r>
                      <a:endParaRPr b="1" sz="1300">
                        <a:solidFill>
                          <a:srgbClr val="990033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$s0-$s7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Registros que deben ser salvados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(r16-r23)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$sp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Stack Pointer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Puntero al tope de la pila. Debe ser preservado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(r29)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$fp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Frame Pointer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Puntero de pila. Debe ser salvado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(r30)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$at 	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Assembler Temporary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Reservado para ser usado por el ensamblador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(r1)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1155CC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$k0-$k1</a:t>
                      </a:r>
                      <a:endParaRPr b="1" sz="13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Para uso del kernel del sistema operativo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(r26-r27)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rgbClr val="00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$gp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Global Pointer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Puntero a zona de memoria estática. Debe ser salvado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300">
                          <a:solidFill>
                            <a:srgbClr val="9900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(r28)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6" name="Google Shape;276;p29"/>
          <p:cNvGrpSpPr/>
          <p:nvPr/>
        </p:nvGrpSpPr>
        <p:grpSpPr>
          <a:xfrm>
            <a:off x="1177400" y="1503125"/>
            <a:ext cx="9847900" cy="343800"/>
            <a:chOff x="1177400" y="1503125"/>
            <a:chExt cx="9847900" cy="343800"/>
          </a:xfrm>
        </p:grpSpPr>
        <p:sp>
          <p:nvSpPr>
            <p:cNvPr id="277" name="Google Shape;277;p29"/>
            <p:cNvSpPr txBox="1"/>
            <p:nvPr/>
          </p:nvSpPr>
          <p:spPr>
            <a:xfrm>
              <a:off x="1177400" y="1503125"/>
              <a:ext cx="9903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AHORA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29"/>
            <p:cNvSpPr txBox="1"/>
            <p:nvPr/>
          </p:nvSpPr>
          <p:spPr>
            <a:xfrm>
              <a:off x="4777500" y="1503125"/>
              <a:ext cx="18282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DESCRIPCIÓN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29"/>
            <p:cNvSpPr txBox="1"/>
            <p:nvPr/>
          </p:nvSpPr>
          <p:spPr>
            <a:xfrm>
              <a:off x="9197100" y="1503125"/>
              <a:ext cx="18282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ANTES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0" name="Google Shape;280;p29"/>
          <p:cNvSpPr/>
          <p:nvPr/>
        </p:nvSpPr>
        <p:spPr>
          <a:xfrm>
            <a:off x="5504450" y="4531900"/>
            <a:ext cx="6176400" cy="2007300"/>
          </a:xfrm>
          <a:prstGeom prst="roundRect">
            <a:avLst>
              <a:gd fmla="val 4362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En </a:t>
            </a:r>
            <a:r>
              <a:rPr b="1" lang="en-US" sz="2000">
                <a:solidFill>
                  <a:srgbClr val="006633"/>
                </a:solidFill>
              </a:rPr>
              <a:t>verde</a:t>
            </a:r>
            <a:r>
              <a:rPr lang="en-US" sz="2000"/>
              <a:t> aquellos que, en caso de usarse, </a:t>
            </a:r>
            <a:r>
              <a:rPr b="1" lang="en-US" sz="2000"/>
              <a:t>deben ser salvados</a:t>
            </a:r>
            <a:br>
              <a:rPr b="1" lang="en-US" sz="2000"/>
            </a:b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En </a:t>
            </a:r>
            <a:r>
              <a:rPr b="1" lang="en-US" sz="2000">
                <a:solidFill>
                  <a:srgbClr val="1155CC"/>
                </a:solidFill>
              </a:rPr>
              <a:t>azul</a:t>
            </a:r>
            <a:r>
              <a:rPr b="1" lang="en-US" sz="2000"/>
              <a:t> </a:t>
            </a:r>
            <a:r>
              <a:rPr lang="en-US" sz="2000"/>
              <a:t>aquellos que podemos sobrescribir sin ningún problema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Convenciones</a:t>
            </a:r>
            <a:endParaRPr/>
          </a:p>
        </p:txBody>
      </p:sp>
      <p:sp>
        <p:nvSpPr>
          <p:cNvPr id="286" name="Google Shape;286;p30"/>
          <p:cNvSpPr txBox="1"/>
          <p:nvPr>
            <p:ph type="title"/>
          </p:nvPr>
        </p:nvSpPr>
        <p:spPr>
          <a:xfrm>
            <a:off x="264500" y="1400550"/>
            <a:ext cx="7387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Veamos el ejemplo de recién, pero ahora con convenciones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87" name="Google Shape;287;p30"/>
          <p:cNvSpPr txBox="1"/>
          <p:nvPr>
            <p:ph type="title"/>
          </p:nvPr>
        </p:nvSpPr>
        <p:spPr>
          <a:xfrm>
            <a:off x="703025" y="2129650"/>
            <a:ext cx="49122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NUM1: .word 5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NUM2: .word 8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RES: .word 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R1, NUM1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R2, NUM2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JAL </a:t>
            </a: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b="1" i="1" lang="en-US" sz="1600">
                <a:solidFill>
                  <a:schemeClr val="accent1"/>
                </a:solidFill>
              </a:rPr>
              <a:t> </a:t>
            </a:r>
            <a:r>
              <a:rPr i="1" lang="en-US" sz="1600">
                <a:solidFill>
                  <a:srgbClr val="666666"/>
                </a:solidFill>
              </a:rPr>
              <a:t>; Llama a la subrutina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SD R3, RES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i="1" lang="en-US" sz="1600"/>
              <a:t>: DADD R3, R1, R2 </a:t>
            </a:r>
            <a:endParaRPr i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chemeClr val="accent2"/>
                </a:solidFill>
              </a:rPr>
              <a:t>JR R31 </a:t>
            </a:r>
            <a:r>
              <a:rPr i="1" lang="en-US" sz="1600">
                <a:solidFill>
                  <a:srgbClr val="666666"/>
                </a:solidFill>
              </a:rPr>
              <a:t>; Retorna al punto donde fue llamado</a:t>
            </a:r>
            <a:endParaRPr i="1" sz="1600">
              <a:solidFill>
                <a:srgbClr val="666666"/>
              </a:solidFill>
            </a:endParaRPr>
          </a:p>
        </p:txBody>
      </p:sp>
      <p:sp>
        <p:nvSpPr>
          <p:cNvPr id="288" name="Google Shape;288;p30"/>
          <p:cNvSpPr txBox="1"/>
          <p:nvPr>
            <p:ph type="title"/>
          </p:nvPr>
        </p:nvSpPr>
        <p:spPr>
          <a:xfrm>
            <a:off x="6921350" y="2129650"/>
            <a:ext cx="49122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NUM1: .word 5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NUM2: .word 8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RES: .word 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</a:t>
            </a:r>
            <a:r>
              <a:rPr b="1" i="1" lang="en-US" sz="1600"/>
              <a:t>$a0</a:t>
            </a:r>
            <a:r>
              <a:rPr i="1" lang="en-US" sz="1600"/>
              <a:t>, NUM1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LD </a:t>
            </a:r>
            <a:r>
              <a:rPr b="1" i="1" lang="en-US" sz="1600"/>
              <a:t>$a1</a:t>
            </a:r>
            <a:r>
              <a:rPr i="1" lang="en-US" sz="1600"/>
              <a:t>, NUM2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JAL </a:t>
            </a: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b="1" i="1" lang="en-US" sz="1600">
                <a:solidFill>
                  <a:schemeClr val="accent1"/>
                </a:solidFill>
              </a:rPr>
              <a:t> </a:t>
            </a:r>
            <a:r>
              <a:rPr i="1" lang="en-US" sz="1600">
                <a:solidFill>
                  <a:srgbClr val="666666"/>
                </a:solidFill>
              </a:rPr>
              <a:t>; Llama a la subrutina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SD </a:t>
            </a:r>
            <a:r>
              <a:rPr b="1" i="1" lang="en-US" sz="1600"/>
              <a:t>$v0</a:t>
            </a:r>
            <a:r>
              <a:rPr i="1" lang="en-US" sz="1600"/>
              <a:t>, RES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rgbClr val="1155CC"/>
                </a:solidFill>
              </a:rPr>
              <a:t>SUMAR</a:t>
            </a:r>
            <a:r>
              <a:rPr i="1" lang="en-US" sz="1600"/>
              <a:t>: DADD </a:t>
            </a:r>
            <a:r>
              <a:rPr b="1" i="1" lang="en-US" sz="1600"/>
              <a:t>$v0</a:t>
            </a:r>
            <a:r>
              <a:rPr i="1" lang="en-US" sz="1600"/>
              <a:t>, </a:t>
            </a:r>
            <a:r>
              <a:rPr b="1" i="1" lang="en-US" sz="1600"/>
              <a:t>$a0</a:t>
            </a:r>
            <a:r>
              <a:rPr i="1" lang="en-US" sz="1600"/>
              <a:t>, </a:t>
            </a:r>
            <a:r>
              <a:rPr b="1" i="1" lang="en-US" sz="1600"/>
              <a:t>$a1</a:t>
            </a:r>
            <a:endParaRPr b="1" i="1"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>
                <a:solidFill>
                  <a:schemeClr val="accent2"/>
                </a:solidFill>
              </a:rPr>
              <a:t>JR $ra </a:t>
            </a:r>
            <a:r>
              <a:rPr i="1" lang="en-US" sz="1600">
                <a:solidFill>
                  <a:srgbClr val="666666"/>
                </a:solidFill>
              </a:rPr>
              <a:t>; Retorna al punto donde fue llamado</a:t>
            </a:r>
            <a:endParaRPr i="1" sz="1600">
              <a:solidFill>
                <a:srgbClr val="666666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4521875" y="3429000"/>
            <a:ext cx="2185800" cy="8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Convenciones</a:t>
            </a:r>
            <a:endParaRPr/>
          </a:p>
        </p:txBody>
      </p:sp>
      <p:sp>
        <p:nvSpPr>
          <p:cNvPr id="295" name="Google Shape;295;p31"/>
          <p:cNvSpPr txBox="1"/>
          <p:nvPr>
            <p:ph type="title"/>
          </p:nvPr>
        </p:nvSpPr>
        <p:spPr>
          <a:xfrm>
            <a:off x="264500" y="1552950"/>
            <a:ext cx="1156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subrutinas deben garantizar el guardado de los registros que correspondan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Preservación de los registros</a:t>
            </a:r>
            <a:endParaRPr/>
          </a:p>
        </p:txBody>
      </p:sp>
      <p:sp>
        <p:nvSpPr>
          <p:cNvPr id="297" name="Google Shape;297;p31"/>
          <p:cNvSpPr txBox="1"/>
          <p:nvPr>
            <p:ph type="title"/>
          </p:nvPr>
        </p:nvSpPr>
        <p:spPr>
          <a:xfrm>
            <a:off x="264500" y="2086350"/>
            <a:ext cx="1156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 esta manera, una subrutina podrá llamar a otra sabiendo que esta no modificará el valor de estos registros</a:t>
            </a:r>
            <a:endParaRPr sz="1800"/>
          </a:p>
        </p:txBody>
      </p:sp>
      <p:sp>
        <p:nvSpPr>
          <p:cNvPr id="298" name="Google Shape;298;p31"/>
          <p:cNvSpPr txBox="1"/>
          <p:nvPr>
            <p:ph type="title"/>
          </p:nvPr>
        </p:nvSpPr>
        <p:spPr>
          <a:xfrm>
            <a:off x="264500" y="2619750"/>
            <a:ext cx="1156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Para poder mantener esa garantía, es necesario guardar los registros en la </a:t>
            </a:r>
            <a:r>
              <a:rPr b="1" lang="en-US" sz="1800"/>
              <a:t>pila</a:t>
            </a:r>
            <a:r>
              <a:rPr lang="en-US" sz="1800"/>
              <a:t>. Pero MIPS </a:t>
            </a:r>
            <a:r>
              <a:rPr b="1" lang="en-US" sz="1800"/>
              <a:t>no tiene pila</a:t>
            </a:r>
            <a:r>
              <a:rPr lang="en-US" sz="1800"/>
              <a:t>!</a:t>
            </a:r>
            <a:endParaRPr sz="1800"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264500" y="3153150"/>
            <a:ext cx="11566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Pero existe un registro que por </a:t>
            </a:r>
            <a:r>
              <a:rPr b="1" lang="en-US" sz="1800"/>
              <a:t>convención </a:t>
            </a:r>
            <a:r>
              <a:rPr lang="en-US" sz="1800"/>
              <a:t>todas las subrutinas usarán como puntero al tope de la pila!</a:t>
            </a:r>
            <a:endParaRPr sz="1800"/>
          </a:p>
        </p:txBody>
      </p:sp>
      <p:sp>
        <p:nvSpPr>
          <p:cNvPr id="300" name="Google Shape;300;p31"/>
          <p:cNvSpPr txBox="1"/>
          <p:nvPr>
            <p:ph type="title"/>
          </p:nvPr>
        </p:nvSpPr>
        <p:spPr>
          <a:xfrm>
            <a:off x="2121375" y="4811500"/>
            <a:ext cx="1881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PUSH $t1</a:t>
            </a:r>
            <a:endParaRPr sz="2500"/>
          </a:p>
        </p:txBody>
      </p:sp>
      <p:sp>
        <p:nvSpPr>
          <p:cNvPr id="301" name="Google Shape;301;p31"/>
          <p:cNvSpPr/>
          <p:nvPr/>
        </p:nvSpPr>
        <p:spPr>
          <a:xfrm>
            <a:off x="4112800" y="4753350"/>
            <a:ext cx="2035500" cy="5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 txBox="1"/>
          <p:nvPr>
            <p:ph type="title"/>
          </p:nvPr>
        </p:nvSpPr>
        <p:spPr>
          <a:xfrm>
            <a:off x="6388575" y="4698400"/>
            <a:ext cx="52137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daddi</a:t>
            </a:r>
            <a:r>
              <a:rPr lang="en-US" sz="1700"/>
              <a:t> $sp, $sp, -8 </a:t>
            </a:r>
            <a:r>
              <a:rPr lang="en-US" sz="1700">
                <a:solidFill>
                  <a:srgbClr val="666666"/>
                </a:solidFill>
              </a:rPr>
              <a:t>; “Subo” una celda de memoria</a:t>
            </a:r>
            <a:endParaRPr sz="17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sd</a:t>
            </a:r>
            <a:r>
              <a:rPr lang="en-US" sz="1700"/>
              <a:t> $t1, 0 ($sp)	</a:t>
            </a:r>
            <a:r>
              <a:rPr lang="en-US" sz="1700">
                <a:solidFill>
                  <a:srgbClr val="666666"/>
                </a:solidFill>
              </a:rPr>
              <a:t>; Almaceno el dato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303" name="Google Shape;303;p31"/>
          <p:cNvSpPr txBox="1"/>
          <p:nvPr>
            <p:ph type="title"/>
          </p:nvPr>
        </p:nvSpPr>
        <p:spPr>
          <a:xfrm>
            <a:off x="2121375" y="5878300"/>
            <a:ext cx="1881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POP $t1</a:t>
            </a:r>
            <a:endParaRPr sz="2500"/>
          </a:p>
        </p:txBody>
      </p:sp>
      <p:sp>
        <p:nvSpPr>
          <p:cNvPr id="304" name="Google Shape;304;p31"/>
          <p:cNvSpPr/>
          <p:nvPr/>
        </p:nvSpPr>
        <p:spPr>
          <a:xfrm>
            <a:off x="4112800" y="5820150"/>
            <a:ext cx="2035500" cy="57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 txBox="1"/>
          <p:nvPr>
            <p:ph type="title"/>
          </p:nvPr>
        </p:nvSpPr>
        <p:spPr>
          <a:xfrm>
            <a:off x="6388575" y="5765200"/>
            <a:ext cx="52137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ld</a:t>
            </a:r>
            <a:r>
              <a:rPr lang="en-US" sz="1700"/>
              <a:t> $t1, 0 ($sp)		</a:t>
            </a:r>
            <a:r>
              <a:rPr lang="en-US" sz="1700">
                <a:solidFill>
                  <a:srgbClr val="666666"/>
                </a:solidFill>
              </a:rPr>
              <a:t>; Extraigo el dato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daddi</a:t>
            </a:r>
            <a:r>
              <a:rPr lang="en-US" sz="1700"/>
              <a:t> $sp, $sp, 8 	</a:t>
            </a:r>
            <a:r>
              <a:rPr lang="en-US" sz="1700">
                <a:solidFill>
                  <a:srgbClr val="666666"/>
                </a:solidFill>
              </a:rPr>
              <a:t>; “Bajo” una celda de memoria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306" name="Google Shape;306;p31"/>
          <p:cNvSpPr/>
          <p:nvPr/>
        </p:nvSpPr>
        <p:spPr>
          <a:xfrm rot="516">
            <a:off x="4098000" y="3834061"/>
            <a:ext cx="3996000" cy="478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Usemos el registro </a:t>
            </a:r>
            <a:r>
              <a:rPr b="1" i="1" lang="en-US" sz="2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$sp</a:t>
            </a:r>
            <a:endParaRPr b="1" i="1" sz="25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312" name="Google Shape;312;p32"/>
          <p:cNvSpPr txBox="1"/>
          <p:nvPr>
            <p:ph type="title"/>
          </p:nvPr>
        </p:nvSpPr>
        <p:spPr>
          <a:xfrm>
            <a:off x="264500" y="1400550"/>
            <a:ext cx="11556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Veamos un ejemplo de una </a:t>
            </a:r>
            <a:r>
              <a:rPr b="1" lang="en-US" sz="1800">
                <a:solidFill>
                  <a:srgbClr val="1155CC"/>
                </a:solidFill>
              </a:rPr>
              <a:t>subrutina</a:t>
            </a:r>
            <a:r>
              <a:rPr lang="en-US" sz="1800"/>
              <a:t> que pasa todo un string a mayúsculas</a:t>
            </a:r>
            <a:endParaRPr b="1" sz="1800">
              <a:solidFill>
                <a:srgbClr val="1155CC"/>
              </a:solidFill>
            </a:endParaRPr>
          </a:p>
        </p:txBody>
      </p:sp>
      <p:sp>
        <p:nvSpPr>
          <p:cNvPr id="313" name="Google Shape;313;p32"/>
          <p:cNvSpPr txBox="1"/>
          <p:nvPr>
            <p:ph type="title"/>
          </p:nvPr>
        </p:nvSpPr>
        <p:spPr>
          <a:xfrm>
            <a:off x="322025" y="2129650"/>
            <a:ext cx="56736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/>
              <a:t>.data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cadena: .asciiz "Caza"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600"/>
              <a:t>.code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666666"/>
                </a:solidFill>
              </a:rPr>
              <a:t>; La pila comienza en el tope de la memoria de datos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DADDI $sp, $0, 0x400 </a:t>
            </a:r>
            <a:r>
              <a:rPr i="1" lang="en-US" sz="1600">
                <a:solidFill>
                  <a:srgbClr val="666666"/>
                </a:solidFill>
              </a:rPr>
              <a:t>; bus 10 bits 🡪 2^10 = 1024 = 0x400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666666"/>
                </a:solidFill>
              </a:rPr>
              <a:t>; Guarda como primer argumento para upcaseStr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>
                <a:solidFill>
                  <a:srgbClr val="666666"/>
                </a:solidFill>
              </a:rPr>
              <a:t>; la dirección de cadena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DADDI $a0, $0, cadena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JAL </a:t>
            </a:r>
            <a:r>
              <a:rPr b="1" i="1" lang="en-US" sz="1600">
                <a:solidFill>
                  <a:srgbClr val="1155CC"/>
                </a:solidFill>
              </a:rPr>
              <a:t>upcaseStr</a:t>
            </a:r>
            <a:endParaRPr b="1" i="1" sz="1600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</p:txBody>
      </p:sp>
      <p:sp>
        <p:nvSpPr>
          <p:cNvPr id="314" name="Google Shape;314;p32"/>
          <p:cNvSpPr txBox="1"/>
          <p:nvPr/>
        </p:nvSpPr>
        <p:spPr>
          <a:xfrm>
            <a:off x="6077525" y="2129650"/>
            <a:ext cx="6157200" cy="4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1155CC"/>
                </a:solidFill>
              </a:rPr>
              <a:t>upcaseStr</a:t>
            </a:r>
            <a:r>
              <a:rPr i="1" lang="en-US" sz="1600">
                <a:solidFill>
                  <a:schemeClr val="dk1"/>
                </a:solidFill>
              </a:rPr>
              <a:t>: DADDI $sp, $sp, -16 </a:t>
            </a:r>
            <a:r>
              <a:rPr i="1" lang="en-US" sz="1600">
                <a:solidFill>
                  <a:srgbClr val="666666"/>
                </a:solidFill>
              </a:rPr>
              <a:t>; Reserva lugar en pila -&gt; 2 x 8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$ra, 0 ($sp) </a:t>
            </a:r>
            <a:r>
              <a:rPr i="1" lang="en-US" sz="1600">
                <a:solidFill>
                  <a:srgbClr val="666666"/>
                </a:solidFill>
              </a:rPr>
              <a:t>; Guarda en pila $ra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SD $s0, 8 ($sp) </a:t>
            </a:r>
            <a:r>
              <a:rPr i="1" lang="en-US" sz="1600">
                <a:solidFill>
                  <a:srgbClr val="666666"/>
                </a:solidFill>
              </a:rPr>
              <a:t>; Guarda en pila $s0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 $s0, $a0, $zero </a:t>
            </a:r>
            <a:r>
              <a:rPr i="1" lang="en-US" sz="1600">
                <a:solidFill>
                  <a:srgbClr val="666666"/>
                </a:solidFill>
              </a:rPr>
              <a:t>; Copia la dirección de inicio de la cadena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</a:rPr>
              <a:t>LOOP</a:t>
            </a:r>
            <a:r>
              <a:rPr i="1" lang="en-US" sz="1600">
                <a:solidFill>
                  <a:schemeClr val="dk1"/>
                </a:solidFill>
              </a:rPr>
              <a:t>: LBU $a0, 0 ($s0)	</a:t>
            </a:r>
            <a:r>
              <a:rPr i="1" lang="en-US" sz="1600">
                <a:solidFill>
                  <a:srgbClr val="666666"/>
                </a:solidFill>
              </a:rPr>
              <a:t>; Toma car. actual</a:t>
            </a:r>
            <a:endParaRPr i="1"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BEQ $a0, $zero, FIN </a:t>
            </a:r>
            <a:r>
              <a:rPr i="1" lang="en-US" sz="1600">
                <a:solidFill>
                  <a:srgbClr val="666666"/>
                </a:solidFill>
              </a:rPr>
              <a:t>; Si es el fin, termina</a:t>
            </a:r>
            <a:endParaRPr i="1"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JAL </a:t>
            </a:r>
            <a:r>
              <a:rPr b="1" i="1" lang="en-US" sz="1600">
                <a:solidFill>
                  <a:srgbClr val="1155CC"/>
                </a:solidFill>
              </a:rPr>
              <a:t>upcase</a:t>
            </a:r>
            <a:endParaRPr b="1" i="1" sz="1600">
              <a:solidFill>
                <a:srgbClr val="1155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SB $v0, 0 ($s0) </a:t>
            </a:r>
            <a:r>
              <a:rPr i="1" lang="en-US" sz="1600">
                <a:solidFill>
                  <a:srgbClr val="666666"/>
                </a:solidFill>
              </a:rPr>
              <a:t>; Guarda el caracter procesado en la cadena</a:t>
            </a:r>
            <a:endParaRPr i="1"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$s0, $s0, 1 </a:t>
            </a:r>
            <a:r>
              <a:rPr i="1" lang="en-US" sz="1600">
                <a:solidFill>
                  <a:srgbClr val="666666"/>
                </a:solidFill>
              </a:rPr>
              <a:t>; Avanza al siguiente caracter</a:t>
            </a:r>
            <a:endParaRPr i="1"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J LOOP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666666"/>
                </a:solidFill>
              </a:rPr>
              <a:t>; Recupera los datos salvados en la pila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</a:rPr>
              <a:t>FIN</a:t>
            </a:r>
            <a:r>
              <a:rPr i="1" lang="en-US" sz="1600">
                <a:solidFill>
                  <a:schemeClr val="dk1"/>
                </a:solidFill>
              </a:rPr>
              <a:t>: 	LD $ra, 0 ($sp)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LD $s0, 8 ($sp)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DADDI $sp, $sp, 16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JR $ra</a:t>
            </a:r>
            <a:endParaRPr i="1" sz="1600">
              <a:solidFill>
                <a:schemeClr val="dk1"/>
              </a:solidFill>
            </a:endParaRPr>
          </a:p>
        </p:txBody>
      </p:sp>
      <p:sp>
        <p:nvSpPr>
          <p:cNvPr id="315" name="Google Shape;315;p32"/>
          <p:cNvSpPr/>
          <p:nvPr/>
        </p:nvSpPr>
        <p:spPr>
          <a:xfrm rot="614">
            <a:off x="482750" y="5777200"/>
            <a:ext cx="5035800" cy="759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Recordar que nosotros debemos inicializar la pila</a:t>
            </a:r>
            <a:endParaRPr b="1" i="1" sz="22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Subrutinas</a:t>
            </a:r>
            <a:endParaRPr/>
          </a:p>
        </p:txBody>
      </p:sp>
      <p:sp>
        <p:nvSpPr>
          <p:cNvPr id="321" name="Google Shape;321;p33"/>
          <p:cNvSpPr txBox="1"/>
          <p:nvPr>
            <p:ph type="title"/>
          </p:nvPr>
        </p:nvSpPr>
        <p:spPr>
          <a:xfrm>
            <a:off x="264500" y="1400550"/>
            <a:ext cx="11556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</a:rPr>
              <a:t>upcase </a:t>
            </a:r>
            <a:r>
              <a:rPr lang="en-US" sz="1800">
                <a:solidFill>
                  <a:srgbClr val="000000"/>
                </a:solidFill>
              </a:rPr>
              <a:t>solo se encarga de pasar un único caracter a mayúsculas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22" name="Google Shape;322;p33"/>
          <p:cNvSpPr txBox="1"/>
          <p:nvPr>
            <p:ph type="title"/>
          </p:nvPr>
        </p:nvSpPr>
        <p:spPr>
          <a:xfrm>
            <a:off x="1510650" y="2158300"/>
            <a:ext cx="91707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; Pasa un caracter a mayúscula.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; Parámetros: $a0 -&gt; caracter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; Retorna $v0 -&gt; caracter en mayúscula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; No se utiliza la pila porque no se usan registros que deban ser salvados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800">
                <a:solidFill>
                  <a:srgbClr val="1155CC"/>
                </a:solidFill>
              </a:rPr>
              <a:t>upcase</a:t>
            </a:r>
            <a:r>
              <a:rPr i="1" lang="en-US" sz="1800">
                <a:solidFill>
                  <a:srgbClr val="000000"/>
                </a:solidFill>
              </a:rPr>
              <a:t>: DADD $v0, $a0, $zero</a:t>
            </a:r>
            <a:endParaRPr i="1"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00000"/>
                </a:solidFill>
              </a:rPr>
              <a:t>SLTI $t0, $v0, 0x61 </a:t>
            </a:r>
            <a:r>
              <a:rPr i="1" lang="en-US" sz="1800">
                <a:solidFill>
                  <a:srgbClr val="5F5F5F"/>
                </a:solidFill>
              </a:rPr>
              <a:t>; Compara con ‘a’ minúscula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	</a:t>
            </a:r>
            <a:r>
              <a:rPr i="1" lang="en-US" sz="1800">
                <a:solidFill>
                  <a:srgbClr val="000000"/>
                </a:solidFill>
              </a:rPr>
              <a:t>BNEZ $t0, salir </a:t>
            </a:r>
            <a:r>
              <a:rPr i="1" lang="en-US" sz="1800">
                <a:solidFill>
                  <a:srgbClr val="5F5F5F"/>
                </a:solidFill>
              </a:rPr>
              <a:t>; No es un caracter en minúscula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	</a:t>
            </a:r>
            <a:r>
              <a:rPr i="1" lang="en-US" sz="1800">
                <a:solidFill>
                  <a:srgbClr val="000000"/>
                </a:solidFill>
              </a:rPr>
              <a:t>SLTI $t0, $v0, 0x7B </a:t>
            </a:r>
            <a:r>
              <a:rPr i="1" lang="en-US" sz="1800">
                <a:solidFill>
                  <a:srgbClr val="5F5F5F"/>
                </a:solidFill>
              </a:rPr>
              <a:t>; Compara con el car sig a 'z' minúscula (z=7AH)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	</a:t>
            </a:r>
            <a:r>
              <a:rPr i="1" lang="en-US" sz="1800">
                <a:solidFill>
                  <a:srgbClr val="000000"/>
                </a:solidFill>
              </a:rPr>
              <a:t>BEQZ $t0, salir </a:t>
            </a:r>
            <a:r>
              <a:rPr i="1" lang="en-US" sz="1800">
                <a:solidFill>
                  <a:srgbClr val="5F5F5F"/>
                </a:solidFill>
              </a:rPr>
              <a:t>; No es un caracter en minúscula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5F5F5F"/>
                </a:solidFill>
              </a:rPr>
              <a:t>	</a:t>
            </a:r>
            <a:r>
              <a:rPr i="1" lang="en-US" sz="1800">
                <a:solidFill>
                  <a:srgbClr val="000000"/>
                </a:solidFill>
              </a:rPr>
              <a:t>DADDI $v0, $v0, -0x20 </a:t>
            </a:r>
            <a:r>
              <a:rPr i="1" lang="en-US" sz="1800">
                <a:solidFill>
                  <a:srgbClr val="5F5F5F"/>
                </a:solidFill>
              </a:rPr>
              <a:t>; Pasa a minúscula</a:t>
            </a:r>
            <a:endParaRPr i="1" sz="1800">
              <a:solidFill>
                <a:srgbClr val="5F5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800">
                <a:solidFill>
                  <a:srgbClr val="000000"/>
                </a:solidFill>
              </a:rPr>
              <a:t>salir</a:t>
            </a:r>
            <a:r>
              <a:rPr i="1" lang="en-US" sz="1800">
                <a:solidFill>
                  <a:srgbClr val="000000"/>
                </a:solidFill>
              </a:rPr>
              <a:t>: </a:t>
            </a:r>
            <a:r>
              <a:rPr b="1" i="1" lang="en-US" sz="1800">
                <a:solidFill>
                  <a:schemeClr val="accent2"/>
                </a:solidFill>
              </a:rPr>
              <a:t>JR $ra</a:t>
            </a:r>
            <a:r>
              <a:rPr i="1" lang="en-US" sz="1800">
                <a:solidFill>
                  <a:srgbClr val="000000"/>
                </a:solidFill>
              </a:rPr>
              <a:t> 	</a:t>
            </a:r>
            <a:r>
              <a:rPr i="1" lang="en-US" sz="1800">
                <a:solidFill>
                  <a:srgbClr val="5F5F5F"/>
                </a:solidFill>
              </a:rPr>
              <a:t>; Retorna</a:t>
            </a:r>
            <a:endParaRPr i="1" sz="180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2747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Punto Flotante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Punto Flotante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 MIPS</a:t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264500" y="1552950"/>
            <a:ext cx="11748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MIPS utiliza IEEE 754 para números en punto flotante</a:t>
            </a:r>
            <a:endParaRPr sz="1800"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264500" y="2033450"/>
            <a:ext cx="7134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Contamos con 32 registros: desde F0 hasta F31</a:t>
            </a:r>
            <a:endParaRPr i="1" sz="1800"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569300" y="3751150"/>
            <a:ext cx="45504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Carga - </a:t>
            </a:r>
            <a:r>
              <a:rPr i="1" lang="en-US" sz="1800"/>
              <a:t>L.D F1, NUM1 (R0)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Suma </a:t>
            </a:r>
            <a:r>
              <a:rPr lang="en-US" sz="1800"/>
              <a:t>- </a:t>
            </a:r>
            <a:r>
              <a:rPr i="1" lang="en-US" sz="1800"/>
              <a:t>ADD.D F1, F2, F3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Resta </a:t>
            </a:r>
            <a:r>
              <a:rPr lang="en-US" sz="1800"/>
              <a:t>- </a:t>
            </a:r>
            <a:r>
              <a:rPr i="1" lang="en-US" sz="1800"/>
              <a:t>SUB.D F1, F2, F3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Multiplicación </a:t>
            </a:r>
            <a:r>
              <a:rPr lang="en-US" sz="1800"/>
              <a:t>- </a:t>
            </a:r>
            <a:r>
              <a:rPr i="1" lang="en-US" sz="1800"/>
              <a:t>MUL.D F1, F2, F3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División </a:t>
            </a:r>
            <a:r>
              <a:rPr lang="en-US" sz="1800"/>
              <a:t>- </a:t>
            </a:r>
            <a:r>
              <a:rPr i="1" lang="en-US" sz="1800"/>
              <a:t>DIV.D F1, F2, F3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Almacenamiento </a:t>
            </a:r>
            <a:r>
              <a:rPr lang="en-US" sz="1800"/>
              <a:t>- </a:t>
            </a:r>
            <a:r>
              <a:rPr i="1" lang="en-US" sz="1800"/>
              <a:t>S.D F1, RES (R0)</a:t>
            </a:r>
            <a:endParaRPr sz="1800"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264500" y="2461175"/>
            <a:ext cx="4939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Tiene un único tipo de dato que es el </a:t>
            </a:r>
            <a:r>
              <a:rPr i="1" lang="en-US" sz="1800"/>
              <a:t>.double</a:t>
            </a:r>
            <a:endParaRPr sz="1800"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264500" y="2892300"/>
            <a:ext cx="43377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Algunos ejemplos de instrucciones son:</a:t>
            </a:r>
            <a:endParaRPr i="1" sz="1800"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7934750" y="2596825"/>
            <a:ext cx="3438000" cy="39804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.data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A: .double 5.5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B: .</a:t>
            </a:r>
            <a:r>
              <a:rPr i="1" lang="en-US" sz="1600"/>
              <a:t>double</a:t>
            </a:r>
            <a:r>
              <a:rPr i="1" lang="en-US" sz="1600"/>
              <a:t> 8.6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C: .</a:t>
            </a:r>
            <a:r>
              <a:rPr i="1" lang="en-US" sz="1600"/>
              <a:t>double</a:t>
            </a:r>
            <a:r>
              <a:rPr i="1" lang="en-US" sz="1600"/>
              <a:t> 10.0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RES: .</a:t>
            </a:r>
            <a:r>
              <a:rPr i="1" lang="en-US" sz="1600"/>
              <a:t>double 0.0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.code</a:t>
            </a:r>
            <a:endParaRPr b="1" i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L.D F1, A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L.D F2, B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L.D F3, C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ADD.D F1, F1, F2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MUL.D F1, F1, F3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S.D F1, RES (R0)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600"/>
              <a:t>HALT</a:t>
            </a:r>
            <a:endParaRPr i="1" sz="1600"/>
          </a:p>
        </p:txBody>
      </p:sp>
      <p:sp>
        <p:nvSpPr>
          <p:cNvPr id="129" name="Google Shape;129;p17"/>
          <p:cNvSpPr txBox="1"/>
          <p:nvPr/>
        </p:nvSpPr>
        <p:spPr>
          <a:xfrm>
            <a:off x="7934750" y="2122850"/>
            <a:ext cx="3438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 = (A + B) *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Punto Flotante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 pesadas</a:t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64500" y="1497200"/>
            <a:ext cx="6904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Recordar que: </a:t>
            </a:r>
            <a:r>
              <a:rPr b="1" lang="en-US" sz="2000"/>
              <a:t>no todas las etapas tardan lo mismo</a:t>
            </a:r>
            <a:endParaRPr b="1" i="1" sz="2000"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39" y="2512411"/>
            <a:ext cx="6307724" cy="3505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1824780" y="2207800"/>
            <a:ext cx="3118200" cy="430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6827925" y="3404613"/>
            <a:ext cx="51375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Generales = 1 ciclo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Multiplicar en Pto. F. = 7 ciclos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Sumar</a:t>
            </a:r>
            <a:r>
              <a:rPr lang="en-US" sz="2000"/>
              <a:t> en Pto. F. = 4 ciclos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Dividir en Pto. F. = 24 ciclos</a:t>
            </a:r>
            <a:endParaRPr sz="2000"/>
          </a:p>
        </p:txBody>
      </p:sp>
      <p:sp>
        <p:nvSpPr>
          <p:cNvPr id="140" name="Google Shape;140;p18"/>
          <p:cNvSpPr/>
          <p:nvPr/>
        </p:nvSpPr>
        <p:spPr>
          <a:xfrm rot="429">
            <a:off x="6586875" y="5724900"/>
            <a:ext cx="4808700" cy="782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Esto nos va a generar nuevos problemas</a:t>
            </a:r>
            <a:endParaRPr b="1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Punto Flotante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Instrucciones pesadas</a:t>
            </a:r>
            <a:endParaRPr/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>
          <a:xfrm>
            <a:off x="264500" y="18020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Esta arquitectura nos permite tener múltiples instrucciones en la etapa </a:t>
            </a:r>
            <a:r>
              <a:rPr i="1" lang="en-US" sz="2000"/>
              <a:t>EX</a:t>
            </a:r>
            <a:endParaRPr b="1" i="1" sz="2000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4724" y="1050825"/>
            <a:ext cx="2927276" cy="16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type="title"/>
          </p:nvPr>
        </p:nvSpPr>
        <p:spPr>
          <a:xfrm>
            <a:off x="264500" y="23354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Podemos ejecutar múltiples instrucciones en menos tiempo!</a:t>
            </a:r>
            <a:endParaRPr b="1" i="1" sz="2000"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264500" y="28688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No todo es color de rosas. Introduce los siguientes atascos:</a:t>
            </a:r>
            <a:endParaRPr b="1" i="1" sz="2000"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264500" y="3582775"/>
            <a:ext cx="86832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Dependencia Estructural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Dependencia de datos WAR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Dependencia de datos WAW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ctrTitle"/>
          </p:nvPr>
        </p:nvSpPr>
        <p:spPr>
          <a:xfrm>
            <a:off x="1524000" y="2370788"/>
            <a:ext cx="91440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Atascos</a:t>
            </a:r>
            <a:endParaRPr>
              <a:solidFill>
                <a:srgbClr val="252738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Str., WAR y WAW</a:t>
            </a:r>
            <a:endParaRPr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58" name="Google Shape;158;p20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62" name="Google Shape;162;p20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Atascos estructurales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264500" y="2183000"/>
            <a:ext cx="116835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/>
              <a:t>En el MIPS sucede cuando dos instrucciones intentan acceder a la etapa </a:t>
            </a:r>
            <a:r>
              <a:rPr b="1" lang="en-US" sz="2100"/>
              <a:t>MEM</a:t>
            </a:r>
            <a:r>
              <a:rPr lang="en-US" sz="2100"/>
              <a:t> simultáneamente</a:t>
            </a:r>
            <a:endParaRPr sz="2000"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264500" y="1649600"/>
            <a:ext cx="112683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Los atascos estructurales son provocados por conflictos por los recursos</a:t>
            </a:r>
            <a:endParaRPr sz="2000"/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6096800" y="3515000"/>
            <a:ext cx="59274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/>
              <a:t>Dos instrucciones listas para pasar a la etapa de memoria. Se produce un atasco estructural y solo pasa una de ellas</a:t>
            </a:r>
            <a:endParaRPr sz="2000"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6096800" y="4734200"/>
            <a:ext cx="59274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100"/>
              <a:t>Tiene prioridad la primera instrucción que entró en el cauce</a:t>
            </a:r>
            <a:endParaRPr b="1" sz="2000"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317300" y="2888175"/>
            <a:ext cx="5488700" cy="3258725"/>
            <a:chOff x="317300" y="2888175"/>
            <a:chExt cx="5488700" cy="3258725"/>
          </a:xfrm>
        </p:grpSpPr>
        <p:pic>
          <p:nvPicPr>
            <p:cNvPr id="176" name="Google Shape;17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7300" y="2888175"/>
              <a:ext cx="5488700" cy="32587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21"/>
            <p:cNvCxnSpPr/>
            <p:nvPr/>
          </p:nvCxnSpPr>
          <p:spPr>
            <a:xfrm>
              <a:off x="3594887" y="3470112"/>
              <a:ext cx="720600" cy="720600"/>
            </a:xfrm>
            <a:prstGeom prst="straightConnector1">
              <a:avLst/>
            </a:prstGeom>
            <a:noFill/>
            <a:ln cap="rnd" cmpd="sng" w="57225">
              <a:solidFill>
                <a:srgbClr val="F7070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8" name="Google Shape;178;p21"/>
            <p:cNvCxnSpPr/>
            <p:nvPr/>
          </p:nvCxnSpPr>
          <p:spPr>
            <a:xfrm flipH="1" rot="10800000">
              <a:off x="3955250" y="4474912"/>
              <a:ext cx="360300" cy="150900"/>
            </a:xfrm>
            <a:prstGeom prst="straightConnector1">
              <a:avLst/>
            </a:prstGeom>
            <a:noFill/>
            <a:ln cap="rnd" cmpd="sng" w="57225">
              <a:solidFill>
                <a:srgbClr val="F7070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264500" y="18020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 producen cuando </a:t>
            </a:r>
            <a:endParaRPr b="1" i="1" sz="2000"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264500" y="2335400"/>
            <a:ext cx="11576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Hay </a:t>
            </a:r>
            <a:r>
              <a:rPr b="1" lang="en-US" sz="2000"/>
              <a:t>dependencia de datos </a:t>
            </a:r>
            <a:r>
              <a:rPr lang="en-US" sz="2000"/>
              <a:t>entre dos instrucciones (igual que </a:t>
            </a:r>
            <a:r>
              <a:rPr i="1" lang="en-US" sz="2000"/>
              <a:t>RAW</a:t>
            </a:r>
            <a:r>
              <a:rPr lang="en-US" sz="2000"/>
              <a:t>)</a:t>
            </a:r>
            <a:endParaRPr sz="2000"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264500" y="2940833"/>
            <a:ext cx="11576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</a:t>
            </a:r>
            <a:r>
              <a:rPr lang="en-US" sz="2000"/>
              <a:t>na instrucción puede sobrepasar a una instrucción anterior</a:t>
            </a:r>
            <a:r>
              <a:rPr lang="en-US" sz="2000"/>
              <a:t>, queriendo escribir un registro pendiente de lectura (WAR) o escritura (WAW)</a:t>
            </a:r>
            <a:endParaRPr sz="2000"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264500" y="3886189"/>
            <a:ext cx="115764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El simulador produce atascos cuando detecta una situación potencial (</a:t>
            </a:r>
            <a:r>
              <a:rPr b="1" lang="en-US" sz="2000"/>
              <a:t>puede que realmente no suceda</a:t>
            </a:r>
            <a:r>
              <a:rPr lang="en-US" sz="2000"/>
              <a:t>) de dependencia WAR o WAW.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/>
              <a:t>Atascos WAR y WAW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264500" y="1649600"/>
            <a:ext cx="8683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Analizar en el simulador el siguiente algoritmo</a:t>
            </a:r>
            <a:endParaRPr b="1" i="1" sz="2000"/>
          </a:p>
        </p:txBody>
      </p:sp>
      <p:sp>
        <p:nvSpPr>
          <p:cNvPr id="196" name="Google Shape;196;p23"/>
          <p:cNvSpPr txBox="1"/>
          <p:nvPr/>
        </p:nvSpPr>
        <p:spPr>
          <a:xfrm>
            <a:off x="2357425" y="2352375"/>
            <a:ext cx="56256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.data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n1: 	   .double 	9.13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n2: 	   .double 	6.58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res1:  .double 	0.0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res2:  .double 	0.0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.code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L.D F1, n1 (R0) </a:t>
            </a:r>
            <a:r>
              <a:rPr lang="en-US" sz="1800">
                <a:solidFill>
                  <a:srgbClr val="666666"/>
                </a:solidFill>
              </a:rPr>
              <a:t>; F1 = n1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L.D F2, n2 (R0) </a:t>
            </a:r>
            <a:r>
              <a:rPr lang="en-US" sz="1800">
                <a:solidFill>
                  <a:srgbClr val="666666"/>
                </a:solidFill>
              </a:rPr>
              <a:t>; F2 = n2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ADD.D F3,</a:t>
            </a:r>
            <a:r>
              <a:rPr lang="en-US" sz="1800"/>
              <a:t> F2</a:t>
            </a:r>
            <a:r>
              <a:rPr lang="en-US" sz="1800"/>
              <a:t>, F1 </a:t>
            </a:r>
            <a:r>
              <a:rPr lang="en-US" sz="1800">
                <a:solidFill>
                  <a:srgbClr val="666666"/>
                </a:solidFill>
              </a:rPr>
              <a:t>; F3 = F2 +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MUL.D F4, F2, F1 </a:t>
            </a:r>
            <a:r>
              <a:rPr lang="en-US" sz="1800">
                <a:solidFill>
                  <a:srgbClr val="666666"/>
                </a:solidFill>
              </a:rPr>
              <a:t>; F4 = F2 * F1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S.D F3, res1 (R0) </a:t>
            </a:r>
            <a:r>
              <a:rPr lang="en-US" sz="1800">
                <a:solidFill>
                  <a:srgbClr val="666666"/>
                </a:solidFill>
              </a:rPr>
              <a:t>; Guarda la suma en res1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S.D F4, res2 (R0)</a:t>
            </a:r>
            <a:r>
              <a:rPr lang="en-US" sz="1800">
                <a:solidFill>
                  <a:srgbClr val="666666"/>
                </a:solidFill>
              </a:rPr>
              <a:t> ; Guarda la multiplicacion en res2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HALT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97" name="Google Shape;197;p23"/>
          <p:cNvSpPr/>
          <p:nvPr/>
        </p:nvSpPr>
        <p:spPr>
          <a:xfrm rot="-422600">
            <a:off x="8429067" y="5407654"/>
            <a:ext cx="3315117" cy="85971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Analizar en el simulador (con Forwarding activado) los atascos que genera</a:t>
            </a:r>
            <a:endParaRPr b="1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