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059F14-1B10-4C99-958D-FF08E62B6F05}">
  <a:tblStyle styleId="{00059F14-1B10-4C99-958D-FF08E62B6F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88F3EF9-5B74-4261-814E-BE28BC6404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22" Type="http://schemas.openxmlformats.org/officeDocument/2006/relationships/font" Target="fonts/LatoLight-boldItalic.fntdata"/><Relationship Id="rId21" Type="http://schemas.openxmlformats.org/officeDocument/2006/relationships/font" Target="fonts/LatoLight-italic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LatoLigh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41dbc6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941dbc6a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941dbc6a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586744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b586744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b5867442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b5867442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b5867442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ab5867442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5867442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b5867442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2d4541f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22d4541f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2d4541f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a22d4541f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Entrada/Salida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Comencemos con salida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alfanumérica y gráfica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264500" y="1552950"/>
            <a:ext cx="11748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MIPS cuenta con dos “pantallas”</a:t>
            </a:r>
            <a:endParaRPr sz="18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264500" y="2033450"/>
            <a:ext cx="6153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Una </a:t>
            </a:r>
            <a:r>
              <a:rPr b="1" lang="en-US" sz="1800"/>
              <a:t>alfanumérica</a:t>
            </a:r>
            <a:r>
              <a:rPr lang="en-US" sz="1800"/>
              <a:t>, donde podemos imprimir texto</a:t>
            </a:r>
            <a:endParaRPr i="1" sz="180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2461175"/>
            <a:ext cx="4939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Y otra </a:t>
            </a:r>
            <a:r>
              <a:rPr b="1" lang="en-US" sz="1800"/>
              <a:t>gráfica</a:t>
            </a:r>
            <a:r>
              <a:rPr lang="en-US" sz="1800"/>
              <a:t> donde podemos pintar píxeles</a:t>
            </a:r>
            <a:endParaRPr sz="180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57872" l="8274" r="48605" t="9573"/>
          <a:stretch/>
        </p:blipFill>
        <p:spPr>
          <a:xfrm>
            <a:off x="344175" y="3502000"/>
            <a:ext cx="5741026" cy="18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14085" l="21971" r="41349" t="10391"/>
          <a:stretch/>
        </p:blipFill>
        <p:spPr>
          <a:xfrm>
            <a:off x="6540625" y="2171900"/>
            <a:ext cx="4064051" cy="40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646" y="1632850"/>
            <a:ext cx="3662625" cy="3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¿Cómo se usa?</a:t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Existen dos “registros” (es decir, dos celdas de memoria comunes)</a:t>
            </a:r>
            <a:endParaRPr sz="2000"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6719575" y="5557150"/>
            <a:ext cx="2406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: 0x10000</a:t>
            </a:r>
            <a:endParaRPr i="1" sz="1800"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9212100" y="2265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{00059F14-1B10-4C99-958D-FF08E62B6F05}</a:tableStyleId>
              </a:tblPr>
              <a:tblGrid>
                <a:gridCol w="2406175"/>
              </a:tblGrid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 Bytes)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  <a:tr h="32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 Bytes)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9212025" y="1824100"/>
            <a:ext cx="240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6719575" y="5922925"/>
            <a:ext cx="2406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lang="en-US" sz="1800"/>
              <a:t>: 0x10008</a:t>
            </a:r>
            <a:endParaRPr i="1" sz="1800"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264500" y="2086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</a:rPr>
              <a:t>CONTROL</a:t>
            </a:r>
            <a:r>
              <a:rPr b="1" lang="en-US" sz="2000"/>
              <a:t> </a:t>
            </a:r>
            <a:r>
              <a:rPr lang="en-US" sz="2000"/>
              <a:t>sirve para enviar códigos de operaciones</a:t>
            </a:r>
            <a:endParaRPr sz="2000"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264500" y="26197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</a:rPr>
              <a:t>DATA</a:t>
            </a:r>
            <a:r>
              <a:rPr b="1" lang="en-US" sz="2000"/>
              <a:t> </a:t>
            </a:r>
            <a:r>
              <a:rPr lang="en-US" sz="2000"/>
              <a:t>sirve para enviar o recibir datos</a:t>
            </a:r>
            <a:endParaRPr sz="2000"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264500" y="3153150"/>
            <a:ext cx="8649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Como son celdas de memoria se leen y escriben con instrucciones de memoria: LD/L.D/LBU/SD/S.D...</a:t>
            </a:r>
            <a:endParaRPr sz="2000"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264500" y="3991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Ejemplo mandando algo a CONTROL, por ejemplo, el valor 1</a:t>
            </a:r>
            <a:endParaRPr sz="2000"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344700" y="4574875"/>
            <a:ext cx="29640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DADDI $t1, $zero, 1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SD $t1, 0x10000 ($zero)</a:t>
            </a:r>
            <a:endParaRPr sz="20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3859925" y="4675150"/>
            <a:ext cx="29640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.data</a:t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8761D"/>
                </a:solidFill>
              </a:rPr>
              <a:t>CONTROL</a:t>
            </a:r>
            <a:r>
              <a:rPr lang="en-US" sz="1600"/>
              <a:t>: .word 0x10000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.code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LD $s0, </a:t>
            </a:r>
            <a:r>
              <a:rPr lang="en-US" sz="1600">
                <a:solidFill>
                  <a:srgbClr val="38761D"/>
                </a:solidFill>
              </a:rPr>
              <a:t>CONTROL </a:t>
            </a:r>
            <a:r>
              <a:rPr lang="en-US" sz="1600"/>
              <a:t>($zero) </a:t>
            </a:r>
            <a:r>
              <a:rPr lang="en-US" sz="1600"/>
              <a:t>DADDI $t1, $zero, 1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SD $t1, </a:t>
            </a:r>
            <a:r>
              <a:rPr lang="en-US" sz="1600">
                <a:solidFill>
                  <a:srgbClr val="000000"/>
                </a:solidFill>
              </a:rPr>
              <a:t>0 </a:t>
            </a:r>
            <a:r>
              <a:rPr lang="en-US" sz="1600"/>
              <a:t>($s0)</a:t>
            </a:r>
            <a:endParaRPr sz="160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157325" y="5253778"/>
            <a:ext cx="3354900" cy="1368447"/>
            <a:chOff x="157325" y="5253778"/>
            <a:chExt cx="3354900" cy="1368447"/>
          </a:xfrm>
        </p:grpSpPr>
        <p:cxnSp>
          <p:nvCxnSpPr>
            <p:cNvPr id="148" name="Google Shape;148;p18"/>
            <p:cNvCxnSpPr/>
            <p:nvPr/>
          </p:nvCxnSpPr>
          <p:spPr>
            <a:xfrm>
              <a:off x="1343525" y="5253778"/>
              <a:ext cx="982500" cy="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" name="Google Shape;149;p18"/>
            <p:cNvSpPr/>
            <p:nvPr/>
          </p:nvSpPr>
          <p:spPr>
            <a:xfrm rot="307">
              <a:off x="157325" y="5590075"/>
              <a:ext cx="3354900" cy="1032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0x10000 no entra como dirección fija (máx. 2 bytes)</a:t>
              </a:r>
              <a:endParaRPr b="1" sz="2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alfanumérica</a:t>
            </a:r>
            <a:endParaRPr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Pantalla </a:t>
            </a:r>
            <a:r>
              <a:rPr b="1" lang="en-US" sz="2000"/>
              <a:t>alfanumérica</a:t>
            </a:r>
            <a:endParaRPr b="1" sz="2000"/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64500" y="2010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imprimir </a:t>
            </a:r>
            <a:r>
              <a:rPr lang="en-US" sz="2000">
                <a:solidFill>
                  <a:srgbClr val="000000"/>
                </a:solidFill>
              </a:rPr>
              <a:t>un string (</a:t>
            </a:r>
            <a:r>
              <a:rPr b="1" lang="en-US" sz="2000">
                <a:solidFill>
                  <a:srgbClr val="000000"/>
                </a:solidFill>
              </a:rPr>
              <a:t>NO </a:t>
            </a:r>
            <a:r>
              <a:rPr lang="en-US" sz="2000">
                <a:solidFill>
                  <a:srgbClr val="000000"/>
                </a:solidFill>
              </a:rPr>
              <a:t>un caracter, un string completo!)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1076625" y="2543550"/>
            <a:ext cx="321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b="1" lang="en-US" sz="1800"/>
              <a:t> </a:t>
            </a:r>
            <a:r>
              <a:rPr lang="en-US" sz="1800"/>
              <a:t>-&gt;</a:t>
            </a:r>
            <a:r>
              <a:rPr b="1" lang="en-US" sz="1800"/>
              <a:t> </a:t>
            </a:r>
            <a:r>
              <a:rPr lang="en-US" sz="1800"/>
              <a:t>Dirección del string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4</a:t>
            </a:r>
            <a:endParaRPr i="1" sz="1800"/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264500" y="32293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imprimir </a:t>
            </a:r>
            <a:r>
              <a:rPr lang="en-US" sz="2000">
                <a:solidFill>
                  <a:srgbClr val="000000"/>
                </a:solidFill>
              </a:rPr>
              <a:t>un número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1076625" y="3762750"/>
            <a:ext cx="49293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b="1" lang="en-US" sz="1800"/>
              <a:t> </a:t>
            </a:r>
            <a:r>
              <a:rPr lang="en-US" sz="1800"/>
              <a:t>-&gt;</a:t>
            </a:r>
            <a:r>
              <a:rPr b="1" lang="en-US" sz="1800"/>
              <a:t> </a:t>
            </a:r>
            <a:r>
              <a:rPr lang="en-US" sz="1800"/>
              <a:t>El dato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 sz="1800"/>
              <a:t>1 </a:t>
            </a:r>
            <a:r>
              <a:rPr lang="en-US" sz="1800"/>
              <a:t>-&gt; Imprime un </a:t>
            </a:r>
            <a:r>
              <a:rPr b="1" lang="en-US" sz="1800">
                <a:solidFill>
                  <a:schemeClr val="accent1"/>
                </a:solidFill>
              </a:rPr>
              <a:t>entero sin signo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-US" sz="1800"/>
              <a:t>2 </a:t>
            </a:r>
            <a:r>
              <a:rPr lang="en-US" sz="1800"/>
              <a:t>-&gt; Imprime un </a:t>
            </a:r>
            <a:r>
              <a:rPr b="1" lang="en-US" sz="1800">
                <a:solidFill>
                  <a:schemeClr val="accent1"/>
                </a:solidFill>
              </a:rPr>
              <a:t>entero con signo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-US" sz="1800"/>
              <a:t>3 </a:t>
            </a:r>
            <a:r>
              <a:rPr lang="en-US" sz="1800"/>
              <a:t>-&gt; Imprime un </a:t>
            </a:r>
            <a:r>
              <a:rPr b="1" lang="en-US" sz="1800">
                <a:solidFill>
                  <a:schemeClr val="accent1"/>
                </a:solidFill>
              </a:rPr>
              <a:t>flotante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>
            <a:off x="264500" y="5447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limpiar la pantalla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1076625" y="5970524"/>
            <a:ext cx="3214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6</a:t>
            </a:r>
            <a:endParaRPr i="1" sz="1800"/>
          </a:p>
        </p:txBody>
      </p:sp>
      <p:sp>
        <p:nvSpPr>
          <p:cNvPr id="163" name="Google Shape;163;p19"/>
          <p:cNvSpPr txBox="1"/>
          <p:nvPr/>
        </p:nvSpPr>
        <p:spPr>
          <a:xfrm>
            <a:off x="6197500" y="2488950"/>
            <a:ext cx="5625600" cy="4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.data</a:t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38761D"/>
                </a:solidFill>
              </a:rPr>
              <a:t>CONTROL</a:t>
            </a:r>
            <a:r>
              <a:rPr i="1" lang="en-US" sz="1500"/>
              <a:t>: .word 0x10000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500">
                <a:solidFill>
                  <a:srgbClr val="C00000"/>
                </a:solidFill>
              </a:rPr>
              <a:t>DATA</a:t>
            </a:r>
            <a:r>
              <a:rPr i="1" lang="en-US" sz="1500">
                <a:solidFill>
                  <a:schemeClr val="dk1"/>
                </a:solidFill>
              </a:rPr>
              <a:t>: .word 0x10008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.code </a:t>
            </a: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LD $s0, </a:t>
            </a:r>
            <a:r>
              <a:rPr i="1" lang="en-US" sz="1500">
                <a:solidFill>
                  <a:srgbClr val="38761D"/>
                </a:solidFill>
              </a:rPr>
              <a:t>CONTROL </a:t>
            </a:r>
            <a:r>
              <a:rPr i="1" lang="en-US" sz="1500"/>
              <a:t>($zero) </a:t>
            </a:r>
            <a:r>
              <a:rPr i="1" lang="en-US" sz="1500">
                <a:solidFill>
                  <a:srgbClr val="666666"/>
                </a:solidFill>
              </a:rPr>
              <a:t>; $s0 = CONTROL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LD $s1, </a:t>
            </a:r>
            <a:r>
              <a:rPr i="1" lang="en-US" sz="1500">
                <a:solidFill>
                  <a:srgbClr val="C00000"/>
                </a:solidFill>
              </a:rPr>
              <a:t>DATA </a:t>
            </a:r>
            <a:r>
              <a:rPr i="1" lang="en-US" sz="1500">
                <a:solidFill>
                  <a:schemeClr val="dk1"/>
                </a:solidFill>
              </a:rPr>
              <a:t>($zero) </a:t>
            </a:r>
            <a:r>
              <a:rPr i="1" lang="en-US" sz="1500">
                <a:solidFill>
                  <a:srgbClr val="666666"/>
                </a:solidFill>
              </a:rPr>
              <a:t>; $s1 = DATA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DADDI $t0, $zero, -85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SD $t0, 0 ($s1) </a:t>
            </a:r>
            <a:r>
              <a:rPr i="1" lang="en-US" sz="1500">
                <a:solidFill>
                  <a:srgbClr val="666666"/>
                </a:solidFill>
              </a:rPr>
              <a:t>; Mando el dato a DATA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DADDI $t0, $zero, 2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SD $t0, </a:t>
            </a:r>
            <a:r>
              <a:rPr i="1" lang="en-US" sz="1500"/>
              <a:t>0 </a:t>
            </a:r>
            <a:r>
              <a:rPr i="1" lang="en-US" sz="1500">
                <a:solidFill>
                  <a:schemeClr val="dk1"/>
                </a:solidFill>
              </a:rPr>
              <a:t>($s0) </a:t>
            </a:r>
            <a:r>
              <a:rPr i="1" lang="en-US" sz="1500">
                <a:solidFill>
                  <a:srgbClr val="666666"/>
                </a:solidFill>
              </a:rPr>
              <a:t>; CONTROL = 2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DADDI $t0, $zero, 6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500">
                <a:solidFill>
                  <a:schemeClr val="dk1"/>
                </a:solidFill>
              </a:rPr>
              <a:t>SD $t0, 0 ($s0) </a:t>
            </a:r>
            <a:r>
              <a:rPr i="1" lang="en-US" sz="1500">
                <a:solidFill>
                  <a:srgbClr val="666666"/>
                </a:solidFill>
              </a:rPr>
              <a:t>; CONTROL = 6 (limpia)</a:t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HALT</a:t>
            </a:r>
            <a:endParaRPr b="1" i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gráfica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Pantalla </a:t>
            </a:r>
            <a:r>
              <a:rPr b="1" lang="en-US" sz="2000"/>
              <a:t>gráfica</a:t>
            </a:r>
            <a:endParaRPr b="1" sz="2000"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264500" y="20101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pintar un píxel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1076625" y="2543550"/>
            <a:ext cx="3786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</a:rPr>
              <a:t>DATA</a:t>
            </a:r>
            <a:r>
              <a:rPr b="1" lang="en-US" sz="1800"/>
              <a:t> </a:t>
            </a:r>
            <a:r>
              <a:rPr lang="en-US" sz="1800"/>
              <a:t>-&gt; </a:t>
            </a:r>
            <a:r>
              <a:rPr lang="en-US" sz="1800"/>
              <a:t>Color y coordenadas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5</a:t>
            </a:r>
            <a:endParaRPr i="1" sz="1800"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264500" y="5447150"/>
            <a:ext cx="5625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Si se quiere </a:t>
            </a:r>
            <a:r>
              <a:rPr b="1" lang="en-US" sz="2000">
                <a:solidFill>
                  <a:srgbClr val="000000"/>
                </a:solidFill>
              </a:rPr>
              <a:t>limpiar la pantalla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076625" y="5970524"/>
            <a:ext cx="3214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</a:rPr>
              <a:t>CONTROL</a:t>
            </a:r>
            <a:r>
              <a:rPr lang="en-US" sz="1800"/>
              <a:t> -&gt; El valor </a:t>
            </a:r>
            <a:r>
              <a:rPr i="1" lang="en-US" sz="1800"/>
              <a:t>7</a:t>
            </a:r>
            <a:endParaRPr i="1" sz="1800"/>
          </a:p>
        </p:txBody>
      </p:sp>
      <p:sp>
        <p:nvSpPr>
          <p:cNvPr id="175" name="Google Shape;175;p20"/>
          <p:cNvSpPr txBox="1"/>
          <p:nvPr/>
        </p:nvSpPr>
        <p:spPr>
          <a:xfrm>
            <a:off x="6197500" y="1758975"/>
            <a:ext cx="5625600" cy="47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PIXEL: .byte </a:t>
            </a:r>
            <a:r>
              <a:rPr i="1" lang="en-US" sz="1600">
                <a:solidFill>
                  <a:srgbClr val="C00000"/>
                </a:solidFill>
              </a:rPr>
              <a:t>0</a:t>
            </a:r>
            <a:r>
              <a:rPr i="1" lang="en-US" sz="1600"/>
              <a:t>, </a:t>
            </a:r>
            <a:r>
              <a:rPr i="1" lang="en-US" sz="1600">
                <a:solidFill>
                  <a:srgbClr val="38761D"/>
                </a:solidFill>
              </a:rPr>
              <a:t>185</a:t>
            </a:r>
            <a:r>
              <a:rPr i="1" lang="en-US" sz="1600"/>
              <a:t>, </a:t>
            </a:r>
            <a:r>
              <a:rPr i="1" lang="en-US" sz="1600">
                <a:solidFill>
                  <a:srgbClr val="1155CC"/>
                </a:solidFill>
              </a:rPr>
              <a:t>135</a:t>
            </a:r>
            <a:r>
              <a:rPr i="1" lang="en-US" sz="1600"/>
              <a:t>, 0, </a:t>
            </a:r>
            <a:r>
              <a:rPr i="1" lang="en-US" sz="1600">
                <a:solidFill>
                  <a:srgbClr val="B45F06"/>
                </a:solidFill>
              </a:rPr>
              <a:t>23</a:t>
            </a:r>
            <a:r>
              <a:rPr i="1" lang="en-US" sz="1600"/>
              <a:t>, </a:t>
            </a:r>
            <a:r>
              <a:rPr i="1" lang="en-US" sz="1600">
                <a:solidFill>
                  <a:srgbClr val="BF9000"/>
                </a:solidFill>
              </a:rPr>
              <a:t>10</a:t>
            </a:r>
            <a:r>
              <a:rPr i="1" lang="en-US" sz="1600"/>
              <a:t>, 0, 0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8761D"/>
                </a:solidFill>
              </a:rPr>
              <a:t>CONTROL</a:t>
            </a:r>
            <a:r>
              <a:rPr i="1" lang="en-US" sz="1600"/>
              <a:t>: .word 0x10000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C00000"/>
                </a:solidFill>
              </a:rPr>
              <a:t>DATA</a:t>
            </a:r>
            <a:r>
              <a:rPr i="1" lang="en-US" sz="1600">
                <a:solidFill>
                  <a:schemeClr val="dk1"/>
                </a:solidFill>
              </a:rPr>
              <a:t>: .word 0x10008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 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LD $s0, </a:t>
            </a:r>
            <a:r>
              <a:rPr i="1" lang="en-US" sz="1600">
                <a:solidFill>
                  <a:srgbClr val="38761D"/>
                </a:solidFill>
              </a:rPr>
              <a:t>CONTROL </a:t>
            </a:r>
            <a:r>
              <a:rPr i="1" lang="en-US" sz="1600">
                <a:solidFill>
                  <a:schemeClr val="dk1"/>
                </a:solidFill>
              </a:rPr>
              <a:t>($zero) </a:t>
            </a:r>
            <a:r>
              <a:rPr i="1" lang="en-US" sz="1600">
                <a:solidFill>
                  <a:srgbClr val="666666"/>
                </a:solidFill>
              </a:rPr>
              <a:t>; $s0 = CONTROL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LD $s1, </a:t>
            </a:r>
            <a:r>
              <a:rPr i="1" lang="en-US" sz="1600">
                <a:solidFill>
                  <a:srgbClr val="C00000"/>
                </a:solidFill>
              </a:rPr>
              <a:t>DATA </a:t>
            </a:r>
            <a:r>
              <a:rPr i="1" lang="en-US" sz="1600">
                <a:solidFill>
                  <a:schemeClr val="dk1"/>
                </a:solidFill>
              </a:rPr>
              <a:t>($zero) </a:t>
            </a:r>
            <a:r>
              <a:rPr i="1" lang="en-US" sz="1600">
                <a:solidFill>
                  <a:srgbClr val="666666"/>
                </a:solidFill>
              </a:rPr>
              <a:t>; $s1 = DATA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</a:t>
            </a:r>
            <a:r>
              <a:rPr i="1" lang="en-US" sz="1600"/>
              <a:t> $t0, </a:t>
            </a:r>
            <a:r>
              <a:rPr i="1" lang="en-US" sz="1600">
                <a:solidFill>
                  <a:schemeClr val="dk1"/>
                </a:solidFill>
              </a:rPr>
              <a:t>PIXEL ($zero)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SD $t0, </a:t>
            </a:r>
            <a:r>
              <a:rPr i="1" lang="en-US" sz="1600"/>
              <a:t>0 </a:t>
            </a:r>
            <a:r>
              <a:rPr i="1" lang="en-US" sz="1600"/>
              <a:t>($s1) </a:t>
            </a:r>
            <a:r>
              <a:rPr i="1" lang="en-US" sz="1600">
                <a:solidFill>
                  <a:srgbClr val="666666"/>
                </a:solidFill>
              </a:rPr>
              <a:t>; Mando el dato a DATA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$t0, $zero, 5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$t0, </a:t>
            </a:r>
            <a:r>
              <a:rPr i="1" lang="en-US" sz="1600">
                <a:solidFill>
                  <a:schemeClr val="dk1"/>
                </a:solidFill>
              </a:rPr>
              <a:t>0 </a:t>
            </a:r>
            <a:r>
              <a:rPr i="1" lang="en-US" sz="1600">
                <a:solidFill>
                  <a:schemeClr val="dk1"/>
                </a:solidFill>
              </a:rPr>
              <a:t>($s0) </a:t>
            </a:r>
            <a:r>
              <a:rPr i="1" lang="en-US" sz="1600">
                <a:solidFill>
                  <a:srgbClr val="666666"/>
                </a:solidFill>
              </a:rPr>
              <a:t>; CONTROL = 5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$t0, $zero, 7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$t0, </a:t>
            </a:r>
            <a:r>
              <a:rPr i="1" lang="en-US" sz="1600">
                <a:solidFill>
                  <a:schemeClr val="dk1"/>
                </a:solidFill>
              </a:rPr>
              <a:t>0 </a:t>
            </a:r>
            <a:r>
              <a:rPr i="1" lang="en-US" sz="1600">
                <a:solidFill>
                  <a:schemeClr val="dk1"/>
                </a:solidFill>
              </a:rPr>
              <a:t>($s0) </a:t>
            </a:r>
            <a:r>
              <a:rPr i="1" lang="en-US" sz="1600">
                <a:solidFill>
                  <a:srgbClr val="666666"/>
                </a:solidFill>
              </a:rPr>
              <a:t>; CONTROL = 7 (limpia)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HALT</a:t>
            </a:r>
            <a:endParaRPr b="1" i="1" sz="1600"/>
          </a:p>
        </p:txBody>
      </p:sp>
      <p:sp>
        <p:nvSpPr>
          <p:cNvPr id="176" name="Google Shape;176;p20"/>
          <p:cNvSpPr txBox="1"/>
          <p:nvPr/>
        </p:nvSpPr>
        <p:spPr>
          <a:xfrm>
            <a:off x="531050" y="3530875"/>
            <a:ext cx="3675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180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7" name="Google Shape;177;p20"/>
          <p:cNvGraphicFramePr/>
          <p:nvPr/>
        </p:nvGraphicFramePr>
        <p:xfrm>
          <a:off x="531200" y="39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{988F3EF9-5B74-4261-814E-BE28BC6404F5}</a:tableStyleId>
              </a:tblPr>
              <a:tblGrid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  <a:gridCol w="459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BYTE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78" name="Google Shape;178;p20"/>
          <p:cNvGrpSpPr/>
          <p:nvPr/>
        </p:nvGrpSpPr>
        <p:grpSpPr>
          <a:xfrm>
            <a:off x="2356100" y="4379325"/>
            <a:ext cx="1850100" cy="733374"/>
            <a:chOff x="2356100" y="4150725"/>
            <a:chExt cx="1850100" cy="733374"/>
          </a:xfrm>
        </p:grpSpPr>
        <p:sp>
          <p:nvSpPr>
            <p:cNvPr id="179" name="Google Shape;179;p20"/>
            <p:cNvSpPr/>
            <p:nvPr/>
          </p:nvSpPr>
          <p:spPr>
            <a:xfrm rot="5400000">
              <a:off x="3137150" y="3369675"/>
              <a:ext cx="288000" cy="18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2559650" y="4497999"/>
              <a:ext cx="1453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b="1" lang="en-US" sz="1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b="1" lang="en-US" sz="1800">
                  <a:solidFill>
                    <a:srgbClr val="1155CC"/>
                  </a:solidFill>
                  <a:latin typeface="Roboto"/>
                  <a:ea typeface="Roboto"/>
                  <a:cs typeface="Roboto"/>
                  <a:sym typeface="Roboto"/>
                </a:rPr>
                <a:t>B </a:t>
              </a:r>
              <a:r>
                <a:rPr b="1" lang="en-US" sz="1800">
                  <a:latin typeface="Roboto"/>
                  <a:ea typeface="Roboto"/>
                  <a:cs typeface="Roboto"/>
                  <a:sym typeface="Roboto"/>
                </a:rPr>
                <a:t>(color)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1904851" y="4379325"/>
            <a:ext cx="441300" cy="733375"/>
            <a:chOff x="1904851" y="4150725"/>
            <a:chExt cx="441300" cy="733375"/>
          </a:xfrm>
        </p:grpSpPr>
        <p:sp>
          <p:nvSpPr>
            <p:cNvPr id="182" name="Google Shape;182;p20"/>
            <p:cNvSpPr/>
            <p:nvPr/>
          </p:nvSpPr>
          <p:spPr>
            <a:xfrm rot="5400000">
              <a:off x="1981501" y="4074075"/>
              <a:ext cx="288000" cy="44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1934400" y="4498000"/>
              <a:ext cx="382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45F06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 sz="18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20"/>
          <p:cNvGrpSpPr/>
          <p:nvPr/>
        </p:nvGrpSpPr>
        <p:grpSpPr>
          <a:xfrm>
            <a:off x="1447651" y="4379325"/>
            <a:ext cx="441300" cy="733375"/>
            <a:chOff x="1904851" y="4150725"/>
            <a:chExt cx="441300" cy="733375"/>
          </a:xfrm>
        </p:grpSpPr>
        <p:sp>
          <p:nvSpPr>
            <p:cNvPr id="185" name="Google Shape;185;p20"/>
            <p:cNvSpPr/>
            <p:nvPr/>
          </p:nvSpPr>
          <p:spPr>
            <a:xfrm rot="5400000">
              <a:off x="1981501" y="4074075"/>
              <a:ext cx="288000" cy="44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934400" y="4498000"/>
              <a:ext cx="3822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F9000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80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Pantalla gráfica. Ejemplo 2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76450" y="1694450"/>
            <a:ext cx="8240400" cy="4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.data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coorX: .byte   </a:t>
            </a:r>
            <a:r>
              <a:rPr i="1" lang="en-US" sz="1800">
                <a:solidFill>
                  <a:srgbClr val="BF9000"/>
                </a:solidFill>
              </a:rPr>
              <a:t>24</a:t>
            </a:r>
            <a:r>
              <a:rPr i="1" lang="en-US" sz="1800"/>
              <a:t> </a:t>
            </a:r>
            <a:r>
              <a:rPr i="1" lang="en-US" sz="1800">
                <a:solidFill>
                  <a:srgbClr val="666666"/>
                </a:solidFill>
              </a:rPr>
              <a:t>; Coordenada X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coorY: .byte   </a:t>
            </a:r>
            <a:r>
              <a:rPr i="1" lang="en-US" sz="1800">
                <a:solidFill>
                  <a:srgbClr val="B45F06"/>
                </a:solidFill>
              </a:rPr>
              <a:t>24</a:t>
            </a:r>
            <a:r>
              <a:rPr i="1" lang="en-US" sz="1800"/>
              <a:t> </a:t>
            </a:r>
            <a:r>
              <a:rPr i="1" lang="en-US" sz="1800">
                <a:solidFill>
                  <a:srgbClr val="666666"/>
                </a:solidFill>
              </a:rPr>
              <a:t>; Coordenada Y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color:  .byte  	</a:t>
            </a:r>
            <a:r>
              <a:rPr i="1" lang="en-US" sz="1800">
                <a:solidFill>
                  <a:srgbClr val="990000"/>
                </a:solidFill>
              </a:rPr>
              <a:t>255</a:t>
            </a:r>
            <a:r>
              <a:rPr i="1" lang="en-US" sz="1800"/>
              <a:t>, </a:t>
            </a:r>
            <a:r>
              <a:rPr i="1" lang="en-US" sz="1800">
                <a:solidFill>
                  <a:srgbClr val="38761D"/>
                </a:solidFill>
              </a:rPr>
              <a:t>0</a:t>
            </a:r>
            <a:r>
              <a:rPr i="1" lang="en-US" sz="1800"/>
              <a:t>, </a:t>
            </a:r>
            <a:r>
              <a:rPr i="1" lang="en-US" sz="1800">
                <a:solidFill>
                  <a:schemeClr val="accent1"/>
                </a:solidFill>
              </a:rPr>
              <a:t>255</a:t>
            </a:r>
            <a:r>
              <a:rPr i="1" lang="en-US" sz="1800"/>
              <a:t>, 0 </a:t>
            </a:r>
            <a:r>
              <a:rPr i="1" lang="en-US" sz="1800">
                <a:solidFill>
                  <a:srgbClr val="666666"/>
                </a:solidFill>
              </a:rPr>
              <a:t>; Máximo rojo + máximo azul = magenta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8761D"/>
                </a:solidFill>
              </a:rPr>
              <a:t>CONTROL</a:t>
            </a:r>
            <a:r>
              <a:rPr i="1" lang="en-US" sz="1800"/>
              <a:t>: .word 0x10000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</a:rPr>
              <a:t>DATA</a:t>
            </a:r>
            <a:r>
              <a:rPr i="1" lang="en-US" sz="1800">
                <a:solidFill>
                  <a:schemeClr val="dk1"/>
                </a:solidFill>
              </a:rPr>
              <a:t>: .word 0x10008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.code 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ld $s0, </a:t>
            </a:r>
            <a:r>
              <a:rPr i="1" lang="en-US" sz="1800">
                <a:solidFill>
                  <a:srgbClr val="38761D"/>
                </a:solidFill>
              </a:rPr>
              <a:t>CONTROL </a:t>
            </a:r>
            <a:r>
              <a:rPr i="1" lang="en-US" sz="1800">
                <a:solidFill>
                  <a:schemeClr val="dk1"/>
                </a:solidFill>
              </a:rPr>
              <a:t>($zero) 		</a:t>
            </a:r>
            <a:r>
              <a:rPr i="1" lang="en-US" sz="1800">
                <a:solidFill>
                  <a:srgbClr val="666666"/>
                </a:solidFill>
              </a:rPr>
              <a:t>; $s0 = dirección de CONTROL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ld $s1, </a:t>
            </a:r>
            <a:r>
              <a:rPr i="1" lang="en-US" sz="1800">
                <a:solidFill>
                  <a:srgbClr val="C00000"/>
                </a:solidFill>
              </a:rPr>
              <a:t>DATA </a:t>
            </a:r>
            <a:r>
              <a:rPr i="1" lang="en-US" sz="1800">
                <a:solidFill>
                  <a:schemeClr val="dk1"/>
                </a:solidFill>
              </a:rPr>
              <a:t>($zero) 	   		</a:t>
            </a:r>
            <a:r>
              <a:rPr i="1" lang="en-US" sz="1800">
                <a:solidFill>
                  <a:srgbClr val="666666"/>
                </a:solidFill>
              </a:rPr>
              <a:t>; $s1 = dirección de DATA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daddi $t0, $zero, 7			</a:t>
            </a:r>
            <a:r>
              <a:rPr i="1" lang="en-US" sz="1800">
                <a:solidFill>
                  <a:srgbClr val="666666"/>
                </a:solidFill>
              </a:rPr>
              <a:t>; $t0 = 7 -&gt; función 7: limpiar pantalla gráfica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sd $t0, 0 ($s0) 				</a:t>
            </a:r>
            <a:r>
              <a:rPr i="1" lang="en-US" sz="1800">
                <a:solidFill>
                  <a:srgbClr val="666666"/>
                </a:solidFill>
              </a:rPr>
              <a:t>; CONTROL = 7 (limpia la pantalla gráfica)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lbu $t0, coorX ($zero) 			</a:t>
            </a:r>
            <a:r>
              <a:rPr i="1" lang="en-US" sz="1800">
                <a:solidFill>
                  <a:srgbClr val="666666"/>
                </a:solidFill>
              </a:rPr>
              <a:t>; $t0 = valor de coordenada X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sb $t0, 5 ($s1) 				</a:t>
            </a:r>
            <a:r>
              <a:rPr i="1" lang="en-US" sz="1800">
                <a:solidFill>
                  <a:srgbClr val="666666"/>
                </a:solidFill>
              </a:rPr>
              <a:t>; DATA + 5 recibe el valor de coordenada X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/>
              <a:t>lbu $t1, coorY ($zero)			</a:t>
            </a:r>
            <a:r>
              <a:rPr i="1" lang="en-US" sz="1800">
                <a:solidFill>
                  <a:srgbClr val="666666"/>
                </a:solidFill>
              </a:rPr>
              <a:t>; $t1 = valor de coordenada Y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sb $t1, 4 ($s1) 				</a:t>
            </a:r>
            <a:r>
              <a:rPr i="1" lang="en-US" sz="1800">
                <a:solidFill>
                  <a:srgbClr val="666666"/>
                </a:solidFill>
              </a:rPr>
              <a:t>; DATA + 4 recibe el valor de coordenada Y</a:t>
            </a:r>
            <a:endParaRPr i="1" sz="1800"/>
          </a:p>
        </p:txBody>
      </p:sp>
      <p:grpSp>
        <p:nvGrpSpPr>
          <p:cNvPr id="194" name="Google Shape;194;p21"/>
          <p:cNvGrpSpPr/>
          <p:nvPr/>
        </p:nvGrpSpPr>
        <p:grpSpPr>
          <a:xfrm>
            <a:off x="7371025" y="1694450"/>
            <a:ext cx="4416125" cy="1962300"/>
            <a:chOff x="7371025" y="1694450"/>
            <a:chExt cx="4416125" cy="1962300"/>
          </a:xfrm>
        </p:grpSpPr>
        <p:sp>
          <p:nvSpPr>
            <p:cNvPr id="195" name="Google Shape;195;p21"/>
            <p:cNvSpPr txBox="1"/>
            <p:nvPr/>
          </p:nvSpPr>
          <p:spPr>
            <a:xfrm>
              <a:off x="7489650" y="1923050"/>
              <a:ext cx="4297500" cy="15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lwu $t2, color ($zero)	</a:t>
              </a:r>
              <a:r>
                <a:rPr i="1" lang="en-US" sz="1800">
                  <a:solidFill>
                    <a:srgbClr val="666666"/>
                  </a:solidFill>
                </a:rPr>
                <a:t>; $t2 = color</a:t>
              </a:r>
              <a:endParaRPr i="1" sz="18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sw $t2, 0 ($s1) </a:t>
              </a:r>
              <a:r>
                <a:rPr i="1" lang="en-US" sz="1800">
                  <a:solidFill>
                    <a:srgbClr val="666666"/>
                  </a:solidFill>
                </a:rPr>
                <a:t>; Pongo color en DATA</a:t>
              </a:r>
              <a:endParaRPr i="1" sz="18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daddi $t0, $zero, 5</a:t>
              </a:r>
              <a:endParaRPr i="1"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sd $t0, 0 ($s0)</a:t>
              </a:r>
              <a:r>
                <a:rPr i="1" lang="en-US" sz="1800">
                  <a:solidFill>
                    <a:srgbClr val="666666"/>
                  </a:solidFill>
                </a:rPr>
                <a:t> ; </a:t>
              </a:r>
              <a:r>
                <a:rPr i="1" lang="en-US" sz="1800">
                  <a:solidFill>
                    <a:srgbClr val="666666"/>
                  </a:solidFill>
                </a:rPr>
                <a:t>Pinta el píxel</a:t>
              </a:r>
              <a:endParaRPr i="1" sz="1800">
                <a:solidFill>
                  <a:srgbClr val="6666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</a:rPr>
                <a:t>HALT</a:t>
              </a:r>
              <a:endParaRPr i="1" sz="1800">
                <a:solidFill>
                  <a:schemeClr val="dk1"/>
                </a:solidFill>
              </a:endParaRPr>
            </a:p>
          </p:txBody>
        </p:sp>
        <p:cxnSp>
          <p:nvCxnSpPr>
            <p:cNvPr id="196" name="Google Shape;196;p21"/>
            <p:cNvCxnSpPr/>
            <p:nvPr/>
          </p:nvCxnSpPr>
          <p:spPr>
            <a:xfrm flipH="1" rot="10800000">
              <a:off x="7371025" y="1694450"/>
              <a:ext cx="9900" cy="196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425" y="3656750"/>
            <a:ext cx="2896450" cy="289645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Entrada/Salida</a:t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04" name="Google Shape;204;p22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08" name="Google Shape;208;p22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11" name="Google Shape;211;p22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Entrada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Entrada/Salida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Teclado</a:t>
            </a:r>
            <a:endParaRPr/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264500" y="1552950"/>
            <a:ext cx="8649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Podemos leer un número o un caracter:</a:t>
            </a:r>
            <a:endParaRPr b="1" sz="2000"/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264500" y="2010150"/>
            <a:ext cx="5711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Si se quiere </a:t>
            </a:r>
            <a:r>
              <a:rPr b="1" lang="en-US" sz="1900">
                <a:solidFill>
                  <a:srgbClr val="000000"/>
                </a:solidFill>
              </a:rPr>
              <a:t>leer un número (entero o flotante)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1076625" y="2543550"/>
            <a:ext cx="50694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CONTROL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-&gt;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El valor </a:t>
            </a:r>
            <a:r>
              <a:rPr i="1" lang="en-US" sz="1600">
                <a:solidFill>
                  <a:srgbClr val="000000"/>
                </a:solidFill>
              </a:rPr>
              <a:t>8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</a:rPr>
              <a:t>DATA </a:t>
            </a:r>
            <a:r>
              <a:rPr lang="en-US" sz="1600">
                <a:solidFill>
                  <a:srgbClr val="000000"/>
                </a:solidFill>
              </a:rPr>
              <a:t>-&gt;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Muestra</a:t>
            </a:r>
            <a:r>
              <a:rPr lang="en-US" sz="1600">
                <a:solidFill>
                  <a:srgbClr val="000000"/>
                </a:solidFill>
              </a:rPr>
              <a:t> el caracter presionado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Termina de leer cuando presiona </a:t>
            </a:r>
            <a:r>
              <a:rPr i="1" lang="en-US" sz="1600">
                <a:solidFill>
                  <a:srgbClr val="000000"/>
                </a:solidFill>
              </a:rPr>
              <a:t>Enter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Si el dato ingresado no es un número se guarda 0. Tomar el valor (</a:t>
            </a:r>
            <a:r>
              <a:rPr b="1" lang="en-US" sz="1600">
                <a:solidFill>
                  <a:srgbClr val="000000"/>
                </a:solidFill>
              </a:rPr>
              <a:t>Hexadecimal</a:t>
            </a:r>
            <a:r>
              <a:rPr lang="en-US" sz="1600">
                <a:solidFill>
                  <a:srgbClr val="000000"/>
                </a:solidFill>
              </a:rPr>
              <a:t>) con LD o L.D desde </a:t>
            </a:r>
            <a:r>
              <a:rPr b="1" lang="en-US" sz="1600">
                <a:solidFill>
                  <a:srgbClr val="C00000"/>
                </a:solidFill>
              </a:rPr>
              <a:t>DATA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264500" y="4532750"/>
            <a:ext cx="5625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Si se quiere </a:t>
            </a:r>
            <a:r>
              <a:rPr b="1" lang="en-US" sz="1900">
                <a:solidFill>
                  <a:srgbClr val="000000"/>
                </a:solidFill>
              </a:rPr>
              <a:t>leer un caracter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6426100" y="1552950"/>
            <a:ext cx="5625600" cy="5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8761D"/>
                </a:solidFill>
              </a:rPr>
              <a:t>CONTROL</a:t>
            </a:r>
            <a:r>
              <a:rPr i="1" lang="en-US" sz="1600"/>
              <a:t>: .word 0x10000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C00000"/>
                </a:solidFill>
              </a:rPr>
              <a:t>DATA</a:t>
            </a:r>
            <a:r>
              <a:rPr i="1" lang="en-US" sz="1600">
                <a:solidFill>
                  <a:schemeClr val="dk1"/>
                </a:solidFill>
              </a:rPr>
              <a:t>: .word 0x10008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NUM: .double 0.0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CARACTER: .byte 0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LWU $s0, </a:t>
            </a:r>
            <a:r>
              <a:rPr i="1" lang="en-US" sz="1600">
                <a:solidFill>
                  <a:srgbClr val="38761D"/>
                </a:solidFill>
              </a:rPr>
              <a:t>CONTROL </a:t>
            </a:r>
            <a:r>
              <a:rPr i="1" lang="en-US" sz="1600">
                <a:solidFill>
                  <a:schemeClr val="dk1"/>
                </a:solidFill>
              </a:rPr>
              <a:t>($zero) 	</a:t>
            </a:r>
            <a:r>
              <a:rPr i="1" lang="en-US" sz="1600">
                <a:solidFill>
                  <a:srgbClr val="666666"/>
                </a:solidFill>
              </a:rPr>
              <a:t>; $s0 = CONTROL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LWU $s1, </a:t>
            </a:r>
            <a:r>
              <a:rPr i="1" lang="en-US" sz="1600">
                <a:solidFill>
                  <a:srgbClr val="C00000"/>
                </a:solidFill>
              </a:rPr>
              <a:t>DATA </a:t>
            </a:r>
            <a:r>
              <a:rPr i="1" lang="en-US" sz="1600">
                <a:solidFill>
                  <a:schemeClr val="dk1"/>
                </a:solidFill>
              </a:rPr>
              <a:t>($zero) 	   	</a:t>
            </a:r>
            <a:r>
              <a:rPr i="1" lang="en-US" sz="1600">
                <a:solidFill>
                  <a:srgbClr val="666666"/>
                </a:solidFill>
              </a:rPr>
              <a:t>; $s1 = DATA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$t0, $zero, 8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$t0, </a:t>
            </a:r>
            <a:r>
              <a:rPr i="1" lang="en-US" sz="1600"/>
              <a:t>0 </a:t>
            </a:r>
            <a:r>
              <a:rPr i="1" lang="en-US" sz="1600">
                <a:solidFill>
                  <a:schemeClr val="dk1"/>
                </a:solidFill>
              </a:rPr>
              <a:t>($s0) </a:t>
            </a:r>
            <a:r>
              <a:rPr i="1" lang="en-US" sz="1600">
                <a:solidFill>
                  <a:srgbClr val="666666"/>
                </a:solidFill>
              </a:rPr>
              <a:t>; CONTROL = 8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L.D f1, </a:t>
            </a:r>
            <a:r>
              <a:rPr i="1" lang="en-US" sz="1600">
                <a:solidFill>
                  <a:schemeClr val="dk1"/>
                </a:solidFill>
              </a:rPr>
              <a:t>0 </a:t>
            </a:r>
            <a:r>
              <a:rPr i="1" lang="en-US" sz="1600">
                <a:solidFill>
                  <a:schemeClr val="dk1"/>
                </a:solidFill>
              </a:rPr>
              <a:t>($s1) </a:t>
            </a:r>
            <a:r>
              <a:rPr i="1" lang="en-US" sz="1600">
                <a:solidFill>
                  <a:srgbClr val="666666"/>
                </a:solidFill>
              </a:rPr>
              <a:t>; Tomo número en f1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S.D f1, NUM ($zero) </a:t>
            </a:r>
            <a:r>
              <a:rPr i="1" lang="en-US" sz="1600">
                <a:solidFill>
                  <a:srgbClr val="666666"/>
                </a:solidFill>
              </a:rPr>
              <a:t>; Guardo en variable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DADDI $t1, $zero, 9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SD $t1, 0 ($s0) </a:t>
            </a:r>
            <a:r>
              <a:rPr i="1" lang="en-US" sz="1600">
                <a:solidFill>
                  <a:srgbClr val="666666"/>
                </a:solidFill>
              </a:rPr>
              <a:t>; CONTROL = 9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LBU $t1, 0 ($s1) </a:t>
            </a:r>
            <a:r>
              <a:rPr i="1" lang="en-US" sz="1600">
                <a:solidFill>
                  <a:srgbClr val="666666"/>
                </a:solidFill>
              </a:rPr>
              <a:t>; Tomo caracter en $t1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chemeClr val="dk1"/>
                </a:solidFill>
              </a:rPr>
              <a:t>SB $t1, CARACTER ($zero) </a:t>
            </a:r>
            <a:r>
              <a:rPr i="1" lang="en-US" sz="1600">
                <a:solidFill>
                  <a:srgbClr val="666666"/>
                </a:solidFill>
              </a:rPr>
              <a:t>; Guardo en variable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HALT</a:t>
            </a:r>
            <a:endParaRPr b="1" i="1" sz="1600"/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1076625" y="4981950"/>
            <a:ext cx="50694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</a:rPr>
              <a:t>CONTROL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-&gt;</a:t>
            </a:r>
            <a:r>
              <a:rPr b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El valor </a:t>
            </a:r>
            <a:r>
              <a:rPr i="1" lang="en-US" sz="1600">
                <a:solidFill>
                  <a:srgbClr val="000000"/>
                </a:solidFill>
              </a:rPr>
              <a:t>9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</a:rPr>
              <a:t>DATA </a:t>
            </a:r>
            <a:r>
              <a:rPr lang="en-US" sz="1600">
                <a:solidFill>
                  <a:srgbClr val="000000"/>
                </a:solidFill>
              </a:rPr>
              <a:t>-&gt;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NO </a:t>
            </a:r>
            <a:r>
              <a:rPr lang="en-US" sz="1600">
                <a:solidFill>
                  <a:srgbClr val="000000"/>
                </a:solidFill>
              </a:rPr>
              <a:t>m</a:t>
            </a:r>
            <a:r>
              <a:rPr lang="en-US" sz="1600">
                <a:solidFill>
                  <a:srgbClr val="000000"/>
                </a:solidFill>
              </a:rPr>
              <a:t>uestra</a:t>
            </a:r>
            <a:r>
              <a:rPr lang="en-US" sz="1600">
                <a:solidFill>
                  <a:srgbClr val="000000"/>
                </a:solidFill>
              </a:rPr>
              <a:t> el caracter presionado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No espera al </a:t>
            </a:r>
            <a:r>
              <a:rPr i="1" lang="en-US" sz="1600">
                <a:solidFill>
                  <a:srgbClr val="000000"/>
                </a:solidFill>
              </a:rPr>
              <a:t>Enter</a:t>
            </a:r>
            <a:endParaRPr i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Tomar el valor (</a:t>
            </a:r>
            <a:r>
              <a:rPr b="1" lang="en-US" sz="1600">
                <a:solidFill>
                  <a:srgbClr val="000000"/>
                </a:solidFill>
              </a:rPr>
              <a:t>ASCII</a:t>
            </a:r>
            <a:r>
              <a:rPr lang="en-US" sz="1600">
                <a:solidFill>
                  <a:srgbClr val="000000"/>
                </a:solidFill>
              </a:rPr>
              <a:t>) con LBU desde </a:t>
            </a:r>
            <a:r>
              <a:rPr b="1" lang="en-US" sz="1600">
                <a:solidFill>
                  <a:srgbClr val="C00000"/>
                </a:solidFill>
              </a:rPr>
              <a:t>DATA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