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794500" cy="9925050"/>
  <p:embeddedFontLst>
    <p:embeddedFont>
      <p:font typeface="Tahoma" pitchFamily="34" charset="0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Consolas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zXBCCW7i59bNLrKOs97UU+2p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6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3797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5" name="Google Shape;245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334962" y="2355850"/>
            <a:ext cx="5256212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(x:integer);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(x &gt; 0) then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(x);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x:= x –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73125" y="1784350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7464425" y="1122362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x = 4</a:t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9032875" y="1662112"/>
            <a:ext cx="582612" cy="431800"/>
          </a:xfrm>
          <a:prstGeom prst="downArrow">
            <a:avLst>
              <a:gd name="adj1" fmla="val 10800"/>
              <a:gd name="adj2" fmla="val 50000"/>
            </a:avLst>
          </a:prstGeom>
          <a:solidFill>
            <a:srgbClr val="767171"/>
          </a:solidFill>
          <a:ln w="12700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600825" y="2093912"/>
            <a:ext cx="5040312" cy="93980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4,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3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6600825" y="3173412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3,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2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6600825" y="4256087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2,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1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6600825" y="5319712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1,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0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6600825" y="6384925"/>
            <a:ext cx="5040312" cy="430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0,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2" name="Google Shape;262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334962" y="2355850"/>
            <a:ext cx="561657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x:integer);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(x &gt; 0) then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(x);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x:= x – 1;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873125" y="1784350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7464425" y="1125537"/>
            <a:ext cx="3721100" cy="430212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x = 4</a:t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9032875" y="1663700"/>
            <a:ext cx="582612" cy="431800"/>
          </a:xfrm>
          <a:prstGeom prst="downArrow">
            <a:avLst>
              <a:gd name="adj1" fmla="val 10800"/>
              <a:gd name="adj2" fmla="val 50000"/>
            </a:avLst>
          </a:prstGeom>
          <a:solidFill>
            <a:srgbClr val="767171"/>
          </a:solidFill>
          <a:ln w="12700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6600825" y="2133600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4,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3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6600825" y="3178175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3,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2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6600825" y="4257675"/>
            <a:ext cx="5040312" cy="93980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2,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1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6600825" y="5321300"/>
            <a:ext cx="5040312" cy="938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1,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0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6600825" y="6384925"/>
            <a:ext cx="5040312" cy="430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0,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11064875" y="6367462"/>
            <a:ext cx="14366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x := 0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0" name="Google Shape;280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82" name="Google Shape;282;p12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dado un número entero y un valor n (entero positivo) se calcule x</a:t>
            </a:r>
            <a:r>
              <a:rPr lang="en-US" sz="2400" b="0" i="0" u="none" baseline="300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284" name="Google Shape;284;p1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566862" y="2720975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192087" y="3236912"/>
            <a:ext cx="5989637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potencia (num,n:integer;var pot:integer);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pot:= 1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pot:= 1; 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for i:- 1 to n do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pot:= pot * num; 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7815262" y="2727325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6224587" y="3236912"/>
            <a:ext cx="5967412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potencia (num,n:integer; var pot:integer);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pot:= 1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potencia (num, (n-1), pot);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pot:= pot * num;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7535862" y="5765800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con una función?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5" name="Google Shape;295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dado un número entero y un valor n (entero positivo) se calcule x</a:t>
            </a:r>
            <a:r>
              <a:rPr lang="en-US" sz="2400" b="0" i="0" u="none" baseline="300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299" name="Google Shape;299;p1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 txBox="1"/>
          <p:nvPr/>
        </p:nvSpPr>
        <p:spPr>
          <a:xfrm>
            <a:off x="1847850" y="2781300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7464425" y="4119562"/>
            <a:ext cx="27876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onsolas"/>
              <a:buNone/>
            </a:pPr>
            <a:r>
              <a:rPr lang="en-US" sz="3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como funciona?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119062" y="3236912"/>
            <a:ext cx="6376987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(num,n:integer): integer;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pot:integer;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r>
              <a:rPr lang="en-U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1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 * </a:t>
            </a:r>
            <a:r>
              <a:rPr lang="en-US" sz="20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(num, n-1));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9" name="Google Shape;309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936625" y="1341437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119062" y="1741487"/>
            <a:ext cx="5113337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Function potencia (num,n:integer): integer;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pot:integer;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endParaRPr sz="1600" b="0" i="0" u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r>
              <a:rPr lang="en-US" sz="16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1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 * </a:t>
            </a:r>
            <a:r>
              <a:rPr lang="en-US" sz="16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(num, n-1)); 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sz="16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6918325" y="1052512"/>
            <a:ext cx="3721100" cy="431800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num = 3 n=2</a:t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8775700" y="1592262"/>
            <a:ext cx="582612" cy="430212"/>
          </a:xfrm>
          <a:prstGeom prst="downArrow">
            <a:avLst>
              <a:gd name="adj1" fmla="val 10800"/>
              <a:gd name="adj2" fmla="val 50000"/>
            </a:avLst>
          </a:prstGeom>
          <a:solidFill>
            <a:srgbClr val="767171"/>
          </a:solidFill>
          <a:ln w="12700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5880100" y="2120900"/>
            <a:ext cx="6192837" cy="43180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3,n=2,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* potencia (3,1)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5880100" y="3968750"/>
            <a:ext cx="6192837" cy="430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3,n=1,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* potencia (3,0)</a:t>
            </a:r>
            <a:endParaRPr/>
          </a:p>
        </p:txBody>
      </p:sp>
      <p:sp>
        <p:nvSpPr>
          <p:cNvPr id="318" name="Google Shape;318;p14"/>
          <p:cNvSpPr txBox="1"/>
          <p:nvPr/>
        </p:nvSpPr>
        <p:spPr>
          <a:xfrm>
            <a:off x="5880100" y="5878512"/>
            <a:ext cx="6192837" cy="430212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3,n=0, </a:t>
            </a: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potencia = 1</a:t>
            </a:r>
            <a:endParaRPr/>
          </a:p>
        </p:txBody>
      </p:sp>
      <p:grpSp>
        <p:nvGrpSpPr>
          <p:cNvPr id="319" name="Google Shape;319;p14"/>
          <p:cNvGrpSpPr/>
          <p:nvPr/>
        </p:nvGrpSpPr>
        <p:grpSpPr>
          <a:xfrm>
            <a:off x="10344150" y="4527550"/>
            <a:ext cx="1439862" cy="584200"/>
            <a:chOff x="10344150" y="4508500"/>
            <a:chExt cx="1439863" cy="584200"/>
          </a:xfrm>
        </p:grpSpPr>
        <p:sp>
          <p:nvSpPr>
            <p:cNvPr id="320" name="Google Shape;320;p14"/>
            <p:cNvSpPr/>
            <p:nvPr/>
          </p:nvSpPr>
          <p:spPr>
            <a:xfrm rot="-5400000">
              <a:off x="10986294" y="3866356"/>
              <a:ext cx="155575" cy="1439863"/>
            </a:xfrm>
            <a:prstGeom prst="leftBrace">
              <a:avLst>
                <a:gd name="adj1" fmla="val 194"/>
                <a:gd name="adj2" fmla="val 50000"/>
              </a:avLst>
            </a:prstGeom>
            <a:noFill/>
            <a:ln w="381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" name="Google Shape;321;p14"/>
            <p:cNvSpPr txBox="1"/>
            <p:nvPr/>
          </p:nvSpPr>
          <p:spPr>
            <a:xfrm>
              <a:off x="10448925" y="4660900"/>
              <a:ext cx="12319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9348787" y="5135562"/>
            <a:ext cx="2435225" cy="614362"/>
            <a:chOff x="9348788" y="5116513"/>
            <a:chExt cx="2435225" cy="614362"/>
          </a:xfrm>
        </p:grpSpPr>
        <p:sp>
          <p:nvSpPr>
            <p:cNvPr id="323" name="Google Shape;323;p14"/>
            <p:cNvSpPr/>
            <p:nvPr/>
          </p:nvSpPr>
          <p:spPr>
            <a:xfrm rot="-5400000">
              <a:off x="10491788" y="3973513"/>
              <a:ext cx="149225" cy="2435225"/>
            </a:xfrm>
            <a:prstGeom prst="leftBrace">
              <a:avLst>
                <a:gd name="adj1" fmla="val 110"/>
                <a:gd name="adj2" fmla="val 50000"/>
              </a:avLst>
            </a:prstGeom>
            <a:noFill/>
            <a:ln w="381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" name="Google Shape;324;p14"/>
            <p:cNvSpPr txBox="1"/>
            <p:nvPr/>
          </p:nvSpPr>
          <p:spPr>
            <a:xfrm>
              <a:off x="9955213" y="5300663"/>
              <a:ext cx="1231900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10344150" y="2684462"/>
            <a:ext cx="1439862" cy="584200"/>
            <a:chOff x="10344150" y="2684463"/>
            <a:chExt cx="1439863" cy="584200"/>
          </a:xfrm>
        </p:grpSpPr>
        <p:sp>
          <p:nvSpPr>
            <p:cNvPr id="326" name="Google Shape;326;p14"/>
            <p:cNvSpPr/>
            <p:nvPr/>
          </p:nvSpPr>
          <p:spPr>
            <a:xfrm rot="-5400000">
              <a:off x="10986294" y="2042319"/>
              <a:ext cx="155575" cy="1439863"/>
            </a:xfrm>
            <a:prstGeom prst="leftBrace">
              <a:avLst>
                <a:gd name="adj1" fmla="val 194"/>
                <a:gd name="adj2" fmla="val 50000"/>
              </a:avLst>
            </a:prstGeom>
            <a:noFill/>
            <a:ln w="381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" name="Google Shape;327;p14"/>
            <p:cNvSpPr txBox="1"/>
            <p:nvPr/>
          </p:nvSpPr>
          <p:spPr>
            <a:xfrm>
              <a:off x="10448925" y="2838450"/>
              <a:ext cx="1231900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>
            <a:off x="9264650" y="3189287"/>
            <a:ext cx="2519362" cy="527050"/>
            <a:chOff x="9264650" y="3189288"/>
            <a:chExt cx="2519363" cy="527050"/>
          </a:xfrm>
        </p:grpSpPr>
        <p:sp>
          <p:nvSpPr>
            <p:cNvPr id="329" name="Google Shape;329;p14"/>
            <p:cNvSpPr/>
            <p:nvPr/>
          </p:nvSpPr>
          <p:spPr>
            <a:xfrm rot="-5400000">
              <a:off x="10476706" y="1977231"/>
              <a:ext cx="95250" cy="2519363"/>
            </a:xfrm>
            <a:prstGeom prst="leftBrace">
              <a:avLst>
                <a:gd name="adj1" fmla="val 68"/>
                <a:gd name="adj2" fmla="val 50000"/>
              </a:avLst>
            </a:prstGeom>
            <a:noFill/>
            <a:ln w="38100" cap="flat" cmpd="sng">
              <a:solidFill>
                <a:srgbClr val="4472C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0" name="Google Shape;330;p14"/>
            <p:cNvSpPr txBox="1"/>
            <p:nvPr/>
          </p:nvSpPr>
          <p:spPr>
            <a:xfrm>
              <a:off x="9872663" y="3286125"/>
              <a:ext cx="1230312" cy="430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sp>
        <p:nvSpPr>
          <p:cNvPr id="331" name="Google Shape;331;p14"/>
          <p:cNvSpPr txBox="1"/>
          <p:nvPr/>
        </p:nvSpPr>
        <p:spPr>
          <a:xfrm>
            <a:off x="10609262" y="1046162"/>
            <a:ext cx="12319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id="50" name="Google Shape;50;p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222408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" name="Google Shape;5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2181225" y="1503362"/>
            <a:ext cx="976153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recursión </a:t>
            </a:r>
            <a:r>
              <a:rPr lang="en-US" sz="28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es una metodología </a:t>
            </a: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resolver problemas. 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Permite resolver un problema P por resolución de instancias más pequeñas P1, P2, … Pn del mismo problema.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problema Pi  es de la misma naturaleza que el problema original, pero en algún sentido es más simple. </a:t>
            </a:r>
            <a:endParaRPr/>
          </a:p>
        </p:txBody>
      </p:sp>
      <p:pic>
        <p:nvPicPr>
          <p:cNvPr id="61" name="Google Shape;61;p3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062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7" name="Google Shape;67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23463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devuelva el factorial de un número</a:t>
            </a:r>
            <a:endParaRPr/>
          </a:p>
        </p:txBody>
      </p:sp>
      <p:sp>
        <p:nvSpPr>
          <p:cNvPr id="70" name="Google Shape;70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71" name="Google Shape;71;p4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6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334962" y="3476625"/>
            <a:ext cx="31781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 el numero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 4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3513137" y="2859087"/>
            <a:ext cx="3176587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lang="en-US" sz="3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3 x 2 x 1</a:t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3795712" y="3429000"/>
            <a:ext cx="2525712" cy="995362"/>
            <a:chOff x="3795965" y="3429000"/>
            <a:chExt cx="2525461" cy="995363"/>
          </a:xfrm>
        </p:grpSpPr>
        <p:sp>
          <p:nvSpPr>
            <p:cNvPr id="75" name="Google Shape;75;p4"/>
            <p:cNvSpPr/>
            <p:nvPr/>
          </p:nvSpPr>
          <p:spPr>
            <a:xfrm rot="5400000">
              <a:off x="4394376" y="2830589"/>
              <a:ext cx="334963" cy="1531785"/>
            </a:xfrm>
            <a:prstGeom prst="rightBrace">
              <a:avLst>
                <a:gd name="adj1" fmla="val 394"/>
                <a:gd name="adj2" fmla="val 50000"/>
              </a:avLst>
            </a:prstGeom>
            <a:noFill/>
            <a:ln w="38100" cap="flat" cmpd="sng">
              <a:solidFill>
                <a:srgbClr val="5482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" name="Google Shape;76;p4"/>
            <p:cNvSpPr txBox="1"/>
            <p:nvPr/>
          </p:nvSpPr>
          <p:spPr>
            <a:xfrm>
              <a:off x="4207086" y="3962400"/>
              <a:ext cx="211434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3</a:t>
              </a:r>
              <a:endParaRPr/>
            </a:p>
          </p:txBody>
        </p:sp>
      </p:grpSp>
      <p:sp>
        <p:nvSpPr>
          <p:cNvPr id="77" name="Google Shape;77;p4"/>
          <p:cNvSpPr txBox="1"/>
          <p:nvPr/>
        </p:nvSpPr>
        <p:spPr>
          <a:xfrm>
            <a:off x="10336212" y="4056062"/>
            <a:ext cx="9652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CASO BASE</a:t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914400" y="5373687"/>
            <a:ext cx="4806950" cy="1000125"/>
            <a:chOff x="914400" y="5373688"/>
            <a:chExt cx="4806950" cy="1000125"/>
          </a:xfrm>
        </p:grpSpPr>
        <p:sp>
          <p:nvSpPr>
            <p:cNvPr id="79" name="Google Shape;79;p4"/>
            <p:cNvSpPr txBox="1"/>
            <p:nvPr/>
          </p:nvSpPr>
          <p:spPr>
            <a:xfrm>
              <a:off x="2543175" y="5505450"/>
              <a:ext cx="3178175" cy="831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 si n=0 o n=1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n x fac(n-1)</a:t>
              </a:r>
              <a:endParaRPr/>
            </a:p>
          </p:txBody>
        </p:sp>
        <p:sp>
          <p:nvSpPr>
            <p:cNvPr id="80" name="Google Shape;80;p4"/>
            <p:cNvSpPr txBox="1"/>
            <p:nvPr/>
          </p:nvSpPr>
          <p:spPr>
            <a:xfrm>
              <a:off x="914400" y="5686425"/>
              <a:ext cx="14303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fac(n)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10800000">
              <a:off x="2135188" y="5373688"/>
              <a:ext cx="300037" cy="1000125"/>
            </a:xfrm>
            <a:prstGeom prst="rightBrace">
              <a:avLst>
                <a:gd name="adj1" fmla="val 540"/>
                <a:gd name="adj2" fmla="val 50000"/>
              </a:avLst>
            </a:prstGeom>
            <a:noFill/>
            <a:ln w="38100" cap="flat" cmpd="sng">
              <a:solidFill>
                <a:srgbClr val="5482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2" name="Google Shape;82;p4"/>
          <p:cNvSpPr txBox="1"/>
          <p:nvPr/>
        </p:nvSpPr>
        <p:spPr>
          <a:xfrm>
            <a:off x="8278812" y="2133600"/>
            <a:ext cx="3721100" cy="1106487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problema es siempre el mismo, sólo que se va achicando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6311900" y="3933825"/>
            <a:ext cx="3176587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lang="en-US" sz="3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2 x 1</a:t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6738937" y="4424362"/>
            <a:ext cx="2171700" cy="846137"/>
            <a:chOff x="6738938" y="4424363"/>
            <a:chExt cx="2171700" cy="84584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7568466" y="3826610"/>
              <a:ext cx="334844" cy="1530350"/>
            </a:xfrm>
            <a:prstGeom prst="rightBrace">
              <a:avLst>
                <a:gd name="adj1" fmla="val 394"/>
                <a:gd name="adj2" fmla="val 50000"/>
              </a:avLst>
            </a:prstGeom>
            <a:noFill/>
            <a:ln w="38100" cap="flat" cmpd="sng">
              <a:solidFill>
                <a:srgbClr val="5482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6738938" y="4808403"/>
              <a:ext cx="2171700" cy="4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2</a:t>
              </a:r>
              <a:endParaRPr/>
            </a:p>
          </p:txBody>
        </p:sp>
      </p:grpSp>
      <p:sp>
        <p:nvSpPr>
          <p:cNvPr id="87" name="Google Shape;87;p4"/>
          <p:cNvSpPr txBox="1"/>
          <p:nvPr/>
        </p:nvSpPr>
        <p:spPr>
          <a:xfrm>
            <a:off x="8932862" y="4724400"/>
            <a:ext cx="155575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lang="en-US" sz="3000" b="1" i="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1</a:t>
            </a:r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9047162" y="5186362"/>
            <a:ext cx="2089150" cy="911225"/>
            <a:chOff x="9047163" y="5186363"/>
            <a:chExt cx="2089150" cy="911225"/>
          </a:xfrm>
        </p:grpSpPr>
        <p:sp>
          <p:nvSpPr>
            <p:cNvPr id="89" name="Google Shape;89;p4"/>
            <p:cNvSpPr/>
            <p:nvPr/>
          </p:nvSpPr>
          <p:spPr>
            <a:xfrm rot="5400000">
              <a:off x="9650413" y="5191125"/>
              <a:ext cx="411162" cy="40163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rgbClr val="5482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9047163" y="5635625"/>
              <a:ext cx="20891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1</a:t>
              </a:r>
              <a:endParaRPr/>
            </a:p>
          </p:txBody>
        </p:sp>
      </p:grpSp>
      <p:sp>
        <p:nvSpPr>
          <p:cNvPr id="91" name="Google Shape;91;p4"/>
          <p:cNvSpPr txBox="1"/>
          <p:nvPr/>
        </p:nvSpPr>
        <p:spPr>
          <a:xfrm>
            <a:off x="9920287" y="6135687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7653337" y="5259387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4386262" y="4424362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3798887" y="3557587"/>
            <a:ext cx="5381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8936037" y="3363912"/>
            <a:ext cx="2921000" cy="692150"/>
            <a:chOff x="9120188" y="3386138"/>
            <a:chExt cx="2921000" cy="692150"/>
          </a:xfrm>
        </p:grpSpPr>
        <p:sp>
          <p:nvSpPr>
            <p:cNvPr id="96" name="Google Shape;96;p4"/>
            <p:cNvSpPr/>
            <p:nvPr/>
          </p:nvSpPr>
          <p:spPr>
            <a:xfrm>
              <a:off x="9120188" y="3386138"/>
              <a:ext cx="582612" cy="611187"/>
            </a:xfrm>
            <a:prstGeom prst="downArrow">
              <a:avLst>
                <a:gd name="adj1" fmla="val 11305"/>
                <a:gd name="adj2" fmla="val 50000"/>
              </a:avLst>
            </a:prstGeom>
            <a:solidFill>
              <a:srgbClr val="767171"/>
            </a:solidFill>
            <a:ln w="12700" cap="flat" cmpd="sng">
              <a:solidFill>
                <a:srgbClr val="333F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9647238" y="3617913"/>
              <a:ext cx="2393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Hasta cuando?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3" name="Google Shape;103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imprima los elementos de una lista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107" name="Google Shape;107;p5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334962" y="3822700"/>
            <a:ext cx="3505200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490537" y="3263900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4337050" y="3068637"/>
            <a:ext cx="825500" cy="431800"/>
            <a:chOff x="4337823" y="3069261"/>
            <a:chExt cx="825191" cy="430888"/>
          </a:xfrm>
        </p:grpSpPr>
        <p:sp>
          <p:nvSpPr>
            <p:cNvPr id="111" name="Google Shape;111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12" name="Google Shape;112;p5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5"/>
          <p:cNvGrpSpPr/>
          <p:nvPr/>
        </p:nvGrpSpPr>
        <p:grpSpPr>
          <a:xfrm>
            <a:off x="5534025" y="3068637"/>
            <a:ext cx="823912" cy="431800"/>
            <a:chOff x="4337823" y="3069261"/>
            <a:chExt cx="825191" cy="430888"/>
          </a:xfrm>
        </p:grpSpPr>
        <p:sp>
          <p:nvSpPr>
            <p:cNvPr id="114" name="Google Shape;114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5"/>
          <p:cNvGrpSpPr/>
          <p:nvPr/>
        </p:nvGrpSpPr>
        <p:grpSpPr>
          <a:xfrm>
            <a:off x="6729412" y="3068637"/>
            <a:ext cx="823912" cy="431800"/>
            <a:chOff x="4337823" y="3069261"/>
            <a:chExt cx="825191" cy="430888"/>
          </a:xfrm>
        </p:grpSpPr>
        <p:sp>
          <p:nvSpPr>
            <p:cNvPr id="117" name="Google Shape;117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118" name="Google Shape;118;p5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119" name="Google Shape;119;p5"/>
          <p:cNvCxnSpPr/>
          <p:nvPr/>
        </p:nvCxnSpPr>
        <p:spPr>
          <a:xfrm>
            <a:off x="5006975" y="3284537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0" name="Google Shape;120;p5"/>
          <p:cNvCxnSpPr/>
          <p:nvPr/>
        </p:nvCxnSpPr>
        <p:spPr>
          <a:xfrm>
            <a:off x="6238875" y="3284537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1" name="Google Shape;121;p5"/>
          <p:cNvSpPr txBox="1"/>
          <p:nvPr/>
        </p:nvSpPr>
        <p:spPr>
          <a:xfrm>
            <a:off x="4443412" y="3684587"/>
            <a:ext cx="61436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lang="en-US" sz="2600" b="0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4510087" y="448310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4510087" y="5249862"/>
            <a:ext cx="5254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510087" y="6016625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278812" y="2714625"/>
            <a:ext cx="3721100" cy="1108075"/>
          </a:xfrm>
          <a:prstGeom prst="rect">
            <a:avLst/>
          </a:prstGeom>
          <a:noFill/>
          <a:ln w="9525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problema es siempre el mismo, sólo que se va achicando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0439400" y="4829175"/>
            <a:ext cx="96520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CASO BASE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9478962" y="3873500"/>
            <a:ext cx="582612" cy="609600"/>
          </a:xfrm>
          <a:prstGeom prst="downArrow">
            <a:avLst>
              <a:gd name="adj1" fmla="val 11278"/>
              <a:gd name="adj2" fmla="val 50000"/>
            </a:avLst>
          </a:prstGeom>
          <a:solidFill>
            <a:srgbClr val="767171"/>
          </a:solidFill>
          <a:ln w="12700" cap="flat" cmpd="sng">
            <a:solidFill>
              <a:srgbClr val="333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9750425" y="4391025"/>
            <a:ext cx="23939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Hasta cuando?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4" name="Google Shape;134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181225" y="1503362"/>
            <a:ext cx="976153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problema es siempre el mismo, pero debe ir achicándose.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Siempre tienen al menos un caso base, en el cual el código a implementar no es recursivo (a veces no debe escribirse código en el caso base, pero siempre existe). Pueden haber </a:t>
            </a:r>
            <a:r>
              <a:rPr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casos base.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endParaRPr sz="2800" b="0" i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caso base es el que determina el final de la solución recursiva</a:t>
            </a:r>
            <a:endParaRPr/>
          </a:p>
        </p:txBody>
      </p:sp>
      <p:pic>
        <p:nvPicPr>
          <p:cNvPr id="138" name="Google Shape;138;p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062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2371725" y="5380037"/>
            <a:ext cx="95821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devuelva la potencia de un número x elevado a la n (x</a:t>
            </a:r>
            <a:r>
              <a:rPr lang="en-US" sz="2400" b="0" i="0" u="none" baseline="300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). Cómo lo pensaría? Cuántos casos base hay?</a:t>
            </a:r>
            <a:endParaRPr/>
          </a:p>
        </p:txBody>
      </p:sp>
      <p:pic>
        <p:nvPicPr>
          <p:cNvPr id="140" name="Google Shape;140;p6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5059362"/>
            <a:ext cx="1609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6" name="Google Shape;146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3463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imprima el contenido de una lista.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id="150" name="Google Shape;150;p7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6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334962" y="3482975"/>
            <a:ext cx="4537075" cy="255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0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931862" y="2932112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0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4946650" y="4027487"/>
            <a:ext cx="239395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recursiva?</a:t>
            </a:r>
            <a:endParaRPr/>
          </a:p>
        </p:txBody>
      </p:sp>
      <p:grpSp>
        <p:nvGrpSpPr>
          <p:cNvPr id="154" name="Google Shape;154;p7"/>
          <p:cNvGrpSpPr/>
          <p:nvPr/>
        </p:nvGrpSpPr>
        <p:grpSpPr>
          <a:xfrm>
            <a:off x="7691437" y="2933700"/>
            <a:ext cx="4349750" cy="3260725"/>
            <a:chOff x="7691438" y="2933701"/>
            <a:chExt cx="4349750" cy="3260725"/>
          </a:xfrm>
        </p:grpSpPr>
        <p:sp>
          <p:nvSpPr>
            <p:cNvPr id="155" name="Google Shape;155;p7"/>
            <p:cNvSpPr txBox="1"/>
            <p:nvPr/>
          </p:nvSpPr>
          <p:spPr>
            <a:xfrm>
              <a:off x="7691438" y="3332164"/>
              <a:ext cx="4349750" cy="2862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lang="en-US" sz="20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(L:lista);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IF (L &lt;&gt; nil) then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(L^.dato);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L:= L^.sig;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lang="en-US" sz="2000" b="1" i="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(L);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sz="20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8267700" y="2933701"/>
              <a:ext cx="2795588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000"/>
                <a:buFont typeface="Consolas"/>
                <a:buNone/>
              </a:pPr>
              <a:r>
                <a:rPr lang="en-US" sz="2000" b="1">
                  <a:solidFill>
                    <a:srgbClr val="2E75B6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lang="en-US" sz="2000" b="1" i="0" u="none">
                  <a:solidFill>
                    <a:srgbClr val="2E75B6"/>
                  </a:solidFill>
                  <a:latin typeface="Consolas"/>
                  <a:ea typeface="Consolas"/>
                  <a:cs typeface="Consolas"/>
                  <a:sym typeface="Consolas"/>
                </a:rPr>
                <a:t> RECURSIVA</a:t>
              </a:r>
              <a:endParaRPr/>
            </a:p>
          </p:txBody>
        </p:sp>
      </p:grpSp>
      <p:sp>
        <p:nvSpPr>
          <p:cNvPr id="157" name="Google Shape;157;p7"/>
          <p:cNvSpPr txBox="1"/>
          <p:nvPr/>
        </p:nvSpPr>
        <p:spPr>
          <a:xfrm>
            <a:off x="8493125" y="6199187"/>
            <a:ext cx="3729037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lang="en-US" sz="30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funciona?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3" name="Google Shape;163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7426325" y="6032500"/>
            <a:ext cx="44259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Diferencia con la solución secuencial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139700" y="1666875"/>
            <a:ext cx="5341937" cy="313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(L &lt;&gt; nil) then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imprimir (L);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2200" b="0" i="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5481637" y="5022850"/>
            <a:ext cx="6350000" cy="8255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0" name="Google Shape;170;p8"/>
          <p:cNvSpPr txBox="1"/>
          <p:nvPr/>
        </p:nvSpPr>
        <p:spPr>
          <a:xfrm>
            <a:off x="5553075" y="5186362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grpSp>
        <p:nvGrpSpPr>
          <p:cNvPr id="171" name="Google Shape;171;p8"/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72" name="Google Shape;172;p8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175" name="Google Shape;175;p8"/>
          <p:cNvGrpSpPr/>
          <p:nvPr/>
        </p:nvGrpSpPr>
        <p:grpSpPr>
          <a:xfrm>
            <a:off x="5505450" y="2271712"/>
            <a:ext cx="3822700" cy="430212"/>
            <a:chOff x="5505450" y="2874963"/>
            <a:chExt cx="3822700" cy="430212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5505450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8521700" y="2874963"/>
              <a:ext cx="806450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4</a:t>
              </a:r>
              <a:endParaRPr/>
            </a:p>
          </p:txBody>
        </p:sp>
      </p:grpSp>
      <p:sp>
        <p:nvSpPr>
          <p:cNvPr id="178" name="Google Shape;178;p8"/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5495925" y="2922587"/>
            <a:ext cx="3986212" cy="430212"/>
            <a:chOff x="5497513" y="3525838"/>
            <a:chExt cx="3986212" cy="430212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8521700" y="3525838"/>
              <a:ext cx="962025" cy="430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10</a:t>
              </a:r>
              <a:endParaRPr/>
            </a:p>
          </p:txBody>
        </p:sp>
      </p:grpSp>
      <p:sp>
        <p:nvSpPr>
          <p:cNvPr id="182" name="Google Shape;182;p8"/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>
            <a:off x="5505450" y="3535362"/>
            <a:ext cx="3822700" cy="457200"/>
            <a:chOff x="5505450" y="4138613"/>
            <a:chExt cx="3822700" cy="457200"/>
          </a:xfrm>
        </p:grpSpPr>
        <p:sp>
          <p:nvSpPr>
            <p:cNvPr id="184" name="Google Shape;184;p8"/>
            <p:cNvSpPr txBox="1"/>
            <p:nvPr/>
          </p:nvSpPr>
          <p:spPr>
            <a:xfrm>
              <a:off x="5505450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8521700" y="4164013"/>
              <a:ext cx="806450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7</a:t>
              </a:r>
              <a:endParaRPr/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lang="en-US" sz="22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5494337" y="4194175"/>
            <a:ext cx="4133850" cy="431800"/>
            <a:chOff x="5505450" y="4799013"/>
            <a:chExt cx="4133850" cy="431800"/>
          </a:xfrm>
        </p:grpSpPr>
        <p:sp>
          <p:nvSpPr>
            <p:cNvPr id="188" name="Google Shape;188;p8"/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521700" y="4799013"/>
              <a:ext cx="11176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lang="en-US" sz="2200" b="1" i="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nil</a:t>
              </a:r>
              <a:endParaRPr/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10123487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lang="en-US" sz="16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En este caso no se hace nada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11358562" y="2263775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194" name="Google Shape;194;p8"/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195" name="Google Shape;195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97" name="Google Shape;197;p8"/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198" name="Google Shape;198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99" name="Google Shape;199;p8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8"/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201" name="Google Shape;201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w="28575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203" name="Google Shape;203;p8"/>
          <p:cNvCxnSpPr/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04" name="Google Shape;204;p8"/>
          <p:cNvCxnSpPr/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lang="en-US" sz="4000" b="0" i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9185275" y="5472112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pasa con los parámetros?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334962" y="1625600"/>
            <a:ext cx="3635375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290512" y="1201737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246062" y="4289425"/>
            <a:ext cx="34861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(L &lt;&gt; nil) then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imprimir (L);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290512" y="3824287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lang="en-US" sz="2600" b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lang="en-US" sz="2600" b="1" i="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6022975" y="1309687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6022975" y="2554287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0" name="Google Shape;220;p9"/>
          <p:cNvSpPr txBox="1"/>
          <p:nvPr/>
        </p:nvSpPr>
        <p:spPr>
          <a:xfrm>
            <a:off x="6022975" y="2670175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6113462" y="142081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232400" y="1455737"/>
            <a:ext cx="701675" cy="1628775"/>
            <a:chOff x="6244683" y="1456496"/>
            <a:chExt cx="701573" cy="1628677"/>
          </a:xfrm>
        </p:grpSpPr>
        <p:cxnSp>
          <p:nvCxnSpPr>
            <p:cNvPr id="223" name="Google Shape;223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26" name="Google Shape;226;p9"/>
          <p:cNvSpPr txBox="1"/>
          <p:nvPr/>
        </p:nvSpPr>
        <p:spPr>
          <a:xfrm>
            <a:off x="6030912" y="4213225"/>
            <a:ext cx="2833687" cy="2376487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>
            <a:off x="6030912" y="5457825"/>
            <a:ext cx="2833687" cy="0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28;p9"/>
          <p:cNvSpPr txBox="1"/>
          <p:nvPr/>
        </p:nvSpPr>
        <p:spPr>
          <a:xfrm>
            <a:off x="6030912" y="5573712"/>
            <a:ext cx="26527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6121400" y="4324350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240337" y="4360862"/>
            <a:ext cx="701675" cy="1628775"/>
            <a:chOff x="6244683" y="1456496"/>
            <a:chExt cx="701573" cy="1628677"/>
          </a:xfrm>
        </p:grpSpPr>
        <p:cxnSp>
          <p:nvCxnSpPr>
            <p:cNvPr id="231" name="Google Shape;231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w="57150" cap="flat" cmpd="sng">
              <a:solidFill>
                <a:srgbClr val="76717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34" name="Google Shape;234;p9"/>
          <p:cNvSpPr txBox="1"/>
          <p:nvPr/>
        </p:nvSpPr>
        <p:spPr>
          <a:xfrm>
            <a:off x="6121400" y="469106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113462" y="5062537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9612312" y="2492375"/>
            <a:ext cx="2060575" cy="2665412"/>
            <a:chOff x="9612313" y="2492623"/>
            <a:chExt cx="2060575" cy="2664569"/>
          </a:xfrm>
        </p:grpSpPr>
        <p:sp>
          <p:nvSpPr>
            <p:cNvPr id="237" name="Google Shape;237;p9"/>
            <p:cNvSpPr txBox="1"/>
            <p:nvPr/>
          </p:nvSpPr>
          <p:spPr>
            <a:xfrm>
              <a:off x="9612313" y="3957422"/>
              <a:ext cx="2060575" cy="1199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lang="en-US" sz="2400" b="0" i="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Cuál cree que es más eficiente? </a:t>
              </a:r>
              <a:endParaRPr/>
            </a:p>
          </p:txBody>
        </p:sp>
        <p:pic>
          <p:nvPicPr>
            <p:cNvPr id="238" name="Google Shape;238;p9" descr="Icono&#10;&#10;Descripción generada automáticament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4238" y="2492623"/>
              <a:ext cx="1609725" cy="1609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9"/>
          <p:cNvSpPr txBox="1"/>
          <p:nvPr/>
        </p:nvSpPr>
        <p:spPr>
          <a:xfrm>
            <a:off x="9217025" y="1327150"/>
            <a:ext cx="27876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lang="en-US" sz="2400" b="1" i="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 que la lista tiene 2 elementos?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Personalizado</PresentationFormat>
  <Paragraphs>261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Times New Roman</vt:lpstr>
      <vt:lpstr>Tahoma</vt:lpstr>
      <vt:lpstr>Calibri</vt:lpstr>
      <vt:lpstr>Consolas</vt:lpstr>
      <vt:lpstr>Noto Sans Symbols</vt:lpstr>
      <vt:lpstr>1_HDOfficeLightV0</vt:lpstr>
      <vt:lpstr>2_HDOfficeLightV0</vt:lpstr>
      <vt:lpstr>Taller de 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Esteban</cp:lastModifiedBy>
  <cp:revision>1</cp:revision>
  <dcterms:created xsi:type="dcterms:W3CDTF">2004-03-08T16:29:06Z</dcterms:created>
  <dcterms:modified xsi:type="dcterms:W3CDTF">2022-08-28T21:30:57Z</dcterms:modified>
</cp:coreProperties>
</file>