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62"/>
  </p:notesMasterIdLst>
  <p:sldIdLst>
    <p:sldId id="256" r:id="rId12"/>
    <p:sldId id="257" r:id="rId13"/>
    <p:sldId id="835" r:id="rId14"/>
    <p:sldId id="836" r:id="rId15"/>
    <p:sldId id="837" r:id="rId16"/>
    <p:sldId id="838" r:id="rId17"/>
    <p:sldId id="839" r:id="rId18"/>
    <p:sldId id="840" r:id="rId19"/>
    <p:sldId id="841" r:id="rId20"/>
    <p:sldId id="842" r:id="rId21"/>
    <p:sldId id="843" r:id="rId22"/>
    <p:sldId id="844" r:id="rId23"/>
    <p:sldId id="845" r:id="rId24"/>
    <p:sldId id="846" r:id="rId25"/>
    <p:sldId id="847" r:id="rId26"/>
    <p:sldId id="848" r:id="rId27"/>
    <p:sldId id="849" r:id="rId28"/>
    <p:sldId id="850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</p:sldIdLst>
  <p:sldSz cx="12192000" cy="6858000"/>
  <p:notesSz cx="6794500" cy="9925050"/>
  <p:embeddedFontLst>
    <p:embeddedFont>
      <p:font typeface="Tahoma" pitchFamily="34" charset="0"/>
      <p:regular r:id="rId63"/>
      <p:bold r:id="rId64"/>
    </p:embeddedFont>
    <p:embeddedFont>
      <p:font typeface="Calibri" pitchFamily="34" charset="0"/>
      <p:regular r:id="rId65"/>
      <p:bold r:id="rId66"/>
      <p:italic r:id="rId67"/>
      <p:boldItalic r:id="rId68"/>
    </p:embeddedFont>
    <p:embeddedFont>
      <p:font typeface="Consolas" pitchFamily="49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3" roundtripDataSignature="AMtx7mhlCF0dvQoMOf4HskwX4QpsRM2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CF0786B-672A-44FC-B3BC-B0068F7F609B}">
  <a:tblStyle styleId="{ACF0786B-672A-44FC-B3BC-B0068F7F6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63" y="-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font" Target="fonts/font4.fntdata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61" Type="http://schemas.openxmlformats.org/officeDocument/2006/relationships/slide" Target="slides/slide5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font" Target="fonts/font3.fntdata"/><Relationship Id="rId73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font" Target="fonts/font5.fntdata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479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s-E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Hay algunas diapositivas que tenemos que decidir que hacer……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imagen de diapositiva 1">
            <a:extLst>
              <a:ext uri="{FF2B5EF4-FFF2-40B4-BE49-F238E27FC236}">
                <a16:creationId xmlns:a16="http://schemas.microsoft.com/office/drawing/2014/main" xmlns="" id="{6CEB6A5C-10AE-46EF-AF84-1CD17D4BC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Marcador de notas 2">
            <a:extLst>
              <a:ext uri="{FF2B5EF4-FFF2-40B4-BE49-F238E27FC236}">
                <a16:creationId xmlns:a16="http://schemas.microsoft.com/office/drawing/2014/main" xmlns="" id="{6ECB5DFC-CA00-4460-A6A8-E128EFBA1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17412" name="Marcador de número de diapositiva 3">
            <a:extLst>
              <a:ext uri="{FF2B5EF4-FFF2-40B4-BE49-F238E27FC236}">
                <a16:creationId xmlns:a16="http://schemas.microsoft.com/office/drawing/2014/main" xmlns="" id="{A1BFBC8C-2FCB-4B1D-A131-4E63A52F1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00CE52-93A6-4692-9B2F-2575D35E5706}" type="slidenum">
              <a:rPr lang="es-ES" altLang="es-AR" smtClean="0">
                <a:latin typeface="Times New Roman" panose="02020603050405020304" pitchFamily="18" charset="0"/>
              </a:rPr>
              <a:pPr/>
              <a:t>3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5" name="Google Shape;855;p3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9" name="Google Shape;899;p3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>
            <a:extLst>
              <a:ext uri="{FF2B5EF4-FFF2-40B4-BE49-F238E27FC236}">
                <a16:creationId xmlns:a16="http://schemas.microsoft.com/office/drawing/2014/main" xmlns="" id="{8482F3AB-31DE-4D41-B0BF-4095B262C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Marcador de notas 2">
            <a:extLst>
              <a:ext uri="{FF2B5EF4-FFF2-40B4-BE49-F238E27FC236}">
                <a16:creationId xmlns:a16="http://schemas.microsoft.com/office/drawing/2014/main" xmlns="" id="{C7E58818-FBB4-40A1-8380-0FF681D4E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xmlns="" id="{B33F2580-DACF-420B-BAB1-6E471A438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211D54-FFD8-4E84-954F-524DCAC630C2}" type="slidenum">
              <a:rPr lang="es-ES" altLang="es-AR" smtClean="0">
                <a:latin typeface="Times New Roman" panose="02020603050405020304" pitchFamily="18" charset="0"/>
              </a:rPr>
              <a:pPr/>
              <a:t>4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imagen de diapositiva 1">
            <a:extLst>
              <a:ext uri="{FF2B5EF4-FFF2-40B4-BE49-F238E27FC236}">
                <a16:creationId xmlns:a16="http://schemas.microsoft.com/office/drawing/2014/main" xmlns="" id="{35652ABE-E4B5-49A9-9473-B23B2C696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Marcador de notas 2">
            <a:extLst>
              <a:ext uri="{FF2B5EF4-FFF2-40B4-BE49-F238E27FC236}">
                <a16:creationId xmlns:a16="http://schemas.microsoft.com/office/drawing/2014/main" xmlns="" id="{50A97507-CE04-4A95-9045-A9C989F04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xmlns="" id="{6DA04250-61C5-45F2-B205-225C58FC8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85CC19-EA8B-491E-998B-97CD16999576}" type="slidenum">
              <a:rPr lang="es-ES" altLang="es-AR" smtClean="0">
                <a:latin typeface="Times New Roman" panose="02020603050405020304" pitchFamily="18" charset="0"/>
              </a:rPr>
              <a:pPr/>
              <a:t>5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imagen de diapositiva 1">
            <a:extLst>
              <a:ext uri="{FF2B5EF4-FFF2-40B4-BE49-F238E27FC236}">
                <a16:creationId xmlns:a16="http://schemas.microsoft.com/office/drawing/2014/main" xmlns="" id="{34DC7281-F5BA-49C5-AE7F-E64EC6C56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Marcador de notas 2">
            <a:extLst>
              <a:ext uri="{FF2B5EF4-FFF2-40B4-BE49-F238E27FC236}">
                <a16:creationId xmlns:a16="http://schemas.microsoft.com/office/drawing/2014/main" xmlns="" id="{80FB6615-8DE2-4CB9-81A5-3D7438F46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/>
          </a:p>
        </p:txBody>
      </p:sp>
      <p:sp>
        <p:nvSpPr>
          <p:cNvPr id="33796" name="Marcador de número de diapositiva 3">
            <a:extLst>
              <a:ext uri="{FF2B5EF4-FFF2-40B4-BE49-F238E27FC236}">
                <a16:creationId xmlns:a16="http://schemas.microsoft.com/office/drawing/2014/main" xmlns="" id="{160E1C5E-509D-4DEC-A215-CB6B6C374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5D9597-768A-4FC3-851E-BDD9164D68DA}" type="slidenum">
              <a:rPr lang="es-ES" altLang="es-AR" smtClean="0">
                <a:latin typeface="Times New Roman" panose="02020603050405020304" pitchFamily="18" charset="0"/>
              </a:rPr>
              <a:pPr/>
              <a:t>16</a:t>
            </a:fld>
            <a:endParaRPr lang="es-ES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52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6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6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000680-11BD-483A-9564-F2D6AA0E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1B14F9-D6FB-4542-BB68-4AFAE9CD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B98289-483B-4311-8BF1-EB5377EC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9127-DBD1-4089-8FF7-0C0D1A6C9D7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66395238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8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5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5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5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70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 descr="Icono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41946"/>
            <a:ext cx="276268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4102" y="2066306"/>
            <a:ext cx="1951280" cy="195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4724400" y="1557337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Conceptos de Algoritmos </a:t>
            </a:r>
            <a:b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Datos y Programas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s-E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154" name="Google Shape;154;p1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375" y="836612"/>
            <a:ext cx="17287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 descr="Diagrama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5862" y="42719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94161027-FEA1-4B52-ACA9-E64816833DB5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04C80355-C5B3-44AD-A507-F1CFCFB075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6629" name="Imagen 14">
            <a:extLst>
              <a:ext uri="{FF2B5EF4-FFF2-40B4-BE49-F238E27FC236}">
                <a16:creationId xmlns:a16="http://schemas.microsoft.com/office/drawing/2014/main" xmlns="" id="{D7B97DE3-483B-4E29-BF70-79192084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D98B8B2-09C9-4E2E-983A-4BACAF10E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6631" name="CuadroTexto 9">
            <a:extLst>
              <a:ext uri="{FF2B5EF4-FFF2-40B4-BE49-F238E27FC236}">
                <a16:creationId xmlns:a16="http://schemas.microsoft.com/office/drawing/2014/main" xmlns="" id="{AA8B384D-D72D-4FA9-9C74-058FA143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6632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3E2146C9-79A7-416F-B0B3-10AD54C0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0787CA28-889F-4644-8EE3-349FBBEC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4467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E75AF104-B1A3-4204-903F-E95D55DE0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Cómo dL, nunca se incrementa, entonces carga siempre en la misma posición a[1]</a:t>
            </a:r>
            <a:endParaRPr lang="en-US" altLang="es-ES" sz="2200">
              <a:latin typeface="Consolas" panose="020B0609020204030204" pitchFamily="49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3D4D3C56-C29F-4F9C-8611-72061CEA86C7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F45C03AC-B0B9-4998-A2F6-70D7F5BE9771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xmlns="" id="{84C4A695-D7F1-4667-B7BE-DC48267EA6D0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xmlns="" id="{8F8FE2AE-F793-454C-937A-73D8ECB508C1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DE69FFA6-0093-4A3B-AC12-7BBF2CC292CC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8DE0AC53-606C-45B6-89FD-E33296445A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7653" name="Imagen 14">
            <a:extLst>
              <a:ext uri="{FF2B5EF4-FFF2-40B4-BE49-F238E27FC236}">
                <a16:creationId xmlns:a16="http://schemas.microsoft.com/office/drawing/2014/main" xmlns="" id="{A60F954C-51FF-424A-9379-22B5D347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BB0D8A38-DB3A-404E-ADE7-D26F9AA5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7655" name="CuadroTexto 9">
            <a:extLst>
              <a:ext uri="{FF2B5EF4-FFF2-40B4-BE49-F238E27FC236}">
                <a16:creationId xmlns:a16="http://schemas.microsoft.com/office/drawing/2014/main" xmlns="" id="{21B07DE4-016D-4E82-9024-DB3A24BCA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7656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49669CFC-C7A1-41E8-A115-183138EE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5C87B224-53AB-45D5-9378-DF31292B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4467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a[dL+1]:=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8B26DC41-C0B4-495D-9674-8C7FAA92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Cómo dL, nunca se incrementa, entonces carga siempre en la misma posición a[1]</a:t>
            </a:r>
            <a:endParaRPr lang="en-US" altLang="es-ES" sz="2200">
              <a:latin typeface="Consolas" panose="020B0609020204030204" pitchFamily="49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C2F7D26C-BE2A-4D42-8421-0656038FC823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CA87CA7D-94DB-4482-98AA-4AEE53BA5AE5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xmlns="" id="{14F53DE6-14B8-4BCA-AF08-4C221F403635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xmlns="" id="{187523E6-2974-4DDB-B2B7-3657DD84C96C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6091F008-4406-4227-95A9-2466B49B5485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6CED6035-B8D1-421A-9A78-B51CDF344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8677" name="Imagen 14">
            <a:extLst>
              <a:ext uri="{FF2B5EF4-FFF2-40B4-BE49-F238E27FC236}">
                <a16:creationId xmlns:a16="http://schemas.microsoft.com/office/drawing/2014/main" xmlns="" id="{F1A8E304-F8BF-49DF-8E28-936D50D8C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316F4B2A-8208-4A8A-A3A0-144271854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8679" name="CuadroTexto 9">
            <a:extLst>
              <a:ext uri="{FF2B5EF4-FFF2-40B4-BE49-F238E27FC236}">
                <a16:creationId xmlns:a16="http://schemas.microsoft.com/office/drawing/2014/main" xmlns="" id="{E7BAAAEE-6BC1-4C89-BEFA-DD0736BC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8680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CA50AB02-548B-4922-A46F-3F2A06E0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F0FECCF2-62F8-4510-920C-F62B76D5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700213"/>
            <a:ext cx="9290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dL:= dL+1;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5CC6723F-425B-43B0-979C-C5B62AAC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Si el primer número leído es 50, entonces dL devuelve 1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AD1827FB-E665-4409-8E29-1595F9DDD2BC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8B9349B8-C58E-4B06-94EE-6A87AF557B50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xmlns="" id="{6B295B37-78F5-43D6-9AB1-4B51FCDB621F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xmlns="" id="{2C855F36-8458-4521-B1F2-448BC0FB5943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B7933F71-0E9B-4C0D-A842-C472CC7C7B3B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F590405E-6415-4BE8-BB4D-7740FC203B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9701" name="Imagen 14">
            <a:extLst>
              <a:ext uri="{FF2B5EF4-FFF2-40B4-BE49-F238E27FC236}">
                <a16:creationId xmlns:a16="http://schemas.microsoft.com/office/drawing/2014/main" xmlns="" id="{ED2459D2-5EF3-4755-AA3B-39C6D516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229184B2-A4FA-4DAF-8455-B2237C119D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9703" name="CuadroTexto 9">
            <a:extLst>
              <a:ext uri="{FF2B5EF4-FFF2-40B4-BE49-F238E27FC236}">
                <a16:creationId xmlns:a16="http://schemas.microsoft.com/office/drawing/2014/main" xmlns="" id="{65F2B8ED-E0D8-4064-BAB8-A92FF0D5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9704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B09C0270-3577-4300-888C-BA1DEC24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78EA0D5A-741E-4806-B73F-EAAA21617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700213"/>
            <a:ext cx="9290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dL:=0;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dL:= dL+1;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06D08E8E-0C39-4A88-8645-F5889B48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Qué pasa si leo mas de 300 números (el valor 50 no apareció y ya leí 300 valores)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61BCFE73-55E3-48E8-9A2A-694264F9A87B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B1825F46-BC4F-4E56-A8FE-062BBAB09A3F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xmlns="" id="{113CD663-FD30-450B-B160-C06EB08FB5AA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xmlns="" id="{45100839-E0D1-4E2D-8E85-E5F44F9E2BA7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516F65DB-0C86-4688-9843-6A26237D3D40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76BF846D-B23C-429C-9299-0493341624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0725" name="Imagen 14">
            <a:extLst>
              <a:ext uri="{FF2B5EF4-FFF2-40B4-BE49-F238E27FC236}">
                <a16:creationId xmlns:a16="http://schemas.microsoft.com/office/drawing/2014/main" xmlns="" id="{695AA29F-7934-407F-AB3A-042245ED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C1857594-6BB0-4EB9-A7CB-2796C944D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30727" name="CuadroTexto 9">
            <a:extLst>
              <a:ext uri="{FF2B5EF4-FFF2-40B4-BE49-F238E27FC236}">
                <a16:creationId xmlns:a16="http://schemas.microsoft.com/office/drawing/2014/main" xmlns="" id="{945D6FE0-1B37-45CD-9D8D-C11A0654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30728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D28F8F8C-8E74-433A-8EE1-57C9A60B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053A461D-0F0F-4753-A900-AE688685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700213"/>
            <a:ext cx="9290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dL:=0;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((dL &lt; dimFisica) and (num &lt;&gt; 50))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dL:= dL+1;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C911B458-1089-4253-8CF3-1602CB1F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88" y="4048125"/>
            <a:ext cx="34655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Si! En dL quedó guardada la cantidad de elementos que realmente se cargaron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3358A09A-CDAD-49FC-82CF-9B9904FA383B}"/>
              </a:ext>
            </a:extLst>
          </p:cNvPr>
          <p:cNvGrpSpPr>
            <a:grpSpLocks/>
          </p:cNvGrpSpPr>
          <p:nvPr/>
        </p:nvGrpSpPr>
        <p:grpSpPr bwMode="auto">
          <a:xfrm>
            <a:off x="8294688" y="2608263"/>
            <a:ext cx="3228975" cy="1274762"/>
            <a:chOff x="7716139" y="2663757"/>
            <a:chExt cx="3228971" cy="127490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D509BE34-2347-4A3E-8B3E-9996679B825C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xmlns="" id="{1DDD60CF-36D9-4B61-9AB0-641218C7EDC6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4" name="6 CuadroTexto">
            <a:extLst>
              <a:ext uri="{FF2B5EF4-FFF2-40B4-BE49-F238E27FC236}">
                <a16:creationId xmlns:a16="http://schemas.microsoft.com/office/drawing/2014/main" xmlns="" id="{6110943E-2BCA-415E-8D49-B185C2FFBCEE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6C33AAC9-B118-438A-997B-8866E3850DF5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36" name="6 CuadroTexto">
            <a:extLst>
              <a:ext uri="{FF2B5EF4-FFF2-40B4-BE49-F238E27FC236}">
                <a16:creationId xmlns:a16="http://schemas.microsoft.com/office/drawing/2014/main" xmlns="" id="{AE49978B-B16E-4B50-933E-0FDD92324C83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A359A895-17F0-4ADF-99CA-B82509675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1749" name="Imagen 14">
            <a:extLst>
              <a:ext uri="{FF2B5EF4-FFF2-40B4-BE49-F238E27FC236}">
                <a16:creationId xmlns:a16="http://schemas.microsoft.com/office/drawing/2014/main" xmlns="" id="{9C5E5FE9-BD65-4B2D-A790-6BF065CC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D0AA7094-1A73-4FE9-9C6C-209009C75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31751" name="CuadroTexto 9">
            <a:extLst>
              <a:ext uri="{FF2B5EF4-FFF2-40B4-BE49-F238E27FC236}">
                <a16:creationId xmlns:a16="http://schemas.microsoft.com/office/drawing/2014/main" xmlns="" id="{3E47CF43-14CB-42BA-BC0F-309A2C5C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31752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3CBE6163-E522-495B-BD21-4582CFDD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B96732F9-9E51-4D51-A464-F1A5798D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192722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function calcularMaximo (a: números; dL:integer):integer;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max,i:integer;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max:=-9999;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for i:= 1 to dL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if (a[i]&gt;= max) then max:= a[i];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calcularMaximo:= max; 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4821AA4E-CDF8-48B4-8118-C91A8B249666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2349500"/>
            <a:ext cx="3871913" cy="1614488"/>
            <a:chOff x="7553035" y="2348880"/>
            <a:chExt cx="3871557" cy="1615214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4865206E-F615-4E4C-AFC6-217DC1CB3ADA}"/>
                </a:ext>
              </a:extLst>
            </p:cNvPr>
            <p:cNvSpPr txBox="1"/>
            <p:nvPr/>
          </p:nvSpPr>
          <p:spPr bwMode="auto">
            <a:xfrm>
              <a:off x="7553035" y="3041341"/>
              <a:ext cx="3871557" cy="9227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Recibe la cantidad de elementos reales que fueron cargados en el vector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xmlns="" id="{5BA0A7B1-B061-4462-9C1A-D758D756BD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4802" y="2348880"/>
              <a:ext cx="1150832" cy="692461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9FB4A380-2EAC-4FED-9C90-A00C65F36FE3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4322763"/>
            <a:ext cx="5978525" cy="922337"/>
            <a:chOff x="4511824" y="4322377"/>
            <a:chExt cx="5977682" cy="923330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980E3D66-8C4E-491C-AA49-AE6915A64E5A}"/>
                </a:ext>
              </a:extLst>
            </p:cNvPr>
            <p:cNvSpPr txBox="1"/>
            <p:nvPr/>
          </p:nvSpPr>
          <p:spPr bwMode="auto">
            <a:xfrm>
              <a:off x="6618140" y="4322377"/>
              <a:ext cx="3871366" cy="923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Recorre el vector hasta la cantidad de elementos cargados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xmlns="" id="{1C5107C4-A7DD-4F62-8873-D0F1E71EE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1824" y="4509904"/>
              <a:ext cx="194441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A8ADA0E2-E660-48D3-9B05-4BDDACF69643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60EFAE61-3FE0-45BD-98B7-47335BF870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2772" name="Imagen 14">
            <a:extLst>
              <a:ext uri="{FF2B5EF4-FFF2-40B4-BE49-F238E27FC236}">
                <a16:creationId xmlns:a16="http://schemas.microsoft.com/office/drawing/2014/main" xmlns="" id="{04D2E537-0FF6-4D2A-9367-297CAB77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5D31A44A-441B-4E0C-84FD-F4AED6665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xmlns="" id="{07B7C2AB-DAD5-461D-865A-26BD2AFF03FB}"/>
              </a:ext>
            </a:extLst>
          </p:cNvPr>
          <p:cNvSpPr txBox="1"/>
          <p:nvPr/>
        </p:nvSpPr>
        <p:spPr>
          <a:xfrm>
            <a:off x="4648200" y="98425"/>
            <a:ext cx="620077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VECTOR DE REGISTROS</a:t>
            </a:r>
          </a:p>
        </p:txBody>
      </p:sp>
      <p:grpSp>
        <p:nvGrpSpPr>
          <p:cNvPr id="32775" name="Grupo 10">
            <a:extLst>
              <a:ext uri="{FF2B5EF4-FFF2-40B4-BE49-F238E27FC236}">
                <a16:creationId xmlns:a16="http://schemas.microsoft.com/office/drawing/2014/main" xmlns="" id="{DA730C0C-2D4D-4FD0-AF2B-07EE9320482A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1203325"/>
            <a:ext cx="11657012" cy="1692771"/>
            <a:chOff x="6045404" y="2032877"/>
            <a:chExt cx="11016843" cy="1695097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AC1890BE-D102-4577-AA4F-CC0AFFA14B6F}"/>
                </a:ext>
              </a:extLst>
            </p:cNvPr>
            <p:cNvSpPr txBox="1"/>
            <p:nvPr/>
          </p:nvSpPr>
          <p:spPr>
            <a:xfrm>
              <a:off x="7485710" y="2032877"/>
              <a:ext cx="9576537" cy="16950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2600" b="1" dirty="0">
                  <a:solidFill>
                    <a:schemeClr val="accent5"/>
                  </a:solidFill>
                  <a:latin typeface="+mn-lt"/>
                </a:rPr>
                <a:t>Supongamos que se dispone de un vector de a lo sumo 1000 personas. De cada persona se conoce nombre y </a:t>
              </a:r>
              <a:r>
                <a:rPr lang="es-ES" sz="2600" b="1" dirty="0" err="1">
                  <a:solidFill>
                    <a:schemeClr val="accent5"/>
                  </a:solidFill>
                  <a:latin typeface="+mn-lt"/>
                </a:rPr>
                <a:t>dni</a:t>
              </a:r>
              <a:r>
                <a:rPr lang="es-ES" sz="2600" b="1" dirty="0">
                  <a:solidFill>
                    <a:schemeClr val="accent5"/>
                  </a:solidFill>
                  <a:latin typeface="+mn-lt"/>
                </a:rPr>
                <a:t>. Como se implementaría el módulo que recibe el vector y cuenta la cantidad de personas con nombre “ LLL”.</a:t>
              </a:r>
              <a:endParaRPr lang="es-AR" sz="2600" b="1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32794" name="Imagen 16" descr="Logotipo, Icono&#10;&#10;Descripción generada automáticamente">
              <a:extLst>
                <a:ext uri="{FF2B5EF4-FFF2-40B4-BE49-F238E27FC236}">
                  <a16:creationId xmlns:a16="http://schemas.microsoft.com/office/drawing/2014/main" xmlns="" id="{D1EDF24A-3611-4C77-B60C-60DC58AC1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404" y="2223796"/>
              <a:ext cx="1460747" cy="14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A6FD6C7F-AF4A-4C36-8715-6BE4CB8ACBCA}"/>
              </a:ext>
            </a:extLst>
          </p:cNvPr>
          <p:cNvSpPr/>
          <p:nvPr/>
        </p:nvSpPr>
        <p:spPr bwMode="auto">
          <a:xfrm>
            <a:off x="679450" y="3883708"/>
            <a:ext cx="11249025" cy="7508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A0013BBA-DEF7-4420-8F2F-F0DBB85E2869}"/>
              </a:ext>
            </a:extLst>
          </p:cNvPr>
          <p:cNvCxnSpPr/>
          <p:nvPr/>
        </p:nvCxnSpPr>
        <p:spPr bwMode="auto">
          <a:xfrm>
            <a:off x="2214563" y="38837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B07DB2BE-F4A5-45AB-BE97-DC2095D93890}"/>
              </a:ext>
            </a:extLst>
          </p:cNvPr>
          <p:cNvCxnSpPr/>
          <p:nvPr/>
        </p:nvCxnSpPr>
        <p:spPr bwMode="auto">
          <a:xfrm>
            <a:off x="3748088" y="38837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6FEEED8D-9220-429F-BF37-C5C892C8B226}"/>
              </a:ext>
            </a:extLst>
          </p:cNvPr>
          <p:cNvCxnSpPr/>
          <p:nvPr/>
        </p:nvCxnSpPr>
        <p:spPr bwMode="auto">
          <a:xfrm>
            <a:off x="5316538" y="38837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6 CuadroTexto">
            <a:extLst>
              <a:ext uri="{FF2B5EF4-FFF2-40B4-BE49-F238E27FC236}">
                <a16:creationId xmlns:a16="http://schemas.microsoft.com/office/drawing/2014/main" xmlns="" id="{97DA4825-FC50-4A85-B360-63890BF7623D}"/>
              </a:ext>
            </a:extLst>
          </p:cNvPr>
          <p:cNvSpPr txBox="1"/>
          <p:nvPr/>
        </p:nvSpPr>
        <p:spPr bwMode="auto">
          <a:xfrm>
            <a:off x="695325" y="394403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“J”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34489361  </a:t>
            </a:r>
          </a:p>
        </p:txBody>
      </p:sp>
      <p:sp>
        <p:nvSpPr>
          <p:cNvPr id="34" name="6 CuadroTexto">
            <a:extLst>
              <a:ext uri="{FF2B5EF4-FFF2-40B4-BE49-F238E27FC236}">
                <a16:creationId xmlns:a16="http://schemas.microsoft.com/office/drawing/2014/main" xmlns="" id="{3CC063F3-C508-49EB-BF0D-3A6320C6EE83}"/>
              </a:ext>
            </a:extLst>
          </p:cNvPr>
          <p:cNvSpPr txBox="1"/>
          <p:nvPr/>
        </p:nvSpPr>
        <p:spPr bwMode="auto">
          <a:xfrm>
            <a:off x="263525" y="4579033"/>
            <a:ext cx="481013" cy="646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600" b="1" dirty="0">
                <a:solidFill>
                  <a:srgbClr val="FF0066"/>
                </a:solidFill>
                <a:latin typeface="Consolas" panose="020B0609020204030204" pitchFamily="49" charset="0"/>
              </a:rPr>
              <a:t>v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5" name="6 CuadroTexto">
            <a:extLst>
              <a:ext uri="{FF2B5EF4-FFF2-40B4-BE49-F238E27FC236}">
                <a16:creationId xmlns:a16="http://schemas.microsoft.com/office/drawing/2014/main" xmlns="" id="{983A7959-34C3-4B65-BE36-3B2076B2FE0F}"/>
              </a:ext>
            </a:extLst>
          </p:cNvPr>
          <p:cNvSpPr txBox="1"/>
          <p:nvPr/>
        </p:nvSpPr>
        <p:spPr bwMode="auto">
          <a:xfrm>
            <a:off x="917575" y="4577445"/>
            <a:ext cx="1093946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Clr>
                <a:srgbClr val="FFCC66"/>
              </a:buClr>
              <a:defRPr/>
            </a:pPr>
            <a:r>
              <a:rPr lang="es-ES" sz="1600" dirty="0">
                <a:latin typeface="Consolas" panose="020B0609020204030204" pitchFamily="49" charset="0"/>
              </a:rPr>
              <a:t>1              2              3               4              5           ….       999    1000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xmlns="" id="{856B4077-9BD4-4705-8AEB-3BB6AECD7B5D}"/>
              </a:ext>
            </a:extLst>
          </p:cNvPr>
          <p:cNvCxnSpPr/>
          <p:nvPr/>
        </p:nvCxnSpPr>
        <p:spPr bwMode="auto">
          <a:xfrm>
            <a:off x="7319963" y="3861483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6 CuadroTexto">
            <a:extLst>
              <a:ext uri="{FF2B5EF4-FFF2-40B4-BE49-F238E27FC236}">
                <a16:creationId xmlns:a16="http://schemas.microsoft.com/office/drawing/2014/main" xmlns="" id="{B37158D3-D042-4373-B146-EC85AB1510E3}"/>
              </a:ext>
            </a:extLst>
          </p:cNvPr>
          <p:cNvSpPr txBox="1"/>
          <p:nvPr/>
        </p:nvSpPr>
        <p:spPr bwMode="auto">
          <a:xfrm>
            <a:off x="9901238" y="3944033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9" name="6 CuadroTexto">
            <a:extLst>
              <a:ext uri="{FF2B5EF4-FFF2-40B4-BE49-F238E27FC236}">
                <a16:creationId xmlns:a16="http://schemas.microsoft.com/office/drawing/2014/main" xmlns="" id="{0092085F-4461-404A-BEC4-309A37FF8878}"/>
              </a:ext>
            </a:extLst>
          </p:cNvPr>
          <p:cNvSpPr txBox="1"/>
          <p:nvPr/>
        </p:nvSpPr>
        <p:spPr bwMode="auto">
          <a:xfrm>
            <a:off x="11198225" y="3944033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xmlns="" id="{220C6EF3-E80B-433A-A439-A6E7620DB9EB}"/>
              </a:ext>
            </a:extLst>
          </p:cNvPr>
          <p:cNvCxnSpPr/>
          <p:nvPr/>
        </p:nvCxnSpPr>
        <p:spPr bwMode="auto">
          <a:xfrm>
            <a:off x="9264650" y="38964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29B67B6D-EEA2-4301-9217-02F902340B2E}"/>
              </a:ext>
            </a:extLst>
          </p:cNvPr>
          <p:cNvCxnSpPr/>
          <p:nvPr/>
        </p:nvCxnSpPr>
        <p:spPr bwMode="auto">
          <a:xfrm>
            <a:off x="10991850" y="389640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08990AA7-972F-4115-8665-BAB735CCE48E}"/>
              </a:ext>
            </a:extLst>
          </p:cNvPr>
          <p:cNvSpPr txBox="1"/>
          <p:nvPr/>
        </p:nvSpPr>
        <p:spPr bwMode="auto">
          <a:xfrm>
            <a:off x="1875631" y="5328332"/>
            <a:ext cx="88566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800" b="1" dirty="0">
                <a:solidFill>
                  <a:schemeClr val="accent4"/>
                </a:solidFill>
                <a:latin typeface="+mn-lt"/>
              </a:rPr>
              <a:t>Debo recorrer el vector hasta su dimensión lógica e ir contando cuantos tienen el nombre LLL</a:t>
            </a:r>
            <a:endParaRPr lang="es-AR" sz="28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4" name="6 CuadroTexto">
            <a:extLst>
              <a:ext uri="{FF2B5EF4-FFF2-40B4-BE49-F238E27FC236}">
                <a16:creationId xmlns:a16="http://schemas.microsoft.com/office/drawing/2014/main" xmlns="" id="{01F3D41E-3B44-45A5-89AC-F2C96C7B3152}"/>
              </a:ext>
            </a:extLst>
          </p:cNvPr>
          <p:cNvSpPr txBox="1"/>
          <p:nvPr/>
        </p:nvSpPr>
        <p:spPr bwMode="auto">
          <a:xfrm>
            <a:off x="2222500" y="3967845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24489361  </a:t>
            </a:r>
          </a:p>
        </p:txBody>
      </p:sp>
      <p:sp>
        <p:nvSpPr>
          <p:cNvPr id="45" name="6 CuadroTexto">
            <a:extLst>
              <a:ext uri="{FF2B5EF4-FFF2-40B4-BE49-F238E27FC236}">
                <a16:creationId xmlns:a16="http://schemas.microsoft.com/office/drawing/2014/main" xmlns="" id="{9292B300-20E4-4F75-BD62-6CCD4113A7BE}"/>
              </a:ext>
            </a:extLst>
          </p:cNvPr>
          <p:cNvSpPr txBox="1"/>
          <p:nvPr/>
        </p:nvSpPr>
        <p:spPr bwMode="auto">
          <a:xfrm>
            <a:off x="3844925" y="394403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30489361  </a:t>
            </a:r>
          </a:p>
        </p:txBody>
      </p:sp>
      <p:sp>
        <p:nvSpPr>
          <p:cNvPr id="46" name="6 CuadroTexto">
            <a:extLst>
              <a:ext uri="{FF2B5EF4-FFF2-40B4-BE49-F238E27FC236}">
                <a16:creationId xmlns:a16="http://schemas.microsoft.com/office/drawing/2014/main" xmlns="" id="{9A32A799-9A68-4721-A500-1E031C71A80E}"/>
              </a:ext>
            </a:extLst>
          </p:cNvPr>
          <p:cNvSpPr txBox="1"/>
          <p:nvPr/>
        </p:nvSpPr>
        <p:spPr bwMode="auto">
          <a:xfrm>
            <a:off x="5572125" y="3978958"/>
            <a:ext cx="15192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20489361  </a:t>
            </a:r>
          </a:p>
        </p:txBody>
      </p:sp>
      <p:sp>
        <p:nvSpPr>
          <p:cNvPr id="47" name="6 CuadroTexto">
            <a:extLst>
              <a:ext uri="{FF2B5EF4-FFF2-40B4-BE49-F238E27FC236}">
                <a16:creationId xmlns:a16="http://schemas.microsoft.com/office/drawing/2014/main" xmlns="" id="{A1C1E9A8-987E-438D-948F-68776C89309C}"/>
              </a:ext>
            </a:extLst>
          </p:cNvPr>
          <p:cNvSpPr txBox="1"/>
          <p:nvPr/>
        </p:nvSpPr>
        <p:spPr bwMode="auto">
          <a:xfrm>
            <a:off x="7456488" y="3955145"/>
            <a:ext cx="1519237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48489361 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ABE3AA97-267C-40BC-9306-E17204195BA4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83578781-4AC8-4A10-96A4-0E08ACE885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4820" name="Imagen 14">
            <a:extLst>
              <a:ext uri="{FF2B5EF4-FFF2-40B4-BE49-F238E27FC236}">
                <a16:creationId xmlns:a16="http://schemas.microsoft.com/office/drawing/2014/main" xmlns="" id="{B8352B73-687A-426E-A7C3-CCDC18C4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893F4957-79B9-4DCF-B8A5-141840544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34822" name="CuadroTexto 9">
            <a:extLst>
              <a:ext uri="{FF2B5EF4-FFF2-40B4-BE49-F238E27FC236}">
                <a16:creationId xmlns:a16="http://schemas.microsoft.com/office/drawing/2014/main" xmlns="" id="{808E853A-55E5-40A1-921C-F1FAA8FB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817563"/>
            <a:ext cx="1093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400" b="1" dirty="0">
                <a:latin typeface="Consolas" panose="020B0609020204030204" pitchFamily="49" charset="0"/>
              </a:rPr>
              <a:t>Supongamos que se dispone de un vector de a lo sumo 1000 personas. De cada persona se conoce nombre y </a:t>
            </a:r>
            <a:r>
              <a:rPr lang="es-ES" altLang="es-AR" sz="1400" b="1" dirty="0" err="1">
                <a:latin typeface="Consolas" panose="020B0609020204030204" pitchFamily="49" charset="0"/>
              </a:rPr>
              <a:t>dni</a:t>
            </a:r>
            <a:r>
              <a:rPr lang="es-ES" altLang="es-AR" sz="1400" b="1" dirty="0">
                <a:latin typeface="Consolas" panose="020B0609020204030204" pitchFamily="49" charset="0"/>
              </a:rPr>
              <a:t>. Como se implementaría el módulo que recibe el vector y cuenta la cantidad de personas con nombre “ LLL”.</a:t>
            </a: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6103A614-7122-49DA-A26A-3471D7D36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1416050"/>
            <a:ext cx="10874375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Program</a:t>
            </a:r>
            <a:r>
              <a:rPr lang="es-ES" altLang="es-ES" sz="2000" b="1" dirty="0">
                <a:latin typeface="Consolas" panose="020B0609020204030204" pitchFamily="49" charset="0"/>
              </a:rPr>
              <a:t> uno;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const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</a:t>
            </a:r>
            <a:r>
              <a:rPr lang="es-ES" altLang="es-E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dimFisica</a:t>
            </a:r>
            <a:r>
              <a:rPr lang="es-ES" altLang="es-E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1000;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type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persona = </a:t>
            </a:r>
            <a:r>
              <a:rPr lang="es-ES" altLang="es-ES" sz="2000" b="1" dirty="0" err="1">
                <a:latin typeface="Consolas" panose="020B0609020204030204" pitchFamily="49" charset="0"/>
              </a:rPr>
              <a:t>record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nombre:string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dni:integer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end</a:t>
            </a:r>
            <a:r>
              <a:rPr lang="es-ES" altLang="es-ES" sz="2000" b="1" dirty="0">
                <a:latin typeface="Consolas" panose="020B0609020204030204" pitchFamily="49" charset="0"/>
              </a:rPr>
              <a:t>; 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personas= array [1..</a:t>
            </a:r>
            <a:r>
              <a:rPr lang="es-ES" altLang="es-ES" sz="2000" b="1" dirty="0">
                <a:solidFill>
                  <a:srgbClr val="E10066"/>
                </a:solidFill>
                <a:latin typeface="Consolas" panose="020B0609020204030204" pitchFamily="49" charset="0"/>
              </a:rPr>
              <a:t>dimFisica</a:t>
            </a:r>
            <a:r>
              <a:rPr lang="es-ES" altLang="es-ES" sz="2000" b="1" dirty="0">
                <a:latin typeface="Consolas" panose="020B0609020204030204" pitchFamily="49" charset="0"/>
              </a:rPr>
              <a:t>]  </a:t>
            </a:r>
            <a:r>
              <a:rPr lang="es-ES" altLang="es-ES" sz="2000" b="1" dirty="0" err="1">
                <a:latin typeface="Consolas" panose="020B0609020204030204" pitchFamily="49" charset="0"/>
              </a:rPr>
              <a:t>of</a:t>
            </a:r>
            <a:r>
              <a:rPr lang="es-ES" altLang="es-ES" sz="2000" b="1" dirty="0">
                <a:latin typeface="Consolas" panose="020B0609020204030204" pitchFamily="49" charset="0"/>
              </a:rPr>
              <a:t> persona;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var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VP: personas;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dimL</a:t>
            </a:r>
            <a:r>
              <a:rPr lang="es-ES" altLang="es-ES" sz="2000" b="1" dirty="0">
                <a:latin typeface="Consolas" panose="020B0609020204030204" pitchFamily="49" charset="0"/>
              </a:rPr>
              <a:t>: </a:t>
            </a:r>
            <a:r>
              <a:rPr lang="es-ES" altLang="es-ES" sz="2000" b="1" dirty="0" err="1">
                <a:latin typeface="Consolas" panose="020B0609020204030204" pitchFamily="49" charset="0"/>
              </a:rPr>
              <a:t>integer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begin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cargarPersonas</a:t>
            </a:r>
            <a:r>
              <a:rPr lang="es-ES" altLang="es-ES" sz="2000" b="1" dirty="0">
                <a:latin typeface="Consolas" panose="020B0609020204030204" pitchFamily="49" charset="0"/>
              </a:rPr>
              <a:t> (</a:t>
            </a:r>
            <a:r>
              <a:rPr lang="es-ES" altLang="es-ES" sz="2000" b="1" dirty="0">
                <a:solidFill>
                  <a:srgbClr val="E10066"/>
                </a:solidFill>
                <a:latin typeface="Consolas" panose="020B0609020204030204" pitchFamily="49" charset="0"/>
              </a:rPr>
              <a:t>VP, </a:t>
            </a:r>
            <a:r>
              <a:rPr lang="es-ES" altLang="es-ES" sz="2000" b="1" dirty="0" err="1">
                <a:solidFill>
                  <a:srgbClr val="E10066"/>
                </a:solidFill>
                <a:latin typeface="Consolas" panose="020B0609020204030204" pitchFamily="49" charset="0"/>
              </a:rPr>
              <a:t>dimL</a:t>
            </a:r>
            <a:r>
              <a:rPr lang="es-ES" altLang="es-ES" sz="2000" b="1" dirty="0">
                <a:latin typeface="Consolas" panose="020B0609020204030204" pitchFamily="49" charset="0"/>
              </a:rPr>
              <a:t>);  //no se implementa ya que se dispone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write</a:t>
            </a:r>
            <a:r>
              <a:rPr lang="es-ES" altLang="es-ES" sz="2000" b="1" dirty="0">
                <a:latin typeface="Consolas" panose="020B0609020204030204" pitchFamily="49" charset="0"/>
              </a:rPr>
              <a:t> (“La cantidad es:”, cantidad(</a:t>
            </a:r>
            <a:r>
              <a:rPr lang="es-ES" altLang="es-E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VP,dimL</a:t>
            </a:r>
            <a:r>
              <a:rPr lang="es-ES" altLang="es-ES" sz="2000" b="1" dirty="0">
                <a:latin typeface="Consolas" panose="020B0609020204030204" pitchFamily="49" charset="0"/>
              </a:rPr>
              <a:t>));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end</a:t>
            </a:r>
            <a:r>
              <a:rPr lang="es-ES" altLang="es-ES" sz="2000" b="1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8" name="6 CuadroTexto">
            <a:extLst>
              <a:ext uri="{FF2B5EF4-FFF2-40B4-BE49-F238E27FC236}">
                <a16:creationId xmlns:a16="http://schemas.microsoft.com/office/drawing/2014/main" xmlns="" id="{1FFC372E-4CA7-4AF3-B767-46E042A4AABC}"/>
              </a:ext>
            </a:extLst>
          </p:cNvPr>
          <p:cNvSpPr txBox="1"/>
          <p:nvPr/>
        </p:nvSpPr>
        <p:spPr>
          <a:xfrm>
            <a:off x="4973298" y="87157"/>
            <a:ext cx="6274933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VECTOR DE REGISTROS</a:t>
            </a:r>
          </a:p>
        </p:txBody>
      </p:sp>
      <p:pic>
        <p:nvPicPr>
          <p:cNvPr id="34825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xmlns="" id="{82047DCC-A634-4B5A-A840-B4B22A0BD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817563"/>
            <a:ext cx="762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A6C89BE9-DBFB-48FA-B481-5F405C0E4A12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B96AFA3D-CA79-46AB-841A-8E54770822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35844" name="Imagen 14">
            <a:extLst>
              <a:ext uri="{FF2B5EF4-FFF2-40B4-BE49-F238E27FC236}">
                <a16:creationId xmlns:a16="http://schemas.microsoft.com/office/drawing/2014/main" xmlns="" id="{2C99D8F5-A232-4088-81F7-1250DE11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79CD689B-0064-4925-A017-CC1F84DC0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96CB3B5A-5526-4C2D-B780-E4453F070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2416175"/>
            <a:ext cx="770572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Function</a:t>
            </a:r>
            <a:r>
              <a:rPr lang="es-ES" altLang="es-ES" sz="2000" b="1" dirty="0">
                <a:latin typeface="Consolas" panose="020B0609020204030204" pitchFamily="49" charset="0"/>
              </a:rPr>
              <a:t> cantidad (v: </a:t>
            </a:r>
            <a:r>
              <a:rPr lang="es-ES" altLang="es-ES" sz="2000" b="1" dirty="0" err="1">
                <a:latin typeface="Consolas" panose="020B0609020204030204" pitchFamily="49" charset="0"/>
              </a:rPr>
              <a:t>personas;dL:integer</a:t>
            </a:r>
            <a:r>
              <a:rPr lang="es-ES" altLang="es-ES" sz="2000" b="1" dirty="0">
                <a:latin typeface="Consolas" panose="020B0609020204030204" pitchFamily="49" charset="0"/>
              </a:rPr>
              <a:t>):</a:t>
            </a:r>
            <a:r>
              <a:rPr lang="es-ES" altLang="es-ES" sz="2000" b="1" dirty="0" err="1">
                <a:latin typeface="Consolas" panose="020B0609020204030204" pitchFamily="49" charset="0"/>
              </a:rPr>
              <a:t>integer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</a:t>
            </a:r>
            <a:r>
              <a:rPr lang="es-ES" altLang="es-ES" sz="2000" b="1" dirty="0" err="1">
                <a:latin typeface="Consolas" panose="020B0609020204030204" pitchFamily="49" charset="0"/>
              </a:rPr>
              <a:t>i,cant:integer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begin</a:t>
            </a:r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cant</a:t>
            </a:r>
            <a:r>
              <a:rPr lang="es-ES" altLang="es-ES" sz="2000" b="1" dirty="0">
                <a:latin typeface="Consolas" panose="020B0609020204030204" pitchFamily="49" charset="0"/>
              </a:rPr>
              <a:t>:= 0;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</a:t>
            </a:r>
            <a:r>
              <a:rPr lang="es-ES" altLang="es-ES" sz="2000" b="1" dirty="0" err="1">
                <a:latin typeface="Consolas" panose="020B0609020204030204" pitchFamily="49" charset="0"/>
              </a:rPr>
              <a:t>for</a:t>
            </a:r>
            <a:r>
              <a:rPr lang="es-ES" altLang="es-ES" sz="2000" b="1" dirty="0">
                <a:latin typeface="Consolas" panose="020B0609020204030204" pitchFamily="49" charset="0"/>
              </a:rPr>
              <a:t> i:= 1 </a:t>
            </a:r>
            <a:r>
              <a:rPr lang="es-ES" altLang="es-ES" sz="2000" b="1" dirty="0" err="1">
                <a:latin typeface="Consolas" panose="020B0609020204030204" pitchFamily="49" charset="0"/>
              </a:rPr>
              <a:t>to</a:t>
            </a:r>
            <a:r>
              <a:rPr lang="es-ES" altLang="es-ES" sz="2000" b="1" dirty="0">
                <a:latin typeface="Consolas" panose="020B0609020204030204" pitchFamily="49" charset="0"/>
              </a:rPr>
              <a:t> </a:t>
            </a:r>
            <a:r>
              <a:rPr lang="es-ES" altLang="es-ES" sz="2000" b="1" dirty="0" err="1">
                <a:latin typeface="Consolas" panose="020B0609020204030204" pitchFamily="49" charset="0"/>
              </a:rPr>
              <a:t>dL</a:t>
            </a:r>
            <a:r>
              <a:rPr lang="es-ES" altLang="es-ES" sz="2000" b="1" dirty="0">
                <a:latin typeface="Consolas" panose="020B0609020204030204" pitchFamily="49" charset="0"/>
              </a:rPr>
              <a:t> do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if</a:t>
            </a:r>
            <a:r>
              <a:rPr lang="es-ES" altLang="es-ES" sz="2000" b="1" dirty="0">
                <a:latin typeface="Consolas" panose="020B0609020204030204" pitchFamily="49" charset="0"/>
              </a:rPr>
              <a:t> (v[i].nombre = “LLL” ) </a:t>
            </a: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  </a:t>
            </a:r>
            <a:r>
              <a:rPr lang="es-ES" altLang="es-ES" sz="2000" b="1" dirty="0" err="1">
                <a:latin typeface="Consolas" panose="020B0609020204030204" pitchFamily="49" charset="0"/>
              </a:rPr>
              <a:t>then</a:t>
            </a:r>
            <a:r>
              <a:rPr lang="es-ES" altLang="es-ES" sz="2000" b="1" dirty="0">
                <a:latin typeface="Consolas" panose="020B0609020204030204" pitchFamily="49" charset="0"/>
              </a:rPr>
              <a:t> </a:t>
            </a:r>
            <a:r>
              <a:rPr lang="es-ES" altLang="es-ES" sz="2000" b="1" dirty="0" err="1">
                <a:latin typeface="Consolas" panose="020B0609020204030204" pitchFamily="49" charset="0"/>
              </a:rPr>
              <a:t>cant</a:t>
            </a:r>
            <a:r>
              <a:rPr lang="es-ES" altLang="es-ES" sz="2000" b="1" dirty="0">
                <a:latin typeface="Consolas" panose="020B0609020204030204" pitchFamily="49" charset="0"/>
              </a:rPr>
              <a:t>:= </a:t>
            </a:r>
            <a:r>
              <a:rPr lang="es-ES" altLang="es-ES" sz="2000" b="1" dirty="0" err="1">
                <a:latin typeface="Consolas" panose="020B0609020204030204" pitchFamily="49" charset="0"/>
              </a:rPr>
              <a:t>cant</a:t>
            </a:r>
            <a:r>
              <a:rPr lang="es-ES" altLang="es-ES" sz="2000" b="1" dirty="0">
                <a:latin typeface="Consolas" panose="020B0609020204030204" pitchFamily="49" charset="0"/>
              </a:rPr>
              <a:t> + 1;</a:t>
            </a:r>
          </a:p>
          <a:p>
            <a:pPr algn="just" eaLnBrk="1" hangingPunct="1"/>
            <a:endParaRPr lang="es-ES" altLang="es-ES" sz="2000" b="1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 dirty="0">
                <a:latin typeface="Consolas" panose="020B0609020204030204" pitchFamily="49" charset="0"/>
              </a:rPr>
              <a:t>   cantidad:= </a:t>
            </a:r>
            <a:r>
              <a:rPr lang="es-ES" altLang="es-ES" sz="2000" b="1" dirty="0" err="1">
                <a:latin typeface="Consolas" panose="020B0609020204030204" pitchFamily="49" charset="0"/>
              </a:rPr>
              <a:t>cant</a:t>
            </a:r>
            <a:r>
              <a:rPr lang="es-ES" altLang="es-ES" sz="2000" b="1" dirty="0">
                <a:latin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s-ES" altLang="es-ES" sz="2000" b="1" dirty="0" err="1">
                <a:latin typeface="Consolas" panose="020B0609020204030204" pitchFamily="49" charset="0"/>
              </a:rPr>
              <a:t>end</a:t>
            </a:r>
            <a:r>
              <a:rPr lang="es-ES" altLang="es-ES" sz="2000" b="1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8" name="6 CuadroTexto">
            <a:extLst>
              <a:ext uri="{FF2B5EF4-FFF2-40B4-BE49-F238E27FC236}">
                <a16:creationId xmlns:a16="http://schemas.microsoft.com/office/drawing/2014/main" xmlns="" id="{43E49B37-AF1B-45E5-AAF0-81FE1A99977D}"/>
              </a:ext>
            </a:extLst>
          </p:cNvPr>
          <p:cNvSpPr txBox="1"/>
          <p:nvPr/>
        </p:nvSpPr>
        <p:spPr>
          <a:xfrm>
            <a:off x="4804456" y="96837"/>
            <a:ext cx="6568848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VECTOR DE REGISTROS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9F1FB4A-2364-4078-AB50-7058D443459E}"/>
              </a:ext>
            </a:extLst>
          </p:cNvPr>
          <p:cNvSpPr/>
          <p:nvPr/>
        </p:nvSpPr>
        <p:spPr bwMode="auto">
          <a:xfrm>
            <a:off x="679450" y="858838"/>
            <a:ext cx="11249025" cy="75088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47952FB7-E668-4C15-9C53-7BB458B72938}"/>
              </a:ext>
            </a:extLst>
          </p:cNvPr>
          <p:cNvCxnSpPr/>
          <p:nvPr/>
        </p:nvCxnSpPr>
        <p:spPr bwMode="auto">
          <a:xfrm>
            <a:off x="2214563" y="8588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3EB71DB0-C460-40B8-90DA-DCF9D8983759}"/>
              </a:ext>
            </a:extLst>
          </p:cNvPr>
          <p:cNvCxnSpPr/>
          <p:nvPr/>
        </p:nvCxnSpPr>
        <p:spPr bwMode="auto">
          <a:xfrm>
            <a:off x="3748088" y="8588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C8D29E70-BB79-42D6-B007-F52192063714}"/>
              </a:ext>
            </a:extLst>
          </p:cNvPr>
          <p:cNvCxnSpPr/>
          <p:nvPr/>
        </p:nvCxnSpPr>
        <p:spPr bwMode="auto">
          <a:xfrm>
            <a:off x="5316538" y="8588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6 CuadroTexto">
            <a:extLst>
              <a:ext uri="{FF2B5EF4-FFF2-40B4-BE49-F238E27FC236}">
                <a16:creationId xmlns:a16="http://schemas.microsoft.com/office/drawing/2014/main" xmlns="" id="{BDFA2A77-9F66-47BA-A5F6-2CED31983576}"/>
              </a:ext>
            </a:extLst>
          </p:cNvPr>
          <p:cNvSpPr txBox="1"/>
          <p:nvPr/>
        </p:nvSpPr>
        <p:spPr bwMode="auto">
          <a:xfrm>
            <a:off x="695325" y="91916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“J”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34489361  </a:t>
            </a:r>
          </a:p>
        </p:txBody>
      </p:sp>
      <p:sp>
        <p:nvSpPr>
          <p:cNvPr id="15" name="6 CuadroTexto">
            <a:extLst>
              <a:ext uri="{FF2B5EF4-FFF2-40B4-BE49-F238E27FC236}">
                <a16:creationId xmlns:a16="http://schemas.microsoft.com/office/drawing/2014/main" xmlns="" id="{D6A5AA86-59DF-4F81-8AFE-767ED8539897}"/>
              </a:ext>
            </a:extLst>
          </p:cNvPr>
          <p:cNvSpPr txBox="1"/>
          <p:nvPr/>
        </p:nvSpPr>
        <p:spPr bwMode="auto">
          <a:xfrm>
            <a:off x="263525" y="1554163"/>
            <a:ext cx="481013" cy="646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600" b="1" dirty="0">
                <a:solidFill>
                  <a:srgbClr val="FF0066"/>
                </a:solidFill>
                <a:latin typeface="Consolas" panose="020B0609020204030204" pitchFamily="49" charset="0"/>
              </a:rPr>
              <a:t>v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59897E58-BE95-408B-9541-6FF8373A8076}"/>
              </a:ext>
            </a:extLst>
          </p:cNvPr>
          <p:cNvCxnSpPr/>
          <p:nvPr/>
        </p:nvCxnSpPr>
        <p:spPr bwMode="auto">
          <a:xfrm>
            <a:off x="7319963" y="836613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6 CuadroTexto">
            <a:extLst>
              <a:ext uri="{FF2B5EF4-FFF2-40B4-BE49-F238E27FC236}">
                <a16:creationId xmlns:a16="http://schemas.microsoft.com/office/drawing/2014/main" xmlns="" id="{454E8335-04C0-4512-8E83-EE26C23371F3}"/>
              </a:ext>
            </a:extLst>
          </p:cNvPr>
          <p:cNvSpPr txBox="1"/>
          <p:nvPr/>
        </p:nvSpPr>
        <p:spPr bwMode="auto">
          <a:xfrm>
            <a:off x="9901238" y="919163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22" name="6 CuadroTexto">
            <a:extLst>
              <a:ext uri="{FF2B5EF4-FFF2-40B4-BE49-F238E27FC236}">
                <a16:creationId xmlns:a16="http://schemas.microsoft.com/office/drawing/2014/main" xmlns="" id="{B5A4DA6C-D7FF-4091-9C98-2EAA5B3E58A6}"/>
              </a:ext>
            </a:extLst>
          </p:cNvPr>
          <p:cNvSpPr txBox="1"/>
          <p:nvPr/>
        </p:nvSpPr>
        <p:spPr bwMode="auto">
          <a:xfrm>
            <a:off x="11198225" y="919163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FCC99F4E-9162-4E4D-BB17-2EAD2443924E}"/>
              </a:ext>
            </a:extLst>
          </p:cNvPr>
          <p:cNvCxnSpPr/>
          <p:nvPr/>
        </p:nvCxnSpPr>
        <p:spPr bwMode="auto">
          <a:xfrm>
            <a:off x="9264650" y="8715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EDAE1579-2EDA-4686-9F7A-F010EF0B4933}"/>
              </a:ext>
            </a:extLst>
          </p:cNvPr>
          <p:cNvCxnSpPr/>
          <p:nvPr/>
        </p:nvCxnSpPr>
        <p:spPr bwMode="auto">
          <a:xfrm>
            <a:off x="10991850" y="871538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>
            <a:extLst>
              <a:ext uri="{FF2B5EF4-FFF2-40B4-BE49-F238E27FC236}">
                <a16:creationId xmlns:a16="http://schemas.microsoft.com/office/drawing/2014/main" xmlns="" id="{E38EE81A-D970-45A9-9043-3A897639D674}"/>
              </a:ext>
            </a:extLst>
          </p:cNvPr>
          <p:cNvSpPr txBox="1"/>
          <p:nvPr/>
        </p:nvSpPr>
        <p:spPr bwMode="auto">
          <a:xfrm>
            <a:off x="2222500" y="942975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24489361  </a:t>
            </a:r>
          </a:p>
        </p:txBody>
      </p:sp>
      <p:sp>
        <p:nvSpPr>
          <p:cNvPr id="27" name="6 CuadroTexto">
            <a:extLst>
              <a:ext uri="{FF2B5EF4-FFF2-40B4-BE49-F238E27FC236}">
                <a16:creationId xmlns:a16="http://schemas.microsoft.com/office/drawing/2014/main" xmlns="" id="{9C53AA56-89F1-4596-A445-8268405A6162}"/>
              </a:ext>
            </a:extLst>
          </p:cNvPr>
          <p:cNvSpPr txBox="1"/>
          <p:nvPr/>
        </p:nvSpPr>
        <p:spPr bwMode="auto">
          <a:xfrm>
            <a:off x="3844925" y="919163"/>
            <a:ext cx="1519238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30489361  </a:t>
            </a:r>
          </a:p>
        </p:txBody>
      </p:sp>
      <p:sp>
        <p:nvSpPr>
          <p:cNvPr id="28" name="6 CuadroTexto">
            <a:extLst>
              <a:ext uri="{FF2B5EF4-FFF2-40B4-BE49-F238E27FC236}">
                <a16:creationId xmlns:a16="http://schemas.microsoft.com/office/drawing/2014/main" xmlns="" id="{61BDA298-725E-43C3-B54C-9F5DAD5B99C4}"/>
              </a:ext>
            </a:extLst>
          </p:cNvPr>
          <p:cNvSpPr txBox="1"/>
          <p:nvPr/>
        </p:nvSpPr>
        <p:spPr bwMode="auto">
          <a:xfrm>
            <a:off x="5572125" y="954088"/>
            <a:ext cx="15192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“LLL”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20489361  </a:t>
            </a:r>
          </a:p>
        </p:txBody>
      </p:sp>
      <p:sp>
        <p:nvSpPr>
          <p:cNvPr id="29" name="6 CuadroTexto">
            <a:extLst>
              <a:ext uri="{FF2B5EF4-FFF2-40B4-BE49-F238E27FC236}">
                <a16:creationId xmlns:a16="http://schemas.microsoft.com/office/drawing/2014/main" xmlns="" id="{6C356C1F-AAB2-4A3D-B1B7-E30915399D0D}"/>
              </a:ext>
            </a:extLst>
          </p:cNvPr>
          <p:cNvSpPr txBox="1"/>
          <p:nvPr/>
        </p:nvSpPr>
        <p:spPr bwMode="auto">
          <a:xfrm>
            <a:off x="7456488" y="930275"/>
            <a:ext cx="1519237" cy="5238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>
                <a:latin typeface="Consolas" panose="020B0609020204030204" pitchFamily="49" charset="0"/>
              </a:rPr>
              <a:t>Nombre: “X”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1400" dirty="0" err="1">
                <a:latin typeface="Consolas" panose="020B0609020204030204" pitchFamily="49" charset="0"/>
              </a:rPr>
              <a:t>Dni</a:t>
            </a:r>
            <a:r>
              <a:rPr lang="es-ES" sz="1400" dirty="0">
                <a:latin typeface="Consolas" panose="020B0609020204030204" pitchFamily="49" charset="0"/>
              </a:rPr>
              <a:t>: 48489361  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xmlns="" id="{0EF20E9F-EC86-4B0E-847F-01F5C96D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3349625"/>
            <a:ext cx="7345362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Function cantidad (v: personas;dL:integer):integer;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i,cant:integer;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cant:= 0;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for i:= 1 to dL do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if (v[i.nombre] = “LLL” ) 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   then  cant:= cant + 1;</a:t>
            </a:r>
          </a:p>
          <a:p>
            <a:pPr algn="just" eaLnBrk="1" hangingPunct="1"/>
            <a:endParaRPr lang="es-ES" altLang="es-ES" sz="2000" b="1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cantidad:= cant;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166F039A-4831-4656-AB2A-96F567962BEB}"/>
              </a:ext>
            </a:extLst>
          </p:cNvPr>
          <p:cNvSpPr txBox="1"/>
          <p:nvPr/>
        </p:nvSpPr>
        <p:spPr bwMode="auto">
          <a:xfrm>
            <a:off x="1362075" y="1990725"/>
            <a:ext cx="357981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4"/>
                </a:solidFill>
                <a:latin typeface="+mn-lt"/>
              </a:rPr>
              <a:t>OPCION 1 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4A23496C-7F94-475B-8068-BE4E63EA498D}"/>
              </a:ext>
            </a:extLst>
          </p:cNvPr>
          <p:cNvSpPr txBox="1"/>
          <p:nvPr/>
        </p:nvSpPr>
        <p:spPr bwMode="auto">
          <a:xfrm>
            <a:off x="7072313" y="2973388"/>
            <a:ext cx="3579812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4"/>
                </a:solidFill>
                <a:latin typeface="+mn-lt"/>
              </a:rPr>
              <a:t>OPCION 2 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3" name="6 CuadroTexto">
            <a:extLst>
              <a:ext uri="{FF2B5EF4-FFF2-40B4-BE49-F238E27FC236}">
                <a16:creationId xmlns:a16="http://schemas.microsoft.com/office/drawing/2014/main" xmlns="" id="{EAE0ACC8-B9C5-4F92-ADA5-E310CEE60D2D}"/>
              </a:ext>
            </a:extLst>
          </p:cNvPr>
          <p:cNvSpPr txBox="1"/>
          <p:nvPr/>
        </p:nvSpPr>
        <p:spPr bwMode="auto">
          <a:xfrm>
            <a:off x="1242558" y="1638300"/>
            <a:ext cx="1093946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Clr>
                <a:srgbClr val="FFCC66"/>
              </a:buClr>
              <a:defRPr/>
            </a:pPr>
            <a:r>
              <a:rPr lang="es-ES" sz="1600" dirty="0">
                <a:latin typeface="Consolas" panose="020B0609020204030204" pitchFamily="49" charset="0"/>
              </a:rPr>
              <a:t>1              2              3               4              5           ….       999    1000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30" grpId="0" build="p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8616950" y="98425"/>
            <a:ext cx="22320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pic>
        <p:nvPicPr>
          <p:cNvPr id="178" name="Google Shape;178;p3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/>
        </p:nvSpPr>
        <p:spPr>
          <a:xfrm>
            <a:off x="2198687" y="1760537"/>
            <a:ext cx="95900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poner al final de los elementos que tiene el vector un nuevo elemento. Puede pasar que esta operación no se pueda realizar si el vector está lleno.</a:t>
            </a:r>
            <a:endParaRPr dirty="0"/>
          </a:p>
        </p:txBody>
      </p:sp>
      <p:grpSp>
        <p:nvGrpSpPr>
          <p:cNvPr id="180" name="Google Shape;180;p3"/>
          <p:cNvGrpSpPr/>
          <p:nvPr/>
        </p:nvGrpSpPr>
        <p:grpSpPr>
          <a:xfrm>
            <a:off x="2828925" y="3829050"/>
            <a:ext cx="8020050" cy="1471612"/>
            <a:chOff x="2828396" y="3933056"/>
            <a:chExt cx="8020132" cy="1477569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3503091" y="3933056"/>
              <a:ext cx="7345437" cy="846374"/>
              <a:chOff x="3503091" y="3933056"/>
              <a:chExt cx="7345437" cy="846374"/>
            </a:xfrm>
          </p:grpSpPr>
          <p:sp>
            <p:nvSpPr>
              <p:cNvPr id="182" name="Google Shape;182;p3"/>
              <p:cNvSpPr txBox="1"/>
              <p:nvPr/>
            </p:nvSpPr>
            <p:spPr>
              <a:xfrm>
                <a:off x="3503091" y="3933056"/>
                <a:ext cx="7345437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83" name="Google Shape;183;p3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3"/>
              <p:cNvCxnSpPr/>
              <p:nvPr/>
            </p:nvCxnSpPr>
            <p:spPr>
              <a:xfrm>
                <a:off x="595104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3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3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3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3"/>
              <p:cNvCxnSpPr/>
              <p:nvPr/>
            </p:nvCxnSpPr>
            <p:spPr>
              <a:xfrm>
                <a:off x="9227674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3"/>
              <p:cNvCxnSpPr/>
              <p:nvPr/>
            </p:nvCxnSpPr>
            <p:spPr>
              <a:xfrm>
                <a:off x="1005635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91" name="Google Shape;191;p3"/>
            <p:cNvSpPr txBox="1"/>
            <p:nvPr/>
          </p:nvSpPr>
          <p:spPr>
            <a:xfrm>
              <a:off x="2828396" y="4887818"/>
              <a:ext cx="1703405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3806825" y="5181600"/>
            <a:ext cx="2527300" cy="1200150"/>
            <a:chOff x="2273334" y="2989773"/>
            <a:chExt cx="2526522" cy="1199579"/>
          </a:xfrm>
        </p:grpSpPr>
        <p:sp>
          <p:nvSpPr>
            <p:cNvPr id="193" name="Google Shape;193;p3"/>
            <p:cNvSpPr txBox="1"/>
            <p:nvPr/>
          </p:nvSpPr>
          <p:spPr>
            <a:xfrm>
              <a:off x="2476471" y="3235719"/>
              <a:ext cx="217420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" name="Google Shape;195;p3"/>
          <p:cNvSpPr txBox="1"/>
          <p:nvPr/>
        </p:nvSpPr>
        <p:spPr>
          <a:xfrm>
            <a:off x="3679825" y="4132262"/>
            <a:ext cx="2921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    -1   5    8</a:t>
            </a:r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6818312" y="5156200"/>
            <a:ext cx="76517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156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 rot="-420000">
            <a:off x="-63500" y="3025775"/>
            <a:ext cx="327977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 dirty="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 dirty="0"/>
          </a:p>
        </p:txBody>
      </p:sp>
      <p:sp>
        <p:nvSpPr>
          <p:cNvPr id="198" name="Google Shape;198;p3"/>
          <p:cNvSpPr txBox="1"/>
          <p:nvPr/>
        </p:nvSpPr>
        <p:spPr>
          <a:xfrm>
            <a:off x="7899400" y="6057900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3660775" y="4724400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200" name="Google Shape;200;p3"/>
          <p:cNvGrpSpPr/>
          <p:nvPr/>
        </p:nvGrpSpPr>
        <p:grpSpPr>
          <a:xfrm>
            <a:off x="4500562" y="4718050"/>
            <a:ext cx="7127875" cy="387350"/>
            <a:chOff x="4501296" y="4718328"/>
            <a:chExt cx="7126519" cy="387334"/>
          </a:xfrm>
        </p:grpSpPr>
        <p:sp>
          <p:nvSpPr>
            <p:cNvPr id="201" name="Google Shape;201;p3"/>
            <p:cNvSpPr txBox="1"/>
            <p:nvPr/>
          </p:nvSpPr>
          <p:spPr>
            <a:xfrm>
              <a:off x="4501296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53758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6239277" y="4724678"/>
              <a:ext cx="414259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68884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7751877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8616900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9253367" y="4718328"/>
              <a:ext cx="2374448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>
            <a:spLocks noGrp="1"/>
          </p:cNvSpPr>
          <p:nvPr>
            <p:ph type="title"/>
          </p:nvPr>
        </p:nvSpPr>
        <p:spPr>
          <a:xfrm>
            <a:off x="119062" y="130175"/>
            <a:ext cx="8488362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de la clase de hoy</a:t>
            </a:r>
            <a:endParaRPr/>
          </a:p>
        </p:txBody>
      </p:sp>
      <p:pic>
        <p:nvPicPr>
          <p:cNvPr id="162" name="Google Shape;162;p2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175" y="104775"/>
            <a:ext cx="140652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sp>
        <p:nvSpPr>
          <p:cNvPr id="164" name="Google Shape;164;p2"/>
          <p:cNvSpPr txBox="1"/>
          <p:nvPr/>
        </p:nvSpPr>
        <p:spPr>
          <a:xfrm>
            <a:off x="982662" y="1700212"/>
            <a:ext cx="726598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E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Datos Arreglo</a:t>
            </a: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320675" y="1809750"/>
            <a:ext cx="471487" cy="527050"/>
          </a:xfrm>
          <a:prstGeom prst="ellipse">
            <a:avLst/>
          </a:prstGeom>
          <a:solidFill>
            <a:srgbClr val="CC3399"/>
          </a:solidFill>
          <a:ln w="12700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990600" y="2863850"/>
            <a:ext cx="726598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E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Operaciones con vectores</a:t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328612" y="2973387"/>
            <a:ext cx="471487" cy="527050"/>
          </a:xfrm>
          <a:prstGeom prst="ellipse">
            <a:avLst/>
          </a:prstGeom>
          <a:solidFill>
            <a:srgbClr val="CC3399"/>
          </a:solidFill>
          <a:ln w="12700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8620125" y="98425"/>
            <a:ext cx="22288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214" name="Google Shape;214;p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pic>
        <p:nvPicPr>
          <p:cNvPr id="218" name="Google Shape;218;p4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1954212" y="2276475"/>
            <a:ext cx="10034587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Consolas"/>
              <a:buNone/>
            </a:pPr>
            <a:r>
              <a:rPr lang="es-ES" sz="26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1-</a:t>
            </a:r>
            <a:r>
              <a:rPr lang="es-ES" sz="26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si hay espacio (cantidad de elementos actuales es menor a la cantidad de elementos posibles)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endParaRPr sz="26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Consolas"/>
              <a:buNone/>
            </a:pPr>
            <a:r>
              <a:rPr lang="es-ES" sz="26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2-</a:t>
            </a:r>
            <a:r>
              <a:rPr lang="es-ES" sz="26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Agregar al final de los elementos ya existentes el elemento nuevo.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endParaRPr sz="26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600"/>
              <a:buFont typeface="Consolas"/>
              <a:buNone/>
            </a:pPr>
            <a:r>
              <a:rPr lang="es-ES" sz="26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3- Incrementar la cantidad de elementos actuales.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226" name="Google Shape;226;p5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e invoque a un módulo que agregue el elemento en el vector. </a:t>
            </a:r>
            <a:endParaRPr/>
          </a:p>
        </p:txBody>
      </p:sp>
      <p:pic>
        <p:nvPicPr>
          <p:cNvPr id="229" name="Google Shape;229;p5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1671637" y="1989137"/>
            <a:ext cx="795337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fisica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[1..fisica]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dimL, valor:integer;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llenarNumeros (VN, dimL);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(valor);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agregar (VN, dimL, ok, valor);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2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0"/>
                                        <p:tgtEl>
                                          <p:spTgt spid="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e invoque a un módulo que agregue el elemento en el vector. </a:t>
            </a:r>
            <a:endParaRPr/>
          </a:p>
        </p:txBody>
      </p:sp>
      <p:pic>
        <p:nvPicPr>
          <p:cNvPr id="241" name="Google Shape;241;p6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34962" y="2276475"/>
            <a:ext cx="117062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agregar (var a :números; var dL:integer; var pude:boolean;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valor:integer);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pude:= false;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((dl + 1) &lt;= física) then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pude:= true;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dL:= dL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a[dL]:= valor;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243" name="Google Shape;243;p6"/>
          <p:cNvGrpSpPr/>
          <p:nvPr/>
        </p:nvGrpSpPr>
        <p:grpSpPr>
          <a:xfrm>
            <a:off x="2279650" y="3121025"/>
            <a:ext cx="8856661" cy="2965450"/>
            <a:chOff x="2279650" y="3121025"/>
            <a:chExt cx="8856662" cy="2965450"/>
          </a:xfrm>
        </p:grpSpPr>
        <p:grpSp>
          <p:nvGrpSpPr>
            <p:cNvPr id="244" name="Google Shape;244;p6"/>
            <p:cNvGrpSpPr/>
            <p:nvPr/>
          </p:nvGrpSpPr>
          <p:grpSpPr>
            <a:xfrm>
              <a:off x="2927350" y="3121025"/>
              <a:ext cx="5203825" cy="871538"/>
              <a:chOff x="2927648" y="3121402"/>
              <a:chExt cx="5202956" cy="870803"/>
            </a:xfrm>
          </p:grpSpPr>
          <p:sp>
            <p:nvSpPr>
              <p:cNvPr id="245" name="Google Shape;245;p6"/>
              <p:cNvSpPr txBox="1"/>
              <p:nvPr/>
            </p:nvSpPr>
            <p:spPr>
              <a:xfrm>
                <a:off x="3918083" y="3121402"/>
                <a:ext cx="4212521" cy="369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Verifico si hay espacio</a:t>
                </a:r>
                <a:endParaRPr/>
              </a:p>
            </p:txBody>
          </p:sp>
          <p:cxnSp>
            <p:nvCxnSpPr>
              <p:cNvPr id="246" name="Google Shape;246;p6"/>
              <p:cNvCxnSpPr/>
              <p:nvPr/>
            </p:nvCxnSpPr>
            <p:spPr>
              <a:xfrm>
                <a:off x="2927648" y="3314914"/>
                <a:ext cx="1528508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6"/>
              <p:cNvCxnSpPr/>
              <p:nvPr/>
            </p:nvCxnSpPr>
            <p:spPr>
              <a:xfrm>
                <a:off x="2927648" y="3284777"/>
                <a:ext cx="0" cy="7074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248" name="Google Shape;248;p6"/>
            <p:cNvGrpSpPr/>
            <p:nvPr/>
          </p:nvGrpSpPr>
          <p:grpSpPr>
            <a:xfrm>
              <a:off x="2927350" y="4365625"/>
              <a:ext cx="8208962" cy="646113"/>
              <a:chOff x="4871864" y="4149080"/>
              <a:chExt cx="6609231" cy="646331"/>
            </a:xfrm>
          </p:grpSpPr>
          <p:sp>
            <p:nvSpPr>
              <p:cNvPr id="249" name="Google Shape;249;p6"/>
              <p:cNvSpPr txBox="1"/>
              <p:nvPr/>
            </p:nvSpPr>
            <p:spPr>
              <a:xfrm>
                <a:off x="7268366" y="4149080"/>
                <a:ext cx="421272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Registro que se puede hacer la operación</a:t>
                </a:r>
                <a:endParaRPr/>
              </a:p>
            </p:txBody>
          </p:sp>
          <p:cxnSp>
            <p:nvCxnSpPr>
              <p:cNvPr id="250" name="Google Shape;250;p6"/>
              <p:cNvCxnSpPr/>
              <p:nvPr/>
            </p:nvCxnSpPr>
            <p:spPr>
              <a:xfrm>
                <a:off x="4871864" y="4342820"/>
                <a:ext cx="2376051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  <p:grpSp>
          <p:nvGrpSpPr>
            <p:cNvPr id="251" name="Google Shape;251;p6"/>
            <p:cNvGrpSpPr/>
            <p:nvPr/>
          </p:nvGrpSpPr>
          <p:grpSpPr>
            <a:xfrm>
              <a:off x="2927350" y="4797425"/>
              <a:ext cx="8099426" cy="633413"/>
              <a:chOff x="3272347" y="3884679"/>
              <a:chExt cx="8098617" cy="633733"/>
            </a:xfrm>
          </p:grpSpPr>
          <p:sp>
            <p:nvSpPr>
              <p:cNvPr id="252" name="Google Shape;252;p6"/>
              <p:cNvSpPr txBox="1"/>
              <p:nvPr/>
            </p:nvSpPr>
            <p:spPr>
              <a:xfrm>
                <a:off x="7158159" y="4148337"/>
                <a:ext cx="4212805" cy="37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Aumento la cantidad de elementos</a:t>
                </a:r>
                <a:endParaRPr/>
              </a:p>
            </p:txBody>
          </p:sp>
          <p:cxnSp>
            <p:nvCxnSpPr>
              <p:cNvPr id="253" name="Google Shape;253;p6"/>
              <p:cNvCxnSpPr/>
              <p:nvPr/>
            </p:nvCxnSpPr>
            <p:spPr>
              <a:xfrm>
                <a:off x="3272347" y="3884679"/>
                <a:ext cx="3976291" cy="45743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  <p:grpSp>
          <p:nvGrpSpPr>
            <p:cNvPr id="254" name="Google Shape;254;p6"/>
            <p:cNvGrpSpPr/>
            <p:nvPr/>
          </p:nvGrpSpPr>
          <p:grpSpPr>
            <a:xfrm>
              <a:off x="2279650" y="5430838"/>
              <a:ext cx="6613524" cy="655637"/>
              <a:chOff x="4757380" y="3862452"/>
              <a:chExt cx="6613584" cy="655960"/>
            </a:xfrm>
          </p:grpSpPr>
          <p:sp>
            <p:nvSpPr>
              <p:cNvPr id="255" name="Google Shape;255;p6"/>
              <p:cNvSpPr txBox="1"/>
              <p:nvPr/>
            </p:nvSpPr>
            <p:spPr>
              <a:xfrm>
                <a:off x="7157701" y="4148343"/>
                <a:ext cx="4213263" cy="37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Agrego el elemento</a:t>
                </a:r>
                <a:endParaRPr/>
              </a:p>
            </p:txBody>
          </p:sp>
          <p:cxnSp>
            <p:nvCxnSpPr>
              <p:cNvPr id="256" name="Google Shape;256;p6"/>
              <p:cNvCxnSpPr/>
              <p:nvPr/>
            </p:nvCxnSpPr>
            <p:spPr>
              <a:xfrm>
                <a:off x="4757380" y="3862452"/>
                <a:ext cx="2490810" cy="4796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</p:grpSp>
      <p:sp>
        <p:nvSpPr>
          <p:cNvPr id="257" name="Google Shape;257;p6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263" name="Google Shape;263;p7"/>
          <p:cNvSpPr txBox="1"/>
          <p:nvPr/>
        </p:nvSpPr>
        <p:spPr>
          <a:xfrm>
            <a:off x="8616950" y="98425"/>
            <a:ext cx="22320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Clase7</a:t>
            </a:r>
            <a:endParaRPr dirty="0"/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pic>
        <p:nvPicPr>
          <p:cNvPr id="268" name="Google Shape;268;p7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7"/>
          <p:cNvSpPr txBox="1"/>
          <p:nvPr/>
        </p:nvSpPr>
        <p:spPr>
          <a:xfrm>
            <a:off x="2198687" y="1760537"/>
            <a:ext cx="95900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agregar en el vector un elemento en una posición determinada. Puede pasar que esta operación no se pueda realizar si el vector está lleno o si la posición no es válida</a:t>
            </a:r>
            <a:endParaRPr dirty="0"/>
          </a:p>
        </p:txBody>
      </p:sp>
      <p:grpSp>
        <p:nvGrpSpPr>
          <p:cNvPr id="270" name="Google Shape;270;p7"/>
          <p:cNvGrpSpPr/>
          <p:nvPr/>
        </p:nvGrpSpPr>
        <p:grpSpPr>
          <a:xfrm>
            <a:off x="2916237" y="3879850"/>
            <a:ext cx="8020050" cy="1471612"/>
            <a:chOff x="2828396" y="3933056"/>
            <a:chExt cx="8020132" cy="1477569"/>
          </a:xfrm>
        </p:grpSpPr>
        <p:grpSp>
          <p:nvGrpSpPr>
            <p:cNvPr id="271" name="Google Shape;271;p7"/>
            <p:cNvGrpSpPr/>
            <p:nvPr/>
          </p:nvGrpSpPr>
          <p:grpSpPr>
            <a:xfrm>
              <a:off x="3503090" y="3933056"/>
              <a:ext cx="7345438" cy="846374"/>
              <a:chOff x="3503090" y="3933056"/>
              <a:chExt cx="7345438" cy="846374"/>
            </a:xfrm>
          </p:grpSpPr>
          <p:sp>
            <p:nvSpPr>
              <p:cNvPr id="272" name="Google Shape;272;p7"/>
              <p:cNvSpPr txBox="1"/>
              <p:nvPr/>
            </p:nvSpPr>
            <p:spPr>
              <a:xfrm>
                <a:off x="3503090" y="3933056"/>
                <a:ext cx="7345438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73" name="Google Shape;273;p7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5951040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9227673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10056357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281" name="Google Shape;281;p7"/>
            <p:cNvSpPr txBox="1"/>
            <p:nvPr/>
          </p:nvSpPr>
          <p:spPr>
            <a:xfrm>
              <a:off x="2828396" y="4887818"/>
              <a:ext cx="1703404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grpSp>
        <p:nvGrpSpPr>
          <p:cNvPr id="282" name="Google Shape;282;p7"/>
          <p:cNvGrpSpPr/>
          <p:nvPr/>
        </p:nvGrpSpPr>
        <p:grpSpPr>
          <a:xfrm>
            <a:off x="3806825" y="5181600"/>
            <a:ext cx="2527300" cy="1200150"/>
            <a:chOff x="2273334" y="2989773"/>
            <a:chExt cx="2526522" cy="1199579"/>
          </a:xfrm>
        </p:grpSpPr>
        <p:sp>
          <p:nvSpPr>
            <p:cNvPr id="283" name="Google Shape;283;p7"/>
            <p:cNvSpPr txBox="1"/>
            <p:nvPr/>
          </p:nvSpPr>
          <p:spPr>
            <a:xfrm>
              <a:off x="2476471" y="3235719"/>
              <a:ext cx="217420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5" name="Google Shape;285;p7"/>
          <p:cNvSpPr txBox="1"/>
          <p:nvPr/>
        </p:nvSpPr>
        <p:spPr>
          <a:xfrm>
            <a:off x="3679825" y="4079875"/>
            <a:ext cx="615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286" name="Google Shape;286;p7"/>
          <p:cNvSpPr txBox="1"/>
          <p:nvPr/>
        </p:nvSpPr>
        <p:spPr>
          <a:xfrm rot="-420000">
            <a:off x="-63500" y="3025775"/>
            <a:ext cx="327977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/>
          </a:p>
        </p:txBody>
      </p:sp>
      <p:sp>
        <p:nvSpPr>
          <p:cNvPr id="287" name="Google Shape;287;p7"/>
          <p:cNvSpPr txBox="1"/>
          <p:nvPr/>
        </p:nvSpPr>
        <p:spPr>
          <a:xfrm>
            <a:off x="7899400" y="6057900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3660775" y="4724400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289" name="Google Shape;289;p7"/>
          <p:cNvGrpSpPr/>
          <p:nvPr/>
        </p:nvGrpSpPr>
        <p:grpSpPr>
          <a:xfrm>
            <a:off x="4500562" y="4718050"/>
            <a:ext cx="7127875" cy="387350"/>
            <a:chOff x="4501296" y="4718328"/>
            <a:chExt cx="7126519" cy="387334"/>
          </a:xfrm>
        </p:grpSpPr>
        <p:sp>
          <p:nvSpPr>
            <p:cNvPr id="290" name="Google Shape;290;p7"/>
            <p:cNvSpPr txBox="1"/>
            <p:nvPr/>
          </p:nvSpPr>
          <p:spPr>
            <a:xfrm>
              <a:off x="4501296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291" name="Google Shape;291;p7"/>
            <p:cNvSpPr txBox="1"/>
            <p:nvPr/>
          </p:nvSpPr>
          <p:spPr>
            <a:xfrm>
              <a:off x="53758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239277" y="4724678"/>
              <a:ext cx="414259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68884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751877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295" name="Google Shape;295;p7"/>
            <p:cNvSpPr txBox="1"/>
            <p:nvPr/>
          </p:nvSpPr>
          <p:spPr>
            <a:xfrm>
              <a:off x="8616900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296" name="Google Shape;296;p7"/>
            <p:cNvSpPr txBox="1"/>
            <p:nvPr/>
          </p:nvSpPr>
          <p:spPr>
            <a:xfrm>
              <a:off x="9253367" y="4718328"/>
              <a:ext cx="2374448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297" name="Google Shape;297;p7"/>
          <p:cNvSpPr txBox="1"/>
          <p:nvPr/>
        </p:nvSpPr>
        <p:spPr>
          <a:xfrm>
            <a:off x="8032750" y="5183187"/>
            <a:ext cx="7667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156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8070850" y="5524500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Pos = 3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4471987" y="4078287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5319712" y="4094162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01" name="Google Shape;301;p7"/>
          <p:cNvSpPr txBox="1"/>
          <p:nvPr/>
        </p:nvSpPr>
        <p:spPr>
          <a:xfrm>
            <a:off x="6151562" y="4094162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grpSp>
        <p:nvGrpSpPr>
          <p:cNvPr id="302" name="Google Shape;302;p7"/>
          <p:cNvGrpSpPr/>
          <p:nvPr/>
        </p:nvGrpSpPr>
        <p:grpSpPr>
          <a:xfrm>
            <a:off x="3800475" y="5181600"/>
            <a:ext cx="3448050" cy="1200150"/>
            <a:chOff x="2273334" y="2989773"/>
            <a:chExt cx="2526522" cy="1199579"/>
          </a:xfrm>
        </p:grpSpPr>
        <p:sp>
          <p:nvSpPr>
            <p:cNvPr id="303" name="Google Shape;303;p7"/>
            <p:cNvSpPr txBox="1"/>
            <p:nvPr/>
          </p:nvSpPr>
          <p:spPr>
            <a:xfrm>
              <a:off x="2476899" y="3235719"/>
              <a:ext cx="217406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310" name="Google Shape;310;p8"/>
          <p:cNvSpPr txBox="1"/>
          <p:nvPr/>
        </p:nvSpPr>
        <p:spPr>
          <a:xfrm>
            <a:off x="8620125" y="98425"/>
            <a:ext cx="22288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311" name="Google Shape;311;p8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312" name="Google Shape;312;p8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8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pic>
        <p:nvPicPr>
          <p:cNvPr id="315" name="Google Shape;315;p8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8"/>
          <p:cNvSpPr txBox="1"/>
          <p:nvPr/>
        </p:nvSpPr>
        <p:spPr>
          <a:xfrm>
            <a:off x="1954212" y="2276475"/>
            <a:ext cx="1003458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1-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si hay espacio (cantidad de elementos actuales es menor a la cantidad de elementos posibles)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2-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que la posición sea válida (esté entre los valores de dimensión definida del vector y la dimensión lógica).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3-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Hacer lugar para poder insertar el elemento.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4-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Incrementar la cantidad de elementos actuales.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323" name="Google Shape;323;p9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y una posición e invoque a un módulo que inserte el elemento en el vector en la posición leída. </a:t>
            </a:r>
            <a:endParaRPr/>
          </a:p>
        </p:txBody>
      </p:sp>
      <p:pic>
        <p:nvPicPr>
          <p:cNvPr id="326" name="Google Shape;326;p9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"/>
          <p:cNvSpPr txBox="1"/>
          <p:nvPr/>
        </p:nvSpPr>
        <p:spPr>
          <a:xfrm>
            <a:off x="1671637" y="1989137"/>
            <a:ext cx="795337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fisica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[1..fisica]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dimL, valor, pos:integer;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llenarNumeros (VN, dimL);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(valor); read (pos);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insertar (VN, dimL, ok, valor, 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328" name="Google Shape;328;p9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8</a:t>
            </a:r>
            <a:endParaRPr/>
          </a:p>
        </p:txBody>
      </p:sp>
      <p:pic>
        <p:nvPicPr>
          <p:cNvPr id="335" name="Google Shape;335;p10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/>
        </p:nvSpPr>
        <p:spPr>
          <a:xfrm>
            <a:off x="1130300" y="787400"/>
            <a:ext cx="10934700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 número y una posición e invoque a un módulo que inserte el elemento en el vector en la posición leída. </a:t>
            </a:r>
            <a:endParaRPr dirty="0"/>
          </a:p>
        </p:txBody>
      </p:sp>
      <p:pic>
        <p:nvPicPr>
          <p:cNvPr id="338" name="Google Shape;338;p10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0"/>
          <p:cNvSpPr txBox="1"/>
          <p:nvPr/>
        </p:nvSpPr>
        <p:spPr>
          <a:xfrm>
            <a:off x="334962" y="1916112"/>
            <a:ext cx="11706225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insertar (</a:t>
            </a:r>
            <a:r>
              <a:rPr lang="es-ES" sz="2200" b="0" i="0" u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22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:números;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dL:integer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pude:boolean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valor:integer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pos:integer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i:integer;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pude:= false;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+ 1) &lt;= física) and (pos&gt;= 1) and (pos &lt;=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)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i:=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 do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a[i+1]:= a[i]; 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pude:= true;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a[pos]:= valor;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22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340" name="Google Shape;340;p10"/>
          <p:cNvSpPr/>
          <p:nvPr/>
        </p:nvSpPr>
        <p:spPr>
          <a:xfrm>
            <a:off x="3359150" y="5194300"/>
            <a:ext cx="155575" cy="914400"/>
          </a:xfrm>
          <a:prstGeom prst="rightBrace">
            <a:avLst>
              <a:gd name="adj1" fmla="val 306"/>
              <a:gd name="adj2" fmla="val 50000"/>
            </a:avLst>
          </a:prstGeom>
          <a:noFill/>
          <a:ln w="38100" cap="flat" cmpd="sng">
            <a:solidFill>
              <a:srgbClr val="70AD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1" name="Google Shape;341;p10"/>
          <p:cNvGrpSpPr/>
          <p:nvPr/>
        </p:nvGrpSpPr>
        <p:grpSpPr>
          <a:xfrm>
            <a:off x="3287712" y="2924175"/>
            <a:ext cx="8569325" cy="3217862"/>
            <a:chOff x="3287713" y="2924175"/>
            <a:chExt cx="8569325" cy="3217863"/>
          </a:xfrm>
        </p:grpSpPr>
        <p:grpSp>
          <p:nvGrpSpPr>
            <p:cNvPr id="342" name="Google Shape;342;p10"/>
            <p:cNvGrpSpPr/>
            <p:nvPr/>
          </p:nvGrpSpPr>
          <p:grpSpPr>
            <a:xfrm>
              <a:off x="3287713" y="2924175"/>
              <a:ext cx="8569325" cy="871538"/>
              <a:chOff x="2927648" y="3121402"/>
              <a:chExt cx="5651801" cy="870803"/>
            </a:xfrm>
          </p:grpSpPr>
          <p:sp>
            <p:nvSpPr>
              <p:cNvPr id="343" name="Google Shape;343;p10"/>
              <p:cNvSpPr txBox="1"/>
              <p:nvPr/>
            </p:nvSpPr>
            <p:spPr>
              <a:xfrm>
                <a:off x="4366250" y="3121402"/>
                <a:ext cx="4213199" cy="645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Verifico si hay espacio y la posición es válida</a:t>
                </a:r>
                <a:endParaRPr/>
              </a:p>
            </p:txBody>
          </p:sp>
          <p:cxnSp>
            <p:nvCxnSpPr>
              <p:cNvPr id="344" name="Google Shape;344;p10"/>
              <p:cNvCxnSpPr/>
              <p:nvPr/>
            </p:nvCxnSpPr>
            <p:spPr>
              <a:xfrm>
                <a:off x="2927648" y="3314914"/>
                <a:ext cx="1528646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10"/>
              <p:cNvCxnSpPr/>
              <p:nvPr/>
            </p:nvCxnSpPr>
            <p:spPr>
              <a:xfrm>
                <a:off x="2927648" y="3284777"/>
                <a:ext cx="0" cy="7074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346" name="Google Shape;346;p10"/>
            <p:cNvGrpSpPr/>
            <p:nvPr/>
          </p:nvGrpSpPr>
          <p:grpSpPr>
            <a:xfrm>
              <a:off x="4676775" y="4610100"/>
              <a:ext cx="6550025" cy="646113"/>
              <a:chOff x="4871864" y="4149080"/>
              <a:chExt cx="5273831" cy="646331"/>
            </a:xfrm>
          </p:grpSpPr>
          <p:sp>
            <p:nvSpPr>
              <p:cNvPr id="347" name="Google Shape;347;p10"/>
              <p:cNvSpPr txBox="1"/>
              <p:nvPr/>
            </p:nvSpPr>
            <p:spPr>
              <a:xfrm>
                <a:off x="7268479" y="4149080"/>
                <a:ext cx="28772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Hago el corrimiento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Para hacer lugar</a:t>
                </a:r>
                <a:endParaRPr/>
              </a:p>
            </p:txBody>
          </p:sp>
          <p:cxnSp>
            <p:nvCxnSpPr>
              <p:cNvPr id="348" name="Google Shape;348;p10"/>
              <p:cNvCxnSpPr/>
              <p:nvPr/>
            </p:nvCxnSpPr>
            <p:spPr>
              <a:xfrm>
                <a:off x="4871864" y="4342820"/>
                <a:ext cx="2376164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  <p:grpSp>
          <p:nvGrpSpPr>
            <p:cNvPr id="349" name="Google Shape;349;p10"/>
            <p:cNvGrpSpPr/>
            <p:nvPr/>
          </p:nvGrpSpPr>
          <p:grpSpPr>
            <a:xfrm>
              <a:off x="3719513" y="5495925"/>
              <a:ext cx="6550025" cy="646113"/>
              <a:chOff x="4871864" y="4149080"/>
              <a:chExt cx="5273831" cy="646331"/>
            </a:xfrm>
          </p:grpSpPr>
          <p:sp>
            <p:nvSpPr>
              <p:cNvPr id="350" name="Google Shape;350;p10"/>
              <p:cNvSpPr txBox="1"/>
              <p:nvPr/>
            </p:nvSpPr>
            <p:spPr>
              <a:xfrm>
                <a:off x="7268479" y="4149080"/>
                <a:ext cx="28772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Inserto el elemento en la posición pos</a:t>
                </a:r>
                <a:endParaRPr/>
              </a:p>
            </p:txBody>
          </p:sp>
          <p:cxnSp>
            <p:nvCxnSpPr>
              <p:cNvPr id="351" name="Google Shape;351;p10"/>
              <p:cNvCxnSpPr/>
              <p:nvPr/>
            </p:nvCxnSpPr>
            <p:spPr>
              <a:xfrm>
                <a:off x="4871864" y="4342820"/>
                <a:ext cx="237616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</p:grpSp>
      <p:sp>
        <p:nvSpPr>
          <p:cNvPr id="352" name="Google Shape;352;p10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358" name="Google Shape;358;p1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1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362" name="Google Shape;362;p11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11"/>
          <p:cNvGrpSpPr/>
          <p:nvPr/>
        </p:nvGrpSpPr>
        <p:grpSpPr>
          <a:xfrm>
            <a:off x="1073150" y="2617787"/>
            <a:ext cx="8020050" cy="1473200"/>
            <a:chOff x="2828396" y="3933056"/>
            <a:chExt cx="8020132" cy="1477569"/>
          </a:xfrm>
        </p:grpSpPr>
        <p:grpSp>
          <p:nvGrpSpPr>
            <p:cNvPr id="364" name="Google Shape;364;p11"/>
            <p:cNvGrpSpPr/>
            <p:nvPr/>
          </p:nvGrpSpPr>
          <p:grpSpPr>
            <a:xfrm>
              <a:off x="3503091" y="3933056"/>
              <a:ext cx="7345437" cy="847054"/>
              <a:chOff x="3503091" y="3933056"/>
              <a:chExt cx="7345437" cy="847054"/>
            </a:xfrm>
          </p:grpSpPr>
          <p:sp>
            <p:nvSpPr>
              <p:cNvPr id="365" name="Google Shape;365;p11"/>
              <p:cNvSpPr txBox="1"/>
              <p:nvPr/>
            </p:nvSpPr>
            <p:spPr>
              <a:xfrm>
                <a:off x="3503091" y="3933056"/>
                <a:ext cx="7345437" cy="84705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66" name="Google Shape;366;p11"/>
              <p:cNvCxnSpPr/>
              <p:nvPr/>
            </p:nvCxnSpPr>
            <p:spPr>
              <a:xfrm>
                <a:off x="429526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1"/>
              <p:cNvCxnSpPr/>
              <p:nvPr/>
            </p:nvCxnSpPr>
            <p:spPr>
              <a:xfrm>
                <a:off x="512394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1"/>
              <p:cNvCxnSpPr/>
              <p:nvPr/>
            </p:nvCxnSpPr>
            <p:spPr>
              <a:xfrm>
                <a:off x="595104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1"/>
              <p:cNvCxnSpPr/>
              <p:nvPr/>
            </p:nvCxnSpPr>
            <p:spPr>
              <a:xfrm>
                <a:off x="674321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1"/>
              <p:cNvCxnSpPr/>
              <p:nvPr/>
            </p:nvCxnSpPr>
            <p:spPr>
              <a:xfrm>
                <a:off x="757189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1"/>
              <p:cNvCxnSpPr/>
              <p:nvPr/>
            </p:nvCxnSpPr>
            <p:spPr>
              <a:xfrm>
                <a:off x="840057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1"/>
              <p:cNvCxnSpPr/>
              <p:nvPr/>
            </p:nvCxnSpPr>
            <p:spPr>
              <a:xfrm>
                <a:off x="9227674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1"/>
              <p:cNvCxnSpPr/>
              <p:nvPr/>
            </p:nvCxnSpPr>
            <p:spPr>
              <a:xfrm>
                <a:off x="1005635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374" name="Google Shape;374;p11"/>
            <p:cNvSpPr txBox="1"/>
            <p:nvPr/>
          </p:nvSpPr>
          <p:spPr>
            <a:xfrm>
              <a:off x="2828396" y="4888381"/>
              <a:ext cx="1703405" cy="52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sp>
        <p:nvSpPr>
          <p:cNvPr id="375" name="Google Shape;375;p11"/>
          <p:cNvSpPr txBox="1"/>
          <p:nvPr/>
        </p:nvSpPr>
        <p:spPr>
          <a:xfrm>
            <a:off x="1925637" y="2870200"/>
            <a:ext cx="6143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376" name="Google Shape;376;p11"/>
          <p:cNvSpPr txBox="1"/>
          <p:nvPr/>
        </p:nvSpPr>
        <p:spPr>
          <a:xfrm>
            <a:off x="1905000" y="3514725"/>
            <a:ext cx="4127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377" name="Google Shape;377;p11"/>
          <p:cNvGrpSpPr/>
          <p:nvPr/>
        </p:nvGrpSpPr>
        <p:grpSpPr>
          <a:xfrm>
            <a:off x="2746375" y="3506787"/>
            <a:ext cx="7126287" cy="387350"/>
            <a:chOff x="4501296" y="4718328"/>
            <a:chExt cx="7126519" cy="387334"/>
          </a:xfrm>
        </p:grpSpPr>
        <p:sp>
          <p:nvSpPr>
            <p:cNvPr id="378" name="Google Shape;378;p11"/>
            <p:cNvSpPr txBox="1"/>
            <p:nvPr/>
          </p:nvSpPr>
          <p:spPr>
            <a:xfrm>
              <a:off x="4501296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79" name="Google Shape;379;p11"/>
            <p:cNvSpPr txBox="1"/>
            <p:nvPr/>
          </p:nvSpPr>
          <p:spPr>
            <a:xfrm>
              <a:off x="5376037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80" name="Google Shape;380;p11"/>
            <p:cNvSpPr txBox="1"/>
            <p:nvPr/>
          </p:nvSpPr>
          <p:spPr>
            <a:xfrm>
              <a:off x="6239665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6887386" y="4724678"/>
              <a:ext cx="412763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82" name="Google Shape;382;p11"/>
            <p:cNvSpPr txBox="1"/>
            <p:nvPr/>
          </p:nvSpPr>
          <p:spPr>
            <a:xfrm>
              <a:off x="7752601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383" name="Google Shape;383;p11"/>
            <p:cNvSpPr txBox="1"/>
            <p:nvPr/>
          </p:nvSpPr>
          <p:spPr>
            <a:xfrm>
              <a:off x="8616229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9252838" y="4718328"/>
              <a:ext cx="2374977" cy="338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385" name="Google Shape;385;p11"/>
          <p:cNvSpPr txBox="1"/>
          <p:nvPr/>
        </p:nvSpPr>
        <p:spPr>
          <a:xfrm>
            <a:off x="2717800" y="28670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386" name="Google Shape;386;p11"/>
          <p:cNvSpPr txBox="1"/>
          <p:nvPr/>
        </p:nvSpPr>
        <p:spPr>
          <a:xfrm>
            <a:off x="3563937" y="2882900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387" name="Google Shape;387;p11"/>
          <p:cNvSpPr txBox="1"/>
          <p:nvPr/>
        </p:nvSpPr>
        <p:spPr>
          <a:xfrm>
            <a:off x="4424362" y="2865437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388" name="Google Shape;388;p11"/>
          <p:cNvSpPr txBox="1"/>
          <p:nvPr/>
        </p:nvSpPr>
        <p:spPr>
          <a:xfrm>
            <a:off x="9953625" y="2851150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6</a:t>
            </a:r>
            <a:endParaRPr/>
          </a:p>
        </p:txBody>
      </p:sp>
      <p:sp>
        <p:nvSpPr>
          <p:cNvPr id="389" name="Google Shape;389;p11"/>
          <p:cNvSpPr txBox="1"/>
          <p:nvPr/>
        </p:nvSpPr>
        <p:spPr>
          <a:xfrm>
            <a:off x="5238750" y="28670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390" name="Google Shape;390;p11"/>
          <p:cNvSpPr txBox="1"/>
          <p:nvPr/>
        </p:nvSpPr>
        <p:spPr>
          <a:xfrm>
            <a:off x="5951537" y="2851150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grpSp>
        <p:nvGrpSpPr>
          <p:cNvPr id="391" name="Google Shape;391;p11"/>
          <p:cNvGrpSpPr/>
          <p:nvPr/>
        </p:nvGrpSpPr>
        <p:grpSpPr>
          <a:xfrm>
            <a:off x="1185862" y="4765675"/>
            <a:ext cx="8020050" cy="1471612"/>
            <a:chOff x="2828396" y="3933056"/>
            <a:chExt cx="8020132" cy="1477569"/>
          </a:xfrm>
        </p:grpSpPr>
        <p:grpSp>
          <p:nvGrpSpPr>
            <p:cNvPr id="392" name="Google Shape;392;p11"/>
            <p:cNvGrpSpPr/>
            <p:nvPr/>
          </p:nvGrpSpPr>
          <p:grpSpPr>
            <a:xfrm>
              <a:off x="3503090" y="3933056"/>
              <a:ext cx="7345438" cy="846374"/>
              <a:chOff x="3503090" y="3933056"/>
              <a:chExt cx="7345438" cy="846374"/>
            </a:xfrm>
          </p:grpSpPr>
          <p:sp>
            <p:nvSpPr>
              <p:cNvPr id="393" name="Google Shape;393;p11"/>
              <p:cNvSpPr txBox="1"/>
              <p:nvPr/>
            </p:nvSpPr>
            <p:spPr>
              <a:xfrm>
                <a:off x="3503090" y="3933056"/>
                <a:ext cx="7345438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94" name="Google Shape;394;p11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1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1"/>
              <p:cNvCxnSpPr/>
              <p:nvPr/>
            </p:nvCxnSpPr>
            <p:spPr>
              <a:xfrm>
                <a:off x="5951040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1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1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1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1"/>
              <p:cNvCxnSpPr/>
              <p:nvPr/>
            </p:nvCxnSpPr>
            <p:spPr>
              <a:xfrm>
                <a:off x="9227673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1"/>
              <p:cNvCxnSpPr/>
              <p:nvPr/>
            </p:nvCxnSpPr>
            <p:spPr>
              <a:xfrm>
                <a:off x="10056357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402" name="Google Shape;402;p11"/>
            <p:cNvSpPr txBox="1"/>
            <p:nvPr/>
          </p:nvSpPr>
          <p:spPr>
            <a:xfrm>
              <a:off x="2828396" y="4887818"/>
              <a:ext cx="1703404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Vres</a:t>
              </a:r>
              <a:endParaRPr/>
            </a:p>
          </p:txBody>
        </p:sp>
      </p:grpSp>
      <p:grpSp>
        <p:nvGrpSpPr>
          <p:cNvPr id="403" name="Google Shape;403;p11"/>
          <p:cNvGrpSpPr/>
          <p:nvPr/>
        </p:nvGrpSpPr>
        <p:grpSpPr>
          <a:xfrm>
            <a:off x="2857500" y="5654675"/>
            <a:ext cx="7126287" cy="387350"/>
            <a:chOff x="4501296" y="4718328"/>
            <a:chExt cx="7126519" cy="387334"/>
          </a:xfrm>
        </p:grpSpPr>
        <p:sp>
          <p:nvSpPr>
            <p:cNvPr id="404" name="Google Shape;404;p11"/>
            <p:cNvSpPr txBox="1"/>
            <p:nvPr/>
          </p:nvSpPr>
          <p:spPr>
            <a:xfrm>
              <a:off x="4501296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405" name="Google Shape;405;p11"/>
            <p:cNvSpPr txBox="1"/>
            <p:nvPr/>
          </p:nvSpPr>
          <p:spPr>
            <a:xfrm>
              <a:off x="5376037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06" name="Google Shape;406;p11"/>
            <p:cNvSpPr txBox="1"/>
            <p:nvPr/>
          </p:nvSpPr>
          <p:spPr>
            <a:xfrm>
              <a:off x="6239665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407" name="Google Shape;407;p11"/>
            <p:cNvSpPr txBox="1"/>
            <p:nvPr/>
          </p:nvSpPr>
          <p:spPr>
            <a:xfrm>
              <a:off x="6887386" y="4724678"/>
              <a:ext cx="412763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08" name="Google Shape;408;p11"/>
            <p:cNvSpPr txBox="1"/>
            <p:nvPr/>
          </p:nvSpPr>
          <p:spPr>
            <a:xfrm>
              <a:off x="7752601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409" name="Google Shape;409;p11"/>
            <p:cNvSpPr txBox="1"/>
            <p:nvPr/>
          </p:nvSpPr>
          <p:spPr>
            <a:xfrm>
              <a:off x="8616229" y="4724678"/>
              <a:ext cx="412763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410" name="Google Shape;410;p11"/>
            <p:cNvSpPr txBox="1"/>
            <p:nvPr/>
          </p:nvSpPr>
          <p:spPr>
            <a:xfrm>
              <a:off x="9252838" y="4718328"/>
              <a:ext cx="2374977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411" name="Google Shape;411;p11"/>
          <p:cNvSpPr txBox="1"/>
          <p:nvPr/>
        </p:nvSpPr>
        <p:spPr>
          <a:xfrm>
            <a:off x="2012950" y="5634037"/>
            <a:ext cx="414337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412" name="Google Shape;412;p11"/>
          <p:cNvSpPr txBox="1"/>
          <p:nvPr/>
        </p:nvSpPr>
        <p:spPr>
          <a:xfrm>
            <a:off x="2076450" y="43656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413" name="Google Shape;413;p11"/>
          <p:cNvSpPr txBox="1"/>
          <p:nvPr/>
        </p:nvSpPr>
        <p:spPr>
          <a:xfrm>
            <a:off x="2782887" y="4365625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414" name="Google Shape;414;p11"/>
          <p:cNvSpPr txBox="1"/>
          <p:nvPr/>
        </p:nvSpPr>
        <p:spPr>
          <a:xfrm>
            <a:off x="3503612" y="43656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415" name="Google Shape;415;p11"/>
          <p:cNvSpPr txBox="1"/>
          <p:nvPr/>
        </p:nvSpPr>
        <p:spPr>
          <a:xfrm>
            <a:off x="9804400" y="4437062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1</a:t>
            </a:r>
            <a:endParaRPr/>
          </a:p>
        </p:txBody>
      </p:sp>
      <p:sp>
        <p:nvSpPr>
          <p:cNvPr id="416" name="Google Shape;416;p11"/>
          <p:cNvSpPr txBox="1"/>
          <p:nvPr/>
        </p:nvSpPr>
        <p:spPr>
          <a:xfrm>
            <a:off x="9809162" y="4946650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2</a:t>
            </a:r>
            <a:endParaRPr/>
          </a:p>
        </p:txBody>
      </p:sp>
      <p:sp>
        <p:nvSpPr>
          <p:cNvPr id="417" name="Google Shape;417;p11"/>
          <p:cNvSpPr txBox="1"/>
          <p:nvPr/>
        </p:nvSpPr>
        <p:spPr>
          <a:xfrm>
            <a:off x="9804400" y="5529262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3</a:t>
            </a:r>
            <a:endParaRPr/>
          </a:p>
        </p:txBody>
      </p:sp>
      <p:sp>
        <p:nvSpPr>
          <p:cNvPr id="418" name="Google Shape;418;p11"/>
          <p:cNvSpPr txBox="1"/>
          <p:nvPr/>
        </p:nvSpPr>
        <p:spPr>
          <a:xfrm>
            <a:off x="1914525" y="2800350"/>
            <a:ext cx="511175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2668587" y="2814637"/>
            <a:ext cx="511175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1"/>
          <p:cNvSpPr txBox="1"/>
          <p:nvPr/>
        </p:nvSpPr>
        <p:spPr>
          <a:xfrm>
            <a:off x="3443287" y="2825750"/>
            <a:ext cx="512762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1"/>
          <p:cNvSpPr txBox="1"/>
          <p:nvPr/>
        </p:nvSpPr>
        <p:spPr>
          <a:xfrm>
            <a:off x="4378325" y="2825750"/>
            <a:ext cx="512762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1"/>
          <p:cNvSpPr txBox="1"/>
          <p:nvPr/>
        </p:nvSpPr>
        <p:spPr>
          <a:xfrm>
            <a:off x="5132387" y="2840037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6024562" y="2852737"/>
            <a:ext cx="511175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1"/>
          <p:cNvSpPr txBox="1"/>
          <p:nvPr/>
        </p:nvSpPr>
        <p:spPr>
          <a:xfrm rot="-420000">
            <a:off x="-90487" y="1679575"/>
            <a:ext cx="371316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alibri"/>
              <a:buNone/>
            </a:pPr>
            <a:r>
              <a:rPr lang="es-ES" sz="30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7899400" y="6238875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426" name="Google Shape;426;p11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32" name="Google Shape;432;p1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33" name="Google Shape;433;p12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2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36" name="Google Shape;436;p12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2"/>
          <p:cNvSpPr txBox="1"/>
          <p:nvPr/>
        </p:nvSpPr>
        <p:spPr>
          <a:xfrm>
            <a:off x="1200150" y="2044700"/>
            <a:ext cx="8775700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Cargar vector1 </a:t>
            </a:r>
            <a:r>
              <a:rPr lang="es-ES" sz="1800" b="0" i="1" u="none">
                <a:solidFill>
                  <a:srgbClr val="181717"/>
                </a:solidFill>
                <a:latin typeface="Consolas"/>
                <a:ea typeface="Consolas"/>
                <a:cs typeface="Consolas"/>
                <a:sym typeface="Consolas"/>
              </a:rPr>
              <a:t>(no hay que implementarlo)</a:t>
            </a:r>
            <a:r>
              <a:rPr lang="es-ES" sz="1800" b="0" i="1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 cada elemento en la posición i del vector 1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(el elemento es par) entonces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Agregar el elemento de la posición i del vector1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      en el vector2 en la posición correspondiente.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Aumento la dimensión lógica del vector2</a:t>
            </a:r>
            <a:endParaRPr/>
          </a:p>
        </p:txBody>
      </p:sp>
      <p:sp>
        <p:nvSpPr>
          <p:cNvPr id="438" name="Google Shape;438;p12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44" name="Google Shape;444;p1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45" name="Google Shape;445;p1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3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48" name="Google Shape;448;p13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3"/>
          <p:cNvSpPr txBox="1"/>
          <p:nvPr/>
        </p:nvSpPr>
        <p:spPr>
          <a:xfrm>
            <a:off x="2014537" y="1819275"/>
            <a:ext cx="7415212" cy="4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tam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[1..tam]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a1,a2: numeros;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dim1L, dim2L: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llenarNumeros (a1,dim1L);  </a:t>
            </a:r>
            <a:r>
              <a:rPr lang="es-ES" sz="1800" b="0" i="1" u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//no se 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1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procesar(a1,dim1L, a2,dim2L);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-ES" sz="21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end.</a:t>
            </a:r>
            <a:endParaRPr/>
          </a:p>
        </p:txBody>
      </p:sp>
      <p:sp>
        <p:nvSpPr>
          <p:cNvPr id="450" name="Google Shape;450;p13"/>
          <p:cNvSpPr txBox="1"/>
          <p:nvPr/>
        </p:nvSpPr>
        <p:spPr>
          <a:xfrm>
            <a:off x="119062" y="141287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5C2AD319-BFCA-4502-900A-8342652F3460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E0CE6FC0-3E03-488B-A490-F4CAB40F7E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16388" name="Imagen 14">
            <a:extLst>
              <a:ext uri="{FF2B5EF4-FFF2-40B4-BE49-F238E27FC236}">
                <a16:creationId xmlns:a16="http://schemas.microsoft.com/office/drawing/2014/main" xmlns="" id="{80B994DA-349B-42BE-989F-7BB1A0616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35CCC82F-DB5B-4A49-A5E4-C3A8579DE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xmlns="" id="{1D3C7BE7-F153-435B-ABD4-42B5C8B9D2BE}"/>
              </a:ext>
            </a:extLst>
          </p:cNvPr>
          <p:cNvSpPr txBox="1"/>
          <p:nvPr/>
        </p:nvSpPr>
        <p:spPr>
          <a:xfrm>
            <a:off x="6167438" y="98425"/>
            <a:ext cx="468153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grpSp>
        <p:nvGrpSpPr>
          <p:cNvPr id="16391" name="Grupo 10">
            <a:extLst>
              <a:ext uri="{FF2B5EF4-FFF2-40B4-BE49-F238E27FC236}">
                <a16:creationId xmlns:a16="http://schemas.microsoft.com/office/drawing/2014/main" xmlns="" id="{CF6C6097-17F6-41B8-BFDF-6BF4833EFC73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981075"/>
            <a:ext cx="11017250" cy="1698625"/>
            <a:chOff x="6045404" y="1810397"/>
            <a:chExt cx="11016843" cy="1700385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F3ACD262-7CC6-4ED5-A0D2-6A545C7BAA60}"/>
                </a:ext>
              </a:extLst>
            </p:cNvPr>
            <p:cNvSpPr txBox="1"/>
            <p:nvPr/>
          </p:nvSpPr>
          <p:spPr>
            <a:xfrm>
              <a:off x="7485213" y="2032877"/>
              <a:ext cx="9577034" cy="14779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3000" b="1" dirty="0">
                  <a:solidFill>
                    <a:schemeClr val="accent5"/>
                  </a:solidFill>
                  <a:latin typeface="+mn-lt"/>
                </a:rPr>
                <a:t>Supongamos que se declara un vector de enteros cuya dimensión física es de 1000, y por algún motivo sólo se cargan las 4 primeras posiciones.</a:t>
              </a:r>
              <a:endParaRPr lang="es-AR" sz="3000" b="1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6420" name="Imagen 16" descr="Logotipo, Icono&#10;&#10;Descripción generada automáticamente">
              <a:extLst>
                <a:ext uri="{FF2B5EF4-FFF2-40B4-BE49-F238E27FC236}">
                  <a16:creationId xmlns:a16="http://schemas.microsoft.com/office/drawing/2014/main" xmlns="" id="{5CF02252-192F-4098-BB3B-A7531FF5D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404" y="1810397"/>
              <a:ext cx="1460747" cy="14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043551E7-1DD2-4914-AC8D-B20C110FD4D9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2997200"/>
            <a:ext cx="8497888" cy="1354138"/>
            <a:chOff x="263352" y="2996952"/>
            <a:chExt cx="8497562" cy="135413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xmlns="" id="{668EAEA6-925E-41CE-85F5-7140CD92565B}"/>
                </a:ext>
              </a:extLst>
            </p:cNvPr>
            <p:cNvSpPr/>
            <p:nvPr/>
          </p:nvSpPr>
          <p:spPr>
            <a:xfrm>
              <a:off x="679261" y="3009652"/>
              <a:ext cx="7648282" cy="69532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xmlns="" id="{AEE09621-C32E-4906-B3DB-0FF87411171B}"/>
                </a:ext>
              </a:extLst>
            </p:cNvPr>
            <p:cNvCxnSpPr/>
            <p:nvPr/>
          </p:nvCxnSpPr>
          <p:spPr>
            <a:xfrm>
              <a:off x="1430120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xmlns="" id="{561E250C-A441-41F4-951E-0DC764E0B6F3}"/>
                </a:ext>
              </a:extLst>
            </p:cNvPr>
            <p:cNvCxnSpPr/>
            <p:nvPr/>
          </p:nvCxnSpPr>
          <p:spPr>
            <a:xfrm>
              <a:off x="2214315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xmlns="" id="{661A0ED9-DBC3-4E01-81E0-DDA0CC84CDCB}"/>
                </a:ext>
              </a:extLst>
            </p:cNvPr>
            <p:cNvCxnSpPr/>
            <p:nvPr/>
          </p:nvCxnSpPr>
          <p:spPr>
            <a:xfrm>
              <a:off x="2996922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xmlns="" id="{6DC28118-DBCD-441E-A0F4-4CF1FBB80B82}"/>
                </a:ext>
              </a:extLst>
            </p:cNvPr>
            <p:cNvCxnSpPr/>
            <p:nvPr/>
          </p:nvCxnSpPr>
          <p:spPr>
            <a:xfrm>
              <a:off x="3747781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xmlns="" id="{809094FD-3265-4961-8F37-1DEA789C9948}"/>
                </a:ext>
              </a:extLst>
            </p:cNvPr>
            <p:cNvCxnSpPr/>
            <p:nvPr/>
          </p:nvCxnSpPr>
          <p:spPr>
            <a:xfrm>
              <a:off x="4531976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xmlns="" id="{4962479A-46A0-49CA-A82E-86F3DCCDF966}"/>
                </a:ext>
              </a:extLst>
            </p:cNvPr>
            <p:cNvCxnSpPr/>
            <p:nvPr/>
          </p:nvCxnSpPr>
          <p:spPr>
            <a:xfrm>
              <a:off x="5316171" y="30096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6 CuadroTexto">
              <a:extLst>
                <a:ext uri="{FF2B5EF4-FFF2-40B4-BE49-F238E27FC236}">
                  <a16:creationId xmlns:a16="http://schemas.microsoft.com/office/drawing/2014/main" xmlns="" id="{42F23EBB-06AA-441B-8B4F-FC0F2173BE3B}"/>
                </a:ext>
              </a:extLst>
            </p:cNvPr>
            <p:cNvSpPr txBox="1"/>
            <p:nvPr/>
          </p:nvSpPr>
          <p:spPr>
            <a:xfrm>
              <a:off x="831655" y="30699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61 </a:t>
              </a:r>
            </a:p>
          </p:txBody>
        </p:sp>
        <p:sp>
          <p:nvSpPr>
            <p:cNvPr id="28" name="6 CuadroTexto">
              <a:extLst>
                <a:ext uri="{FF2B5EF4-FFF2-40B4-BE49-F238E27FC236}">
                  <a16:creationId xmlns:a16="http://schemas.microsoft.com/office/drawing/2014/main" xmlns="" id="{4637E9F9-1D5C-410D-9356-3088CB0E82B3}"/>
                </a:ext>
              </a:extLst>
            </p:cNvPr>
            <p:cNvSpPr txBox="1"/>
            <p:nvPr/>
          </p:nvSpPr>
          <p:spPr>
            <a:xfrm>
              <a:off x="1599976" y="30572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5 </a:t>
              </a:r>
            </a:p>
          </p:txBody>
        </p:sp>
        <p:sp>
          <p:nvSpPr>
            <p:cNvPr id="29" name="6 CuadroTexto">
              <a:extLst>
                <a:ext uri="{FF2B5EF4-FFF2-40B4-BE49-F238E27FC236}">
                  <a16:creationId xmlns:a16="http://schemas.microsoft.com/office/drawing/2014/main" xmlns="" id="{2020DFDB-A3DA-4476-A20E-0CD59811F477}"/>
                </a:ext>
              </a:extLst>
            </p:cNvPr>
            <p:cNvSpPr txBox="1"/>
            <p:nvPr/>
          </p:nvSpPr>
          <p:spPr>
            <a:xfrm>
              <a:off x="2509579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8 </a:t>
              </a:r>
            </a:p>
          </p:txBody>
        </p:sp>
        <p:sp>
          <p:nvSpPr>
            <p:cNvPr id="30" name="6 CuadroTexto">
              <a:extLst>
                <a:ext uri="{FF2B5EF4-FFF2-40B4-BE49-F238E27FC236}">
                  <a16:creationId xmlns:a16="http://schemas.microsoft.com/office/drawing/2014/main" xmlns="" id="{3A2E719A-4E89-4562-B6CF-FB737C0F63AF}"/>
                </a:ext>
              </a:extLst>
            </p:cNvPr>
            <p:cNvSpPr txBox="1"/>
            <p:nvPr/>
          </p:nvSpPr>
          <p:spPr>
            <a:xfrm>
              <a:off x="3144554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33 </a:t>
              </a:r>
            </a:p>
          </p:txBody>
        </p:sp>
        <p:sp>
          <p:nvSpPr>
            <p:cNvPr id="31" name="6 CuadroTexto">
              <a:extLst>
                <a:ext uri="{FF2B5EF4-FFF2-40B4-BE49-F238E27FC236}">
                  <a16:creationId xmlns:a16="http://schemas.microsoft.com/office/drawing/2014/main" xmlns="" id="{A6BA8368-8753-417A-8D6D-2A5E707704F4}"/>
                </a:ext>
              </a:extLst>
            </p:cNvPr>
            <p:cNvSpPr txBox="1"/>
            <p:nvPr/>
          </p:nvSpPr>
          <p:spPr>
            <a:xfrm>
              <a:off x="3836678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2" name="6 CuadroTexto">
              <a:extLst>
                <a:ext uri="{FF2B5EF4-FFF2-40B4-BE49-F238E27FC236}">
                  <a16:creationId xmlns:a16="http://schemas.microsoft.com/office/drawing/2014/main" xmlns="" id="{224D3520-3A82-48E6-A8E5-60D625679701}"/>
                </a:ext>
              </a:extLst>
            </p:cNvPr>
            <p:cNvSpPr txBox="1"/>
            <p:nvPr/>
          </p:nvSpPr>
          <p:spPr>
            <a:xfrm>
              <a:off x="4746280" y="30699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3" name="6 CuadroTexto">
              <a:extLst>
                <a:ext uri="{FF2B5EF4-FFF2-40B4-BE49-F238E27FC236}">
                  <a16:creationId xmlns:a16="http://schemas.microsoft.com/office/drawing/2014/main" xmlns="" id="{483A61D5-8854-4603-B941-3AFB305D4CA5}"/>
                </a:ext>
              </a:extLst>
            </p:cNvPr>
            <p:cNvSpPr txBox="1"/>
            <p:nvPr/>
          </p:nvSpPr>
          <p:spPr>
            <a:xfrm>
              <a:off x="5446341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4" name="6 CuadroTexto">
              <a:extLst>
                <a:ext uri="{FF2B5EF4-FFF2-40B4-BE49-F238E27FC236}">
                  <a16:creationId xmlns:a16="http://schemas.microsoft.com/office/drawing/2014/main" xmlns="" id="{5A5550B6-19C0-40EA-874B-44BBEC7BB039}"/>
                </a:ext>
              </a:extLst>
            </p:cNvPr>
            <p:cNvSpPr txBox="1"/>
            <p:nvPr/>
          </p:nvSpPr>
          <p:spPr>
            <a:xfrm>
              <a:off x="263352" y="3704976"/>
              <a:ext cx="480995" cy="6461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35" name="6 CuadroTexto">
              <a:extLst>
                <a:ext uri="{FF2B5EF4-FFF2-40B4-BE49-F238E27FC236}">
                  <a16:creationId xmlns:a16="http://schemas.microsoft.com/office/drawing/2014/main" xmlns="" id="{7532F654-144F-4BCD-A4B1-C51BAC49CCEA}"/>
                </a:ext>
              </a:extLst>
            </p:cNvPr>
            <p:cNvSpPr txBox="1"/>
            <p:nvPr/>
          </p:nvSpPr>
          <p:spPr>
            <a:xfrm>
              <a:off x="847530" y="3719264"/>
              <a:ext cx="7913384" cy="3698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  2      3     4     5      6     …    …    999  1000     </a:t>
              </a: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xmlns="" id="{6634BBEE-6945-4BEE-90A7-9F14C6CAE0B6}"/>
                </a:ext>
              </a:extLst>
            </p:cNvPr>
            <p:cNvCxnSpPr/>
            <p:nvPr/>
          </p:nvCxnSpPr>
          <p:spPr>
            <a:xfrm>
              <a:off x="6086079" y="29969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6 CuadroTexto">
              <a:extLst>
                <a:ext uri="{FF2B5EF4-FFF2-40B4-BE49-F238E27FC236}">
                  <a16:creationId xmlns:a16="http://schemas.microsoft.com/office/drawing/2014/main" xmlns="" id="{33F7E241-26BC-4DD4-BE2E-6B3869729FB6}"/>
                </a:ext>
              </a:extLst>
            </p:cNvPr>
            <p:cNvSpPr txBox="1"/>
            <p:nvPr/>
          </p:nvSpPr>
          <p:spPr>
            <a:xfrm>
              <a:off x="6168625" y="3057277"/>
              <a:ext cx="658788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8" name="6 CuadroTexto">
              <a:extLst>
                <a:ext uri="{FF2B5EF4-FFF2-40B4-BE49-F238E27FC236}">
                  <a16:creationId xmlns:a16="http://schemas.microsoft.com/office/drawing/2014/main" xmlns="" id="{F00202D2-09F5-4534-B486-8D10898ECD46}"/>
                </a:ext>
              </a:extLst>
            </p:cNvPr>
            <p:cNvSpPr txBox="1"/>
            <p:nvPr/>
          </p:nvSpPr>
          <p:spPr>
            <a:xfrm>
              <a:off x="6960758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39" name="6 CuadroTexto">
              <a:extLst>
                <a:ext uri="{FF2B5EF4-FFF2-40B4-BE49-F238E27FC236}">
                  <a16:creationId xmlns:a16="http://schemas.microsoft.com/office/drawing/2014/main" xmlns="" id="{46D87396-03F3-4485-A9C8-42FC7FBE0027}"/>
                </a:ext>
              </a:extLst>
            </p:cNvPr>
            <p:cNvSpPr txBox="1"/>
            <p:nvPr/>
          </p:nvSpPr>
          <p:spPr>
            <a:xfrm>
              <a:off x="7741778" y="3069977"/>
              <a:ext cx="658787" cy="4921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600" dirty="0">
                  <a:latin typeface="Consolas" panose="020B0609020204030204" pitchFamily="49" charset="0"/>
                </a:rPr>
                <a:t>? </a:t>
              </a: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xmlns="" id="{3F308334-5A37-4884-B761-0CE6EF4CD7A0}"/>
                </a:ext>
              </a:extLst>
            </p:cNvPr>
            <p:cNvCxnSpPr/>
            <p:nvPr/>
          </p:nvCxnSpPr>
          <p:spPr>
            <a:xfrm>
              <a:off x="6744866" y="29969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xmlns="" id="{03EF77E4-B8C2-450F-A000-253F7EFB7436}"/>
                </a:ext>
              </a:extLst>
            </p:cNvPr>
            <p:cNvCxnSpPr/>
            <p:nvPr/>
          </p:nvCxnSpPr>
          <p:spPr>
            <a:xfrm>
              <a:off x="7535411" y="3022352"/>
              <a:ext cx="0" cy="69532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E6194011-F588-4ED2-B1C2-F478F4077376}"/>
              </a:ext>
            </a:extLst>
          </p:cNvPr>
          <p:cNvSpPr txBox="1"/>
          <p:nvPr/>
        </p:nvSpPr>
        <p:spPr bwMode="auto">
          <a:xfrm>
            <a:off x="334963" y="4377061"/>
            <a:ext cx="7993062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600" b="1" dirty="0">
                <a:solidFill>
                  <a:schemeClr val="accent4"/>
                </a:solidFill>
                <a:latin typeface="+mn-lt"/>
              </a:rPr>
              <a:t>Si se quiere obtener la suma de los elementos, hasta donde debo considerar? Tengo que sumar los 1000 elementos? Qué valores tienen las posiciones que no fueron cargadas?</a:t>
            </a:r>
            <a:endParaRPr lang="es-AR" sz="2600" b="1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6CF7AD10-C2BA-4047-9403-4064519F93C7}"/>
              </a:ext>
            </a:extLst>
          </p:cNvPr>
          <p:cNvGrpSpPr>
            <a:grpSpLocks/>
          </p:cNvGrpSpPr>
          <p:nvPr/>
        </p:nvGrpSpPr>
        <p:grpSpPr bwMode="auto">
          <a:xfrm>
            <a:off x="8957357" y="3904455"/>
            <a:ext cx="3234643" cy="1808952"/>
            <a:chOff x="8956878" y="3904290"/>
            <a:chExt cx="3234960" cy="1809639"/>
          </a:xfrm>
        </p:grpSpPr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xmlns="" id="{0DAD9E7E-81E1-4678-9721-FFB8FD5A7391}"/>
                </a:ext>
              </a:extLst>
            </p:cNvPr>
            <p:cNvSpPr/>
            <p:nvPr/>
          </p:nvSpPr>
          <p:spPr>
            <a:xfrm>
              <a:off x="9775538" y="3904290"/>
              <a:ext cx="1043090" cy="1008445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xmlns="" id="{964BD659-BF67-4481-BAF3-2EFACD06D710}"/>
                </a:ext>
              </a:extLst>
            </p:cNvPr>
            <p:cNvSpPr txBox="1"/>
            <p:nvPr/>
          </p:nvSpPr>
          <p:spPr bwMode="auto">
            <a:xfrm>
              <a:off x="8956878" y="4944196"/>
              <a:ext cx="3234960" cy="769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ES" sz="2200" b="1" dirty="0">
                  <a:solidFill>
                    <a:srgbClr val="FF0066"/>
                  </a:solidFill>
                  <a:latin typeface="+mn-lt"/>
                </a:rPr>
                <a:t>DIMENSION FISICA</a:t>
              </a:r>
            </a:p>
            <a:p>
              <a:pPr>
                <a:defRPr/>
              </a:pPr>
              <a:r>
                <a:rPr lang="es-ES" sz="2200" b="1" dirty="0">
                  <a:solidFill>
                    <a:srgbClr val="FF0066"/>
                  </a:solidFill>
                  <a:latin typeface="+mn-lt"/>
                </a:rPr>
                <a:t>DIMENSION LOGICA</a:t>
              </a:r>
              <a:endParaRPr lang="es-AR" sz="2200" b="1" dirty="0">
                <a:solidFill>
                  <a:srgbClr val="FF0066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4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56" name="Google Shape;456;p1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57" name="Google Shape;457;p1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4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60" name="Google Shape;460;p14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4"/>
          <p:cNvSpPr txBox="1"/>
          <p:nvPr/>
        </p:nvSpPr>
        <p:spPr>
          <a:xfrm>
            <a:off x="1130300" y="1909762"/>
            <a:ext cx="10726737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procesar (a1:números; dim1:integer;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var a2:números; var dim2:integer);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dim2:=0;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 1 to dim1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(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esPar(a1[i])</a:t>
            </a: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then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dim2:= dim2 + 1;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a2[dim2]:= a1[i];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grpSp>
        <p:nvGrpSpPr>
          <p:cNvPr id="462" name="Google Shape;462;p14"/>
          <p:cNvGrpSpPr/>
          <p:nvPr/>
        </p:nvGrpSpPr>
        <p:grpSpPr>
          <a:xfrm>
            <a:off x="3287712" y="3041650"/>
            <a:ext cx="6253162" cy="869950"/>
            <a:chOff x="2927648" y="3121402"/>
            <a:chExt cx="5393271" cy="870803"/>
          </a:xfrm>
        </p:grpSpPr>
        <p:sp>
          <p:nvSpPr>
            <p:cNvPr id="463" name="Google Shape;463;p14"/>
            <p:cNvSpPr txBox="1"/>
            <p:nvPr/>
          </p:nvSpPr>
          <p:spPr>
            <a:xfrm>
              <a:off x="4107897" y="3121402"/>
              <a:ext cx="4213022" cy="368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Para cada elemento del vector 1</a:t>
              </a:r>
              <a:endParaRPr/>
            </a:p>
          </p:txBody>
        </p:sp>
        <p:cxnSp>
          <p:nvCxnSpPr>
            <p:cNvPr id="464" name="Google Shape;464;p14"/>
            <p:cNvCxnSpPr/>
            <p:nvPr/>
          </p:nvCxnSpPr>
          <p:spPr>
            <a:xfrm>
              <a:off x="2927648" y="3313678"/>
              <a:ext cx="1528025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5" name="Google Shape;465;p14"/>
            <p:cNvCxnSpPr/>
            <p:nvPr/>
          </p:nvCxnSpPr>
          <p:spPr>
            <a:xfrm>
              <a:off x="2927648" y="3285075"/>
              <a:ext cx="0" cy="70713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466" name="Google Shape;466;p14"/>
          <p:cNvGrpSpPr/>
          <p:nvPr/>
        </p:nvGrpSpPr>
        <p:grpSpPr>
          <a:xfrm>
            <a:off x="5629275" y="4643437"/>
            <a:ext cx="5408612" cy="369887"/>
            <a:chOff x="4871864" y="4149080"/>
            <a:chExt cx="4355039" cy="369332"/>
          </a:xfrm>
        </p:grpSpPr>
        <p:sp>
          <p:nvSpPr>
            <p:cNvPr id="467" name="Google Shape;467;p14"/>
            <p:cNvSpPr txBox="1"/>
            <p:nvPr/>
          </p:nvSpPr>
          <p:spPr>
            <a:xfrm>
              <a:off x="6349535" y="4149080"/>
              <a:ext cx="2877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Si el elemento es par</a:t>
              </a:r>
              <a:endParaRPr/>
            </a:p>
          </p:txBody>
        </p:sp>
        <p:cxnSp>
          <p:nvCxnSpPr>
            <p:cNvPr id="468" name="Google Shape;468;p14"/>
            <p:cNvCxnSpPr/>
            <p:nvPr/>
          </p:nvCxnSpPr>
          <p:spPr>
            <a:xfrm>
              <a:off x="4871864" y="4342464"/>
              <a:ext cx="1709037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</p:grpSp>
      <p:sp>
        <p:nvSpPr>
          <p:cNvPr id="469" name="Google Shape;469;p14"/>
          <p:cNvSpPr/>
          <p:nvPr/>
        </p:nvSpPr>
        <p:spPr>
          <a:xfrm>
            <a:off x="5162550" y="5194300"/>
            <a:ext cx="155575" cy="914400"/>
          </a:xfrm>
          <a:prstGeom prst="rightBrace">
            <a:avLst>
              <a:gd name="adj1" fmla="val 306"/>
              <a:gd name="adj2" fmla="val 50000"/>
            </a:avLst>
          </a:prstGeom>
          <a:noFill/>
          <a:ln w="38100" cap="flat" cmpd="sng">
            <a:solidFill>
              <a:srgbClr val="70AD4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0" name="Google Shape;470;p14"/>
          <p:cNvGrpSpPr/>
          <p:nvPr/>
        </p:nvGrpSpPr>
        <p:grpSpPr>
          <a:xfrm>
            <a:off x="5522912" y="5495925"/>
            <a:ext cx="4506912" cy="646112"/>
            <a:chOff x="4871864" y="4149080"/>
            <a:chExt cx="3629545" cy="646331"/>
          </a:xfrm>
        </p:grpSpPr>
        <p:sp>
          <p:nvSpPr>
            <p:cNvPr id="471" name="Google Shape;471;p14"/>
            <p:cNvSpPr txBox="1"/>
            <p:nvPr/>
          </p:nvSpPr>
          <p:spPr>
            <a:xfrm>
              <a:off x="5623598" y="4149080"/>
              <a:ext cx="28778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Agrego el elemento en la posición</a:t>
              </a:r>
              <a:endParaRPr/>
            </a:p>
          </p:txBody>
        </p:sp>
        <p:cxnSp>
          <p:nvCxnSpPr>
            <p:cNvPr id="472" name="Google Shape;472;p14"/>
            <p:cNvCxnSpPr/>
            <p:nvPr/>
          </p:nvCxnSpPr>
          <p:spPr>
            <a:xfrm>
              <a:off x="4871864" y="4342820"/>
              <a:ext cx="809264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</p:grpSp>
      <p:sp>
        <p:nvSpPr>
          <p:cNvPr id="473" name="Google Shape;473;p1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80" name="Google Shape;480;p15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5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483" name="Google Shape;483;p15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5"/>
          <p:cNvSpPr txBox="1"/>
          <p:nvPr/>
        </p:nvSpPr>
        <p:spPr>
          <a:xfrm>
            <a:off x="1130300" y="1909762"/>
            <a:ext cx="10726737" cy="178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esPar (valor:integer):boolean;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esPar:= (valor MOD 2 = 0);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grpSp>
        <p:nvGrpSpPr>
          <p:cNvPr id="485" name="Google Shape;485;p15"/>
          <p:cNvGrpSpPr/>
          <p:nvPr/>
        </p:nvGrpSpPr>
        <p:grpSpPr>
          <a:xfrm>
            <a:off x="5629275" y="2987675"/>
            <a:ext cx="5408612" cy="1200150"/>
            <a:chOff x="4871864" y="4149080"/>
            <a:chExt cx="4355039" cy="1200329"/>
          </a:xfrm>
        </p:grpSpPr>
        <p:sp>
          <p:nvSpPr>
            <p:cNvPr id="486" name="Google Shape;486;p15"/>
            <p:cNvSpPr txBox="1"/>
            <p:nvPr/>
          </p:nvSpPr>
          <p:spPr>
            <a:xfrm>
              <a:off x="6349535" y="4149080"/>
              <a:ext cx="28773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1800"/>
                <a:buFont typeface="Consolas"/>
                <a:buNone/>
              </a:pPr>
              <a:r>
                <a:rPr lang="es-ES" sz="1800" b="1" i="0" u="none">
                  <a:solidFill>
                    <a:srgbClr val="70AD47"/>
                  </a:solidFill>
                  <a:latin typeface="Consolas"/>
                  <a:ea typeface="Consolas"/>
                  <a:cs typeface="Consolas"/>
                  <a:sym typeface="Consolas"/>
                </a:rPr>
                <a:t>Esta función recibe el valor que esta almacenado en el vector en la posición i. </a:t>
              </a:r>
              <a:endParaRPr/>
            </a:p>
          </p:txBody>
        </p:sp>
        <p:cxnSp>
          <p:nvCxnSpPr>
            <p:cNvPr id="487" name="Google Shape;487;p15"/>
            <p:cNvCxnSpPr/>
            <p:nvPr/>
          </p:nvCxnSpPr>
          <p:spPr>
            <a:xfrm>
              <a:off x="4871864" y="4342784"/>
              <a:ext cx="1709037" cy="0"/>
            </a:xfrm>
            <a:prstGeom prst="straightConnector1">
              <a:avLst/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triangle" w="med" len="med"/>
              <a:tailEnd type="none" w="med" len="med"/>
            </a:ln>
          </p:spPr>
        </p:cxnSp>
      </p:grpSp>
      <p:grpSp>
        <p:nvGrpSpPr>
          <p:cNvPr id="488" name="Google Shape;488;p15"/>
          <p:cNvGrpSpPr/>
          <p:nvPr/>
        </p:nvGrpSpPr>
        <p:grpSpPr>
          <a:xfrm>
            <a:off x="2208212" y="4441825"/>
            <a:ext cx="8829675" cy="1976437"/>
            <a:chOff x="6672327" y="1614214"/>
            <a:chExt cx="4805314" cy="3323881"/>
          </a:xfrm>
        </p:grpSpPr>
        <p:sp>
          <p:nvSpPr>
            <p:cNvPr id="489" name="Google Shape;489;p15"/>
            <p:cNvSpPr txBox="1"/>
            <p:nvPr/>
          </p:nvSpPr>
          <p:spPr>
            <a:xfrm>
              <a:off x="7245128" y="1614214"/>
              <a:ext cx="4232513" cy="3323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3000"/>
                <a:buFont typeface="Calibri"/>
                <a:buNone/>
              </a:pPr>
              <a:r>
                <a:rPr lang="es-ES" sz="3000" b="1" i="0" u="none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Sería lo mismo que en vez de recibir el valor la función reciba el vector y la posición y chequee si el valor que hay en el vector en la posición recibida es par?</a:t>
              </a:r>
              <a:endParaRPr/>
            </a:p>
          </p:txBody>
        </p:sp>
        <p:pic>
          <p:nvPicPr>
            <p:cNvPr id="490" name="Google Shape;490;p15" descr="Logotipo, 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72327" y="1970219"/>
              <a:ext cx="626923" cy="1636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15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497" name="Google Shape;497;p16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498" name="Google Shape;498;p16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6"/>
          <p:cNvSpPr txBox="1"/>
          <p:nvPr/>
        </p:nvSpPr>
        <p:spPr>
          <a:xfrm>
            <a:off x="1130300" y="992187"/>
            <a:ext cx="109347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arreglo de números enteros (150 elementos como máximo) realice un programa que genere otro arreglo sólo con los números pares.</a:t>
            </a:r>
            <a:endParaRPr/>
          </a:p>
        </p:txBody>
      </p:sp>
      <p:pic>
        <p:nvPicPr>
          <p:cNvPr id="501" name="Google Shape;501;p16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700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6"/>
          <p:cNvSpPr txBox="1"/>
          <p:nvPr/>
        </p:nvSpPr>
        <p:spPr>
          <a:xfrm>
            <a:off x="1130300" y="1909762"/>
            <a:ext cx="10726737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procesar (a1:números; dim1:integer;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var a2:números; var dim2:integer);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dim2:=0;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 1 to dim1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(</a:t>
            </a: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esPar(a1[i])</a:t>
            </a: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then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dim2:= dim2 + 1;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a2[dim2]:= a1[i];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grpSp>
        <p:nvGrpSpPr>
          <p:cNvPr id="503" name="Google Shape;503;p16"/>
          <p:cNvGrpSpPr/>
          <p:nvPr/>
        </p:nvGrpSpPr>
        <p:grpSpPr>
          <a:xfrm>
            <a:off x="6096000" y="4019550"/>
            <a:ext cx="5643561" cy="1476375"/>
            <a:chOff x="6481237" y="3215989"/>
            <a:chExt cx="3070980" cy="2483970"/>
          </a:xfrm>
        </p:grpSpPr>
        <p:sp>
          <p:nvSpPr>
            <p:cNvPr id="504" name="Google Shape;504;p16"/>
            <p:cNvSpPr txBox="1"/>
            <p:nvPr/>
          </p:nvSpPr>
          <p:spPr>
            <a:xfrm>
              <a:off x="7108391" y="3215989"/>
              <a:ext cx="2443826" cy="2483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3000"/>
                <a:buFont typeface="Calibri"/>
                <a:buNone/>
              </a:pPr>
              <a:r>
                <a:rPr lang="es-ES" sz="3000" b="1" i="0" u="non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Cómo se puede reescribir el proceso con módulos que ya hemos realizado?</a:t>
              </a:r>
              <a:endParaRPr/>
            </a:p>
          </p:txBody>
        </p:sp>
        <p:pic>
          <p:nvPicPr>
            <p:cNvPr id="505" name="Google Shape;505;p16" descr="Logotipo, 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81237" y="3639814"/>
              <a:ext cx="626923" cy="1636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6" name="Google Shape;506;p16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512" name="Google Shape;512;p17"/>
          <p:cNvSpPr txBox="1"/>
          <p:nvPr/>
        </p:nvSpPr>
        <p:spPr>
          <a:xfrm>
            <a:off x="8759825" y="98425"/>
            <a:ext cx="20891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13" name="Google Shape;513;p17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514" name="Google Shape;514;p17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7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pic>
        <p:nvPicPr>
          <p:cNvPr id="517" name="Google Shape;517;p17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7"/>
          <p:cNvSpPr txBox="1"/>
          <p:nvPr/>
        </p:nvSpPr>
        <p:spPr>
          <a:xfrm>
            <a:off x="2198687" y="1760537"/>
            <a:ext cx="9590087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borrar (lógicamente) en el vector un elemento en una posición determinada, o un valor determinado. Puede pasar que esta operación no se pueda realizar si la posición no es válida, o en el caso de eliminar un elemento si el mismo no está</a:t>
            </a:r>
            <a:endParaRPr dirty="0"/>
          </a:p>
        </p:txBody>
      </p:sp>
      <p:grpSp>
        <p:nvGrpSpPr>
          <p:cNvPr id="519" name="Google Shape;519;p17"/>
          <p:cNvGrpSpPr/>
          <p:nvPr/>
        </p:nvGrpSpPr>
        <p:grpSpPr>
          <a:xfrm>
            <a:off x="2828925" y="3829050"/>
            <a:ext cx="8020050" cy="1471612"/>
            <a:chOff x="2828396" y="3933056"/>
            <a:chExt cx="8020132" cy="1477569"/>
          </a:xfrm>
        </p:grpSpPr>
        <p:grpSp>
          <p:nvGrpSpPr>
            <p:cNvPr id="520" name="Google Shape;520;p17"/>
            <p:cNvGrpSpPr/>
            <p:nvPr/>
          </p:nvGrpSpPr>
          <p:grpSpPr>
            <a:xfrm>
              <a:off x="3503091" y="3933056"/>
              <a:ext cx="7345437" cy="846374"/>
              <a:chOff x="3503091" y="3933056"/>
              <a:chExt cx="7345437" cy="846374"/>
            </a:xfrm>
          </p:grpSpPr>
          <p:sp>
            <p:nvSpPr>
              <p:cNvPr id="521" name="Google Shape;521;p17"/>
              <p:cNvSpPr txBox="1"/>
              <p:nvPr/>
            </p:nvSpPr>
            <p:spPr>
              <a:xfrm>
                <a:off x="3503091" y="3933056"/>
                <a:ext cx="7345437" cy="84637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522" name="Google Shape;522;p17"/>
              <p:cNvCxnSpPr/>
              <p:nvPr/>
            </p:nvCxnSpPr>
            <p:spPr>
              <a:xfrm>
                <a:off x="429526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7"/>
              <p:cNvCxnSpPr/>
              <p:nvPr/>
            </p:nvCxnSpPr>
            <p:spPr>
              <a:xfrm>
                <a:off x="512394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7"/>
              <p:cNvCxnSpPr/>
              <p:nvPr/>
            </p:nvCxnSpPr>
            <p:spPr>
              <a:xfrm>
                <a:off x="595104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7"/>
              <p:cNvCxnSpPr/>
              <p:nvPr/>
            </p:nvCxnSpPr>
            <p:spPr>
              <a:xfrm>
                <a:off x="6743211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17"/>
              <p:cNvCxnSpPr/>
              <p:nvPr/>
            </p:nvCxnSpPr>
            <p:spPr>
              <a:xfrm>
                <a:off x="7571895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17"/>
              <p:cNvCxnSpPr/>
              <p:nvPr/>
            </p:nvCxnSpPr>
            <p:spPr>
              <a:xfrm>
                <a:off x="840057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17"/>
              <p:cNvCxnSpPr/>
              <p:nvPr/>
            </p:nvCxnSpPr>
            <p:spPr>
              <a:xfrm>
                <a:off x="9227674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17"/>
              <p:cNvCxnSpPr/>
              <p:nvPr/>
            </p:nvCxnSpPr>
            <p:spPr>
              <a:xfrm>
                <a:off x="10056358" y="3933056"/>
                <a:ext cx="0" cy="8463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530" name="Google Shape;530;p17"/>
            <p:cNvSpPr txBox="1"/>
            <p:nvPr/>
          </p:nvSpPr>
          <p:spPr>
            <a:xfrm>
              <a:off x="2828396" y="4887818"/>
              <a:ext cx="1703405" cy="522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grpSp>
        <p:nvGrpSpPr>
          <p:cNvPr id="531" name="Google Shape;531;p17"/>
          <p:cNvGrpSpPr/>
          <p:nvPr/>
        </p:nvGrpSpPr>
        <p:grpSpPr>
          <a:xfrm>
            <a:off x="3806825" y="5181600"/>
            <a:ext cx="2527300" cy="1200150"/>
            <a:chOff x="2273334" y="2989773"/>
            <a:chExt cx="2526522" cy="1199579"/>
          </a:xfrm>
        </p:grpSpPr>
        <p:sp>
          <p:nvSpPr>
            <p:cNvPr id="532" name="Google Shape;532;p17"/>
            <p:cNvSpPr txBox="1"/>
            <p:nvPr/>
          </p:nvSpPr>
          <p:spPr>
            <a:xfrm>
              <a:off x="2476471" y="3235719"/>
              <a:ext cx="2174205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 rot="5400000">
              <a:off x="3351739" y="1911368"/>
              <a:ext cx="369712" cy="2526522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34" name="Google Shape;534;p17"/>
          <p:cNvSpPr txBox="1"/>
          <p:nvPr/>
        </p:nvSpPr>
        <p:spPr>
          <a:xfrm>
            <a:off x="3679825" y="4079875"/>
            <a:ext cx="615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535" name="Google Shape;535;p17"/>
          <p:cNvSpPr txBox="1"/>
          <p:nvPr/>
        </p:nvSpPr>
        <p:spPr>
          <a:xfrm rot="-420000">
            <a:off x="-63500" y="3357562"/>
            <a:ext cx="327977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consideraciones debo tener?</a:t>
            </a:r>
            <a:endParaRPr/>
          </a:p>
        </p:txBody>
      </p:sp>
      <p:sp>
        <p:nvSpPr>
          <p:cNvPr id="536" name="Google Shape;536;p17"/>
          <p:cNvSpPr txBox="1"/>
          <p:nvPr/>
        </p:nvSpPr>
        <p:spPr>
          <a:xfrm>
            <a:off x="7899400" y="6057900"/>
            <a:ext cx="41243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Veamos los pasos …</a:t>
            </a:r>
            <a:endParaRPr/>
          </a:p>
        </p:txBody>
      </p:sp>
      <p:sp>
        <p:nvSpPr>
          <p:cNvPr id="537" name="Google Shape;537;p17"/>
          <p:cNvSpPr txBox="1"/>
          <p:nvPr/>
        </p:nvSpPr>
        <p:spPr>
          <a:xfrm>
            <a:off x="3660775" y="4724400"/>
            <a:ext cx="412750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grpSp>
        <p:nvGrpSpPr>
          <p:cNvPr id="538" name="Google Shape;538;p17"/>
          <p:cNvGrpSpPr/>
          <p:nvPr/>
        </p:nvGrpSpPr>
        <p:grpSpPr>
          <a:xfrm>
            <a:off x="4500562" y="4718050"/>
            <a:ext cx="7127875" cy="387350"/>
            <a:chOff x="4501296" y="4718328"/>
            <a:chExt cx="7126519" cy="387334"/>
          </a:xfrm>
        </p:grpSpPr>
        <p:sp>
          <p:nvSpPr>
            <p:cNvPr id="539" name="Google Shape;539;p17"/>
            <p:cNvSpPr txBox="1"/>
            <p:nvPr/>
          </p:nvSpPr>
          <p:spPr>
            <a:xfrm>
              <a:off x="4501296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540" name="Google Shape;540;p17"/>
            <p:cNvSpPr txBox="1"/>
            <p:nvPr/>
          </p:nvSpPr>
          <p:spPr>
            <a:xfrm>
              <a:off x="53758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541" name="Google Shape;541;p17"/>
            <p:cNvSpPr txBox="1"/>
            <p:nvPr/>
          </p:nvSpPr>
          <p:spPr>
            <a:xfrm>
              <a:off x="6239277" y="4724678"/>
              <a:ext cx="414259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542" name="Google Shape;542;p17"/>
            <p:cNvSpPr txBox="1"/>
            <p:nvPr/>
          </p:nvSpPr>
          <p:spPr>
            <a:xfrm>
              <a:off x="6888442" y="4724678"/>
              <a:ext cx="412671" cy="379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543" name="Google Shape;543;p17"/>
            <p:cNvSpPr txBox="1"/>
            <p:nvPr/>
          </p:nvSpPr>
          <p:spPr>
            <a:xfrm>
              <a:off x="7751877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544" name="Google Shape;544;p17"/>
            <p:cNvSpPr txBox="1"/>
            <p:nvPr/>
          </p:nvSpPr>
          <p:spPr>
            <a:xfrm>
              <a:off x="8616900" y="4724678"/>
              <a:ext cx="412671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545" name="Google Shape;545;p17"/>
            <p:cNvSpPr txBox="1"/>
            <p:nvPr/>
          </p:nvSpPr>
          <p:spPr>
            <a:xfrm>
              <a:off x="9253367" y="4718328"/>
              <a:ext cx="2374448" cy="338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546" name="Google Shape;546;p17"/>
          <p:cNvSpPr txBox="1"/>
          <p:nvPr/>
        </p:nvSpPr>
        <p:spPr>
          <a:xfrm>
            <a:off x="8070850" y="5524500"/>
            <a:ext cx="15240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Pos = 2</a:t>
            </a:r>
            <a:endParaRPr/>
          </a:p>
        </p:txBody>
      </p:sp>
      <p:sp>
        <p:nvSpPr>
          <p:cNvPr id="547" name="Google Shape;547;p17"/>
          <p:cNvSpPr txBox="1"/>
          <p:nvPr/>
        </p:nvSpPr>
        <p:spPr>
          <a:xfrm>
            <a:off x="4471987" y="4078287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548" name="Google Shape;548;p17"/>
          <p:cNvSpPr txBox="1"/>
          <p:nvPr/>
        </p:nvSpPr>
        <p:spPr>
          <a:xfrm>
            <a:off x="5319712" y="4094162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549" name="Google Shape;549;p17"/>
          <p:cNvSpPr txBox="1"/>
          <p:nvPr/>
        </p:nvSpPr>
        <p:spPr>
          <a:xfrm>
            <a:off x="6178550" y="4076700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grpSp>
        <p:nvGrpSpPr>
          <p:cNvPr id="550" name="Google Shape;550;p17"/>
          <p:cNvGrpSpPr/>
          <p:nvPr/>
        </p:nvGrpSpPr>
        <p:grpSpPr>
          <a:xfrm>
            <a:off x="3805238" y="5181599"/>
            <a:ext cx="2157411" cy="1200151"/>
            <a:chOff x="2273335" y="2989772"/>
            <a:chExt cx="2729659" cy="1199580"/>
          </a:xfrm>
        </p:grpSpPr>
        <p:sp>
          <p:nvSpPr>
            <p:cNvPr id="551" name="Google Shape;551;p17"/>
            <p:cNvSpPr txBox="1"/>
            <p:nvPr/>
          </p:nvSpPr>
          <p:spPr>
            <a:xfrm>
              <a:off x="2476200" y="3235719"/>
              <a:ext cx="2526794" cy="953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Dimensión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800"/>
                <a:buFont typeface="Consolas"/>
                <a:buNone/>
              </a:pPr>
              <a:r>
                <a:rPr lang="es-ES" sz="28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lógica</a:t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3351876" y="1911231"/>
              <a:ext cx="369712" cy="2526794"/>
            </a:xfrm>
            <a:prstGeom prst="rightBrace">
              <a:avLst>
                <a:gd name="adj1" fmla="val 263"/>
                <a:gd name="adj2" fmla="val 50000"/>
              </a:avLst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53" name="Google Shape;553;p17"/>
          <p:cNvSpPr txBox="1"/>
          <p:nvPr/>
        </p:nvSpPr>
        <p:spPr>
          <a:xfrm>
            <a:off x="10183812" y="5224462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4</a:t>
            </a:r>
            <a:endParaRPr/>
          </a:p>
        </p:txBody>
      </p:sp>
      <p:sp>
        <p:nvSpPr>
          <p:cNvPr id="554" name="Google Shape;554;p17"/>
          <p:cNvSpPr txBox="1"/>
          <p:nvPr/>
        </p:nvSpPr>
        <p:spPr>
          <a:xfrm>
            <a:off x="10188575" y="5734050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3</a:t>
            </a:r>
            <a:endParaRPr/>
          </a:p>
        </p:txBody>
      </p:sp>
      <p:sp>
        <p:nvSpPr>
          <p:cNvPr id="555" name="Google Shape;555;p17"/>
          <p:cNvSpPr txBox="1"/>
          <p:nvPr/>
        </p:nvSpPr>
        <p:spPr>
          <a:xfrm>
            <a:off x="6178550" y="4076700"/>
            <a:ext cx="46672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561" name="Google Shape;561;p18"/>
          <p:cNvSpPr txBox="1"/>
          <p:nvPr/>
        </p:nvSpPr>
        <p:spPr>
          <a:xfrm>
            <a:off x="8620125" y="98425"/>
            <a:ext cx="22288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62" name="Google Shape;562;p18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563" name="Google Shape;563;p18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18"/>
          <p:cNvSpPr txBox="1"/>
          <p:nvPr/>
        </p:nvSpPr>
        <p:spPr>
          <a:xfrm>
            <a:off x="1919287" y="117475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 DE UNA POSICION</a:t>
            </a:r>
            <a:endParaRPr/>
          </a:p>
        </p:txBody>
      </p:sp>
      <p:pic>
        <p:nvPicPr>
          <p:cNvPr id="566" name="Google Shape;566;p18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908050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8"/>
          <p:cNvSpPr txBox="1"/>
          <p:nvPr/>
        </p:nvSpPr>
        <p:spPr>
          <a:xfrm>
            <a:off x="1954212" y="2276475"/>
            <a:ext cx="10034587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1-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Verificar que la posición sea válida (esté entre los valores de dimensión definida del vector y la dimensión lógica).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2-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Hacer el corrimiento a partir de la posición y hasta el final.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onsolas"/>
              <a:buNone/>
            </a:pPr>
            <a:r>
              <a:rPr lang="es-ES" sz="2400" b="1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3-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400" b="0" i="0" u="none" dirty="0" err="1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Decrementar</a:t>
            </a:r>
            <a:r>
              <a:rPr lang="es-ES" sz="2400" b="0" i="0" u="none" dirty="0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la cantidad de elementos actuales.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76717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73" name="Google Shape;573;p19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Clase7</a:t>
            </a:r>
            <a:endParaRPr dirty="0"/>
          </a:p>
        </p:txBody>
      </p:sp>
      <p:pic>
        <p:nvPicPr>
          <p:cNvPr id="574" name="Google Shape;574;p19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9"/>
          <p:cNvSpPr txBox="1"/>
          <p:nvPr/>
        </p:nvSpPr>
        <p:spPr>
          <a:xfrm>
            <a:off x="1130300" y="901700"/>
            <a:ext cx="10934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una posición e invoque a un módulo que elimine el elemento en el vector en la posición leída. </a:t>
            </a:r>
            <a:endParaRPr/>
          </a:p>
        </p:txBody>
      </p:sp>
      <p:pic>
        <p:nvPicPr>
          <p:cNvPr id="577" name="Google Shape;577;p19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8794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9"/>
          <p:cNvSpPr txBox="1"/>
          <p:nvPr/>
        </p:nvSpPr>
        <p:spPr>
          <a:xfrm>
            <a:off x="1671637" y="1989137"/>
            <a:ext cx="7953375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fisica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[1..fisica]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dimL, valor, pos:integer;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llenarNumeros (VN, dimL);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es-ES" sz="2000" b="0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1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eliminar (VN, dimL, ok, pos);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579" name="Google Shape;579;p19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"/>
          <p:cNvSpPr txBox="1"/>
          <p:nvPr/>
        </p:nvSpPr>
        <p:spPr>
          <a:xfrm>
            <a:off x="7967662" y="98425"/>
            <a:ext cx="28479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endParaRPr/>
          </a:p>
        </p:txBody>
      </p:sp>
      <p:sp>
        <p:nvSpPr>
          <p:cNvPr id="585" name="Google Shape;585;p20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586" name="Google Shape;586;p20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0"/>
          <p:cNvSpPr txBox="1"/>
          <p:nvPr/>
        </p:nvSpPr>
        <p:spPr>
          <a:xfrm>
            <a:off x="1130300" y="787400"/>
            <a:ext cx="10934700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Dado un vector de números enteros (150 elementos como máximo) realice un programa que lea una posición e invoque a un módulo que elimine el elemento en el vector en la posición leída. </a:t>
            </a:r>
            <a:endParaRPr/>
          </a:p>
        </p:txBody>
      </p:sp>
      <p:pic>
        <p:nvPicPr>
          <p:cNvPr id="589" name="Google Shape;589;p20" descr="Imagen que contiene dibujo, plato, señal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2" y="765175"/>
            <a:ext cx="893762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0"/>
          <p:cNvSpPr txBox="1"/>
          <p:nvPr/>
        </p:nvSpPr>
        <p:spPr>
          <a:xfrm>
            <a:off x="1165225" y="2033587"/>
            <a:ext cx="8175625" cy="449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borrar (var a :números; var dim:integer;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var pude:boolean; pos:integer;);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pude:= false;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((pos&gt;=1) and (pos&lt;=dim))then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i:= pos to (dim-1)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a[i]:= a[i+1];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pude:= true;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dim:= dim - 1;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grpSp>
        <p:nvGrpSpPr>
          <p:cNvPr id="591" name="Google Shape;591;p20"/>
          <p:cNvGrpSpPr/>
          <p:nvPr/>
        </p:nvGrpSpPr>
        <p:grpSpPr>
          <a:xfrm>
            <a:off x="4019550" y="2924175"/>
            <a:ext cx="6829425" cy="2282825"/>
            <a:chOff x="4019550" y="2924175"/>
            <a:chExt cx="6829425" cy="2282825"/>
          </a:xfrm>
        </p:grpSpPr>
        <p:grpSp>
          <p:nvGrpSpPr>
            <p:cNvPr id="592" name="Google Shape;592;p20"/>
            <p:cNvGrpSpPr/>
            <p:nvPr/>
          </p:nvGrpSpPr>
          <p:grpSpPr>
            <a:xfrm>
              <a:off x="4019550" y="2924175"/>
              <a:ext cx="6613525" cy="871538"/>
              <a:chOff x="2927648" y="3121402"/>
              <a:chExt cx="5703811" cy="870803"/>
            </a:xfrm>
          </p:grpSpPr>
          <p:sp>
            <p:nvSpPr>
              <p:cNvPr id="593" name="Google Shape;593;p20"/>
              <p:cNvSpPr txBox="1"/>
              <p:nvPr/>
            </p:nvSpPr>
            <p:spPr>
              <a:xfrm>
                <a:off x="4418635" y="3121402"/>
                <a:ext cx="4212824" cy="369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Verifico que la posición sea válida</a:t>
                </a:r>
                <a:endParaRPr/>
              </a:p>
            </p:txBody>
          </p:sp>
          <p:cxnSp>
            <p:nvCxnSpPr>
              <p:cNvPr id="594" name="Google Shape;594;p20"/>
              <p:cNvCxnSpPr/>
              <p:nvPr/>
            </p:nvCxnSpPr>
            <p:spPr>
              <a:xfrm>
                <a:off x="2927648" y="3314914"/>
                <a:ext cx="1527953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20"/>
              <p:cNvCxnSpPr/>
              <p:nvPr/>
            </p:nvCxnSpPr>
            <p:spPr>
              <a:xfrm>
                <a:off x="2927648" y="3284777"/>
                <a:ext cx="0" cy="7074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sp>
          <p:nvSpPr>
            <p:cNvPr id="596" name="Google Shape;596;p20"/>
            <p:cNvSpPr/>
            <p:nvPr/>
          </p:nvSpPr>
          <p:spPr>
            <a:xfrm>
              <a:off x="5980113" y="4292600"/>
              <a:ext cx="155575" cy="914400"/>
            </a:xfrm>
            <a:prstGeom prst="rightBrace">
              <a:avLst>
                <a:gd name="adj1" fmla="val 306"/>
                <a:gd name="adj2" fmla="val 50000"/>
              </a:avLst>
            </a:prstGeom>
            <a:noFill/>
            <a:ln w="38100" cap="flat" cmpd="sng">
              <a:solidFill>
                <a:srgbClr val="70AD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97" name="Google Shape;597;p20"/>
            <p:cNvGrpSpPr/>
            <p:nvPr/>
          </p:nvGrpSpPr>
          <p:grpSpPr>
            <a:xfrm>
              <a:off x="6340475" y="4594225"/>
              <a:ext cx="4508500" cy="368300"/>
              <a:chOff x="4871864" y="4149080"/>
              <a:chExt cx="3629545" cy="369332"/>
            </a:xfrm>
          </p:grpSpPr>
          <p:sp>
            <p:nvSpPr>
              <p:cNvPr id="598" name="Google Shape;598;p20"/>
              <p:cNvSpPr txBox="1"/>
              <p:nvPr/>
            </p:nvSpPr>
            <p:spPr>
              <a:xfrm>
                <a:off x="5623333" y="4149080"/>
                <a:ext cx="28780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AD47"/>
                  </a:buClr>
                  <a:buSzPts val="1800"/>
                  <a:buFont typeface="Consolas"/>
                  <a:buNone/>
                </a:pPr>
                <a:r>
                  <a:rPr lang="es-ES" sz="1800" b="1" i="0" u="none">
                    <a:solidFill>
                      <a:srgbClr val="70AD47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Realizo el corrimiento</a:t>
                </a:r>
                <a:endParaRPr/>
              </a:p>
            </p:txBody>
          </p:sp>
          <p:cxnSp>
            <p:nvCxnSpPr>
              <p:cNvPr id="599" name="Google Shape;599;p20"/>
              <p:cNvCxnSpPr/>
              <p:nvPr/>
            </p:nvCxnSpPr>
            <p:spPr>
              <a:xfrm>
                <a:off x="4871864" y="4341706"/>
                <a:ext cx="810258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0AD47"/>
                </a:solidFill>
                <a:prstDash val="solid"/>
                <a:miter lim="800000"/>
                <a:headEnd type="triangle" w="med" len="med"/>
                <a:tailEnd type="none" w="med" len="med"/>
              </a:ln>
            </p:spPr>
          </p:cxnSp>
        </p:grpSp>
      </p:grpSp>
      <p:sp>
        <p:nvSpPr>
          <p:cNvPr id="600" name="Google Shape;600;p20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1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606" name="Google Shape;606;p21"/>
          <p:cNvSpPr txBox="1"/>
          <p:nvPr/>
        </p:nvSpPr>
        <p:spPr>
          <a:xfrm>
            <a:off x="8070850" y="98425"/>
            <a:ext cx="27781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607" name="Google Shape;607;p2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608" name="Google Shape;608;p21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1"/>
          <p:cNvSpPr txBox="1"/>
          <p:nvPr/>
        </p:nvSpPr>
        <p:spPr>
          <a:xfrm>
            <a:off x="1919287" y="1031875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endParaRPr/>
          </a:p>
        </p:txBody>
      </p:sp>
      <p:pic>
        <p:nvPicPr>
          <p:cNvPr id="611" name="Google Shape;611;p21" descr="Un dibujo de una cara feliz&#10;&#10;Descripción generada automáticamente con confianza m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200" y="765175"/>
            <a:ext cx="1703387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1"/>
          <p:cNvSpPr txBox="1"/>
          <p:nvPr/>
        </p:nvSpPr>
        <p:spPr>
          <a:xfrm>
            <a:off x="2198687" y="1617662"/>
            <a:ext cx="95900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s-ES" sz="2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 recorrer el vector buscando un valor que puede o no estar en el vector. Se debe tener en cuenta que no es lo mismo buscar en un vector ordenado que uno que no lo este</a:t>
            </a:r>
            <a:endParaRPr dirty="0"/>
          </a:p>
        </p:txBody>
      </p:sp>
      <p:grpSp>
        <p:nvGrpSpPr>
          <p:cNvPr id="613" name="Google Shape;613;p21"/>
          <p:cNvGrpSpPr/>
          <p:nvPr/>
        </p:nvGrpSpPr>
        <p:grpSpPr>
          <a:xfrm>
            <a:off x="382587" y="3001962"/>
            <a:ext cx="11617325" cy="1811337"/>
            <a:chOff x="382588" y="3001963"/>
            <a:chExt cx="11617325" cy="1811337"/>
          </a:xfrm>
        </p:grpSpPr>
        <p:sp>
          <p:nvSpPr>
            <p:cNvPr id="614" name="Google Shape;614;p21"/>
            <p:cNvSpPr txBox="1"/>
            <p:nvPr/>
          </p:nvSpPr>
          <p:spPr>
            <a:xfrm>
              <a:off x="382588" y="3001963"/>
              <a:ext cx="5113337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3200"/>
                <a:buFont typeface="Calibri"/>
                <a:buNone/>
              </a:pPr>
              <a:r>
                <a:rPr lang="es-ES" sz="3200" b="1" i="0" u="none">
                  <a:solidFill>
                    <a:srgbClr val="2E75B6"/>
                  </a:solidFill>
                  <a:latin typeface="Calibri"/>
                  <a:ea typeface="Calibri"/>
                  <a:cs typeface="Calibri"/>
                  <a:sym typeface="Calibri"/>
                </a:rPr>
                <a:t>Vector Desordenado</a:t>
              </a:r>
              <a:endParaRPr/>
            </a:p>
          </p:txBody>
        </p:sp>
        <p:sp>
          <p:nvSpPr>
            <p:cNvPr id="615" name="Google Shape;615;p21"/>
            <p:cNvSpPr txBox="1"/>
            <p:nvPr/>
          </p:nvSpPr>
          <p:spPr>
            <a:xfrm>
              <a:off x="661988" y="3429000"/>
              <a:ext cx="11337925" cy="1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s-ES" sz="28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 debe recorrer todo el vector (en el peor de los casos), y detener la búsqueda en el momento que se encuentra el dato buscado o que se terminó el vector.</a:t>
              </a:r>
              <a:endParaRPr dirty="0"/>
            </a:p>
          </p:txBody>
        </p:sp>
      </p:grpSp>
      <p:grpSp>
        <p:nvGrpSpPr>
          <p:cNvPr id="616" name="Google Shape;616;p21"/>
          <p:cNvGrpSpPr/>
          <p:nvPr/>
        </p:nvGrpSpPr>
        <p:grpSpPr>
          <a:xfrm>
            <a:off x="334962" y="4941887"/>
            <a:ext cx="11617325" cy="1422400"/>
            <a:chOff x="334963" y="4941888"/>
            <a:chExt cx="11617325" cy="1422400"/>
          </a:xfrm>
        </p:grpSpPr>
        <p:sp>
          <p:nvSpPr>
            <p:cNvPr id="617" name="Google Shape;617;p21"/>
            <p:cNvSpPr txBox="1"/>
            <p:nvPr/>
          </p:nvSpPr>
          <p:spPr>
            <a:xfrm>
              <a:off x="334963" y="4941888"/>
              <a:ext cx="5113337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3200"/>
                <a:buFont typeface="Calibri"/>
                <a:buNone/>
              </a:pPr>
              <a:r>
                <a:rPr lang="es-ES" sz="3200" b="1" i="0" u="none">
                  <a:solidFill>
                    <a:srgbClr val="2E75B6"/>
                  </a:solidFill>
                  <a:latin typeface="Calibri"/>
                  <a:ea typeface="Calibri"/>
                  <a:cs typeface="Calibri"/>
                  <a:sym typeface="Calibri"/>
                </a:rPr>
                <a:t>Vector Ordenado</a:t>
              </a:r>
              <a:endParaRPr/>
            </a:p>
          </p:txBody>
        </p:sp>
        <p:sp>
          <p:nvSpPr>
            <p:cNvPr id="618" name="Google Shape;618;p21"/>
            <p:cNvSpPr txBox="1"/>
            <p:nvPr/>
          </p:nvSpPr>
          <p:spPr>
            <a:xfrm>
              <a:off x="614363" y="5410200"/>
              <a:ext cx="11337925" cy="954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s-ES" sz="2800" b="0" i="0" u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 debe aprovechar el orden, existen al menos dos formas: búsqueda mejorada y búsqueda dicotómica.</a:t>
              </a:r>
              <a:endParaRPr dirty="0"/>
            </a:p>
          </p:txBody>
        </p:sp>
      </p:grp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2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624" name="Google Shape;624;p22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625" name="Google Shape;625;p2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626" name="Google Shape;626;p22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2"/>
          <p:cNvSpPr txBox="1"/>
          <p:nvPr/>
        </p:nvSpPr>
        <p:spPr>
          <a:xfrm>
            <a:off x="263525" y="110490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Desordenado</a:t>
            </a:r>
            <a:endParaRPr/>
          </a:p>
        </p:txBody>
      </p:sp>
      <p:grpSp>
        <p:nvGrpSpPr>
          <p:cNvPr id="629" name="Google Shape;629;p22"/>
          <p:cNvGrpSpPr/>
          <p:nvPr/>
        </p:nvGrpSpPr>
        <p:grpSpPr>
          <a:xfrm>
            <a:off x="3849687" y="1916112"/>
            <a:ext cx="8020050" cy="1473200"/>
            <a:chOff x="2828396" y="3933056"/>
            <a:chExt cx="8020132" cy="1477569"/>
          </a:xfrm>
        </p:grpSpPr>
        <p:grpSp>
          <p:nvGrpSpPr>
            <p:cNvPr id="630" name="Google Shape;630;p22"/>
            <p:cNvGrpSpPr/>
            <p:nvPr/>
          </p:nvGrpSpPr>
          <p:grpSpPr>
            <a:xfrm>
              <a:off x="3503090" y="3933056"/>
              <a:ext cx="7345438" cy="847054"/>
              <a:chOff x="3503090" y="3933056"/>
              <a:chExt cx="7345438" cy="847054"/>
            </a:xfrm>
          </p:grpSpPr>
          <p:sp>
            <p:nvSpPr>
              <p:cNvPr id="631" name="Google Shape;631;p22"/>
              <p:cNvSpPr txBox="1"/>
              <p:nvPr/>
            </p:nvSpPr>
            <p:spPr>
              <a:xfrm>
                <a:off x="3503090" y="3933056"/>
                <a:ext cx="7345438" cy="84705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632" name="Google Shape;632;p22"/>
              <p:cNvCxnSpPr/>
              <p:nvPr/>
            </p:nvCxnSpPr>
            <p:spPr>
              <a:xfrm>
                <a:off x="429526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22"/>
              <p:cNvCxnSpPr/>
              <p:nvPr/>
            </p:nvCxnSpPr>
            <p:spPr>
              <a:xfrm>
                <a:off x="512394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22"/>
              <p:cNvCxnSpPr/>
              <p:nvPr/>
            </p:nvCxnSpPr>
            <p:spPr>
              <a:xfrm>
                <a:off x="5951040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22"/>
              <p:cNvCxnSpPr/>
              <p:nvPr/>
            </p:nvCxnSpPr>
            <p:spPr>
              <a:xfrm>
                <a:off x="674321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22"/>
              <p:cNvCxnSpPr/>
              <p:nvPr/>
            </p:nvCxnSpPr>
            <p:spPr>
              <a:xfrm>
                <a:off x="757189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22"/>
              <p:cNvCxnSpPr/>
              <p:nvPr/>
            </p:nvCxnSpPr>
            <p:spPr>
              <a:xfrm>
                <a:off x="840057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22"/>
              <p:cNvCxnSpPr/>
              <p:nvPr/>
            </p:nvCxnSpPr>
            <p:spPr>
              <a:xfrm>
                <a:off x="9227673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22"/>
              <p:cNvCxnSpPr/>
              <p:nvPr/>
            </p:nvCxnSpPr>
            <p:spPr>
              <a:xfrm>
                <a:off x="10056357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640" name="Google Shape;640;p22"/>
            <p:cNvSpPr txBox="1"/>
            <p:nvPr/>
          </p:nvSpPr>
          <p:spPr>
            <a:xfrm>
              <a:off x="2828396" y="4888381"/>
              <a:ext cx="1703404" cy="52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sp>
        <p:nvSpPr>
          <p:cNvPr id="641" name="Google Shape;641;p22"/>
          <p:cNvSpPr txBox="1"/>
          <p:nvPr/>
        </p:nvSpPr>
        <p:spPr>
          <a:xfrm>
            <a:off x="4702175" y="2168525"/>
            <a:ext cx="6143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/>
          </a:p>
        </p:txBody>
      </p:sp>
      <p:sp>
        <p:nvSpPr>
          <p:cNvPr id="642" name="Google Shape;642;p22"/>
          <p:cNvSpPr txBox="1"/>
          <p:nvPr/>
        </p:nvSpPr>
        <p:spPr>
          <a:xfrm>
            <a:off x="5494337" y="2166937"/>
            <a:ext cx="69215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643" name="Google Shape;643;p22"/>
          <p:cNvSpPr txBox="1"/>
          <p:nvPr/>
        </p:nvSpPr>
        <p:spPr>
          <a:xfrm>
            <a:off x="6340475" y="21812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644" name="Google Shape;644;p22"/>
          <p:cNvSpPr txBox="1"/>
          <p:nvPr/>
        </p:nvSpPr>
        <p:spPr>
          <a:xfrm>
            <a:off x="7199312" y="2165350"/>
            <a:ext cx="14208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645" name="Google Shape;645;p22"/>
          <p:cNvSpPr txBox="1"/>
          <p:nvPr/>
        </p:nvSpPr>
        <p:spPr>
          <a:xfrm>
            <a:off x="7993062" y="2136775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endParaRPr/>
          </a:p>
        </p:txBody>
      </p:sp>
      <p:sp>
        <p:nvSpPr>
          <p:cNvPr id="646" name="Google Shape;646;p22"/>
          <p:cNvSpPr txBox="1"/>
          <p:nvPr/>
        </p:nvSpPr>
        <p:spPr>
          <a:xfrm>
            <a:off x="263525" y="1966912"/>
            <a:ext cx="19446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valor = 5</a:t>
            </a:r>
            <a:endParaRPr/>
          </a:p>
        </p:txBody>
      </p:sp>
      <p:sp>
        <p:nvSpPr>
          <p:cNvPr id="647" name="Google Shape;647;p22"/>
          <p:cNvSpPr txBox="1"/>
          <p:nvPr/>
        </p:nvSpPr>
        <p:spPr>
          <a:xfrm>
            <a:off x="2682875" y="2003425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6</a:t>
            </a:r>
            <a:endParaRPr/>
          </a:p>
        </p:txBody>
      </p:sp>
      <p:sp>
        <p:nvSpPr>
          <p:cNvPr id="648" name="Google Shape;648;p22"/>
          <p:cNvSpPr txBox="1"/>
          <p:nvPr/>
        </p:nvSpPr>
        <p:spPr>
          <a:xfrm>
            <a:off x="8910637" y="2122487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92</a:t>
            </a:r>
            <a:endParaRPr/>
          </a:p>
        </p:txBody>
      </p:sp>
      <p:sp>
        <p:nvSpPr>
          <p:cNvPr id="649" name="Google Shape;649;p22"/>
          <p:cNvSpPr txBox="1"/>
          <p:nvPr/>
        </p:nvSpPr>
        <p:spPr>
          <a:xfrm>
            <a:off x="4706937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2"/>
          <p:cNvSpPr txBox="1"/>
          <p:nvPr/>
        </p:nvSpPr>
        <p:spPr>
          <a:xfrm>
            <a:off x="5511800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1" name="Google Shape;651;p22"/>
          <p:cNvSpPr txBox="1"/>
          <p:nvPr/>
        </p:nvSpPr>
        <p:spPr>
          <a:xfrm>
            <a:off x="6303962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2" name="Google Shape;652;p22"/>
          <p:cNvSpPr txBox="1"/>
          <p:nvPr/>
        </p:nvSpPr>
        <p:spPr>
          <a:xfrm>
            <a:off x="8035925" y="3987800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endParaRPr/>
          </a:p>
        </p:txBody>
      </p:sp>
      <p:sp>
        <p:nvSpPr>
          <p:cNvPr id="653" name="Google Shape;653;p22"/>
          <p:cNvSpPr txBox="1"/>
          <p:nvPr/>
        </p:nvSpPr>
        <p:spPr>
          <a:xfrm>
            <a:off x="8012112" y="400526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22"/>
          <p:cNvSpPr txBox="1"/>
          <p:nvPr/>
        </p:nvSpPr>
        <p:spPr>
          <a:xfrm>
            <a:off x="8924925" y="4016375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22"/>
          <p:cNvSpPr txBox="1"/>
          <p:nvPr/>
        </p:nvSpPr>
        <p:spPr>
          <a:xfrm>
            <a:off x="4784725" y="398621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22"/>
          <p:cNvSpPr txBox="1"/>
          <p:nvPr/>
        </p:nvSpPr>
        <p:spPr>
          <a:xfrm>
            <a:off x="5564187" y="398621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22"/>
          <p:cNvSpPr txBox="1"/>
          <p:nvPr/>
        </p:nvSpPr>
        <p:spPr>
          <a:xfrm>
            <a:off x="7127875" y="403225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>
            <a:off x="6334125" y="4005262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9" name="Google Shape;659;p22"/>
          <p:cNvSpPr txBox="1"/>
          <p:nvPr/>
        </p:nvSpPr>
        <p:spPr>
          <a:xfrm rot="-420000">
            <a:off x="703262" y="5310187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estructura de control utilizo?</a:t>
            </a:r>
            <a:endParaRPr/>
          </a:p>
        </p:txBody>
      </p:sp>
      <p:sp>
        <p:nvSpPr>
          <p:cNvPr id="660" name="Google Shape;660;p22"/>
          <p:cNvSpPr txBox="1"/>
          <p:nvPr/>
        </p:nvSpPr>
        <p:spPr>
          <a:xfrm rot="-420000">
            <a:off x="5211762" y="4921250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Qué tipo de módulo?</a:t>
            </a:r>
            <a:endParaRPr/>
          </a:p>
        </p:txBody>
      </p:sp>
      <p:grpSp>
        <p:nvGrpSpPr>
          <p:cNvPr id="661" name="Google Shape;661;p22"/>
          <p:cNvGrpSpPr/>
          <p:nvPr/>
        </p:nvGrpSpPr>
        <p:grpSpPr>
          <a:xfrm>
            <a:off x="246062" y="3825875"/>
            <a:ext cx="11661775" cy="1471612"/>
            <a:chOff x="304800" y="3780532"/>
            <a:chExt cx="11663362" cy="1471613"/>
          </a:xfrm>
        </p:grpSpPr>
        <p:grpSp>
          <p:nvGrpSpPr>
            <p:cNvPr id="662" name="Google Shape;662;p22"/>
            <p:cNvGrpSpPr/>
            <p:nvPr/>
          </p:nvGrpSpPr>
          <p:grpSpPr>
            <a:xfrm>
              <a:off x="3948608" y="3780532"/>
              <a:ext cx="8019554" cy="1471613"/>
              <a:chOff x="2828892" y="3933056"/>
              <a:chExt cx="8019636" cy="1477569"/>
            </a:xfrm>
          </p:grpSpPr>
          <p:grpSp>
            <p:nvGrpSpPr>
              <p:cNvPr id="663" name="Google Shape;663;p22"/>
              <p:cNvGrpSpPr/>
              <p:nvPr/>
            </p:nvGrpSpPr>
            <p:grpSpPr>
              <a:xfrm>
                <a:off x="3503679" y="3933056"/>
                <a:ext cx="7344849" cy="846374"/>
                <a:chOff x="3503679" y="3933056"/>
                <a:chExt cx="7344849" cy="846374"/>
              </a:xfrm>
            </p:grpSpPr>
            <p:sp>
              <p:nvSpPr>
                <p:cNvPr id="664" name="Google Shape;664;p22"/>
                <p:cNvSpPr txBox="1"/>
                <p:nvPr/>
              </p:nvSpPr>
              <p:spPr>
                <a:xfrm>
                  <a:off x="3503679" y="3933056"/>
                  <a:ext cx="7344849" cy="84637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665" name="Google Shape;665;p22"/>
                <p:cNvCxnSpPr/>
                <p:nvPr/>
              </p:nvCxnSpPr>
              <p:spPr>
                <a:xfrm>
                  <a:off x="4295957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22"/>
                <p:cNvCxnSpPr/>
                <p:nvPr/>
              </p:nvCxnSpPr>
              <p:spPr>
                <a:xfrm>
                  <a:off x="5123166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22"/>
                <p:cNvCxnSpPr/>
                <p:nvPr/>
              </p:nvCxnSpPr>
              <p:spPr>
                <a:xfrm>
                  <a:off x="5950374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22"/>
                <p:cNvCxnSpPr/>
                <p:nvPr/>
              </p:nvCxnSpPr>
              <p:spPr>
                <a:xfrm>
                  <a:off x="6742653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22"/>
                <p:cNvCxnSpPr/>
                <p:nvPr/>
              </p:nvCxnSpPr>
              <p:spPr>
                <a:xfrm>
                  <a:off x="7571449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22"/>
                <p:cNvCxnSpPr/>
                <p:nvPr/>
              </p:nvCxnSpPr>
              <p:spPr>
                <a:xfrm>
                  <a:off x="8400245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22"/>
                <p:cNvCxnSpPr/>
                <p:nvPr/>
              </p:nvCxnSpPr>
              <p:spPr>
                <a:xfrm>
                  <a:off x="9227453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22"/>
                <p:cNvCxnSpPr/>
                <p:nvPr/>
              </p:nvCxnSpPr>
              <p:spPr>
                <a:xfrm>
                  <a:off x="10056249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73" name="Google Shape;673;p22"/>
              <p:cNvSpPr txBox="1"/>
              <p:nvPr/>
            </p:nvSpPr>
            <p:spPr>
              <a:xfrm>
                <a:off x="2828892" y="4887818"/>
                <a:ext cx="1703637" cy="52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66"/>
                  </a:buClr>
                  <a:buSzPts val="2800"/>
                  <a:buFont typeface="Calibri"/>
                  <a:buNone/>
                </a:pPr>
                <a:r>
                  <a:rPr lang="es-ES" sz="2800" b="1" i="0" u="none">
                    <a:solidFill>
                      <a:srgbClr val="FF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</p:grpSp>
        <p:sp>
          <p:nvSpPr>
            <p:cNvPr id="674" name="Google Shape;674;p22"/>
            <p:cNvSpPr txBox="1"/>
            <p:nvPr/>
          </p:nvSpPr>
          <p:spPr>
            <a:xfrm>
              <a:off x="4744054" y="4020245"/>
              <a:ext cx="614446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/>
            </a:p>
          </p:txBody>
        </p:sp>
        <p:sp>
          <p:nvSpPr>
            <p:cNvPr id="675" name="Google Shape;675;p22"/>
            <p:cNvSpPr txBox="1"/>
            <p:nvPr/>
          </p:nvSpPr>
          <p:spPr>
            <a:xfrm>
              <a:off x="5536324" y="4018657"/>
              <a:ext cx="692244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/>
            </a:p>
          </p:txBody>
        </p:sp>
        <p:sp>
          <p:nvSpPr>
            <p:cNvPr id="676" name="Google Shape;676;p22"/>
            <p:cNvSpPr txBox="1"/>
            <p:nvPr/>
          </p:nvSpPr>
          <p:spPr>
            <a:xfrm>
              <a:off x="6380989" y="4034532"/>
              <a:ext cx="693832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677" name="Google Shape;677;p22"/>
            <p:cNvSpPr txBox="1"/>
            <p:nvPr/>
          </p:nvSpPr>
          <p:spPr>
            <a:xfrm>
              <a:off x="7327268" y="4031357"/>
              <a:ext cx="1421006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678" name="Google Shape;678;p22"/>
            <p:cNvSpPr txBox="1"/>
            <p:nvPr/>
          </p:nvSpPr>
          <p:spPr>
            <a:xfrm>
              <a:off x="304800" y="3818632"/>
              <a:ext cx="1944952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valor = 15</a:t>
              </a:r>
              <a:endParaRPr/>
            </a:p>
          </p:txBody>
        </p:sp>
        <p:sp>
          <p:nvSpPr>
            <p:cNvPr id="679" name="Google Shape;679;p22"/>
            <p:cNvSpPr txBox="1"/>
            <p:nvPr/>
          </p:nvSpPr>
          <p:spPr>
            <a:xfrm>
              <a:off x="2726066" y="3855145"/>
              <a:ext cx="1524207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dimL = 6</a:t>
              </a:r>
              <a:endParaRPr/>
            </a:p>
          </p:txBody>
        </p:sp>
        <p:sp>
          <p:nvSpPr>
            <p:cNvPr id="680" name="Google Shape;680;p22"/>
            <p:cNvSpPr txBox="1"/>
            <p:nvPr/>
          </p:nvSpPr>
          <p:spPr>
            <a:xfrm>
              <a:off x="8951502" y="3975795"/>
              <a:ext cx="693831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92</a:t>
              </a:r>
              <a:endParaRPr/>
            </a:p>
          </p:txBody>
        </p:sp>
        <p:grpSp>
          <p:nvGrpSpPr>
            <p:cNvPr id="681" name="Google Shape;681;p22"/>
            <p:cNvGrpSpPr/>
            <p:nvPr/>
          </p:nvGrpSpPr>
          <p:grpSpPr>
            <a:xfrm>
              <a:off x="5020317" y="4669532"/>
              <a:ext cx="6947845" cy="387350"/>
              <a:chOff x="3901094" y="4718328"/>
              <a:chExt cx="6947875" cy="387334"/>
            </a:xfrm>
          </p:grpSpPr>
          <p:sp>
            <p:nvSpPr>
              <p:cNvPr id="682" name="Google Shape;682;p22"/>
              <p:cNvSpPr txBox="1"/>
              <p:nvPr/>
            </p:nvSpPr>
            <p:spPr>
              <a:xfrm>
                <a:off x="3901094" y="4724678"/>
                <a:ext cx="1033607" cy="339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1     2</a:t>
                </a:r>
                <a:endParaRPr/>
              </a:p>
            </p:txBody>
          </p:sp>
          <p:sp>
            <p:nvSpPr>
              <p:cNvPr id="683" name="Google Shape;683;p22"/>
              <p:cNvSpPr txBox="1"/>
              <p:nvPr/>
            </p:nvSpPr>
            <p:spPr>
              <a:xfrm>
                <a:off x="5376088" y="4724678"/>
                <a:ext cx="412808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684" name="Google Shape;684;p22"/>
              <p:cNvSpPr txBox="1"/>
              <p:nvPr/>
            </p:nvSpPr>
            <p:spPr>
              <a:xfrm>
                <a:off x="6241397" y="4724678"/>
                <a:ext cx="412808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685" name="Google Shape;685;p22"/>
              <p:cNvSpPr txBox="1"/>
              <p:nvPr/>
            </p:nvSpPr>
            <p:spPr>
              <a:xfrm>
                <a:off x="6889188" y="4724678"/>
                <a:ext cx="412808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686" name="Google Shape;686;p22"/>
              <p:cNvSpPr txBox="1"/>
              <p:nvPr/>
            </p:nvSpPr>
            <p:spPr>
              <a:xfrm>
                <a:off x="7751321" y="4724678"/>
                <a:ext cx="412808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/>
              </a:p>
            </p:txBody>
          </p:sp>
          <p:sp>
            <p:nvSpPr>
              <p:cNvPr id="687" name="Google Shape;687;p22"/>
              <p:cNvSpPr txBox="1"/>
              <p:nvPr/>
            </p:nvSpPr>
            <p:spPr>
              <a:xfrm>
                <a:off x="8616631" y="4724678"/>
                <a:ext cx="412808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/>
              </a:p>
            </p:txBody>
          </p:sp>
          <p:sp>
            <p:nvSpPr>
              <p:cNvPr id="688" name="Google Shape;688;p22"/>
              <p:cNvSpPr txBox="1"/>
              <p:nvPr/>
            </p:nvSpPr>
            <p:spPr>
              <a:xfrm>
                <a:off x="9253307" y="4718328"/>
                <a:ext cx="1595662" cy="338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    150</a:t>
                </a:r>
                <a:endParaRPr/>
              </a:p>
            </p:txBody>
          </p:sp>
        </p:grpSp>
      </p:grpSp>
      <p:grpSp>
        <p:nvGrpSpPr>
          <p:cNvPr id="689" name="Google Shape;689;p22"/>
          <p:cNvGrpSpPr/>
          <p:nvPr/>
        </p:nvGrpSpPr>
        <p:grpSpPr>
          <a:xfrm>
            <a:off x="4800600" y="2852737"/>
            <a:ext cx="6948487" cy="387350"/>
            <a:chOff x="3900451" y="4718328"/>
            <a:chExt cx="6948518" cy="387334"/>
          </a:xfrm>
        </p:grpSpPr>
        <p:sp>
          <p:nvSpPr>
            <p:cNvPr id="690" name="Google Shape;690;p22"/>
            <p:cNvSpPr txBox="1"/>
            <p:nvPr/>
          </p:nvSpPr>
          <p:spPr>
            <a:xfrm>
              <a:off x="3900451" y="4724678"/>
              <a:ext cx="1033467" cy="339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1     2</a:t>
              </a:r>
              <a:endParaRPr/>
            </a:p>
          </p:txBody>
        </p:sp>
        <p:sp>
          <p:nvSpPr>
            <p:cNvPr id="691" name="Google Shape;691;p22"/>
            <p:cNvSpPr txBox="1"/>
            <p:nvPr/>
          </p:nvSpPr>
          <p:spPr>
            <a:xfrm>
              <a:off x="5375245" y="4724678"/>
              <a:ext cx="412752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692" name="Google Shape;692;p22"/>
            <p:cNvSpPr txBox="1"/>
            <p:nvPr/>
          </p:nvSpPr>
          <p:spPr>
            <a:xfrm>
              <a:off x="6240436" y="4724678"/>
              <a:ext cx="412752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693" name="Google Shape;693;p22"/>
            <p:cNvSpPr txBox="1"/>
            <p:nvPr/>
          </p:nvSpPr>
          <p:spPr>
            <a:xfrm>
              <a:off x="6888139" y="4724678"/>
              <a:ext cx="412752" cy="37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694" name="Google Shape;694;p22"/>
            <p:cNvSpPr txBox="1"/>
            <p:nvPr/>
          </p:nvSpPr>
          <p:spPr>
            <a:xfrm>
              <a:off x="7751743" y="4724678"/>
              <a:ext cx="412752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695" name="Google Shape;695;p22"/>
            <p:cNvSpPr txBox="1"/>
            <p:nvPr/>
          </p:nvSpPr>
          <p:spPr>
            <a:xfrm>
              <a:off x="8616934" y="4724678"/>
              <a:ext cx="412752" cy="380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696" name="Google Shape;696;p22"/>
            <p:cNvSpPr txBox="1"/>
            <p:nvPr/>
          </p:nvSpPr>
          <p:spPr>
            <a:xfrm>
              <a:off x="9253524" y="4718328"/>
              <a:ext cx="1595445" cy="338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75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/>
        </p:nvSpPr>
        <p:spPr>
          <a:xfrm>
            <a:off x="0" y="123030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02" name="Google Shape;702;p23"/>
          <p:cNvSpPr txBox="1"/>
          <p:nvPr/>
        </p:nvSpPr>
        <p:spPr>
          <a:xfrm>
            <a:off x="7227210" y="98425"/>
            <a:ext cx="3212193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 dirty="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 dirty="0"/>
          </a:p>
        </p:txBody>
      </p:sp>
      <p:sp>
        <p:nvSpPr>
          <p:cNvPr id="703" name="Google Shape;703;p2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04" name="Google Shape;704;p2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3"/>
          <p:cNvSpPr txBox="1"/>
          <p:nvPr/>
        </p:nvSpPr>
        <p:spPr>
          <a:xfrm>
            <a:off x="166687" y="649287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Desordenado</a:t>
            </a:r>
            <a:endParaRPr/>
          </a:p>
        </p:txBody>
      </p:sp>
      <p:sp>
        <p:nvSpPr>
          <p:cNvPr id="707" name="Google Shape;707;p23"/>
          <p:cNvSpPr txBox="1"/>
          <p:nvPr/>
        </p:nvSpPr>
        <p:spPr>
          <a:xfrm>
            <a:off x="1030287" y="1235075"/>
            <a:ext cx="10617200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tam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[1..tam]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 dimL, num:integer;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 (num);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cargarNumeros (VN,dimL);  </a:t>
            </a:r>
            <a:r>
              <a:rPr lang="es-ES" sz="2400" b="0" i="1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//no se 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540A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rgbClr val="93540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-ES" sz="24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buscar(VN,dimL,num)</a:t>
            </a:r>
            <a:r>
              <a:rPr lang="es-ES" sz="24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write (num, “Esta en el vector”)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 ( num,”No se encuentra en el vector”);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18BF197E-E813-4C59-A6E0-7DDA5B449E32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4B0CF8A5-C74F-4864-BCBE-4FED3AC9CC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18436" name="Imagen 14">
            <a:extLst>
              <a:ext uri="{FF2B5EF4-FFF2-40B4-BE49-F238E27FC236}">
                <a16:creationId xmlns:a16="http://schemas.microsoft.com/office/drawing/2014/main" xmlns="" id="{A371567F-0F93-492A-906D-D728A07E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1365CD37-9EAA-429A-B91C-D8A934917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xmlns="" id="{A8256FFD-74CD-4C16-80E0-3E5193C0C19C}"/>
              </a:ext>
            </a:extLst>
          </p:cNvPr>
          <p:cNvSpPr txBox="1"/>
          <p:nvPr/>
        </p:nvSpPr>
        <p:spPr>
          <a:xfrm>
            <a:off x="6167438" y="98425"/>
            <a:ext cx="468153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44" name="6 CuadroTexto">
            <a:extLst>
              <a:ext uri="{FF2B5EF4-FFF2-40B4-BE49-F238E27FC236}">
                <a16:creationId xmlns:a16="http://schemas.microsoft.com/office/drawing/2014/main" xmlns="" id="{39A02469-0B94-4584-BBCB-72CF7B4772C3}"/>
              </a:ext>
            </a:extLst>
          </p:cNvPr>
          <p:cNvSpPr txBox="1"/>
          <p:nvPr/>
        </p:nvSpPr>
        <p:spPr>
          <a:xfrm>
            <a:off x="1919288" y="1163638"/>
            <a:ext cx="5905500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DIMENSION FISICA</a:t>
            </a:r>
          </a:p>
        </p:txBody>
      </p:sp>
      <p:pic>
        <p:nvPicPr>
          <p:cNvPr id="18440" name="Imagen 13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xmlns="" id="{F355CC4B-07DE-43A6-80A5-EAA4B7D9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96938"/>
            <a:ext cx="1703388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6 CuadroTexto">
            <a:extLst>
              <a:ext uri="{FF2B5EF4-FFF2-40B4-BE49-F238E27FC236}">
                <a16:creationId xmlns:a16="http://schemas.microsoft.com/office/drawing/2014/main" xmlns="" id="{B3C2EFC0-607D-4869-83B1-1F386BAB505E}"/>
              </a:ext>
            </a:extLst>
          </p:cNvPr>
          <p:cNvSpPr txBox="1"/>
          <p:nvPr/>
        </p:nvSpPr>
        <p:spPr>
          <a:xfrm>
            <a:off x="2252663" y="1754188"/>
            <a:ext cx="9590087" cy="16927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Se especifica en el momento de la declaración y determina su ocupación máxima de memoria.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La cantidad de memoria total reservada no variará durante la ejecución del programa.</a:t>
            </a:r>
          </a:p>
        </p:txBody>
      </p:sp>
      <p:sp>
        <p:nvSpPr>
          <p:cNvPr id="47" name="6 CuadroTexto">
            <a:extLst>
              <a:ext uri="{FF2B5EF4-FFF2-40B4-BE49-F238E27FC236}">
                <a16:creationId xmlns:a16="http://schemas.microsoft.com/office/drawing/2014/main" xmlns="" id="{DCBFF74D-50BB-42FB-BC18-7962D4FD353D}"/>
              </a:ext>
            </a:extLst>
          </p:cNvPr>
          <p:cNvSpPr txBox="1"/>
          <p:nvPr/>
        </p:nvSpPr>
        <p:spPr>
          <a:xfrm>
            <a:off x="1919288" y="3900488"/>
            <a:ext cx="5905500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DIMENSION LOGICA</a:t>
            </a:r>
          </a:p>
        </p:txBody>
      </p:sp>
      <p:sp>
        <p:nvSpPr>
          <p:cNvPr id="48" name="6 CuadroTexto">
            <a:extLst>
              <a:ext uri="{FF2B5EF4-FFF2-40B4-BE49-F238E27FC236}">
                <a16:creationId xmlns:a16="http://schemas.microsoft.com/office/drawing/2014/main" xmlns="" id="{1FADF6ED-32C2-4F05-88F4-3A41FDC8A36F}"/>
              </a:ext>
            </a:extLst>
          </p:cNvPr>
          <p:cNvSpPr txBox="1"/>
          <p:nvPr/>
        </p:nvSpPr>
        <p:spPr>
          <a:xfrm>
            <a:off x="2252663" y="4491038"/>
            <a:ext cx="9590087" cy="16927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Se determina cuando se cargan contenidos a los elementos del arreglo.</a:t>
            </a:r>
          </a:p>
          <a:p>
            <a:pPr algn="just">
              <a:buClr>
                <a:srgbClr val="FFCC66"/>
              </a:buClr>
              <a:defRPr/>
            </a:pPr>
            <a:r>
              <a:rPr lang="es-ES" sz="2600" b="1" dirty="0">
                <a:solidFill>
                  <a:schemeClr val="tx1"/>
                </a:solidFill>
                <a:cs typeface="Arial"/>
              </a:rPr>
              <a:t>Indica la cantidad de posiciones de memoria ocupadas con contenido real. Nunca puede  superar la dimensión física.</a:t>
            </a:r>
          </a:p>
        </p:txBody>
      </p:sp>
    </p:spTree>
  </p:cSld>
  <p:clrMapOvr>
    <a:masterClrMapping/>
  </p:clrMapOvr>
  <p:transition spd="slow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13" name="Google Shape;713;p24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14" name="Google Shape;714;p2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8</a:t>
            </a:r>
            <a:endParaRPr/>
          </a:p>
        </p:txBody>
      </p:sp>
      <p:pic>
        <p:nvPicPr>
          <p:cNvPr id="715" name="Google Shape;715;p2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4"/>
          <p:cNvSpPr txBox="1"/>
          <p:nvPr/>
        </p:nvSpPr>
        <p:spPr>
          <a:xfrm>
            <a:off x="833437" y="776287"/>
            <a:ext cx="11158537" cy="60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esta:boolean;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esta:= false;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 (pos &lt;= dim) and (not esta)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if (a[pos]= valor) then esta:=true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else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esta;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18" name="Google Shape;718;p24"/>
          <p:cNvSpPr txBox="1"/>
          <p:nvPr/>
        </p:nvSpPr>
        <p:spPr>
          <a:xfrm rot="-420000">
            <a:off x="7729537" y="1773237"/>
            <a:ext cx="417195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Por qué pos se incrementa en el else?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5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24" name="Google Shape;724;p25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25" name="Google Shape;725;p25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26" name="Google Shape;726;p25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5"/>
          <p:cNvSpPr txBox="1"/>
          <p:nvPr/>
        </p:nvSpPr>
        <p:spPr>
          <a:xfrm>
            <a:off x="623887" y="1281112"/>
            <a:ext cx="111569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 (pos &lt;= dim) and (a[pos] &lt;&gt; valor)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(a[pos]=valor);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29" name="Google Shape;729;p25"/>
          <p:cNvSpPr txBox="1"/>
          <p:nvPr/>
        </p:nvSpPr>
        <p:spPr>
          <a:xfrm rot="-420000">
            <a:off x="7585075" y="2263775"/>
            <a:ext cx="41719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4400"/>
              <a:buFont typeface="Calibri"/>
              <a:buNone/>
            </a:pPr>
            <a:r>
              <a:rPr lang="es-ES" sz="44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Es correcto?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6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35" name="Google Shape;735;p26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36" name="Google Shape;736;p26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37" name="Google Shape;737;p26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26"/>
          <p:cNvSpPr txBox="1"/>
          <p:nvPr/>
        </p:nvSpPr>
        <p:spPr>
          <a:xfrm>
            <a:off x="623887" y="1281112"/>
            <a:ext cx="111569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((a[pos] &lt;&gt; valor) and (pos &lt;= dim)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(a[pos]=valor);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40" name="Google Shape;740;p26"/>
          <p:cNvSpPr txBox="1"/>
          <p:nvPr/>
        </p:nvSpPr>
        <p:spPr>
          <a:xfrm rot="-420000">
            <a:off x="7585075" y="2263775"/>
            <a:ext cx="41719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4400"/>
              <a:buFont typeface="Calibri"/>
              <a:buNone/>
            </a:pPr>
            <a:r>
              <a:rPr lang="es-ES" sz="44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Es correcto?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7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46" name="Google Shape;746;p27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47" name="Google Shape;747;p27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48" name="Google Shape;748;p27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27"/>
          <p:cNvSpPr txBox="1"/>
          <p:nvPr/>
        </p:nvSpPr>
        <p:spPr>
          <a:xfrm>
            <a:off x="623887" y="1281112"/>
            <a:ext cx="111569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valor:integer): boolean;</a:t>
            </a:r>
            <a:endParaRPr sz="2400" b="0" i="1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((pos &lt;= dim) and (a[pos] &lt;&gt; valor)  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buscar:= (pos &lt;= dim);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751" name="Google Shape;751;p27"/>
          <p:cNvSpPr txBox="1"/>
          <p:nvPr/>
        </p:nvSpPr>
        <p:spPr>
          <a:xfrm rot="-420000">
            <a:off x="7585075" y="2263775"/>
            <a:ext cx="41719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4400"/>
              <a:buFont typeface="Calibri"/>
              <a:buNone/>
            </a:pPr>
            <a:r>
              <a:rPr lang="es-ES" sz="44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Es correcto?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8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757" name="Google Shape;757;p28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758" name="Google Shape;758;p28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759" name="Google Shape;759;p28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28"/>
          <p:cNvSpPr txBox="1"/>
          <p:nvPr/>
        </p:nvSpPr>
        <p:spPr>
          <a:xfrm>
            <a:off x="263525" y="1104900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</a:t>
            </a:r>
            <a:endParaRPr/>
          </a:p>
        </p:txBody>
      </p:sp>
      <p:grpSp>
        <p:nvGrpSpPr>
          <p:cNvPr id="762" name="Google Shape;762;p28"/>
          <p:cNvGrpSpPr/>
          <p:nvPr/>
        </p:nvGrpSpPr>
        <p:grpSpPr>
          <a:xfrm>
            <a:off x="3849687" y="1916112"/>
            <a:ext cx="8020050" cy="1473200"/>
            <a:chOff x="2828396" y="3933056"/>
            <a:chExt cx="8020132" cy="1477569"/>
          </a:xfrm>
        </p:grpSpPr>
        <p:grpSp>
          <p:nvGrpSpPr>
            <p:cNvPr id="763" name="Google Shape;763;p28"/>
            <p:cNvGrpSpPr/>
            <p:nvPr/>
          </p:nvGrpSpPr>
          <p:grpSpPr>
            <a:xfrm>
              <a:off x="3503090" y="3933056"/>
              <a:ext cx="7345438" cy="847054"/>
              <a:chOff x="3503090" y="3933056"/>
              <a:chExt cx="7345438" cy="847054"/>
            </a:xfrm>
          </p:grpSpPr>
          <p:sp>
            <p:nvSpPr>
              <p:cNvPr id="764" name="Google Shape;764;p28"/>
              <p:cNvSpPr txBox="1"/>
              <p:nvPr/>
            </p:nvSpPr>
            <p:spPr>
              <a:xfrm>
                <a:off x="3503090" y="3933056"/>
                <a:ext cx="7345438" cy="847054"/>
              </a:xfrm>
              <a:prstGeom prst="rect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765" name="Google Shape;765;p28"/>
              <p:cNvCxnSpPr/>
              <p:nvPr/>
            </p:nvCxnSpPr>
            <p:spPr>
              <a:xfrm>
                <a:off x="429526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8"/>
              <p:cNvCxnSpPr/>
              <p:nvPr/>
            </p:nvCxnSpPr>
            <p:spPr>
              <a:xfrm>
                <a:off x="512394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8"/>
              <p:cNvCxnSpPr/>
              <p:nvPr/>
            </p:nvCxnSpPr>
            <p:spPr>
              <a:xfrm>
                <a:off x="5951040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8"/>
              <p:cNvCxnSpPr/>
              <p:nvPr/>
            </p:nvCxnSpPr>
            <p:spPr>
              <a:xfrm>
                <a:off x="6743211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8"/>
              <p:cNvCxnSpPr/>
              <p:nvPr/>
            </p:nvCxnSpPr>
            <p:spPr>
              <a:xfrm>
                <a:off x="7571895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8"/>
              <p:cNvCxnSpPr/>
              <p:nvPr/>
            </p:nvCxnSpPr>
            <p:spPr>
              <a:xfrm>
                <a:off x="8400578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8"/>
              <p:cNvCxnSpPr/>
              <p:nvPr/>
            </p:nvCxnSpPr>
            <p:spPr>
              <a:xfrm>
                <a:off x="9227673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28"/>
              <p:cNvCxnSpPr/>
              <p:nvPr/>
            </p:nvCxnSpPr>
            <p:spPr>
              <a:xfrm>
                <a:off x="10056357" y="3933056"/>
                <a:ext cx="0" cy="84705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773" name="Google Shape;773;p28"/>
            <p:cNvSpPr txBox="1"/>
            <p:nvPr/>
          </p:nvSpPr>
          <p:spPr>
            <a:xfrm>
              <a:off x="2828396" y="4888381"/>
              <a:ext cx="1703404" cy="522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2800"/>
                <a:buFont typeface="Calibri"/>
                <a:buNone/>
              </a:pPr>
              <a:r>
                <a:rPr lang="es-ES" sz="2800" b="1" i="0" u="none">
                  <a:solidFill>
                    <a:srgbClr val="FF0066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</p:grpSp>
      <p:sp>
        <p:nvSpPr>
          <p:cNvPr id="774" name="Google Shape;774;p28"/>
          <p:cNvSpPr txBox="1"/>
          <p:nvPr/>
        </p:nvSpPr>
        <p:spPr>
          <a:xfrm>
            <a:off x="4702175" y="2168525"/>
            <a:ext cx="61436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grpSp>
        <p:nvGrpSpPr>
          <p:cNvPr id="775" name="Google Shape;775;p28"/>
          <p:cNvGrpSpPr/>
          <p:nvPr/>
        </p:nvGrpSpPr>
        <p:grpSpPr>
          <a:xfrm>
            <a:off x="4743450" y="2897187"/>
            <a:ext cx="7126287" cy="447675"/>
            <a:chOff x="4501295" y="4718328"/>
            <a:chExt cx="6347674" cy="387334"/>
          </a:xfrm>
        </p:grpSpPr>
        <p:sp>
          <p:nvSpPr>
            <p:cNvPr id="776" name="Google Shape;776;p28"/>
            <p:cNvSpPr txBox="1"/>
            <p:nvPr/>
          </p:nvSpPr>
          <p:spPr>
            <a:xfrm>
              <a:off x="4501295" y="4725195"/>
              <a:ext cx="1172248" cy="292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1      2</a:t>
              </a:r>
              <a:endParaRPr/>
            </a:p>
          </p:txBody>
        </p:sp>
        <p:sp>
          <p:nvSpPr>
            <p:cNvPr id="777" name="Google Shape;777;p28"/>
            <p:cNvSpPr txBox="1"/>
            <p:nvPr/>
          </p:nvSpPr>
          <p:spPr>
            <a:xfrm>
              <a:off x="6007259" y="4725195"/>
              <a:ext cx="412903" cy="379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778" name="Google Shape;778;p28"/>
            <p:cNvSpPr txBox="1"/>
            <p:nvPr/>
          </p:nvSpPr>
          <p:spPr>
            <a:xfrm>
              <a:off x="6739738" y="4725195"/>
              <a:ext cx="412903" cy="379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779" name="Google Shape;779;p28"/>
            <p:cNvSpPr txBox="1"/>
            <p:nvPr/>
          </p:nvSpPr>
          <p:spPr>
            <a:xfrm>
              <a:off x="7388787" y="4725195"/>
              <a:ext cx="412903" cy="379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780" name="Google Shape;780;p28"/>
            <p:cNvSpPr txBox="1"/>
            <p:nvPr/>
          </p:nvSpPr>
          <p:spPr>
            <a:xfrm>
              <a:off x="8115609" y="4725195"/>
              <a:ext cx="412903" cy="3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781" name="Google Shape;781;p28"/>
            <p:cNvSpPr txBox="1"/>
            <p:nvPr/>
          </p:nvSpPr>
          <p:spPr>
            <a:xfrm>
              <a:off x="8821220" y="4725195"/>
              <a:ext cx="412903" cy="380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782" name="Google Shape;782;p28"/>
            <p:cNvSpPr txBox="1"/>
            <p:nvPr/>
          </p:nvSpPr>
          <p:spPr>
            <a:xfrm>
              <a:off x="9253920" y="4718328"/>
              <a:ext cx="1595049" cy="337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Consolas"/>
                <a:buNone/>
              </a:pPr>
              <a:r>
                <a:rPr lang="es-ES" sz="1600" b="1" i="0" u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. . .    150</a:t>
              </a:r>
              <a:endParaRPr/>
            </a:p>
          </p:txBody>
        </p:sp>
      </p:grpSp>
      <p:sp>
        <p:nvSpPr>
          <p:cNvPr id="783" name="Google Shape;783;p28"/>
          <p:cNvSpPr txBox="1"/>
          <p:nvPr/>
        </p:nvSpPr>
        <p:spPr>
          <a:xfrm>
            <a:off x="5494337" y="2166937"/>
            <a:ext cx="69215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784" name="Google Shape;784;p28"/>
          <p:cNvSpPr txBox="1"/>
          <p:nvPr/>
        </p:nvSpPr>
        <p:spPr>
          <a:xfrm>
            <a:off x="6340475" y="2181225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785" name="Google Shape;785;p28"/>
          <p:cNvSpPr txBox="1"/>
          <p:nvPr/>
        </p:nvSpPr>
        <p:spPr>
          <a:xfrm>
            <a:off x="7226300" y="2190750"/>
            <a:ext cx="14208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/>
          </a:p>
        </p:txBody>
      </p:sp>
      <p:sp>
        <p:nvSpPr>
          <p:cNvPr id="786" name="Google Shape;786;p28"/>
          <p:cNvSpPr txBox="1"/>
          <p:nvPr/>
        </p:nvSpPr>
        <p:spPr>
          <a:xfrm>
            <a:off x="7993062" y="2136775"/>
            <a:ext cx="69373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/>
          </a:p>
        </p:txBody>
      </p:sp>
      <p:sp>
        <p:nvSpPr>
          <p:cNvPr id="787" name="Google Shape;787;p28"/>
          <p:cNvSpPr txBox="1"/>
          <p:nvPr/>
        </p:nvSpPr>
        <p:spPr>
          <a:xfrm>
            <a:off x="263525" y="1966912"/>
            <a:ext cx="19446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valor = 8</a:t>
            </a:r>
            <a:endParaRPr/>
          </a:p>
        </p:txBody>
      </p:sp>
      <p:sp>
        <p:nvSpPr>
          <p:cNvPr id="788" name="Google Shape;788;p28"/>
          <p:cNvSpPr txBox="1"/>
          <p:nvPr/>
        </p:nvSpPr>
        <p:spPr>
          <a:xfrm>
            <a:off x="2682875" y="2003425"/>
            <a:ext cx="152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dimL = 6</a:t>
            </a:r>
            <a:endParaRPr/>
          </a:p>
        </p:txBody>
      </p:sp>
      <p:sp>
        <p:nvSpPr>
          <p:cNvPr id="789" name="Google Shape;789;p28"/>
          <p:cNvSpPr txBox="1"/>
          <p:nvPr/>
        </p:nvSpPr>
        <p:spPr>
          <a:xfrm>
            <a:off x="8910637" y="2122487"/>
            <a:ext cx="693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s-ES" sz="22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92</a:t>
            </a:r>
            <a:endParaRPr/>
          </a:p>
        </p:txBody>
      </p:sp>
      <p:sp>
        <p:nvSpPr>
          <p:cNvPr id="790" name="Google Shape;790;p28"/>
          <p:cNvSpPr txBox="1"/>
          <p:nvPr/>
        </p:nvSpPr>
        <p:spPr>
          <a:xfrm>
            <a:off x="4706937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1" name="Google Shape;791;p28"/>
          <p:cNvSpPr txBox="1"/>
          <p:nvPr/>
        </p:nvSpPr>
        <p:spPr>
          <a:xfrm>
            <a:off x="5511800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2" name="Google Shape;792;p28"/>
          <p:cNvSpPr txBox="1"/>
          <p:nvPr/>
        </p:nvSpPr>
        <p:spPr>
          <a:xfrm>
            <a:off x="6303962" y="21336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3" name="Google Shape;793;p28"/>
          <p:cNvGrpSpPr/>
          <p:nvPr/>
        </p:nvGrpSpPr>
        <p:grpSpPr>
          <a:xfrm>
            <a:off x="304800" y="3768725"/>
            <a:ext cx="11606213" cy="1471612"/>
            <a:chOff x="304800" y="3768725"/>
            <a:chExt cx="11606213" cy="1471613"/>
          </a:xfrm>
        </p:grpSpPr>
        <p:grpSp>
          <p:nvGrpSpPr>
            <p:cNvPr id="794" name="Google Shape;794;p28"/>
            <p:cNvGrpSpPr/>
            <p:nvPr/>
          </p:nvGrpSpPr>
          <p:grpSpPr>
            <a:xfrm>
              <a:off x="3890963" y="3768725"/>
              <a:ext cx="8020050" cy="1471613"/>
              <a:chOff x="2828396" y="3933056"/>
              <a:chExt cx="8020132" cy="1477569"/>
            </a:xfrm>
          </p:grpSpPr>
          <p:grpSp>
            <p:nvGrpSpPr>
              <p:cNvPr id="795" name="Google Shape;795;p28"/>
              <p:cNvGrpSpPr/>
              <p:nvPr/>
            </p:nvGrpSpPr>
            <p:grpSpPr>
              <a:xfrm>
                <a:off x="3503090" y="3933056"/>
                <a:ext cx="7345438" cy="846374"/>
                <a:chOff x="3503090" y="3933056"/>
                <a:chExt cx="7345438" cy="846374"/>
              </a:xfrm>
            </p:grpSpPr>
            <p:sp>
              <p:nvSpPr>
                <p:cNvPr id="796" name="Google Shape;796;p28"/>
                <p:cNvSpPr txBox="1"/>
                <p:nvPr/>
              </p:nvSpPr>
              <p:spPr>
                <a:xfrm>
                  <a:off x="3503090" y="3933056"/>
                  <a:ext cx="7345438" cy="84637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97" name="Google Shape;797;p28"/>
                <p:cNvCxnSpPr/>
                <p:nvPr/>
              </p:nvCxnSpPr>
              <p:spPr>
                <a:xfrm>
                  <a:off x="4295261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28"/>
                <p:cNvCxnSpPr/>
                <p:nvPr/>
              </p:nvCxnSpPr>
              <p:spPr>
                <a:xfrm>
                  <a:off x="5123945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99" name="Google Shape;799;p28"/>
                <p:cNvCxnSpPr/>
                <p:nvPr/>
              </p:nvCxnSpPr>
              <p:spPr>
                <a:xfrm>
                  <a:off x="5951040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0" name="Google Shape;800;p28"/>
                <p:cNvCxnSpPr/>
                <p:nvPr/>
              </p:nvCxnSpPr>
              <p:spPr>
                <a:xfrm>
                  <a:off x="6743211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28"/>
                <p:cNvCxnSpPr/>
                <p:nvPr/>
              </p:nvCxnSpPr>
              <p:spPr>
                <a:xfrm>
                  <a:off x="7571895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28"/>
                <p:cNvCxnSpPr/>
                <p:nvPr/>
              </p:nvCxnSpPr>
              <p:spPr>
                <a:xfrm>
                  <a:off x="8400578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28"/>
                <p:cNvCxnSpPr/>
                <p:nvPr/>
              </p:nvCxnSpPr>
              <p:spPr>
                <a:xfrm>
                  <a:off x="9227673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28"/>
                <p:cNvCxnSpPr/>
                <p:nvPr/>
              </p:nvCxnSpPr>
              <p:spPr>
                <a:xfrm>
                  <a:off x="10056357" y="3933056"/>
                  <a:ext cx="0" cy="8463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05" name="Google Shape;805;p28"/>
              <p:cNvSpPr txBox="1"/>
              <p:nvPr/>
            </p:nvSpPr>
            <p:spPr>
              <a:xfrm>
                <a:off x="2828396" y="4887818"/>
                <a:ext cx="1703404" cy="522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66"/>
                  </a:buClr>
                  <a:buSzPts val="2800"/>
                  <a:buFont typeface="Calibri"/>
                  <a:buNone/>
                </a:pPr>
                <a:r>
                  <a:rPr lang="es-ES" sz="2800" b="1" i="0" u="none">
                    <a:solidFill>
                      <a:srgbClr val="FF00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/>
              </a:p>
            </p:txBody>
          </p:sp>
        </p:grpSp>
        <p:sp>
          <p:nvSpPr>
            <p:cNvPr id="806" name="Google Shape;806;p28"/>
            <p:cNvSpPr txBox="1"/>
            <p:nvPr/>
          </p:nvSpPr>
          <p:spPr>
            <a:xfrm>
              <a:off x="4743450" y="4019550"/>
              <a:ext cx="614363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/>
            </a:p>
          </p:txBody>
        </p:sp>
        <p:grpSp>
          <p:nvGrpSpPr>
            <p:cNvPr id="807" name="Google Shape;807;p28"/>
            <p:cNvGrpSpPr/>
            <p:nvPr/>
          </p:nvGrpSpPr>
          <p:grpSpPr>
            <a:xfrm>
              <a:off x="4962525" y="4657725"/>
              <a:ext cx="6948488" cy="387350"/>
              <a:chOff x="3900451" y="4718328"/>
              <a:chExt cx="6948518" cy="387334"/>
            </a:xfrm>
          </p:grpSpPr>
          <p:sp>
            <p:nvSpPr>
              <p:cNvPr id="808" name="Google Shape;808;p28"/>
              <p:cNvSpPr txBox="1"/>
              <p:nvPr/>
            </p:nvSpPr>
            <p:spPr>
              <a:xfrm>
                <a:off x="3900451" y="4724678"/>
                <a:ext cx="1033467" cy="339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1     2</a:t>
                </a:r>
                <a:endParaRPr/>
              </a:p>
            </p:txBody>
          </p:sp>
          <p:sp>
            <p:nvSpPr>
              <p:cNvPr id="809" name="Google Shape;809;p28"/>
              <p:cNvSpPr txBox="1"/>
              <p:nvPr/>
            </p:nvSpPr>
            <p:spPr>
              <a:xfrm>
                <a:off x="5375245" y="4724678"/>
                <a:ext cx="412752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sp>
            <p:nvSpPr>
              <p:cNvPr id="810" name="Google Shape;810;p28"/>
              <p:cNvSpPr txBox="1"/>
              <p:nvPr/>
            </p:nvSpPr>
            <p:spPr>
              <a:xfrm>
                <a:off x="6240436" y="4724678"/>
                <a:ext cx="412752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/>
              </a:p>
            </p:txBody>
          </p:sp>
          <p:sp>
            <p:nvSpPr>
              <p:cNvPr id="811" name="Google Shape;811;p28"/>
              <p:cNvSpPr txBox="1"/>
              <p:nvPr/>
            </p:nvSpPr>
            <p:spPr>
              <a:xfrm>
                <a:off x="6888139" y="4724678"/>
                <a:ext cx="412752" cy="379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/>
              </a:p>
            </p:txBody>
          </p:sp>
          <p:sp>
            <p:nvSpPr>
              <p:cNvPr id="812" name="Google Shape;812;p28"/>
              <p:cNvSpPr txBox="1"/>
              <p:nvPr/>
            </p:nvSpPr>
            <p:spPr>
              <a:xfrm>
                <a:off x="7751743" y="4724678"/>
                <a:ext cx="412752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/>
              </a:p>
            </p:txBody>
          </p:sp>
          <p:sp>
            <p:nvSpPr>
              <p:cNvPr id="813" name="Google Shape;813;p28"/>
              <p:cNvSpPr txBox="1"/>
              <p:nvPr/>
            </p:nvSpPr>
            <p:spPr>
              <a:xfrm>
                <a:off x="8616934" y="4724678"/>
                <a:ext cx="412752" cy="380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/>
              </a:p>
            </p:txBody>
          </p:sp>
          <p:sp>
            <p:nvSpPr>
              <p:cNvPr id="814" name="Google Shape;814;p28"/>
              <p:cNvSpPr txBox="1"/>
              <p:nvPr/>
            </p:nvSpPr>
            <p:spPr>
              <a:xfrm>
                <a:off x="9253524" y="4718328"/>
                <a:ext cx="1595445" cy="338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1600"/>
                  <a:buFont typeface="Consolas"/>
                  <a:buNone/>
                </a:pPr>
                <a:r>
                  <a:rPr lang="es-ES" sz="1600" b="1" i="0" u="non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    150</a:t>
                </a:r>
                <a:endParaRPr/>
              </a:p>
            </p:txBody>
          </p:sp>
        </p:grpSp>
        <p:sp>
          <p:nvSpPr>
            <p:cNvPr id="815" name="Google Shape;815;p28"/>
            <p:cNvSpPr txBox="1"/>
            <p:nvPr/>
          </p:nvSpPr>
          <p:spPr>
            <a:xfrm>
              <a:off x="5535613" y="4017963"/>
              <a:ext cx="693737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816" name="Google Shape;816;p28"/>
            <p:cNvSpPr txBox="1"/>
            <p:nvPr/>
          </p:nvSpPr>
          <p:spPr>
            <a:xfrm>
              <a:off x="6381750" y="4033838"/>
              <a:ext cx="693738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817" name="Google Shape;817;p28"/>
            <p:cNvSpPr txBox="1"/>
            <p:nvPr/>
          </p:nvSpPr>
          <p:spPr>
            <a:xfrm>
              <a:off x="7242175" y="4016375"/>
              <a:ext cx="1420813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</p:txBody>
        </p:sp>
        <p:sp>
          <p:nvSpPr>
            <p:cNvPr id="818" name="Google Shape;818;p28"/>
            <p:cNvSpPr txBox="1"/>
            <p:nvPr/>
          </p:nvSpPr>
          <p:spPr>
            <a:xfrm>
              <a:off x="8035925" y="3987800"/>
              <a:ext cx="693738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819" name="Google Shape;819;p28"/>
            <p:cNvSpPr txBox="1"/>
            <p:nvPr/>
          </p:nvSpPr>
          <p:spPr>
            <a:xfrm>
              <a:off x="304800" y="3817938"/>
              <a:ext cx="1944688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valor = 9</a:t>
              </a:r>
              <a:endParaRPr/>
            </a:p>
          </p:txBody>
        </p:sp>
        <p:sp>
          <p:nvSpPr>
            <p:cNvPr id="820" name="Google Shape;820;p28"/>
            <p:cNvSpPr txBox="1"/>
            <p:nvPr/>
          </p:nvSpPr>
          <p:spPr>
            <a:xfrm>
              <a:off x="2725738" y="3854450"/>
              <a:ext cx="15240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dimL = 6</a:t>
              </a:r>
              <a:endParaRPr/>
            </a:p>
          </p:txBody>
        </p:sp>
        <p:sp>
          <p:nvSpPr>
            <p:cNvPr id="821" name="Google Shape;821;p28"/>
            <p:cNvSpPr txBox="1"/>
            <p:nvPr/>
          </p:nvSpPr>
          <p:spPr>
            <a:xfrm>
              <a:off x="8951913" y="3975100"/>
              <a:ext cx="693737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1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92</a:t>
              </a:r>
              <a:endParaRPr/>
            </a:p>
          </p:txBody>
        </p:sp>
      </p:grpSp>
      <p:sp>
        <p:nvSpPr>
          <p:cNvPr id="822" name="Google Shape;822;p28"/>
          <p:cNvSpPr txBox="1"/>
          <p:nvPr/>
        </p:nvSpPr>
        <p:spPr>
          <a:xfrm>
            <a:off x="7223125" y="39751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3" name="Google Shape;823;p28"/>
          <p:cNvSpPr txBox="1"/>
          <p:nvPr/>
        </p:nvSpPr>
        <p:spPr>
          <a:xfrm>
            <a:off x="5465762" y="3995737"/>
            <a:ext cx="512762" cy="504825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28"/>
          <p:cNvSpPr txBox="1"/>
          <p:nvPr/>
        </p:nvSpPr>
        <p:spPr>
          <a:xfrm>
            <a:off x="4724400" y="3987800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5" name="Google Shape;825;p28"/>
          <p:cNvSpPr txBox="1"/>
          <p:nvPr/>
        </p:nvSpPr>
        <p:spPr>
          <a:xfrm>
            <a:off x="6334125" y="4016375"/>
            <a:ext cx="512762" cy="503237"/>
          </a:xfrm>
          <a:prstGeom prst="rect">
            <a:avLst/>
          </a:prstGeom>
          <a:solidFill>
            <a:srgbClr val="FFC000">
              <a:alpha val="39607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28"/>
          <p:cNvSpPr txBox="1"/>
          <p:nvPr/>
        </p:nvSpPr>
        <p:spPr>
          <a:xfrm rot="-420000">
            <a:off x="703262" y="5310187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Qué estructura de control utilizo?</a:t>
            </a:r>
            <a:endParaRPr/>
          </a:p>
        </p:txBody>
      </p:sp>
      <p:sp>
        <p:nvSpPr>
          <p:cNvPr id="827" name="Google Shape;827;p28"/>
          <p:cNvSpPr txBox="1"/>
          <p:nvPr/>
        </p:nvSpPr>
        <p:spPr>
          <a:xfrm rot="-420000">
            <a:off x="5656262" y="5280025"/>
            <a:ext cx="41719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Qué tipo de módulo?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9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833" name="Google Shape;833;p29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834" name="Google Shape;834;p29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835" name="Google Shape;835;p29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9"/>
          <p:cNvSpPr txBox="1"/>
          <p:nvPr/>
        </p:nvSpPr>
        <p:spPr>
          <a:xfrm>
            <a:off x="166687" y="649287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</a:t>
            </a:r>
            <a:endParaRPr/>
          </a:p>
        </p:txBody>
      </p:sp>
      <p:sp>
        <p:nvSpPr>
          <p:cNvPr id="838" name="Google Shape;838;p29"/>
          <p:cNvSpPr txBox="1"/>
          <p:nvPr/>
        </p:nvSpPr>
        <p:spPr>
          <a:xfrm>
            <a:off x="1030287" y="1235075"/>
            <a:ext cx="10617200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tam = 150;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[1..tam]  of 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 dimL, num:integer;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 (num);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cargarNumeros (VN,dimL);  </a:t>
            </a:r>
            <a:r>
              <a:rPr lang="es-ES" sz="2400" b="0" i="1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//no se implementa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540A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rgbClr val="93540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-ES" sz="24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buscar(VN,dimL,num)</a:t>
            </a:r>
            <a:r>
              <a:rPr lang="es-ES" sz="24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write (num, “Esta en el vector”)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 ( num,”No se encuentra en el vector”);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8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8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8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8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8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8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8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8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0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844" name="Google Shape;844;p30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845" name="Google Shape;845;p30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846" name="Google Shape;846;p30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0"/>
          <p:cNvSpPr txBox="1"/>
          <p:nvPr/>
        </p:nvSpPr>
        <p:spPr>
          <a:xfrm>
            <a:off x="166687" y="649287"/>
            <a:ext cx="51133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</a:t>
            </a:r>
            <a:endParaRPr/>
          </a:p>
        </p:txBody>
      </p:sp>
      <p:sp>
        <p:nvSpPr>
          <p:cNvPr id="849" name="Google Shape;849;p30"/>
          <p:cNvSpPr txBox="1"/>
          <p:nvPr/>
        </p:nvSpPr>
        <p:spPr>
          <a:xfrm>
            <a:off x="166688" y="1168400"/>
            <a:ext cx="11639550" cy="52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buscar (a:números; dim:integer, num:integer): boolean;</a:t>
            </a:r>
            <a:endParaRPr sz="24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pos:integer;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pos:=1;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 (pos &lt;= dim) and (</a:t>
            </a:r>
            <a:r>
              <a:rPr lang="es-ES" sz="24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a[pos]&lt;num</a:t>
            </a: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do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pos:= pos + 1;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end;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 (pos &lt;= dim) and (a[pos]= num)) then buscar:=true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buscar:= false; 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850" name="Google Shape;850;p30"/>
          <p:cNvSpPr txBox="1"/>
          <p:nvPr/>
        </p:nvSpPr>
        <p:spPr>
          <a:xfrm rot="-420000">
            <a:off x="3343275" y="2149475"/>
            <a:ext cx="46259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Se puede invertir el orden en la pregunta?</a:t>
            </a:r>
            <a:endParaRPr/>
          </a:p>
        </p:txBody>
      </p:sp>
      <p:sp>
        <p:nvSpPr>
          <p:cNvPr id="851" name="Google Shape;851;p30"/>
          <p:cNvSpPr txBox="1"/>
          <p:nvPr/>
        </p:nvSpPr>
        <p:spPr>
          <a:xfrm rot="-420000">
            <a:off x="7940675" y="3276600"/>
            <a:ext cx="417195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Debo evaluar las dos condiciones antes de devolver el valor?</a:t>
            </a:r>
            <a:endParaRPr/>
          </a:p>
        </p:txBody>
      </p:sp>
      <p:sp>
        <p:nvSpPr>
          <p:cNvPr id="852" name="Google Shape;852;p30"/>
          <p:cNvSpPr txBox="1"/>
          <p:nvPr/>
        </p:nvSpPr>
        <p:spPr>
          <a:xfrm>
            <a:off x="7304087" y="6056312"/>
            <a:ext cx="41719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E10066"/>
                </a:solidFill>
                <a:latin typeface="Calibri"/>
                <a:ea typeface="Calibri"/>
                <a:cs typeface="Calibri"/>
                <a:sym typeface="Calibri"/>
              </a:rPr>
              <a:t>Se puede mejorar?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1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859" name="Google Shape;859;p31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860" name="Google Shape;860;p31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861" name="Google Shape;861;p31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1"/>
          <p:cNvSpPr txBox="1"/>
          <p:nvPr/>
        </p:nvSpPr>
        <p:spPr>
          <a:xfrm>
            <a:off x="166687" y="649287"/>
            <a:ext cx="105378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 – Búsqueda Binaria - Dicotómica</a:t>
            </a:r>
            <a:endParaRPr/>
          </a:p>
        </p:txBody>
      </p:sp>
      <p:graphicFrame>
        <p:nvGraphicFramePr>
          <p:cNvPr id="864" name="Google Shape;864;p31"/>
          <p:cNvGraphicFramePr/>
          <p:nvPr/>
        </p:nvGraphicFramePr>
        <p:xfrm>
          <a:off x="3344862" y="1760537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65" name="Google Shape;865;p31"/>
          <p:cNvGrpSpPr/>
          <p:nvPr/>
        </p:nvGrpSpPr>
        <p:grpSpPr>
          <a:xfrm>
            <a:off x="3344862" y="1922462"/>
            <a:ext cx="1439862" cy="347662"/>
            <a:chOff x="539552" y="2890465"/>
            <a:chExt cx="1440160" cy="348079"/>
          </a:xfrm>
        </p:grpSpPr>
        <p:sp>
          <p:nvSpPr>
            <p:cNvPr id="866" name="Google Shape;866;p31"/>
            <p:cNvSpPr txBox="1"/>
            <p:nvPr/>
          </p:nvSpPr>
          <p:spPr>
            <a:xfrm>
              <a:off x="1539884" y="2900001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867" name="Google Shape;867;p31"/>
            <p:cNvSpPr txBox="1"/>
            <p:nvPr/>
          </p:nvSpPr>
          <p:spPr>
            <a:xfrm>
              <a:off x="539552" y="2890465"/>
              <a:ext cx="558916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68" name="Google Shape;868;p31"/>
            <p:cNvSpPr txBox="1"/>
            <p:nvPr/>
          </p:nvSpPr>
          <p:spPr>
            <a:xfrm>
              <a:off x="1074650" y="2896823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869" name="Google Shape;869;p31"/>
          <p:cNvSpPr txBox="1"/>
          <p:nvPr/>
        </p:nvSpPr>
        <p:spPr>
          <a:xfrm>
            <a:off x="5332412" y="1327150"/>
            <a:ext cx="2540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dim física = 150</a:t>
            </a:r>
            <a:endParaRPr/>
          </a:p>
        </p:txBody>
      </p:sp>
      <p:sp>
        <p:nvSpPr>
          <p:cNvPr id="870" name="Google Shape;870;p31"/>
          <p:cNvSpPr txBox="1"/>
          <p:nvPr/>
        </p:nvSpPr>
        <p:spPr>
          <a:xfrm>
            <a:off x="3055937" y="1312862"/>
            <a:ext cx="2243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E10066"/>
                </a:solidFill>
                <a:latin typeface="Consolas"/>
                <a:ea typeface="Consolas"/>
                <a:cs typeface="Consolas"/>
                <a:sym typeface="Consolas"/>
              </a:rPr>
              <a:t>dim lógica=8</a:t>
            </a:r>
            <a:endParaRPr/>
          </a:p>
        </p:txBody>
      </p:sp>
      <p:sp>
        <p:nvSpPr>
          <p:cNvPr id="871" name="Google Shape;871;p31"/>
          <p:cNvSpPr txBox="1"/>
          <p:nvPr/>
        </p:nvSpPr>
        <p:spPr>
          <a:xfrm>
            <a:off x="4835525" y="1925637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872" name="Google Shape;872;p31"/>
          <p:cNvSpPr txBox="1"/>
          <p:nvPr/>
        </p:nvSpPr>
        <p:spPr>
          <a:xfrm>
            <a:off x="5351462" y="1922462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873" name="Google Shape;873;p31"/>
          <p:cNvSpPr txBox="1"/>
          <p:nvPr/>
        </p:nvSpPr>
        <p:spPr>
          <a:xfrm>
            <a:off x="5724525" y="1905000"/>
            <a:ext cx="5080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874" name="Google Shape;874;p31"/>
          <p:cNvSpPr txBox="1"/>
          <p:nvPr/>
        </p:nvSpPr>
        <p:spPr>
          <a:xfrm>
            <a:off x="6223000" y="1922462"/>
            <a:ext cx="5000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875" name="Google Shape;875;p31"/>
          <p:cNvSpPr txBox="1"/>
          <p:nvPr/>
        </p:nvSpPr>
        <p:spPr>
          <a:xfrm>
            <a:off x="6699250" y="1916112"/>
            <a:ext cx="50006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sp>
        <p:nvSpPr>
          <p:cNvPr id="876" name="Google Shape;876;p31"/>
          <p:cNvSpPr txBox="1"/>
          <p:nvPr/>
        </p:nvSpPr>
        <p:spPr>
          <a:xfrm>
            <a:off x="7666037" y="1336675"/>
            <a:ext cx="21907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BUSCADO= 155</a:t>
            </a:r>
            <a:endParaRPr/>
          </a:p>
        </p:txBody>
      </p:sp>
      <p:sp>
        <p:nvSpPr>
          <p:cNvPr id="877" name="Google Shape;877;p31"/>
          <p:cNvSpPr txBox="1"/>
          <p:nvPr/>
        </p:nvSpPr>
        <p:spPr>
          <a:xfrm>
            <a:off x="8267700" y="1712912"/>
            <a:ext cx="24368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Pri = 1  Ult =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Medio = 4 (87)</a:t>
            </a:r>
            <a:endParaRPr/>
          </a:p>
        </p:txBody>
      </p:sp>
      <p:sp>
        <p:nvSpPr>
          <p:cNvPr id="878" name="Google Shape;878;p31"/>
          <p:cNvSpPr txBox="1"/>
          <p:nvPr/>
        </p:nvSpPr>
        <p:spPr>
          <a:xfrm>
            <a:off x="161925" y="2413000"/>
            <a:ext cx="765651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1- Se calcula el elemento que esta en la posición del medio</a:t>
            </a:r>
            <a:endParaRPr dirty="0"/>
          </a:p>
        </p:txBody>
      </p:sp>
      <p:sp>
        <p:nvSpPr>
          <p:cNvPr id="879" name="Google Shape;879;p31"/>
          <p:cNvSpPr txBox="1"/>
          <p:nvPr/>
        </p:nvSpPr>
        <p:spPr>
          <a:xfrm>
            <a:off x="161925" y="2754312"/>
            <a:ext cx="77835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2- Si es el elemento que busco, entonces la búsqueda termino</a:t>
            </a:r>
            <a:endParaRPr dirty="0"/>
          </a:p>
        </p:txBody>
      </p:sp>
      <p:sp>
        <p:nvSpPr>
          <p:cNvPr id="880" name="Google Shape;880;p31"/>
          <p:cNvSpPr txBox="1"/>
          <p:nvPr/>
        </p:nvSpPr>
        <p:spPr>
          <a:xfrm>
            <a:off x="-384175" y="3170237"/>
            <a:ext cx="7781925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Si NO es el elemento que busco, entonces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Comparo contra el valor del medio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s-ES" sz="18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Elijo del vector la mitad que me convenga </a:t>
            </a:r>
            <a:endParaRPr dirty="0"/>
          </a:p>
        </p:txBody>
      </p:sp>
      <p:sp>
        <p:nvSpPr>
          <p:cNvPr id="881" name="Google Shape;881;p31"/>
          <p:cNvSpPr txBox="1"/>
          <p:nvPr/>
        </p:nvSpPr>
        <p:spPr>
          <a:xfrm>
            <a:off x="1776412" y="4305300"/>
            <a:ext cx="969645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600"/>
              <a:buFont typeface="Consolas"/>
              <a:buNone/>
            </a:pPr>
            <a:r>
              <a:rPr lang="es-ES" sz="26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Como 87 &lt; 155, entonces debo tomar la segunda mitad</a:t>
            </a: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3271837" y="5624512"/>
            <a:ext cx="1439862" cy="347662"/>
            <a:chOff x="539552" y="2890465"/>
            <a:chExt cx="1440160" cy="348079"/>
          </a:xfrm>
        </p:grpSpPr>
        <p:sp>
          <p:nvSpPr>
            <p:cNvPr id="883" name="Google Shape;883;p31"/>
            <p:cNvSpPr txBox="1"/>
            <p:nvPr/>
          </p:nvSpPr>
          <p:spPr>
            <a:xfrm>
              <a:off x="1539884" y="2900001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539552" y="2890465"/>
              <a:ext cx="558916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85" name="Google Shape;885;p31"/>
            <p:cNvSpPr txBox="1"/>
            <p:nvPr/>
          </p:nvSpPr>
          <p:spPr>
            <a:xfrm>
              <a:off x="1074650" y="2896823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886" name="Google Shape;886;p31"/>
          <p:cNvSpPr txBox="1"/>
          <p:nvPr/>
        </p:nvSpPr>
        <p:spPr>
          <a:xfrm>
            <a:off x="4762500" y="5627687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887" name="Google Shape;887;p31"/>
          <p:cNvSpPr txBox="1"/>
          <p:nvPr/>
        </p:nvSpPr>
        <p:spPr>
          <a:xfrm>
            <a:off x="5278437" y="5624512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888" name="Google Shape;888;p31"/>
          <p:cNvSpPr txBox="1"/>
          <p:nvPr/>
        </p:nvSpPr>
        <p:spPr>
          <a:xfrm>
            <a:off x="5649912" y="5605462"/>
            <a:ext cx="5095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889" name="Google Shape;889;p31"/>
          <p:cNvSpPr txBox="1"/>
          <p:nvPr/>
        </p:nvSpPr>
        <p:spPr>
          <a:xfrm>
            <a:off x="6148387" y="5624512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890" name="Google Shape;890;p31"/>
          <p:cNvSpPr txBox="1"/>
          <p:nvPr/>
        </p:nvSpPr>
        <p:spPr>
          <a:xfrm>
            <a:off x="6624637" y="5618162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2982912" y="5013325"/>
            <a:ext cx="7866062" cy="1416050"/>
            <a:chOff x="900113" y="5445125"/>
            <a:chExt cx="7865963" cy="1415713"/>
          </a:xfrm>
        </p:grpSpPr>
        <p:sp>
          <p:nvSpPr>
            <p:cNvPr id="892" name="Google Shape;892;p31"/>
            <p:cNvSpPr txBox="1"/>
            <p:nvPr/>
          </p:nvSpPr>
          <p:spPr>
            <a:xfrm>
              <a:off x="3174971" y="5459410"/>
              <a:ext cx="2441544" cy="399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150</a:t>
              </a:r>
              <a:endParaRPr/>
            </a:p>
          </p:txBody>
        </p:sp>
        <p:sp>
          <p:nvSpPr>
            <p:cNvPr id="893" name="Google Shape;893;p31"/>
            <p:cNvSpPr txBox="1"/>
            <p:nvPr/>
          </p:nvSpPr>
          <p:spPr>
            <a:xfrm>
              <a:off x="900113" y="5445125"/>
              <a:ext cx="2241522" cy="399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0066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E10066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lógica=8</a:t>
              </a:r>
              <a:endParaRPr/>
            </a:p>
          </p:txBody>
        </p:sp>
        <p:sp>
          <p:nvSpPr>
            <p:cNvPr id="894" name="Google Shape;894;p31"/>
            <p:cNvSpPr txBox="1"/>
            <p:nvPr/>
          </p:nvSpPr>
          <p:spPr>
            <a:xfrm>
              <a:off x="5508567" y="5468932"/>
              <a:ext cx="2190722" cy="399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BUSCADO= 155</a:t>
              </a:r>
              <a:endParaRPr/>
            </a:p>
          </p:txBody>
        </p:sp>
        <p:sp>
          <p:nvSpPr>
            <p:cNvPr id="895" name="Google Shape;895;p31"/>
            <p:cNvSpPr txBox="1"/>
            <p:nvPr/>
          </p:nvSpPr>
          <p:spPr>
            <a:xfrm>
              <a:off x="6110222" y="5845080"/>
              <a:ext cx="2655854" cy="101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Pri = 5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Ult = 8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Medio = 6 (150)</a:t>
              </a:r>
              <a:endParaRPr/>
            </a:p>
          </p:txBody>
        </p:sp>
      </p:grpSp>
      <p:graphicFrame>
        <p:nvGraphicFramePr>
          <p:cNvPr id="896" name="Google Shape;896;p31"/>
          <p:cNvGraphicFramePr/>
          <p:nvPr/>
        </p:nvGraphicFramePr>
        <p:xfrm>
          <a:off x="3275012" y="5505450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2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903" name="Google Shape;903;p32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904" name="Google Shape;904;p32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905" name="Google Shape;905;p32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32"/>
          <p:cNvSpPr txBox="1"/>
          <p:nvPr/>
        </p:nvSpPr>
        <p:spPr>
          <a:xfrm>
            <a:off x="166687" y="649287"/>
            <a:ext cx="9328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 – Búsqueda Binaria - Dicotómica</a:t>
            </a:r>
            <a:endParaRPr/>
          </a:p>
        </p:txBody>
      </p:sp>
      <p:graphicFrame>
        <p:nvGraphicFramePr>
          <p:cNvPr id="908" name="Google Shape;908;p32"/>
          <p:cNvGraphicFramePr/>
          <p:nvPr/>
        </p:nvGraphicFramePr>
        <p:xfrm>
          <a:off x="2608262" y="2100262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09" name="Google Shape;909;p32"/>
          <p:cNvGrpSpPr/>
          <p:nvPr/>
        </p:nvGrpSpPr>
        <p:grpSpPr>
          <a:xfrm>
            <a:off x="2608262" y="2263775"/>
            <a:ext cx="1439862" cy="347662"/>
            <a:chOff x="539552" y="2890465"/>
            <a:chExt cx="1440160" cy="348079"/>
          </a:xfrm>
        </p:grpSpPr>
        <p:sp>
          <p:nvSpPr>
            <p:cNvPr id="910" name="Google Shape;910;p32"/>
            <p:cNvSpPr txBox="1"/>
            <p:nvPr/>
          </p:nvSpPr>
          <p:spPr>
            <a:xfrm>
              <a:off x="1539884" y="2900001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911" name="Google Shape;911;p32"/>
            <p:cNvSpPr txBox="1"/>
            <p:nvPr/>
          </p:nvSpPr>
          <p:spPr>
            <a:xfrm>
              <a:off x="539552" y="2890465"/>
              <a:ext cx="558916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912" name="Google Shape;912;p32"/>
            <p:cNvSpPr txBox="1"/>
            <p:nvPr/>
          </p:nvSpPr>
          <p:spPr>
            <a:xfrm>
              <a:off x="1074650" y="2896823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913" name="Google Shape;913;p32"/>
          <p:cNvSpPr txBox="1"/>
          <p:nvPr/>
        </p:nvSpPr>
        <p:spPr>
          <a:xfrm>
            <a:off x="4595812" y="1355725"/>
            <a:ext cx="25796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dim física = 150</a:t>
            </a:r>
            <a:endParaRPr/>
          </a:p>
        </p:txBody>
      </p:sp>
      <p:sp>
        <p:nvSpPr>
          <p:cNvPr id="914" name="Google Shape;914;p32"/>
          <p:cNvSpPr txBox="1"/>
          <p:nvPr/>
        </p:nvSpPr>
        <p:spPr>
          <a:xfrm>
            <a:off x="2319337" y="1341437"/>
            <a:ext cx="26431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dim lógica=8</a:t>
            </a:r>
            <a:endParaRPr/>
          </a:p>
        </p:txBody>
      </p:sp>
      <p:sp>
        <p:nvSpPr>
          <p:cNvPr id="915" name="Google Shape;915;p32"/>
          <p:cNvSpPr txBox="1"/>
          <p:nvPr/>
        </p:nvSpPr>
        <p:spPr>
          <a:xfrm>
            <a:off x="4098925" y="2266950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916" name="Google Shape;916;p32"/>
          <p:cNvSpPr txBox="1"/>
          <p:nvPr/>
        </p:nvSpPr>
        <p:spPr>
          <a:xfrm>
            <a:off x="4614862" y="2263775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917" name="Google Shape;917;p32"/>
          <p:cNvSpPr txBox="1"/>
          <p:nvPr/>
        </p:nvSpPr>
        <p:spPr>
          <a:xfrm>
            <a:off x="4987925" y="2246312"/>
            <a:ext cx="5080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918" name="Google Shape;918;p32"/>
          <p:cNvSpPr txBox="1"/>
          <p:nvPr/>
        </p:nvSpPr>
        <p:spPr>
          <a:xfrm>
            <a:off x="5486400" y="2263775"/>
            <a:ext cx="5000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919" name="Google Shape;919;p32"/>
          <p:cNvSpPr txBox="1"/>
          <p:nvPr/>
        </p:nvSpPr>
        <p:spPr>
          <a:xfrm>
            <a:off x="5962650" y="2257425"/>
            <a:ext cx="50006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sp>
        <p:nvSpPr>
          <p:cNvPr id="920" name="Google Shape;920;p32"/>
          <p:cNvSpPr txBox="1"/>
          <p:nvPr/>
        </p:nvSpPr>
        <p:spPr>
          <a:xfrm>
            <a:off x="6929437" y="1365250"/>
            <a:ext cx="2582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BUSCADO= 155</a:t>
            </a:r>
            <a:endParaRPr/>
          </a:p>
        </p:txBody>
      </p:sp>
      <p:sp>
        <p:nvSpPr>
          <p:cNvPr id="921" name="Google Shape;921;p32"/>
          <p:cNvSpPr txBox="1"/>
          <p:nvPr/>
        </p:nvSpPr>
        <p:spPr>
          <a:xfrm>
            <a:off x="7818437" y="2027237"/>
            <a:ext cx="2797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Pri = 5  Ult =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Consolas"/>
              <a:buNone/>
            </a:pPr>
            <a:r>
              <a:rPr lang="es-ES" sz="2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Medio = 6 (150)</a:t>
            </a:r>
            <a:endParaRPr/>
          </a:p>
        </p:txBody>
      </p:sp>
      <p:sp>
        <p:nvSpPr>
          <p:cNvPr id="922" name="Google Shape;922;p32"/>
          <p:cNvSpPr txBox="1"/>
          <p:nvPr/>
        </p:nvSpPr>
        <p:spPr>
          <a:xfrm>
            <a:off x="1354137" y="3365500"/>
            <a:ext cx="10055225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600"/>
              <a:buFont typeface="Consolas"/>
              <a:buNone/>
            </a:pPr>
            <a:r>
              <a:rPr lang="es-ES" sz="26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Como 150 &lt; 155, entonces debo tomar la segunda mitad</a:t>
            </a:r>
            <a:endParaRPr/>
          </a:p>
        </p:txBody>
      </p:sp>
      <p:sp>
        <p:nvSpPr>
          <p:cNvPr id="923" name="Google Shape;923;p32"/>
          <p:cNvSpPr txBox="1"/>
          <p:nvPr/>
        </p:nvSpPr>
        <p:spPr>
          <a:xfrm>
            <a:off x="4529137" y="1941512"/>
            <a:ext cx="1852612" cy="954087"/>
          </a:xfrm>
          <a:prstGeom prst="rect">
            <a:avLst/>
          </a:prstGeom>
          <a:solidFill>
            <a:srgbClr val="A6A6A6">
              <a:alpha val="49803"/>
            </a:srgbClr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24" name="Google Shape;924;p32"/>
          <p:cNvGraphicFramePr/>
          <p:nvPr/>
        </p:nvGraphicFramePr>
        <p:xfrm>
          <a:off x="2603500" y="4524375"/>
          <a:ext cx="4764075" cy="561975"/>
        </p:xfrm>
        <a:graphic>
          <a:graphicData uri="http://schemas.openxmlformats.org/drawingml/2006/table">
            <a:tbl>
              <a:tblPr>
                <a:noFill/>
                <a:tableStyleId>{ACF0786B-672A-44FC-B3BC-B0068F7F609B}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25" name="Google Shape;925;p32"/>
          <p:cNvGrpSpPr/>
          <p:nvPr/>
        </p:nvGrpSpPr>
        <p:grpSpPr>
          <a:xfrm>
            <a:off x="2603500" y="4687887"/>
            <a:ext cx="1439862" cy="347662"/>
            <a:chOff x="539552" y="2890465"/>
            <a:chExt cx="1440160" cy="348079"/>
          </a:xfrm>
        </p:grpSpPr>
        <p:sp>
          <p:nvSpPr>
            <p:cNvPr id="926" name="Google Shape;926;p32"/>
            <p:cNvSpPr txBox="1"/>
            <p:nvPr/>
          </p:nvSpPr>
          <p:spPr>
            <a:xfrm>
              <a:off x="1539883" y="2900001"/>
              <a:ext cx="439829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927" name="Google Shape;927;p32"/>
            <p:cNvSpPr txBox="1"/>
            <p:nvPr/>
          </p:nvSpPr>
          <p:spPr>
            <a:xfrm>
              <a:off x="539552" y="2890465"/>
              <a:ext cx="558915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928" name="Google Shape;928;p32"/>
            <p:cNvSpPr txBox="1"/>
            <p:nvPr/>
          </p:nvSpPr>
          <p:spPr>
            <a:xfrm>
              <a:off x="1074650" y="2896823"/>
              <a:ext cx="439828" cy="338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-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/>
            </a:p>
          </p:txBody>
        </p:sp>
      </p:grpSp>
      <p:sp>
        <p:nvSpPr>
          <p:cNvPr id="929" name="Google Shape;929;p32"/>
          <p:cNvSpPr txBox="1"/>
          <p:nvPr/>
        </p:nvSpPr>
        <p:spPr>
          <a:xfrm>
            <a:off x="4094162" y="4691062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/>
          </a:p>
        </p:txBody>
      </p:sp>
      <p:sp>
        <p:nvSpPr>
          <p:cNvPr id="930" name="Google Shape;930;p32"/>
          <p:cNvSpPr txBox="1"/>
          <p:nvPr/>
        </p:nvSpPr>
        <p:spPr>
          <a:xfrm>
            <a:off x="4610100" y="4687887"/>
            <a:ext cx="4397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</p:txBody>
      </p:sp>
      <p:sp>
        <p:nvSpPr>
          <p:cNvPr id="931" name="Google Shape;931;p32"/>
          <p:cNvSpPr txBox="1"/>
          <p:nvPr/>
        </p:nvSpPr>
        <p:spPr>
          <a:xfrm>
            <a:off x="4981575" y="4670425"/>
            <a:ext cx="5095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932" name="Google Shape;932;p32"/>
          <p:cNvSpPr txBox="1"/>
          <p:nvPr/>
        </p:nvSpPr>
        <p:spPr>
          <a:xfrm>
            <a:off x="5480050" y="4687887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  <a:endParaRPr/>
          </a:p>
        </p:txBody>
      </p:sp>
      <p:sp>
        <p:nvSpPr>
          <p:cNvPr id="933" name="Google Shape;933;p32"/>
          <p:cNvSpPr txBox="1"/>
          <p:nvPr/>
        </p:nvSpPr>
        <p:spPr>
          <a:xfrm>
            <a:off x="5956300" y="4681537"/>
            <a:ext cx="5016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-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/>
          </a:p>
        </p:txBody>
      </p:sp>
      <p:grpSp>
        <p:nvGrpSpPr>
          <p:cNvPr id="934" name="Google Shape;934;p32"/>
          <p:cNvGrpSpPr/>
          <p:nvPr/>
        </p:nvGrpSpPr>
        <p:grpSpPr>
          <a:xfrm>
            <a:off x="5454650" y="4389437"/>
            <a:ext cx="4962525" cy="954087"/>
            <a:chOff x="4040188" y="4421188"/>
            <a:chExt cx="4961086" cy="954087"/>
          </a:xfrm>
        </p:grpSpPr>
        <p:sp>
          <p:nvSpPr>
            <p:cNvPr id="935" name="Google Shape;935;p32"/>
            <p:cNvSpPr txBox="1"/>
            <p:nvPr/>
          </p:nvSpPr>
          <p:spPr>
            <a:xfrm>
              <a:off x="6109688" y="4508500"/>
              <a:ext cx="2891586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Pri = 7  Ult = 8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235"/>
                </a:buClr>
                <a:buSzPts val="2000"/>
                <a:buFont typeface="Consolas"/>
                <a:buNone/>
              </a:pPr>
              <a:r>
                <a:rPr lang="es-ES" sz="2000" b="1" i="0" u="none">
                  <a:solidFill>
                    <a:srgbClr val="548235"/>
                  </a:solidFill>
                  <a:latin typeface="Consolas"/>
                  <a:ea typeface="Consolas"/>
                  <a:cs typeface="Consolas"/>
                  <a:sym typeface="Consolas"/>
                </a:rPr>
                <a:t>Medio = 7 (155)</a:t>
              </a:r>
              <a:endParaRPr/>
            </a:p>
          </p:txBody>
        </p:sp>
        <p:sp>
          <p:nvSpPr>
            <p:cNvPr id="936" name="Google Shape;936;p32"/>
            <p:cNvSpPr txBox="1"/>
            <p:nvPr/>
          </p:nvSpPr>
          <p:spPr>
            <a:xfrm>
              <a:off x="4040188" y="4421188"/>
              <a:ext cx="966508" cy="954087"/>
            </a:xfrm>
            <a:prstGeom prst="rect">
              <a:avLst/>
            </a:prstGeom>
            <a:solidFill>
              <a:srgbClr val="A6A6A6">
                <a:alpha val="49803"/>
              </a:srgbClr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37" name="Google Shape;937;p32"/>
          <p:cNvSpPr txBox="1"/>
          <p:nvPr/>
        </p:nvSpPr>
        <p:spPr>
          <a:xfrm rot="-420000">
            <a:off x="1009650" y="5443537"/>
            <a:ext cx="41719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Cuándo se termina si el elemento no existe?</a:t>
            </a:r>
            <a:endParaRPr/>
          </a:p>
        </p:txBody>
      </p:sp>
      <p:sp>
        <p:nvSpPr>
          <p:cNvPr id="938" name="Google Shape;938;p32"/>
          <p:cNvSpPr txBox="1"/>
          <p:nvPr/>
        </p:nvSpPr>
        <p:spPr>
          <a:xfrm>
            <a:off x="6664325" y="5583237"/>
            <a:ext cx="417195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E10066"/>
                </a:solidFill>
                <a:latin typeface="Calibri"/>
                <a:ea typeface="Calibri"/>
                <a:cs typeface="Calibri"/>
                <a:sym typeface="Calibri"/>
              </a:rPr>
              <a:t>Cómo se escribe?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944" name="Google Shape;944;p33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945" name="Google Shape;945;p33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946" name="Google Shape;946;p33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33"/>
          <p:cNvSpPr txBox="1"/>
          <p:nvPr/>
        </p:nvSpPr>
        <p:spPr>
          <a:xfrm>
            <a:off x="166687" y="649287"/>
            <a:ext cx="9328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s-ES" sz="32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Vector Ordenado – Búsqueda Binaria - Dicotómica</a:t>
            </a:r>
            <a:endParaRPr/>
          </a:p>
        </p:txBody>
      </p:sp>
      <p:sp>
        <p:nvSpPr>
          <p:cNvPr id="949" name="Google Shape;949;p33"/>
          <p:cNvSpPr txBox="1"/>
          <p:nvPr/>
        </p:nvSpPr>
        <p:spPr>
          <a:xfrm>
            <a:off x="355600" y="1158875"/>
            <a:ext cx="11636375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BusquedaBinaria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Var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números;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bus: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 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medio :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ok:= false;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1 ;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medio := (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=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and ( bus &lt;&gt;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[medio]) do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bus &lt;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[medio] 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medio </a:t>
            </a:r>
            <a:r>
              <a:rPr lang="es-ES" sz="2000" b="0" i="0" u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- 1 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medio+1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medio := (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ult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and (bus =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[medio])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ok:=true;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20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EC1D700B-AE33-4342-B9E8-39CE1272B714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6C05F3BA-E527-4186-B168-C868CD95E4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0484" name="Imagen 14">
            <a:extLst>
              <a:ext uri="{FF2B5EF4-FFF2-40B4-BE49-F238E27FC236}">
                <a16:creationId xmlns:a16="http://schemas.microsoft.com/office/drawing/2014/main" xmlns="" id="{1AF08F5F-2E3C-40AD-9BFF-D48B7BBBC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4E128A76-6AA5-4475-8207-F0B114AD3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15" name="6 CuadroTexto">
            <a:extLst>
              <a:ext uri="{FF2B5EF4-FFF2-40B4-BE49-F238E27FC236}">
                <a16:creationId xmlns:a16="http://schemas.microsoft.com/office/drawing/2014/main" xmlns="" id="{B941BBEB-CCA2-4F05-A46D-E451B6773DEA}"/>
              </a:ext>
            </a:extLst>
          </p:cNvPr>
          <p:cNvSpPr txBox="1"/>
          <p:nvPr/>
        </p:nvSpPr>
        <p:spPr>
          <a:xfrm>
            <a:off x="6167438" y="98425"/>
            <a:ext cx="468153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5A5E8957-4171-4994-A40C-B70BB6018EE3}"/>
              </a:ext>
            </a:extLst>
          </p:cNvPr>
          <p:cNvSpPr/>
          <p:nvPr/>
        </p:nvSpPr>
        <p:spPr>
          <a:xfrm>
            <a:off x="1916113" y="1835150"/>
            <a:ext cx="7648575" cy="69532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9C7F3326-038F-48B4-9B3A-68F98A03817D}"/>
              </a:ext>
            </a:extLst>
          </p:cNvPr>
          <p:cNvCxnSpPr/>
          <p:nvPr/>
        </p:nvCxnSpPr>
        <p:spPr>
          <a:xfrm>
            <a:off x="2667000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6373109B-431D-4322-A8FA-413426157567}"/>
              </a:ext>
            </a:extLst>
          </p:cNvPr>
          <p:cNvCxnSpPr/>
          <p:nvPr/>
        </p:nvCxnSpPr>
        <p:spPr>
          <a:xfrm>
            <a:off x="3451225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5EBD8C12-1C70-41BD-9B8F-ED1F2007F778}"/>
              </a:ext>
            </a:extLst>
          </p:cNvPr>
          <p:cNvCxnSpPr/>
          <p:nvPr/>
        </p:nvCxnSpPr>
        <p:spPr>
          <a:xfrm>
            <a:off x="4233863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607CDD22-C465-4781-B1E7-3124F67F3D7A}"/>
              </a:ext>
            </a:extLst>
          </p:cNvPr>
          <p:cNvCxnSpPr/>
          <p:nvPr/>
        </p:nvCxnSpPr>
        <p:spPr>
          <a:xfrm>
            <a:off x="4984750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2709B04A-0A5C-42BF-8163-19B66E2E87CB}"/>
              </a:ext>
            </a:extLst>
          </p:cNvPr>
          <p:cNvCxnSpPr/>
          <p:nvPr/>
        </p:nvCxnSpPr>
        <p:spPr>
          <a:xfrm>
            <a:off x="5768975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BAFE4929-90F3-423E-8242-F7291BFC7DD2}"/>
              </a:ext>
            </a:extLst>
          </p:cNvPr>
          <p:cNvCxnSpPr/>
          <p:nvPr/>
        </p:nvCxnSpPr>
        <p:spPr>
          <a:xfrm>
            <a:off x="6553200" y="18351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6 CuadroTexto">
            <a:extLst>
              <a:ext uri="{FF2B5EF4-FFF2-40B4-BE49-F238E27FC236}">
                <a16:creationId xmlns:a16="http://schemas.microsoft.com/office/drawing/2014/main" xmlns="" id="{901A9F16-5C50-4ACA-85F2-93851A9F872D}"/>
              </a:ext>
            </a:extLst>
          </p:cNvPr>
          <p:cNvSpPr txBox="1"/>
          <p:nvPr/>
        </p:nvSpPr>
        <p:spPr>
          <a:xfrm>
            <a:off x="2068513" y="18954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61 </a:t>
            </a:r>
          </a:p>
        </p:txBody>
      </p:sp>
      <p:sp>
        <p:nvSpPr>
          <p:cNvPr id="28" name="6 CuadroTexto">
            <a:extLst>
              <a:ext uri="{FF2B5EF4-FFF2-40B4-BE49-F238E27FC236}">
                <a16:creationId xmlns:a16="http://schemas.microsoft.com/office/drawing/2014/main" xmlns="" id="{9202EA99-F186-4318-A9A7-F25EA496CD7F}"/>
              </a:ext>
            </a:extLst>
          </p:cNvPr>
          <p:cNvSpPr txBox="1"/>
          <p:nvPr/>
        </p:nvSpPr>
        <p:spPr>
          <a:xfrm>
            <a:off x="2836863" y="18827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5 </a:t>
            </a:r>
          </a:p>
        </p:txBody>
      </p:sp>
      <p:sp>
        <p:nvSpPr>
          <p:cNvPr id="29" name="6 CuadroTexto">
            <a:extLst>
              <a:ext uri="{FF2B5EF4-FFF2-40B4-BE49-F238E27FC236}">
                <a16:creationId xmlns:a16="http://schemas.microsoft.com/office/drawing/2014/main" xmlns="" id="{18E448F1-1A65-4BAB-A1A0-F078ED02BB0D}"/>
              </a:ext>
            </a:extLst>
          </p:cNvPr>
          <p:cNvSpPr txBox="1"/>
          <p:nvPr/>
        </p:nvSpPr>
        <p:spPr>
          <a:xfrm>
            <a:off x="374650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8 </a:t>
            </a:r>
          </a:p>
        </p:txBody>
      </p:sp>
      <p:sp>
        <p:nvSpPr>
          <p:cNvPr id="30" name="6 CuadroTexto">
            <a:extLst>
              <a:ext uri="{FF2B5EF4-FFF2-40B4-BE49-F238E27FC236}">
                <a16:creationId xmlns:a16="http://schemas.microsoft.com/office/drawing/2014/main" xmlns="" id="{7580648A-AB7C-49AD-B4D7-280F877D4BA5}"/>
              </a:ext>
            </a:extLst>
          </p:cNvPr>
          <p:cNvSpPr txBox="1"/>
          <p:nvPr/>
        </p:nvSpPr>
        <p:spPr>
          <a:xfrm>
            <a:off x="438150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33 </a:t>
            </a:r>
          </a:p>
        </p:txBody>
      </p:sp>
      <p:sp>
        <p:nvSpPr>
          <p:cNvPr id="31" name="6 CuadroTexto">
            <a:extLst>
              <a:ext uri="{FF2B5EF4-FFF2-40B4-BE49-F238E27FC236}">
                <a16:creationId xmlns:a16="http://schemas.microsoft.com/office/drawing/2014/main" xmlns="" id="{59C499A5-8D10-44BF-92A1-5A570649CD45}"/>
              </a:ext>
            </a:extLst>
          </p:cNvPr>
          <p:cNvSpPr txBox="1"/>
          <p:nvPr/>
        </p:nvSpPr>
        <p:spPr>
          <a:xfrm>
            <a:off x="507365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2" name="6 CuadroTexto">
            <a:extLst>
              <a:ext uri="{FF2B5EF4-FFF2-40B4-BE49-F238E27FC236}">
                <a16:creationId xmlns:a16="http://schemas.microsoft.com/office/drawing/2014/main" xmlns="" id="{8E14E3F9-69F9-4860-BFAE-798D34DB5D66}"/>
              </a:ext>
            </a:extLst>
          </p:cNvPr>
          <p:cNvSpPr txBox="1"/>
          <p:nvPr/>
        </p:nvSpPr>
        <p:spPr>
          <a:xfrm>
            <a:off x="5983288" y="18954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3" name="6 CuadroTexto">
            <a:extLst>
              <a:ext uri="{FF2B5EF4-FFF2-40B4-BE49-F238E27FC236}">
                <a16:creationId xmlns:a16="http://schemas.microsoft.com/office/drawing/2014/main" xmlns="" id="{8791D328-5DDA-4170-8C27-BEB35F6C76DF}"/>
              </a:ext>
            </a:extLst>
          </p:cNvPr>
          <p:cNvSpPr txBox="1"/>
          <p:nvPr/>
        </p:nvSpPr>
        <p:spPr>
          <a:xfrm>
            <a:off x="6683375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4" name="6 CuadroTexto">
            <a:extLst>
              <a:ext uri="{FF2B5EF4-FFF2-40B4-BE49-F238E27FC236}">
                <a16:creationId xmlns:a16="http://schemas.microsoft.com/office/drawing/2014/main" xmlns="" id="{178D5F5B-B404-4833-AA1E-3F987D11B169}"/>
              </a:ext>
            </a:extLst>
          </p:cNvPr>
          <p:cNvSpPr txBox="1"/>
          <p:nvPr/>
        </p:nvSpPr>
        <p:spPr>
          <a:xfrm>
            <a:off x="1500188" y="2530475"/>
            <a:ext cx="481012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600" b="1" dirty="0">
                <a:solidFill>
                  <a:srgbClr val="FF0066"/>
                </a:solidFill>
                <a:latin typeface="Consolas" panose="020B0609020204030204" pitchFamily="49" charset="0"/>
              </a:rPr>
              <a:t>v</a:t>
            </a:r>
            <a:r>
              <a:rPr lang="es-ES" sz="2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5" name="6 CuadroTexto">
            <a:extLst>
              <a:ext uri="{FF2B5EF4-FFF2-40B4-BE49-F238E27FC236}">
                <a16:creationId xmlns:a16="http://schemas.microsoft.com/office/drawing/2014/main" xmlns="" id="{3113EFA2-3458-444D-ADAE-04EF6EF1F1B0}"/>
              </a:ext>
            </a:extLst>
          </p:cNvPr>
          <p:cNvSpPr txBox="1"/>
          <p:nvPr/>
        </p:nvSpPr>
        <p:spPr>
          <a:xfrm>
            <a:off x="2084388" y="2544763"/>
            <a:ext cx="7913687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dirty="0">
                <a:latin typeface="Consolas" panose="020B0609020204030204" pitchFamily="49" charset="0"/>
              </a:rPr>
              <a:t>1     2      3     4     5      6     …    …    999  1000     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xmlns="" id="{B3D41D2D-733D-472A-B998-F48FAD284823}"/>
              </a:ext>
            </a:extLst>
          </p:cNvPr>
          <p:cNvCxnSpPr/>
          <p:nvPr/>
        </p:nvCxnSpPr>
        <p:spPr>
          <a:xfrm>
            <a:off x="7323138" y="18224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6 CuadroTexto">
            <a:extLst>
              <a:ext uri="{FF2B5EF4-FFF2-40B4-BE49-F238E27FC236}">
                <a16:creationId xmlns:a16="http://schemas.microsoft.com/office/drawing/2014/main" xmlns="" id="{1676639B-ED99-4CB4-8A9C-2AB0A2733A86}"/>
              </a:ext>
            </a:extLst>
          </p:cNvPr>
          <p:cNvSpPr txBox="1"/>
          <p:nvPr/>
        </p:nvSpPr>
        <p:spPr>
          <a:xfrm>
            <a:off x="7405688" y="1882775"/>
            <a:ext cx="658812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8" name="6 CuadroTexto">
            <a:extLst>
              <a:ext uri="{FF2B5EF4-FFF2-40B4-BE49-F238E27FC236}">
                <a16:creationId xmlns:a16="http://schemas.microsoft.com/office/drawing/2014/main" xmlns="" id="{A08B9F57-5625-4CAD-87A6-5425C9087F58}"/>
              </a:ext>
            </a:extLst>
          </p:cNvPr>
          <p:cNvSpPr txBox="1"/>
          <p:nvPr/>
        </p:nvSpPr>
        <p:spPr>
          <a:xfrm>
            <a:off x="819785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sp>
        <p:nvSpPr>
          <p:cNvPr id="39" name="6 CuadroTexto">
            <a:extLst>
              <a:ext uri="{FF2B5EF4-FFF2-40B4-BE49-F238E27FC236}">
                <a16:creationId xmlns:a16="http://schemas.microsoft.com/office/drawing/2014/main" xmlns="" id="{6E68E4BD-A918-4FCC-8C34-BFBBB92D547C}"/>
              </a:ext>
            </a:extLst>
          </p:cNvPr>
          <p:cNvSpPr txBox="1"/>
          <p:nvPr/>
        </p:nvSpPr>
        <p:spPr>
          <a:xfrm>
            <a:off x="8978900" y="1895475"/>
            <a:ext cx="6588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2600" dirty="0">
                <a:latin typeface="Consolas" panose="020B0609020204030204" pitchFamily="49" charset="0"/>
              </a:rPr>
              <a:t>? 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xmlns="" id="{7AFCD93D-97DA-4EA9-BAD4-D1D55164E804}"/>
              </a:ext>
            </a:extLst>
          </p:cNvPr>
          <p:cNvCxnSpPr/>
          <p:nvPr/>
        </p:nvCxnSpPr>
        <p:spPr>
          <a:xfrm>
            <a:off x="7981950" y="18224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550A11FD-32D4-443F-9E89-2952715B87A7}"/>
              </a:ext>
            </a:extLst>
          </p:cNvPr>
          <p:cNvCxnSpPr/>
          <p:nvPr/>
        </p:nvCxnSpPr>
        <p:spPr>
          <a:xfrm>
            <a:off x="8772525" y="1847850"/>
            <a:ext cx="0" cy="695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01347AD3-65C2-4B3E-A382-004A31FAA6E2}"/>
              </a:ext>
            </a:extLst>
          </p:cNvPr>
          <p:cNvGrpSpPr>
            <a:grpSpLocks/>
          </p:cNvGrpSpPr>
          <p:nvPr/>
        </p:nvGrpSpPr>
        <p:grpSpPr bwMode="auto">
          <a:xfrm>
            <a:off x="2273300" y="2989263"/>
            <a:ext cx="2527300" cy="1200150"/>
            <a:chOff x="2273334" y="2989773"/>
            <a:chExt cx="2526522" cy="1199579"/>
          </a:xfrm>
        </p:grpSpPr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83AD5541-1377-4EF1-9A3C-6B73BC07EB5C}"/>
                </a:ext>
              </a:extLst>
            </p:cNvPr>
            <p:cNvSpPr txBox="1"/>
            <p:nvPr/>
          </p:nvSpPr>
          <p:spPr bwMode="auto">
            <a:xfrm>
              <a:off x="2476471" y="3235718"/>
              <a:ext cx="2174205" cy="9536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2800" b="1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Dimensión </a:t>
              </a:r>
            </a:p>
            <a:p>
              <a:pPr algn="ctr">
                <a:defRPr/>
              </a:pPr>
              <a:r>
                <a:rPr lang="es-ES" sz="2800" b="1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lógica</a:t>
              </a:r>
              <a:endParaRPr lang="es-AR" sz="2800" b="1" dirty="0">
                <a:solidFill>
                  <a:schemeClr val="accent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Cerrar llave 3">
              <a:extLst>
                <a:ext uri="{FF2B5EF4-FFF2-40B4-BE49-F238E27FC236}">
                  <a16:creationId xmlns:a16="http://schemas.microsoft.com/office/drawing/2014/main" xmlns="" id="{A9B83B9F-1B27-40C2-A408-ECA294BDE6D7}"/>
                </a:ext>
              </a:extLst>
            </p:cNvPr>
            <p:cNvSpPr/>
            <p:nvPr/>
          </p:nvSpPr>
          <p:spPr>
            <a:xfrm rot="5400000">
              <a:off x="3351739" y="1911368"/>
              <a:ext cx="369711" cy="2526522"/>
            </a:xfrm>
            <a:prstGeom prst="rightBrac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AE4B60FB-564B-4B08-B579-A01999FD1614}"/>
              </a:ext>
            </a:extLst>
          </p:cNvPr>
          <p:cNvGrpSpPr>
            <a:grpSpLocks/>
          </p:cNvGrpSpPr>
          <p:nvPr/>
        </p:nvGrpSpPr>
        <p:grpSpPr bwMode="auto">
          <a:xfrm>
            <a:off x="8910638" y="2989263"/>
            <a:ext cx="2174875" cy="2154237"/>
            <a:chOff x="8910555" y="2989773"/>
            <a:chExt cx="2174304" cy="2153686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xmlns="" id="{73A193B9-F7ED-4A8D-BB01-A8B06D9576F3}"/>
                </a:ext>
              </a:extLst>
            </p:cNvPr>
            <p:cNvSpPr txBox="1"/>
            <p:nvPr/>
          </p:nvSpPr>
          <p:spPr bwMode="auto">
            <a:xfrm>
              <a:off x="8910555" y="4189616"/>
              <a:ext cx="2174304" cy="9538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2800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Dimensión </a:t>
              </a:r>
            </a:p>
            <a:p>
              <a:pPr algn="ctr">
                <a:defRPr/>
              </a:pPr>
              <a:r>
                <a:rPr lang="es-ES" sz="2800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física</a:t>
              </a:r>
              <a:endParaRPr lang="es-AR" sz="2800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A25B3764-0632-4173-9076-872115759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08912" y="2989773"/>
              <a:ext cx="791955" cy="127126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993F7FEA-38C2-466C-90CD-62405850D205}"/>
              </a:ext>
            </a:extLst>
          </p:cNvPr>
          <p:cNvSpPr txBox="1"/>
          <p:nvPr/>
        </p:nvSpPr>
        <p:spPr bwMode="auto">
          <a:xfrm rot="21013231">
            <a:off x="633413" y="4659501"/>
            <a:ext cx="315912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200" b="1" dirty="0">
                <a:solidFill>
                  <a:schemeClr val="accent5"/>
                </a:solidFill>
                <a:latin typeface="+mn-lt"/>
              </a:rPr>
              <a:t>Cuándo se determina cada una?</a:t>
            </a:r>
            <a:endParaRPr lang="es-AR" sz="32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xmlns="" id="{E40EAE99-9E40-4664-A5AF-FCD88C0CF035}"/>
              </a:ext>
            </a:extLst>
          </p:cNvPr>
          <p:cNvSpPr txBox="1"/>
          <p:nvPr/>
        </p:nvSpPr>
        <p:spPr bwMode="auto">
          <a:xfrm rot="1401511">
            <a:off x="4030663" y="4854128"/>
            <a:ext cx="315912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200" b="1" dirty="0">
                <a:solidFill>
                  <a:schemeClr val="accent5"/>
                </a:solidFill>
                <a:latin typeface="+mn-lt"/>
              </a:rPr>
              <a:t>Dónde se </a:t>
            </a:r>
          </a:p>
          <a:p>
            <a:pPr algn="ctr">
              <a:defRPr/>
            </a:pPr>
            <a:r>
              <a:rPr lang="es-ES" sz="3200" b="1" dirty="0">
                <a:solidFill>
                  <a:schemeClr val="accent5"/>
                </a:solidFill>
                <a:latin typeface="+mn-lt"/>
              </a:rPr>
              <a:t>declaran?</a:t>
            </a:r>
            <a:endParaRPr lang="es-AR" sz="32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xmlns="" id="{680E6E65-BA76-4218-9F27-7209C751E55E}"/>
              </a:ext>
            </a:extLst>
          </p:cNvPr>
          <p:cNvSpPr txBox="1"/>
          <p:nvPr/>
        </p:nvSpPr>
        <p:spPr bwMode="auto">
          <a:xfrm>
            <a:off x="7504113" y="6011863"/>
            <a:ext cx="4687887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400" b="1" dirty="0">
                <a:solidFill>
                  <a:schemeClr val="accent5"/>
                </a:solidFill>
                <a:latin typeface="+mn-lt"/>
              </a:rPr>
              <a:t>Veamos un ejemplo…</a:t>
            </a:r>
            <a:endParaRPr lang="es-AR" sz="3400" b="1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/>
        </p:nvSpPr>
        <p:spPr>
          <a:xfrm>
            <a:off x="119062" y="130175"/>
            <a:ext cx="929005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-E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VECTOR</a:t>
            </a:r>
            <a:endParaRPr/>
          </a:p>
        </p:txBody>
      </p:sp>
      <p:sp>
        <p:nvSpPr>
          <p:cNvPr id="955" name="Google Shape;955;p34"/>
          <p:cNvSpPr txBox="1"/>
          <p:nvPr/>
        </p:nvSpPr>
        <p:spPr>
          <a:xfrm>
            <a:off x="7118350" y="98425"/>
            <a:ext cx="373062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lang="es-ES" sz="36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endParaRPr/>
          </a:p>
        </p:txBody>
      </p:sp>
      <p:sp>
        <p:nvSpPr>
          <p:cNvPr id="956" name="Google Shape;956;p34"/>
          <p:cNvSpPr txBox="1"/>
          <p:nvPr/>
        </p:nvSpPr>
        <p:spPr>
          <a:xfrm>
            <a:off x="0" y="6418262"/>
            <a:ext cx="982662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 dirty="0"/>
          </a:p>
        </p:txBody>
      </p:sp>
      <p:pic>
        <p:nvPicPr>
          <p:cNvPr id="957" name="Google Shape;957;p34"/>
          <p:cNvPicPr preferRelativeResize="0"/>
          <p:nvPr/>
        </p:nvPicPr>
        <p:blipFill rotWithShape="1">
          <a:blip r:embed="rId3">
            <a:alphaModFix/>
          </a:blip>
          <a:srcRect b="66400"/>
          <a:stretch/>
        </p:blipFill>
        <p:spPr>
          <a:xfrm>
            <a:off x="10996612" y="385762"/>
            <a:ext cx="5032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86065" y="241440"/>
            <a:ext cx="405727" cy="407538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34"/>
          <p:cNvSpPr txBox="1"/>
          <p:nvPr/>
        </p:nvSpPr>
        <p:spPr>
          <a:xfrm>
            <a:off x="2457450" y="981075"/>
            <a:ext cx="6951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0066"/>
              </a:buClr>
              <a:buSzPts val="4000"/>
              <a:buFont typeface="Calibri"/>
              <a:buNone/>
            </a:pPr>
            <a:r>
              <a:rPr lang="es-ES" sz="4000" b="1" i="0" u="none">
                <a:solidFill>
                  <a:srgbClr val="E10066"/>
                </a:solidFill>
                <a:latin typeface="Calibri"/>
                <a:ea typeface="Calibri"/>
                <a:cs typeface="Calibri"/>
                <a:sym typeface="Calibri"/>
              </a:rPr>
              <a:t>COMPARACION</a:t>
            </a:r>
            <a:endParaRPr/>
          </a:p>
        </p:txBody>
      </p:sp>
      <p:pic>
        <p:nvPicPr>
          <p:cNvPr id="960" name="Google Shape;96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0" y="1762125"/>
            <a:ext cx="8942387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F5C79137-70FD-4CBD-9954-324F20B8360F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36" name="6 CuadroTexto">
            <a:extLst>
              <a:ext uri="{FF2B5EF4-FFF2-40B4-BE49-F238E27FC236}">
                <a16:creationId xmlns:a16="http://schemas.microsoft.com/office/drawing/2014/main" xmlns="" id="{59C5D614-98E7-42C9-BBD7-31934AC4FD36}"/>
              </a:ext>
            </a:extLst>
          </p:cNvPr>
          <p:cNvSpPr txBox="1"/>
          <p:nvPr/>
        </p:nvSpPr>
        <p:spPr>
          <a:xfrm>
            <a:off x="4597628" y="98425"/>
            <a:ext cx="397192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147ADC4A-DCBF-4AF3-9A00-BDEBF1BC11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2533" name="Imagen 14">
            <a:extLst>
              <a:ext uri="{FF2B5EF4-FFF2-40B4-BE49-F238E27FC236}">
                <a16:creationId xmlns:a16="http://schemas.microsoft.com/office/drawing/2014/main" xmlns="" id="{BA0C52E6-A4F3-480E-AA5F-CD5F3361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19666F62-C04C-44E7-82B8-C06D9F5FC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2535" name="CuadroTexto 9">
            <a:extLst>
              <a:ext uri="{FF2B5EF4-FFF2-40B4-BE49-F238E27FC236}">
                <a16:creationId xmlns:a16="http://schemas.microsoft.com/office/drawing/2014/main" xmlns="" id="{0ED4B209-36A9-4CD8-964A-FA323B3AB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Luego de terminar la carga informe cuál es el número mas grande de los leídos.</a:t>
            </a:r>
          </a:p>
        </p:txBody>
      </p:sp>
      <p:pic>
        <p:nvPicPr>
          <p:cNvPr id="22536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932DD775-34AD-4917-A1D7-844D22AB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A32AA82E-30F8-40BE-9EA7-809CA530731A}"/>
              </a:ext>
            </a:extLst>
          </p:cNvPr>
          <p:cNvSpPr txBox="1"/>
          <p:nvPr/>
        </p:nvSpPr>
        <p:spPr bwMode="auto">
          <a:xfrm>
            <a:off x="654732" y="2276475"/>
            <a:ext cx="268605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5"/>
                </a:solidFill>
                <a:latin typeface="+mn-lt"/>
              </a:rPr>
              <a:t>Hasta cuando se lee?</a:t>
            </a:r>
            <a:endParaRPr lang="es-AR" sz="3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C7BB43E9-E569-4472-AC30-4B32CF7F0856}"/>
              </a:ext>
            </a:extLst>
          </p:cNvPr>
          <p:cNvSpPr txBox="1"/>
          <p:nvPr/>
        </p:nvSpPr>
        <p:spPr bwMode="auto">
          <a:xfrm>
            <a:off x="635682" y="3435350"/>
            <a:ext cx="230505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rgbClr val="E10066"/>
                </a:solidFill>
                <a:latin typeface="+mn-lt"/>
              </a:rPr>
              <a:t>Cuál es la dimensión física?</a:t>
            </a:r>
            <a:endParaRPr lang="es-AR" sz="3000" b="1" dirty="0">
              <a:solidFill>
                <a:srgbClr val="E10066"/>
              </a:solidFill>
              <a:latin typeface="+mn-lt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18CE6D37-A6F3-4C8D-A414-3ED1DC1BAB63}"/>
              </a:ext>
            </a:extLst>
          </p:cNvPr>
          <p:cNvSpPr txBox="1"/>
          <p:nvPr/>
        </p:nvSpPr>
        <p:spPr bwMode="auto">
          <a:xfrm>
            <a:off x="594407" y="5143500"/>
            <a:ext cx="2303462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4"/>
                </a:solidFill>
                <a:latin typeface="+mn-lt"/>
              </a:rPr>
              <a:t>Cuál es la dimensión lógica?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0" name="CuadroTexto 2">
            <a:extLst>
              <a:ext uri="{FF2B5EF4-FFF2-40B4-BE49-F238E27FC236}">
                <a16:creationId xmlns:a16="http://schemas.microsoft.com/office/drawing/2014/main" xmlns="" id="{CF86C69A-F481-4D14-ACA9-D0B63952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2276475"/>
            <a:ext cx="598488" cy="1447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s-AR" sz="2200" b="0" dirty="0">
                <a:latin typeface="+mn-lt"/>
              </a:rPr>
              <a:t>10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70 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-1 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50</a:t>
            </a:r>
            <a:endParaRPr lang="es-AR" altLang="es-AR" sz="2200" b="0" dirty="0">
              <a:latin typeface="+mn-lt"/>
            </a:endParaRPr>
          </a:p>
        </p:txBody>
      </p:sp>
      <p:sp>
        <p:nvSpPr>
          <p:cNvPr id="31" name="CuadroTexto 2">
            <a:extLst>
              <a:ext uri="{FF2B5EF4-FFF2-40B4-BE49-F238E27FC236}">
                <a16:creationId xmlns:a16="http://schemas.microsoft.com/office/drawing/2014/main" xmlns="" id="{25AC4B4F-CC6F-4A9C-8ADB-42F105545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4222750"/>
            <a:ext cx="469900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s-AR" sz="2200" b="0" dirty="0">
                <a:latin typeface="+mn-lt"/>
              </a:rPr>
              <a:t>50</a:t>
            </a:r>
            <a:endParaRPr lang="es-AR" altLang="es-AR" sz="2200" b="0" dirty="0">
              <a:latin typeface="+mn-lt"/>
            </a:endParaRPr>
          </a:p>
        </p:txBody>
      </p:sp>
      <p:sp>
        <p:nvSpPr>
          <p:cNvPr id="32" name="CuadroTexto 2">
            <a:extLst>
              <a:ext uri="{FF2B5EF4-FFF2-40B4-BE49-F238E27FC236}">
                <a16:creationId xmlns:a16="http://schemas.microsoft.com/office/drawing/2014/main" xmlns="" id="{273FDE67-BD76-4B02-A1E7-522382A1B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5367338"/>
            <a:ext cx="612775" cy="14462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s-AR" sz="2200" b="0" dirty="0">
                <a:latin typeface="+mn-lt"/>
              </a:rPr>
              <a:t>10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70  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150</a:t>
            </a:r>
          </a:p>
          <a:p>
            <a:pPr>
              <a:defRPr/>
            </a:pPr>
            <a:r>
              <a:rPr lang="en-US" altLang="es-AR" sz="2200" b="0" dirty="0">
                <a:latin typeface="+mn-lt"/>
              </a:rPr>
              <a:t>....</a:t>
            </a:r>
            <a:endParaRPr lang="es-AR" altLang="es-AR" sz="2200" b="0" dirty="0">
              <a:latin typeface="+mn-lt"/>
            </a:endParaRPr>
          </a:p>
        </p:txBody>
      </p:sp>
      <p:sp>
        <p:nvSpPr>
          <p:cNvPr id="56" name="CuadroTexto 2">
            <a:extLst>
              <a:ext uri="{FF2B5EF4-FFF2-40B4-BE49-F238E27FC236}">
                <a16:creationId xmlns:a16="http://schemas.microsoft.com/office/drawing/2014/main" xmlns="" id="{2616CB29-A9BB-4CF4-970C-CB7BA60C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513" y="2276475"/>
            <a:ext cx="14335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DF = 300</a:t>
            </a:r>
          </a:p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DL= 3</a:t>
            </a:r>
            <a:endParaRPr lang="es-AR" altLang="es-AR" sz="2200" b="1">
              <a:solidFill>
                <a:srgbClr val="E10066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CuadroTexto 2">
            <a:extLst>
              <a:ext uri="{FF2B5EF4-FFF2-40B4-BE49-F238E27FC236}">
                <a16:creationId xmlns:a16="http://schemas.microsoft.com/office/drawing/2014/main" xmlns="" id="{15F0DAF1-3E68-43DD-9686-577E6C40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075" y="3944938"/>
            <a:ext cx="14287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DF = 300</a:t>
            </a:r>
          </a:p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DL= 0</a:t>
            </a:r>
            <a:endParaRPr lang="es-AR" altLang="es-AR" sz="2200" b="1">
              <a:solidFill>
                <a:srgbClr val="E10066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5B177D60-8C99-470B-9198-16436D976178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5418138"/>
            <a:ext cx="5276850" cy="1354137"/>
            <a:chOff x="4810560" y="5417489"/>
            <a:chExt cx="5275842" cy="1354137"/>
          </a:xfrm>
        </p:grpSpPr>
        <p:sp>
          <p:nvSpPr>
            <p:cNvPr id="70" name="6 CuadroTexto">
              <a:extLst>
                <a:ext uri="{FF2B5EF4-FFF2-40B4-BE49-F238E27FC236}">
                  <a16:creationId xmlns:a16="http://schemas.microsoft.com/office/drawing/2014/main" xmlns="" id="{54FB2761-5456-487A-BFBC-C98B05908029}"/>
                </a:ext>
              </a:extLst>
            </p:cNvPr>
            <p:cNvSpPr txBox="1"/>
            <p:nvPr/>
          </p:nvSpPr>
          <p:spPr>
            <a:xfrm>
              <a:off x="9427716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 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xmlns="" id="{0701C165-EE11-40EE-B5DC-40A6E46FC412}"/>
                </a:ext>
              </a:extLst>
            </p:cNvPr>
            <p:cNvSpPr/>
            <p:nvPr/>
          </p:nvSpPr>
          <p:spPr>
            <a:xfrm>
              <a:off x="5226406" y="5430189"/>
              <a:ext cx="4698102" cy="6953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xmlns="" id="{35144CF9-6123-4A97-B07A-68DC419EA3B5}"/>
                </a:ext>
              </a:extLst>
            </p:cNvPr>
            <p:cNvCxnSpPr/>
            <p:nvPr/>
          </p:nvCxnSpPr>
          <p:spPr>
            <a:xfrm>
              <a:off x="5820017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xmlns="" id="{5F59D8AB-439D-42E4-B5D6-5247160C51F0}"/>
                </a:ext>
              </a:extLst>
            </p:cNvPr>
            <p:cNvCxnSpPr/>
            <p:nvPr/>
          </p:nvCxnSpPr>
          <p:spPr>
            <a:xfrm>
              <a:off x="6394582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xmlns="" id="{DC805AAF-1A95-4D37-AEC2-EF1D358CD154}"/>
                </a:ext>
              </a:extLst>
            </p:cNvPr>
            <p:cNvCxnSpPr/>
            <p:nvPr/>
          </p:nvCxnSpPr>
          <p:spPr>
            <a:xfrm>
              <a:off x="6970735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xmlns="" id="{83DA6A1A-6071-4530-9CCB-1611847ECCB3}"/>
                </a:ext>
              </a:extLst>
            </p:cNvPr>
            <p:cNvCxnSpPr/>
            <p:nvPr/>
          </p:nvCxnSpPr>
          <p:spPr>
            <a:xfrm>
              <a:off x="7546887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xmlns="" id="{FDF871FC-A305-4497-9EA0-274C022B73DD}"/>
                </a:ext>
              </a:extLst>
            </p:cNvPr>
            <p:cNvCxnSpPr/>
            <p:nvPr/>
          </p:nvCxnSpPr>
          <p:spPr>
            <a:xfrm>
              <a:off x="8123040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xmlns="" id="{2AAFA73F-4D54-4167-867D-FF31879AB991}"/>
                </a:ext>
              </a:extLst>
            </p:cNvPr>
            <p:cNvCxnSpPr/>
            <p:nvPr/>
          </p:nvCxnSpPr>
          <p:spPr>
            <a:xfrm>
              <a:off x="8699192" y="54301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6 CuadroTexto">
              <a:extLst>
                <a:ext uri="{FF2B5EF4-FFF2-40B4-BE49-F238E27FC236}">
                  <a16:creationId xmlns:a16="http://schemas.microsoft.com/office/drawing/2014/main" xmlns="" id="{2D0A3A38-7BB2-4575-8272-3508C7AB0491}"/>
                </a:ext>
              </a:extLst>
            </p:cNvPr>
            <p:cNvSpPr txBox="1"/>
            <p:nvPr/>
          </p:nvSpPr>
          <p:spPr>
            <a:xfrm>
              <a:off x="5243865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10 </a:t>
              </a:r>
            </a:p>
          </p:txBody>
        </p:sp>
        <p:sp>
          <p:nvSpPr>
            <p:cNvPr id="84" name="6 CuadroTexto">
              <a:extLst>
                <a:ext uri="{FF2B5EF4-FFF2-40B4-BE49-F238E27FC236}">
                  <a16:creationId xmlns:a16="http://schemas.microsoft.com/office/drawing/2014/main" xmlns="" id="{53AB5207-0D9C-4F89-94A5-3E812A1E20EE}"/>
                </a:ext>
              </a:extLst>
            </p:cNvPr>
            <p:cNvSpPr txBox="1"/>
            <p:nvPr/>
          </p:nvSpPr>
          <p:spPr>
            <a:xfrm>
              <a:off x="5735896" y="55365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-70 </a:t>
              </a:r>
            </a:p>
          </p:txBody>
        </p:sp>
        <p:sp>
          <p:nvSpPr>
            <p:cNvPr id="85" name="6 CuadroTexto">
              <a:extLst>
                <a:ext uri="{FF2B5EF4-FFF2-40B4-BE49-F238E27FC236}">
                  <a16:creationId xmlns:a16="http://schemas.microsoft.com/office/drawing/2014/main" xmlns="" id="{5D92BB61-95D5-4F24-8F99-564E0A7E6970}"/>
                </a:ext>
              </a:extLst>
            </p:cNvPr>
            <p:cNvSpPr txBox="1"/>
            <p:nvPr/>
          </p:nvSpPr>
          <p:spPr>
            <a:xfrm>
              <a:off x="6383472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150 </a:t>
              </a:r>
            </a:p>
          </p:txBody>
        </p:sp>
        <p:sp>
          <p:nvSpPr>
            <p:cNvPr id="86" name="6 CuadroTexto">
              <a:extLst>
                <a:ext uri="{FF2B5EF4-FFF2-40B4-BE49-F238E27FC236}">
                  <a16:creationId xmlns:a16="http://schemas.microsoft.com/office/drawing/2014/main" xmlns="" id="{58E5D498-6902-43F7-AD11-10B5E91A6161}"/>
                </a:ext>
              </a:extLst>
            </p:cNvPr>
            <p:cNvSpPr txBox="1"/>
            <p:nvPr/>
          </p:nvSpPr>
          <p:spPr>
            <a:xfrm>
              <a:off x="7043746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2 </a:t>
              </a:r>
            </a:p>
          </p:txBody>
        </p:sp>
        <p:sp>
          <p:nvSpPr>
            <p:cNvPr id="87" name="6 CuadroTexto">
              <a:extLst>
                <a:ext uri="{FF2B5EF4-FFF2-40B4-BE49-F238E27FC236}">
                  <a16:creationId xmlns:a16="http://schemas.microsoft.com/office/drawing/2014/main" xmlns="" id="{E553003F-CCA5-432B-ACC2-9E568C33950E}"/>
                </a:ext>
              </a:extLst>
            </p:cNvPr>
            <p:cNvSpPr txBox="1"/>
            <p:nvPr/>
          </p:nvSpPr>
          <p:spPr>
            <a:xfrm>
              <a:off x="7546887" y="5549251"/>
              <a:ext cx="658687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12 </a:t>
              </a:r>
            </a:p>
          </p:txBody>
        </p:sp>
        <p:sp>
          <p:nvSpPr>
            <p:cNvPr id="88" name="6 CuadroTexto">
              <a:extLst>
                <a:ext uri="{FF2B5EF4-FFF2-40B4-BE49-F238E27FC236}">
                  <a16:creationId xmlns:a16="http://schemas.microsoft.com/office/drawing/2014/main" xmlns="" id="{472DD79B-3C5F-4BA7-90B6-647965620B4B}"/>
                </a:ext>
              </a:extLst>
            </p:cNvPr>
            <p:cNvSpPr txBox="1"/>
            <p:nvPr/>
          </p:nvSpPr>
          <p:spPr>
            <a:xfrm>
              <a:off x="8196051" y="5549251"/>
              <a:ext cx="658686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-4 </a:t>
              </a:r>
            </a:p>
          </p:txBody>
        </p:sp>
        <p:sp>
          <p:nvSpPr>
            <p:cNvPr id="89" name="6 CuadroTexto">
              <a:extLst>
                <a:ext uri="{FF2B5EF4-FFF2-40B4-BE49-F238E27FC236}">
                  <a16:creationId xmlns:a16="http://schemas.microsoft.com/office/drawing/2014/main" xmlns="" id="{A5A6F01A-2395-4CBE-BCC9-A487AE3D46B3}"/>
                </a:ext>
              </a:extLst>
            </p:cNvPr>
            <p:cNvSpPr txBox="1"/>
            <p:nvPr/>
          </p:nvSpPr>
          <p:spPr>
            <a:xfrm>
              <a:off x="8772203" y="5549251"/>
              <a:ext cx="658687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0 </a:t>
              </a:r>
            </a:p>
          </p:txBody>
        </p:sp>
        <p:sp>
          <p:nvSpPr>
            <p:cNvPr id="90" name="6 CuadroTexto">
              <a:extLst>
                <a:ext uri="{FF2B5EF4-FFF2-40B4-BE49-F238E27FC236}">
                  <a16:creationId xmlns:a16="http://schemas.microsoft.com/office/drawing/2014/main" xmlns="" id="{B9238921-1AD0-4E02-8488-549F5BF82F6B}"/>
                </a:ext>
              </a:extLst>
            </p:cNvPr>
            <p:cNvSpPr txBox="1"/>
            <p:nvPr/>
          </p:nvSpPr>
          <p:spPr>
            <a:xfrm>
              <a:off x="4810560" y="6125514"/>
              <a:ext cx="480921" cy="6461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91" name="6 CuadroTexto">
              <a:extLst>
                <a:ext uri="{FF2B5EF4-FFF2-40B4-BE49-F238E27FC236}">
                  <a16:creationId xmlns:a16="http://schemas.microsoft.com/office/drawing/2014/main" xmlns="" id="{6E79C7B0-C922-4F10-BAAD-E93F44815BCC}"/>
                </a:ext>
              </a:extLst>
            </p:cNvPr>
            <p:cNvSpPr txBox="1"/>
            <p:nvPr/>
          </p:nvSpPr>
          <p:spPr>
            <a:xfrm>
              <a:off x="5394648" y="6139801"/>
              <a:ext cx="4529860" cy="3698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2    3    4    …           300</a:t>
              </a:r>
            </a:p>
          </p:txBody>
        </p: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xmlns="" id="{3828D1E7-9F80-44B5-BA76-FF03B40023F8}"/>
                </a:ext>
              </a:extLst>
            </p:cNvPr>
            <p:cNvCxnSpPr/>
            <p:nvPr/>
          </p:nvCxnSpPr>
          <p:spPr>
            <a:xfrm>
              <a:off x="9275345" y="5417489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uadroTexto 2">
            <a:extLst>
              <a:ext uri="{FF2B5EF4-FFF2-40B4-BE49-F238E27FC236}">
                <a16:creationId xmlns:a16="http://schemas.microsoft.com/office/drawing/2014/main" xmlns="" id="{24AD023D-2881-4C2F-96DB-67D3A560E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725" y="5373688"/>
            <a:ext cx="14287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DF = 300</a:t>
            </a:r>
          </a:p>
          <a:p>
            <a:r>
              <a:rPr lang="en-US" altLang="es-AR" sz="2200" b="1">
                <a:solidFill>
                  <a:srgbClr val="E10066"/>
                </a:solidFill>
                <a:latin typeface="Consolas" panose="020B0609020204030204" pitchFamily="49" charset="0"/>
              </a:rPr>
              <a:t>DL= 300</a:t>
            </a:r>
            <a:endParaRPr lang="es-AR" altLang="es-AR" sz="2200" b="1">
              <a:solidFill>
                <a:srgbClr val="E10066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EEC7B20A-67D6-425F-BF4F-D12485467025}"/>
              </a:ext>
            </a:extLst>
          </p:cNvPr>
          <p:cNvGrpSpPr>
            <a:grpSpLocks/>
          </p:cNvGrpSpPr>
          <p:nvPr/>
        </p:nvGrpSpPr>
        <p:grpSpPr bwMode="auto">
          <a:xfrm>
            <a:off x="4887913" y="2335213"/>
            <a:ext cx="5232400" cy="1354137"/>
            <a:chOff x="4887986" y="2335834"/>
            <a:chExt cx="5232058" cy="1354137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7827C867-3EFE-45BA-A7EA-F0C83D5F6299}"/>
                </a:ext>
              </a:extLst>
            </p:cNvPr>
            <p:cNvSpPr/>
            <p:nvPr/>
          </p:nvSpPr>
          <p:spPr>
            <a:xfrm>
              <a:off x="5303884" y="2348534"/>
              <a:ext cx="4697105" cy="6953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xmlns="" id="{5F045B7C-65A9-4659-B2BE-3E1D74244388}"/>
                </a:ext>
              </a:extLst>
            </p:cNvPr>
            <p:cNvCxnSpPr/>
            <p:nvPr/>
          </p:nvCxnSpPr>
          <p:spPr>
            <a:xfrm>
              <a:off x="5895982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xmlns="" id="{FFEA076A-C1C5-424B-9542-4AEC4705086B}"/>
                </a:ext>
              </a:extLst>
            </p:cNvPr>
            <p:cNvCxnSpPr/>
            <p:nvPr/>
          </p:nvCxnSpPr>
          <p:spPr>
            <a:xfrm>
              <a:off x="6472207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xmlns="" id="{A54AA658-6E8B-4922-B69F-F904D8023517}"/>
                </a:ext>
              </a:extLst>
            </p:cNvPr>
            <p:cNvCxnSpPr/>
            <p:nvPr/>
          </p:nvCxnSpPr>
          <p:spPr>
            <a:xfrm>
              <a:off x="7048432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xmlns="" id="{470C090B-3657-4144-994C-CCA9623599B0}"/>
                </a:ext>
              </a:extLst>
            </p:cNvPr>
            <p:cNvCxnSpPr/>
            <p:nvPr/>
          </p:nvCxnSpPr>
          <p:spPr>
            <a:xfrm>
              <a:off x="7624657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xmlns="" id="{FF10A44C-B006-42F8-86A4-29808C2F1D84}"/>
                </a:ext>
              </a:extLst>
            </p:cNvPr>
            <p:cNvCxnSpPr/>
            <p:nvPr/>
          </p:nvCxnSpPr>
          <p:spPr>
            <a:xfrm>
              <a:off x="8200881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xmlns="" id="{691197D9-E1B4-4157-9439-04CE36D507BC}"/>
                </a:ext>
              </a:extLst>
            </p:cNvPr>
            <p:cNvCxnSpPr/>
            <p:nvPr/>
          </p:nvCxnSpPr>
          <p:spPr>
            <a:xfrm>
              <a:off x="8777107" y="23485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6 CuadroTexto">
              <a:extLst>
                <a:ext uri="{FF2B5EF4-FFF2-40B4-BE49-F238E27FC236}">
                  <a16:creationId xmlns:a16="http://schemas.microsoft.com/office/drawing/2014/main" xmlns="" id="{323CE4DE-B600-4676-9DB9-8ADD48B7BE46}"/>
                </a:ext>
              </a:extLst>
            </p:cNvPr>
            <p:cNvSpPr txBox="1"/>
            <p:nvPr/>
          </p:nvSpPr>
          <p:spPr>
            <a:xfrm>
              <a:off x="5321345" y="24675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10 </a:t>
              </a:r>
            </a:p>
          </p:txBody>
        </p:sp>
        <p:sp>
          <p:nvSpPr>
            <p:cNvPr id="42" name="6 CuadroTexto">
              <a:extLst>
                <a:ext uri="{FF2B5EF4-FFF2-40B4-BE49-F238E27FC236}">
                  <a16:creationId xmlns:a16="http://schemas.microsoft.com/office/drawing/2014/main" xmlns="" id="{80C1EB27-1E5B-414A-BE8C-61E17011A10F}"/>
                </a:ext>
              </a:extLst>
            </p:cNvPr>
            <p:cNvSpPr txBox="1"/>
            <p:nvPr/>
          </p:nvSpPr>
          <p:spPr>
            <a:xfrm>
              <a:off x="5969002" y="24548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70 </a:t>
              </a:r>
            </a:p>
          </p:txBody>
        </p:sp>
        <p:sp>
          <p:nvSpPr>
            <p:cNvPr id="43" name="6 CuadroTexto">
              <a:extLst>
                <a:ext uri="{FF2B5EF4-FFF2-40B4-BE49-F238E27FC236}">
                  <a16:creationId xmlns:a16="http://schemas.microsoft.com/office/drawing/2014/main" xmlns="" id="{57032E92-87F0-4157-9118-2906EAEABF83}"/>
                </a:ext>
              </a:extLst>
            </p:cNvPr>
            <p:cNvSpPr txBox="1"/>
            <p:nvPr/>
          </p:nvSpPr>
          <p:spPr>
            <a:xfrm>
              <a:off x="6545228" y="2467596"/>
              <a:ext cx="658769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-1 </a:t>
              </a:r>
            </a:p>
          </p:txBody>
        </p:sp>
        <p:sp>
          <p:nvSpPr>
            <p:cNvPr id="44" name="6 CuadroTexto">
              <a:extLst>
                <a:ext uri="{FF2B5EF4-FFF2-40B4-BE49-F238E27FC236}">
                  <a16:creationId xmlns:a16="http://schemas.microsoft.com/office/drawing/2014/main" xmlns="" id="{AF60B7B1-2BDD-4596-BDB8-93A9B3229BED}"/>
                </a:ext>
              </a:extLst>
            </p:cNvPr>
            <p:cNvSpPr txBox="1"/>
            <p:nvPr/>
          </p:nvSpPr>
          <p:spPr>
            <a:xfrm>
              <a:off x="7121452" y="24675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45" name="6 CuadroTexto">
              <a:extLst>
                <a:ext uri="{FF2B5EF4-FFF2-40B4-BE49-F238E27FC236}">
                  <a16:creationId xmlns:a16="http://schemas.microsoft.com/office/drawing/2014/main" xmlns="" id="{765EF5E2-1CA9-44A7-90AB-60FEC6E44F5F}"/>
                </a:ext>
              </a:extLst>
            </p:cNvPr>
            <p:cNvSpPr txBox="1"/>
            <p:nvPr/>
          </p:nvSpPr>
          <p:spPr>
            <a:xfrm>
              <a:off x="7624657" y="2467596"/>
              <a:ext cx="658769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46" name="6 CuadroTexto">
              <a:extLst>
                <a:ext uri="{FF2B5EF4-FFF2-40B4-BE49-F238E27FC236}">
                  <a16:creationId xmlns:a16="http://schemas.microsoft.com/office/drawing/2014/main" xmlns="" id="{24437BE7-F784-4592-BB58-CF571B03A7D2}"/>
                </a:ext>
              </a:extLst>
            </p:cNvPr>
            <p:cNvSpPr txBox="1"/>
            <p:nvPr/>
          </p:nvSpPr>
          <p:spPr>
            <a:xfrm>
              <a:off x="8272315" y="2467596"/>
              <a:ext cx="658769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xmlns="" id="{E67BE4AE-E812-4CBE-88AA-41381D72B199}"/>
                </a:ext>
              </a:extLst>
            </p:cNvPr>
            <p:cNvSpPr txBox="1"/>
            <p:nvPr/>
          </p:nvSpPr>
          <p:spPr>
            <a:xfrm>
              <a:off x="8848539" y="2467596"/>
              <a:ext cx="65877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48" name="6 CuadroTexto">
              <a:extLst>
                <a:ext uri="{FF2B5EF4-FFF2-40B4-BE49-F238E27FC236}">
                  <a16:creationId xmlns:a16="http://schemas.microsoft.com/office/drawing/2014/main" xmlns="" id="{DDB0AA4D-1FAB-429D-94CD-0AF161107B28}"/>
                </a:ext>
              </a:extLst>
            </p:cNvPr>
            <p:cNvSpPr txBox="1"/>
            <p:nvPr/>
          </p:nvSpPr>
          <p:spPr>
            <a:xfrm>
              <a:off x="4887986" y="3043859"/>
              <a:ext cx="480981" cy="6461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49" name="6 CuadroTexto">
              <a:extLst>
                <a:ext uri="{FF2B5EF4-FFF2-40B4-BE49-F238E27FC236}">
                  <a16:creationId xmlns:a16="http://schemas.microsoft.com/office/drawing/2014/main" xmlns="" id="{49D10D90-8ECD-4E30-96C0-05A5FD6CA6D2}"/>
                </a:ext>
              </a:extLst>
            </p:cNvPr>
            <p:cNvSpPr txBox="1"/>
            <p:nvPr/>
          </p:nvSpPr>
          <p:spPr>
            <a:xfrm>
              <a:off x="5472148" y="3058146"/>
              <a:ext cx="4528841" cy="3698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2    3    4    …           300</a:t>
              </a: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xmlns="" id="{55DEE039-5925-4C43-B6E1-CA58ADC15514}"/>
                </a:ext>
              </a:extLst>
            </p:cNvPr>
            <p:cNvCxnSpPr/>
            <p:nvPr/>
          </p:nvCxnSpPr>
          <p:spPr>
            <a:xfrm>
              <a:off x="9353331" y="2335834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6 CuadroTexto">
              <a:extLst>
                <a:ext uri="{FF2B5EF4-FFF2-40B4-BE49-F238E27FC236}">
                  <a16:creationId xmlns:a16="http://schemas.microsoft.com/office/drawing/2014/main" xmlns="" id="{F45B79AA-9DEC-42C3-A55F-0C1A069E2DD8}"/>
                </a:ext>
              </a:extLst>
            </p:cNvPr>
            <p:cNvSpPr txBox="1"/>
            <p:nvPr/>
          </p:nvSpPr>
          <p:spPr>
            <a:xfrm>
              <a:off x="9461274" y="2496171"/>
              <a:ext cx="658770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D91D6072-69BB-4F7D-A9B9-9FEA6A8965F9}"/>
              </a:ext>
            </a:extLst>
          </p:cNvPr>
          <p:cNvGrpSpPr>
            <a:grpSpLocks/>
          </p:cNvGrpSpPr>
          <p:nvPr/>
        </p:nvGrpSpPr>
        <p:grpSpPr bwMode="auto">
          <a:xfrm>
            <a:off x="4816475" y="3989388"/>
            <a:ext cx="5311775" cy="1354137"/>
            <a:chOff x="4816772" y="3989112"/>
            <a:chExt cx="5311676" cy="1354137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xmlns="" id="{849566B2-2175-4804-ADEE-F5A727A800A8}"/>
                </a:ext>
              </a:extLst>
            </p:cNvPr>
            <p:cNvSpPr/>
            <p:nvPr/>
          </p:nvSpPr>
          <p:spPr>
            <a:xfrm>
              <a:off x="5232689" y="4001812"/>
              <a:ext cx="4697325" cy="6953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xmlns="" id="{675D1D15-7774-46B8-8233-077B4AF7E53F}"/>
                </a:ext>
              </a:extLst>
            </p:cNvPr>
            <p:cNvCxnSpPr/>
            <p:nvPr/>
          </p:nvCxnSpPr>
          <p:spPr>
            <a:xfrm>
              <a:off x="5824816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xmlns="" id="{807E0509-A04E-410C-B163-BF1A348F7FBE}"/>
                </a:ext>
              </a:extLst>
            </p:cNvPr>
            <p:cNvCxnSpPr/>
            <p:nvPr/>
          </p:nvCxnSpPr>
          <p:spPr>
            <a:xfrm>
              <a:off x="6401067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xmlns="" id="{AA46AB1F-7A39-4421-B34E-269C5BF3656A}"/>
                </a:ext>
              </a:extLst>
            </p:cNvPr>
            <p:cNvCxnSpPr/>
            <p:nvPr/>
          </p:nvCxnSpPr>
          <p:spPr>
            <a:xfrm>
              <a:off x="6977320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xmlns="" id="{64512320-23FD-4E64-A426-2F6F8DD627B4}"/>
                </a:ext>
              </a:extLst>
            </p:cNvPr>
            <p:cNvCxnSpPr/>
            <p:nvPr/>
          </p:nvCxnSpPr>
          <p:spPr>
            <a:xfrm>
              <a:off x="7553571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xmlns="" id="{20AA9482-DF2C-42EC-95DF-585AFEB8A4BE}"/>
                </a:ext>
              </a:extLst>
            </p:cNvPr>
            <p:cNvCxnSpPr/>
            <p:nvPr/>
          </p:nvCxnSpPr>
          <p:spPr>
            <a:xfrm>
              <a:off x="8129823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xmlns="" id="{F31DF338-A494-4864-9CC9-D92065A80059}"/>
                </a:ext>
              </a:extLst>
            </p:cNvPr>
            <p:cNvCxnSpPr/>
            <p:nvPr/>
          </p:nvCxnSpPr>
          <p:spPr>
            <a:xfrm>
              <a:off x="8706075" y="40018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 CuadroTexto">
              <a:extLst>
                <a:ext uri="{FF2B5EF4-FFF2-40B4-BE49-F238E27FC236}">
                  <a16:creationId xmlns:a16="http://schemas.microsoft.com/office/drawing/2014/main" xmlns="" id="{DA90CFF3-91CA-48C6-9FF9-18D0B24F5918}"/>
                </a:ext>
              </a:extLst>
            </p:cNvPr>
            <p:cNvSpPr txBox="1"/>
            <p:nvPr/>
          </p:nvSpPr>
          <p:spPr>
            <a:xfrm>
              <a:off x="5250152" y="41208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5" name="6 CuadroTexto">
              <a:extLst>
                <a:ext uri="{FF2B5EF4-FFF2-40B4-BE49-F238E27FC236}">
                  <a16:creationId xmlns:a16="http://schemas.microsoft.com/office/drawing/2014/main" xmlns="" id="{56BB21CF-E9D5-47C6-8786-85BA4ECD98F3}"/>
                </a:ext>
              </a:extLst>
            </p:cNvPr>
            <p:cNvSpPr txBox="1"/>
            <p:nvPr/>
          </p:nvSpPr>
          <p:spPr>
            <a:xfrm>
              <a:off x="5897840" y="41081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6" name="6 CuadroTexto">
              <a:extLst>
                <a:ext uri="{FF2B5EF4-FFF2-40B4-BE49-F238E27FC236}">
                  <a16:creationId xmlns:a16="http://schemas.microsoft.com/office/drawing/2014/main" xmlns="" id="{B34A2F22-043D-4287-9528-AD6F413B4030}"/>
                </a:ext>
              </a:extLst>
            </p:cNvPr>
            <p:cNvSpPr txBox="1"/>
            <p:nvPr/>
          </p:nvSpPr>
          <p:spPr>
            <a:xfrm>
              <a:off x="6474091" y="4120874"/>
              <a:ext cx="658801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7" name="6 CuadroTexto">
              <a:extLst>
                <a:ext uri="{FF2B5EF4-FFF2-40B4-BE49-F238E27FC236}">
                  <a16:creationId xmlns:a16="http://schemas.microsoft.com/office/drawing/2014/main" xmlns="" id="{E44B2238-D7E7-4239-8077-5BE559756318}"/>
                </a:ext>
              </a:extLst>
            </p:cNvPr>
            <p:cNvSpPr txBox="1"/>
            <p:nvPr/>
          </p:nvSpPr>
          <p:spPr>
            <a:xfrm>
              <a:off x="7050343" y="41208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8" name="6 CuadroTexto">
              <a:extLst>
                <a:ext uri="{FF2B5EF4-FFF2-40B4-BE49-F238E27FC236}">
                  <a16:creationId xmlns:a16="http://schemas.microsoft.com/office/drawing/2014/main" xmlns="" id="{8FBFEB99-639A-425F-ACE0-25F6BD62C22C}"/>
                </a:ext>
              </a:extLst>
            </p:cNvPr>
            <p:cNvSpPr txBox="1"/>
            <p:nvPr/>
          </p:nvSpPr>
          <p:spPr>
            <a:xfrm>
              <a:off x="7553571" y="4120874"/>
              <a:ext cx="658801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69" name="6 CuadroTexto">
              <a:extLst>
                <a:ext uri="{FF2B5EF4-FFF2-40B4-BE49-F238E27FC236}">
                  <a16:creationId xmlns:a16="http://schemas.microsoft.com/office/drawing/2014/main" xmlns="" id="{C68366A4-9596-4518-B4B8-DC06E1421AD5}"/>
                </a:ext>
              </a:extLst>
            </p:cNvPr>
            <p:cNvSpPr txBox="1"/>
            <p:nvPr/>
          </p:nvSpPr>
          <p:spPr>
            <a:xfrm>
              <a:off x="8201259" y="4120874"/>
              <a:ext cx="658801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71" name="6 CuadroTexto">
              <a:extLst>
                <a:ext uri="{FF2B5EF4-FFF2-40B4-BE49-F238E27FC236}">
                  <a16:creationId xmlns:a16="http://schemas.microsoft.com/office/drawing/2014/main" xmlns="" id="{AD0CB527-CCB2-4CC9-8253-A7E3C3B42FD4}"/>
                </a:ext>
              </a:extLst>
            </p:cNvPr>
            <p:cNvSpPr txBox="1"/>
            <p:nvPr/>
          </p:nvSpPr>
          <p:spPr>
            <a:xfrm>
              <a:off x="4816772" y="4697137"/>
              <a:ext cx="481004" cy="64611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3600" b="1" dirty="0">
                  <a:solidFill>
                    <a:srgbClr val="FF0066"/>
                  </a:solidFill>
                  <a:latin typeface="Consolas" panose="020B0609020204030204" pitchFamily="49" charset="0"/>
                </a:rPr>
                <a:t>v</a:t>
              </a:r>
              <a:r>
                <a:rPr lang="es-ES" sz="26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72" name="6 CuadroTexto">
              <a:extLst>
                <a:ext uri="{FF2B5EF4-FFF2-40B4-BE49-F238E27FC236}">
                  <a16:creationId xmlns:a16="http://schemas.microsoft.com/office/drawing/2014/main" xmlns="" id="{5D43F1DE-84A6-4FC1-9BA1-DFD4AA9DE0F1}"/>
                </a:ext>
              </a:extLst>
            </p:cNvPr>
            <p:cNvSpPr txBox="1"/>
            <p:nvPr/>
          </p:nvSpPr>
          <p:spPr>
            <a:xfrm>
              <a:off x="5400961" y="4711424"/>
              <a:ext cx="4529054" cy="3698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dirty="0">
                  <a:latin typeface="Consolas" panose="020B0609020204030204" pitchFamily="49" charset="0"/>
                </a:rPr>
                <a:t>1   2    3    4    …           300</a:t>
              </a:r>
            </a:p>
          </p:txBody>
        </p: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xmlns="" id="{7D67DE88-A5E8-4BC6-BB91-82A6EF3AA06C}"/>
                </a:ext>
              </a:extLst>
            </p:cNvPr>
            <p:cNvCxnSpPr/>
            <p:nvPr/>
          </p:nvCxnSpPr>
          <p:spPr>
            <a:xfrm>
              <a:off x="9282327" y="3989112"/>
              <a:ext cx="0" cy="6953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6 CuadroTexto">
              <a:extLst>
                <a:ext uri="{FF2B5EF4-FFF2-40B4-BE49-F238E27FC236}">
                  <a16:creationId xmlns:a16="http://schemas.microsoft.com/office/drawing/2014/main" xmlns="" id="{06AE5336-9876-4A03-BCE9-527E2678C8B2}"/>
                </a:ext>
              </a:extLst>
            </p:cNvPr>
            <p:cNvSpPr txBox="1"/>
            <p:nvPr/>
          </p:nvSpPr>
          <p:spPr>
            <a:xfrm>
              <a:off x="9469648" y="4149449"/>
              <a:ext cx="658800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  <p:sp>
          <p:nvSpPr>
            <p:cNvPr id="96" name="6 CuadroTexto">
              <a:extLst>
                <a:ext uri="{FF2B5EF4-FFF2-40B4-BE49-F238E27FC236}">
                  <a16:creationId xmlns:a16="http://schemas.microsoft.com/office/drawing/2014/main" xmlns="" id="{0EC78B9A-ECA1-4DB9-88AE-E38DE38E0BE8}"/>
                </a:ext>
              </a:extLst>
            </p:cNvPr>
            <p:cNvSpPr txBox="1"/>
            <p:nvPr/>
          </p:nvSpPr>
          <p:spPr>
            <a:xfrm>
              <a:off x="8929908" y="4273274"/>
              <a:ext cx="658800" cy="43021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" sz="2200" dirty="0">
                  <a:latin typeface="Consolas" panose="020B0609020204030204" pitchFamily="49" charset="0"/>
                </a:rPr>
                <a:t>? 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56" grpId="0"/>
      <p:bldP spid="74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35444A10-4D7D-4C00-B50F-AC17F4833C94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36" name="6 CuadroTexto">
            <a:extLst>
              <a:ext uri="{FF2B5EF4-FFF2-40B4-BE49-F238E27FC236}">
                <a16:creationId xmlns:a16="http://schemas.microsoft.com/office/drawing/2014/main" xmlns="" id="{69186B54-1D8A-427D-BBB7-9C011995D254}"/>
              </a:ext>
            </a:extLst>
          </p:cNvPr>
          <p:cNvSpPr txBox="1"/>
          <p:nvPr/>
        </p:nvSpPr>
        <p:spPr>
          <a:xfrm>
            <a:off x="4379913" y="98425"/>
            <a:ext cx="5536973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5AE8B32D-B137-46F2-AB85-C8039C0E2A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3557" name="Imagen 14">
            <a:extLst>
              <a:ext uri="{FF2B5EF4-FFF2-40B4-BE49-F238E27FC236}">
                <a16:creationId xmlns:a16="http://schemas.microsoft.com/office/drawing/2014/main" xmlns="" id="{0A5D6A0B-FAA3-4E18-B762-69B84EF52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280D7A8C-9090-4BCB-9CE1-EE5ABFFB1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3559" name="CuadroTexto 9">
            <a:extLst>
              <a:ext uri="{FF2B5EF4-FFF2-40B4-BE49-F238E27FC236}">
                <a16:creationId xmlns:a16="http://schemas.microsoft.com/office/drawing/2014/main" xmlns="" id="{A94C5F47-92BC-4E5B-ACE6-8C304722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3560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AF2CEAAC-800F-418F-85CE-2C1AEAEC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 Box 6">
            <a:extLst>
              <a:ext uri="{FF2B5EF4-FFF2-40B4-BE49-F238E27FC236}">
                <a16:creationId xmlns:a16="http://schemas.microsoft.com/office/drawing/2014/main" xmlns="" id="{24D5A8CC-0DDB-46C0-93D6-68800938A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7" y="2821147"/>
            <a:ext cx="45608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3000" dirty="0" err="1">
                <a:latin typeface="Consolas" panose="020B0609020204030204" pitchFamily="49" charset="0"/>
              </a:rPr>
              <a:t>begin</a:t>
            </a:r>
            <a:endParaRPr lang="es-ES" altLang="es-ES" sz="3000" dirty="0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3000" dirty="0">
                <a:latin typeface="Consolas" panose="020B0609020204030204" pitchFamily="49" charset="0"/>
              </a:rPr>
              <a:t>  </a:t>
            </a:r>
            <a:r>
              <a:rPr lang="es-ES" altLang="es-ES" sz="3000" dirty="0" err="1">
                <a:latin typeface="Consolas" panose="020B0609020204030204" pitchFamily="49" charset="0"/>
              </a:rPr>
              <a:t>cargarNumeros</a:t>
            </a:r>
            <a:r>
              <a:rPr lang="es-ES" altLang="es-ES" sz="3000" dirty="0">
                <a:latin typeface="Consolas" panose="020B0609020204030204" pitchFamily="49" charset="0"/>
              </a:rPr>
              <a:t> ();</a:t>
            </a:r>
          </a:p>
          <a:p>
            <a:pPr algn="just" eaLnBrk="1" hangingPunct="1"/>
            <a:r>
              <a:rPr lang="es-ES" altLang="es-ES" sz="3000" dirty="0">
                <a:latin typeface="Consolas" panose="020B0609020204030204" pitchFamily="49" charset="0"/>
              </a:rPr>
              <a:t>  </a:t>
            </a:r>
            <a:r>
              <a:rPr lang="es-ES" altLang="es-ES" sz="3000" dirty="0" err="1">
                <a:latin typeface="Consolas" panose="020B0609020204030204" pitchFamily="49" charset="0"/>
              </a:rPr>
              <a:t>calcularMaximo</a:t>
            </a:r>
            <a:r>
              <a:rPr lang="es-ES" altLang="es-ES" sz="3000" dirty="0">
                <a:latin typeface="Consolas" panose="020B0609020204030204" pitchFamily="49" charset="0"/>
              </a:rPr>
              <a:t> ();</a:t>
            </a:r>
          </a:p>
          <a:p>
            <a:pPr algn="just" eaLnBrk="1" hangingPunct="1"/>
            <a:r>
              <a:rPr lang="es-ES" altLang="es-ES" sz="3000" dirty="0" err="1">
                <a:latin typeface="Consolas" panose="020B0609020204030204" pitchFamily="49" charset="0"/>
              </a:rPr>
              <a:t>end</a:t>
            </a:r>
            <a:r>
              <a:rPr lang="es-ES" altLang="es-ES" sz="30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xmlns="" id="{BA7C1DF9-9CF6-432C-A6EF-AE16AE2BF1A1}"/>
              </a:ext>
            </a:extLst>
          </p:cNvPr>
          <p:cNvSpPr txBox="1"/>
          <p:nvPr/>
        </p:nvSpPr>
        <p:spPr bwMode="auto">
          <a:xfrm>
            <a:off x="8664575" y="2313782"/>
            <a:ext cx="34004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>
                <a:solidFill>
                  <a:schemeClr val="accent5"/>
                </a:solidFill>
                <a:latin typeface="+mn-lt"/>
              </a:rPr>
              <a:t>Qué tipos de datos debo definir?</a:t>
            </a:r>
            <a:endParaRPr lang="es-AR" sz="30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xmlns="" id="{C37EB656-2770-48F7-A6FE-2C6F794A6733}"/>
              </a:ext>
            </a:extLst>
          </p:cNvPr>
          <p:cNvSpPr txBox="1"/>
          <p:nvPr/>
        </p:nvSpPr>
        <p:spPr bwMode="auto">
          <a:xfrm>
            <a:off x="5243513" y="3559969"/>
            <a:ext cx="42005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 err="1">
                <a:solidFill>
                  <a:srgbClr val="E10066"/>
                </a:solidFill>
                <a:latin typeface="+mn-lt"/>
              </a:rPr>
              <a:t>cargarNumeros</a:t>
            </a:r>
            <a:r>
              <a:rPr lang="es-ES" sz="3000" b="1" dirty="0">
                <a:solidFill>
                  <a:srgbClr val="E10066"/>
                </a:solidFill>
                <a:latin typeface="+mn-lt"/>
              </a:rPr>
              <a:t> que tipo de módulo es? Parámetros?</a:t>
            </a:r>
            <a:endParaRPr lang="es-AR" sz="3000" b="1" dirty="0">
              <a:solidFill>
                <a:srgbClr val="E10066"/>
              </a:solidFill>
              <a:latin typeface="+mn-lt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xmlns="" id="{56B3B8F5-B4AF-47E4-BA4B-EDE5ECE8137B}"/>
              </a:ext>
            </a:extLst>
          </p:cNvPr>
          <p:cNvSpPr txBox="1"/>
          <p:nvPr/>
        </p:nvSpPr>
        <p:spPr bwMode="auto">
          <a:xfrm>
            <a:off x="7804150" y="5157788"/>
            <a:ext cx="42021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3000" b="1" dirty="0" err="1">
                <a:solidFill>
                  <a:schemeClr val="accent4"/>
                </a:solidFill>
                <a:latin typeface="+mn-lt"/>
              </a:rPr>
              <a:t>calcularMaximo</a:t>
            </a:r>
            <a:r>
              <a:rPr lang="es-ES" sz="3000" b="1" dirty="0">
                <a:solidFill>
                  <a:schemeClr val="accent4"/>
                </a:solidFill>
                <a:latin typeface="+mn-lt"/>
              </a:rPr>
              <a:t> que tipo de módulo es? Parámetros?</a:t>
            </a:r>
            <a:endParaRPr lang="es-AR" sz="3000" b="1" dirty="0">
              <a:solidFill>
                <a:schemeClr val="accent4"/>
              </a:solidFill>
              <a:latin typeface="+mn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  <p:bldP spid="98" grpId="0"/>
      <p:bldP spid="99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10A9392C-00EF-49F0-A9B0-62313F38008E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918C0F9A-1387-4873-B316-94969A4690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4581" name="Imagen 14">
            <a:extLst>
              <a:ext uri="{FF2B5EF4-FFF2-40B4-BE49-F238E27FC236}">
                <a16:creationId xmlns:a16="http://schemas.microsoft.com/office/drawing/2014/main" xmlns="" id="{D02B0AF7-CA3A-46D8-88BA-A0D08DAE8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C7006739-C58C-4C10-B04E-7E71CD7A6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4583" name="CuadroTexto 9">
            <a:extLst>
              <a:ext uri="{FF2B5EF4-FFF2-40B4-BE49-F238E27FC236}">
                <a16:creationId xmlns:a16="http://schemas.microsoft.com/office/drawing/2014/main" xmlns="" id="{A0A819FF-D40E-4267-8487-C556406E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20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4584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BF61D0C0-A177-48E8-8D4E-8788E4A2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3BC48EDF-1AE5-4185-BA9C-36542221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225675"/>
            <a:ext cx="90011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Program uno;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const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</a:t>
            </a:r>
            <a:r>
              <a:rPr lang="es-ES" altLang="es-ES" sz="2000" b="1">
                <a:solidFill>
                  <a:srgbClr val="C00000"/>
                </a:solidFill>
                <a:latin typeface="Consolas" panose="020B0609020204030204" pitchFamily="49" charset="0"/>
              </a:rPr>
              <a:t>dimFisica = 300;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type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numeros= array [1..</a:t>
            </a:r>
            <a:r>
              <a:rPr lang="es-ES" altLang="es-ES" sz="2000" b="1">
                <a:solidFill>
                  <a:srgbClr val="E10066"/>
                </a:solidFill>
                <a:latin typeface="Consolas" panose="020B0609020204030204" pitchFamily="49" charset="0"/>
              </a:rPr>
              <a:t>dimFisica</a:t>
            </a:r>
            <a:r>
              <a:rPr lang="es-ES" altLang="es-ES" sz="2000" b="1">
                <a:latin typeface="Consolas" panose="020B0609020204030204" pitchFamily="49" charset="0"/>
              </a:rPr>
              <a:t>]  of integer;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VN: numeros;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  dimL: integer;</a:t>
            </a:r>
          </a:p>
          <a:p>
            <a:pPr algn="just" eaLnBrk="1" hangingPunct="1"/>
            <a:endParaRPr lang="es-ES" altLang="es-ES" sz="2000" b="1">
              <a:latin typeface="Consolas" panose="020B0609020204030204" pitchFamily="49" charset="0"/>
            </a:endParaRP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cargarNumeros (</a:t>
            </a:r>
            <a:r>
              <a:rPr lang="es-ES" altLang="es-ES" sz="2000" b="1">
                <a:solidFill>
                  <a:srgbClr val="E10066"/>
                </a:solidFill>
                <a:latin typeface="Consolas" panose="020B0609020204030204" pitchFamily="49" charset="0"/>
              </a:rPr>
              <a:t>VN, dimL</a:t>
            </a:r>
            <a:r>
              <a:rPr lang="es-ES" altLang="es-ES" sz="2000" b="1">
                <a:latin typeface="Consolas" panose="020B0609020204030204" pitchFamily="49" charset="0"/>
              </a:rPr>
              <a:t>);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  write (“El número mayor es:”, calcularMaximo(</a:t>
            </a:r>
            <a:r>
              <a:rPr lang="es-ES" altLang="es-ES" sz="2000" b="1">
                <a:solidFill>
                  <a:srgbClr val="C00000"/>
                </a:solidFill>
                <a:latin typeface="Consolas" panose="020B0609020204030204" pitchFamily="49" charset="0"/>
              </a:rPr>
              <a:t>VN,dimL</a:t>
            </a:r>
            <a:r>
              <a:rPr lang="es-ES" altLang="es-ES" sz="2000" b="1">
                <a:latin typeface="Consolas" panose="020B0609020204030204" pitchFamily="49" charset="0"/>
              </a:rPr>
              <a:t>));</a:t>
            </a:r>
          </a:p>
          <a:p>
            <a:pPr algn="just" eaLnBrk="1" hangingPunct="1"/>
            <a:r>
              <a:rPr lang="es-ES" altLang="es-ES" sz="2000" b="1">
                <a:latin typeface="Consolas" panose="020B0609020204030204" pitchFamily="49" charset="0"/>
              </a:rPr>
              <a:t>end.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737E3341-F1D2-4863-9FB1-C94465C9316C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4291013"/>
            <a:ext cx="6270625" cy="1665287"/>
            <a:chOff x="4253861" y="4290634"/>
            <a:chExt cx="6271063" cy="1665231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595A5EF1-9CA0-4ECA-82A9-4EF68AB691BC}"/>
                </a:ext>
              </a:extLst>
            </p:cNvPr>
            <p:cNvSpPr txBox="1"/>
            <p:nvPr/>
          </p:nvSpPr>
          <p:spPr bwMode="auto">
            <a:xfrm>
              <a:off x="6311405" y="4290634"/>
              <a:ext cx="4213519" cy="12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En el proceso, se leen los valores, se cargan y me devuelve el arreglo cargado y cuantos elementos cargo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xmlns="" id="{4CD1D353-3DF8-481E-A737-215057828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861" y="4844652"/>
              <a:ext cx="1986102" cy="1111213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5CC1E99C-2D93-44D0-AE0B-B19DAB12A1B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5553075"/>
            <a:ext cx="4298950" cy="1200150"/>
            <a:chOff x="7990613" y="5552518"/>
            <a:chExt cx="4298075" cy="1200329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1E9A9648-3D49-400A-A737-2F3FC06B2FAC}"/>
                </a:ext>
              </a:extLst>
            </p:cNvPr>
            <p:cNvSpPr txBox="1"/>
            <p:nvPr/>
          </p:nvSpPr>
          <p:spPr bwMode="auto">
            <a:xfrm>
              <a:off x="8760393" y="5552518"/>
              <a:ext cx="3528295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La función recibe el vector y cuantos elementos tiene cargados y devuelve el máximo</a:t>
              </a:r>
              <a:endParaRPr lang="es-AR" b="1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xmlns="" id="{7B230CE6-558B-46E3-8F6D-31D3719BB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0613" y="5841486"/>
              <a:ext cx="971352" cy="369943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6 CuadroTexto">
            <a:extLst>
              <a:ext uri="{FF2B5EF4-FFF2-40B4-BE49-F238E27FC236}">
                <a16:creationId xmlns:a16="http://schemas.microsoft.com/office/drawing/2014/main" xmlns="" id="{BBD02ECB-6598-49CA-A7B3-10AA94C339C8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 Título">
            <a:extLst>
              <a:ext uri="{FF2B5EF4-FFF2-40B4-BE49-F238E27FC236}">
                <a16:creationId xmlns:a16="http://schemas.microsoft.com/office/drawing/2014/main" xmlns="" id="{1D5A2A6A-D6BB-4F0F-B9BD-4BC9CA3FB18F}"/>
              </a:ext>
            </a:extLst>
          </p:cNvPr>
          <p:cNvSpPr txBox="1">
            <a:spLocks/>
          </p:cNvSpPr>
          <p:nvPr/>
        </p:nvSpPr>
        <p:spPr>
          <a:xfrm>
            <a:off x="119063" y="130175"/>
            <a:ext cx="9290050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VECTOR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6" name="3 Marcador de fecha">
            <a:extLst>
              <a:ext uri="{FF2B5EF4-FFF2-40B4-BE49-F238E27FC236}">
                <a16:creationId xmlns:a16="http://schemas.microsoft.com/office/drawing/2014/main" xmlns="" id="{8F980165-039C-4711-9EB6-667AA5A980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7</a:t>
            </a:r>
            <a:endParaRPr lang="es-ES" sz="1200" dirty="0"/>
          </a:p>
        </p:txBody>
      </p:sp>
      <p:pic>
        <p:nvPicPr>
          <p:cNvPr id="25605" name="Imagen 14">
            <a:extLst>
              <a:ext uri="{FF2B5EF4-FFF2-40B4-BE49-F238E27FC236}">
                <a16:creationId xmlns:a16="http://schemas.microsoft.com/office/drawing/2014/main" xmlns="" id="{186EB68A-8B5D-48D4-B51A-060EA07E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00"/>
          <a:stretch>
            <a:fillRect/>
          </a:stretch>
        </p:blipFill>
        <p:spPr bwMode="auto">
          <a:xfrm>
            <a:off x="10996613" y="385763"/>
            <a:ext cx="5032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9E31E8C0-9922-4DDE-B07D-14BFAD0CCD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86065" y="241440"/>
            <a:ext cx="405727" cy="407538"/>
          </a:xfrm>
          <a:prstGeom prst="rect">
            <a:avLst/>
          </a:prstGeom>
        </p:spPr>
      </p:pic>
      <p:sp>
        <p:nvSpPr>
          <p:cNvPr id="25607" name="CuadroTexto 9">
            <a:extLst>
              <a:ext uri="{FF2B5EF4-FFF2-40B4-BE49-F238E27FC236}">
                <a16:creationId xmlns:a16="http://schemas.microsoft.com/office/drawing/2014/main" xmlns="" id="{4195D97F-A687-401D-8351-851FFD59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901700"/>
            <a:ext cx="1093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Realizar un programa que cargue un arreglo con números enteros hasta leer el número 50, a lo sumo se cargan 300 números.</a:t>
            </a:r>
          </a:p>
          <a:p>
            <a:pPr algn="just"/>
            <a:r>
              <a:rPr lang="es-ES" altLang="es-AR" sz="1600" b="1" dirty="0">
                <a:latin typeface="Consolas" panose="020B0609020204030204" pitchFamily="49" charset="0"/>
              </a:rPr>
              <a:t>Luego de terminar la carga informe cuál es el número máximo entre los números leídos.</a:t>
            </a:r>
          </a:p>
        </p:txBody>
      </p:sp>
      <p:pic>
        <p:nvPicPr>
          <p:cNvPr id="25608" name="Imagen 36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xmlns="" id="{764BC076-5D09-4073-9BB1-7D5E6D4B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79475"/>
            <a:ext cx="89376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 Box 6">
            <a:extLst>
              <a:ext uri="{FF2B5EF4-FFF2-40B4-BE49-F238E27FC236}">
                <a16:creationId xmlns:a16="http://schemas.microsoft.com/office/drawing/2014/main" xmlns="" id="{D04D70D8-16D1-4267-A7A6-FD65A6E8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44675"/>
            <a:ext cx="9290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" altLang="es-ES" sz="2200">
                <a:latin typeface="Consolas" panose="020B0609020204030204" pitchFamily="49" charset="0"/>
              </a:rPr>
              <a:t>Procedure cargarNumeros (var a: números; var  dL:integer);</a:t>
            </a:r>
          </a:p>
          <a:p>
            <a:pPr algn="just" eaLnBrk="1" hangingPunct="1"/>
            <a:endParaRPr lang="es-E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Var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num:integer; </a:t>
            </a:r>
          </a:p>
          <a:p>
            <a:pPr algn="just" eaLnBrk="1" hangingPunct="1"/>
            <a:endParaRPr lang="en-US" altLang="es-ES" sz="2200">
              <a:latin typeface="Consolas" panose="020B0609020204030204" pitchFamily="49" charset="0"/>
            </a:endParaRP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dL:=0;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read (num);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while (num &lt;&gt; 50) do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begin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a[dL]:= num;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 read(num);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  end; </a:t>
            </a:r>
          </a:p>
          <a:p>
            <a:pPr algn="just" eaLnBrk="1" hangingPunct="1"/>
            <a:r>
              <a:rPr lang="en-US" altLang="es-ES" sz="2200">
                <a:latin typeface="Consolas" panose="020B0609020204030204" pitchFamily="49" charset="0"/>
              </a:rPr>
              <a:t>End;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6BF151A4-3765-4160-9CA5-9F92A31FED5F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2663825"/>
            <a:ext cx="3228975" cy="1274763"/>
            <a:chOff x="7716139" y="2663757"/>
            <a:chExt cx="3228971" cy="1274905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A18FCA51-4B45-4E93-B475-E9C8B9F2F5DD}"/>
                </a:ext>
              </a:extLst>
            </p:cNvPr>
            <p:cNvSpPr txBox="1"/>
            <p:nvPr/>
          </p:nvSpPr>
          <p:spPr bwMode="auto">
            <a:xfrm>
              <a:off x="7716139" y="2663757"/>
              <a:ext cx="3228971" cy="5842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rgbClr val="E10066"/>
                  </a:solidFill>
                  <a:latin typeface="+mn-lt"/>
                </a:rPr>
                <a:t>Es correcto?</a:t>
              </a:r>
              <a:endParaRPr lang="es-AR" sz="3200" b="1" dirty="0">
                <a:solidFill>
                  <a:srgbClr val="E10066"/>
                </a:solidFill>
                <a:latin typeface="+mn-lt"/>
              </a:endParaRPr>
            </a:p>
          </p:txBody>
        </p:sp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xmlns="" id="{70D6CC80-A583-4A34-96DE-494B7E97D204}"/>
                </a:ext>
              </a:extLst>
            </p:cNvPr>
            <p:cNvSpPr/>
            <p:nvPr/>
          </p:nvSpPr>
          <p:spPr>
            <a:xfrm>
              <a:off x="9095674" y="3279776"/>
              <a:ext cx="627062" cy="658886"/>
            </a:xfrm>
            <a:prstGeom prst="downArrow">
              <a:avLst/>
            </a:prstGeom>
            <a:solidFill>
              <a:srgbClr val="E10066"/>
            </a:solidFill>
            <a:ln>
              <a:solidFill>
                <a:srgbClr val="E1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66F93597-7888-4AD1-8114-91DC7156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048125"/>
            <a:ext cx="46942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ES" sz="2200">
                <a:latin typeface="Consolas" panose="020B0609020204030204" pitchFamily="49" charset="0"/>
              </a:rPr>
              <a:t>Cómo dL, está inicializado en 0, la primera vez se accede a la posición a[0] y no es válida</a:t>
            </a:r>
            <a:endParaRPr lang="en-US" altLang="es-ES" sz="2200">
              <a:latin typeface="Consolas" panose="020B0609020204030204" pitchFamily="49" charset="0"/>
            </a:endParaRPr>
          </a:p>
        </p:txBody>
      </p:sp>
      <p:sp>
        <p:nvSpPr>
          <p:cNvPr id="15" name="6 CuadroTexto">
            <a:extLst>
              <a:ext uri="{FF2B5EF4-FFF2-40B4-BE49-F238E27FC236}">
                <a16:creationId xmlns:a16="http://schemas.microsoft.com/office/drawing/2014/main" xmlns="" id="{332EDEE5-B32E-478E-9E01-1D16F49411E5}"/>
              </a:ext>
            </a:extLst>
          </p:cNvPr>
          <p:cNvSpPr txBox="1"/>
          <p:nvPr/>
        </p:nvSpPr>
        <p:spPr>
          <a:xfrm>
            <a:off x="4597629" y="98425"/>
            <a:ext cx="6338887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DIMENSIONES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8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4851</Words>
  <Application>Microsoft Office PowerPoint</Application>
  <PresentationFormat>Personalizado</PresentationFormat>
  <Paragraphs>1031</Paragraphs>
  <Slides>50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50</vt:i4>
      </vt:variant>
    </vt:vector>
  </HeadingPairs>
  <TitlesOfParts>
    <vt:vector size="67" baseType="lpstr">
      <vt:lpstr>Arial</vt:lpstr>
      <vt:lpstr>Times New Roman</vt:lpstr>
      <vt:lpstr>Tahoma</vt:lpstr>
      <vt:lpstr>Calibri</vt:lpstr>
      <vt:lpstr>Consolas</vt:lpstr>
      <vt:lpstr>Noto Sans Symbols</vt:lpstr>
      <vt:lpstr>1_HDOfficeLightV0</vt:lpstr>
      <vt:lpstr>2_HDOfficeLightV0</vt:lpstr>
      <vt:lpstr>6_HDOfficeLightV0</vt:lpstr>
      <vt:lpstr>HDOfficeLightV0</vt:lpstr>
      <vt:lpstr>3_HDOfficeLightV0</vt:lpstr>
      <vt:lpstr>4_HDOfficeLightV0</vt:lpstr>
      <vt:lpstr>5_HDOfficeLightV0</vt:lpstr>
      <vt:lpstr>7_HDOfficeLightV0</vt:lpstr>
      <vt:lpstr>8_HDOfficeLightV0</vt:lpstr>
      <vt:lpstr>9_HDOfficeLightV0</vt:lpstr>
      <vt:lpstr>10_HDOfficeLightV0</vt:lpstr>
      <vt:lpstr>Conceptos de Algoritmos  Datos y Programas</vt:lpstr>
      <vt:lpstr>CADP – Temas de la clase de hoy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Algoritmos  Datos y Programas</dc:title>
  <dc:creator>Cecilia Verónica Sanz</dc:creator>
  <cp:lastModifiedBy>Esteban</cp:lastModifiedBy>
  <cp:revision>4</cp:revision>
  <dcterms:created xsi:type="dcterms:W3CDTF">2004-03-08T16:29:06Z</dcterms:created>
  <dcterms:modified xsi:type="dcterms:W3CDTF">2022-07-14T21:16:02Z</dcterms:modified>
</cp:coreProperties>
</file>