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03" r:id="rId1"/>
  </p:sldMasterIdLst>
  <p:notesMasterIdLst>
    <p:notesMasterId r:id="rId51"/>
  </p:notesMasterIdLst>
  <p:handoutMasterIdLst>
    <p:handoutMasterId r:id="rId52"/>
  </p:handoutMasterIdLst>
  <p:sldIdLst>
    <p:sldId id="463" r:id="rId2"/>
    <p:sldId id="256" r:id="rId3"/>
    <p:sldId id="914" r:id="rId4"/>
    <p:sldId id="924" r:id="rId5"/>
    <p:sldId id="933" r:id="rId6"/>
    <p:sldId id="938" r:id="rId7"/>
    <p:sldId id="935" r:id="rId8"/>
    <p:sldId id="936" r:id="rId9"/>
    <p:sldId id="937" r:id="rId10"/>
    <p:sldId id="939" r:id="rId11"/>
    <p:sldId id="940" r:id="rId12"/>
    <p:sldId id="941" r:id="rId13"/>
    <p:sldId id="942" r:id="rId14"/>
    <p:sldId id="943" r:id="rId15"/>
    <p:sldId id="944" r:id="rId16"/>
    <p:sldId id="945" r:id="rId17"/>
    <p:sldId id="946" r:id="rId18"/>
    <p:sldId id="947" r:id="rId19"/>
    <p:sldId id="948" r:id="rId20"/>
    <p:sldId id="949" r:id="rId21"/>
    <p:sldId id="950" r:id="rId22"/>
    <p:sldId id="951" r:id="rId23"/>
    <p:sldId id="952" r:id="rId24"/>
    <p:sldId id="925" r:id="rId25"/>
    <p:sldId id="953" r:id="rId26"/>
    <p:sldId id="954" r:id="rId27"/>
    <p:sldId id="955" r:id="rId28"/>
    <p:sldId id="930" r:id="rId29"/>
    <p:sldId id="956" r:id="rId30"/>
    <p:sldId id="957" r:id="rId31"/>
    <p:sldId id="958" r:id="rId32"/>
    <p:sldId id="959" r:id="rId33"/>
    <p:sldId id="960" r:id="rId34"/>
    <p:sldId id="961" r:id="rId35"/>
    <p:sldId id="962" r:id="rId36"/>
    <p:sldId id="963" r:id="rId37"/>
    <p:sldId id="964" r:id="rId38"/>
    <p:sldId id="965" r:id="rId39"/>
    <p:sldId id="966" r:id="rId40"/>
    <p:sldId id="967" r:id="rId41"/>
    <p:sldId id="968" r:id="rId42"/>
    <p:sldId id="975" r:id="rId43"/>
    <p:sldId id="976" r:id="rId44"/>
    <p:sldId id="969" r:id="rId45"/>
    <p:sldId id="970" r:id="rId46"/>
    <p:sldId id="971" r:id="rId47"/>
    <p:sldId id="972" r:id="rId48"/>
    <p:sldId id="973" r:id="rId49"/>
    <p:sldId id="974" r:id="rId50"/>
  </p:sldIdLst>
  <p:sldSz cx="12192000" cy="6858000"/>
  <p:notesSz cx="6794500" cy="9925050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66"/>
    <a:srgbClr val="FFC000"/>
    <a:srgbClr val="5B9BD5"/>
    <a:srgbClr val="E10066"/>
    <a:srgbClr val="FF33CC"/>
    <a:srgbClr val="41719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37" autoAdjust="0"/>
  </p:normalViewPr>
  <p:slideViewPr>
    <p:cSldViewPr>
      <p:cViewPr>
        <p:scale>
          <a:sx n="100" d="100"/>
          <a:sy n="100" d="100"/>
        </p:scale>
        <p:origin x="-763" y="-4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70"/>
    </p:cViewPr>
  </p:sorterViewPr>
  <p:notesViewPr>
    <p:cSldViewPr>
      <p:cViewPr>
        <p:scale>
          <a:sx n="66" d="100"/>
          <a:sy n="66" d="100"/>
        </p:scale>
        <p:origin x="-3264" y="-72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D1BB8BCA-8D51-4D5B-AED3-64BCD7D80C5F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805851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025" y="762000"/>
            <a:ext cx="6635750" cy="3733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4953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31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1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448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6B1A9EE6-6909-4805-8914-852AC31AA214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8261658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98503E-9781-4630-B2D4-3786C381DCAD}" type="slidenum">
              <a:rPr lang="es-ES" altLang="es-AR"/>
              <a:pPr/>
              <a:t>1</a:t>
            </a:fld>
            <a:endParaRPr lang="es-ES" altLang="es-A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A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838C8C-F0E5-47B1-85A0-FC3AC2083A7F}" type="slidenum">
              <a:rPr lang="es-ES" altLang="es-AR"/>
              <a:pPr/>
              <a:t>2</a:t>
            </a:fld>
            <a:endParaRPr lang="es-ES" altLang="es-AR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ES" altLang="es-AR" smtClean="0"/>
              <a:t>Hay algunas diapositivas que tenemos que decidir que hacer……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B16BB67-A339-4A3D-98F1-E06E321EE459}" type="slidenum">
              <a:rPr lang="es-ES" altLang="es-AR"/>
              <a:pPr/>
              <a:t>3</a:t>
            </a:fld>
            <a:endParaRPr lang="es-ES" altLang="es-AR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ES" altLang="es-AR" smtClean="0"/>
              <a:t>Hay algunas diapositivas que tenemos que decidir que hacer……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Marcador de imagen de diapositiva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Marcador de notas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 altLang="es-AR" smtClean="0"/>
          </a:p>
        </p:txBody>
      </p:sp>
      <p:sp>
        <p:nvSpPr>
          <p:cNvPr id="54276" name="Marcador de número de diapositiva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A933DC5-709D-455F-B79E-C34BFED3F29B}" type="slidenum">
              <a:rPr lang="es-ES" altLang="es-AR">
                <a:latin typeface="Times New Roman" pitchFamily="18" charset="0"/>
              </a:rPr>
              <a:pPr/>
              <a:t>36</a:t>
            </a:fld>
            <a:endParaRPr lang="es-ES" altLang="es-A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Clase 1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Algoritmos, Datos y Programas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3520DB-4646-4D5F-A938-AF4B906DE911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327064900"/>
      </p:ext>
    </p:extLst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Clase 1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Algoritmos, Datos y Programas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318327-D348-4CA9-BFEC-92958E8CDD6F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902260415"/>
      </p:ext>
    </p:extLst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Clase 1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Algoritmos, Datos y Programas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97F69-240F-41FB-B310-C4CBD715B837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520463908"/>
      </p:ext>
    </p:extLst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Clase 1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Algoritmos, Datos y Programas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D07A8-0F5E-44C8-A603-FA603FA8B2F2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79649203"/>
      </p:ext>
    </p:extLst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Clase 1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Algoritmos, Datos y Programas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9765B-B3CC-4984-9C6E-917B2C670CAF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266509202"/>
      </p:ext>
    </p:extLst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Clase 1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Algoritmos, Datos y Programas 2010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3B6DC6-B763-48C2-BCCF-D3BCEB2A99F4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9394616"/>
      </p:ext>
    </p:extLst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Clase 1</a:t>
            </a: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Algoritmos, Datos y Programas 2010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F32FBF-FBCC-41D8-A51A-E52B3BC60BBC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6336287"/>
      </p:ext>
    </p:extLst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Clase 1</a:t>
            </a:r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Algoritmos, Datos y Programas 2012</a:t>
            </a:r>
            <a:endParaRPr lang="es-E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1ECE13-A397-487F-B0CD-AA43A7EACC1D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715035899"/>
      </p:ext>
    </p:extLst>
  </p:cSld>
  <p:clrMapOvr>
    <a:masterClrMapping/>
  </p:clrMapOvr>
  <p:transition spd="slow">
    <p:random/>
  </p:transition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Clase 1</a:t>
            </a: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Algoritmos, Datos y Programas 2010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9E8EF7-10D8-455B-8E8E-86CF4D74AD42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98739444"/>
      </p:ext>
    </p:extLst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Clase 1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Algoritmos, Datos y Programas 2010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AD34A7-15DB-4AB1-9D55-2815C24AB05C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914625824"/>
      </p:ext>
    </p:extLst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Clase 1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Algoritmos, Datos y Programas 2010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75F7AF-452D-4FD2-9AB8-E5BC55113D0C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471941341"/>
      </p:ext>
    </p:extLst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4455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título del patrón</a:t>
            </a:r>
            <a:endParaRPr lang="en-US" altLang="es-E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4550" y="1828800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texto del patrón</a:t>
            </a:r>
          </a:p>
          <a:p>
            <a:pPr lvl="1"/>
            <a:r>
              <a:rPr lang="es-ES" altLang="es-ES" smtClean="0"/>
              <a:t>Segundo nivel</a:t>
            </a:r>
          </a:p>
          <a:p>
            <a:pPr lvl="2"/>
            <a:r>
              <a:rPr lang="es-ES" altLang="es-ES" smtClean="0"/>
              <a:t>Tercer nivel</a:t>
            </a:r>
          </a:p>
          <a:p>
            <a:pPr lvl="3"/>
            <a:r>
              <a:rPr lang="es-ES" altLang="es-ES" smtClean="0"/>
              <a:t>Cuarto nivel</a:t>
            </a:r>
          </a:p>
          <a:p>
            <a:pPr lvl="4"/>
            <a:r>
              <a:rPr lang="es-ES" altLang="es-ES" smtClean="0"/>
              <a:t>Quinto nivel</a:t>
            </a:r>
            <a:endParaRPr lang="en-US" altLang="es-E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es-ES_tradnl"/>
              <a:t>Clase 1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es-ES"/>
              <a:t>Algoritmos, Datos y Programas 2012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898989"/>
                </a:solidFill>
              </a:defRPr>
            </a:lvl1pPr>
          </a:lstStyle>
          <a:p>
            <a:fld id="{3526A4B2-35D6-44AB-9958-66FEE829A4DA}" type="slidenum">
              <a:rPr lang="es-ES" altLang="es-AR"/>
              <a:pPr/>
              <a:t>‹Nº›</a:t>
            </a:fld>
            <a:endParaRPr lang="es-E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50" r:id="rId1"/>
    <p:sldLayoutId id="2147484951" r:id="rId2"/>
    <p:sldLayoutId id="2147484952" r:id="rId3"/>
    <p:sldLayoutId id="2147484953" r:id="rId4"/>
    <p:sldLayoutId id="2147484954" r:id="rId5"/>
    <p:sldLayoutId id="2147484949" r:id="rId6"/>
    <p:sldLayoutId id="2147484955" r:id="rId7"/>
    <p:sldLayoutId id="2147484956" r:id="rId8"/>
    <p:sldLayoutId id="2147484957" r:id="rId9"/>
    <p:sldLayoutId id="2147484958" r:id="rId10"/>
    <p:sldLayoutId id="2147484959" r:id="rId11"/>
  </p:sldLayoutIdLst>
  <p:transition spd="slow">
    <p:random/>
  </p:transition>
  <p:hf hdr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Wingdings 2" pitchFamily="18" charset="2"/>
        <a:buChar char="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Wingdings 2" pitchFamily="18" charset="2"/>
        <a:buChar char="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cono&#10;&#10;Descripción generada automáticamente con confianza media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3041946"/>
            <a:ext cx="2762683" cy="2232248"/>
          </a:xfrm>
          <a:prstGeom prst="rect">
            <a:avLst/>
          </a:prstGeom>
        </p:spPr>
      </p:pic>
      <p:pic>
        <p:nvPicPr>
          <p:cNvPr id="9" name="Imagen 8" descr="Icono&#10;&#10;Descripción generada automáticamente"/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94102" y="2066306"/>
            <a:ext cx="1951280" cy="1951280"/>
          </a:xfrm>
          <a:prstGeom prst="rect">
            <a:avLst/>
          </a:prstGeom>
        </p:spPr>
      </p:pic>
      <p:sp>
        <p:nvSpPr>
          <p:cNvPr id="14338" name="Rectangle 9"/>
          <p:cNvSpPr>
            <a:spLocks noGrp="1" noChangeArrowheads="1"/>
          </p:cNvSpPr>
          <p:nvPr>
            <p:ph type="ctrTitle"/>
          </p:nvPr>
        </p:nvSpPr>
        <p:spPr>
          <a:xfrm>
            <a:off x="4724400" y="1557338"/>
            <a:ext cx="7113588" cy="288448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s-ES_tradnl" altLang="es-AR" sz="6000" b="1" dirty="0">
                <a:solidFill>
                  <a:schemeClr val="accent1">
                    <a:lumMod val="75000"/>
                  </a:schemeClr>
                </a:solidFill>
              </a:rPr>
              <a:t>Conceptos de Algoritmos </a:t>
            </a:r>
            <a:br>
              <a:rPr lang="es-ES_tradnl" altLang="es-AR" sz="6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S_tradnl" altLang="es-AR" sz="6000" b="1" dirty="0">
                <a:solidFill>
                  <a:schemeClr val="accent1">
                    <a:lumMod val="75000"/>
                  </a:schemeClr>
                </a:solidFill>
              </a:rPr>
              <a:t>Datos y Programas</a:t>
            </a:r>
          </a:p>
        </p:txBody>
      </p:sp>
      <p:sp>
        <p:nvSpPr>
          <p:cNvPr id="8" name="3 Marcador de fecha"/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10</a:t>
            </a:r>
            <a:endParaRPr lang="es-ES" sz="1200" dirty="0"/>
          </a:p>
        </p:txBody>
      </p:sp>
      <p:pic>
        <p:nvPicPr>
          <p:cNvPr id="14342" name="Imagen 3" descr="Icono&#10;&#10;Descripción generada automáticament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836613"/>
            <a:ext cx="1728788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Imagen 10" descr="Diagrama&#10;&#10;Descripción generada automáticament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863" y="4271963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19063" y="130175"/>
            <a:ext cx="8488362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Tipo de Dato - LISTA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1" name="3 Marcador de fecha"/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10</a:t>
            </a:r>
            <a:endParaRPr lang="es-ES" sz="1200" dirty="0"/>
          </a:p>
        </p:txBody>
      </p:sp>
      <p:sp>
        <p:nvSpPr>
          <p:cNvPr id="12" name="6 CuadroTexto"/>
          <p:cNvSpPr txBox="1"/>
          <p:nvPr/>
        </p:nvSpPr>
        <p:spPr>
          <a:xfrm>
            <a:off x="6815138" y="169863"/>
            <a:ext cx="4465637" cy="5222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800" b="1" dirty="0">
                <a:solidFill>
                  <a:schemeClr val="accent1">
                    <a:lumMod val="75000"/>
                  </a:schemeClr>
                </a:solidFill>
              </a:rPr>
              <a:t>AGREGAR AL FINAL</a:t>
            </a:r>
          </a:p>
        </p:txBody>
      </p:sp>
      <p:grpSp>
        <p:nvGrpSpPr>
          <p:cNvPr id="26629" name="Grupo 6"/>
          <p:cNvGrpSpPr>
            <a:grpSpLocks/>
          </p:cNvGrpSpPr>
          <p:nvPr/>
        </p:nvGrpSpPr>
        <p:grpSpPr bwMode="auto">
          <a:xfrm>
            <a:off x="10318750" y="241300"/>
            <a:ext cx="1728788" cy="360363"/>
            <a:chOff x="6528048" y="2204864"/>
            <a:chExt cx="2304256" cy="527050"/>
          </a:xfrm>
        </p:grpSpPr>
        <p:sp>
          <p:nvSpPr>
            <p:cNvPr id="15" name="Rectángulo 14"/>
            <p:cNvSpPr/>
            <p:nvPr/>
          </p:nvSpPr>
          <p:spPr>
            <a:xfrm>
              <a:off x="652804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17" name="Conector recto 16"/>
            <p:cNvCxnSpPr/>
            <p:nvPr/>
          </p:nvCxnSpPr>
          <p:spPr>
            <a:xfrm>
              <a:off x="724746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>
              <a:off x="7391350" y="2492768"/>
              <a:ext cx="43376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782511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854453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uadroTexto 15"/>
          <p:cNvSpPr txBox="1"/>
          <p:nvPr/>
        </p:nvSpPr>
        <p:spPr>
          <a:xfrm>
            <a:off x="1919288" y="1557338"/>
            <a:ext cx="10153650" cy="1014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hangingPunct="1">
              <a:buFont typeface="Wingdings 2" panose="05020102010507070707" pitchFamily="18" charset="2"/>
              <a:buNone/>
              <a:defRPr/>
            </a:pPr>
            <a:r>
              <a:rPr lang="es-ES" altLang="es-ES" sz="3000" b="1" dirty="0">
                <a:latin typeface="+mn-lt"/>
              </a:rPr>
              <a:t>Implica generar un nuevo nodo y agregarlo como último elemento de la lista. </a:t>
            </a:r>
          </a:p>
        </p:txBody>
      </p:sp>
      <p:sp>
        <p:nvSpPr>
          <p:cNvPr id="21" name="6 CuadroTexto"/>
          <p:cNvSpPr txBox="1"/>
          <p:nvPr/>
        </p:nvSpPr>
        <p:spPr>
          <a:xfrm>
            <a:off x="1692275" y="1031875"/>
            <a:ext cx="7212013" cy="584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3200" b="1" dirty="0">
                <a:solidFill>
                  <a:schemeClr val="accent1">
                    <a:lumMod val="75000"/>
                  </a:schemeClr>
                </a:solidFill>
              </a:rPr>
              <a:t>AGREGAR AL FINAL EN UNA LISTA</a:t>
            </a:r>
          </a:p>
        </p:txBody>
      </p:sp>
      <p:pic>
        <p:nvPicPr>
          <p:cNvPr id="26632" name="Imagen 13" descr="Un dibujo de una cara feliz&#10;&#10;Descripción generada automáticamente con confianza 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765175"/>
            <a:ext cx="1703387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6 CuadroTexto"/>
          <p:cNvSpPr txBox="1"/>
          <p:nvPr/>
        </p:nvSpPr>
        <p:spPr>
          <a:xfrm>
            <a:off x="277813" y="2781300"/>
            <a:ext cx="11736387" cy="35083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Reservo espacio en memoria </a:t>
            </a:r>
            <a:r>
              <a:rPr lang="es-ES_tradnl" sz="2200" b="1" dirty="0">
                <a:solidFill>
                  <a:srgbClr val="FF3300"/>
                </a:solidFill>
                <a:latin typeface="Consolas" pitchFamily="49" charset="0"/>
              </a:rPr>
              <a:t>nuevo elemento</a:t>
            </a:r>
            <a:r>
              <a:rPr lang="es-ES_tradnl" sz="2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 algn="just" eaLnBrk="1" hangingPunct="1">
              <a:buClr>
                <a:srgbClr val="FFCC66"/>
              </a:buClr>
              <a:defRPr/>
            </a:pPr>
            <a:endParaRPr lang="es-ES_tradnl" sz="2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si</a:t>
            </a:r>
            <a:r>
              <a:rPr lang="es-ES_tradnl" sz="2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(es el primer elemento a agregar)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asigno al puntero inicial la dirección del </a:t>
            </a:r>
            <a:r>
              <a:rPr lang="es-ES_tradnl" sz="2400" b="1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nuevo elemento</a:t>
            </a:r>
            <a:r>
              <a:rPr lang="es-ES_tradnl" sz="2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 algn="just" eaLnBrk="1" hangingPunct="1">
              <a:buClr>
                <a:srgbClr val="FFCC66"/>
              </a:buClr>
              <a:defRPr/>
            </a:pPr>
            <a:endParaRPr lang="es-ES_tradnl" sz="2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sino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inicializo un puntero auxiliar </a:t>
            </a:r>
            <a:r>
              <a:rPr lang="es-ES_tradnl" sz="2200" b="1" dirty="0" err="1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aux</a:t>
            </a:r>
            <a:endParaRPr lang="es-ES_tradnl" sz="2200" b="1" dirty="0">
              <a:solidFill>
                <a:srgbClr val="FF3300"/>
              </a:solidFill>
              <a:latin typeface="Consolas" pitchFamily="49" charset="0"/>
              <a:cs typeface="Consolas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mientras (no llegue al último elemento)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avanzo en la lista.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actualizo como siguiente del último nodo al </a:t>
            </a:r>
            <a:r>
              <a:rPr lang="es-ES_tradnl" sz="2400" b="1" dirty="0">
                <a:solidFill>
                  <a:srgbClr val="FF3300"/>
                </a:solidFill>
                <a:latin typeface="Consolas" pitchFamily="49" charset="0"/>
              </a:rPr>
              <a:t>nuevo elemento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19063" y="130175"/>
            <a:ext cx="8488362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Tipo de Dato - LISTA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1" name="3 Marcador de fecha"/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10</a:t>
            </a:r>
            <a:endParaRPr lang="es-ES" sz="1200" dirty="0"/>
          </a:p>
        </p:txBody>
      </p:sp>
      <p:sp>
        <p:nvSpPr>
          <p:cNvPr id="12" name="6 CuadroTexto"/>
          <p:cNvSpPr txBox="1"/>
          <p:nvPr/>
        </p:nvSpPr>
        <p:spPr>
          <a:xfrm>
            <a:off x="6815138" y="169863"/>
            <a:ext cx="4465637" cy="5222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800" b="1" dirty="0">
                <a:solidFill>
                  <a:schemeClr val="accent1">
                    <a:lumMod val="75000"/>
                  </a:schemeClr>
                </a:solidFill>
              </a:rPr>
              <a:t>AGREGAR AL FINAL</a:t>
            </a:r>
          </a:p>
        </p:txBody>
      </p:sp>
      <p:grpSp>
        <p:nvGrpSpPr>
          <p:cNvPr id="27653" name="Grupo 6"/>
          <p:cNvGrpSpPr>
            <a:grpSpLocks/>
          </p:cNvGrpSpPr>
          <p:nvPr/>
        </p:nvGrpSpPr>
        <p:grpSpPr bwMode="auto">
          <a:xfrm>
            <a:off x="10318750" y="241300"/>
            <a:ext cx="1728788" cy="360363"/>
            <a:chOff x="6528048" y="2204864"/>
            <a:chExt cx="2304256" cy="527050"/>
          </a:xfrm>
        </p:grpSpPr>
        <p:sp>
          <p:nvSpPr>
            <p:cNvPr id="15" name="Rectángulo 14"/>
            <p:cNvSpPr/>
            <p:nvPr/>
          </p:nvSpPr>
          <p:spPr>
            <a:xfrm>
              <a:off x="652804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17" name="Conector recto 16"/>
            <p:cNvCxnSpPr/>
            <p:nvPr/>
          </p:nvCxnSpPr>
          <p:spPr>
            <a:xfrm>
              <a:off x="724746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>
              <a:off x="7391350" y="2492768"/>
              <a:ext cx="43376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782511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854453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uadroTexto 15"/>
          <p:cNvSpPr txBox="1"/>
          <p:nvPr/>
        </p:nvSpPr>
        <p:spPr>
          <a:xfrm>
            <a:off x="1919288" y="1557338"/>
            <a:ext cx="10153650" cy="8921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hangingPunct="1">
              <a:buFont typeface="Wingdings 2" panose="05020102010507070707" pitchFamily="18" charset="2"/>
              <a:buNone/>
              <a:defRPr/>
            </a:pPr>
            <a:r>
              <a:rPr lang="es-ES" altLang="es-ES" sz="2600" b="1" dirty="0">
                <a:latin typeface="+mn-lt"/>
              </a:rPr>
              <a:t>Implica generar un nuevo nodo y agregarlo como último elemento de la lista. </a:t>
            </a:r>
          </a:p>
        </p:txBody>
      </p:sp>
      <p:sp>
        <p:nvSpPr>
          <p:cNvPr id="21" name="6 CuadroTexto"/>
          <p:cNvSpPr txBox="1"/>
          <p:nvPr/>
        </p:nvSpPr>
        <p:spPr>
          <a:xfrm>
            <a:off x="1692275" y="1031875"/>
            <a:ext cx="7212013" cy="584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3200" b="1" dirty="0">
                <a:solidFill>
                  <a:schemeClr val="accent1">
                    <a:lumMod val="75000"/>
                  </a:schemeClr>
                </a:solidFill>
              </a:rPr>
              <a:t>AGREGAR AL FINAL EN UNA LISTA</a:t>
            </a:r>
          </a:p>
        </p:txBody>
      </p:sp>
      <p:pic>
        <p:nvPicPr>
          <p:cNvPr id="27656" name="Imagen 13" descr="Un dibujo de una cara feliz&#10;&#10;Descripción generada automáticamente con confianza 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765175"/>
            <a:ext cx="1703387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7" name="Text Box 14"/>
          <p:cNvSpPr txBox="1">
            <a:spLocks noChangeArrowheads="1"/>
          </p:cNvSpPr>
          <p:nvPr/>
        </p:nvSpPr>
        <p:spPr bwMode="auto">
          <a:xfrm>
            <a:off x="3359150" y="2154238"/>
            <a:ext cx="48244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AR" altLang="es-ES">
                <a:latin typeface="Consolas" pitchFamily="49" charset="0"/>
              </a:rPr>
              <a:t>Program uno;</a:t>
            </a:r>
          </a:p>
          <a:p>
            <a:pPr eaLnBrk="1" hangingPunct="1"/>
            <a:endParaRPr lang="es-AR" altLang="es-ES">
              <a:latin typeface="Consolas" pitchFamily="49" charset="0"/>
            </a:endParaRPr>
          </a:p>
          <a:p>
            <a:pPr eaLnBrk="1" hangingPunct="1"/>
            <a:r>
              <a:rPr lang="es-AR" altLang="es-ES">
                <a:latin typeface="Consolas" pitchFamily="49" charset="0"/>
              </a:rPr>
              <a:t>Type listaE= </a:t>
            </a:r>
            <a:r>
              <a:rPr lang="es-ES_tradnl" altLang="es-ES" b="1">
                <a:latin typeface="Consolas" pitchFamily="49" charset="0"/>
              </a:rPr>
              <a:t>^</a:t>
            </a:r>
            <a:r>
              <a:rPr lang="es-ES_tradnl" altLang="es-ES">
                <a:latin typeface="Consolas" pitchFamily="49" charset="0"/>
              </a:rPr>
              <a:t>datosEnteros;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   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   datosEnteros= record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                  elem:integer;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                  sig:listaE;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                 end;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Var 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pri: listaE; 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num:integer;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Begin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crear(pri);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read (num);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agregarAlFinal (pri, num);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End.</a:t>
            </a:r>
            <a:endParaRPr lang="es-ES" altLang="es-ES">
              <a:latin typeface="Consolas" pitchFamily="49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19063" y="130175"/>
            <a:ext cx="8488362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Tipo de Dato - LISTA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1" name="3 Marcador de fecha"/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10</a:t>
            </a:r>
            <a:endParaRPr lang="es-ES" sz="1200" dirty="0"/>
          </a:p>
        </p:txBody>
      </p:sp>
      <p:sp>
        <p:nvSpPr>
          <p:cNvPr id="12" name="6 CuadroTexto"/>
          <p:cNvSpPr txBox="1"/>
          <p:nvPr/>
        </p:nvSpPr>
        <p:spPr>
          <a:xfrm>
            <a:off x="6815138" y="169863"/>
            <a:ext cx="4465637" cy="5222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800" b="1" dirty="0">
                <a:solidFill>
                  <a:schemeClr val="accent1">
                    <a:lumMod val="75000"/>
                  </a:schemeClr>
                </a:solidFill>
              </a:rPr>
              <a:t>AGREGAR AL FINAL</a:t>
            </a:r>
          </a:p>
        </p:txBody>
      </p:sp>
      <p:grpSp>
        <p:nvGrpSpPr>
          <p:cNvPr id="28677" name="Grupo 6"/>
          <p:cNvGrpSpPr>
            <a:grpSpLocks/>
          </p:cNvGrpSpPr>
          <p:nvPr/>
        </p:nvGrpSpPr>
        <p:grpSpPr bwMode="auto">
          <a:xfrm>
            <a:off x="10318750" y="241300"/>
            <a:ext cx="1728788" cy="360363"/>
            <a:chOff x="6528048" y="2204864"/>
            <a:chExt cx="2304256" cy="527050"/>
          </a:xfrm>
        </p:grpSpPr>
        <p:sp>
          <p:nvSpPr>
            <p:cNvPr id="15" name="Rectángulo 14"/>
            <p:cNvSpPr/>
            <p:nvPr/>
          </p:nvSpPr>
          <p:spPr>
            <a:xfrm>
              <a:off x="652804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17" name="Conector recto 16"/>
            <p:cNvCxnSpPr/>
            <p:nvPr/>
          </p:nvCxnSpPr>
          <p:spPr>
            <a:xfrm>
              <a:off x="724746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>
              <a:off x="7391350" y="2492768"/>
              <a:ext cx="43376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782511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854453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678" name="Text Box 14"/>
          <p:cNvSpPr txBox="1">
            <a:spLocks noChangeArrowheads="1"/>
          </p:cNvSpPr>
          <p:nvPr/>
        </p:nvSpPr>
        <p:spPr bwMode="auto">
          <a:xfrm>
            <a:off x="911225" y="908050"/>
            <a:ext cx="103695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" altLang="es-ES" sz="2400">
                <a:latin typeface="Consolas" pitchFamily="49" charset="0"/>
              </a:rPr>
              <a:t>procedure </a:t>
            </a:r>
            <a:r>
              <a:rPr lang="es-ES_tradnl" altLang="es-ES" sz="2400">
                <a:latin typeface="Consolas" pitchFamily="49" charset="0"/>
              </a:rPr>
              <a:t>agregarAlFinal (var pI:listaE; num:integer);</a:t>
            </a:r>
          </a:p>
          <a:p>
            <a:pPr eaLnBrk="1" hangingPunct="1"/>
            <a:r>
              <a:rPr lang="es-ES_tradnl" altLang="es-ES" sz="2400">
                <a:latin typeface="Consolas" pitchFamily="49" charset="0"/>
              </a:rPr>
              <a:t>Var</a:t>
            </a:r>
          </a:p>
          <a:p>
            <a:pPr eaLnBrk="1" hangingPunct="1"/>
            <a:r>
              <a:rPr lang="es-ES_tradnl" altLang="es-ES" sz="2400">
                <a:latin typeface="Consolas" pitchFamily="49" charset="0"/>
              </a:rPr>
              <a:t> nuevo,aux:listaE;</a:t>
            </a:r>
          </a:p>
          <a:p>
            <a:pPr eaLnBrk="1" hangingPunct="1"/>
            <a:r>
              <a:rPr lang="es-ES_tradnl" altLang="es-ES" sz="2400">
                <a:latin typeface="Consolas" pitchFamily="49" charset="0"/>
              </a:rPr>
              <a:t> </a:t>
            </a:r>
          </a:p>
          <a:p>
            <a:pPr eaLnBrk="1" hangingPunct="1"/>
            <a:r>
              <a:rPr lang="es-ES_tradnl" altLang="es-ES" sz="2400">
                <a:latin typeface="Consolas" pitchFamily="49" charset="0"/>
              </a:rPr>
              <a:t>Begin</a:t>
            </a:r>
          </a:p>
          <a:p>
            <a:pPr algn="just" eaLnBrk="1" hangingPunct="1">
              <a:buClr>
                <a:srgbClr val="FFCC66"/>
              </a:buClr>
            </a:pPr>
            <a:r>
              <a:rPr lang="es-ES_tradnl" altLang="es-ES" sz="2400">
                <a:latin typeface="Consolas" pitchFamily="49" charset="0"/>
              </a:rPr>
              <a:t>  </a:t>
            </a:r>
            <a:r>
              <a:rPr lang="es-ES_tradnl" altLang="es-AR" sz="2400">
                <a:latin typeface="Consolas" pitchFamily="49" charset="0"/>
              </a:rPr>
              <a:t> new (nuevo); nuevo^.elem:= num; nuevo^.sig:=nil; </a:t>
            </a:r>
          </a:p>
        </p:txBody>
      </p:sp>
      <p:sp>
        <p:nvSpPr>
          <p:cNvPr id="28679" name="CuadroTexto 24"/>
          <p:cNvSpPr txBox="1">
            <a:spLocks noChangeArrowheads="1"/>
          </p:cNvSpPr>
          <p:nvPr/>
        </p:nvSpPr>
        <p:spPr bwMode="auto">
          <a:xfrm>
            <a:off x="911225" y="3284538"/>
            <a:ext cx="61499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buClr>
                <a:srgbClr val="FFCC66"/>
              </a:buClr>
            </a:pPr>
            <a:r>
              <a:rPr lang="es-ES_tradnl" altLang="es-AR" sz="2400">
                <a:latin typeface="Consolas" pitchFamily="49" charset="0"/>
              </a:rPr>
              <a:t>   if (pI = nil) then pI:= nuevo</a:t>
            </a:r>
          </a:p>
          <a:p>
            <a:pPr algn="just" eaLnBrk="1" hangingPunct="1">
              <a:buClr>
                <a:srgbClr val="FFCC66"/>
              </a:buClr>
            </a:pPr>
            <a:r>
              <a:rPr lang="es-ES_tradnl" altLang="es-AR" sz="2400">
                <a:latin typeface="Consolas" pitchFamily="49" charset="0"/>
              </a:rPr>
              <a:t>   else begin</a:t>
            </a:r>
          </a:p>
          <a:p>
            <a:pPr algn="just" eaLnBrk="1" hangingPunct="1">
              <a:buClr>
                <a:srgbClr val="FFCC66"/>
              </a:buClr>
            </a:pPr>
            <a:r>
              <a:rPr lang="es-ES_tradnl" altLang="es-AR" sz="2400">
                <a:latin typeface="Consolas" pitchFamily="49" charset="0"/>
              </a:rPr>
              <a:t>        aux:= pI;</a:t>
            </a:r>
          </a:p>
          <a:p>
            <a:pPr algn="just" eaLnBrk="1" hangingPunct="1">
              <a:buClr>
                <a:srgbClr val="FFCC66"/>
              </a:buClr>
            </a:pPr>
            <a:r>
              <a:rPr lang="es-ES_tradnl" altLang="es-AR" sz="2400">
                <a:latin typeface="Consolas" pitchFamily="49" charset="0"/>
              </a:rPr>
              <a:t>        while (aux ^.sig &lt;&gt; nil) do</a:t>
            </a:r>
          </a:p>
          <a:p>
            <a:pPr algn="just" eaLnBrk="1" hangingPunct="1">
              <a:buClr>
                <a:srgbClr val="FFCC66"/>
              </a:buClr>
            </a:pPr>
            <a:r>
              <a:rPr lang="es-ES_tradnl" altLang="es-AR" sz="2400">
                <a:latin typeface="Consolas" pitchFamily="49" charset="0"/>
              </a:rPr>
              <a:t>          aux:= aux^.sig;</a:t>
            </a:r>
          </a:p>
          <a:p>
            <a:pPr algn="just" eaLnBrk="1" hangingPunct="1">
              <a:buClr>
                <a:srgbClr val="FFCC66"/>
              </a:buClr>
            </a:pPr>
            <a:endParaRPr lang="es-ES_tradnl" altLang="es-AR" sz="2400">
              <a:latin typeface="Consolas" pitchFamily="49" charset="0"/>
            </a:endParaRPr>
          </a:p>
          <a:p>
            <a:pPr algn="just" eaLnBrk="1" hangingPunct="1">
              <a:buClr>
                <a:srgbClr val="FFCC66"/>
              </a:buClr>
            </a:pPr>
            <a:r>
              <a:rPr lang="es-ES_tradnl" altLang="es-AR" sz="2400">
                <a:latin typeface="Consolas" pitchFamily="49" charset="0"/>
              </a:rPr>
              <a:t>        aux^.sig:=nuevo;       </a:t>
            </a:r>
          </a:p>
          <a:p>
            <a:pPr algn="just" eaLnBrk="1" hangingPunct="1">
              <a:buClr>
                <a:srgbClr val="FFCC66"/>
              </a:buClr>
            </a:pPr>
            <a:r>
              <a:rPr lang="es-ES_tradnl" altLang="es-AR" sz="2400">
                <a:latin typeface="Consolas" pitchFamily="49" charset="0"/>
              </a:rPr>
              <a:t>       end;</a:t>
            </a:r>
          </a:p>
          <a:p>
            <a:pPr algn="just" eaLnBrk="1" hangingPunct="1">
              <a:buClr>
                <a:srgbClr val="FFCC66"/>
              </a:buClr>
            </a:pPr>
            <a:r>
              <a:rPr lang="es-ES_tradnl" altLang="es-AR" sz="2400">
                <a:latin typeface="Consolas" pitchFamily="49" charset="0"/>
              </a:rPr>
              <a:t>End;</a:t>
            </a:r>
            <a:endParaRPr lang="es-AR" altLang="es-AR" sz="2400"/>
          </a:p>
        </p:txBody>
      </p:sp>
      <p:sp>
        <p:nvSpPr>
          <p:cNvPr id="27" name="Abrir llave 26"/>
          <p:cNvSpPr/>
          <p:nvPr/>
        </p:nvSpPr>
        <p:spPr>
          <a:xfrm rot="10800000">
            <a:off x="6927850" y="4362450"/>
            <a:ext cx="266700" cy="822325"/>
          </a:xfrm>
          <a:prstGeom prst="leftBrac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9" name="6 CuadroTexto"/>
          <p:cNvSpPr txBox="1"/>
          <p:nvPr/>
        </p:nvSpPr>
        <p:spPr>
          <a:xfrm>
            <a:off x="7350125" y="4324350"/>
            <a:ext cx="2968625" cy="101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buClr>
                <a:srgbClr val="FFCC66"/>
              </a:buClr>
              <a:defRPr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Recorro y quedo parado en el último elemento</a:t>
            </a:r>
          </a:p>
        </p:txBody>
      </p:sp>
      <p:sp>
        <p:nvSpPr>
          <p:cNvPr id="21" name="6 CuadroTexto"/>
          <p:cNvSpPr txBox="1"/>
          <p:nvPr/>
        </p:nvSpPr>
        <p:spPr>
          <a:xfrm>
            <a:off x="7891463" y="3321050"/>
            <a:ext cx="4310062" cy="4048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buClr>
                <a:srgbClr val="FFCC66"/>
              </a:buClr>
              <a:defRPr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Evalúo si la lista está vacía</a:t>
            </a:r>
          </a:p>
        </p:txBody>
      </p:sp>
      <p:cxnSp>
        <p:nvCxnSpPr>
          <p:cNvPr id="3" name="Conector recto de flecha 2"/>
          <p:cNvCxnSpPr>
            <a:cxnSpLocks/>
          </p:cNvCxnSpPr>
          <p:nvPr/>
        </p:nvCxnSpPr>
        <p:spPr>
          <a:xfrm flipH="1">
            <a:off x="6489700" y="3546475"/>
            <a:ext cx="14097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6 CuadroTexto"/>
          <p:cNvSpPr txBox="1"/>
          <p:nvPr/>
        </p:nvSpPr>
        <p:spPr>
          <a:xfrm>
            <a:off x="6662738" y="5537200"/>
            <a:ext cx="4308475" cy="7080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buClr>
                <a:srgbClr val="FFCC66"/>
              </a:buClr>
              <a:defRPr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Le indico al último que ahora su siguiente es nuevo</a:t>
            </a:r>
          </a:p>
        </p:txBody>
      </p:sp>
      <p:cxnSp>
        <p:nvCxnSpPr>
          <p:cNvPr id="23" name="Conector recto de flecha 22"/>
          <p:cNvCxnSpPr>
            <a:cxnSpLocks/>
          </p:cNvCxnSpPr>
          <p:nvPr/>
        </p:nvCxnSpPr>
        <p:spPr>
          <a:xfrm flipH="1">
            <a:off x="5259388" y="5762625"/>
            <a:ext cx="1411287" cy="158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6 CuadroTexto"/>
          <p:cNvSpPr txBox="1"/>
          <p:nvPr/>
        </p:nvSpPr>
        <p:spPr>
          <a:xfrm rot="21329237">
            <a:off x="9224963" y="1366838"/>
            <a:ext cx="2943225" cy="157003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buClr>
                <a:srgbClr val="FFCC66"/>
              </a:buClr>
              <a:defRPr/>
            </a:pPr>
            <a:r>
              <a:rPr lang="es-ES_tradnl" sz="2400" b="1" dirty="0">
                <a:solidFill>
                  <a:srgbClr val="00B050"/>
                </a:solidFill>
              </a:rPr>
              <a:t>Por qué en la condición del </a:t>
            </a:r>
            <a:r>
              <a:rPr lang="es-ES_tradnl" sz="2400" b="1" dirty="0" err="1">
                <a:solidFill>
                  <a:srgbClr val="00B050"/>
                </a:solidFill>
              </a:rPr>
              <a:t>while</a:t>
            </a:r>
            <a:r>
              <a:rPr lang="es-ES_tradnl" sz="2400" b="1" dirty="0">
                <a:solidFill>
                  <a:srgbClr val="00B050"/>
                </a:solidFill>
              </a:rPr>
              <a:t> se pregunta por el </a:t>
            </a:r>
            <a:r>
              <a:rPr lang="es-ES_tradnl" sz="2400" b="1" dirty="0" err="1">
                <a:solidFill>
                  <a:srgbClr val="00B050"/>
                </a:solidFill>
              </a:rPr>
              <a:t>aux</a:t>
            </a:r>
            <a:r>
              <a:rPr lang="es-ES_tradnl" altLang="es-AR" sz="2400" b="1" dirty="0">
                <a:solidFill>
                  <a:srgbClr val="00B050"/>
                </a:solidFill>
              </a:rPr>
              <a:t>^.</a:t>
            </a:r>
            <a:r>
              <a:rPr lang="es-ES_tradnl" altLang="es-AR" sz="2400" b="1" dirty="0" err="1">
                <a:solidFill>
                  <a:srgbClr val="00B050"/>
                </a:solidFill>
              </a:rPr>
              <a:t>sig</a:t>
            </a:r>
            <a:r>
              <a:rPr lang="es-ES_tradnl" sz="2400" b="1" dirty="0">
                <a:solidFill>
                  <a:srgbClr val="00B050"/>
                </a:solidFill>
              </a:rPr>
              <a:t>?</a:t>
            </a:r>
          </a:p>
        </p:txBody>
      </p:sp>
      <p:sp>
        <p:nvSpPr>
          <p:cNvPr id="25" name="6 CuadroTexto"/>
          <p:cNvSpPr txBox="1"/>
          <p:nvPr/>
        </p:nvSpPr>
        <p:spPr>
          <a:xfrm rot="21329237">
            <a:off x="5603875" y="1463675"/>
            <a:ext cx="3557588" cy="12001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buClr>
                <a:srgbClr val="FFCC66"/>
              </a:buClr>
              <a:defRPr/>
            </a:pPr>
            <a:r>
              <a:rPr lang="es-ES_tradnl" sz="2400" b="1" dirty="0">
                <a:solidFill>
                  <a:schemeClr val="accent5"/>
                </a:solidFill>
              </a:rPr>
              <a:t>Si agrego al final por qué paso por referencia el puntero inicial?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/>
      <p:bldP spid="21" grpId="0"/>
      <p:bldP spid="22" grpId="0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19063" y="130175"/>
            <a:ext cx="8488362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Tipo de Dato - LISTA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1" name="3 Marcador de fecha"/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10</a:t>
            </a:r>
            <a:endParaRPr lang="es-ES" sz="1200" dirty="0"/>
          </a:p>
        </p:txBody>
      </p:sp>
      <p:sp>
        <p:nvSpPr>
          <p:cNvPr id="12" name="6 CuadroTexto"/>
          <p:cNvSpPr txBox="1"/>
          <p:nvPr/>
        </p:nvSpPr>
        <p:spPr>
          <a:xfrm>
            <a:off x="6815138" y="169863"/>
            <a:ext cx="4465637" cy="5222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800" b="1" dirty="0">
                <a:solidFill>
                  <a:schemeClr val="accent1">
                    <a:lumMod val="75000"/>
                  </a:schemeClr>
                </a:solidFill>
              </a:rPr>
              <a:t>AGREGAR AL FINAL</a:t>
            </a:r>
          </a:p>
        </p:txBody>
      </p:sp>
      <p:grpSp>
        <p:nvGrpSpPr>
          <p:cNvPr id="29701" name="Grupo 6"/>
          <p:cNvGrpSpPr>
            <a:grpSpLocks/>
          </p:cNvGrpSpPr>
          <p:nvPr/>
        </p:nvGrpSpPr>
        <p:grpSpPr bwMode="auto">
          <a:xfrm>
            <a:off x="10318750" y="241300"/>
            <a:ext cx="1728788" cy="360363"/>
            <a:chOff x="6528048" y="2204864"/>
            <a:chExt cx="2304256" cy="527050"/>
          </a:xfrm>
        </p:grpSpPr>
        <p:sp>
          <p:nvSpPr>
            <p:cNvPr id="15" name="Rectángulo 14"/>
            <p:cNvSpPr/>
            <p:nvPr/>
          </p:nvSpPr>
          <p:spPr>
            <a:xfrm>
              <a:off x="652804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17" name="Conector recto 16"/>
            <p:cNvCxnSpPr/>
            <p:nvPr/>
          </p:nvCxnSpPr>
          <p:spPr>
            <a:xfrm>
              <a:off x="724746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>
              <a:off x="7391350" y="2492768"/>
              <a:ext cx="43376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782511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854453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6 CuadroTexto"/>
          <p:cNvSpPr txBox="1"/>
          <p:nvPr/>
        </p:nvSpPr>
        <p:spPr>
          <a:xfrm>
            <a:off x="1127125" y="965200"/>
            <a:ext cx="8713788" cy="58483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Procedure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incognita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pI:listaE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num:integer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nuevo,act,ant:listaE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 new (nuevo); nuevo^.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elem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:=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num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; nuevo^.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sig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:=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nil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just" eaLnBrk="1" hangingPunct="1">
              <a:buClr>
                <a:srgbClr val="FFCC66"/>
              </a:buClr>
              <a:defRPr/>
            </a:pPr>
            <a:endParaRPr lang="es-ES_tradnl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pI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nil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then</a:t>
            </a:r>
            <a:endParaRPr lang="es-ES_tradnl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pI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:= nuevo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else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  <a:endParaRPr lang="es-ES_tradnl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act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:=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pI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ant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:=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pI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while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act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&lt;&gt;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nil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) do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  <a:endParaRPr lang="es-ES_tradnl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ant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:=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act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act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:=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act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^.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sig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end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ant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^.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sig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:= nuevo;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end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End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28" name="Grupo 27"/>
          <p:cNvGrpSpPr>
            <a:grpSpLocks/>
          </p:cNvGrpSpPr>
          <p:nvPr/>
        </p:nvGrpSpPr>
        <p:grpSpPr bwMode="auto">
          <a:xfrm>
            <a:off x="8683625" y="3163888"/>
            <a:ext cx="3524250" cy="769937"/>
            <a:chOff x="6612385" y="3982118"/>
            <a:chExt cx="1918010" cy="1294012"/>
          </a:xfrm>
        </p:grpSpPr>
        <p:sp>
          <p:nvSpPr>
            <p:cNvPr id="30" name="CuadroTexto 29"/>
            <p:cNvSpPr txBox="1"/>
            <p:nvPr/>
          </p:nvSpPr>
          <p:spPr>
            <a:xfrm>
              <a:off x="6804186" y="3982118"/>
              <a:ext cx="1726209" cy="9845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ES" sz="3200" b="1" dirty="0">
                  <a:solidFill>
                    <a:schemeClr val="accent4"/>
                  </a:solidFill>
                  <a:latin typeface="+mn-lt"/>
                </a:rPr>
                <a:t>Qué hace?</a:t>
              </a:r>
              <a:endParaRPr lang="es-AR" sz="3200" b="1" dirty="0">
                <a:solidFill>
                  <a:schemeClr val="accent4"/>
                </a:solidFill>
                <a:latin typeface="+mn-lt"/>
              </a:endParaRPr>
            </a:p>
          </p:txBody>
        </p:sp>
        <p:pic>
          <p:nvPicPr>
            <p:cNvPr id="29705" name="Imagen 16" descr="Logotipo, Icono&#10;&#10;Descripción generada automáticament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2385" y="3982118"/>
              <a:ext cx="495775" cy="1294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19063" y="130175"/>
            <a:ext cx="8488362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Tipo de Dato - LISTA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1" name="3 Marcador de fecha"/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10</a:t>
            </a:r>
            <a:endParaRPr lang="es-ES" sz="1200" dirty="0"/>
          </a:p>
        </p:txBody>
      </p:sp>
      <p:sp>
        <p:nvSpPr>
          <p:cNvPr id="12" name="6 CuadroTexto"/>
          <p:cNvSpPr txBox="1"/>
          <p:nvPr/>
        </p:nvSpPr>
        <p:spPr>
          <a:xfrm>
            <a:off x="6815138" y="169863"/>
            <a:ext cx="4465637" cy="5222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800" b="1" dirty="0">
                <a:solidFill>
                  <a:schemeClr val="accent1">
                    <a:lumMod val="75000"/>
                  </a:schemeClr>
                </a:solidFill>
              </a:rPr>
              <a:t>AGREGAR AL FINAL - 2</a:t>
            </a:r>
          </a:p>
        </p:txBody>
      </p:sp>
      <p:grpSp>
        <p:nvGrpSpPr>
          <p:cNvPr id="30725" name="Grupo 6"/>
          <p:cNvGrpSpPr>
            <a:grpSpLocks/>
          </p:cNvGrpSpPr>
          <p:nvPr/>
        </p:nvGrpSpPr>
        <p:grpSpPr bwMode="auto">
          <a:xfrm>
            <a:off x="10318750" y="241300"/>
            <a:ext cx="1728788" cy="360363"/>
            <a:chOff x="6528048" y="2204864"/>
            <a:chExt cx="2304256" cy="527050"/>
          </a:xfrm>
        </p:grpSpPr>
        <p:sp>
          <p:nvSpPr>
            <p:cNvPr id="15" name="Rectángulo 14"/>
            <p:cNvSpPr/>
            <p:nvPr/>
          </p:nvSpPr>
          <p:spPr>
            <a:xfrm>
              <a:off x="652804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17" name="Conector recto 16"/>
            <p:cNvCxnSpPr/>
            <p:nvPr/>
          </p:nvCxnSpPr>
          <p:spPr>
            <a:xfrm>
              <a:off x="724746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>
              <a:off x="7391350" y="2492768"/>
              <a:ext cx="43376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782511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854453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6 CuadroTexto"/>
          <p:cNvSpPr txBox="1"/>
          <p:nvPr/>
        </p:nvSpPr>
        <p:spPr>
          <a:xfrm>
            <a:off x="90488" y="1144588"/>
            <a:ext cx="8813800" cy="5857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3200" b="1" dirty="0">
                <a:solidFill>
                  <a:schemeClr val="accent1">
                    <a:lumMod val="75000"/>
                  </a:schemeClr>
                </a:solidFill>
              </a:rPr>
              <a:t>AGREGAR AL FINAL EN UNA LISTA (OPCION 2)</a:t>
            </a:r>
          </a:p>
        </p:txBody>
      </p:sp>
      <p:grpSp>
        <p:nvGrpSpPr>
          <p:cNvPr id="30727" name="Grupo 46"/>
          <p:cNvGrpSpPr>
            <a:grpSpLocks/>
          </p:cNvGrpSpPr>
          <p:nvPr/>
        </p:nvGrpSpPr>
        <p:grpSpPr bwMode="auto">
          <a:xfrm>
            <a:off x="2728913" y="2492375"/>
            <a:ext cx="1944687" cy="792163"/>
            <a:chOff x="1115616" y="1700808"/>
            <a:chExt cx="2356275" cy="892552"/>
          </a:xfrm>
        </p:grpSpPr>
        <p:sp>
          <p:nvSpPr>
            <p:cNvPr id="45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6751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es-ES" sz="2200" dirty="0">
                <a:latin typeface="Consolas" panose="020B0609020204030204" pitchFamily="49" charset="0"/>
                <a:cs typeface="Arial" charset="0"/>
              </a:endParaRPr>
            </a:p>
            <a:p>
              <a:pPr eaLnBrk="1" hangingPunct="1">
                <a:defRPr/>
              </a:pPr>
              <a:endParaRPr lang="es-ES" sz="2200" dirty="0">
                <a:latin typeface="Consolas" panose="020B0609020204030204" pitchFamily="49" charset="0"/>
                <a:cs typeface="Arial" charset="0"/>
              </a:endParaRPr>
            </a:p>
          </p:txBody>
        </p:sp>
        <p:cxnSp>
          <p:nvCxnSpPr>
            <p:cNvPr id="46" name="Conector recto 45"/>
            <p:cNvCxnSpPr/>
            <p:nvPr/>
          </p:nvCxnSpPr>
          <p:spPr>
            <a:xfrm>
              <a:off x="2627479" y="1700808"/>
              <a:ext cx="0" cy="8925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 Box 14"/>
          <p:cNvSpPr txBox="1">
            <a:spLocks noChangeArrowheads="1"/>
          </p:cNvSpPr>
          <p:nvPr/>
        </p:nvSpPr>
        <p:spPr bwMode="auto">
          <a:xfrm>
            <a:off x="10571163" y="6008688"/>
            <a:ext cx="1273175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s-ES" altLang="es-ES" sz="2400" b="1" dirty="0">
                <a:solidFill>
                  <a:schemeClr val="accent5"/>
                </a:solidFill>
                <a:latin typeface="Consolas" panose="020B0609020204030204" pitchFamily="49" charset="0"/>
              </a:rPr>
              <a:t>nuevo</a:t>
            </a:r>
          </a:p>
        </p:txBody>
      </p:sp>
      <p:sp>
        <p:nvSpPr>
          <p:cNvPr id="30729" name="Text Box 14"/>
          <p:cNvSpPr txBox="1">
            <a:spLocks noChangeArrowheads="1"/>
          </p:cNvSpPr>
          <p:nvPr/>
        </p:nvSpPr>
        <p:spPr bwMode="auto">
          <a:xfrm>
            <a:off x="2867025" y="2657475"/>
            <a:ext cx="952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" altLang="es-ES" sz="2400">
                <a:latin typeface="Consolas" pitchFamily="49" charset="0"/>
              </a:rPr>
              <a:t> 167  </a:t>
            </a:r>
          </a:p>
        </p:txBody>
      </p:sp>
      <p:grpSp>
        <p:nvGrpSpPr>
          <p:cNvPr id="30730" name="Grupo 46"/>
          <p:cNvGrpSpPr>
            <a:grpSpLocks/>
          </p:cNvGrpSpPr>
          <p:nvPr/>
        </p:nvGrpSpPr>
        <p:grpSpPr bwMode="auto">
          <a:xfrm>
            <a:off x="322263" y="2492375"/>
            <a:ext cx="1944687" cy="792163"/>
            <a:chOff x="1115616" y="1700808"/>
            <a:chExt cx="2356275" cy="892552"/>
          </a:xfrm>
        </p:grpSpPr>
        <p:sp>
          <p:nvSpPr>
            <p:cNvPr id="50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6751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es-ES" sz="2200" dirty="0">
                <a:latin typeface="Consolas" panose="020B0609020204030204" pitchFamily="49" charset="0"/>
                <a:cs typeface="Arial" charset="0"/>
              </a:endParaRPr>
            </a:p>
            <a:p>
              <a:pPr eaLnBrk="1" hangingPunct="1">
                <a:defRPr/>
              </a:pPr>
              <a:endParaRPr lang="es-ES" sz="2200" dirty="0">
                <a:latin typeface="Consolas" panose="020B0609020204030204" pitchFamily="49" charset="0"/>
                <a:cs typeface="Arial" charset="0"/>
              </a:endParaRPr>
            </a:p>
          </p:txBody>
        </p:sp>
        <p:cxnSp>
          <p:nvCxnSpPr>
            <p:cNvPr id="51" name="Conector recto 50"/>
            <p:cNvCxnSpPr/>
            <p:nvPr/>
          </p:nvCxnSpPr>
          <p:spPr>
            <a:xfrm>
              <a:off x="2627479" y="1700808"/>
              <a:ext cx="0" cy="8925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 Box 14"/>
          <p:cNvSpPr txBox="1">
            <a:spLocks noChangeArrowheads="1"/>
          </p:cNvSpPr>
          <p:nvPr/>
        </p:nvSpPr>
        <p:spPr bwMode="auto">
          <a:xfrm>
            <a:off x="722313" y="2000250"/>
            <a:ext cx="858837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s-ES" altLang="es-ES" sz="2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pri</a:t>
            </a:r>
            <a:endParaRPr lang="es-ES" altLang="es-ES" sz="2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0732" name="Text Box 14"/>
          <p:cNvSpPr txBox="1">
            <a:spLocks noChangeArrowheads="1"/>
          </p:cNvSpPr>
          <p:nvPr/>
        </p:nvSpPr>
        <p:spPr bwMode="auto">
          <a:xfrm>
            <a:off x="509588" y="2682875"/>
            <a:ext cx="812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" altLang="es-ES" sz="2400">
                <a:latin typeface="Consolas" pitchFamily="49" charset="0"/>
              </a:rPr>
              <a:t>48</a:t>
            </a:r>
          </a:p>
        </p:txBody>
      </p:sp>
      <p:grpSp>
        <p:nvGrpSpPr>
          <p:cNvPr id="49182" name="Grupo 46"/>
          <p:cNvGrpSpPr>
            <a:grpSpLocks/>
          </p:cNvGrpSpPr>
          <p:nvPr/>
        </p:nvGrpSpPr>
        <p:grpSpPr bwMode="auto">
          <a:xfrm>
            <a:off x="9993313" y="5226050"/>
            <a:ext cx="1946275" cy="792163"/>
            <a:chOff x="1115616" y="1700808"/>
            <a:chExt cx="2356275" cy="892552"/>
          </a:xfrm>
        </p:grpSpPr>
        <p:sp>
          <p:nvSpPr>
            <p:cNvPr id="56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6751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es-ES" sz="2200" dirty="0">
                <a:latin typeface="Consolas" panose="020B0609020204030204" pitchFamily="49" charset="0"/>
                <a:cs typeface="Arial" charset="0"/>
              </a:endParaRPr>
            </a:p>
            <a:p>
              <a:pPr eaLnBrk="1" hangingPunct="1">
                <a:defRPr/>
              </a:pPr>
              <a:endParaRPr lang="es-ES" sz="2200" dirty="0">
                <a:latin typeface="Consolas" panose="020B0609020204030204" pitchFamily="49" charset="0"/>
                <a:cs typeface="Arial" charset="0"/>
              </a:endParaRPr>
            </a:p>
          </p:txBody>
        </p:sp>
        <p:cxnSp>
          <p:nvCxnSpPr>
            <p:cNvPr id="57" name="Conector recto 56"/>
            <p:cNvCxnSpPr/>
            <p:nvPr/>
          </p:nvCxnSpPr>
          <p:spPr>
            <a:xfrm>
              <a:off x="2628167" y="1700808"/>
              <a:ext cx="0" cy="8925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183" name="Text Box 14"/>
          <p:cNvSpPr txBox="1">
            <a:spLocks noChangeArrowheads="1"/>
          </p:cNvSpPr>
          <p:nvPr/>
        </p:nvSpPr>
        <p:spPr bwMode="auto">
          <a:xfrm>
            <a:off x="10255250" y="5362575"/>
            <a:ext cx="812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" altLang="es-ES" sz="2400">
                <a:latin typeface="Consolas" pitchFamily="49" charset="0"/>
              </a:rPr>
              <a:t>32</a:t>
            </a:r>
          </a:p>
        </p:txBody>
      </p:sp>
      <p:sp>
        <p:nvSpPr>
          <p:cNvPr id="49184" name="Text Box 14"/>
          <p:cNvSpPr txBox="1">
            <a:spLocks noChangeArrowheads="1"/>
          </p:cNvSpPr>
          <p:nvPr/>
        </p:nvSpPr>
        <p:spPr bwMode="auto">
          <a:xfrm>
            <a:off x="11241088" y="5360988"/>
            <a:ext cx="812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" altLang="es-ES" sz="2400">
                <a:latin typeface="Consolas" pitchFamily="49" charset="0"/>
              </a:rPr>
              <a:t>nil</a:t>
            </a:r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1631950" y="2968625"/>
            <a:ext cx="1084263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 CuadroTexto"/>
          <p:cNvSpPr txBox="1"/>
          <p:nvPr/>
        </p:nvSpPr>
        <p:spPr bwMode="auto">
          <a:xfrm rot="20628080">
            <a:off x="7042150" y="5170488"/>
            <a:ext cx="2611438" cy="126206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s-ES" sz="3800" b="1" dirty="0">
                <a:solidFill>
                  <a:schemeClr val="accent6"/>
                </a:solidFill>
              </a:rPr>
              <a:t>Cómo lo escribo?</a:t>
            </a:r>
          </a:p>
        </p:txBody>
      </p:sp>
      <p:cxnSp>
        <p:nvCxnSpPr>
          <p:cNvPr id="53" name="Conector recto de flecha 52"/>
          <p:cNvCxnSpPr/>
          <p:nvPr/>
        </p:nvCxnSpPr>
        <p:spPr>
          <a:xfrm>
            <a:off x="4313238" y="2924175"/>
            <a:ext cx="1084262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14"/>
          <p:cNvSpPr txBox="1">
            <a:spLocks noChangeArrowheads="1"/>
          </p:cNvSpPr>
          <p:nvPr/>
        </p:nvSpPr>
        <p:spPr bwMode="auto">
          <a:xfrm>
            <a:off x="893763" y="3178175"/>
            <a:ext cx="8588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" altLang="es-ES" sz="2400" b="1">
                <a:solidFill>
                  <a:srgbClr val="FF3300"/>
                </a:solidFill>
                <a:latin typeface="Consolas" pitchFamily="49" charset="0"/>
              </a:rPr>
              <a:t>aux</a:t>
            </a:r>
          </a:p>
        </p:txBody>
      </p:sp>
      <p:grpSp>
        <p:nvGrpSpPr>
          <p:cNvPr id="30740" name="Grupo 46"/>
          <p:cNvGrpSpPr>
            <a:grpSpLocks/>
          </p:cNvGrpSpPr>
          <p:nvPr/>
        </p:nvGrpSpPr>
        <p:grpSpPr bwMode="auto">
          <a:xfrm>
            <a:off x="5505450" y="2528888"/>
            <a:ext cx="1944688" cy="792162"/>
            <a:chOff x="1115616" y="1700808"/>
            <a:chExt cx="2356275" cy="892552"/>
          </a:xfrm>
        </p:grpSpPr>
        <p:sp>
          <p:nvSpPr>
            <p:cNvPr id="60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6751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es-ES" sz="2200" dirty="0">
                <a:latin typeface="Consolas" panose="020B0609020204030204" pitchFamily="49" charset="0"/>
                <a:cs typeface="Arial" charset="0"/>
              </a:endParaRPr>
            </a:p>
            <a:p>
              <a:pPr eaLnBrk="1" hangingPunct="1">
                <a:defRPr/>
              </a:pPr>
              <a:endParaRPr lang="es-ES" sz="2200" dirty="0">
                <a:latin typeface="Consolas" panose="020B0609020204030204" pitchFamily="49" charset="0"/>
                <a:cs typeface="Arial" charset="0"/>
              </a:endParaRPr>
            </a:p>
          </p:txBody>
        </p:sp>
        <p:cxnSp>
          <p:nvCxnSpPr>
            <p:cNvPr id="62" name="Conector recto 61"/>
            <p:cNvCxnSpPr/>
            <p:nvPr/>
          </p:nvCxnSpPr>
          <p:spPr>
            <a:xfrm>
              <a:off x="2627479" y="1700808"/>
              <a:ext cx="0" cy="8925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41" name="Text Box 14"/>
          <p:cNvSpPr txBox="1">
            <a:spLocks noChangeArrowheads="1"/>
          </p:cNvSpPr>
          <p:nvPr/>
        </p:nvSpPr>
        <p:spPr bwMode="auto">
          <a:xfrm>
            <a:off x="5643563" y="2693988"/>
            <a:ext cx="952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" altLang="es-ES" sz="2400">
                <a:latin typeface="Consolas" pitchFamily="49" charset="0"/>
              </a:rPr>
              <a:t> 23  </a:t>
            </a:r>
          </a:p>
        </p:txBody>
      </p:sp>
      <p:cxnSp>
        <p:nvCxnSpPr>
          <p:cNvPr id="64" name="Conector recto de flecha 63"/>
          <p:cNvCxnSpPr/>
          <p:nvPr/>
        </p:nvCxnSpPr>
        <p:spPr>
          <a:xfrm>
            <a:off x="7104063" y="2960688"/>
            <a:ext cx="1084262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3" name="Text Box 14"/>
          <p:cNvSpPr txBox="1">
            <a:spLocks noChangeArrowheads="1"/>
          </p:cNvSpPr>
          <p:nvPr/>
        </p:nvSpPr>
        <p:spPr bwMode="auto">
          <a:xfrm>
            <a:off x="8096250" y="2716213"/>
            <a:ext cx="17446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" altLang="es-ES" sz="3600">
                <a:latin typeface="Consolas" pitchFamily="49" charset="0"/>
              </a:rPr>
              <a:t> . . . </a:t>
            </a:r>
            <a:r>
              <a:rPr lang="es-ES" altLang="es-ES" sz="2400">
                <a:latin typeface="Consolas" pitchFamily="49" charset="0"/>
              </a:rPr>
              <a:t>  </a:t>
            </a:r>
          </a:p>
        </p:txBody>
      </p:sp>
      <p:grpSp>
        <p:nvGrpSpPr>
          <p:cNvPr id="30744" name="Grupo 46"/>
          <p:cNvGrpSpPr>
            <a:grpSpLocks/>
          </p:cNvGrpSpPr>
          <p:nvPr/>
        </p:nvGrpSpPr>
        <p:grpSpPr bwMode="auto">
          <a:xfrm>
            <a:off x="9848850" y="2490788"/>
            <a:ext cx="1944688" cy="792162"/>
            <a:chOff x="1115616" y="1700808"/>
            <a:chExt cx="2356275" cy="892552"/>
          </a:xfrm>
        </p:grpSpPr>
        <p:sp>
          <p:nvSpPr>
            <p:cNvPr id="67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6751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es-ES" sz="2200" dirty="0">
                <a:latin typeface="Consolas" panose="020B0609020204030204" pitchFamily="49" charset="0"/>
                <a:cs typeface="Arial" charset="0"/>
              </a:endParaRPr>
            </a:p>
            <a:p>
              <a:pPr eaLnBrk="1" hangingPunct="1">
                <a:defRPr/>
              </a:pPr>
              <a:endParaRPr lang="es-ES" sz="2200" dirty="0">
                <a:latin typeface="Consolas" panose="020B0609020204030204" pitchFamily="49" charset="0"/>
                <a:cs typeface="Arial" charset="0"/>
              </a:endParaRPr>
            </a:p>
          </p:txBody>
        </p:sp>
        <p:cxnSp>
          <p:nvCxnSpPr>
            <p:cNvPr id="68" name="Conector recto 67"/>
            <p:cNvCxnSpPr/>
            <p:nvPr/>
          </p:nvCxnSpPr>
          <p:spPr>
            <a:xfrm>
              <a:off x="2627479" y="1700808"/>
              <a:ext cx="0" cy="8925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45" name="Text Box 14"/>
          <p:cNvSpPr txBox="1">
            <a:spLocks noChangeArrowheads="1"/>
          </p:cNvSpPr>
          <p:nvPr/>
        </p:nvSpPr>
        <p:spPr bwMode="auto">
          <a:xfrm>
            <a:off x="9986963" y="2655888"/>
            <a:ext cx="952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" altLang="es-ES" sz="2400">
                <a:latin typeface="Consolas" pitchFamily="49" charset="0"/>
              </a:rPr>
              <a:t> 12  </a:t>
            </a:r>
          </a:p>
        </p:txBody>
      </p:sp>
      <p:sp>
        <p:nvSpPr>
          <p:cNvPr id="70" name="Text Box 14"/>
          <p:cNvSpPr txBox="1">
            <a:spLocks noChangeArrowheads="1"/>
          </p:cNvSpPr>
          <p:nvPr/>
        </p:nvSpPr>
        <p:spPr bwMode="auto">
          <a:xfrm>
            <a:off x="10928350" y="2682875"/>
            <a:ext cx="952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" altLang="es-ES" sz="2400">
                <a:latin typeface="Consolas" pitchFamily="49" charset="0"/>
              </a:rPr>
              <a:t> nil  </a:t>
            </a:r>
          </a:p>
        </p:txBody>
      </p:sp>
      <p:cxnSp>
        <p:nvCxnSpPr>
          <p:cNvPr id="71" name="Conector recto de flecha 70"/>
          <p:cNvCxnSpPr>
            <a:cxnSpLocks/>
          </p:cNvCxnSpPr>
          <p:nvPr/>
        </p:nvCxnSpPr>
        <p:spPr>
          <a:xfrm flipH="1">
            <a:off x="10318750" y="3144838"/>
            <a:ext cx="1085850" cy="201295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o 5"/>
          <p:cNvGrpSpPr>
            <a:grpSpLocks/>
          </p:cNvGrpSpPr>
          <p:nvPr/>
        </p:nvGrpSpPr>
        <p:grpSpPr bwMode="auto">
          <a:xfrm>
            <a:off x="1271588" y="4235450"/>
            <a:ext cx="6162675" cy="1570038"/>
            <a:chOff x="1070613" y="4176389"/>
            <a:chExt cx="6162675" cy="1569660"/>
          </a:xfrm>
        </p:grpSpPr>
        <p:sp>
          <p:nvSpPr>
            <p:cNvPr id="72" name="Text Box 6"/>
            <p:cNvSpPr txBox="1">
              <a:spLocks noChangeArrowheads="1"/>
            </p:cNvSpPr>
            <p:nvPr/>
          </p:nvSpPr>
          <p:spPr bwMode="auto">
            <a:xfrm>
              <a:off x="2092963" y="4176389"/>
              <a:ext cx="5140325" cy="156966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just" eaLnBrk="1" hangingPunct="1">
                <a:buFont typeface="Wingdings 2" panose="05020102010507070707" pitchFamily="18" charset="2"/>
                <a:buNone/>
                <a:defRPr/>
              </a:pPr>
              <a:r>
                <a:rPr lang="es-ES" altLang="es-ES" sz="2400" dirty="0">
                  <a:latin typeface="+mn-lt"/>
                </a:rPr>
                <a:t>Cada vez que debo agregar un nuevo elemento al final de la lista, se tiene que recorrer la misma de manera completa hasta llegar al final.</a:t>
              </a:r>
            </a:p>
          </p:txBody>
        </p:sp>
        <p:sp>
          <p:nvSpPr>
            <p:cNvPr id="73" name="Flecha: a la derecha 72"/>
            <p:cNvSpPr/>
            <p:nvPr/>
          </p:nvSpPr>
          <p:spPr>
            <a:xfrm>
              <a:off x="1070613" y="4552536"/>
              <a:ext cx="1022350" cy="584059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</p:grpSp>
      <p:sp>
        <p:nvSpPr>
          <p:cNvPr id="74" name="Text Box 6"/>
          <p:cNvSpPr txBox="1">
            <a:spLocks noChangeArrowheads="1"/>
          </p:cNvSpPr>
          <p:nvPr/>
        </p:nvSpPr>
        <p:spPr bwMode="auto">
          <a:xfrm>
            <a:off x="2716213" y="5822950"/>
            <a:ext cx="2927350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buFont typeface="Wingdings 2" panose="05020102010507070707" pitchFamily="18" charset="2"/>
              <a:buNone/>
              <a:defRPr/>
            </a:pPr>
            <a:r>
              <a:rPr lang="es-ES" altLang="es-ES" sz="2400" b="1" dirty="0">
                <a:solidFill>
                  <a:schemeClr val="accent4"/>
                </a:solidFill>
                <a:latin typeface="+mn-lt"/>
              </a:rPr>
              <a:t>SE PUEDE MEJORAR?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7.40741E-7 L 0.19662 -7.40741E-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467 -7.40741E-7 L 0.42201 -7.40741E-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071 0.00463 L 0.42071 0.00486 C 0.42214 0.00023 0.42305 -0.00486 0.42513 -0.00833 C 0.42917 -0.01481 0.43802 -0.01389 0.44232 -0.01458 C 0.44779 -0.01574 0.45313 -0.0169 0.4586 -0.01782 C 0.46224 -0.0162 0.46615 -0.0162 0.4694 -0.01296 C 0.47058 -0.01204 0.47006 -0.0088 0.47032 -0.00671 C 0.47071 -0.00347 0.47084 -0.00023 0.47123 0.00301 C 0.47149 0.00463 0.47188 0.00625 0.47214 0.00787 C 0.47253 0.00995 0.47253 0.01227 0.47305 0.01435 C 0.47396 0.01759 0.47787 0.02523 0.4793 0.02708 C 0.48047 0.02847 0.48177 0.02917 0.48295 0.03032 C 0.48724 0.02917 0.49167 0.02986 0.49558 0.02708 C 0.49805 0.02546 0.50105 0.01736 0.50105 0.01759 C 0.5017 0.01482 0.50274 0.01227 0.50287 0.00949 C 0.50326 -0.00185 0.50222 -0.00949 0.50105 -0.01944 C 0.50222 -0.0287 0.503 -0.03796 0.50469 -0.04676 C 0.50547 -0.05093 0.50612 -0.05625 0.50821 -0.0581 C 0.51003 -0.05949 0.51185 -0.05602 0.51368 -0.05486 C 0.51576 -0.05116 0.51862 -0.04838 0.52006 -0.04352 C 0.52214 -0.03634 0.52253 -0.03333 0.52539 -0.02755 C 0.52709 -0.02407 0.52917 -0.0213 0.53086 -0.01782 C 0.53243 -0.01481 0.53373 -0.01111 0.53542 -0.00833 C 0.53646 -0.00625 0.53789 -0.00509 0.53894 -0.00347 C 0.54024 -0.00139 0.54115 0.00139 0.54258 0.00301 C 0.55078 0.01273 0.55495 0.01412 0.56433 0.0206 C 0.56641 0.02222 0.56849 0.02384 0.57058 0.02546 C 0.57539 0.025 0.58047 0.02639 0.58503 0.02384 C 0.5862 0.02338 0.58581 0.01968 0.58594 0.01736 C 0.58633 0.0132 0.58659 0.0088 0.58685 0.00463 C 0.58659 0.00023 0.58685 -0.00417 0.58594 -0.00833 C 0.58529 -0.01134 0.58282 -0.01296 0.5823 -0.0162 C 0.58177 -0.0206 0.58295 -0.02477 0.58321 -0.02917 C 0.58594 -0.02801 0.59362 -0.02546 0.59584 -0.02106 C 0.59818 -0.0169 0.60443 0.00185 0.60677 0.00949 C 0.6086 0.01574 0.60899 0.02431 0.61211 0.0287 C 0.61459 0.03218 0.61927 0.03935 0.62214 0.04167 C 0.62409 0.04329 0.62631 0.04375 0.62839 0.04491 C 0.63099 0.04421 0.64297 0.04468 0.64649 0.03681 C 0.64792 0.03357 0.64844 0.0294 0.64922 0.02546 C 0.64987 0.02176 0.65039 0.01806 0.65105 0.01435 C 0.65131 0.00787 0.65065 0.00093 0.65196 -0.00509 C 0.65352 -0.01227 0.65925 -0.02569 0.66276 -0.03403 C 0.66459 -0.03241 0.66667 -0.03148 0.66823 -0.02917 C 0.66914 -0.02755 0.6698 -0.025 0.66993 -0.02268 C 0.67058 -0.01713 0.67084 0.00787 0.67357 0.01736 C 0.67474 0.02153 0.67644 0.02523 0.67813 0.0287 C 0.6819 0.03657 0.68308 0.03773 0.68711 0.04329 C 0.69258 0.04213 0.69805 0.0419 0.70339 0.04005 C 0.7112 0.03704 0.71797 0.03125 0.72513 0.02546 C 0.7306 0.01574 0.73086 0.01759 0.73321 0.00787 C 0.7336 0.00625 0.73399 0.00463 0.73412 0.00301 C 0.73425 0.00139 0.73412 -0.00023 0.73412 -0.00185 L 0.73321 0.00139 " pathEditMode="relative" rAng="0" ptsTypes="AAAAAAAAAAAAAAAAAAAAAAAAAAAAAAAAAAAAAAAAAAAAAAAAAAAAAA">
                                      <p:cBhvr>
                                        <p:cTn id="2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64" y="-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183" grpId="0"/>
      <p:bldP spid="49184" grpId="0"/>
      <p:bldP spid="61" grpId="0"/>
      <p:bldP spid="58" grpId="0"/>
      <p:bldP spid="58" grpId="1"/>
      <p:bldP spid="58" grpId="2"/>
      <p:bldP spid="70" grpId="0"/>
      <p:bldP spid="7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19063" y="130175"/>
            <a:ext cx="8488362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Tipo de Dato - LISTA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1" name="3 Marcador de fecha"/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10</a:t>
            </a:r>
            <a:endParaRPr lang="es-ES" sz="1200" dirty="0"/>
          </a:p>
        </p:txBody>
      </p:sp>
      <p:sp>
        <p:nvSpPr>
          <p:cNvPr id="12" name="6 CuadroTexto"/>
          <p:cNvSpPr txBox="1"/>
          <p:nvPr/>
        </p:nvSpPr>
        <p:spPr>
          <a:xfrm>
            <a:off x="6815138" y="169863"/>
            <a:ext cx="4465637" cy="5222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800" b="1" dirty="0">
                <a:solidFill>
                  <a:schemeClr val="accent1">
                    <a:lumMod val="75000"/>
                  </a:schemeClr>
                </a:solidFill>
              </a:rPr>
              <a:t>AGREGAR AL FINAL - 2</a:t>
            </a:r>
          </a:p>
        </p:txBody>
      </p:sp>
      <p:grpSp>
        <p:nvGrpSpPr>
          <p:cNvPr id="31749" name="Grupo 6"/>
          <p:cNvGrpSpPr>
            <a:grpSpLocks/>
          </p:cNvGrpSpPr>
          <p:nvPr/>
        </p:nvGrpSpPr>
        <p:grpSpPr bwMode="auto">
          <a:xfrm>
            <a:off x="10318750" y="241300"/>
            <a:ext cx="1728788" cy="360363"/>
            <a:chOff x="6528048" y="2204864"/>
            <a:chExt cx="2304256" cy="527050"/>
          </a:xfrm>
        </p:grpSpPr>
        <p:sp>
          <p:nvSpPr>
            <p:cNvPr id="15" name="Rectángulo 14"/>
            <p:cNvSpPr/>
            <p:nvPr/>
          </p:nvSpPr>
          <p:spPr>
            <a:xfrm>
              <a:off x="652804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17" name="Conector recto 16"/>
            <p:cNvCxnSpPr/>
            <p:nvPr/>
          </p:nvCxnSpPr>
          <p:spPr>
            <a:xfrm>
              <a:off x="724746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>
              <a:off x="7391350" y="2492768"/>
              <a:ext cx="43376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782511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854453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6 CuadroTexto"/>
          <p:cNvSpPr txBox="1"/>
          <p:nvPr/>
        </p:nvSpPr>
        <p:spPr>
          <a:xfrm>
            <a:off x="106363" y="925513"/>
            <a:ext cx="8813800" cy="5857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3200" b="1" dirty="0">
                <a:solidFill>
                  <a:schemeClr val="accent1">
                    <a:lumMod val="75000"/>
                  </a:schemeClr>
                </a:solidFill>
              </a:rPr>
              <a:t>AGREGAR AL FINAL EN UNA LISTA (OPCION 2)</a:t>
            </a:r>
          </a:p>
        </p:txBody>
      </p:sp>
      <p:grpSp>
        <p:nvGrpSpPr>
          <p:cNvPr id="49176" name="Grupo 46"/>
          <p:cNvGrpSpPr>
            <a:grpSpLocks/>
          </p:cNvGrpSpPr>
          <p:nvPr/>
        </p:nvGrpSpPr>
        <p:grpSpPr bwMode="auto">
          <a:xfrm>
            <a:off x="1416050" y="5727700"/>
            <a:ext cx="1944688" cy="792163"/>
            <a:chOff x="1115616" y="1700808"/>
            <a:chExt cx="2356275" cy="892552"/>
          </a:xfrm>
        </p:grpSpPr>
        <p:sp>
          <p:nvSpPr>
            <p:cNvPr id="45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6751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es-ES" sz="2200" dirty="0">
                <a:latin typeface="Consolas" panose="020B0609020204030204" pitchFamily="49" charset="0"/>
                <a:cs typeface="Arial" charset="0"/>
              </a:endParaRPr>
            </a:p>
            <a:p>
              <a:pPr eaLnBrk="1" hangingPunct="1">
                <a:defRPr/>
              </a:pPr>
              <a:endParaRPr lang="es-ES" sz="2200" dirty="0">
                <a:latin typeface="Consolas" panose="020B0609020204030204" pitchFamily="49" charset="0"/>
                <a:cs typeface="Arial" charset="0"/>
              </a:endParaRPr>
            </a:p>
          </p:txBody>
        </p:sp>
        <p:cxnSp>
          <p:nvCxnSpPr>
            <p:cNvPr id="46" name="Conector recto 45"/>
            <p:cNvCxnSpPr/>
            <p:nvPr/>
          </p:nvCxnSpPr>
          <p:spPr>
            <a:xfrm>
              <a:off x="2627479" y="1700808"/>
              <a:ext cx="0" cy="8925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178" name="Text Box 14"/>
          <p:cNvSpPr txBox="1">
            <a:spLocks noChangeArrowheads="1"/>
          </p:cNvSpPr>
          <p:nvPr/>
        </p:nvSpPr>
        <p:spPr bwMode="auto">
          <a:xfrm>
            <a:off x="1554163" y="5892800"/>
            <a:ext cx="952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" altLang="es-ES" sz="2400">
                <a:latin typeface="Consolas" pitchFamily="49" charset="0"/>
              </a:rPr>
              <a:t> 48  </a:t>
            </a:r>
          </a:p>
        </p:txBody>
      </p:sp>
      <p:grpSp>
        <p:nvGrpSpPr>
          <p:cNvPr id="49179" name="Grupo 46"/>
          <p:cNvGrpSpPr>
            <a:grpSpLocks/>
          </p:cNvGrpSpPr>
          <p:nvPr/>
        </p:nvGrpSpPr>
        <p:grpSpPr bwMode="auto">
          <a:xfrm>
            <a:off x="4352925" y="3825875"/>
            <a:ext cx="1944688" cy="792163"/>
            <a:chOff x="1115616" y="1700808"/>
            <a:chExt cx="2356275" cy="892552"/>
          </a:xfrm>
        </p:grpSpPr>
        <p:sp>
          <p:nvSpPr>
            <p:cNvPr id="50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6751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es-ES" sz="2200" dirty="0">
                <a:latin typeface="Consolas" panose="020B0609020204030204" pitchFamily="49" charset="0"/>
                <a:cs typeface="Arial" charset="0"/>
              </a:endParaRPr>
            </a:p>
            <a:p>
              <a:pPr eaLnBrk="1" hangingPunct="1">
                <a:defRPr/>
              </a:pPr>
              <a:endParaRPr lang="es-ES" sz="2200" dirty="0">
                <a:latin typeface="Consolas" panose="020B0609020204030204" pitchFamily="49" charset="0"/>
                <a:cs typeface="Arial" charset="0"/>
              </a:endParaRPr>
            </a:p>
          </p:txBody>
        </p:sp>
        <p:cxnSp>
          <p:nvCxnSpPr>
            <p:cNvPr id="51" name="Conector recto 50"/>
            <p:cNvCxnSpPr/>
            <p:nvPr/>
          </p:nvCxnSpPr>
          <p:spPr>
            <a:xfrm>
              <a:off x="2627479" y="1700808"/>
              <a:ext cx="0" cy="8925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 Box 14"/>
          <p:cNvSpPr txBox="1">
            <a:spLocks noChangeArrowheads="1"/>
          </p:cNvSpPr>
          <p:nvPr/>
        </p:nvSpPr>
        <p:spPr bwMode="auto">
          <a:xfrm>
            <a:off x="4737100" y="3059113"/>
            <a:ext cx="8588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" altLang="es-ES" sz="2400" b="1">
                <a:solidFill>
                  <a:srgbClr val="FF3300"/>
                </a:solidFill>
                <a:latin typeface="Consolas" pitchFamily="49" charset="0"/>
              </a:rPr>
              <a:t>pri</a:t>
            </a:r>
          </a:p>
        </p:txBody>
      </p:sp>
      <p:sp>
        <p:nvSpPr>
          <p:cNvPr id="49181" name="Text Box 14"/>
          <p:cNvSpPr txBox="1">
            <a:spLocks noChangeArrowheads="1"/>
          </p:cNvSpPr>
          <p:nvPr/>
        </p:nvSpPr>
        <p:spPr bwMode="auto">
          <a:xfrm>
            <a:off x="4540250" y="4016375"/>
            <a:ext cx="812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" altLang="es-ES" sz="2400">
                <a:latin typeface="Consolas" pitchFamily="49" charset="0"/>
              </a:rPr>
              <a:t>48</a:t>
            </a:r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5691188" y="4424363"/>
            <a:ext cx="1084262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/>
          <p:nvPr/>
        </p:nvCxnSpPr>
        <p:spPr>
          <a:xfrm>
            <a:off x="3000375" y="6159500"/>
            <a:ext cx="1084263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o 46"/>
          <p:cNvGrpSpPr>
            <a:grpSpLocks/>
          </p:cNvGrpSpPr>
          <p:nvPr/>
        </p:nvGrpSpPr>
        <p:grpSpPr bwMode="auto">
          <a:xfrm>
            <a:off x="4191000" y="5764213"/>
            <a:ext cx="1944688" cy="792162"/>
            <a:chOff x="1115616" y="1700808"/>
            <a:chExt cx="2356275" cy="892552"/>
          </a:xfrm>
        </p:grpSpPr>
        <p:sp>
          <p:nvSpPr>
            <p:cNvPr id="60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6751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es-ES" sz="2200" dirty="0">
                <a:latin typeface="Consolas" panose="020B0609020204030204" pitchFamily="49" charset="0"/>
                <a:cs typeface="Arial" charset="0"/>
              </a:endParaRPr>
            </a:p>
            <a:p>
              <a:pPr eaLnBrk="1" hangingPunct="1">
                <a:defRPr/>
              </a:pPr>
              <a:endParaRPr lang="es-ES" sz="2200" dirty="0">
                <a:latin typeface="Consolas" panose="020B0609020204030204" pitchFamily="49" charset="0"/>
                <a:cs typeface="Arial" charset="0"/>
              </a:endParaRPr>
            </a:p>
          </p:txBody>
        </p:sp>
        <p:cxnSp>
          <p:nvCxnSpPr>
            <p:cNvPr id="62" name="Conector recto 61"/>
            <p:cNvCxnSpPr/>
            <p:nvPr/>
          </p:nvCxnSpPr>
          <p:spPr>
            <a:xfrm>
              <a:off x="2627479" y="1700808"/>
              <a:ext cx="0" cy="8925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 Box 14"/>
          <p:cNvSpPr txBox="1">
            <a:spLocks noChangeArrowheads="1"/>
          </p:cNvSpPr>
          <p:nvPr/>
        </p:nvSpPr>
        <p:spPr bwMode="auto">
          <a:xfrm>
            <a:off x="4329113" y="5929313"/>
            <a:ext cx="952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" altLang="es-ES" sz="2400">
                <a:latin typeface="Consolas" pitchFamily="49" charset="0"/>
              </a:rPr>
              <a:t> 167  </a:t>
            </a:r>
          </a:p>
        </p:txBody>
      </p:sp>
      <p:cxnSp>
        <p:nvCxnSpPr>
          <p:cNvPr id="64" name="Conector recto de flecha 63"/>
          <p:cNvCxnSpPr/>
          <p:nvPr/>
        </p:nvCxnSpPr>
        <p:spPr>
          <a:xfrm>
            <a:off x="5791200" y="6381750"/>
            <a:ext cx="1084263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upo 46"/>
          <p:cNvGrpSpPr>
            <a:grpSpLocks/>
          </p:cNvGrpSpPr>
          <p:nvPr/>
        </p:nvGrpSpPr>
        <p:grpSpPr bwMode="auto">
          <a:xfrm>
            <a:off x="7032625" y="5724525"/>
            <a:ext cx="1944688" cy="792163"/>
            <a:chOff x="1115616" y="1700808"/>
            <a:chExt cx="2356275" cy="892552"/>
          </a:xfrm>
        </p:grpSpPr>
        <p:sp>
          <p:nvSpPr>
            <p:cNvPr id="67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6751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es-ES" sz="2200" dirty="0">
                <a:latin typeface="Consolas" panose="020B0609020204030204" pitchFamily="49" charset="0"/>
                <a:cs typeface="Arial" charset="0"/>
              </a:endParaRPr>
            </a:p>
            <a:p>
              <a:pPr eaLnBrk="1" hangingPunct="1">
                <a:defRPr/>
              </a:pPr>
              <a:endParaRPr lang="es-ES" sz="2200" dirty="0">
                <a:latin typeface="Consolas" panose="020B0609020204030204" pitchFamily="49" charset="0"/>
                <a:cs typeface="Arial" charset="0"/>
              </a:endParaRPr>
            </a:p>
          </p:txBody>
        </p:sp>
        <p:cxnSp>
          <p:nvCxnSpPr>
            <p:cNvPr id="68" name="Conector recto 67"/>
            <p:cNvCxnSpPr/>
            <p:nvPr/>
          </p:nvCxnSpPr>
          <p:spPr>
            <a:xfrm>
              <a:off x="2627479" y="1700808"/>
              <a:ext cx="0" cy="8925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 Box 14"/>
          <p:cNvSpPr txBox="1">
            <a:spLocks noChangeArrowheads="1"/>
          </p:cNvSpPr>
          <p:nvPr/>
        </p:nvSpPr>
        <p:spPr bwMode="auto">
          <a:xfrm>
            <a:off x="5340350" y="5927725"/>
            <a:ext cx="952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" altLang="es-ES" sz="2400">
                <a:latin typeface="Consolas" pitchFamily="49" charset="0"/>
              </a:rPr>
              <a:t> nil  </a:t>
            </a:r>
          </a:p>
        </p:txBody>
      </p:sp>
      <p:grpSp>
        <p:nvGrpSpPr>
          <p:cNvPr id="31763" name="Grupo 1"/>
          <p:cNvGrpSpPr>
            <a:grpSpLocks/>
          </p:cNvGrpSpPr>
          <p:nvPr/>
        </p:nvGrpSpPr>
        <p:grpSpPr bwMode="auto">
          <a:xfrm>
            <a:off x="873125" y="2090738"/>
            <a:ext cx="2522538" cy="484187"/>
            <a:chOff x="873209" y="2091178"/>
            <a:chExt cx="2522537" cy="484187"/>
          </a:xfrm>
        </p:grpSpPr>
        <p:sp>
          <p:nvSpPr>
            <p:cNvPr id="31786" name="Text Box 14"/>
            <p:cNvSpPr txBox="1">
              <a:spLocks noChangeArrowheads="1"/>
            </p:cNvSpPr>
            <p:nvPr/>
          </p:nvSpPr>
          <p:spPr bwMode="auto">
            <a:xfrm>
              <a:off x="1509796" y="2107053"/>
              <a:ext cx="188595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ysDash"/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s-ES" altLang="es-ES" sz="2400">
                  <a:latin typeface="Consolas" pitchFamily="49" charset="0"/>
                </a:rPr>
                <a:t>pri = nil</a:t>
              </a:r>
            </a:p>
          </p:txBody>
        </p:sp>
        <p:sp>
          <p:nvSpPr>
            <p:cNvPr id="49" name="Flecha: cheurón 48"/>
            <p:cNvSpPr/>
            <p:nvPr/>
          </p:nvSpPr>
          <p:spPr>
            <a:xfrm>
              <a:off x="873209" y="2091178"/>
              <a:ext cx="484188" cy="484187"/>
            </a:xfrm>
            <a:prstGeom prst="chevron">
              <a:avLst/>
            </a:prstGeom>
            <a:solidFill>
              <a:srgbClr val="FF3300"/>
            </a:solidFill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>
                <a:solidFill>
                  <a:srgbClr val="FF3300"/>
                </a:solidFill>
              </a:endParaRPr>
            </a:p>
          </p:txBody>
        </p:sp>
      </p:grpSp>
      <p:grpSp>
        <p:nvGrpSpPr>
          <p:cNvPr id="54" name="Grupo 46"/>
          <p:cNvGrpSpPr>
            <a:grpSpLocks/>
          </p:cNvGrpSpPr>
          <p:nvPr/>
        </p:nvGrpSpPr>
        <p:grpSpPr bwMode="auto">
          <a:xfrm>
            <a:off x="6992938" y="3806825"/>
            <a:ext cx="1944687" cy="792163"/>
            <a:chOff x="1115616" y="1700808"/>
            <a:chExt cx="2356275" cy="892552"/>
          </a:xfrm>
        </p:grpSpPr>
        <p:sp>
          <p:nvSpPr>
            <p:cNvPr id="55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6751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es-ES" sz="2200" dirty="0">
                <a:latin typeface="Consolas" panose="020B0609020204030204" pitchFamily="49" charset="0"/>
                <a:cs typeface="Arial" charset="0"/>
              </a:endParaRPr>
            </a:p>
            <a:p>
              <a:pPr eaLnBrk="1" hangingPunct="1">
                <a:defRPr/>
              </a:pPr>
              <a:endParaRPr lang="es-ES" sz="2200" dirty="0">
                <a:latin typeface="Consolas" panose="020B0609020204030204" pitchFamily="49" charset="0"/>
                <a:cs typeface="Arial" charset="0"/>
              </a:endParaRPr>
            </a:p>
          </p:txBody>
        </p:sp>
        <p:cxnSp>
          <p:nvCxnSpPr>
            <p:cNvPr id="75" name="Conector recto 74"/>
            <p:cNvCxnSpPr/>
            <p:nvPr/>
          </p:nvCxnSpPr>
          <p:spPr>
            <a:xfrm>
              <a:off x="2627479" y="1700808"/>
              <a:ext cx="0" cy="8925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 Box 14"/>
          <p:cNvSpPr txBox="1">
            <a:spLocks noChangeArrowheads="1"/>
          </p:cNvSpPr>
          <p:nvPr/>
        </p:nvSpPr>
        <p:spPr bwMode="auto">
          <a:xfrm>
            <a:off x="6278563" y="2579688"/>
            <a:ext cx="1138237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s-ES" altLang="es-ES" sz="2400" b="1" dirty="0">
                <a:solidFill>
                  <a:schemeClr val="accent5"/>
                </a:solidFill>
                <a:latin typeface="Consolas" panose="020B0609020204030204" pitchFamily="49" charset="0"/>
              </a:rPr>
              <a:t>nuevo</a:t>
            </a:r>
          </a:p>
        </p:txBody>
      </p:sp>
      <p:sp>
        <p:nvSpPr>
          <p:cNvPr id="77" name="Text Box 14"/>
          <p:cNvSpPr txBox="1">
            <a:spLocks noChangeArrowheads="1"/>
          </p:cNvSpPr>
          <p:nvPr/>
        </p:nvSpPr>
        <p:spPr bwMode="auto">
          <a:xfrm>
            <a:off x="9161463" y="1928813"/>
            <a:ext cx="1885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" altLang="es-ES" sz="2400">
                <a:latin typeface="Consolas" pitchFamily="49" charset="0"/>
              </a:rPr>
              <a:t>48     nil</a:t>
            </a:r>
          </a:p>
        </p:txBody>
      </p:sp>
      <p:sp>
        <p:nvSpPr>
          <p:cNvPr id="78" name="Text Box 14"/>
          <p:cNvSpPr txBox="1">
            <a:spLocks noChangeArrowheads="1"/>
          </p:cNvSpPr>
          <p:nvPr/>
        </p:nvSpPr>
        <p:spPr bwMode="auto">
          <a:xfrm>
            <a:off x="9178925" y="2686050"/>
            <a:ext cx="804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" altLang="es-ES" sz="2400" b="1">
                <a:solidFill>
                  <a:srgbClr val="FF3300"/>
                </a:solidFill>
                <a:latin typeface="Consolas" pitchFamily="49" charset="0"/>
              </a:rPr>
              <a:t>pri</a:t>
            </a:r>
          </a:p>
        </p:txBody>
      </p:sp>
      <p:sp>
        <p:nvSpPr>
          <p:cNvPr id="79" name="Text Box 14"/>
          <p:cNvSpPr txBox="1">
            <a:spLocks noChangeArrowheads="1"/>
          </p:cNvSpPr>
          <p:nvPr/>
        </p:nvSpPr>
        <p:spPr bwMode="auto">
          <a:xfrm>
            <a:off x="9186863" y="3038475"/>
            <a:ext cx="806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" altLang="es-ES" sz="2400" b="1">
                <a:solidFill>
                  <a:srgbClr val="FF3300"/>
                </a:solidFill>
                <a:latin typeface="Consolas" pitchFamily="49" charset="0"/>
              </a:rPr>
              <a:t>ult</a:t>
            </a:r>
          </a:p>
        </p:txBody>
      </p:sp>
      <p:grpSp>
        <p:nvGrpSpPr>
          <p:cNvPr id="31769" name="Grupo 2"/>
          <p:cNvGrpSpPr>
            <a:grpSpLocks/>
          </p:cNvGrpSpPr>
          <p:nvPr/>
        </p:nvGrpSpPr>
        <p:grpSpPr bwMode="auto">
          <a:xfrm>
            <a:off x="873125" y="3175000"/>
            <a:ext cx="2522538" cy="484188"/>
            <a:chOff x="873209" y="3175028"/>
            <a:chExt cx="2522537" cy="484187"/>
          </a:xfrm>
        </p:grpSpPr>
        <p:sp>
          <p:nvSpPr>
            <p:cNvPr id="31782" name="Text Box 14"/>
            <p:cNvSpPr txBox="1">
              <a:spLocks noChangeArrowheads="1"/>
            </p:cNvSpPr>
            <p:nvPr/>
          </p:nvSpPr>
          <p:spPr bwMode="auto">
            <a:xfrm>
              <a:off x="1509796" y="3190903"/>
              <a:ext cx="188595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ysDash"/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s-ES" altLang="es-ES" sz="2400">
                  <a:latin typeface="Consolas" pitchFamily="49" charset="0"/>
                </a:rPr>
                <a:t>pri &lt;&gt; nil</a:t>
              </a:r>
            </a:p>
          </p:txBody>
        </p:sp>
        <p:sp>
          <p:nvSpPr>
            <p:cNvPr id="81" name="Flecha: cheurón 80"/>
            <p:cNvSpPr/>
            <p:nvPr/>
          </p:nvSpPr>
          <p:spPr>
            <a:xfrm>
              <a:off x="873209" y="3175028"/>
              <a:ext cx="484188" cy="484187"/>
            </a:xfrm>
            <a:prstGeom prst="chevron">
              <a:avLst/>
            </a:prstGeom>
            <a:solidFill>
              <a:srgbClr val="FF3300"/>
            </a:solidFill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>
                <a:solidFill>
                  <a:srgbClr val="FF3300"/>
                </a:solidFill>
              </a:endParaRPr>
            </a:p>
          </p:txBody>
        </p:sp>
      </p:grpSp>
      <p:sp>
        <p:nvSpPr>
          <p:cNvPr id="82" name="Text Box 14"/>
          <p:cNvSpPr txBox="1">
            <a:spLocks noChangeArrowheads="1"/>
          </p:cNvSpPr>
          <p:nvPr/>
        </p:nvSpPr>
        <p:spPr bwMode="auto">
          <a:xfrm>
            <a:off x="4589463" y="5165725"/>
            <a:ext cx="858837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s-ES" altLang="es-ES" sz="2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ult</a:t>
            </a:r>
            <a:endParaRPr lang="es-ES" altLang="es-ES" sz="2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Text Box 14"/>
          <p:cNvSpPr txBox="1">
            <a:spLocks noChangeArrowheads="1"/>
          </p:cNvSpPr>
          <p:nvPr/>
        </p:nvSpPr>
        <p:spPr bwMode="auto">
          <a:xfrm>
            <a:off x="5608638" y="3975100"/>
            <a:ext cx="812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" altLang="es-ES" sz="2400">
                <a:latin typeface="Consolas" pitchFamily="49" charset="0"/>
              </a:rPr>
              <a:t>nil</a:t>
            </a:r>
          </a:p>
        </p:txBody>
      </p:sp>
      <p:grpSp>
        <p:nvGrpSpPr>
          <p:cNvPr id="84" name="Grupo 46"/>
          <p:cNvGrpSpPr>
            <a:grpSpLocks/>
          </p:cNvGrpSpPr>
          <p:nvPr/>
        </p:nvGrpSpPr>
        <p:grpSpPr bwMode="auto">
          <a:xfrm>
            <a:off x="6927850" y="1708150"/>
            <a:ext cx="2152650" cy="925513"/>
            <a:chOff x="1115616" y="1700808"/>
            <a:chExt cx="2356275" cy="892552"/>
          </a:xfrm>
        </p:grpSpPr>
        <p:sp>
          <p:nvSpPr>
            <p:cNvPr id="85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68057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es-ES" sz="2200" dirty="0">
                <a:latin typeface="Consolas" panose="020B0609020204030204" pitchFamily="49" charset="0"/>
                <a:cs typeface="Arial" charset="0"/>
              </a:endParaRPr>
            </a:p>
            <a:p>
              <a:pPr eaLnBrk="1" hangingPunct="1">
                <a:defRPr/>
              </a:pPr>
              <a:endParaRPr lang="es-ES" sz="2200" dirty="0">
                <a:latin typeface="Consolas" panose="020B0609020204030204" pitchFamily="49" charset="0"/>
                <a:cs typeface="Arial" charset="0"/>
              </a:endParaRPr>
            </a:p>
          </p:txBody>
        </p:sp>
        <p:cxnSp>
          <p:nvCxnSpPr>
            <p:cNvPr id="86" name="Conector recto 85"/>
            <p:cNvCxnSpPr/>
            <p:nvPr/>
          </p:nvCxnSpPr>
          <p:spPr>
            <a:xfrm>
              <a:off x="2627385" y="1700808"/>
              <a:ext cx="0" cy="8925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 Box 14"/>
          <p:cNvSpPr txBox="1">
            <a:spLocks noChangeArrowheads="1"/>
          </p:cNvSpPr>
          <p:nvPr/>
        </p:nvSpPr>
        <p:spPr bwMode="auto">
          <a:xfrm>
            <a:off x="7283450" y="4478338"/>
            <a:ext cx="1136650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s-ES" altLang="es-ES" sz="2400" b="1" dirty="0">
                <a:solidFill>
                  <a:schemeClr val="accent5"/>
                </a:solidFill>
                <a:latin typeface="Consolas" panose="020B0609020204030204" pitchFamily="49" charset="0"/>
              </a:rPr>
              <a:t>nuevo</a:t>
            </a:r>
          </a:p>
        </p:txBody>
      </p:sp>
      <p:sp>
        <p:nvSpPr>
          <p:cNvPr id="89" name="Text Box 14"/>
          <p:cNvSpPr txBox="1">
            <a:spLocks noChangeArrowheads="1"/>
          </p:cNvSpPr>
          <p:nvPr/>
        </p:nvSpPr>
        <p:spPr bwMode="auto">
          <a:xfrm>
            <a:off x="9040813" y="3979863"/>
            <a:ext cx="1885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" altLang="es-ES" sz="2400">
                <a:latin typeface="Consolas" pitchFamily="49" charset="0"/>
              </a:rPr>
              <a:t>167    nil</a:t>
            </a:r>
          </a:p>
        </p:txBody>
      </p:sp>
      <p:sp>
        <p:nvSpPr>
          <p:cNvPr id="90" name="Text Box 14"/>
          <p:cNvSpPr txBox="1">
            <a:spLocks noChangeArrowheads="1"/>
          </p:cNvSpPr>
          <p:nvPr/>
        </p:nvSpPr>
        <p:spPr bwMode="auto">
          <a:xfrm>
            <a:off x="7518400" y="6418263"/>
            <a:ext cx="11366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" altLang="es-ES" sz="2400" b="1">
                <a:solidFill>
                  <a:srgbClr val="FF3300"/>
                </a:solidFill>
                <a:latin typeface="Consolas" pitchFamily="49" charset="0"/>
              </a:rPr>
              <a:t>nuevo</a:t>
            </a:r>
          </a:p>
        </p:txBody>
      </p:sp>
      <p:sp>
        <p:nvSpPr>
          <p:cNvPr id="91" name="Text Box 14"/>
          <p:cNvSpPr txBox="1">
            <a:spLocks noChangeArrowheads="1"/>
          </p:cNvSpPr>
          <p:nvPr/>
        </p:nvSpPr>
        <p:spPr bwMode="auto">
          <a:xfrm>
            <a:off x="8920163" y="5880100"/>
            <a:ext cx="17176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" altLang="es-ES" sz="2400">
                <a:latin typeface="Consolas" pitchFamily="49" charset="0"/>
              </a:rPr>
              <a:t>12   nil</a:t>
            </a:r>
          </a:p>
        </p:txBody>
      </p:sp>
      <p:sp>
        <p:nvSpPr>
          <p:cNvPr id="92" name="Text Box 14"/>
          <p:cNvSpPr txBox="1">
            <a:spLocks noChangeArrowheads="1"/>
          </p:cNvSpPr>
          <p:nvPr/>
        </p:nvSpPr>
        <p:spPr bwMode="auto">
          <a:xfrm>
            <a:off x="1958975" y="5119688"/>
            <a:ext cx="858838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s-ES" altLang="es-ES" sz="2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pri</a:t>
            </a:r>
            <a:endParaRPr lang="es-ES" altLang="es-ES" sz="2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Text Box 14"/>
          <p:cNvSpPr txBox="1">
            <a:spLocks noChangeArrowheads="1"/>
          </p:cNvSpPr>
          <p:nvPr/>
        </p:nvSpPr>
        <p:spPr bwMode="auto">
          <a:xfrm>
            <a:off x="4727575" y="3365500"/>
            <a:ext cx="8588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" altLang="es-ES" sz="2400" b="1">
                <a:solidFill>
                  <a:srgbClr val="FF3300"/>
                </a:solidFill>
                <a:latin typeface="Consolas" pitchFamily="49" charset="0"/>
              </a:rPr>
              <a:t>ult</a:t>
            </a:r>
          </a:p>
        </p:txBody>
      </p:sp>
      <p:sp>
        <p:nvSpPr>
          <p:cNvPr id="94" name="6 CuadroTexto"/>
          <p:cNvSpPr txBox="1"/>
          <p:nvPr/>
        </p:nvSpPr>
        <p:spPr bwMode="auto">
          <a:xfrm rot="20628080">
            <a:off x="9912350" y="5356225"/>
            <a:ext cx="2611438" cy="12620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s-ES" sz="3800" b="1" dirty="0">
                <a:solidFill>
                  <a:schemeClr val="accent6"/>
                </a:solidFill>
              </a:rPr>
              <a:t>Cómo lo escribo?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81481E-6 L -0.16342 -0.0041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77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-0.14089 -0.0020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-11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-0.15951 0.004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2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4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4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11111E-6 L -0.1595 -0.0023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9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4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4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12617 -2.22222E-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14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8" grpId="0"/>
      <p:bldP spid="52" grpId="0"/>
      <p:bldP spid="49181" grpId="0"/>
      <p:bldP spid="63" grpId="0"/>
      <p:bldP spid="70" grpId="0"/>
      <p:bldP spid="76" grpId="0"/>
      <p:bldP spid="77" grpId="0"/>
      <p:bldP spid="77" grpId="1"/>
      <p:bldP spid="78" grpId="0"/>
      <p:bldP spid="79" grpId="0"/>
      <p:bldP spid="82" grpId="0"/>
      <p:bldP spid="82" grpId="1"/>
      <p:bldP spid="83" grpId="0"/>
      <p:bldP spid="83" grpId="1"/>
      <p:bldP spid="87" grpId="0"/>
      <p:bldP spid="89" grpId="0"/>
      <p:bldP spid="89" grpId="1"/>
      <p:bldP spid="90" grpId="0"/>
      <p:bldP spid="91" grpId="0"/>
      <p:bldP spid="91" grpId="1"/>
      <p:bldP spid="92" grpId="0"/>
      <p:bldP spid="93" grpId="0"/>
      <p:bldP spid="9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19063" y="130175"/>
            <a:ext cx="8488362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Tipo de Dato - LISTA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1" name="3 Marcador de fecha"/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10</a:t>
            </a:r>
            <a:endParaRPr lang="es-ES" sz="1200" dirty="0"/>
          </a:p>
        </p:txBody>
      </p:sp>
      <p:sp>
        <p:nvSpPr>
          <p:cNvPr id="12" name="6 CuadroTexto"/>
          <p:cNvSpPr txBox="1"/>
          <p:nvPr/>
        </p:nvSpPr>
        <p:spPr>
          <a:xfrm>
            <a:off x="6815138" y="169863"/>
            <a:ext cx="4465637" cy="5222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800" b="1" dirty="0">
                <a:solidFill>
                  <a:schemeClr val="accent1">
                    <a:lumMod val="75000"/>
                  </a:schemeClr>
                </a:solidFill>
              </a:rPr>
              <a:t>AGREGAR AL FINAL-2</a:t>
            </a:r>
          </a:p>
        </p:txBody>
      </p:sp>
      <p:grpSp>
        <p:nvGrpSpPr>
          <p:cNvPr id="32773" name="Grupo 6"/>
          <p:cNvGrpSpPr>
            <a:grpSpLocks/>
          </p:cNvGrpSpPr>
          <p:nvPr/>
        </p:nvGrpSpPr>
        <p:grpSpPr bwMode="auto">
          <a:xfrm>
            <a:off x="10318750" y="241300"/>
            <a:ext cx="1728788" cy="360363"/>
            <a:chOff x="6528048" y="2204864"/>
            <a:chExt cx="2304256" cy="527050"/>
          </a:xfrm>
        </p:grpSpPr>
        <p:sp>
          <p:nvSpPr>
            <p:cNvPr id="15" name="Rectángulo 14"/>
            <p:cNvSpPr/>
            <p:nvPr/>
          </p:nvSpPr>
          <p:spPr>
            <a:xfrm>
              <a:off x="652804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17" name="Conector recto 16"/>
            <p:cNvCxnSpPr/>
            <p:nvPr/>
          </p:nvCxnSpPr>
          <p:spPr>
            <a:xfrm>
              <a:off x="724746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>
              <a:off x="7391350" y="2492768"/>
              <a:ext cx="43376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782511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854453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uadroTexto 15"/>
          <p:cNvSpPr txBox="1"/>
          <p:nvPr/>
        </p:nvSpPr>
        <p:spPr>
          <a:xfrm>
            <a:off x="1919288" y="1557338"/>
            <a:ext cx="10153650" cy="1014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hangingPunct="1">
              <a:buFont typeface="Wingdings 2" panose="05020102010507070707" pitchFamily="18" charset="2"/>
              <a:buNone/>
              <a:defRPr/>
            </a:pPr>
            <a:r>
              <a:rPr lang="es-ES" altLang="es-ES" sz="3000" b="1" dirty="0">
                <a:latin typeface="+mn-lt"/>
              </a:rPr>
              <a:t>Implica generar un nuevo nodo y agregarlo como último elemento de la lista. </a:t>
            </a:r>
          </a:p>
        </p:txBody>
      </p:sp>
      <p:sp>
        <p:nvSpPr>
          <p:cNvPr id="21" name="6 CuadroTexto"/>
          <p:cNvSpPr txBox="1"/>
          <p:nvPr/>
        </p:nvSpPr>
        <p:spPr>
          <a:xfrm>
            <a:off x="1692275" y="1031875"/>
            <a:ext cx="8075613" cy="584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3200" b="1" dirty="0">
                <a:solidFill>
                  <a:schemeClr val="accent1">
                    <a:lumMod val="75000"/>
                  </a:schemeClr>
                </a:solidFill>
              </a:rPr>
              <a:t>AGREGAR AL FINAL EN UNA LISTA (OPCION 2)</a:t>
            </a:r>
          </a:p>
        </p:txBody>
      </p:sp>
      <p:pic>
        <p:nvPicPr>
          <p:cNvPr id="32776" name="Imagen 13" descr="Un dibujo de una cara feliz&#10;&#10;Descripción generada automáticamente con confianza 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765175"/>
            <a:ext cx="1703387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6 CuadroTexto"/>
          <p:cNvSpPr txBox="1"/>
          <p:nvPr/>
        </p:nvSpPr>
        <p:spPr>
          <a:xfrm>
            <a:off x="277813" y="2781300"/>
            <a:ext cx="11736387" cy="32623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Reservo espacio en memoria </a:t>
            </a:r>
            <a:r>
              <a:rPr lang="es-ES_tradnl" sz="2200" b="1" dirty="0">
                <a:solidFill>
                  <a:srgbClr val="FF3300"/>
                </a:solidFill>
                <a:latin typeface="Consolas" pitchFamily="49" charset="0"/>
              </a:rPr>
              <a:t>nuevo elemento</a:t>
            </a:r>
            <a:r>
              <a:rPr lang="es-ES_tradnl" sz="2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 algn="just" eaLnBrk="1" hangingPunct="1">
              <a:buClr>
                <a:srgbClr val="FFCC66"/>
              </a:buClr>
              <a:defRPr/>
            </a:pPr>
            <a:endParaRPr lang="es-ES_tradnl" sz="2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si</a:t>
            </a:r>
            <a:r>
              <a:rPr lang="es-ES_tradnl" sz="2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(es el primer elemento a agregar)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asigno al puntero inicial la dirección del </a:t>
            </a:r>
            <a:r>
              <a:rPr lang="es-ES_tradnl" sz="2400" b="1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nuevo elemento</a:t>
            </a:r>
            <a:r>
              <a:rPr lang="es-ES_tradnl" sz="2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asigno al puntero final la dirección del </a:t>
            </a:r>
            <a:r>
              <a:rPr lang="es-ES_tradnl" sz="2400" b="1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nuevo elemento</a:t>
            </a:r>
            <a:r>
              <a:rPr lang="es-ES_tradnl" sz="2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 algn="just" eaLnBrk="1" hangingPunct="1">
              <a:buClr>
                <a:srgbClr val="FFCC66"/>
              </a:buClr>
              <a:defRPr/>
            </a:pPr>
            <a:endParaRPr lang="es-ES_tradnl" sz="2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sino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actualizo como siguiente del puntero final al </a:t>
            </a:r>
            <a:r>
              <a:rPr lang="es-ES_tradnl" sz="2400" b="1" dirty="0">
                <a:solidFill>
                  <a:srgbClr val="FF3300"/>
                </a:solidFill>
                <a:latin typeface="Consolas" pitchFamily="49" charset="0"/>
              </a:rPr>
              <a:t>nuevo elemento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400" b="1" dirty="0">
                <a:solidFill>
                  <a:srgbClr val="FF3300"/>
                </a:solidFill>
                <a:latin typeface="Consolas" pitchFamily="49" charset="0"/>
              </a:rPr>
              <a:t>  </a:t>
            </a:r>
            <a:r>
              <a:rPr lang="es-ES_tradnl" sz="2200" dirty="0">
                <a:solidFill>
                  <a:schemeClr val="tx1"/>
                </a:solidFill>
                <a:latin typeface="Consolas" pitchFamily="49" charset="0"/>
              </a:rPr>
              <a:t>actualizo el la dirección del puntero final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19063" y="130175"/>
            <a:ext cx="8488362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Tipo de Dato - LISTA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1" name="3 Marcador de fecha"/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10</a:t>
            </a:r>
            <a:endParaRPr lang="es-ES" sz="1200" dirty="0"/>
          </a:p>
        </p:txBody>
      </p:sp>
      <p:sp>
        <p:nvSpPr>
          <p:cNvPr id="12" name="6 CuadroTexto"/>
          <p:cNvSpPr txBox="1"/>
          <p:nvPr/>
        </p:nvSpPr>
        <p:spPr>
          <a:xfrm>
            <a:off x="6815138" y="169863"/>
            <a:ext cx="4465637" cy="5222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800" b="1" dirty="0">
                <a:solidFill>
                  <a:schemeClr val="accent1">
                    <a:lumMod val="75000"/>
                  </a:schemeClr>
                </a:solidFill>
              </a:rPr>
              <a:t>AGREGAR AL FINAL-2</a:t>
            </a:r>
          </a:p>
        </p:txBody>
      </p:sp>
      <p:grpSp>
        <p:nvGrpSpPr>
          <p:cNvPr id="33797" name="Grupo 6"/>
          <p:cNvGrpSpPr>
            <a:grpSpLocks/>
          </p:cNvGrpSpPr>
          <p:nvPr/>
        </p:nvGrpSpPr>
        <p:grpSpPr bwMode="auto">
          <a:xfrm>
            <a:off x="10318750" y="241300"/>
            <a:ext cx="1728788" cy="360363"/>
            <a:chOff x="6528048" y="2204864"/>
            <a:chExt cx="2304256" cy="527050"/>
          </a:xfrm>
        </p:grpSpPr>
        <p:sp>
          <p:nvSpPr>
            <p:cNvPr id="15" name="Rectángulo 14"/>
            <p:cNvSpPr/>
            <p:nvPr/>
          </p:nvSpPr>
          <p:spPr>
            <a:xfrm>
              <a:off x="652804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17" name="Conector recto 16"/>
            <p:cNvCxnSpPr/>
            <p:nvPr/>
          </p:nvCxnSpPr>
          <p:spPr>
            <a:xfrm>
              <a:off x="724746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>
              <a:off x="7391350" y="2492768"/>
              <a:ext cx="43376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782511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854453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uadroTexto 15"/>
          <p:cNvSpPr txBox="1"/>
          <p:nvPr/>
        </p:nvSpPr>
        <p:spPr>
          <a:xfrm>
            <a:off x="1919288" y="1557338"/>
            <a:ext cx="10153650" cy="8921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hangingPunct="1">
              <a:buFont typeface="Wingdings 2" panose="05020102010507070707" pitchFamily="18" charset="2"/>
              <a:buNone/>
              <a:defRPr/>
            </a:pPr>
            <a:r>
              <a:rPr lang="es-ES" altLang="es-ES" sz="2600" b="1" dirty="0">
                <a:latin typeface="+mn-lt"/>
              </a:rPr>
              <a:t>Implica generar un nuevo nodo y agregarlo como último elemento de la lista. </a:t>
            </a:r>
          </a:p>
        </p:txBody>
      </p:sp>
      <p:sp>
        <p:nvSpPr>
          <p:cNvPr id="21" name="6 CuadroTexto"/>
          <p:cNvSpPr txBox="1"/>
          <p:nvPr/>
        </p:nvSpPr>
        <p:spPr>
          <a:xfrm>
            <a:off x="1692275" y="1031875"/>
            <a:ext cx="7643813" cy="584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3200" b="1" dirty="0">
                <a:solidFill>
                  <a:schemeClr val="accent1">
                    <a:lumMod val="75000"/>
                  </a:schemeClr>
                </a:solidFill>
              </a:rPr>
              <a:t>AGREGAR AL FINAL EN UNA LISTA (opción 2)</a:t>
            </a:r>
          </a:p>
        </p:txBody>
      </p:sp>
      <p:pic>
        <p:nvPicPr>
          <p:cNvPr id="33800" name="Imagen 13" descr="Un dibujo de una cara feliz&#10;&#10;Descripción generada automáticamente con confianza 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765175"/>
            <a:ext cx="1703387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1" name="Text Box 14"/>
          <p:cNvSpPr txBox="1">
            <a:spLocks noChangeArrowheads="1"/>
          </p:cNvSpPr>
          <p:nvPr/>
        </p:nvSpPr>
        <p:spPr bwMode="auto">
          <a:xfrm>
            <a:off x="3359150" y="2154238"/>
            <a:ext cx="48244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AR" altLang="es-ES">
                <a:latin typeface="Consolas" pitchFamily="49" charset="0"/>
              </a:rPr>
              <a:t>Program uno;</a:t>
            </a:r>
          </a:p>
          <a:p>
            <a:pPr eaLnBrk="1" hangingPunct="1"/>
            <a:endParaRPr lang="es-AR" altLang="es-ES">
              <a:latin typeface="Consolas" pitchFamily="49" charset="0"/>
            </a:endParaRPr>
          </a:p>
          <a:p>
            <a:pPr eaLnBrk="1" hangingPunct="1"/>
            <a:r>
              <a:rPr lang="es-AR" altLang="es-ES">
                <a:latin typeface="Consolas" pitchFamily="49" charset="0"/>
              </a:rPr>
              <a:t>Type listaE= </a:t>
            </a:r>
            <a:r>
              <a:rPr lang="es-ES_tradnl" altLang="es-ES" b="1">
                <a:latin typeface="Consolas" pitchFamily="49" charset="0"/>
              </a:rPr>
              <a:t>^</a:t>
            </a:r>
            <a:r>
              <a:rPr lang="es-ES_tradnl" altLang="es-ES">
                <a:latin typeface="Consolas" pitchFamily="49" charset="0"/>
              </a:rPr>
              <a:t>datosEnteros;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   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   datosEnteros= record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                  elem:integer;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                  sig:listaE;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                 end;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Var 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pri,</a:t>
            </a:r>
            <a:r>
              <a:rPr lang="es-ES_tradnl" altLang="es-ES" b="1">
                <a:solidFill>
                  <a:srgbClr val="FF3300"/>
                </a:solidFill>
                <a:latin typeface="Consolas" pitchFamily="49" charset="0"/>
              </a:rPr>
              <a:t>ult</a:t>
            </a:r>
            <a:r>
              <a:rPr lang="es-ES_tradnl" altLang="es-ES">
                <a:latin typeface="Consolas" pitchFamily="49" charset="0"/>
              </a:rPr>
              <a:t>: listaE; 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num:integer;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Begin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crear(pri);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read (num);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agregarAlFinal2 (pri, </a:t>
            </a:r>
            <a:r>
              <a:rPr lang="es-ES_tradnl" altLang="es-ES" b="1">
                <a:solidFill>
                  <a:srgbClr val="FF3300"/>
                </a:solidFill>
                <a:latin typeface="Consolas" pitchFamily="49" charset="0"/>
              </a:rPr>
              <a:t>ult</a:t>
            </a:r>
            <a:r>
              <a:rPr lang="es-ES_tradnl" altLang="es-ES">
                <a:latin typeface="Consolas" pitchFamily="49" charset="0"/>
              </a:rPr>
              <a:t>, num);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End.</a:t>
            </a:r>
            <a:endParaRPr lang="es-ES" altLang="es-ES">
              <a:latin typeface="Consolas" pitchFamily="49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19063" y="130175"/>
            <a:ext cx="8488362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Tipo de Dato - LISTA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1" name="3 Marcador de fecha"/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10</a:t>
            </a:r>
            <a:endParaRPr lang="es-ES" sz="1200" dirty="0"/>
          </a:p>
        </p:txBody>
      </p:sp>
      <p:sp>
        <p:nvSpPr>
          <p:cNvPr id="12" name="6 CuadroTexto"/>
          <p:cNvSpPr txBox="1"/>
          <p:nvPr/>
        </p:nvSpPr>
        <p:spPr>
          <a:xfrm>
            <a:off x="6815138" y="169863"/>
            <a:ext cx="4465637" cy="5222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800" b="1" dirty="0">
                <a:solidFill>
                  <a:schemeClr val="accent1">
                    <a:lumMod val="75000"/>
                  </a:schemeClr>
                </a:solidFill>
              </a:rPr>
              <a:t>AGREGAR AL FINAL-2</a:t>
            </a:r>
          </a:p>
        </p:txBody>
      </p:sp>
      <p:grpSp>
        <p:nvGrpSpPr>
          <p:cNvPr id="34821" name="Grupo 6"/>
          <p:cNvGrpSpPr>
            <a:grpSpLocks/>
          </p:cNvGrpSpPr>
          <p:nvPr/>
        </p:nvGrpSpPr>
        <p:grpSpPr bwMode="auto">
          <a:xfrm>
            <a:off x="10318750" y="241300"/>
            <a:ext cx="1728788" cy="360363"/>
            <a:chOff x="6528048" y="2204864"/>
            <a:chExt cx="2304256" cy="527050"/>
          </a:xfrm>
        </p:grpSpPr>
        <p:sp>
          <p:nvSpPr>
            <p:cNvPr id="15" name="Rectángulo 14"/>
            <p:cNvSpPr/>
            <p:nvPr/>
          </p:nvSpPr>
          <p:spPr>
            <a:xfrm>
              <a:off x="652804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17" name="Conector recto 16"/>
            <p:cNvCxnSpPr/>
            <p:nvPr/>
          </p:nvCxnSpPr>
          <p:spPr>
            <a:xfrm>
              <a:off x="724746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>
              <a:off x="7391350" y="2492768"/>
              <a:ext cx="43376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782511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854453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822" name="Text Box 14"/>
          <p:cNvSpPr txBox="1">
            <a:spLocks noChangeArrowheads="1"/>
          </p:cNvSpPr>
          <p:nvPr/>
        </p:nvSpPr>
        <p:spPr bwMode="auto">
          <a:xfrm>
            <a:off x="911225" y="908050"/>
            <a:ext cx="103695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" altLang="es-ES" sz="2400">
                <a:latin typeface="Consolas" pitchFamily="49" charset="0"/>
              </a:rPr>
              <a:t>procedure </a:t>
            </a:r>
            <a:r>
              <a:rPr lang="es-ES_tradnl" altLang="es-ES" sz="2400">
                <a:latin typeface="Consolas" pitchFamily="49" charset="0"/>
              </a:rPr>
              <a:t>agregarAlFinal2 (var pI,pU:listaE; num:integer);</a:t>
            </a:r>
          </a:p>
          <a:p>
            <a:pPr eaLnBrk="1" hangingPunct="1"/>
            <a:r>
              <a:rPr lang="es-ES_tradnl" altLang="es-ES" sz="2400">
                <a:latin typeface="Consolas" pitchFamily="49" charset="0"/>
              </a:rPr>
              <a:t>Var</a:t>
            </a:r>
          </a:p>
          <a:p>
            <a:pPr eaLnBrk="1" hangingPunct="1"/>
            <a:r>
              <a:rPr lang="es-ES_tradnl" altLang="es-ES" sz="2400">
                <a:latin typeface="Consolas" pitchFamily="49" charset="0"/>
              </a:rPr>
              <a:t> nuevo:listaE;</a:t>
            </a:r>
          </a:p>
          <a:p>
            <a:pPr eaLnBrk="1" hangingPunct="1"/>
            <a:r>
              <a:rPr lang="es-ES_tradnl" altLang="es-ES" sz="2400">
                <a:latin typeface="Consolas" pitchFamily="49" charset="0"/>
              </a:rPr>
              <a:t> </a:t>
            </a:r>
          </a:p>
          <a:p>
            <a:pPr eaLnBrk="1" hangingPunct="1"/>
            <a:r>
              <a:rPr lang="es-ES_tradnl" altLang="es-ES" sz="2400">
                <a:latin typeface="Consolas" pitchFamily="49" charset="0"/>
              </a:rPr>
              <a:t>Begin</a:t>
            </a:r>
          </a:p>
          <a:p>
            <a:pPr algn="just" eaLnBrk="1" hangingPunct="1">
              <a:buClr>
                <a:srgbClr val="FFCC66"/>
              </a:buClr>
            </a:pPr>
            <a:r>
              <a:rPr lang="es-ES_tradnl" altLang="es-ES" sz="2400">
                <a:latin typeface="Consolas" pitchFamily="49" charset="0"/>
              </a:rPr>
              <a:t>  </a:t>
            </a:r>
            <a:r>
              <a:rPr lang="es-ES_tradnl" altLang="es-AR" sz="2400">
                <a:latin typeface="Consolas" pitchFamily="49" charset="0"/>
              </a:rPr>
              <a:t> new (nuevo); nuevo^.elem:= num; nuevo^.sig:=nil; </a:t>
            </a:r>
          </a:p>
        </p:txBody>
      </p:sp>
      <p:sp>
        <p:nvSpPr>
          <p:cNvPr id="34823" name="CuadroTexto 24"/>
          <p:cNvSpPr txBox="1">
            <a:spLocks noChangeArrowheads="1"/>
          </p:cNvSpPr>
          <p:nvPr/>
        </p:nvSpPr>
        <p:spPr bwMode="auto">
          <a:xfrm>
            <a:off x="911225" y="3284538"/>
            <a:ext cx="61499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buClr>
                <a:srgbClr val="FFCC66"/>
              </a:buClr>
            </a:pPr>
            <a:r>
              <a:rPr lang="es-ES_tradnl" altLang="es-AR" sz="2400">
                <a:latin typeface="Consolas" pitchFamily="49" charset="0"/>
              </a:rPr>
              <a:t>   if (pI = nil) then begin</a:t>
            </a:r>
          </a:p>
          <a:p>
            <a:pPr algn="just" eaLnBrk="1" hangingPunct="1">
              <a:buClr>
                <a:srgbClr val="FFCC66"/>
              </a:buClr>
            </a:pPr>
            <a:r>
              <a:rPr lang="es-ES_tradnl" altLang="es-AR" sz="2400">
                <a:latin typeface="Consolas" pitchFamily="49" charset="0"/>
              </a:rPr>
              <a:t>      pI:= nuevo;</a:t>
            </a:r>
          </a:p>
          <a:p>
            <a:pPr algn="just" eaLnBrk="1" hangingPunct="1">
              <a:buClr>
                <a:srgbClr val="FFCC66"/>
              </a:buClr>
            </a:pPr>
            <a:r>
              <a:rPr lang="es-ES_tradnl" altLang="es-AR" sz="2400">
                <a:latin typeface="Consolas" pitchFamily="49" charset="0"/>
              </a:rPr>
              <a:t>      pU:= nuevo;</a:t>
            </a:r>
          </a:p>
          <a:p>
            <a:pPr algn="just" eaLnBrk="1" hangingPunct="1">
              <a:buClr>
                <a:srgbClr val="FFCC66"/>
              </a:buClr>
            </a:pPr>
            <a:r>
              <a:rPr lang="es-ES_tradnl" altLang="es-AR" sz="2400">
                <a:latin typeface="Consolas" pitchFamily="49" charset="0"/>
              </a:rPr>
              <a:t>   end</a:t>
            </a:r>
          </a:p>
          <a:p>
            <a:pPr algn="just" eaLnBrk="1" hangingPunct="1">
              <a:buClr>
                <a:srgbClr val="FFCC66"/>
              </a:buClr>
            </a:pPr>
            <a:r>
              <a:rPr lang="es-ES_tradnl" altLang="es-AR" sz="2400">
                <a:latin typeface="Consolas" pitchFamily="49" charset="0"/>
              </a:rPr>
              <a:t>   else begin</a:t>
            </a:r>
          </a:p>
          <a:p>
            <a:pPr algn="just" eaLnBrk="1" hangingPunct="1">
              <a:buClr>
                <a:srgbClr val="FFCC66"/>
              </a:buClr>
            </a:pPr>
            <a:r>
              <a:rPr lang="es-ES_tradnl" altLang="es-AR" sz="2400">
                <a:latin typeface="Consolas" pitchFamily="49" charset="0"/>
              </a:rPr>
              <a:t>         pU^.sig:=nuevo;</a:t>
            </a:r>
          </a:p>
          <a:p>
            <a:pPr algn="just" eaLnBrk="1" hangingPunct="1">
              <a:buClr>
                <a:srgbClr val="FFCC66"/>
              </a:buClr>
            </a:pPr>
            <a:r>
              <a:rPr lang="es-ES_tradnl" altLang="es-AR" sz="2400">
                <a:latin typeface="Consolas" pitchFamily="49" charset="0"/>
              </a:rPr>
              <a:t>         pU:= nuevo;       </a:t>
            </a:r>
          </a:p>
          <a:p>
            <a:pPr algn="just" eaLnBrk="1" hangingPunct="1">
              <a:buClr>
                <a:srgbClr val="FFCC66"/>
              </a:buClr>
            </a:pPr>
            <a:r>
              <a:rPr lang="es-ES_tradnl" altLang="es-AR" sz="2400">
                <a:latin typeface="Consolas" pitchFamily="49" charset="0"/>
              </a:rPr>
              <a:t>       end;</a:t>
            </a:r>
          </a:p>
          <a:p>
            <a:pPr algn="just" eaLnBrk="1" hangingPunct="1">
              <a:buClr>
                <a:srgbClr val="FFCC66"/>
              </a:buClr>
            </a:pPr>
            <a:r>
              <a:rPr lang="es-ES_tradnl" altLang="es-AR" sz="2400">
                <a:latin typeface="Consolas" pitchFamily="49" charset="0"/>
              </a:rPr>
              <a:t>End;</a:t>
            </a:r>
            <a:endParaRPr lang="es-AR" altLang="es-AR" sz="240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19063" y="130175"/>
            <a:ext cx="8488362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Tipo de Dato - LISTA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1" name="3 Marcador de fecha"/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10</a:t>
            </a:r>
            <a:endParaRPr lang="es-ES" sz="1200" dirty="0"/>
          </a:p>
        </p:txBody>
      </p:sp>
      <p:sp>
        <p:nvSpPr>
          <p:cNvPr id="12" name="6 CuadroTexto"/>
          <p:cNvSpPr txBox="1"/>
          <p:nvPr/>
        </p:nvSpPr>
        <p:spPr>
          <a:xfrm>
            <a:off x="6815138" y="169863"/>
            <a:ext cx="4465637" cy="5222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800" b="1" dirty="0">
                <a:solidFill>
                  <a:schemeClr val="accent1">
                    <a:lumMod val="75000"/>
                  </a:schemeClr>
                </a:solidFill>
              </a:rPr>
              <a:t>AGREGAR AL FINAL</a:t>
            </a:r>
          </a:p>
        </p:txBody>
      </p:sp>
      <p:grpSp>
        <p:nvGrpSpPr>
          <p:cNvPr id="35845" name="Grupo 6"/>
          <p:cNvGrpSpPr>
            <a:grpSpLocks/>
          </p:cNvGrpSpPr>
          <p:nvPr/>
        </p:nvGrpSpPr>
        <p:grpSpPr bwMode="auto">
          <a:xfrm>
            <a:off x="10318750" y="241300"/>
            <a:ext cx="1728788" cy="360363"/>
            <a:chOff x="6528048" y="2204864"/>
            <a:chExt cx="2304256" cy="527050"/>
          </a:xfrm>
        </p:grpSpPr>
        <p:sp>
          <p:nvSpPr>
            <p:cNvPr id="15" name="Rectángulo 14"/>
            <p:cNvSpPr/>
            <p:nvPr/>
          </p:nvSpPr>
          <p:spPr>
            <a:xfrm>
              <a:off x="652804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17" name="Conector recto 16"/>
            <p:cNvCxnSpPr/>
            <p:nvPr/>
          </p:nvCxnSpPr>
          <p:spPr>
            <a:xfrm>
              <a:off x="724746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>
              <a:off x="7391350" y="2492768"/>
              <a:ext cx="43376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782511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854453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lecha derecha 8"/>
          <p:cNvSpPr/>
          <p:nvPr/>
        </p:nvSpPr>
        <p:spPr>
          <a:xfrm>
            <a:off x="1317625" y="2060575"/>
            <a:ext cx="2232025" cy="1584325"/>
          </a:xfrm>
          <a:prstGeom prst="rightArrow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14" name="Flecha derecha 9"/>
          <p:cNvSpPr/>
          <p:nvPr/>
        </p:nvSpPr>
        <p:spPr>
          <a:xfrm flipH="1">
            <a:off x="7983538" y="2058988"/>
            <a:ext cx="2232025" cy="1582737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1060450" y="1320800"/>
            <a:ext cx="3276600" cy="800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AR" sz="4600" b="1" dirty="0">
                <a:latin typeface="+mn-lt"/>
                <a:cs typeface="Arial" charset="0"/>
              </a:rPr>
              <a:t>Opción 1</a:t>
            </a:r>
            <a:endParaRPr lang="es-ES" sz="4600" b="1" dirty="0">
              <a:latin typeface="+mn-lt"/>
              <a:cs typeface="Arial" charset="0"/>
            </a:endParaRP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8258175" y="1258888"/>
            <a:ext cx="2873375" cy="800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AR" sz="4600" b="1" dirty="0">
                <a:latin typeface="+mn-lt"/>
                <a:cs typeface="Arial" charset="0"/>
              </a:rPr>
              <a:t>Opción 2</a:t>
            </a:r>
            <a:endParaRPr lang="es-ES" sz="4600" b="1" dirty="0">
              <a:latin typeface="+mn-lt"/>
              <a:cs typeface="Arial" charset="0"/>
            </a:endParaRP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273050" y="3644900"/>
            <a:ext cx="5678488" cy="2400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s-ES" sz="3000" dirty="0">
                <a:latin typeface="+mn-lt"/>
              </a:rPr>
              <a:t>Genero espacio para el nuevo elemento</a:t>
            </a:r>
          </a:p>
          <a:p>
            <a:pPr algn="just">
              <a:defRPr/>
            </a:pPr>
            <a:r>
              <a:rPr lang="es-ES" sz="3000" dirty="0">
                <a:latin typeface="+mn-lt"/>
              </a:rPr>
              <a:t>Recorro la lista hasta llegar al último elemento.</a:t>
            </a:r>
          </a:p>
          <a:p>
            <a:pPr algn="just">
              <a:defRPr/>
            </a:pPr>
            <a:r>
              <a:rPr lang="es-ES" sz="3000" dirty="0">
                <a:latin typeface="+mn-lt"/>
              </a:rPr>
              <a:t>Reasigno los punteros</a:t>
            </a: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6532563" y="3622675"/>
            <a:ext cx="5659437" cy="3324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s-ES" sz="3000" dirty="0">
                <a:latin typeface="+mn-lt"/>
              </a:rPr>
              <a:t>Genero espacio para el nuevo elemento</a:t>
            </a:r>
          </a:p>
          <a:p>
            <a:pPr algn="just">
              <a:defRPr/>
            </a:pPr>
            <a:r>
              <a:rPr lang="es-ES" sz="3000" dirty="0">
                <a:latin typeface="+mn-lt"/>
              </a:rPr>
              <a:t>Utilizo un puntero que mantiene la dirección del último elemento.</a:t>
            </a:r>
          </a:p>
          <a:p>
            <a:pPr algn="just">
              <a:defRPr/>
            </a:pPr>
            <a:r>
              <a:rPr lang="es-ES" sz="3000" dirty="0">
                <a:latin typeface="+mn-lt"/>
              </a:rPr>
              <a:t>Reasigno los punteros.</a:t>
            </a:r>
          </a:p>
          <a:p>
            <a:pPr algn="just">
              <a:defRPr/>
            </a:pPr>
            <a:r>
              <a:rPr lang="es-ES" sz="3000" dirty="0">
                <a:latin typeface="+mn-lt"/>
              </a:rPr>
              <a:t>Reasigno la dirección del último elemento</a:t>
            </a:r>
          </a:p>
        </p:txBody>
      </p:sp>
      <p:sp>
        <p:nvSpPr>
          <p:cNvPr id="24" name="6 CuadroTexto"/>
          <p:cNvSpPr txBox="1"/>
          <p:nvPr/>
        </p:nvSpPr>
        <p:spPr bwMode="auto">
          <a:xfrm rot="20628080">
            <a:off x="4735513" y="1976438"/>
            <a:ext cx="2611437" cy="7683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s-E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Cuál elijo?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119063" y="130175"/>
            <a:ext cx="8488362" cy="6953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 err="1">
                <a:latin typeface="+mn-lt"/>
              </a:rPr>
              <a:t>Temas</a:t>
            </a:r>
            <a:r>
              <a:rPr lang="en-US" altLang="es-AR" sz="4000" b="1" dirty="0">
                <a:latin typeface="+mn-lt"/>
              </a:rPr>
              <a:t> de la </a:t>
            </a:r>
            <a:r>
              <a:rPr lang="en-US" altLang="es-AR" sz="4000" b="1" dirty="0" err="1">
                <a:latin typeface="+mn-lt"/>
              </a:rPr>
              <a:t>clase</a:t>
            </a:r>
            <a:r>
              <a:rPr lang="en-US" altLang="es-AR" sz="4000" b="1" dirty="0">
                <a:latin typeface="+mn-lt"/>
              </a:rPr>
              <a:t> de hoy</a:t>
            </a:r>
            <a:endParaRPr lang="es-AR" altLang="es-AR" sz="4000" b="1" dirty="0">
              <a:latin typeface="+mn-lt"/>
            </a:endParaRPr>
          </a:p>
        </p:txBody>
      </p:sp>
      <p:pic>
        <p:nvPicPr>
          <p:cNvPr id="16387" name="Imagen 9" descr="Icono&#10;&#10;Descripción generada automáticamen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104775"/>
            <a:ext cx="1406525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6 CuadroTexto"/>
          <p:cNvSpPr txBox="1"/>
          <p:nvPr/>
        </p:nvSpPr>
        <p:spPr>
          <a:xfrm>
            <a:off x="982663" y="1700213"/>
            <a:ext cx="7265987" cy="5857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3200" dirty="0"/>
              <a:t>Tipo de datos lista</a:t>
            </a:r>
          </a:p>
        </p:txBody>
      </p:sp>
      <p:sp>
        <p:nvSpPr>
          <p:cNvPr id="10" name="Elipse 9"/>
          <p:cNvSpPr/>
          <p:nvPr/>
        </p:nvSpPr>
        <p:spPr>
          <a:xfrm>
            <a:off x="320675" y="1809750"/>
            <a:ext cx="471488" cy="527050"/>
          </a:xfrm>
          <a:prstGeom prst="ellipse">
            <a:avLst/>
          </a:prstGeom>
          <a:solidFill>
            <a:srgbClr val="CC3399"/>
          </a:solidFill>
          <a:ln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11" name="6 CuadroTexto"/>
          <p:cNvSpPr txBox="1"/>
          <p:nvPr/>
        </p:nvSpPr>
        <p:spPr>
          <a:xfrm>
            <a:off x="990600" y="2987675"/>
            <a:ext cx="7265988" cy="5857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3200" dirty="0"/>
              <a:t>Características</a:t>
            </a:r>
          </a:p>
        </p:txBody>
      </p:sp>
      <p:sp>
        <p:nvSpPr>
          <p:cNvPr id="12" name="Elipse 11"/>
          <p:cNvSpPr/>
          <p:nvPr/>
        </p:nvSpPr>
        <p:spPr>
          <a:xfrm>
            <a:off x="328613" y="2973388"/>
            <a:ext cx="471487" cy="527050"/>
          </a:xfrm>
          <a:prstGeom prst="ellipse">
            <a:avLst/>
          </a:prstGeom>
          <a:solidFill>
            <a:srgbClr val="CC3399"/>
          </a:solidFill>
          <a:ln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14" name="3 Marcador de fecha"/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10</a:t>
            </a:r>
            <a:endParaRPr lang="es-ES" sz="1200" dirty="0"/>
          </a:p>
        </p:txBody>
      </p:sp>
      <p:sp>
        <p:nvSpPr>
          <p:cNvPr id="15" name="6 CuadroTexto"/>
          <p:cNvSpPr txBox="1"/>
          <p:nvPr/>
        </p:nvSpPr>
        <p:spPr>
          <a:xfrm>
            <a:off x="990600" y="4283075"/>
            <a:ext cx="7265988" cy="5857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3200" dirty="0"/>
              <a:t>Operaciones</a:t>
            </a:r>
          </a:p>
        </p:txBody>
      </p:sp>
      <p:sp>
        <p:nvSpPr>
          <p:cNvPr id="16" name="Elipse 15"/>
          <p:cNvSpPr/>
          <p:nvPr/>
        </p:nvSpPr>
        <p:spPr>
          <a:xfrm>
            <a:off x="328613" y="4270375"/>
            <a:ext cx="471487" cy="527050"/>
          </a:xfrm>
          <a:prstGeom prst="ellipse">
            <a:avLst/>
          </a:prstGeom>
          <a:solidFill>
            <a:srgbClr val="CC3399"/>
          </a:solidFill>
          <a:ln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19063" y="130175"/>
            <a:ext cx="8488362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Tipo de Dato - LISTA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1" name="3 Marcador de fecha"/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10</a:t>
            </a:r>
            <a:endParaRPr lang="es-ES" sz="1200" dirty="0"/>
          </a:p>
        </p:txBody>
      </p:sp>
      <p:sp>
        <p:nvSpPr>
          <p:cNvPr id="12" name="6 CuadroTexto"/>
          <p:cNvSpPr txBox="1"/>
          <p:nvPr/>
        </p:nvSpPr>
        <p:spPr>
          <a:xfrm>
            <a:off x="7116763" y="147638"/>
            <a:ext cx="2963862" cy="6159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3400" b="1" dirty="0">
                <a:solidFill>
                  <a:schemeClr val="accent1">
                    <a:lumMod val="75000"/>
                  </a:schemeClr>
                </a:solidFill>
              </a:rPr>
              <a:t>EJERCICIOS</a:t>
            </a:r>
          </a:p>
        </p:txBody>
      </p:sp>
      <p:grpSp>
        <p:nvGrpSpPr>
          <p:cNvPr id="36869" name="Grupo 6"/>
          <p:cNvGrpSpPr>
            <a:grpSpLocks/>
          </p:cNvGrpSpPr>
          <p:nvPr/>
        </p:nvGrpSpPr>
        <p:grpSpPr bwMode="auto">
          <a:xfrm>
            <a:off x="10318750" y="241300"/>
            <a:ext cx="1728788" cy="360363"/>
            <a:chOff x="6528048" y="2204864"/>
            <a:chExt cx="2304256" cy="527050"/>
          </a:xfrm>
        </p:grpSpPr>
        <p:sp>
          <p:nvSpPr>
            <p:cNvPr id="15" name="Rectángulo 14"/>
            <p:cNvSpPr/>
            <p:nvPr/>
          </p:nvSpPr>
          <p:spPr>
            <a:xfrm>
              <a:off x="652804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17" name="Conector recto 16"/>
            <p:cNvCxnSpPr/>
            <p:nvPr/>
          </p:nvCxnSpPr>
          <p:spPr>
            <a:xfrm>
              <a:off x="724746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>
              <a:off x="7391350" y="2492768"/>
              <a:ext cx="43376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782511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854453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870" name="CuadroTexto 20"/>
          <p:cNvSpPr txBox="1">
            <a:spLocks noChangeArrowheads="1"/>
          </p:cNvSpPr>
          <p:nvPr/>
        </p:nvSpPr>
        <p:spPr bwMode="auto">
          <a:xfrm>
            <a:off x="1558925" y="915988"/>
            <a:ext cx="1036955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/>
            <a:r>
              <a:rPr lang="es-ES" altLang="es-AR" sz="2600" b="1">
                <a:solidFill>
                  <a:schemeClr val="tx2"/>
                </a:solidFill>
                <a:latin typeface="Consolas" pitchFamily="49" charset="0"/>
              </a:rPr>
              <a:t>Suponga que dada una lista de enteros se quiere realizar un módulo que devuelva la lista donde cada elemento ha sido multiplicado por 3. Son correctos los siguientes módulos?</a:t>
            </a:r>
          </a:p>
        </p:txBody>
      </p:sp>
      <p:pic>
        <p:nvPicPr>
          <p:cNvPr id="36871" name="Imagen 16" descr="Logotipo, Icono&#10;&#10;Descripción generada automáticamen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915988"/>
            <a:ext cx="12700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6 CuadroTexto"/>
          <p:cNvSpPr txBox="1"/>
          <p:nvPr/>
        </p:nvSpPr>
        <p:spPr>
          <a:xfrm>
            <a:off x="2747963" y="3078163"/>
            <a:ext cx="7991475" cy="329406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600" dirty="0" err="1">
                <a:solidFill>
                  <a:schemeClr val="tx1"/>
                </a:solidFill>
                <a:latin typeface="Consolas" panose="020B0609020204030204" pitchFamily="49" charset="0"/>
              </a:rPr>
              <a:t>Procedure</a:t>
            </a: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 triplicar (</a:t>
            </a:r>
            <a:r>
              <a:rPr lang="es-ES_tradnl" sz="260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 p:listaE);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s-ES_tradnl" sz="2600" dirty="0" err="1">
                <a:solidFill>
                  <a:schemeClr val="tx1"/>
                </a:solidFill>
                <a:latin typeface="Consolas" panose="020B0609020204030204" pitchFamily="49" charset="0"/>
              </a:rPr>
              <a:t>while</a:t>
            </a: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 (p^.</a:t>
            </a:r>
            <a:r>
              <a:rPr lang="es-ES_tradnl" sz="2600" dirty="0" err="1">
                <a:solidFill>
                  <a:schemeClr val="tx1"/>
                </a:solidFill>
                <a:latin typeface="Consolas" panose="020B0609020204030204" pitchFamily="49" charset="0"/>
              </a:rPr>
              <a:t>sig</a:t>
            </a: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 &lt;&gt;</a:t>
            </a:r>
            <a:r>
              <a:rPr lang="es-ES_tradnl" sz="2600" dirty="0" err="1">
                <a:solidFill>
                  <a:schemeClr val="tx1"/>
                </a:solidFill>
                <a:latin typeface="Consolas" panose="020B0609020204030204" pitchFamily="49" charset="0"/>
              </a:rPr>
              <a:t>nil</a:t>
            </a: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) do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s-ES_tradnl" sz="2600" dirty="0" err="1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  <a:endParaRPr lang="es-ES_tradnl" sz="2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      p^.</a:t>
            </a:r>
            <a:r>
              <a:rPr lang="es-ES_tradnl" sz="2600" dirty="0" err="1">
                <a:solidFill>
                  <a:schemeClr val="tx1"/>
                </a:solidFill>
                <a:latin typeface="Consolas" panose="020B0609020204030204" pitchFamily="49" charset="0"/>
              </a:rPr>
              <a:t>elem</a:t>
            </a: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:= p^.</a:t>
            </a:r>
            <a:r>
              <a:rPr lang="es-ES_tradnl" sz="2600" dirty="0" err="1">
                <a:solidFill>
                  <a:schemeClr val="tx1"/>
                </a:solidFill>
                <a:latin typeface="Consolas" panose="020B0609020204030204" pitchFamily="49" charset="0"/>
              </a:rPr>
              <a:t>elem</a:t>
            </a: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 *3;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      p:= p^.</a:t>
            </a:r>
            <a:r>
              <a:rPr lang="es-ES_tradnl" sz="2600" dirty="0" err="1">
                <a:solidFill>
                  <a:schemeClr val="tx1"/>
                </a:solidFill>
                <a:latin typeface="Consolas" panose="020B0609020204030204" pitchFamily="49" charset="0"/>
              </a:rPr>
              <a:t>sig</a:t>
            </a: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s-ES_tradnl" sz="2600" dirty="0" err="1">
                <a:solidFill>
                  <a:schemeClr val="tx1"/>
                </a:solidFill>
                <a:latin typeface="Consolas" panose="020B0609020204030204" pitchFamily="49" charset="0"/>
              </a:rPr>
              <a:t>end</a:t>
            </a: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600" dirty="0" err="1">
                <a:solidFill>
                  <a:schemeClr val="tx1"/>
                </a:solidFill>
                <a:latin typeface="Consolas" panose="020B0609020204030204" pitchFamily="49" charset="0"/>
              </a:rPr>
              <a:t>End</a:t>
            </a: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19063" y="130175"/>
            <a:ext cx="8488362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Tipo de Dato - LISTA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1" name="3 Marcador de fecha"/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10</a:t>
            </a:r>
            <a:endParaRPr lang="es-ES" sz="1200" dirty="0"/>
          </a:p>
        </p:txBody>
      </p:sp>
      <p:sp>
        <p:nvSpPr>
          <p:cNvPr id="12" name="6 CuadroTexto"/>
          <p:cNvSpPr txBox="1"/>
          <p:nvPr/>
        </p:nvSpPr>
        <p:spPr>
          <a:xfrm>
            <a:off x="7116763" y="147638"/>
            <a:ext cx="2963862" cy="6159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3400" b="1" dirty="0">
                <a:solidFill>
                  <a:schemeClr val="accent1">
                    <a:lumMod val="75000"/>
                  </a:schemeClr>
                </a:solidFill>
              </a:rPr>
              <a:t>EJERCICIOS</a:t>
            </a:r>
          </a:p>
        </p:txBody>
      </p:sp>
      <p:grpSp>
        <p:nvGrpSpPr>
          <p:cNvPr id="37893" name="Grupo 6"/>
          <p:cNvGrpSpPr>
            <a:grpSpLocks/>
          </p:cNvGrpSpPr>
          <p:nvPr/>
        </p:nvGrpSpPr>
        <p:grpSpPr bwMode="auto">
          <a:xfrm>
            <a:off x="10318750" y="241300"/>
            <a:ext cx="1728788" cy="360363"/>
            <a:chOff x="6528048" y="2204864"/>
            <a:chExt cx="2304256" cy="527050"/>
          </a:xfrm>
        </p:grpSpPr>
        <p:sp>
          <p:nvSpPr>
            <p:cNvPr id="15" name="Rectángulo 14"/>
            <p:cNvSpPr/>
            <p:nvPr/>
          </p:nvSpPr>
          <p:spPr>
            <a:xfrm>
              <a:off x="652804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17" name="Conector recto 16"/>
            <p:cNvCxnSpPr/>
            <p:nvPr/>
          </p:nvCxnSpPr>
          <p:spPr>
            <a:xfrm>
              <a:off x="724746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>
              <a:off x="7391350" y="2492768"/>
              <a:ext cx="43376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782511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854453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894" name="CuadroTexto 20"/>
          <p:cNvSpPr txBox="1">
            <a:spLocks noChangeArrowheads="1"/>
          </p:cNvSpPr>
          <p:nvPr/>
        </p:nvSpPr>
        <p:spPr bwMode="auto">
          <a:xfrm>
            <a:off x="1558925" y="915988"/>
            <a:ext cx="1036955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/>
            <a:r>
              <a:rPr lang="es-ES" altLang="es-AR" sz="2600" b="1">
                <a:solidFill>
                  <a:schemeClr val="tx2"/>
                </a:solidFill>
                <a:latin typeface="Consolas" pitchFamily="49" charset="0"/>
              </a:rPr>
              <a:t>Suponga que dada una lista de enteros se quiere realizar un módulo que devuelva la lista donde cada elemento ha sido multiplicado por 3. Son correctos los siguientes módulos?</a:t>
            </a:r>
          </a:p>
        </p:txBody>
      </p:sp>
      <p:pic>
        <p:nvPicPr>
          <p:cNvPr id="37895" name="Imagen 16" descr="Logotipo, Icono&#10;&#10;Descripción generada automáticamen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915988"/>
            <a:ext cx="12700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6 CuadroTexto"/>
          <p:cNvSpPr txBox="1"/>
          <p:nvPr/>
        </p:nvSpPr>
        <p:spPr>
          <a:xfrm>
            <a:off x="2747963" y="3078163"/>
            <a:ext cx="7991475" cy="329406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600" dirty="0" err="1">
                <a:solidFill>
                  <a:schemeClr val="tx1"/>
                </a:solidFill>
                <a:latin typeface="Consolas" panose="020B0609020204030204" pitchFamily="49" charset="0"/>
              </a:rPr>
              <a:t>Procedure</a:t>
            </a: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 triplicar (</a:t>
            </a:r>
            <a:r>
              <a:rPr lang="es-ES_tradnl" sz="260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 p:listaE);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s-ES_tradnl" sz="2600" dirty="0" err="1">
                <a:solidFill>
                  <a:schemeClr val="tx1"/>
                </a:solidFill>
                <a:latin typeface="Consolas" panose="020B0609020204030204" pitchFamily="49" charset="0"/>
              </a:rPr>
              <a:t>while</a:t>
            </a: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 (p &lt;&gt; </a:t>
            </a:r>
            <a:r>
              <a:rPr lang="es-ES_tradnl" sz="2600" dirty="0" err="1">
                <a:solidFill>
                  <a:schemeClr val="tx1"/>
                </a:solidFill>
                <a:latin typeface="Consolas" panose="020B0609020204030204" pitchFamily="49" charset="0"/>
              </a:rPr>
              <a:t>nil</a:t>
            </a: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) do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s-ES_tradnl" sz="2600" dirty="0" err="1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  <a:endParaRPr lang="es-ES_tradnl" sz="2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      p^.</a:t>
            </a:r>
            <a:r>
              <a:rPr lang="es-ES_tradnl" sz="2600" dirty="0" err="1">
                <a:solidFill>
                  <a:schemeClr val="tx1"/>
                </a:solidFill>
                <a:latin typeface="Consolas" panose="020B0609020204030204" pitchFamily="49" charset="0"/>
              </a:rPr>
              <a:t>elem</a:t>
            </a: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:= p^.</a:t>
            </a:r>
            <a:r>
              <a:rPr lang="es-ES_tradnl" sz="2600" dirty="0" err="1">
                <a:solidFill>
                  <a:schemeClr val="tx1"/>
                </a:solidFill>
                <a:latin typeface="Consolas" panose="020B0609020204030204" pitchFamily="49" charset="0"/>
              </a:rPr>
              <a:t>elem</a:t>
            </a: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 *3;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      p:= p^.</a:t>
            </a:r>
            <a:r>
              <a:rPr lang="es-ES_tradnl" sz="2600" dirty="0" err="1">
                <a:solidFill>
                  <a:schemeClr val="tx1"/>
                </a:solidFill>
                <a:latin typeface="Consolas" panose="020B0609020204030204" pitchFamily="49" charset="0"/>
              </a:rPr>
              <a:t>sig</a:t>
            </a: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s-ES_tradnl" sz="2600" dirty="0" err="1">
                <a:solidFill>
                  <a:schemeClr val="tx1"/>
                </a:solidFill>
                <a:latin typeface="Consolas" panose="020B0609020204030204" pitchFamily="49" charset="0"/>
              </a:rPr>
              <a:t>end</a:t>
            </a: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600" dirty="0" err="1">
                <a:solidFill>
                  <a:schemeClr val="tx1"/>
                </a:solidFill>
                <a:latin typeface="Consolas" panose="020B0609020204030204" pitchFamily="49" charset="0"/>
              </a:rPr>
              <a:t>End</a:t>
            </a: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19063" y="130175"/>
            <a:ext cx="8488362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Tipo de Dato - LISTA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1" name="3 Marcador de fecha"/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10</a:t>
            </a:r>
            <a:endParaRPr lang="es-ES" sz="1200" dirty="0"/>
          </a:p>
        </p:txBody>
      </p:sp>
      <p:sp>
        <p:nvSpPr>
          <p:cNvPr id="12" name="6 CuadroTexto"/>
          <p:cNvSpPr txBox="1"/>
          <p:nvPr/>
        </p:nvSpPr>
        <p:spPr>
          <a:xfrm>
            <a:off x="7116763" y="147638"/>
            <a:ext cx="2963862" cy="6159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3400" b="1" dirty="0">
                <a:solidFill>
                  <a:schemeClr val="accent1">
                    <a:lumMod val="75000"/>
                  </a:schemeClr>
                </a:solidFill>
              </a:rPr>
              <a:t>EJERCICIOS</a:t>
            </a:r>
          </a:p>
        </p:txBody>
      </p:sp>
      <p:grpSp>
        <p:nvGrpSpPr>
          <p:cNvPr id="38917" name="Grupo 6"/>
          <p:cNvGrpSpPr>
            <a:grpSpLocks/>
          </p:cNvGrpSpPr>
          <p:nvPr/>
        </p:nvGrpSpPr>
        <p:grpSpPr bwMode="auto">
          <a:xfrm>
            <a:off x="10318750" y="241300"/>
            <a:ext cx="1728788" cy="360363"/>
            <a:chOff x="6528048" y="2204864"/>
            <a:chExt cx="2304256" cy="527050"/>
          </a:xfrm>
        </p:grpSpPr>
        <p:sp>
          <p:nvSpPr>
            <p:cNvPr id="15" name="Rectángulo 14"/>
            <p:cNvSpPr/>
            <p:nvPr/>
          </p:nvSpPr>
          <p:spPr>
            <a:xfrm>
              <a:off x="652804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17" name="Conector recto 16"/>
            <p:cNvCxnSpPr/>
            <p:nvPr/>
          </p:nvCxnSpPr>
          <p:spPr>
            <a:xfrm>
              <a:off x="724746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>
              <a:off x="7391350" y="2492768"/>
              <a:ext cx="43376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782511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854453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918" name="CuadroTexto 20"/>
          <p:cNvSpPr txBox="1">
            <a:spLocks noChangeArrowheads="1"/>
          </p:cNvSpPr>
          <p:nvPr/>
        </p:nvSpPr>
        <p:spPr bwMode="auto">
          <a:xfrm>
            <a:off x="1558925" y="915988"/>
            <a:ext cx="1036955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/>
            <a:r>
              <a:rPr lang="es-ES" altLang="es-AR" sz="2600" b="1">
                <a:solidFill>
                  <a:schemeClr val="tx2"/>
                </a:solidFill>
                <a:latin typeface="Consolas" pitchFamily="49" charset="0"/>
              </a:rPr>
              <a:t>Suponga que dada una lista de enteros se quiere realizar un módulo que devuelva la lista donde cada elemento ha sido multiplicado por 3. Son correctos los siguientes módulos?</a:t>
            </a:r>
          </a:p>
        </p:txBody>
      </p:sp>
      <p:pic>
        <p:nvPicPr>
          <p:cNvPr id="38919" name="Imagen 16" descr="Logotipo, Icono&#10;&#10;Descripción generada automáticamen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915988"/>
            <a:ext cx="12700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6 CuadroTexto"/>
          <p:cNvSpPr txBox="1"/>
          <p:nvPr/>
        </p:nvSpPr>
        <p:spPr>
          <a:xfrm>
            <a:off x="2747963" y="3078163"/>
            <a:ext cx="7991475" cy="329406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600" dirty="0" err="1">
                <a:solidFill>
                  <a:schemeClr val="tx1"/>
                </a:solidFill>
                <a:latin typeface="Consolas" panose="020B0609020204030204" pitchFamily="49" charset="0"/>
              </a:rPr>
              <a:t>Procedure</a:t>
            </a: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 triplicar (</a:t>
            </a:r>
            <a:r>
              <a:rPr lang="es-ES_tradnl" sz="2600" dirty="0" err="1">
                <a:solidFill>
                  <a:schemeClr val="tx1"/>
                </a:solidFill>
                <a:latin typeface="Consolas" panose="020B0609020204030204" pitchFamily="49" charset="0"/>
              </a:rPr>
              <a:t>p:listaE</a:t>
            </a: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s-ES_tradnl" sz="2600" dirty="0" err="1">
                <a:solidFill>
                  <a:schemeClr val="tx1"/>
                </a:solidFill>
                <a:latin typeface="Consolas" panose="020B0609020204030204" pitchFamily="49" charset="0"/>
              </a:rPr>
              <a:t>while</a:t>
            </a: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 (p &lt;&gt; </a:t>
            </a:r>
            <a:r>
              <a:rPr lang="es-ES_tradnl" sz="2600" dirty="0" err="1">
                <a:solidFill>
                  <a:schemeClr val="tx1"/>
                </a:solidFill>
                <a:latin typeface="Consolas" panose="020B0609020204030204" pitchFamily="49" charset="0"/>
              </a:rPr>
              <a:t>nil</a:t>
            </a: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) do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s-ES_tradnl" sz="2600" dirty="0" err="1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  <a:endParaRPr lang="es-ES_tradnl" sz="2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      p^.</a:t>
            </a:r>
            <a:r>
              <a:rPr lang="es-ES_tradnl" sz="2600" dirty="0" err="1">
                <a:solidFill>
                  <a:schemeClr val="tx1"/>
                </a:solidFill>
                <a:latin typeface="Consolas" panose="020B0609020204030204" pitchFamily="49" charset="0"/>
              </a:rPr>
              <a:t>elem</a:t>
            </a: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:= p^.</a:t>
            </a:r>
            <a:r>
              <a:rPr lang="es-ES_tradnl" sz="2600" dirty="0" err="1">
                <a:solidFill>
                  <a:schemeClr val="tx1"/>
                </a:solidFill>
                <a:latin typeface="Consolas" panose="020B0609020204030204" pitchFamily="49" charset="0"/>
              </a:rPr>
              <a:t>elem</a:t>
            </a: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 *3;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      p:= p^.</a:t>
            </a:r>
            <a:r>
              <a:rPr lang="es-ES_tradnl" sz="2600" dirty="0" err="1">
                <a:solidFill>
                  <a:schemeClr val="tx1"/>
                </a:solidFill>
                <a:latin typeface="Consolas" panose="020B0609020204030204" pitchFamily="49" charset="0"/>
              </a:rPr>
              <a:t>sig</a:t>
            </a: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s-ES_tradnl" sz="2600" dirty="0" err="1">
                <a:solidFill>
                  <a:schemeClr val="tx1"/>
                </a:solidFill>
                <a:latin typeface="Consolas" panose="020B0609020204030204" pitchFamily="49" charset="0"/>
              </a:rPr>
              <a:t>end</a:t>
            </a: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600" dirty="0" err="1">
                <a:solidFill>
                  <a:schemeClr val="tx1"/>
                </a:solidFill>
                <a:latin typeface="Consolas" panose="020B0609020204030204" pitchFamily="49" charset="0"/>
              </a:rPr>
              <a:t>End</a:t>
            </a: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19063" y="130175"/>
            <a:ext cx="8488362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Tipo de Dato - LISTA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1" name="3 Marcador de fecha"/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10</a:t>
            </a:r>
            <a:endParaRPr lang="es-ES" sz="1200" dirty="0"/>
          </a:p>
        </p:txBody>
      </p:sp>
      <p:sp>
        <p:nvSpPr>
          <p:cNvPr id="12" name="6 CuadroTexto"/>
          <p:cNvSpPr txBox="1"/>
          <p:nvPr/>
        </p:nvSpPr>
        <p:spPr>
          <a:xfrm>
            <a:off x="7116763" y="147638"/>
            <a:ext cx="2963862" cy="6159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3400" b="1" dirty="0">
                <a:solidFill>
                  <a:schemeClr val="accent1">
                    <a:lumMod val="75000"/>
                  </a:schemeClr>
                </a:solidFill>
              </a:rPr>
              <a:t>EJERCICIOS</a:t>
            </a:r>
          </a:p>
        </p:txBody>
      </p:sp>
      <p:grpSp>
        <p:nvGrpSpPr>
          <p:cNvPr id="39941" name="Grupo 6"/>
          <p:cNvGrpSpPr>
            <a:grpSpLocks/>
          </p:cNvGrpSpPr>
          <p:nvPr/>
        </p:nvGrpSpPr>
        <p:grpSpPr bwMode="auto">
          <a:xfrm>
            <a:off x="10318750" y="241300"/>
            <a:ext cx="1728788" cy="360363"/>
            <a:chOff x="6528048" y="2204864"/>
            <a:chExt cx="2304256" cy="527050"/>
          </a:xfrm>
        </p:grpSpPr>
        <p:sp>
          <p:nvSpPr>
            <p:cNvPr id="15" name="Rectángulo 14"/>
            <p:cNvSpPr/>
            <p:nvPr/>
          </p:nvSpPr>
          <p:spPr>
            <a:xfrm>
              <a:off x="652804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17" name="Conector recto 16"/>
            <p:cNvCxnSpPr/>
            <p:nvPr/>
          </p:nvCxnSpPr>
          <p:spPr>
            <a:xfrm>
              <a:off x="724746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>
              <a:off x="7391350" y="2492768"/>
              <a:ext cx="43376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782511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854453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942" name="CuadroTexto 20"/>
          <p:cNvSpPr txBox="1">
            <a:spLocks noChangeArrowheads="1"/>
          </p:cNvSpPr>
          <p:nvPr/>
        </p:nvSpPr>
        <p:spPr bwMode="auto">
          <a:xfrm>
            <a:off x="1558925" y="915988"/>
            <a:ext cx="1036955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/>
            <a:r>
              <a:rPr lang="es-ES" altLang="es-AR" sz="2600" b="1">
                <a:solidFill>
                  <a:schemeClr val="tx2"/>
                </a:solidFill>
                <a:latin typeface="Consolas" pitchFamily="49" charset="0"/>
              </a:rPr>
              <a:t>Suponga que dada una lista de enteros se quiere realizar un módulo que devuelva la lista donde cada elemento ha sido multiplicado por 3. Son correctos los siguientes módulos?</a:t>
            </a:r>
          </a:p>
        </p:txBody>
      </p:sp>
      <p:pic>
        <p:nvPicPr>
          <p:cNvPr id="39943" name="Imagen 16" descr="Logotipo, Icono&#10;&#10;Descripción generada automáticamen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915988"/>
            <a:ext cx="12700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6 CuadroTexto"/>
          <p:cNvSpPr txBox="1"/>
          <p:nvPr/>
        </p:nvSpPr>
        <p:spPr>
          <a:xfrm>
            <a:off x="2325688" y="2922588"/>
            <a:ext cx="7993062" cy="36925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600" dirty="0" err="1">
                <a:solidFill>
                  <a:schemeClr val="tx1"/>
                </a:solidFill>
                <a:latin typeface="Consolas" panose="020B0609020204030204" pitchFamily="49" charset="0"/>
              </a:rPr>
              <a:t>function</a:t>
            </a: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 triplicar (</a:t>
            </a:r>
            <a:r>
              <a:rPr lang="es-ES_tradnl" sz="2600" dirty="0" err="1">
                <a:solidFill>
                  <a:schemeClr val="tx1"/>
                </a:solidFill>
                <a:latin typeface="Consolas" panose="020B0609020204030204" pitchFamily="49" charset="0"/>
              </a:rPr>
              <a:t>p:listaE</a:t>
            </a: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  <a:r>
              <a:rPr lang="es-ES_tradnl" sz="2600" dirty="0" err="1">
                <a:solidFill>
                  <a:schemeClr val="tx1"/>
                </a:solidFill>
                <a:latin typeface="Consolas" panose="020B0609020204030204" pitchFamily="49" charset="0"/>
              </a:rPr>
              <a:t>listaE</a:t>
            </a: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s-ES_tradnl" sz="2600" dirty="0" err="1">
                <a:solidFill>
                  <a:schemeClr val="tx1"/>
                </a:solidFill>
                <a:latin typeface="Consolas" panose="020B0609020204030204" pitchFamily="49" charset="0"/>
              </a:rPr>
              <a:t>while</a:t>
            </a: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 (p &lt;&gt; </a:t>
            </a:r>
            <a:r>
              <a:rPr lang="es-ES_tradnl" sz="2600" dirty="0" err="1">
                <a:solidFill>
                  <a:schemeClr val="tx1"/>
                </a:solidFill>
                <a:latin typeface="Consolas" panose="020B0609020204030204" pitchFamily="49" charset="0"/>
              </a:rPr>
              <a:t>nil</a:t>
            </a: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) do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s-ES_tradnl" sz="2600" dirty="0" err="1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  <a:endParaRPr lang="es-ES_tradnl" sz="2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      p^.</a:t>
            </a:r>
            <a:r>
              <a:rPr lang="es-ES_tradnl" sz="2600" dirty="0" err="1">
                <a:solidFill>
                  <a:schemeClr val="tx1"/>
                </a:solidFill>
                <a:latin typeface="Consolas" panose="020B0609020204030204" pitchFamily="49" charset="0"/>
              </a:rPr>
              <a:t>elem</a:t>
            </a: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:= p^.</a:t>
            </a:r>
            <a:r>
              <a:rPr lang="es-ES_tradnl" sz="2600" dirty="0" err="1">
                <a:solidFill>
                  <a:schemeClr val="tx1"/>
                </a:solidFill>
                <a:latin typeface="Consolas" panose="020B0609020204030204" pitchFamily="49" charset="0"/>
              </a:rPr>
              <a:t>elem</a:t>
            </a: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 *3;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      p:= p^.</a:t>
            </a:r>
            <a:r>
              <a:rPr lang="es-ES_tradnl" sz="2600" dirty="0" err="1">
                <a:solidFill>
                  <a:schemeClr val="tx1"/>
                </a:solidFill>
                <a:latin typeface="Consolas" panose="020B0609020204030204" pitchFamily="49" charset="0"/>
              </a:rPr>
              <a:t>sig</a:t>
            </a: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s-ES_tradnl" sz="2600" dirty="0" err="1">
                <a:solidFill>
                  <a:schemeClr val="tx1"/>
                </a:solidFill>
                <a:latin typeface="Consolas" panose="020B0609020204030204" pitchFamily="49" charset="0"/>
              </a:rPr>
              <a:t>end</a:t>
            </a: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  triplicar:= p;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600" dirty="0" err="1">
                <a:solidFill>
                  <a:schemeClr val="tx1"/>
                </a:solidFill>
                <a:latin typeface="Consolas" panose="020B0609020204030204" pitchFamily="49" charset="0"/>
              </a:rPr>
              <a:t>End</a:t>
            </a:r>
            <a:r>
              <a:rPr lang="es-ES_tradnl" sz="2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19063" y="130175"/>
            <a:ext cx="8488362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Tipo de Dato - LISTA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1" name="3 Marcador de fecha"/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11</a:t>
            </a:r>
            <a:endParaRPr lang="es-ES" sz="1200" dirty="0"/>
          </a:p>
        </p:txBody>
      </p:sp>
      <p:sp>
        <p:nvSpPr>
          <p:cNvPr id="12" name="6 CuadroTexto"/>
          <p:cNvSpPr txBox="1"/>
          <p:nvPr/>
        </p:nvSpPr>
        <p:spPr>
          <a:xfrm>
            <a:off x="8472488" y="98425"/>
            <a:ext cx="2232025" cy="6461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3600" b="1" dirty="0">
                <a:solidFill>
                  <a:schemeClr val="accent1">
                    <a:lumMod val="75000"/>
                  </a:schemeClr>
                </a:solidFill>
              </a:rPr>
              <a:t>BUSCAR</a:t>
            </a:r>
          </a:p>
        </p:txBody>
      </p:sp>
      <p:grpSp>
        <p:nvGrpSpPr>
          <p:cNvPr id="40965" name="Grupo 6"/>
          <p:cNvGrpSpPr>
            <a:grpSpLocks/>
          </p:cNvGrpSpPr>
          <p:nvPr/>
        </p:nvGrpSpPr>
        <p:grpSpPr bwMode="auto">
          <a:xfrm>
            <a:off x="10318750" y="241300"/>
            <a:ext cx="1728788" cy="360363"/>
            <a:chOff x="6528048" y="2204864"/>
            <a:chExt cx="2304256" cy="527050"/>
          </a:xfrm>
        </p:grpSpPr>
        <p:sp>
          <p:nvSpPr>
            <p:cNvPr id="15" name="Rectángulo 14"/>
            <p:cNvSpPr/>
            <p:nvPr/>
          </p:nvSpPr>
          <p:spPr>
            <a:xfrm>
              <a:off x="652804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17" name="Conector recto 16"/>
            <p:cNvCxnSpPr/>
            <p:nvPr/>
          </p:nvCxnSpPr>
          <p:spPr>
            <a:xfrm>
              <a:off x="724746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>
              <a:off x="7391350" y="2492768"/>
              <a:ext cx="43376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782511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854453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uadroTexto 15"/>
          <p:cNvSpPr txBox="1"/>
          <p:nvPr/>
        </p:nvSpPr>
        <p:spPr>
          <a:xfrm>
            <a:off x="1919288" y="1828800"/>
            <a:ext cx="10153650" cy="147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hangingPunct="1">
              <a:buFont typeface="Wingdings 2" panose="05020102010507070707" pitchFamily="18" charset="2"/>
              <a:buNone/>
              <a:defRPr/>
            </a:pPr>
            <a:r>
              <a:rPr lang="es-ES" altLang="es-ES" sz="3000" b="1" dirty="0">
                <a:latin typeface="+mn-lt"/>
              </a:rPr>
              <a:t>Implica recorrer la lista desde el comienzo pasando nodo a nodo hasta encontrar el elemento buscado o que se termine la lista.</a:t>
            </a:r>
          </a:p>
        </p:txBody>
      </p:sp>
      <p:sp>
        <p:nvSpPr>
          <p:cNvPr id="21" name="6 CuadroTexto"/>
          <p:cNvSpPr txBox="1"/>
          <p:nvPr/>
        </p:nvSpPr>
        <p:spPr>
          <a:xfrm>
            <a:off x="1692275" y="1174750"/>
            <a:ext cx="5113338" cy="5857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3200" b="1" dirty="0">
                <a:solidFill>
                  <a:schemeClr val="accent1">
                    <a:lumMod val="75000"/>
                  </a:schemeClr>
                </a:solidFill>
              </a:rPr>
              <a:t>BUSCAR UN ELEMENTO</a:t>
            </a:r>
          </a:p>
        </p:txBody>
      </p:sp>
      <p:pic>
        <p:nvPicPr>
          <p:cNvPr id="40968" name="Imagen 13" descr="Un dibujo de una cara feliz&#10;&#10;Descripción generada automáticamente con confianza 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908050"/>
            <a:ext cx="1703387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9" name="Text Box 14"/>
          <p:cNvSpPr txBox="1">
            <a:spLocks noChangeArrowheads="1"/>
          </p:cNvSpPr>
          <p:nvPr/>
        </p:nvSpPr>
        <p:spPr bwMode="auto">
          <a:xfrm>
            <a:off x="3411538" y="3116263"/>
            <a:ext cx="7304087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AR" altLang="es-ES" sz="2000">
                <a:latin typeface="Consolas" pitchFamily="49" charset="0"/>
              </a:rPr>
              <a:t>Program uno;</a:t>
            </a:r>
          </a:p>
          <a:p>
            <a:pPr eaLnBrk="1" hangingPunct="1"/>
            <a:endParaRPr lang="es-AR" altLang="es-ES" sz="2000">
              <a:latin typeface="Consolas" pitchFamily="49" charset="0"/>
            </a:endParaRPr>
          </a:p>
          <a:p>
            <a:pPr eaLnBrk="1" hangingPunct="1"/>
            <a:r>
              <a:rPr lang="es-AR" altLang="es-ES" sz="2000">
                <a:latin typeface="Consolas" pitchFamily="49" charset="0"/>
              </a:rPr>
              <a:t>Type listaE= </a:t>
            </a:r>
            <a:r>
              <a:rPr lang="es-ES_tradnl" altLang="es-ES" sz="2000" b="1">
                <a:latin typeface="Consolas" pitchFamily="49" charset="0"/>
              </a:rPr>
              <a:t>^</a:t>
            </a:r>
            <a:r>
              <a:rPr lang="es-ES_tradnl" altLang="es-ES" sz="2000">
                <a:latin typeface="Consolas" pitchFamily="49" charset="0"/>
              </a:rPr>
              <a:t>datosEnteros;</a:t>
            </a:r>
          </a:p>
          <a:p>
            <a:pPr eaLnBrk="1" hangingPunct="1"/>
            <a:r>
              <a:rPr lang="es-ES_tradnl" altLang="es-ES" sz="2000">
                <a:latin typeface="Consolas" pitchFamily="49" charset="0"/>
              </a:rPr>
              <a:t>     </a:t>
            </a:r>
          </a:p>
          <a:p>
            <a:pPr eaLnBrk="1" hangingPunct="1"/>
            <a:r>
              <a:rPr lang="es-ES_tradnl" altLang="es-ES" sz="2000">
                <a:latin typeface="Consolas" pitchFamily="49" charset="0"/>
              </a:rPr>
              <a:t>     datosEnteros= record</a:t>
            </a:r>
          </a:p>
          <a:p>
            <a:pPr eaLnBrk="1" hangingPunct="1"/>
            <a:r>
              <a:rPr lang="es-ES_tradnl" altLang="es-ES" sz="2000">
                <a:latin typeface="Consolas" pitchFamily="49" charset="0"/>
              </a:rPr>
              <a:t>                    elem:integer;</a:t>
            </a:r>
          </a:p>
          <a:p>
            <a:pPr eaLnBrk="1" hangingPunct="1"/>
            <a:r>
              <a:rPr lang="es-ES_tradnl" altLang="es-ES" sz="2000">
                <a:latin typeface="Consolas" pitchFamily="49" charset="0"/>
              </a:rPr>
              <a:t>                    sig:listaE;</a:t>
            </a:r>
          </a:p>
          <a:p>
            <a:pPr eaLnBrk="1" hangingPunct="1"/>
            <a:r>
              <a:rPr lang="es-ES_tradnl" altLang="es-ES" sz="2000">
                <a:latin typeface="Consolas" pitchFamily="49" charset="0"/>
              </a:rPr>
              <a:t>                   end;</a:t>
            </a:r>
          </a:p>
          <a:p>
            <a:pPr eaLnBrk="1" hangingPunct="1"/>
            <a:endParaRPr lang="es-ES_tradnl" altLang="es-ES" sz="2000">
              <a:latin typeface="Consolas" pitchFamily="49" charset="0"/>
            </a:endParaRPr>
          </a:p>
          <a:p>
            <a:pPr eaLnBrk="1" hangingPunct="1"/>
            <a:r>
              <a:rPr lang="es-ES_tradnl" altLang="es-ES" sz="2000">
                <a:latin typeface="Consolas" pitchFamily="49" charset="0"/>
              </a:rPr>
              <a:t>Var </a:t>
            </a:r>
          </a:p>
          <a:p>
            <a:pPr eaLnBrk="1" hangingPunct="1"/>
            <a:r>
              <a:rPr lang="es-ES_tradnl" altLang="es-ES" sz="2000">
                <a:latin typeface="Consolas" pitchFamily="49" charset="0"/>
              </a:rPr>
              <a:t>  pri: listaE; {Memoria estática reservada}</a:t>
            </a:r>
            <a:endParaRPr lang="es-ES" altLang="es-ES" sz="2000">
              <a:latin typeface="Consolas" pitchFamily="49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19063" y="130175"/>
            <a:ext cx="8488362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Tipo de Dato - LISTA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1" name="3 Marcador de fecha"/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11</a:t>
            </a:r>
            <a:endParaRPr lang="es-ES" sz="1200" dirty="0"/>
          </a:p>
        </p:txBody>
      </p:sp>
      <p:grpSp>
        <p:nvGrpSpPr>
          <p:cNvPr id="41988" name="Grupo 6"/>
          <p:cNvGrpSpPr>
            <a:grpSpLocks/>
          </p:cNvGrpSpPr>
          <p:nvPr/>
        </p:nvGrpSpPr>
        <p:grpSpPr bwMode="auto">
          <a:xfrm>
            <a:off x="10318750" y="241300"/>
            <a:ext cx="1728788" cy="360363"/>
            <a:chOff x="6528048" y="2204864"/>
            <a:chExt cx="2304256" cy="527050"/>
          </a:xfrm>
        </p:grpSpPr>
        <p:sp>
          <p:nvSpPr>
            <p:cNvPr id="15" name="Rectángulo 14"/>
            <p:cNvSpPr/>
            <p:nvPr/>
          </p:nvSpPr>
          <p:spPr>
            <a:xfrm>
              <a:off x="652804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17" name="Conector recto 16"/>
            <p:cNvCxnSpPr/>
            <p:nvPr/>
          </p:nvCxnSpPr>
          <p:spPr>
            <a:xfrm>
              <a:off x="724746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>
              <a:off x="7391350" y="2492768"/>
              <a:ext cx="43376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782511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854453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989" name="Text Box 14"/>
          <p:cNvSpPr txBox="1">
            <a:spLocks noChangeArrowheads="1"/>
          </p:cNvSpPr>
          <p:nvPr/>
        </p:nvSpPr>
        <p:spPr bwMode="auto">
          <a:xfrm>
            <a:off x="263525" y="836613"/>
            <a:ext cx="4824413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AR" altLang="es-ES">
                <a:latin typeface="Consolas" pitchFamily="49" charset="0"/>
              </a:rPr>
              <a:t>Program uno;</a:t>
            </a:r>
          </a:p>
          <a:p>
            <a:pPr eaLnBrk="1" hangingPunct="1"/>
            <a:endParaRPr lang="es-AR" altLang="es-ES">
              <a:latin typeface="Consolas" pitchFamily="49" charset="0"/>
            </a:endParaRPr>
          </a:p>
          <a:p>
            <a:pPr eaLnBrk="1" hangingPunct="1"/>
            <a:r>
              <a:rPr lang="es-AR" altLang="es-ES">
                <a:latin typeface="Consolas" pitchFamily="49" charset="0"/>
              </a:rPr>
              <a:t>Type listaE= </a:t>
            </a:r>
            <a:r>
              <a:rPr lang="es-ES_tradnl" altLang="es-ES" b="1">
                <a:latin typeface="Consolas" pitchFamily="49" charset="0"/>
              </a:rPr>
              <a:t>^</a:t>
            </a:r>
            <a:r>
              <a:rPr lang="es-ES_tradnl" altLang="es-ES">
                <a:latin typeface="Consolas" pitchFamily="49" charset="0"/>
              </a:rPr>
              <a:t>datosEnteros;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   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   datosEnteros= record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                  elem:integer;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                  sig:listaE;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                 end;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Var 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pri: listaE;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num:integer; 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esta: boolean;</a:t>
            </a:r>
            <a:endParaRPr lang="es-ES" altLang="es-ES">
              <a:latin typeface="Consolas" pitchFamily="49" charset="0"/>
            </a:endParaRPr>
          </a:p>
        </p:txBody>
      </p:sp>
      <p:sp>
        <p:nvSpPr>
          <p:cNvPr id="41990" name="Text Box 14"/>
          <p:cNvSpPr txBox="1">
            <a:spLocks noChangeArrowheads="1"/>
          </p:cNvSpPr>
          <p:nvPr/>
        </p:nvSpPr>
        <p:spPr bwMode="auto">
          <a:xfrm>
            <a:off x="439738" y="5527675"/>
            <a:ext cx="6804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" altLang="es-ES" sz="2000">
                <a:latin typeface="Consolas" pitchFamily="49" charset="0"/>
              </a:rPr>
              <a:t> esta:= </a:t>
            </a:r>
            <a:r>
              <a:rPr lang="es-ES" altLang="es-ES" sz="2000" b="1">
                <a:solidFill>
                  <a:srgbClr val="FF0066"/>
                </a:solidFill>
                <a:latin typeface="Consolas" pitchFamily="49" charset="0"/>
              </a:rPr>
              <a:t>buscar (pri,num);</a:t>
            </a:r>
          </a:p>
          <a:p>
            <a:pPr eaLnBrk="1" hangingPunct="1"/>
            <a:r>
              <a:rPr lang="es-ES" altLang="es-ES" sz="2000">
                <a:latin typeface="Consolas" pitchFamily="49" charset="0"/>
              </a:rPr>
              <a:t>End.</a:t>
            </a:r>
          </a:p>
        </p:txBody>
      </p:sp>
      <p:sp>
        <p:nvSpPr>
          <p:cNvPr id="25" name="6 CuadroTexto"/>
          <p:cNvSpPr txBox="1"/>
          <p:nvPr/>
        </p:nvSpPr>
        <p:spPr>
          <a:xfrm>
            <a:off x="8543925" y="169863"/>
            <a:ext cx="1584325" cy="5222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800" b="1" dirty="0">
                <a:solidFill>
                  <a:schemeClr val="accent1">
                    <a:lumMod val="75000"/>
                  </a:schemeClr>
                </a:solidFill>
              </a:rPr>
              <a:t>BUSCAR</a:t>
            </a:r>
          </a:p>
        </p:txBody>
      </p:sp>
      <p:sp>
        <p:nvSpPr>
          <p:cNvPr id="41992" name="Text Box 14"/>
          <p:cNvSpPr txBox="1">
            <a:spLocks noChangeArrowheads="1"/>
          </p:cNvSpPr>
          <p:nvPr/>
        </p:nvSpPr>
        <p:spPr bwMode="auto">
          <a:xfrm>
            <a:off x="257175" y="4221163"/>
            <a:ext cx="2201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" altLang="es-ES" sz="2000">
                <a:latin typeface="Consolas" pitchFamily="49" charset="0"/>
              </a:rPr>
              <a:t>Begin</a:t>
            </a:r>
          </a:p>
          <a:p>
            <a:pPr eaLnBrk="1" hangingPunct="1"/>
            <a:r>
              <a:rPr lang="es-ES" altLang="es-ES" sz="2000">
                <a:latin typeface="Consolas" pitchFamily="49" charset="0"/>
              </a:rPr>
              <a:t>  crear (pri);</a:t>
            </a:r>
          </a:p>
        </p:txBody>
      </p:sp>
      <p:sp>
        <p:nvSpPr>
          <p:cNvPr id="41993" name="Text Box 14"/>
          <p:cNvSpPr txBox="1">
            <a:spLocks noChangeArrowheads="1"/>
          </p:cNvSpPr>
          <p:nvPr/>
        </p:nvSpPr>
        <p:spPr bwMode="auto">
          <a:xfrm>
            <a:off x="419100" y="4797425"/>
            <a:ext cx="6804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" altLang="es-ES" sz="2000">
                <a:latin typeface="Consolas" pitchFamily="49" charset="0"/>
              </a:rPr>
              <a:t> cargarLista (pri); </a:t>
            </a:r>
            <a:endParaRPr lang="es-ES" altLang="es-ES" sz="160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41994" name="Text Box 14"/>
          <p:cNvSpPr txBox="1">
            <a:spLocks noChangeArrowheads="1"/>
          </p:cNvSpPr>
          <p:nvPr/>
        </p:nvSpPr>
        <p:spPr bwMode="auto">
          <a:xfrm>
            <a:off x="444500" y="5084763"/>
            <a:ext cx="6804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" altLang="es-ES" sz="2000">
                <a:latin typeface="Consolas" pitchFamily="49" charset="0"/>
              </a:rPr>
              <a:t> read (num); </a:t>
            </a:r>
            <a:endParaRPr lang="es-ES" altLang="es-ES" sz="1600">
              <a:solidFill>
                <a:srgbClr val="FF0000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19063" y="130175"/>
            <a:ext cx="8488362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Tipo de Dato - LISTA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1" name="3 Marcador de fecha"/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11</a:t>
            </a:r>
            <a:endParaRPr lang="es-ES" sz="1200" dirty="0"/>
          </a:p>
        </p:txBody>
      </p:sp>
      <p:grpSp>
        <p:nvGrpSpPr>
          <p:cNvPr id="43012" name="Grupo 6"/>
          <p:cNvGrpSpPr>
            <a:grpSpLocks/>
          </p:cNvGrpSpPr>
          <p:nvPr/>
        </p:nvGrpSpPr>
        <p:grpSpPr bwMode="auto">
          <a:xfrm>
            <a:off x="10318750" y="241300"/>
            <a:ext cx="1728788" cy="360363"/>
            <a:chOff x="6528048" y="2204864"/>
            <a:chExt cx="2304256" cy="527050"/>
          </a:xfrm>
        </p:grpSpPr>
        <p:sp>
          <p:nvSpPr>
            <p:cNvPr id="15" name="Rectángulo 14"/>
            <p:cNvSpPr/>
            <p:nvPr/>
          </p:nvSpPr>
          <p:spPr>
            <a:xfrm>
              <a:off x="652804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17" name="Conector recto 16"/>
            <p:cNvCxnSpPr/>
            <p:nvPr/>
          </p:nvCxnSpPr>
          <p:spPr>
            <a:xfrm>
              <a:off x="724746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>
              <a:off x="7391350" y="2492768"/>
              <a:ext cx="43376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782511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854453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6 CuadroTexto"/>
          <p:cNvSpPr txBox="1"/>
          <p:nvPr/>
        </p:nvSpPr>
        <p:spPr>
          <a:xfrm>
            <a:off x="6815138" y="169863"/>
            <a:ext cx="4465637" cy="5222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800" b="1" dirty="0">
                <a:solidFill>
                  <a:schemeClr val="accent1">
                    <a:lumMod val="75000"/>
                  </a:schemeClr>
                </a:solidFill>
              </a:rPr>
              <a:t>BUSCAR EN UNA LISTA</a:t>
            </a:r>
          </a:p>
        </p:txBody>
      </p:sp>
      <p:grpSp>
        <p:nvGrpSpPr>
          <p:cNvPr id="43014" name="Grupo 46"/>
          <p:cNvGrpSpPr>
            <a:grpSpLocks/>
          </p:cNvGrpSpPr>
          <p:nvPr/>
        </p:nvGrpSpPr>
        <p:grpSpPr bwMode="auto">
          <a:xfrm>
            <a:off x="849313" y="2028825"/>
            <a:ext cx="1944687" cy="792163"/>
            <a:chOff x="1115616" y="1700808"/>
            <a:chExt cx="2356275" cy="892552"/>
          </a:xfrm>
        </p:grpSpPr>
        <p:sp>
          <p:nvSpPr>
            <p:cNvPr id="43058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669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s-ES" altLang="es-AR" sz="2200">
                <a:latin typeface="Consolas" pitchFamily="49" charset="0"/>
                <a:cs typeface="Arial" charset="0"/>
              </a:endParaRPr>
            </a:p>
            <a:p>
              <a:pPr eaLnBrk="1" hangingPunct="1"/>
              <a:endParaRPr lang="es-ES" altLang="es-AR" sz="2200">
                <a:latin typeface="Consolas" pitchFamily="49" charset="0"/>
                <a:cs typeface="Arial" charset="0"/>
              </a:endParaRPr>
            </a:p>
          </p:txBody>
        </p:sp>
        <p:cxnSp>
          <p:nvCxnSpPr>
            <p:cNvPr id="35" name="Conector recto 34"/>
            <p:cNvCxnSpPr/>
            <p:nvPr/>
          </p:nvCxnSpPr>
          <p:spPr>
            <a:xfrm>
              <a:off x="2627479" y="1700808"/>
              <a:ext cx="0" cy="892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015" name="CuadroTexto 49"/>
          <p:cNvSpPr txBox="1">
            <a:spLocks noChangeArrowheads="1"/>
          </p:cNvSpPr>
          <p:nvPr/>
        </p:nvSpPr>
        <p:spPr bwMode="auto">
          <a:xfrm>
            <a:off x="1230313" y="2165350"/>
            <a:ext cx="3413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" altLang="es-ES" sz="2200" b="1">
                <a:latin typeface="Consolas" pitchFamily="49" charset="0"/>
              </a:rPr>
              <a:t>4</a:t>
            </a:r>
          </a:p>
        </p:txBody>
      </p:sp>
      <p:sp>
        <p:nvSpPr>
          <p:cNvPr id="37" name="Text Box 14"/>
          <p:cNvSpPr txBox="1">
            <a:spLocks noChangeArrowheads="1"/>
          </p:cNvSpPr>
          <p:nvPr/>
        </p:nvSpPr>
        <p:spPr bwMode="auto">
          <a:xfrm>
            <a:off x="1476375" y="3357563"/>
            <a:ext cx="863600" cy="431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s-ES_tradnl" altLang="es-ES" sz="2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aux</a:t>
            </a:r>
            <a:endParaRPr lang="es-ES_tradnl" altLang="es-ES" sz="22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grpSp>
        <p:nvGrpSpPr>
          <p:cNvPr id="43017" name="Grupo 52"/>
          <p:cNvGrpSpPr>
            <a:grpSpLocks/>
          </p:cNvGrpSpPr>
          <p:nvPr/>
        </p:nvGrpSpPr>
        <p:grpSpPr bwMode="auto">
          <a:xfrm>
            <a:off x="5313363" y="2038350"/>
            <a:ext cx="1943100" cy="792163"/>
            <a:chOff x="1115616" y="1700808"/>
            <a:chExt cx="2356275" cy="892552"/>
          </a:xfrm>
        </p:grpSpPr>
        <p:sp>
          <p:nvSpPr>
            <p:cNvPr id="43056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669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s-ES" altLang="es-AR" sz="2200">
                <a:latin typeface="Consolas" pitchFamily="49" charset="0"/>
                <a:cs typeface="Arial" charset="0"/>
              </a:endParaRPr>
            </a:p>
            <a:p>
              <a:pPr eaLnBrk="1" hangingPunct="1"/>
              <a:endParaRPr lang="es-ES" altLang="es-AR" sz="2200">
                <a:latin typeface="Consolas" pitchFamily="49" charset="0"/>
                <a:cs typeface="Arial" charset="0"/>
              </a:endParaRPr>
            </a:p>
          </p:txBody>
        </p:sp>
        <p:cxnSp>
          <p:nvCxnSpPr>
            <p:cNvPr id="40" name="Conector recto 39"/>
            <p:cNvCxnSpPr/>
            <p:nvPr/>
          </p:nvCxnSpPr>
          <p:spPr>
            <a:xfrm>
              <a:off x="2628714" y="1700808"/>
              <a:ext cx="0" cy="892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018" name="CuadroTexto 55"/>
          <p:cNvSpPr txBox="1">
            <a:spLocks noChangeArrowheads="1"/>
          </p:cNvSpPr>
          <p:nvPr/>
        </p:nvSpPr>
        <p:spPr bwMode="auto">
          <a:xfrm>
            <a:off x="5703888" y="2166938"/>
            <a:ext cx="4953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" altLang="es-ES" sz="2200" b="1">
                <a:latin typeface="Consolas" pitchFamily="49" charset="0"/>
              </a:rPr>
              <a:t>14</a:t>
            </a:r>
          </a:p>
        </p:txBody>
      </p:sp>
      <p:grpSp>
        <p:nvGrpSpPr>
          <p:cNvPr id="43019" name="Grupo 57"/>
          <p:cNvGrpSpPr>
            <a:grpSpLocks/>
          </p:cNvGrpSpPr>
          <p:nvPr/>
        </p:nvGrpSpPr>
        <p:grpSpPr bwMode="auto">
          <a:xfrm>
            <a:off x="3092450" y="2038350"/>
            <a:ext cx="1944688" cy="792163"/>
            <a:chOff x="1115616" y="1700808"/>
            <a:chExt cx="2356275" cy="892552"/>
          </a:xfrm>
        </p:grpSpPr>
        <p:sp>
          <p:nvSpPr>
            <p:cNvPr id="43054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669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s-ES" altLang="es-AR" sz="2200">
                <a:latin typeface="Consolas" pitchFamily="49" charset="0"/>
                <a:cs typeface="Arial" charset="0"/>
              </a:endParaRPr>
            </a:p>
            <a:p>
              <a:pPr eaLnBrk="1" hangingPunct="1"/>
              <a:endParaRPr lang="es-ES" altLang="es-AR" sz="2200">
                <a:latin typeface="Consolas" pitchFamily="49" charset="0"/>
                <a:cs typeface="Arial" charset="0"/>
              </a:endParaRPr>
            </a:p>
          </p:txBody>
        </p:sp>
        <p:cxnSp>
          <p:nvCxnSpPr>
            <p:cNvPr id="50" name="Conector recto 49"/>
            <p:cNvCxnSpPr/>
            <p:nvPr/>
          </p:nvCxnSpPr>
          <p:spPr>
            <a:xfrm>
              <a:off x="2627479" y="1700808"/>
              <a:ext cx="0" cy="892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020" name="CuadroTexto 60"/>
          <p:cNvSpPr txBox="1">
            <a:spLocks noChangeArrowheads="1"/>
          </p:cNvSpPr>
          <p:nvPr/>
        </p:nvSpPr>
        <p:spPr bwMode="auto">
          <a:xfrm>
            <a:off x="3543300" y="2238375"/>
            <a:ext cx="495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" altLang="es-ES" sz="2200" b="1">
                <a:latin typeface="Consolas" pitchFamily="49" charset="0"/>
              </a:rPr>
              <a:t>25</a:t>
            </a:r>
          </a:p>
        </p:txBody>
      </p:sp>
      <p:grpSp>
        <p:nvGrpSpPr>
          <p:cNvPr id="43021" name="Grupo 62"/>
          <p:cNvGrpSpPr>
            <a:grpSpLocks/>
          </p:cNvGrpSpPr>
          <p:nvPr/>
        </p:nvGrpSpPr>
        <p:grpSpPr bwMode="auto">
          <a:xfrm>
            <a:off x="7475538" y="2020888"/>
            <a:ext cx="1944687" cy="792162"/>
            <a:chOff x="1115616" y="1700808"/>
            <a:chExt cx="2356275" cy="892552"/>
          </a:xfrm>
        </p:grpSpPr>
        <p:sp>
          <p:nvSpPr>
            <p:cNvPr id="43052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669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s-ES" altLang="es-AR" sz="2200">
                <a:latin typeface="Consolas" pitchFamily="49" charset="0"/>
                <a:cs typeface="Arial" charset="0"/>
              </a:endParaRPr>
            </a:p>
            <a:p>
              <a:pPr eaLnBrk="1" hangingPunct="1"/>
              <a:endParaRPr lang="es-ES" altLang="es-AR" sz="2200">
                <a:latin typeface="Consolas" pitchFamily="49" charset="0"/>
                <a:cs typeface="Arial" charset="0"/>
              </a:endParaRPr>
            </a:p>
          </p:txBody>
        </p:sp>
        <p:cxnSp>
          <p:nvCxnSpPr>
            <p:cNvPr id="54" name="Conector recto 53"/>
            <p:cNvCxnSpPr/>
            <p:nvPr/>
          </p:nvCxnSpPr>
          <p:spPr>
            <a:xfrm>
              <a:off x="2627479" y="1700808"/>
              <a:ext cx="0" cy="892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022" name="CuadroTexto 65"/>
          <p:cNvSpPr txBox="1">
            <a:spLocks noChangeArrowheads="1"/>
          </p:cNvSpPr>
          <p:nvPr/>
        </p:nvSpPr>
        <p:spPr bwMode="auto">
          <a:xfrm>
            <a:off x="7864475" y="2166938"/>
            <a:ext cx="4953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" altLang="es-ES" sz="2200" b="1">
                <a:latin typeface="Consolas" pitchFamily="49" charset="0"/>
              </a:rPr>
              <a:t>10</a:t>
            </a:r>
          </a:p>
        </p:txBody>
      </p:sp>
      <p:sp>
        <p:nvSpPr>
          <p:cNvPr id="43023" name="CuadroTexto 66"/>
          <p:cNvSpPr txBox="1">
            <a:spLocks noChangeArrowheads="1"/>
          </p:cNvSpPr>
          <p:nvPr/>
        </p:nvSpPr>
        <p:spPr bwMode="auto">
          <a:xfrm>
            <a:off x="8829675" y="2200275"/>
            <a:ext cx="6508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" altLang="es-ES" sz="2200" b="1">
                <a:latin typeface="Consolas" pitchFamily="49" charset="0"/>
              </a:rPr>
              <a:t>nil</a:t>
            </a:r>
          </a:p>
        </p:txBody>
      </p:sp>
      <p:cxnSp>
        <p:nvCxnSpPr>
          <p:cNvPr id="57" name="Conector recto de flecha 56"/>
          <p:cNvCxnSpPr/>
          <p:nvPr/>
        </p:nvCxnSpPr>
        <p:spPr>
          <a:xfrm flipV="1">
            <a:off x="2497138" y="2435225"/>
            <a:ext cx="784225" cy="158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25" name="Text Box 14"/>
          <p:cNvSpPr txBox="1">
            <a:spLocks noChangeArrowheads="1"/>
          </p:cNvSpPr>
          <p:nvPr/>
        </p:nvSpPr>
        <p:spPr bwMode="auto">
          <a:xfrm>
            <a:off x="669925" y="2992438"/>
            <a:ext cx="863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_tradnl" altLang="es-ES" sz="2200">
                <a:solidFill>
                  <a:srgbClr val="FF0000"/>
                </a:solidFill>
                <a:latin typeface="Consolas" pitchFamily="49" charset="0"/>
              </a:rPr>
              <a:t>PI</a:t>
            </a:r>
          </a:p>
        </p:txBody>
      </p:sp>
      <p:cxnSp>
        <p:nvCxnSpPr>
          <p:cNvPr id="59" name="Conector recto de flecha 58"/>
          <p:cNvCxnSpPr/>
          <p:nvPr/>
        </p:nvCxnSpPr>
        <p:spPr>
          <a:xfrm flipV="1">
            <a:off x="4695825" y="2405063"/>
            <a:ext cx="784225" cy="158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/>
          <p:cNvCxnSpPr/>
          <p:nvPr/>
        </p:nvCxnSpPr>
        <p:spPr>
          <a:xfrm flipV="1">
            <a:off x="6913563" y="2433638"/>
            <a:ext cx="784225" cy="158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10106025" y="2165350"/>
            <a:ext cx="1590675" cy="4302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s-ES_tradnl" altLang="es-ES" sz="2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Num</a:t>
            </a:r>
            <a:r>
              <a:rPr lang="es-ES_tradnl" altLang="es-ES" sz="2200" dirty="0">
                <a:solidFill>
                  <a:schemeClr val="accent6"/>
                </a:solidFill>
                <a:latin typeface="Consolas" panose="020B0609020204030204" pitchFamily="49" charset="0"/>
              </a:rPr>
              <a:t> = 14</a:t>
            </a:r>
          </a:p>
        </p:txBody>
      </p:sp>
      <p:grpSp>
        <p:nvGrpSpPr>
          <p:cNvPr id="43029" name="Grupo 46"/>
          <p:cNvGrpSpPr>
            <a:grpSpLocks/>
          </p:cNvGrpSpPr>
          <p:nvPr/>
        </p:nvGrpSpPr>
        <p:grpSpPr bwMode="auto">
          <a:xfrm>
            <a:off x="849313" y="4260850"/>
            <a:ext cx="1944687" cy="792163"/>
            <a:chOff x="1115616" y="1700808"/>
            <a:chExt cx="2356275" cy="892552"/>
          </a:xfrm>
        </p:grpSpPr>
        <p:sp>
          <p:nvSpPr>
            <p:cNvPr id="43050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669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s-ES" altLang="es-AR" sz="2200">
                <a:latin typeface="Consolas" pitchFamily="49" charset="0"/>
                <a:cs typeface="Arial" charset="0"/>
              </a:endParaRPr>
            </a:p>
            <a:p>
              <a:pPr eaLnBrk="1" hangingPunct="1"/>
              <a:endParaRPr lang="es-ES" altLang="es-AR" sz="2200">
                <a:latin typeface="Consolas" pitchFamily="49" charset="0"/>
                <a:cs typeface="Arial" charset="0"/>
              </a:endParaRPr>
            </a:p>
          </p:txBody>
        </p:sp>
        <p:cxnSp>
          <p:nvCxnSpPr>
            <p:cNvPr id="41" name="Conector recto 40"/>
            <p:cNvCxnSpPr/>
            <p:nvPr/>
          </p:nvCxnSpPr>
          <p:spPr>
            <a:xfrm>
              <a:off x="2627479" y="1700808"/>
              <a:ext cx="0" cy="892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030" name="CuadroTexto 49"/>
          <p:cNvSpPr txBox="1">
            <a:spLocks noChangeArrowheads="1"/>
          </p:cNvSpPr>
          <p:nvPr/>
        </p:nvSpPr>
        <p:spPr bwMode="auto">
          <a:xfrm>
            <a:off x="1230313" y="4397375"/>
            <a:ext cx="3413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" altLang="es-ES" sz="2200" b="1">
                <a:latin typeface="Consolas" pitchFamily="49" charset="0"/>
              </a:rPr>
              <a:t>4</a:t>
            </a:r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1476375" y="5589588"/>
            <a:ext cx="863600" cy="431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s-ES_tradnl" altLang="es-ES" sz="2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aux</a:t>
            </a:r>
            <a:endParaRPr lang="es-ES_tradnl" altLang="es-ES" sz="22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grpSp>
        <p:nvGrpSpPr>
          <p:cNvPr id="43032" name="Grupo 52"/>
          <p:cNvGrpSpPr>
            <a:grpSpLocks/>
          </p:cNvGrpSpPr>
          <p:nvPr/>
        </p:nvGrpSpPr>
        <p:grpSpPr bwMode="auto">
          <a:xfrm>
            <a:off x="5313363" y="4270375"/>
            <a:ext cx="1943100" cy="792163"/>
            <a:chOff x="1115616" y="1700808"/>
            <a:chExt cx="2356275" cy="892552"/>
          </a:xfrm>
        </p:grpSpPr>
        <p:sp>
          <p:nvSpPr>
            <p:cNvPr id="43048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669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s-ES" altLang="es-AR" sz="2200">
                <a:latin typeface="Consolas" pitchFamily="49" charset="0"/>
                <a:cs typeface="Arial" charset="0"/>
              </a:endParaRPr>
            </a:p>
            <a:p>
              <a:pPr eaLnBrk="1" hangingPunct="1"/>
              <a:endParaRPr lang="es-ES" altLang="es-AR" sz="2200">
                <a:latin typeface="Consolas" pitchFamily="49" charset="0"/>
                <a:cs typeface="Arial" charset="0"/>
              </a:endParaRPr>
            </a:p>
          </p:txBody>
        </p:sp>
        <p:cxnSp>
          <p:nvCxnSpPr>
            <p:cNvPr id="46" name="Conector recto 45"/>
            <p:cNvCxnSpPr/>
            <p:nvPr/>
          </p:nvCxnSpPr>
          <p:spPr>
            <a:xfrm>
              <a:off x="2628714" y="1700808"/>
              <a:ext cx="0" cy="892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033" name="CuadroTexto 55"/>
          <p:cNvSpPr txBox="1">
            <a:spLocks noChangeArrowheads="1"/>
          </p:cNvSpPr>
          <p:nvPr/>
        </p:nvSpPr>
        <p:spPr bwMode="auto">
          <a:xfrm>
            <a:off x="5703888" y="4398963"/>
            <a:ext cx="4953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" altLang="es-ES" sz="2200" b="1">
                <a:latin typeface="Consolas" pitchFamily="49" charset="0"/>
              </a:rPr>
              <a:t>14</a:t>
            </a:r>
          </a:p>
        </p:txBody>
      </p:sp>
      <p:grpSp>
        <p:nvGrpSpPr>
          <p:cNvPr id="43034" name="Grupo 57"/>
          <p:cNvGrpSpPr>
            <a:grpSpLocks/>
          </p:cNvGrpSpPr>
          <p:nvPr/>
        </p:nvGrpSpPr>
        <p:grpSpPr bwMode="auto">
          <a:xfrm>
            <a:off x="3092450" y="4270375"/>
            <a:ext cx="1944688" cy="792163"/>
            <a:chOff x="1115616" y="1700808"/>
            <a:chExt cx="2356275" cy="892552"/>
          </a:xfrm>
        </p:grpSpPr>
        <p:sp>
          <p:nvSpPr>
            <p:cNvPr id="43046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669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s-ES" altLang="es-AR" sz="2200">
                <a:latin typeface="Consolas" pitchFamily="49" charset="0"/>
                <a:cs typeface="Arial" charset="0"/>
              </a:endParaRPr>
            </a:p>
            <a:p>
              <a:pPr eaLnBrk="1" hangingPunct="1"/>
              <a:endParaRPr lang="es-ES" altLang="es-AR" sz="2200">
                <a:latin typeface="Consolas" pitchFamily="49" charset="0"/>
                <a:cs typeface="Arial" charset="0"/>
              </a:endParaRPr>
            </a:p>
          </p:txBody>
        </p:sp>
        <p:cxnSp>
          <p:nvCxnSpPr>
            <p:cNvPr id="51" name="Conector recto 50"/>
            <p:cNvCxnSpPr/>
            <p:nvPr/>
          </p:nvCxnSpPr>
          <p:spPr>
            <a:xfrm>
              <a:off x="2627479" y="1700808"/>
              <a:ext cx="0" cy="892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035" name="CuadroTexto 60"/>
          <p:cNvSpPr txBox="1">
            <a:spLocks noChangeArrowheads="1"/>
          </p:cNvSpPr>
          <p:nvPr/>
        </p:nvSpPr>
        <p:spPr bwMode="auto">
          <a:xfrm>
            <a:off x="3543300" y="4470400"/>
            <a:ext cx="495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" altLang="es-ES" sz="2200" b="1">
                <a:latin typeface="Consolas" pitchFamily="49" charset="0"/>
              </a:rPr>
              <a:t>25</a:t>
            </a:r>
          </a:p>
        </p:txBody>
      </p:sp>
      <p:grpSp>
        <p:nvGrpSpPr>
          <p:cNvPr id="43036" name="Grupo 62"/>
          <p:cNvGrpSpPr>
            <a:grpSpLocks/>
          </p:cNvGrpSpPr>
          <p:nvPr/>
        </p:nvGrpSpPr>
        <p:grpSpPr bwMode="auto">
          <a:xfrm>
            <a:off x="7475538" y="4252913"/>
            <a:ext cx="1944687" cy="792162"/>
            <a:chOff x="1115616" y="1700808"/>
            <a:chExt cx="2356275" cy="892552"/>
          </a:xfrm>
        </p:grpSpPr>
        <p:sp>
          <p:nvSpPr>
            <p:cNvPr id="43044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669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s-ES" altLang="es-AR" sz="2200">
                <a:latin typeface="Consolas" pitchFamily="49" charset="0"/>
                <a:cs typeface="Arial" charset="0"/>
              </a:endParaRPr>
            </a:p>
            <a:p>
              <a:pPr eaLnBrk="1" hangingPunct="1"/>
              <a:endParaRPr lang="es-ES" altLang="es-AR" sz="2200">
                <a:latin typeface="Consolas" pitchFamily="49" charset="0"/>
                <a:cs typeface="Arial" charset="0"/>
              </a:endParaRPr>
            </a:p>
          </p:txBody>
        </p:sp>
        <p:cxnSp>
          <p:nvCxnSpPr>
            <p:cNvPr id="56" name="Conector recto 55"/>
            <p:cNvCxnSpPr/>
            <p:nvPr/>
          </p:nvCxnSpPr>
          <p:spPr>
            <a:xfrm>
              <a:off x="2627479" y="1700808"/>
              <a:ext cx="0" cy="892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037" name="CuadroTexto 65"/>
          <p:cNvSpPr txBox="1">
            <a:spLocks noChangeArrowheads="1"/>
          </p:cNvSpPr>
          <p:nvPr/>
        </p:nvSpPr>
        <p:spPr bwMode="auto">
          <a:xfrm>
            <a:off x="7864475" y="4398963"/>
            <a:ext cx="4953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" altLang="es-ES" sz="2200" b="1">
                <a:latin typeface="Consolas" pitchFamily="49" charset="0"/>
              </a:rPr>
              <a:t>10</a:t>
            </a:r>
          </a:p>
        </p:txBody>
      </p:sp>
      <p:sp>
        <p:nvSpPr>
          <p:cNvPr id="43038" name="CuadroTexto 66"/>
          <p:cNvSpPr txBox="1">
            <a:spLocks noChangeArrowheads="1"/>
          </p:cNvSpPr>
          <p:nvPr/>
        </p:nvSpPr>
        <p:spPr bwMode="auto">
          <a:xfrm>
            <a:off x="8829675" y="4432300"/>
            <a:ext cx="6508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" altLang="es-ES" sz="2200" b="1">
                <a:latin typeface="Consolas" pitchFamily="49" charset="0"/>
              </a:rPr>
              <a:t>nil</a:t>
            </a:r>
          </a:p>
        </p:txBody>
      </p:sp>
      <p:cxnSp>
        <p:nvCxnSpPr>
          <p:cNvPr id="66" name="Conector recto de flecha 65"/>
          <p:cNvCxnSpPr/>
          <p:nvPr/>
        </p:nvCxnSpPr>
        <p:spPr>
          <a:xfrm flipV="1">
            <a:off x="2497138" y="4667250"/>
            <a:ext cx="784225" cy="158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40" name="Text Box 14"/>
          <p:cNvSpPr txBox="1">
            <a:spLocks noChangeArrowheads="1"/>
          </p:cNvSpPr>
          <p:nvPr/>
        </p:nvSpPr>
        <p:spPr bwMode="auto">
          <a:xfrm>
            <a:off x="669925" y="5224463"/>
            <a:ext cx="863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_tradnl" altLang="es-ES" sz="2200">
                <a:solidFill>
                  <a:srgbClr val="FF0000"/>
                </a:solidFill>
                <a:latin typeface="Consolas" pitchFamily="49" charset="0"/>
              </a:rPr>
              <a:t>PI</a:t>
            </a:r>
          </a:p>
        </p:txBody>
      </p:sp>
      <p:cxnSp>
        <p:nvCxnSpPr>
          <p:cNvPr id="68" name="Conector recto de flecha 67"/>
          <p:cNvCxnSpPr/>
          <p:nvPr/>
        </p:nvCxnSpPr>
        <p:spPr>
          <a:xfrm flipV="1">
            <a:off x="4695825" y="4637088"/>
            <a:ext cx="784225" cy="158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/>
          <p:cNvCxnSpPr/>
          <p:nvPr/>
        </p:nvCxnSpPr>
        <p:spPr>
          <a:xfrm flipV="1">
            <a:off x="6913563" y="4665663"/>
            <a:ext cx="784225" cy="158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Box 14"/>
          <p:cNvSpPr txBox="1">
            <a:spLocks noChangeArrowheads="1"/>
          </p:cNvSpPr>
          <p:nvPr/>
        </p:nvSpPr>
        <p:spPr bwMode="auto">
          <a:xfrm>
            <a:off x="10120313" y="4329113"/>
            <a:ext cx="1590675" cy="431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s-ES_tradnl" altLang="es-ES" sz="2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Num</a:t>
            </a:r>
            <a:r>
              <a:rPr lang="es-ES_tradnl" altLang="es-ES" sz="2200" dirty="0">
                <a:solidFill>
                  <a:schemeClr val="accent6"/>
                </a:solidFill>
                <a:latin typeface="Consolas" panose="020B0609020204030204" pitchFamily="49" charset="0"/>
              </a:rPr>
              <a:t> = 3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81481E-6 L -4.16667E-7 0.00024 C 0.00156 0.00487 0.00273 0.01042 0.00469 0.01505 C 0.0056 0.01713 0.00716 0.01806 0.00833 0.01991 C 0.0181 0.03426 -4.16667E-7 0.01112 0.01901 0.03334 C 0.02031 0.03473 0.02148 0.03704 0.02279 0.0382 C 0.02461 0.03982 0.02656 0.04051 0.02865 0.04167 L 0.03138 0.04329 C 0.03229 0.04375 0.03333 0.04468 0.03425 0.04491 C 0.04219 0.047 0.0388 0.04561 0.04479 0.04838 C 0.06237 0.04769 0.07982 0.04815 0.0974 0.04653 C 0.1 0.0463 0.10247 0.04445 0.10495 0.04329 C 0.10625 0.04283 0.10755 0.04237 0.10885 0.04167 C 0.11133 0.04005 0.11419 0.03866 0.11641 0.03658 C 0.12305 0.03079 0.11523 0.03496 0.12318 0.03172 C 0.12656 0.02755 0.1293 0.02408 0.13372 0.02153 L 0.13659 0.01991 C 0.13776 0.01829 0.13919 0.01644 0.14037 0.01505 C 0.14128 0.01366 0.14245 0.01297 0.14323 0.01158 C 0.14518 0.00857 0.14714 0.00487 0.14883 0.00163 L 0.15182 -0.00347 L 0.15365 -0.01342 C 0.15404 -0.01504 0.1543 -0.01689 0.15469 -0.01828 L 0.15755 -0.02847 C 0.15781 -0.03125 0.15807 -0.03402 0.15846 -0.0368 C 0.15951 -0.04421 0.15951 -0.03935 0.15951 -0.04328 L 0.15951 -0.04305 " pathEditMode="relative" rAng="0" ptsTypes="AAAAAAAAAAAAAAAAAAAAAAAAAAA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72 -0.04305 L 0.20872 -0.04282 C 0.20898 -0.03819 0.20938 -0.03287 0.21016 -0.028 C 0.21042 -0.02569 0.21107 -0.02361 0.21159 -0.02152 C 0.21263 -0.01712 0.21367 -0.01481 0.21523 -0.01134 C 0.21615 -0.00972 0.21745 -0.00833 0.21823 -0.00648 C 0.21914 -0.00439 0.21953 -0.00162 0.22057 0.00024 C 0.22135 0.00186 0.22266 0.00209 0.22357 0.00348 C 0.22695 0.00973 0.2263 0.01158 0.22943 0.01528 C 0.23281 0.01875 0.23099 0.01436 0.23464 0.02014 C 0.23555 0.02153 0.23594 0.02408 0.23685 0.02524 C 0.23776 0.02639 0.23893 0.02616 0.23984 0.02686 C 0.24505 0.0301 0.23841 0.02732 0.24727 0.03033 C 0.24831 0.03125 0.24922 0.03288 0.25026 0.03357 C 0.25143 0.0345 0.25273 0.0345 0.25404 0.03519 C 0.26341 0.03982 0.24948 0.03357 0.26068 0.03866 L 0.31419 0.03681 C 0.31615 0.03681 0.32565 0.03704 0.32995 0.03357 C 0.33099 0.03264 0.3319 0.03125 0.33281 0.03033 C 0.33359 0.02963 0.33438 0.0294 0.33503 0.02848 C 0.34271 0.01899 0.33672 0.02408 0.3418 0.02014 C 0.34258 0.01852 0.34323 0.01667 0.34401 0.01528 C 0.34466 0.01389 0.34557 0.0132 0.34622 0.01181 C 0.34688 0.01042 0.34714 0.00834 0.34766 0.00695 C 0.34844 0.0051 0.34935 0.00371 0.35 0.00186 C 0.35091 -0.00092 0.35234 -0.00671 0.353 -0.00972 C 0.35365 -0.01296 0.35404 -0.01643 0.35443 -0.01967 C 0.35521 -0.0243 0.35586 -0.02824 0.35599 -0.0331 C 0.35612 -0.04027 0.35599 -0.04745 0.35599 -0.05462 L 0.35599 -0.05439 " pathEditMode="relative" rAng="0" ptsTypes="AAAAAAAAAAAAAAAAAAAAAAAAAAAAAA">
                                      <p:cBhvr>
                                        <p:cTn id="2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57" y="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81481E-6 L -4.16667E-7 0.00024 C 0.00156 0.00487 0.00273 0.01042 0.00469 0.01505 C 0.0056 0.01713 0.00716 0.01806 0.00833 0.01991 C 0.0181 0.03426 -4.16667E-7 0.01112 0.01901 0.03334 C 0.02031 0.03473 0.02148 0.03704 0.02279 0.0382 C 0.02461 0.03982 0.02656 0.04051 0.02865 0.04167 L 0.03138 0.04329 C 0.03229 0.04375 0.03333 0.04468 0.03425 0.04491 C 0.04219 0.047 0.0388 0.04561 0.04479 0.04838 C 0.06237 0.04769 0.07982 0.04815 0.0974 0.04653 C 0.1 0.0463 0.10247 0.04445 0.10495 0.04329 C 0.10625 0.04283 0.10755 0.04237 0.10885 0.04167 C 0.11133 0.04005 0.11419 0.03866 0.11641 0.03658 C 0.12305 0.03079 0.11523 0.03496 0.12318 0.03172 C 0.12656 0.02755 0.1293 0.02408 0.13372 0.02153 L 0.13659 0.01991 C 0.13776 0.01829 0.13919 0.01644 0.14037 0.01505 C 0.14128 0.01366 0.14245 0.01297 0.14323 0.01158 C 0.14518 0.00857 0.14714 0.00487 0.14883 0.00163 L 0.15182 -0.00347 L 0.15365 -0.01342 C 0.15404 -0.01504 0.1543 -0.01689 0.15469 -0.01828 L 0.15755 -0.02847 C 0.15781 -0.03125 0.15807 -0.03402 0.15846 -0.0368 C 0.15951 -0.04421 0.15951 -0.03935 0.15951 -0.04328 L 0.15951 -0.04305 " pathEditMode="relative" rAng="0" ptsTypes="AAAAAAAAAAAAAAAAAAAAAAAAAAA">
                                      <p:cBhvr>
                                        <p:cTn id="3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72 -0.04305 L 0.20872 -0.04282 C 0.20898 -0.03819 0.20938 -0.03287 0.21016 -0.028 C 0.21042 -0.02569 0.21107 -0.02361 0.21159 -0.02152 C 0.21263 -0.01712 0.21367 -0.01481 0.21523 -0.01134 C 0.21615 -0.00972 0.21745 -0.00833 0.21823 -0.00648 C 0.21914 -0.00439 0.21953 -0.00162 0.22057 0.00024 C 0.22135 0.00186 0.22266 0.00209 0.22357 0.00348 C 0.22695 0.00973 0.2263 0.01158 0.22943 0.01528 C 0.23281 0.01875 0.23099 0.01436 0.23464 0.02014 C 0.23555 0.02153 0.23594 0.02408 0.23685 0.02524 C 0.23776 0.02639 0.23893 0.02616 0.23984 0.02686 C 0.24505 0.0301 0.23841 0.02732 0.24727 0.03033 C 0.24831 0.03125 0.24922 0.03288 0.25026 0.03357 C 0.25143 0.0345 0.25273 0.0345 0.25404 0.03519 C 0.26341 0.03982 0.24948 0.03357 0.26068 0.03866 L 0.31419 0.03681 C 0.31615 0.03681 0.32565 0.03704 0.32995 0.03357 C 0.33099 0.03264 0.3319 0.03125 0.33281 0.03033 C 0.33359 0.02963 0.33438 0.0294 0.33503 0.02848 C 0.34271 0.01899 0.33672 0.02408 0.3418 0.02014 C 0.34258 0.01852 0.34323 0.01667 0.34401 0.01528 C 0.34466 0.01389 0.34557 0.0132 0.34622 0.01181 C 0.34688 0.01042 0.34714 0.00834 0.34766 0.00695 C 0.34844 0.0051 0.34935 0.00371 0.35 0.00186 C 0.35091 -0.00092 0.35234 -0.00671 0.353 -0.00972 C 0.35365 -0.01296 0.35404 -0.01643 0.35443 -0.01967 C 0.35521 -0.0243 0.35586 -0.02824 0.35599 -0.0331 C 0.35612 -0.04027 0.35599 -0.04745 0.35599 -0.05462 L 0.35599 -0.05439 " pathEditMode="relative" rAng="0" ptsTypes="AAAAAAAAAAAAAAAAAAAAAAAAAAAAAA">
                                      <p:cBhvr>
                                        <p:cTn id="4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57" y="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599 -0.05439 L 0.35599 -0.05416 C 0.35612 -0.05347 0.35859 -0.04351 0.35912 -0.04027 C 0.3599 -0.03611 0.36263 -0.01875 0.36406 -0.01412 C 0.36458 -0.0125 0.36523 -0.01064 0.36563 -0.00879 C 0.36602 -0.00787 0.36602 -0.00648 0.36641 -0.00509 C 0.36732 -0.00231 0.36966 0.00163 0.37044 0.00417 C 0.37109 0.00579 0.37135 0.00764 0.37214 0.00926 C 0.37383 0.0125 0.37604 0.01505 0.37787 0.01829 C 0.38659 0.0338 0.375 0.01598 0.38268 0.02616 C 0.38359 0.02732 0.38412 0.02917 0.38516 0.0301 C 0.38724 0.03218 0.38958 0.03311 0.39154 0.03519 C 0.39245 0.03612 0.3974 0.04121 0.39883 0.04167 C 0.4026 0.04329 0.40651 0.04422 0.41029 0.04561 C 0.42083 0.04954 0.41263 0.04746 0.42409 0.04977 L 0.45977 0.04815 C 0.46289 0.04792 0.46341 0.04607 0.46628 0.04445 C 0.46732 0.04375 0.46849 0.04375 0.46953 0.04306 C 0.4905 0.03033 0.47344 0.03982 0.48177 0.03519 C 0.48268 0.03403 0.48372 0.03241 0.4849 0.03149 C 0.48971 0.02686 0.48984 0.02686 0.49388 0.025 C 0.49479 0.02315 0.49544 0.02153 0.49622 0.01968 C 0.49688 0.01829 0.49727 0.0169 0.49792 0.01575 C 0.49961 0.01227 0.50182 0.00926 0.50287 0.00533 C 0.50339 0.00325 0.50391 0.00093 0.50443 -0.00115 C 0.50469 -0.00231 0.50482 -0.00393 0.50521 -0.00509 C 0.50573 -0.00694 0.50625 -0.00856 0.5069 -0.01041 C 0.50742 -0.0125 0.50794 -0.01458 0.50846 -0.01689 C 0.51016 -0.04444 0.50925 -0.02546 0.50925 -0.07384 L 0.50925 -0.07361 " pathEditMode="relative" rAng="0" ptsTypes="AAAAAAAAAAAAAAAAAAAAAAAAAAAAAA">
                                      <p:cBhvr>
                                        <p:cTn id="4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69" y="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755 -0.01435 L 0.50755 -0.01412 C 0.50885 -0.01087 0.5099 -0.00717 0.51146 -0.00439 C 0.51198 -0.00347 0.51315 -0.00393 0.5138 -0.003 C 0.51771 0.00163 0.51484 0.00024 0.51771 0.00533 C 0.51836 0.00649 0.51927 0.00718 0.52005 0.00811 C 0.52305 0.01598 0.52005 0.00926 0.52409 0.01528 C 0.52487 0.01644 0.52552 0.01829 0.52643 0.01945 C 0.53294 0.02848 0.52891 0.02223 0.53438 0.02778 C 0.53594 0.02963 0.5375 0.03172 0.53906 0.03357 C 0.53984 0.0345 0.5405 0.03565 0.54141 0.03635 C 0.54219 0.03681 0.54297 0.03704 0.54375 0.03774 C 0.54492 0.03843 0.54583 0.03982 0.54701 0.04051 C 0.54792 0.04121 0.54909 0.04144 0.55013 0.0419 C 0.55273 0.04885 0.55052 0.04538 0.55638 0.04746 C 0.55859 0.04838 0.56068 0.04931 0.56276 0.05024 C 0.56667 0.05209 0.56484 0.05116 0.56823 0.05325 C 0.5707 0.05278 0.57969 0.05325 0.58412 0.05024 C 0.58516 0.04954 0.5862 0.04862 0.58724 0.04746 C 0.58815 0.0463 0.58867 0.04468 0.58958 0.04329 C 0.59037 0.04213 0.59115 0.04144 0.59193 0.04051 C 0.59245 0.03913 0.5931 0.03774 0.59349 0.03635 C 0.59401 0.0345 0.59401 0.03241 0.59427 0.03056 C 0.59479 0.02825 0.59531 0.02593 0.59583 0.02362 C 0.59831 0.01413 0.59648 0.02176 0.59909 0.01389 C 0.60247 0.00301 0.59844 0.01343 0.603 0.00255 C 0.60495 -0.00787 0.60508 -0.00416 0.60378 -0.01574 C 0.60365 -0.01712 0.60339 -0.01851 0.603 -0.0199 C 0.603 -0.02013 0.60052 -0.02824 0.59909 -0.02546 L 0.60065 -0.02268 L 0.60065 -0.02245 " pathEditMode="relative" rAng="0" ptsTypes="AAAAAAAAAAAAAAAAAAAAAAAAAAAAAAA">
                                      <p:cBhvr>
                                        <p:cTn id="5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37" grpId="2"/>
      <p:bldP spid="61" grpId="0"/>
      <p:bldP spid="43" grpId="0"/>
      <p:bldP spid="43" grpId="1"/>
      <p:bldP spid="43" grpId="2"/>
      <p:bldP spid="43" grpId="3"/>
      <p:bldP spid="43" grpId="4"/>
      <p:bldP spid="7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19063" y="130175"/>
            <a:ext cx="8488362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Tipo de Dato - LISTA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1" name="3 Marcador de fecha"/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11</a:t>
            </a:r>
            <a:endParaRPr lang="es-ES" sz="1200" dirty="0"/>
          </a:p>
        </p:txBody>
      </p:sp>
      <p:grpSp>
        <p:nvGrpSpPr>
          <p:cNvPr id="44036" name="Grupo 6"/>
          <p:cNvGrpSpPr>
            <a:grpSpLocks/>
          </p:cNvGrpSpPr>
          <p:nvPr/>
        </p:nvGrpSpPr>
        <p:grpSpPr bwMode="auto">
          <a:xfrm>
            <a:off x="10318750" y="241300"/>
            <a:ext cx="1728788" cy="360363"/>
            <a:chOff x="6528048" y="2204864"/>
            <a:chExt cx="2304256" cy="527050"/>
          </a:xfrm>
        </p:grpSpPr>
        <p:sp>
          <p:nvSpPr>
            <p:cNvPr id="15" name="Rectángulo 14"/>
            <p:cNvSpPr/>
            <p:nvPr/>
          </p:nvSpPr>
          <p:spPr>
            <a:xfrm>
              <a:off x="652804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17" name="Conector recto 16"/>
            <p:cNvCxnSpPr/>
            <p:nvPr/>
          </p:nvCxnSpPr>
          <p:spPr>
            <a:xfrm>
              <a:off x="724746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>
              <a:off x="7391350" y="2492768"/>
              <a:ext cx="43376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782511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854453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6 CuadroTexto"/>
          <p:cNvSpPr txBox="1"/>
          <p:nvPr/>
        </p:nvSpPr>
        <p:spPr>
          <a:xfrm>
            <a:off x="6672263" y="169863"/>
            <a:ext cx="4465637" cy="5222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800" b="1" dirty="0">
                <a:solidFill>
                  <a:schemeClr val="accent1">
                    <a:lumMod val="75000"/>
                  </a:schemeClr>
                </a:solidFill>
              </a:rPr>
              <a:t>BUSCAR UN ELEMENTO</a:t>
            </a:r>
          </a:p>
        </p:txBody>
      </p:sp>
      <p:sp>
        <p:nvSpPr>
          <p:cNvPr id="42" name="6 CuadroTexto"/>
          <p:cNvSpPr txBox="1"/>
          <p:nvPr/>
        </p:nvSpPr>
        <p:spPr>
          <a:xfrm>
            <a:off x="1806575" y="1770063"/>
            <a:ext cx="5113338" cy="5857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3200" b="1" dirty="0">
                <a:solidFill>
                  <a:schemeClr val="accent1">
                    <a:lumMod val="75000"/>
                  </a:schemeClr>
                </a:solidFill>
              </a:rPr>
              <a:t>BUSCAR UN ELEMENTO</a:t>
            </a:r>
          </a:p>
        </p:txBody>
      </p:sp>
      <p:pic>
        <p:nvPicPr>
          <p:cNvPr id="44039" name="Imagen 13" descr="Un dibujo de una cara feliz&#10;&#10;Descripción generada automáticamente con confianza 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111250"/>
            <a:ext cx="1703388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6 CuadroTexto"/>
          <p:cNvSpPr txBox="1"/>
          <p:nvPr/>
        </p:nvSpPr>
        <p:spPr>
          <a:xfrm>
            <a:off x="920750" y="2992438"/>
            <a:ext cx="11271250" cy="304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Inicializo una variable </a:t>
            </a:r>
            <a:r>
              <a:rPr lang="es-ES_tradnl" sz="2400" b="1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auxiliar </a:t>
            </a:r>
            <a:r>
              <a:rPr lang="es-ES_tradnl" sz="2400" dirty="0">
                <a:solidFill>
                  <a:schemeClr val="tx1"/>
                </a:solidFill>
                <a:latin typeface="Consolas" pitchFamily="49" charset="0"/>
              </a:rPr>
              <a:t>con la dirección del puntero inicial</a:t>
            </a:r>
          </a:p>
          <a:p>
            <a:pPr algn="just" eaLnBrk="1" hangingPunct="1">
              <a:buClr>
                <a:srgbClr val="FFCC66"/>
              </a:buClr>
              <a:defRPr/>
            </a:pPr>
            <a:endParaRPr lang="es-ES_tradnl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mientras (no sea el final de la lista y no encuentre el elemento)</a:t>
            </a:r>
          </a:p>
          <a:p>
            <a:pPr algn="just" eaLnBrk="1" hangingPunct="1">
              <a:buClr>
                <a:srgbClr val="FFCC66"/>
              </a:buClr>
              <a:defRPr/>
            </a:pPr>
            <a:endParaRPr lang="es-ES_tradnl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si es el elemento buscado detengo la búsqueda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sino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avanzo al siguiente elemento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19063" y="130175"/>
            <a:ext cx="8488362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Tipo de Dato - LISTA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1" name="3 Marcador de fecha"/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11</a:t>
            </a:r>
            <a:endParaRPr lang="es-ES" sz="1200" dirty="0"/>
          </a:p>
        </p:txBody>
      </p:sp>
      <p:grpSp>
        <p:nvGrpSpPr>
          <p:cNvPr id="45060" name="Grupo 6"/>
          <p:cNvGrpSpPr>
            <a:grpSpLocks/>
          </p:cNvGrpSpPr>
          <p:nvPr/>
        </p:nvGrpSpPr>
        <p:grpSpPr bwMode="auto">
          <a:xfrm>
            <a:off x="10318750" y="241300"/>
            <a:ext cx="1728788" cy="360363"/>
            <a:chOff x="6528048" y="2204864"/>
            <a:chExt cx="2304256" cy="527050"/>
          </a:xfrm>
        </p:grpSpPr>
        <p:sp>
          <p:nvSpPr>
            <p:cNvPr id="15" name="Rectángulo 14"/>
            <p:cNvSpPr/>
            <p:nvPr/>
          </p:nvSpPr>
          <p:spPr>
            <a:xfrm>
              <a:off x="652804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17" name="Conector recto 16"/>
            <p:cNvCxnSpPr/>
            <p:nvPr/>
          </p:nvCxnSpPr>
          <p:spPr>
            <a:xfrm>
              <a:off x="724746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>
              <a:off x="7391350" y="2492768"/>
              <a:ext cx="43376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782511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854453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623888" y="1247775"/>
            <a:ext cx="95758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" altLang="es-ES" sz="2000">
                <a:latin typeface="Consolas" pitchFamily="49" charset="0"/>
              </a:rPr>
              <a:t>function buscar (pI: listaE; valor:integer):boolean;</a:t>
            </a:r>
          </a:p>
          <a:p>
            <a:pPr eaLnBrk="1" hangingPunct="1"/>
            <a:r>
              <a:rPr lang="es-ES" altLang="es-ES" sz="2000">
                <a:latin typeface="Consolas" pitchFamily="49" charset="0"/>
              </a:rPr>
              <a:t>Var</a:t>
            </a:r>
          </a:p>
          <a:p>
            <a:pPr eaLnBrk="1" hangingPunct="1"/>
            <a:r>
              <a:rPr lang="es-ES" altLang="es-ES" sz="2000">
                <a:latin typeface="Consolas" pitchFamily="49" charset="0"/>
              </a:rPr>
              <a:t> aux:listaE; </a:t>
            </a:r>
          </a:p>
          <a:p>
            <a:pPr eaLnBrk="1" hangingPunct="1"/>
            <a:r>
              <a:rPr lang="es-ES" altLang="es-ES" sz="2000">
                <a:latin typeface="Consolas" pitchFamily="49" charset="0"/>
              </a:rPr>
              <a:t> encontré:boolean;</a:t>
            </a:r>
          </a:p>
          <a:p>
            <a:pPr eaLnBrk="1" hangingPunct="1"/>
            <a:endParaRPr lang="es-ES" altLang="es-ES" sz="2000">
              <a:latin typeface="Consolas" pitchFamily="49" charset="0"/>
            </a:endParaRPr>
          </a:p>
          <a:p>
            <a:pPr eaLnBrk="1" hangingPunct="1"/>
            <a:r>
              <a:rPr lang="es-ES" altLang="es-ES" sz="2000">
                <a:latin typeface="Consolas" pitchFamily="49" charset="0"/>
              </a:rPr>
              <a:t>Begin</a:t>
            </a:r>
          </a:p>
          <a:p>
            <a:pPr eaLnBrk="1" hangingPunct="1"/>
            <a:r>
              <a:rPr lang="es-ES" altLang="es-ES" sz="2000">
                <a:latin typeface="Consolas" pitchFamily="49" charset="0"/>
              </a:rPr>
              <a:t>  encontré:= false;</a:t>
            </a:r>
          </a:p>
          <a:p>
            <a:pPr eaLnBrk="1" hangingPunct="1"/>
            <a:r>
              <a:rPr lang="es-ES" altLang="es-ES" sz="2000">
                <a:latin typeface="Consolas" pitchFamily="49" charset="0"/>
              </a:rPr>
              <a:t>  aux:= pI;</a:t>
            </a:r>
          </a:p>
          <a:p>
            <a:pPr eaLnBrk="1" hangingPunct="1"/>
            <a:r>
              <a:rPr lang="es-ES" altLang="es-ES" sz="2000">
                <a:latin typeface="Consolas" pitchFamily="49" charset="0"/>
              </a:rPr>
              <a:t>  while ((aux</a:t>
            </a:r>
            <a:r>
              <a:rPr lang="es-ES_tradnl" altLang="es-ES" sz="2000">
                <a:latin typeface="Consolas" pitchFamily="49" charset="0"/>
              </a:rPr>
              <a:t> &lt;&gt; nil</a:t>
            </a:r>
            <a:r>
              <a:rPr lang="es-ES" altLang="es-ES" sz="2000">
                <a:latin typeface="Consolas" pitchFamily="49" charset="0"/>
              </a:rPr>
              <a:t>) and (encontré = false)) do</a:t>
            </a:r>
          </a:p>
          <a:p>
            <a:pPr eaLnBrk="1" hangingPunct="1"/>
            <a:r>
              <a:rPr lang="es-ES" altLang="es-ES" sz="2000">
                <a:latin typeface="Consolas" pitchFamily="49" charset="0"/>
              </a:rPr>
              <a:t>   begin</a:t>
            </a:r>
          </a:p>
          <a:p>
            <a:pPr eaLnBrk="1" hangingPunct="1"/>
            <a:r>
              <a:rPr lang="es-ES" altLang="es-ES" sz="2000">
                <a:latin typeface="Consolas" pitchFamily="49" charset="0"/>
              </a:rPr>
              <a:t>      if (aux</a:t>
            </a:r>
            <a:r>
              <a:rPr lang="es-ES_tradnl" altLang="es-ES" sz="2000">
                <a:latin typeface="Consolas" pitchFamily="49" charset="0"/>
              </a:rPr>
              <a:t>^.elem = valor</a:t>
            </a:r>
            <a:r>
              <a:rPr lang="es-ES" altLang="es-ES" sz="2000">
                <a:latin typeface="Consolas" pitchFamily="49" charset="0"/>
              </a:rPr>
              <a:t>) then encontre:=true</a:t>
            </a:r>
          </a:p>
          <a:p>
            <a:pPr eaLnBrk="1" hangingPunct="1"/>
            <a:r>
              <a:rPr lang="es-ES" altLang="es-ES" sz="2000">
                <a:latin typeface="Consolas" pitchFamily="49" charset="0"/>
              </a:rPr>
              <a:t>      else</a:t>
            </a:r>
          </a:p>
          <a:p>
            <a:pPr eaLnBrk="1" hangingPunct="1"/>
            <a:r>
              <a:rPr lang="es-ES" altLang="es-ES" sz="2000">
                <a:latin typeface="Consolas" pitchFamily="49" charset="0"/>
              </a:rPr>
              <a:t>        aux:= aux</a:t>
            </a:r>
            <a:r>
              <a:rPr lang="es-ES_tradnl" altLang="es-ES" sz="2000">
                <a:latin typeface="Consolas" pitchFamily="49" charset="0"/>
              </a:rPr>
              <a:t>^.sig;</a:t>
            </a:r>
          </a:p>
          <a:p>
            <a:pPr eaLnBrk="1" hangingPunct="1"/>
            <a:r>
              <a:rPr lang="es-ES_tradnl" altLang="es-ES" sz="2000">
                <a:latin typeface="Consolas" pitchFamily="49" charset="0"/>
              </a:rPr>
              <a:t>   end;</a:t>
            </a:r>
          </a:p>
          <a:p>
            <a:pPr eaLnBrk="1" hangingPunct="1"/>
            <a:r>
              <a:rPr lang="es-ES_tradnl" altLang="es-ES" sz="2000">
                <a:latin typeface="Consolas" pitchFamily="49" charset="0"/>
              </a:rPr>
              <a:t>   buscar:= encontré; </a:t>
            </a:r>
            <a:endParaRPr lang="es-ES" altLang="es-ES" sz="2000">
              <a:latin typeface="Consolas" pitchFamily="49" charset="0"/>
            </a:endParaRPr>
          </a:p>
          <a:p>
            <a:pPr eaLnBrk="1" hangingPunct="1"/>
            <a:r>
              <a:rPr lang="es-ES" altLang="es-ES" sz="2000">
                <a:latin typeface="Consolas" pitchFamily="49" charset="0"/>
              </a:rPr>
              <a:t>end;</a:t>
            </a:r>
          </a:p>
        </p:txBody>
      </p:sp>
      <p:sp>
        <p:nvSpPr>
          <p:cNvPr id="25" name="6 CuadroTexto"/>
          <p:cNvSpPr txBox="1"/>
          <p:nvPr/>
        </p:nvSpPr>
        <p:spPr>
          <a:xfrm>
            <a:off x="6527800" y="169863"/>
            <a:ext cx="4465638" cy="5222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800" b="1" dirty="0">
                <a:solidFill>
                  <a:schemeClr val="accent1">
                    <a:lumMod val="75000"/>
                  </a:schemeClr>
                </a:solidFill>
              </a:rPr>
              <a:t>BUSCAR UN ELEMENTO</a:t>
            </a:r>
          </a:p>
        </p:txBody>
      </p:sp>
      <p:sp>
        <p:nvSpPr>
          <p:cNvPr id="117" name="6 CuadroTexto"/>
          <p:cNvSpPr txBox="1"/>
          <p:nvPr/>
        </p:nvSpPr>
        <p:spPr bwMode="auto">
          <a:xfrm rot="21188893">
            <a:off x="8070850" y="1693863"/>
            <a:ext cx="3708400" cy="10763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s-ES" sz="3200" b="1" dirty="0">
                <a:solidFill>
                  <a:schemeClr val="accent4"/>
                </a:solidFill>
              </a:rPr>
              <a:t>Funciona si la lista que recibo es vacía?</a:t>
            </a:r>
          </a:p>
        </p:txBody>
      </p:sp>
      <p:sp>
        <p:nvSpPr>
          <p:cNvPr id="41" name="6 CuadroTexto"/>
          <p:cNvSpPr txBox="1"/>
          <p:nvPr/>
        </p:nvSpPr>
        <p:spPr bwMode="auto">
          <a:xfrm rot="460359">
            <a:off x="8072438" y="3479800"/>
            <a:ext cx="3708400" cy="584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s-ES" sz="3200" b="1" dirty="0">
                <a:solidFill>
                  <a:schemeClr val="accent6"/>
                </a:solidFill>
              </a:rPr>
              <a:t>Necesito usar </a:t>
            </a:r>
            <a:r>
              <a:rPr lang="es-ES" sz="3200" b="1" dirty="0" err="1">
                <a:solidFill>
                  <a:schemeClr val="accent6"/>
                </a:solidFill>
              </a:rPr>
              <a:t>aux</a:t>
            </a:r>
            <a:r>
              <a:rPr lang="es-ES" sz="3200" b="1" dirty="0">
                <a:solidFill>
                  <a:schemeClr val="accent6"/>
                </a:solidFill>
              </a:rPr>
              <a:t>?</a:t>
            </a:r>
          </a:p>
        </p:txBody>
      </p:sp>
      <p:grpSp>
        <p:nvGrpSpPr>
          <p:cNvPr id="42" name="Grupo 41"/>
          <p:cNvGrpSpPr>
            <a:grpSpLocks/>
          </p:cNvGrpSpPr>
          <p:nvPr/>
        </p:nvGrpSpPr>
        <p:grpSpPr bwMode="auto">
          <a:xfrm>
            <a:off x="6672263" y="5514975"/>
            <a:ext cx="4895850" cy="827088"/>
            <a:chOff x="6612385" y="3483750"/>
            <a:chExt cx="2664868" cy="1389902"/>
          </a:xfrm>
        </p:grpSpPr>
        <p:sp>
          <p:nvSpPr>
            <p:cNvPr id="43" name="CuadroTexto 42"/>
            <p:cNvSpPr txBox="1"/>
            <p:nvPr/>
          </p:nvSpPr>
          <p:spPr>
            <a:xfrm>
              <a:off x="6990858" y="3483750"/>
              <a:ext cx="2286395" cy="12938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ES" sz="2200" b="1" dirty="0">
                  <a:solidFill>
                    <a:srgbClr val="FF0066"/>
                  </a:solidFill>
                  <a:latin typeface="+mn-lt"/>
                </a:rPr>
                <a:t>Funciona si la lista está ordenada?</a:t>
              </a:r>
            </a:p>
            <a:p>
              <a:pPr algn="ctr">
                <a:defRPr/>
              </a:pPr>
              <a:r>
                <a:rPr lang="es-ES" sz="2200" b="1" dirty="0">
                  <a:solidFill>
                    <a:srgbClr val="FF0066"/>
                  </a:solidFill>
                  <a:latin typeface="+mn-lt"/>
                </a:rPr>
                <a:t>Si funciona es la mejor solución?</a:t>
              </a:r>
              <a:endParaRPr lang="es-AR" sz="2200" b="1" dirty="0">
                <a:solidFill>
                  <a:srgbClr val="FF0066"/>
                </a:solidFill>
                <a:latin typeface="+mn-lt"/>
              </a:endParaRPr>
            </a:p>
          </p:txBody>
        </p:sp>
        <p:pic>
          <p:nvPicPr>
            <p:cNvPr id="45067" name="Imagen 16" descr="Logotipo, Icono&#10;&#10;Descripción generada automáticament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2385" y="3579640"/>
              <a:ext cx="495775" cy="1294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7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75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75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75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75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75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750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750"/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750"/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750"/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750"/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750"/>
                                        <p:tgtEl>
                                          <p:spTgt spid="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750"/>
                                        <p:tgtEl>
                                          <p:spTgt spid="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750"/>
                                        <p:tgtEl>
                                          <p:spTgt spid="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17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1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117" grpId="0"/>
      <p:bldP spid="4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19063" y="130175"/>
            <a:ext cx="8488362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Tipo de Dato - LISTA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1" name="3 Marcador de fecha"/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11</a:t>
            </a:r>
            <a:endParaRPr lang="es-ES" sz="1200" dirty="0"/>
          </a:p>
        </p:txBody>
      </p:sp>
      <p:grpSp>
        <p:nvGrpSpPr>
          <p:cNvPr id="46084" name="Grupo 6"/>
          <p:cNvGrpSpPr>
            <a:grpSpLocks/>
          </p:cNvGrpSpPr>
          <p:nvPr/>
        </p:nvGrpSpPr>
        <p:grpSpPr bwMode="auto">
          <a:xfrm>
            <a:off x="10318750" y="241300"/>
            <a:ext cx="1728788" cy="360363"/>
            <a:chOff x="6528048" y="2204864"/>
            <a:chExt cx="2304256" cy="527050"/>
          </a:xfrm>
        </p:grpSpPr>
        <p:sp>
          <p:nvSpPr>
            <p:cNvPr id="15" name="Rectángulo 14"/>
            <p:cNvSpPr/>
            <p:nvPr/>
          </p:nvSpPr>
          <p:spPr>
            <a:xfrm>
              <a:off x="652804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17" name="Conector recto 16"/>
            <p:cNvCxnSpPr/>
            <p:nvPr/>
          </p:nvCxnSpPr>
          <p:spPr>
            <a:xfrm>
              <a:off x="724746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>
              <a:off x="7391350" y="2492768"/>
              <a:ext cx="43376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782511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854453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6 CuadroTexto"/>
          <p:cNvSpPr txBox="1"/>
          <p:nvPr/>
        </p:nvSpPr>
        <p:spPr>
          <a:xfrm>
            <a:off x="6815138" y="169863"/>
            <a:ext cx="4465637" cy="5222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800" b="1" dirty="0">
                <a:solidFill>
                  <a:schemeClr val="accent1">
                    <a:lumMod val="75000"/>
                  </a:schemeClr>
                </a:solidFill>
              </a:rPr>
              <a:t>BUSCAR EN UNA LISTA</a:t>
            </a:r>
          </a:p>
        </p:txBody>
      </p:sp>
      <p:grpSp>
        <p:nvGrpSpPr>
          <p:cNvPr id="46086" name="Grupo 46"/>
          <p:cNvGrpSpPr>
            <a:grpSpLocks/>
          </p:cNvGrpSpPr>
          <p:nvPr/>
        </p:nvGrpSpPr>
        <p:grpSpPr bwMode="auto">
          <a:xfrm>
            <a:off x="849313" y="2028825"/>
            <a:ext cx="1944687" cy="792163"/>
            <a:chOff x="1115616" y="1700808"/>
            <a:chExt cx="2356275" cy="892552"/>
          </a:xfrm>
        </p:grpSpPr>
        <p:sp>
          <p:nvSpPr>
            <p:cNvPr id="46130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669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s-ES" altLang="es-AR" sz="2200">
                <a:latin typeface="Consolas" pitchFamily="49" charset="0"/>
                <a:cs typeface="Arial" charset="0"/>
              </a:endParaRPr>
            </a:p>
            <a:p>
              <a:pPr eaLnBrk="1" hangingPunct="1"/>
              <a:endParaRPr lang="es-ES" altLang="es-AR" sz="2200">
                <a:latin typeface="Consolas" pitchFamily="49" charset="0"/>
                <a:cs typeface="Arial" charset="0"/>
              </a:endParaRPr>
            </a:p>
          </p:txBody>
        </p:sp>
        <p:cxnSp>
          <p:nvCxnSpPr>
            <p:cNvPr id="35" name="Conector recto 34"/>
            <p:cNvCxnSpPr/>
            <p:nvPr/>
          </p:nvCxnSpPr>
          <p:spPr>
            <a:xfrm>
              <a:off x="2627479" y="1700808"/>
              <a:ext cx="0" cy="892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087" name="CuadroTexto 49"/>
          <p:cNvSpPr txBox="1">
            <a:spLocks noChangeArrowheads="1"/>
          </p:cNvSpPr>
          <p:nvPr/>
        </p:nvSpPr>
        <p:spPr bwMode="auto">
          <a:xfrm>
            <a:off x="1230313" y="2165350"/>
            <a:ext cx="3413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" altLang="es-ES" sz="2200" b="1">
                <a:latin typeface="Consolas" pitchFamily="49" charset="0"/>
              </a:rPr>
              <a:t>4</a:t>
            </a:r>
          </a:p>
        </p:txBody>
      </p:sp>
      <p:sp>
        <p:nvSpPr>
          <p:cNvPr id="37" name="Text Box 14"/>
          <p:cNvSpPr txBox="1">
            <a:spLocks noChangeArrowheads="1"/>
          </p:cNvSpPr>
          <p:nvPr/>
        </p:nvSpPr>
        <p:spPr bwMode="auto">
          <a:xfrm>
            <a:off x="1476375" y="3068638"/>
            <a:ext cx="863600" cy="431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s-ES_tradnl" altLang="es-ES" sz="2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aux</a:t>
            </a:r>
            <a:endParaRPr lang="es-ES_tradnl" altLang="es-ES" sz="22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grpSp>
        <p:nvGrpSpPr>
          <p:cNvPr id="46089" name="Grupo 52"/>
          <p:cNvGrpSpPr>
            <a:grpSpLocks/>
          </p:cNvGrpSpPr>
          <p:nvPr/>
        </p:nvGrpSpPr>
        <p:grpSpPr bwMode="auto">
          <a:xfrm>
            <a:off x="5313363" y="2038350"/>
            <a:ext cx="1943100" cy="792163"/>
            <a:chOff x="1115616" y="1700808"/>
            <a:chExt cx="2356275" cy="892552"/>
          </a:xfrm>
        </p:grpSpPr>
        <p:sp>
          <p:nvSpPr>
            <p:cNvPr id="46128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669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s-ES" altLang="es-AR" sz="2200">
                <a:latin typeface="Consolas" pitchFamily="49" charset="0"/>
                <a:cs typeface="Arial" charset="0"/>
              </a:endParaRPr>
            </a:p>
            <a:p>
              <a:pPr eaLnBrk="1" hangingPunct="1"/>
              <a:endParaRPr lang="es-ES" altLang="es-AR" sz="2200">
                <a:latin typeface="Consolas" pitchFamily="49" charset="0"/>
                <a:cs typeface="Arial" charset="0"/>
              </a:endParaRPr>
            </a:p>
          </p:txBody>
        </p:sp>
        <p:cxnSp>
          <p:nvCxnSpPr>
            <p:cNvPr id="40" name="Conector recto 39"/>
            <p:cNvCxnSpPr/>
            <p:nvPr/>
          </p:nvCxnSpPr>
          <p:spPr>
            <a:xfrm>
              <a:off x="2628714" y="1700808"/>
              <a:ext cx="0" cy="892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090" name="CuadroTexto 55"/>
          <p:cNvSpPr txBox="1">
            <a:spLocks noChangeArrowheads="1"/>
          </p:cNvSpPr>
          <p:nvPr/>
        </p:nvSpPr>
        <p:spPr bwMode="auto">
          <a:xfrm>
            <a:off x="5703888" y="2166938"/>
            <a:ext cx="4953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" altLang="es-ES" sz="2200" b="1">
                <a:latin typeface="Consolas" pitchFamily="49" charset="0"/>
              </a:rPr>
              <a:t>14</a:t>
            </a:r>
          </a:p>
        </p:txBody>
      </p:sp>
      <p:grpSp>
        <p:nvGrpSpPr>
          <p:cNvPr id="46091" name="Grupo 57"/>
          <p:cNvGrpSpPr>
            <a:grpSpLocks/>
          </p:cNvGrpSpPr>
          <p:nvPr/>
        </p:nvGrpSpPr>
        <p:grpSpPr bwMode="auto">
          <a:xfrm>
            <a:off x="3092450" y="2038350"/>
            <a:ext cx="1944688" cy="792163"/>
            <a:chOff x="1115616" y="1700808"/>
            <a:chExt cx="2356275" cy="892552"/>
          </a:xfrm>
        </p:grpSpPr>
        <p:sp>
          <p:nvSpPr>
            <p:cNvPr id="46126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669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s-ES" altLang="es-AR" sz="2200">
                <a:latin typeface="Consolas" pitchFamily="49" charset="0"/>
                <a:cs typeface="Arial" charset="0"/>
              </a:endParaRPr>
            </a:p>
            <a:p>
              <a:pPr eaLnBrk="1" hangingPunct="1"/>
              <a:endParaRPr lang="es-ES" altLang="es-AR" sz="2200">
                <a:latin typeface="Consolas" pitchFamily="49" charset="0"/>
                <a:cs typeface="Arial" charset="0"/>
              </a:endParaRPr>
            </a:p>
          </p:txBody>
        </p:sp>
        <p:cxnSp>
          <p:nvCxnSpPr>
            <p:cNvPr id="50" name="Conector recto 49"/>
            <p:cNvCxnSpPr/>
            <p:nvPr/>
          </p:nvCxnSpPr>
          <p:spPr>
            <a:xfrm>
              <a:off x="2627479" y="1700808"/>
              <a:ext cx="0" cy="892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092" name="CuadroTexto 60"/>
          <p:cNvSpPr txBox="1">
            <a:spLocks noChangeArrowheads="1"/>
          </p:cNvSpPr>
          <p:nvPr/>
        </p:nvSpPr>
        <p:spPr bwMode="auto">
          <a:xfrm>
            <a:off x="3543300" y="2238375"/>
            <a:ext cx="4953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" altLang="es-ES" sz="2200" b="1">
                <a:latin typeface="Consolas" pitchFamily="49" charset="0"/>
              </a:rPr>
              <a:t>10</a:t>
            </a:r>
          </a:p>
        </p:txBody>
      </p:sp>
      <p:grpSp>
        <p:nvGrpSpPr>
          <p:cNvPr id="46093" name="Grupo 62"/>
          <p:cNvGrpSpPr>
            <a:grpSpLocks/>
          </p:cNvGrpSpPr>
          <p:nvPr/>
        </p:nvGrpSpPr>
        <p:grpSpPr bwMode="auto">
          <a:xfrm>
            <a:off x="7475538" y="2020888"/>
            <a:ext cx="1944687" cy="792162"/>
            <a:chOff x="1115616" y="1700808"/>
            <a:chExt cx="2356275" cy="892552"/>
          </a:xfrm>
        </p:grpSpPr>
        <p:sp>
          <p:nvSpPr>
            <p:cNvPr id="46124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669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s-ES" altLang="es-AR" sz="2200">
                <a:latin typeface="Consolas" pitchFamily="49" charset="0"/>
                <a:cs typeface="Arial" charset="0"/>
              </a:endParaRPr>
            </a:p>
            <a:p>
              <a:pPr eaLnBrk="1" hangingPunct="1"/>
              <a:endParaRPr lang="es-ES" altLang="es-AR" sz="2200">
                <a:latin typeface="Consolas" pitchFamily="49" charset="0"/>
                <a:cs typeface="Arial" charset="0"/>
              </a:endParaRPr>
            </a:p>
          </p:txBody>
        </p:sp>
        <p:cxnSp>
          <p:nvCxnSpPr>
            <p:cNvPr id="54" name="Conector recto 53"/>
            <p:cNvCxnSpPr/>
            <p:nvPr/>
          </p:nvCxnSpPr>
          <p:spPr>
            <a:xfrm>
              <a:off x="2627479" y="1700808"/>
              <a:ext cx="0" cy="892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094" name="CuadroTexto 65"/>
          <p:cNvSpPr txBox="1">
            <a:spLocks noChangeArrowheads="1"/>
          </p:cNvSpPr>
          <p:nvPr/>
        </p:nvSpPr>
        <p:spPr bwMode="auto">
          <a:xfrm>
            <a:off x="7864475" y="2166938"/>
            <a:ext cx="4953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" altLang="es-ES" sz="2200" b="1">
                <a:latin typeface="Consolas" pitchFamily="49" charset="0"/>
              </a:rPr>
              <a:t>99</a:t>
            </a:r>
          </a:p>
        </p:txBody>
      </p:sp>
      <p:sp>
        <p:nvSpPr>
          <p:cNvPr id="46095" name="CuadroTexto 66"/>
          <p:cNvSpPr txBox="1">
            <a:spLocks noChangeArrowheads="1"/>
          </p:cNvSpPr>
          <p:nvPr/>
        </p:nvSpPr>
        <p:spPr bwMode="auto">
          <a:xfrm>
            <a:off x="8829675" y="2200275"/>
            <a:ext cx="6508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" altLang="es-ES" sz="2200" b="1">
                <a:latin typeface="Consolas" pitchFamily="49" charset="0"/>
              </a:rPr>
              <a:t>nil</a:t>
            </a:r>
          </a:p>
        </p:txBody>
      </p:sp>
      <p:cxnSp>
        <p:nvCxnSpPr>
          <p:cNvPr id="57" name="Conector recto de flecha 56"/>
          <p:cNvCxnSpPr/>
          <p:nvPr/>
        </p:nvCxnSpPr>
        <p:spPr>
          <a:xfrm flipV="1">
            <a:off x="2497138" y="2435225"/>
            <a:ext cx="784225" cy="158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97" name="Text Box 14"/>
          <p:cNvSpPr txBox="1">
            <a:spLocks noChangeArrowheads="1"/>
          </p:cNvSpPr>
          <p:nvPr/>
        </p:nvSpPr>
        <p:spPr bwMode="auto">
          <a:xfrm>
            <a:off x="669925" y="2992438"/>
            <a:ext cx="863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_tradnl" altLang="es-ES" sz="2200">
                <a:solidFill>
                  <a:srgbClr val="FF0000"/>
                </a:solidFill>
                <a:latin typeface="Consolas" pitchFamily="49" charset="0"/>
              </a:rPr>
              <a:t>PI</a:t>
            </a:r>
          </a:p>
        </p:txBody>
      </p:sp>
      <p:cxnSp>
        <p:nvCxnSpPr>
          <p:cNvPr id="59" name="Conector recto de flecha 58"/>
          <p:cNvCxnSpPr/>
          <p:nvPr/>
        </p:nvCxnSpPr>
        <p:spPr>
          <a:xfrm flipV="1">
            <a:off x="4695825" y="2405063"/>
            <a:ext cx="784225" cy="158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/>
          <p:cNvCxnSpPr/>
          <p:nvPr/>
        </p:nvCxnSpPr>
        <p:spPr>
          <a:xfrm flipV="1">
            <a:off x="6913563" y="2433638"/>
            <a:ext cx="784225" cy="158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10106025" y="2165350"/>
            <a:ext cx="1590675" cy="4302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s-ES_tradnl" altLang="es-ES" sz="2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Num</a:t>
            </a:r>
            <a:r>
              <a:rPr lang="es-ES_tradnl" altLang="es-ES" sz="2200" dirty="0">
                <a:solidFill>
                  <a:schemeClr val="accent6"/>
                </a:solidFill>
                <a:latin typeface="Consolas" panose="020B0609020204030204" pitchFamily="49" charset="0"/>
              </a:rPr>
              <a:t> = 14</a:t>
            </a:r>
          </a:p>
        </p:txBody>
      </p:sp>
      <p:grpSp>
        <p:nvGrpSpPr>
          <p:cNvPr id="46101" name="Grupo 46"/>
          <p:cNvGrpSpPr>
            <a:grpSpLocks/>
          </p:cNvGrpSpPr>
          <p:nvPr/>
        </p:nvGrpSpPr>
        <p:grpSpPr bwMode="auto">
          <a:xfrm>
            <a:off x="849313" y="4548188"/>
            <a:ext cx="1944687" cy="792162"/>
            <a:chOff x="1115616" y="1700808"/>
            <a:chExt cx="2356275" cy="892552"/>
          </a:xfrm>
        </p:grpSpPr>
        <p:sp>
          <p:nvSpPr>
            <p:cNvPr id="46122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669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s-ES" altLang="es-AR" sz="2200">
                <a:latin typeface="Consolas" pitchFamily="49" charset="0"/>
                <a:cs typeface="Arial" charset="0"/>
              </a:endParaRPr>
            </a:p>
            <a:p>
              <a:pPr eaLnBrk="1" hangingPunct="1"/>
              <a:endParaRPr lang="es-ES" altLang="es-AR" sz="2200">
                <a:latin typeface="Consolas" pitchFamily="49" charset="0"/>
                <a:cs typeface="Arial" charset="0"/>
              </a:endParaRPr>
            </a:p>
          </p:txBody>
        </p:sp>
        <p:cxnSp>
          <p:nvCxnSpPr>
            <p:cNvPr id="64" name="Conector recto 63"/>
            <p:cNvCxnSpPr/>
            <p:nvPr/>
          </p:nvCxnSpPr>
          <p:spPr>
            <a:xfrm>
              <a:off x="2627479" y="1700808"/>
              <a:ext cx="0" cy="892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102" name="CuadroTexto 49"/>
          <p:cNvSpPr txBox="1">
            <a:spLocks noChangeArrowheads="1"/>
          </p:cNvSpPr>
          <p:nvPr/>
        </p:nvSpPr>
        <p:spPr bwMode="auto">
          <a:xfrm>
            <a:off x="1230313" y="4684713"/>
            <a:ext cx="3413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" altLang="es-ES" sz="2200" b="1">
                <a:latin typeface="Consolas" pitchFamily="49" charset="0"/>
              </a:rPr>
              <a:t>4</a:t>
            </a:r>
          </a:p>
        </p:txBody>
      </p:sp>
      <p:sp>
        <p:nvSpPr>
          <p:cNvPr id="72" name="Text Box 14"/>
          <p:cNvSpPr txBox="1">
            <a:spLocks noChangeArrowheads="1"/>
          </p:cNvSpPr>
          <p:nvPr/>
        </p:nvSpPr>
        <p:spPr bwMode="auto">
          <a:xfrm>
            <a:off x="1476375" y="5589588"/>
            <a:ext cx="863600" cy="431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s-ES_tradnl" altLang="es-ES" sz="2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aux</a:t>
            </a:r>
            <a:endParaRPr lang="es-ES_tradnl" altLang="es-ES" sz="22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grpSp>
        <p:nvGrpSpPr>
          <p:cNvPr id="46104" name="Grupo 52"/>
          <p:cNvGrpSpPr>
            <a:grpSpLocks/>
          </p:cNvGrpSpPr>
          <p:nvPr/>
        </p:nvGrpSpPr>
        <p:grpSpPr bwMode="auto">
          <a:xfrm>
            <a:off x="5313363" y="4557713"/>
            <a:ext cx="1943100" cy="792162"/>
            <a:chOff x="1115616" y="1700808"/>
            <a:chExt cx="2356275" cy="892552"/>
          </a:xfrm>
        </p:grpSpPr>
        <p:sp>
          <p:nvSpPr>
            <p:cNvPr id="46120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669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s-ES" altLang="es-AR" sz="2200">
                <a:latin typeface="Consolas" pitchFamily="49" charset="0"/>
                <a:cs typeface="Arial" charset="0"/>
              </a:endParaRPr>
            </a:p>
            <a:p>
              <a:pPr eaLnBrk="1" hangingPunct="1"/>
              <a:endParaRPr lang="es-ES" altLang="es-AR" sz="2200">
                <a:latin typeface="Consolas" pitchFamily="49" charset="0"/>
                <a:cs typeface="Arial" charset="0"/>
              </a:endParaRPr>
            </a:p>
          </p:txBody>
        </p:sp>
        <p:cxnSp>
          <p:nvCxnSpPr>
            <p:cNvPr id="75" name="Conector recto 74"/>
            <p:cNvCxnSpPr/>
            <p:nvPr/>
          </p:nvCxnSpPr>
          <p:spPr>
            <a:xfrm>
              <a:off x="2628714" y="1700808"/>
              <a:ext cx="0" cy="892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105" name="CuadroTexto 55"/>
          <p:cNvSpPr txBox="1">
            <a:spLocks noChangeArrowheads="1"/>
          </p:cNvSpPr>
          <p:nvPr/>
        </p:nvSpPr>
        <p:spPr bwMode="auto">
          <a:xfrm>
            <a:off x="5703888" y="4686300"/>
            <a:ext cx="4953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" altLang="es-ES" sz="2200" b="1">
                <a:latin typeface="Consolas" pitchFamily="49" charset="0"/>
              </a:rPr>
              <a:t>14</a:t>
            </a:r>
          </a:p>
        </p:txBody>
      </p:sp>
      <p:grpSp>
        <p:nvGrpSpPr>
          <p:cNvPr id="46106" name="Grupo 57"/>
          <p:cNvGrpSpPr>
            <a:grpSpLocks/>
          </p:cNvGrpSpPr>
          <p:nvPr/>
        </p:nvGrpSpPr>
        <p:grpSpPr bwMode="auto">
          <a:xfrm>
            <a:off x="3092450" y="4557713"/>
            <a:ext cx="1944688" cy="792162"/>
            <a:chOff x="1115616" y="1700808"/>
            <a:chExt cx="2356275" cy="892552"/>
          </a:xfrm>
        </p:grpSpPr>
        <p:sp>
          <p:nvSpPr>
            <p:cNvPr id="46118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669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s-ES" altLang="es-AR" sz="2200">
                <a:latin typeface="Consolas" pitchFamily="49" charset="0"/>
                <a:cs typeface="Arial" charset="0"/>
              </a:endParaRPr>
            </a:p>
            <a:p>
              <a:pPr eaLnBrk="1" hangingPunct="1"/>
              <a:endParaRPr lang="es-ES" altLang="es-AR" sz="2200">
                <a:latin typeface="Consolas" pitchFamily="49" charset="0"/>
                <a:cs typeface="Arial" charset="0"/>
              </a:endParaRPr>
            </a:p>
          </p:txBody>
        </p:sp>
        <p:cxnSp>
          <p:nvCxnSpPr>
            <p:cNvPr id="79" name="Conector recto 78"/>
            <p:cNvCxnSpPr/>
            <p:nvPr/>
          </p:nvCxnSpPr>
          <p:spPr>
            <a:xfrm>
              <a:off x="2627479" y="1700808"/>
              <a:ext cx="0" cy="892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107" name="CuadroTexto 60"/>
          <p:cNvSpPr txBox="1">
            <a:spLocks noChangeArrowheads="1"/>
          </p:cNvSpPr>
          <p:nvPr/>
        </p:nvSpPr>
        <p:spPr bwMode="auto">
          <a:xfrm>
            <a:off x="3543300" y="4757738"/>
            <a:ext cx="495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" altLang="es-ES" sz="2200" b="1">
                <a:latin typeface="Consolas" pitchFamily="49" charset="0"/>
              </a:rPr>
              <a:t>10</a:t>
            </a:r>
          </a:p>
        </p:txBody>
      </p:sp>
      <p:grpSp>
        <p:nvGrpSpPr>
          <p:cNvPr id="46108" name="Grupo 62"/>
          <p:cNvGrpSpPr>
            <a:grpSpLocks/>
          </p:cNvGrpSpPr>
          <p:nvPr/>
        </p:nvGrpSpPr>
        <p:grpSpPr bwMode="auto">
          <a:xfrm>
            <a:off x="7475538" y="4540250"/>
            <a:ext cx="1944687" cy="792163"/>
            <a:chOff x="1115616" y="1700808"/>
            <a:chExt cx="2356275" cy="892552"/>
          </a:xfrm>
        </p:grpSpPr>
        <p:sp>
          <p:nvSpPr>
            <p:cNvPr id="46116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669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s-ES" altLang="es-AR" sz="2200">
                <a:latin typeface="Consolas" pitchFamily="49" charset="0"/>
                <a:cs typeface="Arial" charset="0"/>
              </a:endParaRPr>
            </a:p>
            <a:p>
              <a:pPr eaLnBrk="1" hangingPunct="1"/>
              <a:endParaRPr lang="es-ES" altLang="es-AR" sz="2200">
                <a:latin typeface="Consolas" pitchFamily="49" charset="0"/>
                <a:cs typeface="Arial" charset="0"/>
              </a:endParaRPr>
            </a:p>
          </p:txBody>
        </p:sp>
        <p:cxnSp>
          <p:nvCxnSpPr>
            <p:cNvPr id="83" name="Conector recto 82"/>
            <p:cNvCxnSpPr/>
            <p:nvPr/>
          </p:nvCxnSpPr>
          <p:spPr>
            <a:xfrm>
              <a:off x="2627479" y="1700808"/>
              <a:ext cx="0" cy="892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109" name="CuadroTexto 65"/>
          <p:cNvSpPr txBox="1">
            <a:spLocks noChangeArrowheads="1"/>
          </p:cNvSpPr>
          <p:nvPr/>
        </p:nvSpPr>
        <p:spPr bwMode="auto">
          <a:xfrm>
            <a:off x="7864475" y="4686300"/>
            <a:ext cx="495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" altLang="es-ES" sz="2200" b="1">
                <a:latin typeface="Consolas" pitchFamily="49" charset="0"/>
              </a:rPr>
              <a:t>99</a:t>
            </a:r>
          </a:p>
        </p:txBody>
      </p:sp>
      <p:sp>
        <p:nvSpPr>
          <p:cNvPr id="46110" name="CuadroTexto 66"/>
          <p:cNvSpPr txBox="1">
            <a:spLocks noChangeArrowheads="1"/>
          </p:cNvSpPr>
          <p:nvPr/>
        </p:nvSpPr>
        <p:spPr bwMode="auto">
          <a:xfrm>
            <a:off x="8829675" y="4719638"/>
            <a:ext cx="6508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" altLang="es-ES" sz="2200" b="1">
                <a:latin typeface="Consolas" pitchFamily="49" charset="0"/>
              </a:rPr>
              <a:t>nil</a:t>
            </a:r>
          </a:p>
        </p:txBody>
      </p:sp>
      <p:cxnSp>
        <p:nvCxnSpPr>
          <p:cNvPr id="86" name="Conector recto de flecha 85"/>
          <p:cNvCxnSpPr/>
          <p:nvPr/>
        </p:nvCxnSpPr>
        <p:spPr>
          <a:xfrm flipV="1">
            <a:off x="2497138" y="4954588"/>
            <a:ext cx="784225" cy="158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12" name="Text Box 14"/>
          <p:cNvSpPr txBox="1">
            <a:spLocks noChangeArrowheads="1"/>
          </p:cNvSpPr>
          <p:nvPr/>
        </p:nvSpPr>
        <p:spPr bwMode="auto">
          <a:xfrm>
            <a:off x="669925" y="5511800"/>
            <a:ext cx="863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_tradnl" altLang="es-ES" sz="2200">
                <a:solidFill>
                  <a:srgbClr val="FF0000"/>
                </a:solidFill>
                <a:latin typeface="Consolas" pitchFamily="49" charset="0"/>
              </a:rPr>
              <a:t>PI</a:t>
            </a:r>
          </a:p>
        </p:txBody>
      </p:sp>
      <p:cxnSp>
        <p:nvCxnSpPr>
          <p:cNvPr id="88" name="Conector recto de flecha 87"/>
          <p:cNvCxnSpPr/>
          <p:nvPr/>
        </p:nvCxnSpPr>
        <p:spPr>
          <a:xfrm flipV="1">
            <a:off x="4695825" y="4924425"/>
            <a:ext cx="784225" cy="158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/>
          <p:cNvCxnSpPr/>
          <p:nvPr/>
        </p:nvCxnSpPr>
        <p:spPr>
          <a:xfrm flipV="1">
            <a:off x="6913563" y="4953000"/>
            <a:ext cx="784225" cy="158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 Box 14"/>
          <p:cNvSpPr txBox="1">
            <a:spLocks noChangeArrowheads="1"/>
          </p:cNvSpPr>
          <p:nvPr/>
        </p:nvSpPr>
        <p:spPr bwMode="auto">
          <a:xfrm>
            <a:off x="10063163" y="4632325"/>
            <a:ext cx="1590675" cy="4302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s-ES_tradnl" altLang="es-ES" sz="2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Num</a:t>
            </a:r>
            <a:r>
              <a:rPr lang="es-ES_tradnl" altLang="es-ES" sz="2200" dirty="0">
                <a:solidFill>
                  <a:schemeClr val="accent6"/>
                </a:solidFill>
                <a:latin typeface="Consolas" panose="020B0609020204030204" pitchFamily="49" charset="0"/>
              </a:rPr>
              <a:t> = 7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0.04075 L -4.16667E-7 -0.04051 C 0.00156 -0.03588 0.00273 -0.03033 0.00469 -0.0257 C 0.0056 -0.02362 0.00716 -0.02269 0.00833 -0.02084 C 0.0181 -0.00649 -4.16667E-7 -0.02963 0.01901 -0.00741 C 0.02031 -0.00602 0.02148 -0.00371 0.02279 -0.00255 C 0.02461 -0.00093 0.02656 -0.00024 0.02865 0.00092 L 0.03138 0.00254 C 0.03229 0.003 0.03333 0.00393 0.03425 0.00416 C 0.04219 0.00625 0.0388 0.00486 0.04479 0.00763 C 0.06237 0.00694 0.07982 0.0074 0.0974 0.00578 C 0.1 0.00555 0.10247 0.0037 0.10495 0.00254 C 0.10625 0.00208 0.10755 0.00162 0.10885 0.00092 C 0.11133 -0.0007 0.11419 -0.00209 0.11641 -0.00417 C 0.12305 -0.00996 0.11523 -0.00579 0.12318 -0.00903 C 0.12656 -0.0132 0.1293 -0.01667 0.13372 -0.01922 L 0.13659 -0.02084 C 0.13776 -0.02246 0.13919 -0.02431 0.14037 -0.0257 C 0.14128 -0.02709 0.14245 -0.02778 0.14323 -0.02917 C 0.14518 -0.03218 0.14714 -0.03588 0.14883 -0.03913 L 0.15182 -0.04422 L 0.15365 -0.05417 C 0.15404 -0.05579 0.1543 -0.05764 0.15469 -0.05903 L 0.15755 -0.06922 C 0.15781 -0.072 0.15807 -0.07477 0.15846 -0.07755 C 0.15951 -0.08496 0.15951 -0.0801 0.15951 -0.08403 L 0.15951 -0.0838 " pathEditMode="relative" rAng="0" ptsTypes="AAAAAAAAAAAAAAAAAAAAAAAAAAA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72 -0.06575 L 0.20872 -0.06551 C 0.20898 -0.06088 0.20938 -0.05556 0.21016 -0.0507 C 0.21042 -0.04838 0.21107 -0.0463 0.21159 -0.04422 C 0.21263 -0.03982 0.21367 -0.0375 0.21523 -0.03403 C 0.21615 -0.03241 0.21745 -0.03102 0.21823 -0.02917 C 0.21914 -0.02709 0.21953 -0.02431 0.22057 -0.02246 C 0.22135 -0.02084 0.22266 -0.02061 0.22357 -0.01922 C 0.22695 -0.01297 0.2263 -0.01112 0.22943 -0.00741 C 0.23281 -0.00394 0.23099 -0.00834 0.23464 -0.00255 C 0.23555 -0.00116 0.23594 0.00138 0.23685 0.00254 C 0.23776 0.0037 0.23893 0.00347 0.23984 0.00416 C 0.24505 0.0074 0.23841 0.00462 0.24727 0.00763 C 0.24831 0.00856 0.24922 0.01018 0.25026 0.01087 C 0.25143 0.0118 0.25273 0.0118 0.25404 0.0125 C 0.26341 0.01712 0.24948 0.01087 0.26068 0.01597 L 0.31419 0.01412 C 0.31615 0.01412 0.32565 0.01435 0.32995 0.01087 C 0.33099 0.00995 0.3319 0.00856 0.33281 0.00763 C 0.33359 0.00694 0.33438 0.00671 0.33503 0.00578 C 0.34271 -0.00371 0.33672 0.00138 0.3418 -0.00255 C 0.34258 -0.00417 0.34323 -0.00602 0.34401 -0.00741 C 0.34466 -0.0088 0.34557 -0.0095 0.34622 -0.01088 C 0.34688 -0.01227 0.34714 -0.01436 0.34766 -0.01575 C 0.34844 -0.0176 0.34935 -0.01899 0.35 -0.02084 C 0.35091 -0.02362 0.35234 -0.0294 0.353 -0.03241 C 0.35365 -0.03565 0.35404 -0.03913 0.35443 -0.04237 C 0.35521 -0.047 0.35586 -0.05093 0.35599 -0.05579 C 0.35612 -0.06297 0.35599 -0.07014 0.35599 -0.07732 L 0.35599 -0.07709 " pathEditMode="relative" rAng="0" ptsTypes="AAAAAAAAAAAAAAAAAAAAAAAAAAAAAA">
                                      <p:cBhvr>
                                        <p:cTn id="2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57" y="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.00879 L -4.16667E-7 0.00903 C 0.00156 0.01366 0.00273 0.01921 0.00469 0.02384 C 0.0056 0.02592 0.00716 0.02685 0.00833 0.0287 C 0.0181 0.04305 -4.16667E-7 0.01991 0.01901 0.04213 C 0.02031 0.04352 0.02148 0.04583 0.02279 0.04699 C 0.02461 0.04861 0.02656 0.0493 0.02865 0.05046 L 0.03138 0.05208 C 0.03229 0.05254 0.03333 0.05347 0.03425 0.0537 C 0.04219 0.05578 0.0388 0.0544 0.04479 0.05717 C 0.06237 0.05648 0.07982 0.05694 0.0974 0.05532 C 0.1 0.05509 0.10247 0.05324 0.10495 0.05208 C 0.10625 0.05162 0.10755 0.05116 0.10885 0.05046 C 0.11133 0.04884 0.11419 0.04745 0.11641 0.04537 C 0.12305 0.03958 0.11523 0.04375 0.12318 0.04051 C 0.12656 0.03634 0.1293 0.03287 0.13372 0.03032 L 0.13659 0.0287 C 0.13776 0.02708 0.13919 0.02523 0.14037 0.02384 C 0.14128 0.02245 0.14245 0.02176 0.14323 0.02037 C 0.14518 0.01736 0.14714 0.01366 0.14883 0.01041 L 0.15182 0.00532 L 0.15365 -0.00463 C 0.15404 -0.00625 0.1543 -0.0081 0.15469 -0.00949 L 0.15755 -0.01968 C 0.15781 -0.02246 0.15807 -0.02523 0.15846 -0.02801 C 0.15951 -0.03542 0.15951 -0.03056 0.15951 -0.03449 L 0.15951 -0.03426 " pathEditMode="relative" rAng="0" ptsTypes="AAAAAAAAAAAAAAAAAAAAAAAAAAA">
                                      <p:cBhvr>
                                        <p:cTn id="3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37" grpId="2"/>
      <p:bldP spid="61" grpId="0"/>
      <p:bldP spid="72" grpId="0"/>
      <p:bldP spid="72" grpId="1"/>
      <p:bldP spid="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119063" y="130175"/>
            <a:ext cx="8488362" cy="6953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 err="1">
                <a:latin typeface="+mn-lt"/>
              </a:rPr>
              <a:t>Temas</a:t>
            </a:r>
            <a:r>
              <a:rPr lang="en-US" altLang="es-AR" sz="4000" b="1" dirty="0">
                <a:latin typeface="+mn-lt"/>
              </a:rPr>
              <a:t> de la </a:t>
            </a:r>
            <a:r>
              <a:rPr lang="en-US" altLang="es-AR" sz="4000" b="1" dirty="0" err="1">
                <a:latin typeface="+mn-lt"/>
              </a:rPr>
              <a:t>clase</a:t>
            </a:r>
            <a:r>
              <a:rPr lang="en-US" altLang="es-AR" sz="4000" b="1" dirty="0">
                <a:latin typeface="+mn-lt"/>
              </a:rPr>
              <a:t> de hoy</a:t>
            </a:r>
            <a:endParaRPr lang="es-AR" altLang="es-AR" sz="4000" b="1" dirty="0">
              <a:latin typeface="+mn-lt"/>
            </a:endParaRPr>
          </a:p>
        </p:txBody>
      </p:sp>
      <p:pic>
        <p:nvPicPr>
          <p:cNvPr id="18435" name="Imagen 9" descr="Icono&#10;&#10;Descripción generada automáticamen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104775"/>
            <a:ext cx="1406525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3 Marcador de fecha"/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10</a:t>
            </a:r>
            <a:endParaRPr lang="es-ES" sz="1200" dirty="0"/>
          </a:p>
        </p:txBody>
      </p:sp>
      <p:sp>
        <p:nvSpPr>
          <p:cNvPr id="13" name="Rectángulo redondeado 14"/>
          <p:cNvSpPr/>
          <p:nvPr/>
        </p:nvSpPr>
        <p:spPr>
          <a:xfrm>
            <a:off x="3719513" y="1146175"/>
            <a:ext cx="3384550" cy="50323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3000" dirty="0"/>
              <a:t>TIPO DE DATO</a:t>
            </a:r>
          </a:p>
        </p:txBody>
      </p:sp>
      <p:grpSp>
        <p:nvGrpSpPr>
          <p:cNvPr id="18438" name="Grupo 15"/>
          <p:cNvGrpSpPr>
            <a:grpSpLocks/>
          </p:cNvGrpSpPr>
          <p:nvPr/>
        </p:nvGrpSpPr>
        <p:grpSpPr bwMode="auto">
          <a:xfrm>
            <a:off x="2006600" y="1649413"/>
            <a:ext cx="3384550" cy="1754187"/>
            <a:chOff x="1130300" y="1628228"/>
            <a:chExt cx="3384550" cy="1754735"/>
          </a:xfrm>
        </p:grpSpPr>
        <p:sp>
          <p:nvSpPr>
            <p:cNvPr id="18" name="Rectángulo redondeado 16"/>
            <p:cNvSpPr/>
            <p:nvPr/>
          </p:nvSpPr>
          <p:spPr>
            <a:xfrm>
              <a:off x="1130300" y="2879569"/>
              <a:ext cx="3384550" cy="503394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ES" sz="3000" dirty="0"/>
                <a:t>SIMPLE</a:t>
              </a:r>
            </a:p>
          </p:txBody>
        </p:sp>
        <p:cxnSp>
          <p:nvCxnSpPr>
            <p:cNvPr id="19" name="Conector recto 18"/>
            <p:cNvCxnSpPr>
              <a:stCxn id="13" idx="2"/>
              <a:endCxn id="18" idx="0"/>
            </p:cNvCxnSpPr>
            <p:nvPr/>
          </p:nvCxnSpPr>
          <p:spPr>
            <a:xfrm flipH="1">
              <a:off x="2822575" y="1628228"/>
              <a:ext cx="1641475" cy="1251341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39" name="Grupo 18"/>
          <p:cNvGrpSpPr>
            <a:grpSpLocks/>
          </p:cNvGrpSpPr>
          <p:nvPr/>
        </p:nvGrpSpPr>
        <p:grpSpPr bwMode="auto">
          <a:xfrm>
            <a:off x="6167438" y="1649413"/>
            <a:ext cx="4357687" cy="1727200"/>
            <a:chOff x="3814962" y="1628227"/>
            <a:chExt cx="4356595" cy="1727748"/>
          </a:xfrm>
        </p:grpSpPr>
        <p:sp>
          <p:nvSpPr>
            <p:cNvPr id="21" name="Rectángulo redondeado 19"/>
            <p:cNvSpPr/>
            <p:nvPr/>
          </p:nvSpPr>
          <p:spPr>
            <a:xfrm>
              <a:off x="4786269" y="2852577"/>
              <a:ext cx="3385288" cy="50339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ES" sz="3000" dirty="0"/>
                <a:t>COMPUESTO</a:t>
              </a:r>
            </a:p>
          </p:txBody>
        </p:sp>
        <p:cxnSp>
          <p:nvCxnSpPr>
            <p:cNvPr id="22" name="Conector recto 21"/>
            <p:cNvCxnSpPr>
              <a:stCxn id="13" idx="2"/>
              <a:endCxn id="21" idx="0"/>
            </p:cNvCxnSpPr>
            <p:nvPr/>
          </p:nvCxnSpPr>
          <p:spPr>
            <a:xfrm>
              <a:off x="3814962" y="1628227"/>
              <a:ext cx="2664744" cy="122435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40" name="Grupo 21"/>
          <p:cNvGrpSpPr>
            <a:grpSpLocks/>
          </p:cNvGrpSpPr>
          <p:nvPr/>
        </p:nvGrpSpPr>
        <p:grpSpPr bwMode="auto">
          <a:xfrm>
            <a:off x="119063" y="3400425"/>
            <a:ext cx="2808287" cy="1504950"/>
            <a:chOff x="34925" y="3379788"/>
            <a:chExt cx="3384550" cy="1504950"/>
          </a:xfrm>
        </p:grpSpPr>
        <p:sp>
          <p:nvSpPr>
            <p:cNvPr id="24" name="Rectángulo redondeado 22"/>
            <p:cNvSpPr/>
            <p:nvPr/>
          </p:nvSpPr>
          <p:spPr>
            <a:xfrm>
              <a:off x="34925" y="4016376"/>
              <a:ext cx="3384550" cy="868362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ES" sz="2800" dirty="0"/>
                <a:t>DEFINIDO POR EL LENGUAJE</a:t>
              </a:r>
            </a:p>
          </p:txBody>
        </p:sp>
        <p:cxnSp>
          <p:nvCxnSpPr>
            <p:cNvPr id="25" name="Conector recto 24"/>
            <p:cNvCxnSpPr>
              <a:endCxn id="24" idx="0"/>
            </p:cNvCxnSpPr>
            <p:nvPr/>
          </p:nvCxnSpPr>
          <p:spPr>
            <a:xfrm flipH="1">
              <a:off x="1728156" y="3379788"/>
              <a:ext cx="1044638" cy="636588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41" name="Grupo 25"/>
          <p:cNvGrpSpPr>
            <a:grpSpLocks/>
          </p:cNvGrpSpPr>
          <p:nvPr/>
        </p:nvGrpSpPr>
        <p:grpSpPr bwMode="auto">
          <a:xfrm>
            <a:off x="2595563" y="3357563"/>
            <a:ext cx="3384550" cy="1527175"/>
            <a:chOff x="3285609" y="3344252"/>
            <a:chExt cx="4094679" cy="1527786"/>
          </a:xfrm>
        </p:grpSpPr>
        <p:sp>
          <p:nvSpPr>
            <p:cNvPr id="27" name="Rectángulo redondeado 26"/>
            <p:cNvSpPr/>
            <p:nvPr/>
          </p:nvSpPr>
          <p:spPr>
            <a:xfrm>
              <a:off x="3996224" y="4004916"/>
              <a:ext cx="3384064" cy="867122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ES" sz="2800" dirty="0"/>
                <a:t>DEFINIDO POR EL PROGRAMADOR</a:t>
              </a:r>
            </a:p>
          </p:txBody>
        </p:sp>
        <p:cxnSp>
          <p:nvCxnSpPr>
            <p:cNvPr id="28" name="Conector recto 27"/>
            <p:cNvCxnSpPr>
              <a:cxnSpLocks/>
              <a:endCxn id="27" idx="0"/>
            </p:cNvCxnSpPr>
            <p:nvPr/>
          </p:nvCxnSpPr>
          <p:spPr>
            <a:xfrm>
              <a:off x="3285609" y="3344252"/>
              <a:ext cx="2402646" cy="660664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42" name="Grupo 28"/>
          <p:cNvGrpSpPr>
            <a:grpSpLocks/>
          </p:cNvGrpSpPr>
          <p:nvPr/>
        </p:nvGrpSpPr>
        <p:grpSpPr bwMode="auto">
          <a:xfrm>
            <a:off x="407988" y="4881563"/>
            <a:ext cx="2641600" cy="1787525"/>
            <a:chOff x="127000" y="4918075"/>
            <a:chExt cx="4176713" cy="1787311"/>
          </a:xfrm>
        </p:grpSpPr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127000" y="5191092"/>
              <a:ext cx="4176713" cy="1514294"/>
            </a:xfrm>
            <a:prstGeom prst="rect">
              <a:avLst/>
            </a:prstGeom>
            <a:solidFill>
              <a:srgbClr val="EFF3F7"/>
            </a:solidFill>
            <a:ln>
              <a:solidFill>
                <a:srgbClr val="C1D0E9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88900" lvl="1" algn="just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BA31"/>
                </a:buClr>
                <a:buSzPct val="55000"/>
                <a:defRPr/>
              </a:pPr>
              <a:r>
                <a:rPr lang="es-ES_tradnl" sz="2200" dirty="0" err="1">
                  <a:solidFill>
                    <a:schemeClr val="tx1"/>
                  </a:solidFill>
                </a:rPr>
                <a:t>Integer</a:t>
              </a:r>
              <a:endParaRPr lang="es-ES_tradnl" sz="2200" dirty="0">
                <a:solidFill>
                  <a:schemeClr val="tx1"/>
                </a:solidFill>
              </a:endParaRPr>
            </a:p>
            <a:p>
              <a:pPr marL="88900" lvl="1" algn="just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BA31"/>
                </a:buClr>
                <a:buSzPct val="55000"/>
                <a:defRPr/>
              </a:pPr>
              <a:r>
                <a:rPr lang="es-ES_tradnl" sz="2200" dirty="0">
                  <a:solidFill>
                    <a:schemeClr val="tx1"/>
                  </a:solidFill>
                </a:rPr>
                <a:t>Real</a:t>
              </a:r>
            </a:p>
            <a:p>
              <a:pPr marL="88900" lvl="1" algn="just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BA31"/>
                </a:buClr>
                <a:buSzPct val="55000"/>
                <a:defRPr/>
              </a:pPr>
              <a:r>
                <a:rPr lang="es-ES_tradnl" sz="2200" dirty="0" err="1">
                  <a:solidFill>
                    <a:schemeClr val="tx1"/>
                  </a:solidFill>
                </a:rPr>
                <a:t>Char</a:t>
              </a:r>
              <a:endParaRPr lang="es-ES_tradnl" sz="2200" dirty="0">
                <a:solidFill>
                  <a:schemeClr val="tx1"/>
                </a:solidFill>
              </a:endParaRPr>
            </a:p>
            <a:p>
              <a:pPr marL="88900" lvl="1" algn="just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BA31"/>
                </a:buClr>
                <a:buSzPct val="55000"/>
                <a:defRPr/>
              </a:pPr>
              <a:r>
                <a:rPr lang="es-ES_tradnl" sz="2200" dirty="0" err="1">
                  <a:solidFill>
                    <a:schemeClr val="tx1"/>
                  </a:solidFill>
                </a:rPr>
                <a:t>Boolean</a:t>
              </a:r>
              <a:endParaRPr lang="es-ES" sz="2200" dirty="0">
                <a:solidFill>
                  <a:schemeClr val="tx1"/>
                </a:solidFill>
              </a:endParaRPr>
            </a:p>
          </p:txBody>
        </p:sp>
        <p:sp>
          <p:nvSpPr>
            <p:cNvPr id="31" name="Flecha abajo 36"/>
            <p:cNvSpPr/>
            <p:nvPr/>
          </p:nvSpPr>
          <p:spPr>
            <a:xfrm>
              <a:off x="1728408" y="4918075"/>
              <a:ext cx="358935" cy="360319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grpSp>
        <p:nvGrpSpPr>
          <p:cNvPr id="18443" name="Grupo 37"/>
          <p:cNvGrpSpPr>
            <a:grpSpLocks/>
          </p:cNvGrpSpPr>
          <p:nvPr/>
        </p:nvGrpSpPr>
        <p:grpSpPr bwMode="auto">
          <a:xfrm>
            <a:off x="4008438" y="4868863"/>
            <a:ext cx="1887537" cy="679450"/>
            <a:chOff x="4627563" y="4908550"/>
            <a:chExt cx="3851275" cy="679607"/>
          </a:xfrm>
        </p:grpSpPr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4627563" y="5191190"/>
              <a:ext cx="3851275" cy="396967"/>
            </a:xfrm>
            <a:prstGeom prst="rect">
              <a:avLst/>
            </a:prstGeom>
            <a:solidFill>
              <a:srgbClr val="EFF3F7"/>
            </a:solidFill>
            <a:ln>
              <a:solidFill>
                <a:srgbClr val="C1D0E9"/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88900" lvl="1" algn="just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BA31"/>
                </a:buClr>
                <a:buSzPct val="55000"/>
                <a:defRPr/>
              </a:pPr>
              <a:r>
                <a:rPr lang="es-ES_tradnl" sz="2200" dirty="0" err="1">
                  <a:solidFill>
                    <a:schemeClr val="tx1"/>
                  </a:solidFill>
                </a:rPr>
                <a:t>Subrango</a:t>
              </a:r>
              <a:endParaRPr lang="es-ES" sz="2200" dirty="0">
                <a:solidFill>
                  <a:schemeClr val="tx1"/>
                </a:solidFill>
              </a:endParaRPr>
            </a:p>
          </p:txBody>
        </p:sp>
        <p:sp>
          <p:nvSpPr>
            <p:cNvPr id="34" name="Flecha abajo 39"/>
            <p:cNvSpPr/>
            <p:nvPr/>
          </p:nvSpPr>
          <p:spPr>
            <a:xfrm>
              <a:off x="5881089" y="4908550"/>
              <a:ext cx="579798" cy="430311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941388" y="1163638"/>
            <a:ext cx="2160587" cy="1570037"/>
          </a:xfrm>
          <a:prstGeom prst="rect">
            <a:avLst/>
          </a:prstGeom>
          <a:solidFill>
            <a:srgbClr val="EFF3F7"/>
          </a:solidFill>
          <a:ln>
            <a:solidFill>
              <a:srgbClr val="C1D0E9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s-ES_tradnl" sz="1600" b="1" dirty="0">
                <a:cs typeface="Times New Roman" pitchFamily="18" charset="0"/>
              </a:rPr>
              <a:t>SIMPLE</a:t>
            </a:r>
            <a:r>
              <a:rPr lang="es-ES_tradnl" sz="1600" dirty="0">
                <a:cs typeface="Times New Roman" pitchFamily="18" charset="0"/>
              </a:rPr>
              <a:t>: aquellos que toman un único valor, en un momento determinado, de todos los permitidos para ese tipo.</a:t>
            </a:r>
            <a:endParaRPr lang="es-ES" sz="1600" dirty="0">
              <a:cs typeface="Times New Roman" pitchFamily="18" charset="0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8832850" y="908050"/>
            <a:ext cx="2232025" cy="1570038"/>
          </a:xfrm>
          <a:prstGeom prst="rect">
            <a:avLst/>
          </a:prstGeom>
          <a:solidFill>
            <a:srgbClr val="EFF3F7"/>
          </a:solidFill>
          <a:ln>
            <a:solidFill>
              <a:srgbClr val="C1D0E9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s-ES_tradnl" sz="1600" b="1" dirty="0">
                <a:cs typeface="Times New Roman" pitchFamily="18" charset="0"/>
              </a:rPr>
              <a:t>COMPUESTO</a:t>
            </a:r>
            <a:r>
              <a:rPr lang="es-ES_tradnl" sz="1600" dirty="0">
                <a:cs typeface="Times New Roman" pitchFamily="18" charset="0"/>
              </a:rPr>
              <a:t>: pueden tomar varios valores a la vez que guardan alguna relación lógica entre ellos, bajo un único nombre.</a:t>
            </a:r>
            <a:endParaRPr lang="es-ES" sz="1600" dirty="0">
              <a:cs typeface="Times New Roman" pitchFamily="18" charset="0"/>
            </a:endParaRPr>
          </a:p>
        </p:txBody>
      </p:sp>
      <p:grpSp>
        <p:nvGrpSpPr>
          <p:cNvPr id="18446" name="Grupo 21"/>
          <p:cNvGrpSpPr>
            <a:grpSpLocks/>
          </p:cNvGrpSpPr>
          <p:nvPr/>
        </p:nvGrpSpPr>
        <p:grpSpPr bwMode="auto">
          <a:xfrm>
            <a:off x="6119813" y="3284538"/>
            <a:ext cx="2933700" cy="1712912"/>
            <a:chOff x="34925" y="3379788"/>
            <a:chExt cx="3384550" cy="1504950"/>
          </a:xfrm>
        </p:grpSpPr>
        <p:sp>
          <p:nvSpPr>
            <p:cNvPr id="38" name="Rectángulo redondeado 22"/>
            <p:cNvSpPr/>
            <p:nvPr/>
          </p:nvSpPr>
          <p:spPr>
            <a:xfrm>
              <a:off x="34925" y="4015800"/>
              <a:ext cx="3384550" cy="86893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ES" sz="2800" dirty="0"/>
                <a:t>DEFINIDO POR EL LENGUAJE</a:t>
              </a:r>
            </a:p>
          </p:txBody>
        </p:sp>
        <p:cxnSp>
          <p:nvCxnSpPr>
            <p:cNvPr id="39" name="Conector recto 38"/>
            <p:cNvCxnSpPr>
              <a:endCxn id="38" idx="0"/>
            </p:cNvCxnSpPr>
            <p:nvPr/>
          </p:nvCxnSpPr>
          <p:spPr>
            <a:xfrm flipH="1">
              <a:off x="1727200" y="3379788"/>
              <a:ext cx="1045767" cy="636012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47" name="Grupo 25"/>
          <p:cNvGrpSpPr>
            <a:grpSpLocks/>
          </p:cNvGrpSpPr>
          <p:nvPr/>
        </p:nvGrpSpPr>
        <p:grpSpPr bwMode="auto">
          <a:xfrm>
            <a:off x="8289925" y="3289300"/>
            <a:ext cx="3783013" cy="1674813"/>
            <a:chOff x="3006634" y="3400425"/>
            <a:chExt cx="4373654" cy="1471613"/>
          </a:xfrm>
        </p:grpSpPr>
        <p:sp>
          <p:nvSpPr>
            <p:cNvPr id="41" name="Rectángulo redondeado 26"/>
            <p:cNvSpPr/>
            <p:nvPr/>
          </p:nvSpPr>
          <p:spPr>
            <a:xfrm>
              <a:off x="3995891" y="4005809"/>
              <a:ext cx="3384397" cy="866229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ES" sz="2800" dirty="0"/>
                <a:t>DEFINIDO POR EL PROGRAMADOR</a:t>
              </a:r>
            </a:p>
          </p:txBody>
        </p:sp>
        <p:cxnSp>
          <p:nvCxnSpPr>
            <p:cNvPr id="42" name="Conector recto 41"/>
            <p:cNvCxnSpPr>
              <a:cxnSpLocks/>
              <a:endCxn id="41" idx="0"/>
            </p:cNvCxnSpPr>
            <p:nvPr/>
          </p:nvCxnSpPr>
          <p:spPr>
            <a:xfrm>
              <a:off x="3006634" y="3400425"/>
              <a:ext cx="2681456" cy="605384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48" name="Grupo 28"/>
          <p:cNvGrpSpPr>
            <a:grpSpLocks/>
          </p:cNvGrpSpPr>
          <p:nvPr/>
        </p:nvGrpSpPr>
        <p:grpSpPr bwMode="auto">
          <a:xfrm>
            <a:off x="6831013" y="4949825"/>
            <a:ext cx="1565275" cy="763588"/>
            <a:chOff x="127000" y="4918075"/>
            <a:chExt cx="4176713" cy="670082"/>
          </a:xfrm>
        </p:grpSpPr>
        <p:sp>
          <p:nvSpPr>
            <p:cNvPr id="44" name="Text Box 35"/>
            <p:cNvSpPr txBox="1">
              <a:spLocks noChangeArrowheads="1"/>
            </p:cNvSpPr>
            <p:nvPr/>
          </p:nvSpPr>
          <p:spPr bwMode="auto">
            <a:xfrm>
              <a:off x="127000" y="5191123"/>
              <a:ext cx="4176713" cy="397034"/>
            </a:xfrm>
            <a:prstGeom prst="rect">
              <a:avLst/>
            </a:prstGeom>
            <a:solidFill>
              <a:srgbClr val="EFF3F7"/>
            </a:solidFill>
            <a:ln>
              <a:solidFill>
                <a:srgbClr val="C1D0E9"/>
              </a:solidFill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88900" lvl="1" algn="just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BA31"/>
                </a:buClr>
                <a:buSzPct val="55000"/>
                <a:defRPr/>
              </a:pPr>
              <a:r>
                <a:rPr lang="es-ES_tradnl" sz="2200" dirty="0" err="1">
                  <a:solidFill>
                    <a:schemeClr val="tx1"/>
                  </a:solidFill>
                </a:rPr>
                <a:t>String</a:t>
              </a:r>
              <a:endParaRPr lang="es-ES" sz="2200" dirty="0">
                <a:solidFill>
                  <a:schemeClr val="tx1"/>
                </a:solidFill>
              </a:endParaRPr>
            </a:p>
          </p:txBody>
        </p:sp>
        <p:sp>
          <p:nvSpPr>
            <p:cNvPr id="45" name="Flecha abajo 36"/>
            <p:cNvSpPr/>
            <p:nvPr/>
          </p:nvSpPr>
          <p:spPr>
            <a:xfrm>
              <a:off x="1728215" y="4918075"/>
              <a:ext cx="796371" cy="360814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grpSp>
        <p:nvGrpSpPr>
          <p:cNvPr id="18449" name="Grupo 37"/>
          <p:cNvGrpSpPr>
            <a:grpSpLocks/>
          </p:cNvGrpSpPr>
          <p:nvPr/>
        </p:nvGrpSpPr>
        <p:grpSpPr bwMode="auto">
          <a:xfrm>
            <a:off x="9764713" y="4918075"/>
            <a:ext cx="1979612" cy="703263"/>
            <a:chOff x="4627563" y="4921439"/>
            <a:chExt cx="3851275" cy="618037"/>
          </a:xfrm>
        </p:grpSpPr>
        <p:sp>
          <p:nvSpPr>
            <p:cNvPr id="47" name="Text Box 35"/>
            <p:cNvSpPr txBox="1">
              <a:spLocks noChangeArrowheads="1"/>
            </p:cNvSpPr>
            <p:nvPr/>
          </p:nvSpPr>
          <p:spPr bwMode="auto">
            <a:xfrm>
              <a:off x="4627563" y="5190697"/>
              <a:ext cx="3851275" cy="348779"/>
            </a:xfrm>
            <a:prstGeom prst="rect">
              <a:avLst/>
            </a:prstGeom>
            <a:solidFill>
              <a:srgbClr val="EFF3F7"/>
            </a:solidFill>
            <a:ln>
              <a:solidFill>
                <a:srgbClr val="C1D0E9"/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88900" lvl="1" algn="just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BA31"/>
                </a:buClr>
                <a:buSzPct val="55000"/>
                <a:defRPr/>
              </a:pPr>
              <a:r>
                <a:rPr lang="es-ES_tradnl" sz="2200" dirty="0">
                  <a:solidFill>
                    <a:schemeClr val="tx1"/>
                  </a:solidFill>
                </a:rPr>
                <a:t>Registros</a:t>
              </a:r>
              <a:endParaRPr lang="es-ES" sz="2200" dirty="0">
                <a:solidFill>
                  <a:schemeClr val="tx1"/>
                </a:solidFill>
              </a:endParaRPr>
            </a:p>
          </p:txBody>
        </p:sp>
        <p:sp>
          <p:nvSpPr>
            <p:cNvPr id="48" name="Flecha abajo 39"/>
            <p:cNvSpPr/>
            <p:nvPr/>
          </p:nvSpPr>
          <p:spPr>
            <a:xfrm>
              <a:off x="5881467" y="4921439"/>
              <a:ext cx="577536" cy="347384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sp>
        <p:nvSpPr>
          <p:cNvPr id="49" name="Text Box 35"/>
          <p:cNvSpPr txBox="1">
            <a:spLocks noChangeArrowheads="1"/>
          </p:cNvSpPr>
          <p:nvPr/>
        </p:nvSpPr>
        <p:spPr bwMode="auto">
          <a:xfrm>
            <a:off x="9764713" y="5649913"/>
            <a:ext cx="1979612" cy="396875"/>
          </a:xfrm>
          <a:prstGeom prst="rect">
            <a:avLst/>
          </a:prstGeom>
          <a:solidFill>
            <a:srgbClr val="EFF3F7"/>
          </a:solidFill>
          <a:ln>
            <a:solidFill>
              <a:srgbClr val="C1D0E9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88900" lvl="1" algn="just" eaLnBrk="1" hangingPunct="1">
              <a:lnSpc>
                <a:spcPct val="90000"/>
              </a:lnSpc>
              <a:spcBef>
                <a:spcPct val="20000"/>
              </a:spcBef>
              <a:buClr>
                <a:srgbClr val="FFBA31"/>
              </a:buClr>
              <a:buSzPct val="55000"/>
              <a:defRPr/>
            </a:pPr>
            <a:r>
              <a:rPr lang="es-ES_tradnl" sz="2200" dirty="0">
                <a:solidFill>
                  <a:schemeClr val="tx1"/>
                </a:solidFill>
              </a:rPr>
              <a:t>Arreglos</a:t>
            </a:r>
            <a:endParaRPr lang="es-ES" sz="2200" dirty="0">
              <a:solidFill>
                <a:schemeClr val="tx1"/>
              </a:solidFill>
            </a:endParaRPr>
          </a:p>
        </p:txBody>
      </p:sp>
      <p:sp>
        <p:nvSpPr>
          <p:cNvPr id="50" name="Text Box 35"/>
          <p:cNvSpPr txBox="1">
            <a:spLocks noChangeArrowheads="1"/>
          </p:cNvSpPr>
          <p:nvPr/>
        </p:nvSpPr>
        <p:spPr bwMode="auto">
          <a:xfrm>
            <a:off x="4008438" y="5661025"/>
            <a:ext cx="1887537" cy="396875"/>
          </a:xfrm>
          <a:prstGeom prst="rect">
            <a:avLst/>
          </a:prstGeom>
          <a:solidFill>
            <a:srgbClr val="EFF3F7"/>
          </a:solidFill>
          <a:ln>
            <a:solidFill>
              <a:srgbClr val="C1D0E9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88900" lvl="1" algn="just" eaLnBrk="1" hangingPunct="1">
              <a:lnSpc>
                <a:spcPct val="90000"/>
              </a:lnSpc>
              <a:spcBef>
                <a:spcPct val="20000"/>
              </a:spcBef>
              <a:buClr>
                <a:srgbClr val="FFBA31"/>
              </a:buClr>
              <a:buSzPct val="55000"/>
              <a:defRPr/>
            </a:pPr>
            <a:r>
              <a:rPr lang="es-ES_tradnl" sz="2200" dirty="0">
                <a:solidFill>
                  <a:schemeClr val="tx1"/>
                </a:solidFill>
              </a:rPr>
              <a:t>Puntero</a:t>
            </a:r>
            <a:endParaRPr lang="es-ES" sz="2200" dirty="0">
              <a:solidFill>
                <a:schemeClr val="tx1"/>
              </a:solidFill>
            </a:endParaRPr>
          </a:p>
        </p:txBody>
      </p:sp>
      <p:sp>
        <p:nvSpPr>
          <p:cNvPr id="52" name="Text Box 35"/>
          <p:cNvSpPr txBox="1">
            <a:spLocks noChangeArrowheads="1"/>
          </p:cNvSpPr>
          <p:nvPr/>
        </p:nvSpPr>
        <p:spPr bwMode="auto">
          <a:xfrm>
            <a:off x="9767888" y="6092825"/>
            <a:ext cx="1979612" cy="396875"/>
          </a:xfrm>
          <a:prstGeom prst="rect">
            <a:avLst/>
          </a:prstGeom>
          <a:solidFill>
            <a:srgbClr val="EFF3F7"/>
          </a:solidFill>
          <a:ln>
            <a:solidFill>
              <a:srgbClr val="C1D0E9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88900" lvl="1" algn="just" eaLnBrk="1" hangingPunct="1">
              <a:lnSpc>
                <a:spcPct val="90000"/>
              </a:lnSpc>
              <a:spcBef>
                <a:spcPct val="20000"/>
              </a:spcBef>
              <a:buClr>
                <a:srgbClr val="FFBA31"/>
              </a:buClr>
              <a:buSzPct val="55000"/>
              <a:defRPr/>
            </a:pPr>
            <a:r>
              <a:rPr lang="es-ES_tradnl" sz="2200" dirty="0">
                <a:solidFill>
                  <a:schemeClr val="tx1"/>
                </a:solidFill>
              </a:rPr>
              <a:t>Lista</a:t>
            </a:r>
            <a:endParaRPr lang="es-ES" sz="2200" dirty="0">
              <a:solidFill>
                <a:schemeClr val="tx1"/>
              </a:solidFill>
            </a:endParaRPr>
          </a:p>
        </p:txBody>
      </p:sp>
      <p:sp>
        <p:nvSpPr>
          <p:cNvPr id="51" name="Elipse 50"/>
          <p:cNvSpPr/>
          <p:nvPr/>
        </p:nvSpPr>
        <p:spPr>
          <a:xfrm flipH="1" flipV="1">
            <a:off x="9472613" y="6016625"/>
            <a:ext cx="2465387" cy="549275"/>
          </a:xfrm>
          <a:prstGeom prst="ellipse">
            <a:avLst/>
          </a:prstGeom>
          <a:solidFill>
            <a:srgbClr val="5B9BD5">
              <a:alpha val="30196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19063" y="130175"/>
            <a:ext cx="8488362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Tipo de Dato - LISTA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1" name="3 Marcador de fecha"/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11</a:t>
            </a:r>
            <a:endParaRPr lang="es-ES" sz="1200" dirty="0"/>
          </a:p>
        </p:txBody>
      </p:sp>
      <p:grpSp>
        <p:nvGrpSpPr>
          <p:cNvPr id="47108" name="Grupo 6"/>
          <p:cNvGrpSpPr>
            <a:grpSpLocks/>
          </p:cNvGrpSpPr>
          <p:nvPr/>
        </p:nvGrpSpPr>
        <p:grpSpPr bwMode="auto">
          <a:xfrm>
            <a:off x="10318750" y="241300"/>
            <a:ext cx="1728788" cy="360363"/>
            <a:chOff x="6528048" y="2204864"/>
            <a:chExt cx="2304256" cy="527050"/>
          </a:xfrm>
        </p:grpSpPr>
        <p:sp>
          <p:nvSpPr>
            <p:cNvPr id="15" name="Rectángulo 14"/>
            <p:cNvSpPr/>
            <p:nvPr/>
          </p:nvSpPr>
          <p:spPr>
            <a:xfrm>
              <a:off x="652804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17" name="Conector recto 16"/>
            <p:cNvCxnSpPr/>
            <p:nvPr/>
          </p:nvCxnSpPr>
          <p:spPr>
            <a:xfrm>
              <a:off x="724746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>
              <a:off x="7391350" y="2492768"/>
              <a:ext cx="43376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782511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854453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623888" y="1125538"/>
            <a:ext cx="957580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" altLang="es-ES" sz="2000">
                <a:latin typeface="Consolas" pitchFamily="49" charset="0"/>
              </a:rPr>
              <a:t>function buscar (pI: listaE; valor:integer):boolean;</a:t>
            </a:r>
          </a:p>
          <a:p>
            <a:pPr eaLnBrk="1" hangingPunct="1"/>
            <a:r>
              <a:rPr lang="es-ES" altLang="es-ES" sz="2000">
                <a:latin typeface="Consolas" pitchFamily="49" charset="0"/>
              </a:rPr>
              <a:t>Var</a:t>
            </a:r>
          </a:p>
          <a:p>
            <a:pPr eaLnBrk="1" hangingPunct="1"/>
            <a:r>
              <a:rPr lang="es-ES" altLang="es-ES" sz="2000">
                <a:latin typeface="Consolas" pitchFamily="49" charset="0"/>
              </a:rPr>
              <a:t> aux:listaE; </a:t>
            </a:r>
          </a:p>
          <a:p>
            <a:pPr eaLnBrk="1" hangingPunct="1"/>
            <a:r>
              <a:rPr lang="es-ES" altLang="es-ES" sz="2000">
                <a:latin typeface="Consolas" pitchFamily="49" charset="0"/>
              </a:rPr>
              <a:t> encontré:boolean;</a:t>
            </a:r>
          </a:p>
          <a:p>
            <a:pPr eaLnBrk="1" hangingPunct="1"/>
            <a:endParaRPr lang="es-ES" altLang="es-ES" sz="2000">
              <a:latin typeface="Consolas" pitchFamily="49" charset="0"/>
            </a:endParaRPr>
          </a:p>
          <a:p>
            <a:pPr eaLnBrk="1" hangingPunct="1"/>
            <a:r>
              <a:rPr lang="es-ES" altLang="es-ES" sz="2000">
                <a:latin typeface="Consolas" pitchFamily="49" charset="0"/>
              </a:rPr>
              <a:t>Begin</a:t>
            </a:r>
          </a:p>
          <a:p>
            <a:pPr eaLnBrk="1" hangingPunct="1"/>
            <a:r>
              <a:rPr lang="es-ES" altLang="es-ES" sz="2000">
                <a:latin typeface="Consolas" pitchFamily="49" charset="0"/>
              </a:rPr>
              <a:t>  encontré:= false;</a:t>
            </a:r>
          </a:p>
          <a:p>
            <a:pPr eaLnBrk="1" hangingPunct="1"/>
            <a:r>
              <a:rPr lang="es-ES" altLang="es-ES" sz="2000">
                <a:latin typeface="Consolas" pitchFamily="49" charset="0"/>
              </a:rPr>
              <a:t>  aux:= pI;</a:t>
            </a:r>
          </a:p>
          <a:p>
            <a:pPr eaLnBrk="1" hangingPunct="1"/>
            <a:r>
              <a:rPr lang="es-ES" altLang="es-ES" sz="2000">
                <a:latin typeface="Consolas" pitchFamily="49" charset="0"/>
              </a:rPr>
              <a:t>  while ((aux</a:t>
            </a:r>
            <a:r>
              <a:rPr lang="es-ES_tradnl" altLang="es-ES" sz="2000">
                <a:latin typeface="Consolas" pitchFamily="49" charset="0"/>
              </a:rPr>
              <a:t> &lt;&gt; nil</a:t>
            </a:r>
            <a:r>
              <a:rPr lang="es-ES" altLang="es-ES" sz="2000">
                <a:latin typeface="Consolas" pitchFamily="49" charset="0"/>
              </a:rPr>
              <a:t>) and (aux</a:t>
            </a:r>
            <a:r>
              <a:rPr lang="es-ES_tradnl" altLang="es-ES" sz="2000">
                <a:latin typeface="Consolas" pitchFamily="49" charset="0"/>
              </a:rPr>
              <a:t>^.elem &lt; valor</a:t>
            </a:r>
            <a:r>
              <a:rPr lang="es-ES" altLang="es-ES" sz="2000">
                <a:latin typeface="Consolas" pitchFamily="49" charset="0"/>
              </a:rPr>
              <a:t>)) do</a:t>
            </a:r>
          </a:p>
          <a:p>
            <a:pPr eaLnBrk="1" hangingPunct="1"/>
            <a:r>
              <a:rPr lang="es-ES" altLang="es-ES" sz="2000">
                <a:latin typeface="Consolas" pitchFamily="49" charset="0"/>
              </a:rPr>
              <a:t>   begin</a:t>
            </a:r>
          </a:p>
          <a:p>
            <a:pPr eaLnBrk="1" hangingPunct="1"/>
            <a:r>
              <a:rPr lang="es-ES" altLang="es-ES" sz="2000">
                <a:latin typeface="Consolas" pitchFamily="49" charset="0"/>
              </a:rPr>
              <a:t>      aux:= aux</a:t>
            </a:r>
            <a:r>
              <a:rPr lang="es-ES_tradnl" altLang="es-ES" sz="2000">
                <a:latin typeface="Consolas" pitchFamily="49" charset="0"/>
              </a:rPr>
              <a:t>^.sig;</a:t>
            </a:r>
          </a:p>
          <a:p>
            <a:pPr eaLnBrk="1" hangingPunct="1"/>
            <a:r>
              <a:rPr lang="es-ES_tradnl" altLang="es-ES" sz="2000">
                <a:latin typeface="Consolas" pitchFamily="49" charset="0"/>
              </a:rPr>
              <a:t>   end;</a:t>
            </a:r>
          </a:p>
          <a:p>
            <a:pPr eaLnBrk="1" hangingPunct="1"/>
            <a:endParaRPr lang="es-ES_tradnl" altLang="es-ES" sz="2000">
              <a:latin typeface="Consolas" pitchFamily="49" charset="0"/>
            </a:endParaRPr>
          </a:p>
          <a:p>
            <a:pPr eaLnBrk="1" hangingPunct="1"/>
            <a:r>
              <a:rPr lang="es-ES_tradnl" altLang="es-ES" sz="2000">
                <a:latin typeface="Consolas" pitchFamily="49" charset="0"/>
              </a:rPr>
              <a:t>   </a:t>
            </a:r>
            <a:r>
              <a:rPr lang="en-US" altLang="es-ES" sz="2000">
                <a:latin typeface="Consolas" pitchFamily="49" charset="0"/>
              </a:rPr>
              <a:t>if (aux &lt;&gt; nil) and (aux^.elem = valor) then encontre:= true;</a:t>
            </a:r>
          </a:p>
          <a:p>
            <a:pPr eaLnBrk="1" hangingPunct="1"/>
            <a:r>
              <a:rPr lang="en-US" altLang="es-ES" sz="2000">
                <a:latin typeface="Consolas" pitchFamily="49" charset="0"/>
              </a:rPr>
              <a:t>  </a:t>
            </a:r>
            <a:endParaRPr lang="es-ES_tradnl" altLang="es-ES" sz="2000">
              <a:latin typeface="Consolas" pitchFamily="49" charset="0"/>
            </a:endParaRPr>
          </a:p>
          <a:p>
            <a:pPr eaLnBrk="1" hangingPunct="1"/>
            <a:r>
              <a:rPr lang="es-ES_tradnl" altLang="es-ES" sz="2000">
                <a:latin typeface="Consolas" pitchFamily="49" charset="0"/>
              </a:rPr>
              <a:t>   buscar:= encontré; </a:t>
            </a:r>
            <a:endParaRPr lang="es-ES" altLang="es-ES" sz="2000">
              <a:latin typeface="Consolas" pitchFamily="49" charset="0"/>
            </a:endParaRPr>
          </a:p>
          <a:p>
            <a:pPr eaLnBrk="1" hangingPunct="1"/>
            <a:r>
              <a:rPr lang="es-ES" altLang="es-ES" sz="2000">
                <a:latin typeface="Consolas" pitchFamily="49" charset="0"/>
              </a:rPr>
              <a:t>end;</a:t>
            </a:r>
          </a:p>
        </p:txBody>
      </p:sp>
      <p:sp>
        <p:nvSpPr>
          <p:cNvPr id="25" name="6 CuadroTexto"/>
          <p:cNvSpPr txBox="1"/>
          <p:nvPr/>
        </p:nvSpPr>
        <p:spPr>
          <a:xfrm>
            <a:off x="6527800" y="169863"/>
            <a:ext cx="4465638" cy="5222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800" b="1" dirty="0">
                <a:solidFill>
                  <a:schemeClr val="accent1">
                    <a:lumMod val="75000"/>
                  </a:schemeClr>
                </a:solidFill>
              </a:rPr>
              <a:t>BUSCAR UN ELEMENTO</a:t>
            </a:r>
          </a:p>
        </p:txBody>
      </p:sp>
      <p:sp>
        <p:nvSpPr>
          <p:cNvPr id="21" name="6 CuadroTexto"/>
          <p:cNvSpPr txBox="1"/>
          <p:nvPr/>
        </p:nvSpPr>
        <p:spPr bwMode="auto">
          <a:xfrm rot="21188893">
            <a:off x="9072563" y="863600"/>
            <a:ext cx="3035300" cy="13843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s-ES" sz="2800" b="1" dirty="0">
                <a:solidFill>
                  <a:schemeClr val="accent4"/>
                </a:solidFill>
              </a:rPr>
              <a:t>Funciona si la lista que recibo es vacía?</a:t>
            </a:r>
          </a:p>
        </p:txBody>
      </p:sp>
      <p:sp>
        <p:nvSpPr>
          <p:cNvPr id="22" name="6 CuadroTexto"/>
          <p:cNvSpPr txBox="1"/>
          <p:nvPr/>
        </p:nvSpPr>
        <p:spPr bwMode="auto">
          <a:xfrm rot="460359">
            <a:off x="7507288" y="2157413"/>
            <a:ext cx="3708400" cy="13858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s-ES" sz="2800" b="1" dirty="0">
                <a:solidFill>
                  <a:schemeClr val="accent6"/>
                </a:solidFill>
              </a:rPr>
              <a:t>Necesito respetar el orden de la doble condición?</a:t>
            </a:r>
          </a:p>
        </p:txBody>
      </p:sp>
      <p:sp>
        <p:nvSpPr>
          <p:cNvPr id="23" name="6 CuadroTexto"/>
          <p:cNvSpPr txBox="1"/>
          <p:nvPr/>
        </p:nvSpPr>
        <p:spPr bwMode="auto">
          <a:xfrm>
            <a:off x="8688388" y="3716338"/>
            <a:ext cx="3538537" cy="13858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s-ES" sz="2800" b="1" dirty="0">
                <a:solidFill>
                  <a:srgbClr val="FF0066"/>
                </a:solidFill>
              </a:rPr>
              <a:t>Necesito chequear las dos condiciones al salir del </a:t>
            </a:r>
            <a:r>
              <a:rPr lang="es-ES" sz="2800" b="1" dirty="0" err="1">
                <a:solidFill>
                  <a:srgbClr val="FF0066"/>
                </a:solidFill>
              </a:rPr>
              <a:t>while</a:t>
            </a:r>
            <a:r>
              <a:rPr lang="es-ES" sz="2800" b="1" dirty="0">
                <a:solidFill>
                  <a:srgbClr val="FF0066"/>
                </a:solidFill>
              </a:rPr>
              <a:t>?</a:t>
            </a:r>
          </a:p>
        </p:txBody>
      </p:sp>
      <p:grpSp>
        <p:nvGrpSpPr>
          <p:cNvPr id="24" name="Grupo 23"/>
          <p:cNvGrpSpPr>
            <a:grpSpLocks/>
          </p:cNvGrpSpPr>
          <p:nvPr/>
        </p:nvGrpSpPr>
        <p:grpSpPr bwMode="auto">
          <a:xfrm>
            <a:off x="6672263" y="5770563"/>
            <a:ext cx="4895850" cy="827087"/>
            <a:chOff x="6612385" y="3483750"/>
            <a:chExt cx="2664868" cy="1389902"/>
          </a:xfrm>
        </p:grpSpPr>
        <p:sp>
          <p:nvSpPr>
            <p:cNvPr id="27" name="CuadroTexto 26"/>
            <p:cNvSpPr txBox="1"/>
            <p:nvPr/>
          </p:nvSpPr>
          <p:spPr>
            <a:xfrm>
              <a:off x="6990858" y="3483750"/>
              <a:ext cx="2286395" cy="12938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ES" sz="2200" b="1" dirty="0">
                  <a:solidFill>
                    <a:schemeClr val="accent5"/>
                  </a:solidFill>
                  <a:latin typeface="+mn-lt"/>
                </a:rPr>
                <a:t>A la búsqueda en que estructura es igual esta búsqueda?</a:t>
              </a:r>
              <a:endParaRPr lang="es-AR" sz="2200" b="1" dirty="0">
                <a:solidFill>
                  <a:schemeClr val="accent5"/>
                </a:solidFill>
                <a:latin typeface="+mn-lt"/>
              </a:endParaRPr>
            </a:p>
          </p:txBody>
        </p:sp>
        <p:pic>
          <p:nvPicPr>
            <p:cNvPr id="47116" name="Imagen 16" descr="Logotipo, Icono&#10;&#10;Descripción generada automáticament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2385" y="3579640"/>
              <a:ext cx="495775" cy="1294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7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75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75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75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75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75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750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750"/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750"/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750"/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750"/>
                                        <p:tgtEl>
                                          <p:spTgt spid="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750"/>
                                        <p:tgtEl>
                                          <p:spTgt spid="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750"/>
                                        <p:tgtEl>
                                          <p:spTgt spid="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750"/>
                                        <p:tgtEl>
                                          <p:spTgt spid="2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1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2" dur="1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1" grpId="0"/>
      <p:bldP spid="22" grpId="0"/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19063" y="130175"/>
            <a:ext cx="8488362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Tipo de Dato - LISTA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1" name="3 Marcador de fecha"/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11</a:t>
            </a:r>
            <a:endParaRPr lang="es-ES" sz="1200" dirty="0"/>
          </a:p>
        </p:txBody>
      </p:sp>
      <p:sp>
        <p:nvSpPr>
          <p:cNvPr id="12" name="6 CuadroTexto"/>
          <p:cNvSpPr txBox="1"/>
          <p:nvPr/>
        </p:nvSpPr>
        <p:spPr>
          <a:xfrm>
            <a:off x="8256588" y="98425"/>
            <a:ext cx="2232025" cy="6461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3600" b="1" dirty="0">
                <a:solidFill>
                  <a:schemeClr val="accent1">
                    <a:lumMod val="75000"/>
                  </a:schemeClr>
                </a:solidFill>
              </a:rPr>
              <a:t>INSERTAR</a:t>
            </a:r>
          </a:p>
        </p:txBody>
      </p:sp>
      <p:grpSp>
        <p:nvGrpSpPr>
          <p:cNvPr id="48133" name="Grupo 6"/>
          <p:cNvGrpSpPr>
            <a:grpSpLocks/>
          </p:cNvGrpSpPr>
          <p:nvPr/>
        </p:nvGrpSpPr>
        <p:grpSpPr bwMode="auto">
          <a:xfrm>
            <a:off x="10318750" y="241300"/>
            <a:ext cx="1728788" cy="360363"/>
            <a:chOff x="6528048" y="2204864"/>
            <a:chExt cx="2304256" cy="527050"/>
          </a:xfrm>
        </p:grpSpPr>
        <p:sp>
          <p:nvSpPr>
            <p:cNvPr id="15" name="Rectángulo 14"/>
            <p:cNvSpPr/>
            <p:nvPr/>
          </p:nvSpPr>
          <p:spPr>
            <a:xfrm>
              <a:off x="652804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17" name="Conector recto 16"/>
            <p:cNvCxnSpPr/>
            <p:nvPr/>
          </p:nvCxnSpPr>
          <p:spPr>
            <a:xfrm>
              <a:off x="724746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>
              <a:off x="7391350" y="2492768"/>
              <a:ext cx="43376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782511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854453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uadroTexto 15"/>
          <p:cNvSpPr txBox="1"/>
          <p:nvPr/>
        </p:nvSpPr>
        <p:spPr>
          <a:xfrm>
            <a:off x="1919288" y="1828800"/>
            <a:ext cx="1015365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hangingPunct="1">
              <a:buFont typeface="Wingdings 2" panose="05020102010507070707" pitchFamily="18" charset="2"/>
              <a:buNone/>
              <a:defRPr/>
            </a:pPr>
            <a:r>
              <a:rPr lang="es-ES" altLang="es-ES" sz="3000" b="1" dirty="0">
                <a:latin typeface="+mn-lt"/>
              </a:rPr>
              <a:t>Se necesita que la estructura tenga un orden e implica agregar el elemento a la lista de manera que la misma siga ordenada.</a:t>
            </a:r>
          </a:p>
        </p:txBody>
      </p:sp>
      <p:sp>
        <p:nvSpPr>
          <p:cNvPr id="21" name="6 CuadroTexto"/>
          <p:cNvSpPr txBox="1"/>
          <p:nvPr/>
        </p:nvSpPr>
        <p:spPr>
          <a:xfrm>
            <a:off x="1692275" y="1174750"/>
            <a:ext cx="5113338" cy="5857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3200" b="1" dirty="0">
                <a:solidFill>
                  <a:schemeClr val="accent1">
                    <a:lumMod val="75000"/>
                  </a:schemeClr>
                </a:solidFill>
              </a:rPr>
              <a:t>INSERTAR UN ELEMENTO</a:t>
            </a:r>
          </a:p>
        </p:txBody>
      </p:sp>
      <p:pic>
        <p:nvPicPr>
          <p:cNvPr id="48136" name="Imagen 13" descr="Un dibujo de una cara feliz&#10;&#10;Descripción generada automáticamente con confianza 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908050"/>
            <a:ext cx="1703387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7" name="Text Box 14"/>
          <p:cNvSpPr txBox="1">
            <a:spLocks noChangeArrowheads="1"/>
          </p:cNvSpPr>
          <p:nvPr/>
        </p:nvSpPr>
        <p:spPr bwMode="auto">
          <a:xfrm>
            <a:off x="3411538" y="3116263"/>
            <a:ext cx="7304087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AR" altLang="es-ES" sz="2000">
                <a:latin typeface="Consolas" pitchFamily="49" charset="0"/>
              </a:rPr>
              <a:t>Program uno;</a:t>
            </a:r>
          </a:p>
          <a:p>
            <a:pPr eaLnBrk="1" hangingPunct="1"/>
            <a:endParaRPr lang="es-AR" altLang="es-ES" sz="2000">
              <a:latin typeface="Consolas" pitchFamily="49" charset="0"/>
            </a:endParaRPr>
          </a:p>
          <a:p>
            <a:pPr eaLnBrk="1" hangingPunct="1"/>
            <a:r>
              <a:rPr lang="es-AR" altLang="es-ES" sz="2000">
                <a:latin typeface="Consolas" pitchFamily="49" charset="0"/>
              </a:rPr>
              <a:t>Type listaE= </a:t>
            </a:r>
            <a:r>
              <a:rPr lang="es-ES_tradnl" altLang="es-ES" sz="2000" b="1">
                <a:latin typeface="Consolas" pitchFamily="49" charset="0"/>
              </a:rPr>
              <a:t>^</a:t>
            </a:r>
            <a:r>
              <a:rPr lang="es-ES_tradnl" altLang="es-ES" sz="2000">
                <a:latin typeface="Consolas" pitchFamily="49" charset="0"/>
              </a:rPr>
              <a:t>datosEnteros;</a:t>
            </a:r>
          </a:p>
          <a:p>
            <a:pPr eaLnBrk="1" hangingPunct="1"/>
            <a:r>
              <a:rPr lang="es-ES_tradnl" altLang="es-ES" sz="2000">
                <a:latin typeface="Consolas" pitchFamily="49" charset="0"/>
              </a:rPr>
              <a:t>     </a:t>
            </a:r>
          </a:p>
          <a:p>
            <a:pPr eaLnBrk="1" hangingPunct="1"/>
            <a:r>
              <a:rPr lang="es-ES_tradnl" altLang="es-ES" sz="2000">
                <a:latin typeface="Consolas" pitchFamily="49" charset="0"/>
              </a:rPr>
              <a:t>     datosEnteros= record</a:t>
            </a:r>
          </a:p>
          <a:p>
            <a:pPr eaLnBrk="1" hangingPunct="1"/>
            <a:r>
              <a:rPr lang="es-ES_tradnl" altLang="es-ES" sz="2000">
                <a:latin typeface="Consolas" pitchFamily="49" charset="0"/>
              </a:rPr>
              <a:t>                    elem:integer;</a:t>
            </a:r>
          </a:p>
          <a:p>
            <a:pPr eaLnBrk="1" hangingPunct="1"/>
            <a:r>
              <a:rPr lang="es-ES_tradnl" altLang="es-ES" sz="2000">
                <a:latin typeface="Consolas" pitchFamily="49" charset="0"/>
              </a:rPr>
              <a:t>                    sig:listaE;</a:t>
            </a:r>
          </a:p>
          <a:p>
            <a:pPr eaLnBrk="1" hangingPunct="1"/>
            <a:r>
              <a:rPr lang="es-ES_tradnl" altLang="es-ES" sz="2000">
                <a:latin typeface="Consolas" pitchFamily="49" charset="0"/>
              </a:rPr>
              <a:t>                   end;</a:t>
            </a:r>
          </a:p>
          <a:p>
            <a:pPr eaLnBrk="1" hangingPunct="1"/>
            <a:endParaRPr lang="es-ES_tradnl" altLang="es-ES" sz="2000">
              <a:latin typeface="Consolas" pitchFamily="49" charset="0"/>
            </a:endParaRPr>
          </a:p>
          <a:p>
            <a:pPr eaLnBrk="1" hangingPunct="1"/>
            <a:r>
              <a:rPr lang="es-ES_tradnl" altLang="es-ES" sz="2000">
                <a:latin typeface="Consolas" pitchFamily="49" charset="0"/>
              </a:rPr>
              <a:t>Var </a:t>
            </a:r>
          </a:p>
          <a:p>
            <a:pPr eaLnBrk="1" hangingPunct="1"/>
            <a:r>
              <a:rPr lang="es-ES_tradnl" altLang="es-ES" sz="2000">
                <a:latin typeface="Consolas" pitchFamily="49" charset="0"/>
              </a:rPr>
              <a:t>  pri: listaE; {Memoria estática reservada}</a:t>
            </a:r>
            <a:endParaRPr lang="es-ES" altLang="es-ES" sz="2000">
              <a:latin typeface="Consolas" pitchFamily="49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19063" y="130175"/>
            <a:ext cx="8488362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Tipo de Dato - LISTA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1" name="3 Marcador de fecha"/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11</a:t>
            </a:r>
            <a:endParaRPr lang="es-ES" sz="1200" dirty="0"/>
          </a:p>
        </p:txBody>
      </p:sp>
      <p:grpSp>
        <p:nvGrpSpPr>
          <p:cNvPr id="49156" name="Grupo 6"/>
          <p:cNvGrpSpPr>
            <a:grpSpLocks/>
          </p:cNvGrpSpPr>
          <p:nvPr/>
        </p:nvGrpSpPr>
        <p:grpSpPr bwMode="auto">
          <a:xfrm>
            <a:off x="10318750" y="241300"/>
            <a:ext cx="1728788" cy="360363"/>
            <a:chOff x="6528048" y="2204864"/>
            <a:chExt cx="2304256" cy="527050"/>
          </a:xfrm>
        </p:grpSpPr>
        <p:sp>
          <p:nvSpPr>
            <p:cNvPr id="15" name="Rectángulo 14"/>
            <p:cNvSpPr/>
            <p:nvPr/>
          </p:nvSpPr>
          <p:spPr>
            <a:xfrm>
              <a:off x="652804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17" name="Conector recto 16"/>
            <p:cNvCxnSpPr/>
            <p:nvPr/>
          </p:nvCxnSpPr>
          <p:spPr>
            <a:xfrm>
              <a:off x="724746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>
              <a:off x="7391350" y="2492768"/>
              <a:ext cx="43376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782511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854453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6 CuadroTexto"/>
          <p:cNvSpPr txBox="1"/>
          <p:nvPr/>
        </p:nvSpPr>
        <p:spPr>
          <a:xfrm>
            <a:off x="6527800" y="169863"/>
            <a:ext cx="4465638" cy="5222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800" b="1" dirty="0">
                <a:solidFill>
                  <a:schemeClr val="accent1">
                    <a:lumMod val="75000"/>
                  </a:schemeClr>
                </a:solidFill>
              </a:rPr>
              <a:t>INSERTAR EN UNA LISTA</a:t>
            </a:r>
          </a:p>
        </p:txBody>
      </p:sp>
      <p:grpSp>
        <p:nvGrpSpPr>
          <p:cNvPr id="49158" name="Grupo 46"/>
          <p:cNvGrpSpPr>
            <a:grpSpLocks/>
          </p:cNvGrpSpPr>
          <p:nvPr/>
        </p:nvGrpSpPr>
        <p:grpSpPr bwMode="auto">
          <a:xfrm>
            <a:off x="1922463" y="3963988"/>
            <a:ext cx="1944687" cy="793750"/>
            <a:chOff x="1115616" y="1700808"/>
            <a:chExt cx="2356275" cy="892552"/>
          </a:xfrm>
        </p:grpSpPr>
        <p:sp>
          <p:nvSpPr>
            <p:cNvPr id="65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925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es-ES" sz="2600" dirty="0">
                <a:latin typeface="+mn-lt"/>
                <a:cs typeface="Arial" charset="0"/>
              </a:endParaRPr>
            </a:p>
            <a:p>
              <a:pPr eaLnBrk="1" hangingPunct="1">
                <a:defRPr/>
              </a:pPr>
              <a:endParaRPr lang="es-ES" sz="2600" dirty="0">
                <a:latin typeface="+mn-lt"/>
                <a:cs typeface="Arial" charset="0"/>
              </a:endParaRPr>
            </a:p>
          </p:txBody>
        </p:sp>
        <p:cxnSp>
          <p:nvCxnSpPr>
            <p:cNvPr id="66" name="Conector recto 65"/>
            <p:cNvCxnSpPr/>
            <p:nvPr/>
          </p:nvCxnSpPr>
          <p:spPr>
            <a:xfrm>
              <a:off x="2627479" y="1700808"/>
              <a:ext cx="0" cy="892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CuadroTexto 49"/>
          <p:cNvSpPr txBox="1">
            <a:spLocks noChangeArrowheads="1"/>
          </p:cNvSpPr>
          <p:nvPr/>
        </p:nvSpPr>
        <p:spPr bwMode="auto">
          <a:xfrm>
            <a:off x="2090738" y="4037013"/>
            <a:ext cx="393700" cy="584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s-ES" altLang="es-ES" sz="3200" dirty="0">
                <a:latin typeface="+mn-lt"/>
              </a:rPr>
              <a:t>4</a:t>
            </a:r>
          </a:p>
        </p:txBody>
      </p:sp>
      <p:sp>
        <p:nvSpPr>
          <p:cNvPr id="68" name="CuadroTexto 50"/>
          <p:cNvSpPr txBox="1">
            <a:spLocks noChangeArrowheads="1"/>
          </p:cNvSpPr>
          <p:nvPr/>
        </p:nvSpPr>
        <p:spPr bwMode="auto">
          <a:xfrm>
            <a:off x="3276600" y="4144963"/>
            <a:ext cx="446088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s-ES" altLang="es-ES">
                <a:latin typeface="+mn-lt"/>
              </a:rPr>
              <a:t>dir</a:t>
            </a:r>
          </a:p>
        </p:txBody>
      </p:sp>
      <p:sp>
        <p:nvSpPr>
          <p:cNvPr id="49161" name="Text Box 14"/>
          <p:cNvSpPr txBox="1">
            <a:spLocks noChangeArrowheads="1"/>
          </p:cNvSpPr>
          <p:nvPr/>
        </p:nvSpPr>
        <p:spPr bwMode="auto">
          <a:xfrm>
            <a:off x="1443038" y="4735513"/>
            <a:ext cx="863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_tradnl" altLang="es-ES" sz="2200">
                <a:latin typeface="Consolas" pitchFamily="49" charset="0"/>
              </a:rPr>
              <a:t>PI</a:t>
            </a:r>
          </a:p>
        </p:txBody>
      </p:sp>
      <p:grpSp>
        <p:nvGrpSpPr>
          <p:cNvPr id="49162" name="Grupo 57"/>
          <p:cNvGrpSpPr>
            <a:grpSpLocks/>
          </p:cNvGrpSpPr>
          <p:nvPr/>
        </p:nvGrpSpPr>
        <p:grpSpPr bwMode="auto">
          <a:xfrm>
            <a:off x="4730750" y="3948113"/>
            <a:ext cx="1944688" cy="793750"/>
            <a:chOff x="1115616" y="1700808"/>
            <a:chExt cx="2356275" cy="892552"/>
          </a:xfrm>
        </p:grpSpPr>
        <p:sp>
          <p:nvSpPr>
            <p:cNvPr id="91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925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es-ES" sz="2600" dirty="0">
                <a:latin typeface="+mn-lt"/>
                <a:cs typeface="Arial" charset="0"/>
              </a:endParaRPr>
            </a:p>
            <a:p>
              <a:pPr eaLnBrk="1" hangingPunct="1">
                <a:defRPr/>
              </a:pPr>
              <a:endParaRPr lang="es-ES" sz="2600" dirty="0">
                <a:latin typeface="+mn-lt"/>
                <a:cs typeface="Arial" charset="0"/>
              </a:endParaRPr>
            </a:p>
          </p:txBody>
        </p:sp>
        <p:cxnSp>
          <p:nvCxnSpPr>
            <p:cNvPr id="92" name="Conector recto 91"/>
            <p:cNvCxnSpPr/>
            <p:nvPr/>
          </p:nvCxnSpPr>
          <p:spPr>
            <a:xfrm>
              <a:off x="2627479" y="1700808"/>
              <a:ext cx="0" cy="892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CuadroTexto 60"/>
          <p:cNvSpPr txBox="1">
            <a:spLocks noChangeArrowheads="1"/>
          </p:cNvSpPr>
          <p:nvPr/>
        </p:nvSpPr>
        <p:spPr bwMode="auto">
          <a:xfrm>
            <a:off x="4899025" y="4021138"/>
            <a:ext cx="601663" cy="584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s-ES" altLang="es-ES" sz="3200">
                <a:latin typeface="+mn-lt"/>
              </a:rPr>
              <a:t>10</a:t>
            </a:r>
          </a:p>
        </p:txBody>
      </p:sp>
      <p:sp>
        <p:nvSpPr>
          <p:cNvPr id="94" name="CuadroTexto 61"/>
          <p:cNvSpPr txBox="1">
            <a:spLocks noChangeArrowheads="1"/>
          </p:cNvSpPr>
          <p:nvPr/>
        </p:nvSpPr>
        <p:spPr bwMode="auto">
          <a:xfrm>
            <a:off x="6084888" y="4129088"/>
            <a:ext cx="446087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s-ES" altLang="es-ES">
                <a:latin typeface="+mn-lt"/>
              </a:rPr>
              <a:t>dir</a:t>
            </a:r>
          </a:p>
        </p:txBody>
      </p:sp>
      <p:grpSp>
        <p:nvGrpSpPr>
          <p:cNvPr id="49165" name="Grupo 62"/>
          <p:cNvGrpSpPr>
            <a:grpSpLocks/>
          </p:cNvGrpSpPr>
          <p:nvPr/>
        </p:nvGrpSpPr>
        <p:grpSpPr bwMode="auto">
          <a:xfrm>
            <a:off x="7391400" y="3941763"/>
            <a:ext cx="1944688" cy="790575"/>
            <a:chOff x="1115616" y="1700808"/>
            <a:chExt cx="2356275" cy="892552"/>
          </a:xfrm>
        </p:grpSpPr>
        <p:sp>
          <p:nvSpPr>
            <p:cNvPr id="96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925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es-ES" sz="2600" dirty="0">
                <a:latin typeface="+mn-lt"/>
                <a:cs typeface="Arial" charset="0"/>
              </a:endParaRPr>
            </a:p>
            <a:p>
              <a:pPr eaLnBrk="1" hangingPunct="1">
                <a:defRPr/>
              </a:pPr>
              <a:endParaRPr lang="es-ES" sz="2600" dirty="0">
                <a:latin typeface="+mn-lt"/>
                <a:cs typeface="Arial" charset="0"/>
              </a:endParaRPr>
            </a:p>
          </p:txBody>
        </p:sp>
        <p:cxnSp>
          <p:nvCxnSpPr>
            <p:cNvPr id="97" name="Conector recto 96"/>
            <p:cNvCxnSpPr/>
            <p:nvPr/>
          </p:nvCxnSpPr>
          <p:spPr>
            <a:xfrm>
              <a:off x="2627479" y="1700808"/>
              <a:ext cx="0" cy="892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CuadroTexto 65"/>
          <p:cNvSpPr txBox="1">
            <a:spLocks noChangeArrowheads="1"/>
          </p:cNvSpPr>
          <p:nvPr/>
        </p:nvSpPr>
        <p:spPr bwMode="auto">
          <a:xfrm>
            <a:off x="7539038" y="4056063"/>
            <a:ext cx="601662" cy="5857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s-ES" altLang="es-ES" sz="3200">
                <a:latin typeface="+mn-lt"/>
              </a:rPr>
              <a:t>25</a:t>
            </a:r>
          </a:p>
        </p:txBody>
      </p:sp>
      <p:sp>
        <p:nvSpPr>
          <p:cNvPr id="99" name="CuadroTexto 66"/>
          <p:cNvSpPr txBox="1">
            <a:spLocks noChangeArrowheads="1"/>
          </p:cNvSpPr>
          <p:nvPr/>
        </p:nvSpPr>
        <p:spPr bwMode="auto">
          <a:xfrm>
            <a:off x="8724900" y="4164013"/>
            <a:ext cx="420688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s-ES" altLang="es-ES">
                <a:latin typeface="+mn-lt"/>
              </a:rPr>
              <a:t>nil</a:t>
            </a:r>
          </a:p>
        </p:txBody>
      </p:sp>
      <p:cxnSp>
        <p:nvCxnSpPr>
          <p:cNvPr id="100" name="Conector recto de flecha 99"/>
          <p:cNvCxnSpPr/>
          <p:nvPr/>
        </p:nvCxnSpPr>
        <p:spPr>
          <a:xfrm flipV="1">
            <a:off x="6510338" y="4341813"/>
            <a:ext cx="784225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de flecha 100"/>
          <p:cNvCxnSpPr/>
          <p:nvPr/>
        </p:nvCxnSpPr>
        <p:spPr>
          <a:xfrm flipV="1">
            <a:off x="3746500" y="4354513"/>
            <a:ext cx="784225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6 CuadroTexto"/>
          <p:cNvSpPr txBox="1"/>
          <p:nvPr/>
        </p:nvSpPr>
        <p:spPr>
          <a:xfrm>
            <a:off x="144463" y="831850"/>
            <a:ext cx="4325937" cy="461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400" b="1" dirty="0">
                <a:solidFill>
                  <a:schemeClr val="accent5"/>
                </a:solidFill>
                <a:latin typeface="Consolas" panose="020B0609020204030204" pitchFamily="49" charset="0"/>
              </a:rPr>
              <a:t>Existen 4 casos:</a:t>
            </a:r>
          </a:p>
        </p:txBody>
      </p:sp>
      <p:sp>
        <p:nvSpPr>
          <p:cNvPr id="103" name="6 CuadroTexto"/>
          <p:cNvSpPr txBox="1"/>
          <p:nvPr/>
        </p:nvSpPr>
        <p:spPr>
          <a:xfrm>
            <a:off x="269875" y="1373188"/>
            <a:ext cx="11652250" cy="23082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400" dirty="0">
                <a:solidFill>
                  <a:schemeClr val="tx1"/>
                </a:solidFill>
                <a:latin typeface="Consolas" panose="020B0609020204030204" pitchFamily="49" charset="0"/>
              </a:rPr>
              <a:t>1.La lista está vacía.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400" dirty="0">
                <a:solidFill>
                  <a:schemeClr val="tx1"/>
                </a:solidFill>
                <a:latin typeface="Consolas" panose="020B0609020204030204" pitchFamily="49" charset="0"/>
              </a:rPr>
              <a:t>Si la lista </a:t>
            </a:r>
            <a:r>
              <a:rPr lang="es-ES_tradnl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NO está vacía</a:t>
            </a:r>
            <a:r>
              <a:rPr lang="es-ES_tradnl" sz="2400" dirty="0">
                <a:solidFill>
                  <a:schemeClr val="tx1"/>
                </a:solidFill>
                <a:latin typeface="Consolas" panose="020B0609020204030204" pitchFamily="49" charset="0"/>
              </a:rPr>
              <a:t>: se debe recorrer hasta encontrar el lugar donde va el elemento:</a:t>
            </a:r>
          </a:p>
          <a:p>
            <a:pPr lvl="1" algn="just" eaLnBrk="1" hangingPunct="1">
              <a:buClr>
                <a:srgbClr val="FFCC66"/>
              </a:buClr>
              <a:defRPr/>
            </a:pPr>
            <a:r>
              <a:rPr lang="es-ES_tradnl" sz="2400" dirty="0">
                <a:solidFill>
                  <a:schemeClr val="tx1"/>
                </a:solidFill>
                <a:latin typeface="Consolas" panose="020B0609020204030204" pitchFamily="49" charset="0"/>
              </a:rPr>
              <a:t>2.El elemento a insertar va al comienzo de la lista.</a:t>
            </a:r>
          </a:p>
          <a:p>
            <a:pPr lvl="1" algn="just" eaLnBrk="1" hangingPunct="1">
              <a:buClr>
                <a:srgbClr val="FFCC66"/>
              </a:buClr>
              <a:defRPr/>
            </a:pPr>
            <a:r>
              <a:rPr lang="es-ES_tradnl" sz="2400" dirty="0">
                <a:solidFill>
                  <a:schemeClr val="tx1"/>
                </a:solidFill>
                <a:latin typeface="Consolas" panose="020B0609020204030204" pitchFamily="49" charset="0"/>
              </a:rPr>
              <a:t>3.El elemento a insertar va al medio de la lista.</a:t>
            </a:r>
          </a:p>
          <a:p>
            <a:pPr lvl="1" algn="just" eaLnBrk="1" hangingPunct="1">
              <a:buClr>
                <a:srgbClr val="FFCC66"/>
              </a:buClr>
              <a:defRPr/>
            </a:pPr>
            <a:r>
              <a:rPr lang="es-ES_tradnl" sz="2400" dirty="0">
                <a:solidFill>
                  <a:schemeClr val="tx1"/>
                </a:solidFill>
                <a:latin typeface="Consolas" panose="020B0609020204030204" pitchFamily="49" charset="0"/>
              </a:rPr>
              <a:t>4.El elemento a insertar va al final de la lista.</a:t>
            </a:r>
          </a:p>
        </p:txBody>
      </p:sp>
      <p:grpSp>
        <p:nvGrpSpPr>
          <p:cNvPr id="5" name="Grupo 4"/>
          <p:cNvGrpSpPr>
            <a:grpSpLocks/>
          </p:cNvGrpSpPr>
          <p:nvPr/>
        </p:nvGrpSpPr>
        <p:grpSpPr bwMode="auto">
          <a:xfrm>
            <a:off x="2566988" y="5516563"/>
            <a:ext cx="1944687" cy="792162"/>
            <a:chOff x="2567608" y="5517232"/>
            <a:chExt cx="1944688" cy="792162"/>
          </a:xfrm>
        </p:grpSpPr>
        <p:grpSp>
          <p:nvGrpSpPr>
            <p:cNvPr id="49185" name="Grupo 1"/>
            <p:cNvGrpSpPr>
              <a:grpSpLocks/>
            </p:cNvGrpSpPr>
            <p:nvPr/>
          </p:nvGrpSpPr>
          <p:grpSpPr bwMode="auto">
            <a:xfrm>
              <a:off x="2567608" y="5517232"/>
              <a:ext cx="1944688" cy="792162"/>
              <a:chOff x="2567608" y="5517232"/>
              <a:chExt cx="1944688" cy="792162"/>
            </a:xfrm>
          </p:grpSpPr>
          <p:grpSp>
            <p:nvGrpSpPr>
              <p:cNvPr id="49187" name="Grupo 46"/>
              <p:cNvGrpSpPr>
                <a:grpSpLocks/>
              </p:cNvGrpSpPr>
              <p:nvPr/>
            </p:nvGrpSpPr>
            <p:grpSpPr bwMode="auto">
              <a:xfrm>
                <a:off x="2567608" y="5517232"/>
                <a:ext cx="1944688" cy="792162"/>
                <a:chOff x="1115616" y="1700808"/>
                <a:chExt cx="2356275" cy="892552"/>
              </a:xfrm>
            </p:grpSpPr>
            <p:sp>
              <p:nvSpPr>
                <p:cNvPr id="10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115616" y="1700808"/>
                  <a:ext cx="2356275" cy="89255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endParaRPr lang="es-ES" sz="2600" dirty="0">
                    <a:latin typeface="+mn-lt"/>
                    <a:cs typeface="Arial" charset="0"/>
                  </a:endParaRPr>
                </a:p>
                <a:p>
                  <a:pPr eaLnBrk="1" hangingPunct="1">
                    <a:defRPr/>
                  </a:pPr>
                  <a:endParaRPr lang="es-ES" sz="2600" dirty="0">
                    <a:latin typeface="+mn-lt"/>
                    <a:cs typeface="Arial" charset="0"/>
                  </a:endParaRPr>
                </a:p>
              </p:txBody>
            </p:sp>
            <p:cxnSp>
              <p:nvCxnSpPr>
                <p:cNvPr id="106" name="Conector recto 105"/>
                <p:cNvCxnSpPr/>
                <p:nvPr/>
              </p:nvCxnSpPr>
              <p:spPr>
                <a:xfrm>
                  <a:off x="2627479" y="1700808"/>
                  <a:ext cx="0" cy="8925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7" name="CuadroTexto 49"/>
              <p:cNvSpPr txBox="1">
                <a:spLocks noChangeArrowheads="1"/>
              </p:cNvSpPr>
              <p:nvPr/>
            </p:nvSpPr>
            <p:spPr bwMode="auto">
              <a:xfrm>
                <a:off x="2735883" y="5588669"/>
                <a:ext cx="393700" cy="58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defRPr/>
                </a:pPr>
                <a:r>
                  <a:rPr lang="es-ES" altLang="es-ES" sz="3200" dirty="0">
                    <a:solidFill>
                      <a:srgbClr val="FF0066"/>
                    </a:solidFill>
                    <a:latin typeface="+mn-lt"/>
                  </a:rPr>
                  <a:t>3</a:t>
                </a:r>
              </a:p>
            </p:txBody>
          </p:sp>
        </p:grpSp>
        <p:sp>
          <p:nvSpPr>
            <p:cNvPr id="108" name="CuadroTexto 50"/>
            <p:cNvSpPr txBox="1">
              <a:spLocks noChangeArrowheads="1"/>
            </p:cNvSpPr>
            <p:nvPr/>
          </p:nvSpPr>
          <p:spPr bwMode="auto">
            <a:xfrm>
              <a:off x="3921746" y="5696619"/>
              <a:ext cx="446088" cy="369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r>
                <a:rPr lang="es-ES" altLang="es-ES">
                  <a:solidFill>
                    <a:srgbClr val="FF0066"/>
                  </a:solidFill>
                  <a:latin typeface="+mn-lt"/>
                </a:rPr>
                <a:t>dir</a:t>
              </a:r>
            </a:p>
          </p:txBody>
        </p:sp>
      </p:grpSp>
      <p:grpSp>
        <p:nvGrpSpPr>
          <p:cNvPr id="4" name="Grupo 3"/>
          <p:cNvGrpSpPr>
            <a:grpSpLocks/>
          </p:cNvGrpSpPr>
          <p:nvPr/>
        </p:nvGrpSpPr>
        <p:grpSpPr bwMode="auto">
          <a:xfrm>
            <a:off x="5807075" y="5556250"/>
            <a:ext cx="1944688" cy="792163"/>
            <a:chOff x="4799633" y="5556919"/>
            <a:chExt cx="1944688" cy="792163"/>
          </a:xfrm>
        </p:grpSpPr>
        <p:grpSp>
          <p:nvGrpSpPr>
            <p:cNvPr id="49180" name="Grupo 46"/>
            <p:cNvGrpSpPr>
              <a:grpSpLocks/>
            </p:cNvGrpSpPr>
            <p:nvPr/>
          </p:nvGrpSpPr>
          <p:grpSpPr bwMode="auto">
            <a:xfrm>
              <a:off x="4799633" y="5556919"/>
              <a:ext cx="1944688" cy="792163"/>
              <a:chOff x="1115616" y="1700808"/>
              <a:chExt cx="2356275" cy="892552"/>
            </a:xfrm>
          </p:grpSpPr>
          <p:sp>
            <p:nvSpPr>
              <p:cNvPr id="110" name="Text Box 14"/>
              <p:cNvSpPr txBox="1">
                <a:spLocks noChangeArrowheads="1"/>
              </p:cNvSpPr>
              <p:nvPr/>
            </p:nvSpPr>
            <p:spPr bwMode="auto">
              <a:xfrm>
                <a:off x="1115616" y="1700808"/>
                <a:ext cx="2356275" cy="8925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endParaRPr lang="es-ES" sz="2600" dirty="0">
                  <a:latin typeface="+mn-lt"/>
                  <a:cs typeface="Arial" charset="0"/>
                </a:endParaRPr>
              </a:p>
              <a:p>
                <a:pPr eaLnBrk="1" hangingPunct="1">
                  <a:defRPr/>
                </a:pPr>
                <a:endParaRPr lang="es-ES" sz="2600" dirty="0">
                  <a:latin typeface="+mn-lt"/>
                  <a:cs typeface="Arial" charset="0"/>
                </a:endParaRPr>
              </a:p>
            </p:txBody>
          </p:sp>
          <p:cxnSp>
            <p:nvCxnSpPr>
              <p:cNvPr id="111" name="Conector recto 110"/>
              <p:cNvCxnSpPr/>
              <p:nvPr/>
            </p:nvCxnSpPr>
            <p:spPr>
              <a:xfrm>
                <a:off x="2627479" y="1700808"/>
                <a:ext cx="0" cy="8925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CuadroTexto 49"/>
            <p:cNvSpPr txBox="1">
              <a:spLocks noChangeArrowheads="1"/>
            </p:cNvSpPr>
            <p:nvPr/>
          </p:nvSpPr>
          <p:spPr bwMode="auto">
            <a:xfrm>
              <a:off x="4967908" y="5628357"/>
              <a:ext cx="601663" cy="58420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r>
                <a:rPr lang="es-ES" altLang="es-ES" sz="3200">
                  <a:solidFill>
                    <a:srgbClr val="FF0066"/>
                  </a:solidFill>
                  <a:latin typeface="+mn-lt"/>
                </a:rPr>
                <a:t>12</a:t>
              </a:r>
            </a:p>
          </p:txBody>
        </p:sp>
        <p:sp>
          <p:nvSpPr>
            <p:cNvPr id="113" name="CuadroTexto 50"/>
            <p:cNvSpPr txBox="1">
              <a:spLocks noChangeArrowheads="1"/>
            </p:cNvSpPr>
            <p:nvPr/>
          </p:nvSpPr>
          <p:spPr bwMode="auto">
            <a:xfrm>
              <a:off x="6153771" y="5736307"/>
              <a:ext cx="446087" cy="369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r>
                <a:rPr lang="es-ES" altLang="es-ES">
                  <a:solidFill>
                    <a:srgbClr val="FF0066"/>
                  </a:solidFill>
                  <a:latin typeface="+mn-lt"/>
                </a:rPr>
                <a:t>dir</a:t>
              </a:r>
            </a:p>
          </p:txBody>
        </p:sp>
      </p:grpSp>
      <p:grpSp>
        <p:nvGrpSpPr>
          <p:cNvPr id="3" name="Grupo 2"/>
          <p:cNvGrpSpPr>
            <a:grpSpLocks/>
          </p:cNvGrpSpPr>
          <p:nvPr/>
        </p:nvGrpSpPr>
        <p:grpSpPr bwMode="auto">
          <a:xfrm>
            <a:off x="9191625" y="5556250"/>
            <a:ext cx="1944688" cy="792163"/>
            <a:chOff x="7098333" y="5556919"/>
            <a:chExt cx="1944688" cy="792163"/>
          </a:xfrm>
        </p:grpSpPr>
        <p:grpSp>
          <p:nvGrpSpPr>
            <p:cNvPr id="49175" name="Grupo 46"/>
            <p:cNvGrpSpPr>
              <a:grpSpLocks/>
            </p:cNvGrpSpPr>
            <p:nvPr/>
          </p:nvGrpSpPr>
          <p:grpSpPr bwMode="auto">
            <a:xfrm>
              <a:off x="7098333" y="5556919"/>
              <a:ext cx="1944688" cy="792163"/>
              <a:chOff x="1115616" y="1700808"/>
              <a:chExt cx="2356275" cy="892552"/>
            </a:xfrm>
          </p:grpSpPr>
          <p:sp>
            <p:nvSpPr>
              <p:cNvPr id="115" name="Text Box 14"/>
              <p:cNvSpPr txBox="1">
                <a:spLocks noChangeArrowheads="1"/>
              </p:cNvSpPr>
              <p:nvPr/>
            </p:nvSpPr>
            <p:spPr bwMode="auto">
              <a:xfrm>
                <a:off x="1115616" y="1700808"/>
                <a:ext cx="2356275" cy="8925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endParaRPr lang="es-ES" sz="2600" dirty="0">
                  <a:latin typeface="+mn-lt"/>
                  <a:cs typeface="Arial" charset="0"/>
                </a:endParaRPr>
              </a:p>
              <a:p>
                <a:pPr eaLnBrk="1" hangingPunct="1">
                  <a:defRPr/>
                </a:pPr>
                <a:endParaRPr lang="es-ES" sz="2600" dirty="0">
                  <a:latin typeface="+mn-lt"/>
                  <a:cs typeface="Arial" charset="0"/>
                </a:endParaRPr>
              </a:p>
            </p:txBody>
          </p:sp>
          <p:cxnSp>
            <p:nvCxnSpPr>
              <p:cNvPr id="116" name="Conector recto 115"/>
              <p:cNvCxnSpPr/>
              <p:nvPr/>
            </p:nvCxnSpPr>
            <p:spPr>
              <a:xfrm>
                <a:off x="2627479" y="1700808"/>
                <a:ext cx="0" cy="8925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CuadroTexto 49"/>
            <p:cNvSpPr txBox="1">
              <a:spLocks noChangeArrowheads="1"/>
            </p:cNvSpPr>
            <p:nvPr/>
          </p:nvSpPr>
          <p:spPr bwMode="auto">
            <a:xfrm>
              <a:off x="7266608" y="5628357"/>
              <a:ext cx="601663" cy="58420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r>
                <a:rPr lang="es-ES" altLang="es-ES" sz="3200">
                  <a:solidFill>
                    <a:srgbClr val="FF0066"/>
                  </a:solidFill>
                  <a:latin typeface="+mn-lt"/>
                </a:rPr>
                <a:t>30</a:t>
              </a:r>
            </a:p>
          </p:txBody>
        </p:sp>
        <p:sp>
          <p:nvSpPr>
            <p:cNvPr id="118" name="CuadroTexto 50"/>
            <p:cNvSpPr txBox="1">
              <a:spLocks noChangeArrowheads="1"/>
            </p:cNvSpPr>
            <p:nvPr/>
          </p:nvSpPr>
          <p:spPr bwMode="auto">
            <a:xfrm>
              <a:off x="8452471" y="5736307"/>
              <a:ext cx="446087" cy="369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r>
                <a:rPr lang="es-ES" altLang="es-ES">
                  <a:solidFill>
                    <a:srgbClr val="FF0066"/>
                  </a:solidFill>
                  <a:latin typeface="+mn-lt"/>
                </a:rPr>
                <a:t>dir</a:t>
              </a: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19063" y="130175"/>
            <a:ext cx="8488362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Tipo de Dato - LISTA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1" name="3 Marcador de fecha"/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11</a:t>
            </a:r>
            <a:endParaRPr lang="es-ES" sz="1200" dirty="0"/>
          </a:p>
        </p:txBody>
      </p:sp>
      <p:grpSp>
        <p:nvGrpSpPr>
          <p:cNvPr id="50180" name="Grupo 6"/>
          <p:cNvGrpSpPr>
            <a:grpSpLocks/>
          </p:cNvGrpSpPr>
          <p:nvPr/>
        </p:nvGrpSpPr>
        <p:grpSpPr bwMode="auto">
          <a:xfrm>
            <a:off x="10318750" y="241300"/>
            <a:ext cx="1728788" cy="360363"/>
            <a:chOff x="6528048" y="2204864"/>
            <a:chExt cx="2304256" cy="527050"/>
          </a:xfrm>
        </p:grpSpPr>
        <p:sp>
          <p:nvSpPr>
            <p:cNvPr id="15" name="Rectángulo 14"/>
            <p:cNvSpPr/>
            <p:nvPr/>
          </p:nvSpPr>
          <p:spPr>
            <a:xfrm>
              <a:off x="652804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17" name="Conector recto 16"/>
            <p:cNvCxnSpPr/>
            <p:nvPr/>
          </p:nvCxnSpPr>
          <p:spPr>
            <a:xfrm>
              <a:off x="724746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>
              <a:off x="7391350" y="2492768"/>
              <a:ext cx="43376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782511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854453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6 CuadroTexto"/>
          <p:cNvSpPr txBox="1"/>
          <p:nvPr/>
        </p:nvSpPr>
        <p:spPr>
          <a:xfrm>
            <a:off x="6527800" y="169863"/>
            <a:ext cx="4465638" cy="5222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800" b="1" dirty="0">
                <a:solidFill>
                  <a:schemeClr val="accent1">
                    <a:lumMod val="75000"/>
                  </a:schemeClr>
                </a:solidFill>
              </a:rPr>
              <a:t>INSERTAR EN UNA LISTA</a:t>
            </a:r>
          </a:p>
        </p:txBody>
      </p:sp>
      <p:sp>
        <p:nvSpPr>
          <p:cNvPr id="67" name="CuadroTexto 49"/>
          <p:cNvSpPr txBox="1">
            <a:spLocks noChangeArrowheads="1"/>
          </p:cNvSpPr>
          <p:nvPr/>
        </p:nvSpPr>
        <p:spPr bwMode="auto">
          <a:xfrm>
            <a:off x="7777163" y="1779588"/>
            <a:ext cx="392112" cy="584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s-ES" altLang="es-ES" sz="3200" dirty="0">
                <a:latin typeface="+mn-lt"/>
              </a:rPr>
              <a:t>4</a:t>
            </a:r>
          </a:p>
        </p:txBody>
      </p:sp>
      <p:sp>
        <p:nvSpPr>
          <p:cNvPr id="68" name="CuadroTexto 50"/>
          <p:cNvSpPr txBox="1">
            <a:spLocks noChangeArrowheads="1"/>
          </p:cNvSpPr>
          <p:nvPr/>
        </p:nvSpPr>
        <p:spPr bwMode="auto">
          <a:xfrm>
            <a:off x="8963025" y="1887538"/>
            <a:ext cx="41910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s-ES" altLang="es-ES" dirty="0" err="1">
                <a:latin typeface="+mn-lt"/>
              </a:rPr>
              <a:t>nil</a:t>
            </a:r>
            <a:endParaRPr lang="es-ES" altLang="es-ES" dirty="0">
              <a:latin typeface="+mn-lt"/>
            </a:endParaRPr>
          </a:p>
        </p:txBody>
      </p:sp>
      <p:sp>
        <p:nvSpPr>
          <p:cNvPr id="69" name="Text Box 14"/>
          <p:cNvSpPr txBox="1">
            <a:spLocks noChangeArrowheads="1"/>
          </p:cNvSpPr>
          <p:nvPr/>
        </p:nvSpPr>
        <p:spPr bwMode="auto">
          <a:xfrm>
            <a:off x="2032000" y="1860550"/>
            <a:ext cx="1543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_tradnl" altLang="es-ES" sz="2200">
                <a:latin typeface="Consolas" pitchFamily="49" charset="0"/>
              </a:rPr>
              <a:t>PI = nil</a:t>
            </a:r>
          </a:p>
        </p:txBody>
      </p:sp>
      <p:sp>
        <p:nvSpPr>
          <p:cNvPr id="102" name="6 CuadroTexto"/>
          <p:cNvSpPr txBox="1"/>
          <p:nvPr/>
        </p:nvSpPr>
        <p:spPr>
          <a:xfrm>
            <a:off x="157163" y="985838"/>
            <a:ext cx="5821362" cy="5857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3200" b="1" dirty="0">
                <a:solidFill>
                  <a:schemeClr val="accent5"/>
                </a:solidFill>
                <a:latin typeface="Consolas" panose="020B0609020204030204" pitchFamily="49" charset="0"/>
              </a:rPr>
              <a:t>Caso 1: </a:t>
            </a:r>
            <a:r>
              <a:rPr lang="es-ES_tradnl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la lista está vacía</a:t>
            </a:r>
          </a:p>
        </p:txBody>
      </p:sp>
      <p:sp>
        <p:nvSpPr>
          <p:cNvPr id="103" name="6 CuadroTexto"/>
          <p:cNvSpPr txBox="1"/>
          <p:nvPr/>
        </p:nvSpPr>
        <p:spPr>
          <a:xfrm>
            <a:off x="276225" y="4100513"/>
            <a:ext cx="10717213" cy="13843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800" dirty="0">
                <a:solidFill>
                  <a:schemeClr val="tx1"/>
                </a:solidFill>
                <a:latin typeface="Consolas" panose="020B0609020204030204" pitchFamily="49" charset="0"/>
              </a:rPr>
              <a:t>Generar un nuevo nodo (nuevo).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800" dirty="0">
                <a:solidFill>
                  <a:schemeClr val="tx1"/>
                </a:solidFill>
                <a:latin typeface="Consolas" panose="020B0609020204030204" pitchFamily="49" charset="0"/>
              </a:rPr>
              <a:t>Asignar a la dirección del puntero inicial (PI) la del nuevo nodo (nuevo)</a:t>
            </a:r>
          </a:p>
        </p:txBody>
      </p:sp>
      <p:grpSp>
        <p:nvGrpSpPr>
          <p:cNvPr id="2" name="Grupo 1"/>
          <p:cNvGrpSpPr>
            <a:grpSpLocks/>
          </p:cNvGrpSpPr>
          <p:nvPr/>
        </p:nvGrpSpPr>
        <p:grpSpPr bwMode="auto">
          <a:xfrm>
            <a:off x="5106988" y="1708150"/>
            <a:ext cx="1944687" cy="1360488"/>
            <a:chOff x="5106374" y="1707940"/>
            <a:chExt cx="1944688" cy="1361020"/>
          </a:xfrm>
        </p:grpSpPr>
        <p:grpSp>
          <p:nvGrpSpPr>
            <p:cNvPr id="50189" name="Grupo 46"/>
            <p:cNvGrpSpPr>
              <a:grpSpLocks/>
            </p:cNvGrpSpPr>
            <p:nvPr/>
          </p:nvGrpSpPr>
          <p:grpSpPr bwMode="auto">
            <a:xfrm>
              <a:off x="5106374" y="1707940"/>
              <a:ext cx="1944688" cy="792163"/>
              <a:chOff x="1115616" y="1700808"/>
              <a:chExt cx="2356275" cy="892552"/>
            </a:xfrm>
          </p:grpSpPr>
          <p:sp>
            <p:nvSpPr>
              <p:cNvPr id="65" name="Text Box 14"/>
              <p:cNvSpPr txBox="1">
                <a:spLocks noChangeArrowheads="1"/>
              </p:cNvSpPr>
              <p:nvPr/>
            </p:nvSpPr>
            <p:spPr bwMode="auto">
              <a:xfrm>
                <a:off x="1115616" y="1700808"/>
                <a:ext cx="2356275" cy="8929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endParaRPr lang="es-ES" sz="2600" dirty="0">
                  <a:latin typeface="+mn-lt"/>
                  <a:cs typeface="Arial" charset="0"/>
                </a:endParaRPr>
              </a:p>
              <a:p>
                <a:pPr eaLnBrk="1" hangingPunct="1">
                  <a:defRPr/>
                </a:pPr>
                <a:endParaRPr lang="es-ES" sz="2600" dirty="0">
                  <a:latin typeface="+mn-lt"/>
                  <a:cs typeface="Arial" charset="0"/>
                </a:endParaRPr>
              </a:p>
            </p:txBody>
          </p:sp>
          <p:cxnSp>
            <p:nvCxnSpPr>
              <p:cNvPr id="66" name="Conector recto 65"/>
              <p:cNvCxnSpPr/>
              <p:nvPr/>
            </p:nvCxnSpPr>
            <p:spPr>
              <a:xfrm>
                <a:off x="2627479" y="1700808"/>
                <a:ext cx="0" cy="8929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6 CuadroTexto"/>
            <p:cNvSpPr txBox="1"/>
            <p:nvPr/>
          </p:nvSpPr>
          <p:spPr>
            <a:xfrm>
              <a:off x="5471499" y="2484532"/>
              <a:ext cx="1403351" cy="58442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_tradnl" sz="3200" b="1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nuevo</a:t>
              </a:r>
              <a:endParaRPr lang="es-ES_tradnl" sz="26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7" name="Text Box 14"/>
          <p:cNvSpPr txBox="1">
            <a:spLocks noChangeArrowheads="1"/>
          </p:cNvSpPr>
          <p:nvPr/>
        </p:nvSpPr>
        <p:spPr bwMode="auto">
          <a:xfrm>
            <a:off x="5759450" y="3106738"/>
            <a:ext cx="6238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_tradnl" altLang="es-ES" sz="2200" b="1">
                <a:solidFill>
                  <a:srgbClr val="FF0066"/>
                </a:solidFill>
                <a:latin typeface="Consolas" pitchFamily="49" charset="0"/>
              </a:rPr>
              <a:t>PI 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252 -0.00023 L -0.17748 -0.0002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33333E-6 L -0.20507 0.0090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60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103" grpId="0"/>
      <p:bldP spid="4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19063" y="130175"/>
            <a:ext cx="8488362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Tipo de Dato - LISTA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1" name="3 Marcador de fecha"/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11</a:t>
            </a:r>
            <a:endParaRPr lang="es-ES" sz="1200" dirty="0"/>
          </a:p>
        </p:txBody>
      </p:sp>
      <p:grpSp>
        <p:nvGrpSpPr>
          <p:cNvPr id="51204" name="Grupo 6"/>
          <p:cNvGrpSpPr>
            <a:grpSpLocks/>
          </p:cNvGrpSpPr>
          <p:nvPr/>
        </p:nvGrpSpPr>
        <p:grpSpPr bwMode="auto">
          <a:xfrm>
            <a:off x="10318750" y="241300"/>
            <a:ext cx="1728788" cy="360363"/>
            <a:chOff x="6528048" y="2204864"/>
            <a:chExt cx="2304256" cy="527050"/>
          </a:xfrm>
        </p:grpSpPr>
        <p:sp>
          <p:nvSpPr>
            <p:cNvPr id="15" name="Rectángulo 14"/>
            <p:cNvSpPr/>
            <p:nvPr/>
          </p:nvSpPr>
          <p:spPr>
            <a:xfrm>
              <a:off x="652804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17" name="Conector recto 16"/>
            <p:cNvCxnSpPr/>
            <p:nvPr/>
          </p:nvCxnSpPr>
          <p:spPr>
            <a:xfrm>
              <a:off x="724746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>
              <a:off x="7391350" y="2492768"/>
              <a:ext cx="43376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782511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854453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6 CuadroTexto"/>
          <p:cNvSpPr txBox="1"/>
          <p:nvPr/>
        </p:nvSpPr>
        <p:spPr>
          <a:xfrm>
            <a:off x="6527800" y="169863"/>
            <a:ext cx="4465638" cy="5222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800" b="1" dirty="0">
                <a:solidFill>
                  <a:schemeClr val="accent1">
                    <a:lumMod val="75000"/>
                  </a:schemeClr>
                </a:solidFill>
              </a:rPr>
              <a:t>INSERTAR EN UNA LISTA</a:t>
            </a:r>
          </a:p>
        </p:txBody>
      </p:sp>
      <p:sp>
        <p:nvSpPr>
          <p:cNvPr id="102" name="6 CuadroTexto"/>
          <p:cNvSpPr txBox="1"/>
          <p:nvPr/>
        </p:nvSpPr>
        <p:spPr>
          <a:xfrm>
            <a:off x="157163" y="985838"/>
            <a:ext cx="11339512" cy="98583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3200" b="1" dirty="0">
                <a:solidFill>
                  <a:schemeClr val="accent5"/>
                </a:solidFill>
                <a:latin typeface="Consolas" panose="020B0609020204030204" pitchFamily="49" charset="0"/>
              </a:rPr>
              <a:t>Caso 2: </a:t>
            </a:r>
            <a:r>
              <a:rPr lang="es-ES_tradnl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la lista no está vacía, y el elemento va al principio de la lista. </a:t>
            </a:r>
          </a:p>
        </p:txBody>
      </p:sp>
      <p:sp>
        <p:nvSpPr>
          <p:cNvPr id="103" name="6 CuadroTexto"/>
          <p:cNvSpPr txBox="1"/>
          <p:nvPr/>
        </p:nvSpPr>
        <p:spPr>
          <a:xfrm>
            <a:off x="314325" y="4278313"/>
            <a:ext cx="11542713" cy="22463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800" dirty="0">
                <a:solidFill>
                  <a:schemeClr val="tx1"/>
                </a:solidFill>
                <a:latin typeface="Consolas" panose="020B0609020204030204" pitchFamily="49" charset="0"/>
              </a:rPr>
              <a:t>Generar un nuevo nodo (nuevo).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800" dirty="0">
                <a:solidFill>
                  <a:schemeClr val="tx1"/>
                </a:solidFill>
                <a:latin typeface="Consolas" panose="020B0609020204030204" pitchFamily="49" charset="0"/>
              </a:rPr>
              <a:t>Asignar a la dirección del puntero siguiente del nuevo la dirección del nodo inicial (PI).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800" dirty="0">
                <a:solidFill>
                  <a:schemeClr val="tx1"/>
                </a:solidFill>
                <a:latin typeface="Consolas" panose="020B0609020204030204" pitchFamily="49" charset="0"/>
              </a:rPr>
              <a:t>Actualizar con la dirección del nuevo nodo la dirección del puntero inicial (PI)</a:t>
            </a:r>
          </a:p>
        </p:txBody>
      </p:sp>
      <p:grpSp>
        <p:nvGrpSpPr>
          <p:cNvPr id="51208" name="Grupo 46"/>
          <p:cNvGrpSpPr>
            <a:grpSpLocks/>
          </p:cNvGrpSpPr>
          <p:nvPr/>
        </p:nvGrpSpPr>
        <p:grpSpPr bwMode="auto">
          <a:xfrm>
            <a:off x="4511675" y="2463800"/>
            <a:ext cx="1944688" cy="792163"/>
            <a:chOff x="1115616" y="1700808"/>
            <a:chExt cx="2356275" cy="892552"/>
          </a:xfrm>
        </p:grpSpPr>
        <p:sp>
          <p:nvSpPr>
            <p:cNvPr id="22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925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es-ES" sz="2600" dirty="0">
                <a:latin typeface="+mn-lt"/>
                <a:cs typeface="Arial" charset="0"/>
              </a:endParaRPr>
            </a:p>
            <a:p>
              <a:pPr eaLnBrk="1" hangingPunct="1">
                <a:defRPr/>
              </a:pPr>
              <a:endParaRPr lang="es-ES" sz="2600" dirty="0">
                <a:latin typeface="+mn-lt"/>
                <a:cs typeface="Arial" charset="0"/>
              </a:endParaRPr>
            </a:p>
          </p:txBody>
        </p:sp>
        <p:cxnSp>
          <p:nvCxnSpPr>
            <p:cNvPr id="23" name="Conector recto 22"/>
            <p:cNvCxnSpPr/>
            <p:nvPr/>
          </p:nvCxnSpPr>
          <p:spPr>
            <a:xfrm>
              <a:off x="2627479" y="1700808"/>
              <a:ext cx="0" cy="892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uadroTexto 49"/>
          <p:cNvSpPr txBox="1">
            <a:spLocks noChangeArrowheads="1"/>
          </p:cNvSpPr>
          <p:nvPr/>
        </p:nvSpPr>
        <p:spPr bwMode="auto">
          <a:xfrm>
            <a:off x="4683125" y="2535238"/>
            <a:ext cx="393700" cy="584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s-ES" altLang="es-ES" sz="3200" dirty="0">
                <a:latin typeface="+mn-lt"/>
              </a:rPr>
              <a:t>4</a:t>
            </a: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5164138" y="3357563"/>
            <a:ext cx="6254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_tradnl" altLang="es-ES" sz="2200" b="1">
                <a:solidFill>
                  <a:srgbClr val="FF0066"/>
                </a:solidFill>
                <a:latin typeface="Consolas" pitchFamily="49" charset="0"/>
              </a:rPr>
              <a:t>PI </a:t>
            </a:r>
          </a:p>
        </p:txBody>
      </p:sp>
      <p:sp>
        <p:nvSpPr>
          <p:cNvPr id="32" name="CuadroTexto 49"/>
          <p:cNvSpPr txBox="1">
            <a:spLocks noChangeArrowheads="1"/>
          </p:cNvSpPr>
          <p:nvPr/>
        </p:nvSpPr>
        <p:spPr bwMode="auto">
          <a:xfrm>
            <a:off x="2508250" y="2511425"/>
            <a:ext cx="392113" cy="5857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s-ES" altLang="es-ES" sz="3200" dirty="0">
                <a:latin typeface="+mn-lt"/>
              </a:rPr>
              <a:t>2</a:t>
            </a:r>
          </a:p>
        </p:txBody>
      </p:sp>
      <p:sp>
        <p:nvSpPr>
          <p:cNvPr id="33" name="CuadroTexto 50"/>
          <p:cNvSpPr txBox="1">
            <a:spLocks noChangeArrowheads="1"/>
          </p:cNvSpPr>
          <p:nvPr/>
        </p:nvSpPr>
        <p:spPr bwMode="auto">
          <a:xfrm>
            <a:off x="3105150" y="2619375"/>
            <a:ext cx="420688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s-ES" altLang="es-ES" dirty="0" err="1">
                <a:latin typeface="+mn-lt"/>
              </a:rPr>
              <a:t>nil</a:t>
            </a:r>
            <a:endParaRPr lang="es-ES" altLang="es-ES" dirty="0">
              <a:latin typeface="+mn-lt"/>
            </a:endParaRPr>
          </a:p>
        </p:txBody>
      </p:sp>
      <p:grpSp>
        <p:nvGrpSpPr>
          <p:cNvPr id="3" name="Grupo 2"/>
          <p:cNvGrpSpPr>
            <a:grpSpLocks/>
          </p:cNvGrpSpPr>
          <p:nvPr/>
        </p:nvGrpSpPr>
        <p:grpSpPr bwMode="auto">
          <a:xfrm>
            <a:off x="479425" y="2439988"/>
            <a:ext cx="2028825" cy="1709737"/>
            <a:chOff x="479376" y="2440672"/>
            <a:chExt cx="1944688" cy="1708408"/>
          </a:xfrm>
        </p:grpSpPr>
        <p:grpSp>
          <p:nvGrpSpPr>
            <p:cNvPr id="51229" name="Grupo 46"/>
            <p:cNvGrpSpPr>
              <a:grpSpLocks/>
            </p:cNvGrpSpPr>
            <p:nvPr/>
          </p:nvGrpSpPr>
          <p:grpSpPr bwMode="auto">
            <a:xfrm>
              <a:off x="479376" y="2440672"/>
              <a:ext cx="1944688" cy="792163"/>
              <a:chOff x="1115616" y="1700808"/>
              <a:chExt cx="2356275" cy="892552"/>
            </a:xfrm>
          </p:grpSpPr>
          <p:sp>
            <p:nvSpPr>
              <p:cNvPr id="30" name="Text Box 14"/>
              <p:cNvSpPr txBox="1">
                <a:spLocks noChangeArrowheads="1"/>
              </p:cNvSpPr>
              <p:nvPr/>
            </p:nvSpPr>
            <p:spPr bwMode="auto">
              <a:xfrm>
                <a:off x="1115616" y="1700808"/>
                <a:ext cx="2356275" cy="89185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endParaRPr lang="es-ES" sz="2600" dirty="0">
                  <a:latin typeface="+mn-lt"/>
                  <a:cs typeface="Arial" charset="0"/>
                </a:endParaRPr>
              </a:p>
              <a:p>
                <a:pPr eaLnBrk="1" hangingPunct="1">
                  <a:defRPr/>
                </a:pPr>
                <a:endParaRPr lang="es-ES" sz="2600" dirty="0">
                  <a:latin typeface="+mn-lt"/>
                  <a:cs typeface="Arial" charset="0"/>
                </a:endParaRPr>
              </a:p>
            </p:txBody>
          </p:sp>
          <p:cxnSp>
            <p:nvCxnSpPr>
              <p:cNvPr id="31" name="Conector recto 30"/>
              <p:cNvCxnSpPr/>
              <p:nvPr/>
            </p:nvCxnSpPr>
            <p:spPr>
              <a:xfrm>
                <a:off x="2627467" y="1700808"/>
                <a:ext cx="0" cy="8918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6 CuadroTexto"/>
            <p:cNvSpPr txBox="1"/>
            <p:nvPr/>
          </p:nvSpPr>
          <p:spPr>
            <a:xfrm>
              <a:off x="479376" y="3563748"/>
              <a:ext cx="1402975" cy="585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_tradnl" sz="3200" b="1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nuevo</a:t>
              </a:r>
              <a:endParaRPr lang="es-ES_tradnl" sz="26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1214" name="Grupo 57"/>
          <p:cNvGrpSpPr>
            <a:grpSpLocks/>
          </p:cNvGrpSpPr>
          <p:nvPr/>
        </p:nvGrpSpPr>
        <p:grpSpPr bwMode="auto">
          <a:xfrm>
            <a:off x="7251700" y="2438400"/>
            <a:ext cx="1944688" cy="792163"/>
            <a:chOff x="1115616" y="1700808"/>
            <a:chExt cx="2356275" cy="892552"/>
          </a:xfrm>
        </p:grpSpPr>
        <p:sp>
          <p:nvSpPr>
            <p:cNvPr id="36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925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es-ES" sz="2600" dirty="0">
                <a:latin typeface="+mn-lt"/>
                <a:cs typeface="Arial" charset="0"/>
              </a:endParaRPr>
            </a:p>
            <a:p>
              <a:pPr eaLnBrk="1" hangingPunct="1">
                <a:defRPr/>
              </a:pPr>
              <a:endParaRPr lang="es-ES" sz="2600" dirty="0">
                <a:latin typeface="+mn-lt"/>
                <a:cs typeface="Arial" charset="0"/>
              </a:endParaRPr>
            </a:p>
          </p:txBody>
        </p:sp>
        <p:cxnSp>
          <p:nvCxnSpPr>
            <p:cNvPr id="37" name="Conector recto 36"/>
            <p:cNvCxnSpPr/>
            <p:nvPr/>
          </p:nvCxnSpPr>
          <p:spPr>
            <a:xfrm>
              <a:off x="2627479" y="1700808"/>
              <a:ext cx="0" cy="892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CuadroTexto 60"/>
          <p:cNvSpPr txBox="1">
            <a:spLocks noChangeArrowheads="1"/>
          </p:cNvSpPr>
          <p:nvPr/>
        </p:nvSpPr>
        <p:spPr bwMode="auto">
          <a:xfrm>
            <a:off x="7419975" y="2509838"/>
            <a:ext cx="601663" cy="5857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s-ES" altLang="es-ES" sz="3200">
                <a:latin typeface="+mn-lt"/>
              </a:rPr>
              <a:t>10</a:t>
            </a:r>
          </a:p>
        </p:txBody>
      </p:sp>
      <p:sp>
        <p:nvSpPr>
          <p:cNvPr id="39" name="CuadroTexto 61"/>
          <p:cNvSpPr txBox="1">
            <a:spLocks noChangeArrowheads="1"/>
          </p:cNvSpPr>
          <p:nvPr/>
        </p:nvSpPr>
        <p:spPr bwMode="auto">
          <a:xfrm>
            <a:off x="8605838" y="2617788"/>
            <a:ext cx="446087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s-ES" altLang="es-ES" dirty="0" err="1">
                <a:latin typeface="+mn-lt"/>
              </a:rPr>
              <a:t>dir</a:t>
            </a:r>
            <a:endParaRPr lang="es-ES" altLang="es-ES" dirty="0">
              <a:latin typeface="+mn-lt"/>
            </a:endParaRPr>
          </a:p>
        </p:txBody>
      </p:sp>
      <p:grpSp>
        <p:nvGrpSpPr>
          <p:cNvPr id="51217" name="Grupo 62"/>
          <p:cNvGrpSpPr>
            <a:grpSpLocks/>
          </p:cNvGrpSpPr>
          <p:nvPr/>
        </p:nvGrpSpPr>
        <p:grpSpPr bwMode="auto">
          <a:xfrm>
            <a:off x="9912350" y="2430463"/>
            <a:ext cx="1944688" cy="792162"/>
            <a:chOff x="1115616" y="1700808"/>
            <a:chExt cx="2356275" cy="892552"/>
          </a:xfrm>
        </p:grpSpPr>
        <p:sp>
          <p:nvSpPr>
            <p:cNvPr id="41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925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es-ES" sz="2600" dirty="0">
                <a:latin typeface="+mn-lt"/>
                <a:cs typeface="Arial" charset="0"/>
              </a:endParaRPr>
            </a:p>
            <a:p>
              <a:pPr eaLnBrk="1" hangingPunct="1">
                <a:defRPr/>
              </a:pPr>
              <a:endParaRPr lang="es-ES" sz="2600" dirty="0">
                <a:latin typeface="+mn-lt"/>
                <a:cs typeface="Arial" charset="0"/>
              </a:endParaRPr>
            </a:p>
          </p:txBody>
        </p:sp>
        <p:cxnSp>
          <p:nvCxnSpPr>
            <p:cNvPr id="42" name="Conector recto 41"/>
            <p:cNvCxnSpPr/>
            <p:nvPr/>
          </p:nvCxnSpPr>
          <p:spPr>
            <a:xfrm>
              <a:off x="2627479" y="1700808"/>
              <a:ext cx="0" cy="892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CuadroTexto 65"/>
          <p:cNvSpPr txBox="1">
            <a:spLocks noChangeArrowheads="1"/>
          </p:cNvSpPr>
          <p:nvPr/>
        </p:nvSpPr>
        <p:spPr bwMode="auto">
          <a:xfrm>
            <a:off x="10059988" y="2546350"/>
            <a:ext cx="601662" cy="5857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s-ES" altLang="es-ES" sz="3200">
                <a:latin typeface="+mn-lt"/>
              </a:rPr>
              <a:t>25</a:t>
            </a:r>
          </a:p>
        </p:txBody>
      </p:sp>
      <p:sp>
        <p:nvSpPr>
          <p:cNvPr id="44" name="CuadroTexto 66"/>
          <p:cNvSpPr txBox="1">
            <a:spLocks noChangeArrowheads="1"/>
          </p:cNvSpPr>
          <p:nvPr/>
        </p:nvSpPr>
        <p:spPr bwMode="auto">
          <a:xfrm>
            <a:off x="11245850" y="2654300"/>
            <a:ext cx="420688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s-ES" altLang="es-ES">
                <a:latin typeface="+mn-lt"/>
              </a:rPr>
              <a:t>nil</a:t>
            </a:r>
          </a:p>
        </p:txBody>
      </p:sp>
      <p:cxnSp>
        <p:nvCxnSpPr>
          <p:cNvPr id="45" name="Conector recto de flecha 44"/>
          <p:cNvCxnSpPr/>
          <p:nvPr/>
        </p:nvCxnSpPr>
        <p:spPr>
          <a:xfrm flipV="1">
            <a:off x="9031288" y="2830513"/>
            <a:ext cx="784225" cy="158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 flipV="1">
            <a:off x="6267450" y="2843213"/>
            <a:ext cx="784225" cy="158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>
            <a:cxnSpLocks/>
          </p:cNvCxnSpPr>
          <p:nvPr/>
        </p:nvCxnSpPr>
        <p:spPr>
          <a:xfrm>
            <a:off x="2212975" y="2963863"/>
            <a:ext cx="2298700" cy="3333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14"/>
          <p:cNvSpPr txBox="1">
            <a:spLocks noChangeArrowheads="1"/>
          </p:cNvSpPr>
          <p:nvPr/>
        </p:nvSpPr>
        <p:spPr bwMode="auto">
          <a:xfrm>
            <a:off x="5132388" y="3646488"/>
            <a:ext cx="1203325" cy="4302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s-ES_tradnl" altLang="es-ES" sz="2200" dirty="0">
                <a:solidFill>
                  <a:schemeClr val="accent6"/>
                </a:solidFill>
                <a:latin typeface="Consolas" panose="020B0609020204030204" pitchFamily="49" charset="0"/>
              </a:rPr>
              <a:t>actual </a:t>
            </a:r>
          </a:p>
        </p:txBody>
      </p:sp>
      <p:sp>
        <p:nvSpPr>
          <p:cNvPr id="52" name="6 CuadroTexto"/>
          <p:cNvSpPr txBox="1"/>
          <p:nvPr/>
        </p:nvSpPr>
        <p:spPr bwMode="auto">
          <a:xfrm rot="21188893">
            <a:off x="9132888" y="5883275"/>
            <a:ext cx="3035300" cy="9540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s-ES" sz="2800" b="1" dirty="0">
                <a:solidFill>
                  <a:schemeClr val="accent4"/>
                </a:solidFill>
              </a:rPr>
              <a:t>Mirar donde queda actual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6 L -0.14114 0.003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57" y="18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-0.10938 0.0087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69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33333E-6 L -0.34492 -0.0048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53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28" grpId="0"/>
      <p:bldP spid="32" grpId="0"/>
      <p:bldP spid="33" grpId="0"/>
      <p:bldP spid="33" grpId="1"/>
      <p:bldP spid="50" grpId="0"/>
      <p:bldP spid="5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19063" y="130175"/>
            <a:ext cx="8488362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Tipo de Dato - LISTA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1" name="3 Marcador de fecha"/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11</a:t>
            </a:r>
            <a:endParaRPr lang="es-ES" sz="1200" dirty="0"/>
          </a:p>
        </p:txBody>
      </p:sp>
      <p:grpSp>
        <p:nvGrpSpPr>
          <p:cNvPr id="52228" name="Grupo 6"/>
          <p:cNvGrpSpPr>
            <a:grpSpLocks/>
          </p:cNvGrpSpPr>
          <p:nvPr/>
        </p:nvGrpSpPr>
        <p:grpSpPr bwMode="auto">
          <a:xfrm>
            <a:off x="10318750" y="241300"/>
            <a:ext cx="1728788" cy="360363"/>
            <a:chOff x="6528048" y="2204864"/>
            <a:chExt cx="2304256" cy="527050"/>
          </a:xfrm>
        </p:grpSpPr>
        <p:sp>
          <p:nvSpPr>
            <p:cNvPr id="15" name="Rectángulo 14"/>
            <p:cNvSpPr/>
            <p:nvPr/>
          </p:nvSpPr>
          <p:spPr>
            <a:xfrm>
              <a:off x="652804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17" name="Conector recto 16"/>
            <p:cNvCxnSpPr/>
            <p:nvPr/>
          </p:nvCxnSpPr>
          <p:spPr>
            <a:xfrm>
              <a:off x="724746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>
              <a:off x="7391350" y="2492768"/>
              <a:ext cx="43376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782511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854453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6 CuadroTexto"/>
          <p:cNvSpPr txBox="1"/>
          <p:nvPr/>
        </p:nvSpPr>
        <p:spPr>
          <a:xfrm>
            <a:off x="6527800" y="169863"/>
            <a:ext cx="4465638" cy="5222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800" b="1" dirty="0">
                <a:solidFill>
                  <a:schemeClr val="accent1">
                    <a:lumMod val="75000"/>
                  </a:schemeClr>
                </a:solidFill>
              </a:rPr>
              <a:t>INSERTAR EN UNA LISTA</a:t>
            </a:r>
          </a:p>
        </p:txBody>
      </p:sp>
      <p:sp>
        <p:nvSpPr>
          <p:cNvPr id="102" name="6 CuadroTexto"/>
          <p:cNvSpPr txBox="1"/>
          <p:nvPr/>
        </p:nvSpPr>
        <p:spPr>
          <a:xfrm>
            <a:off x="157163" y="985838"/>
            <a:ext cx="11339512" cy="98583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3200" b="1" dirty="0">
                <a:solidFill>
                  <a:schemeClr val="accent5"/>
                </a:solidFill>
                <a:latin typeface="Consolas" panose="020B0609020204030204" pitchFamily="49" charset="0"/>
              </a:rPr>
              <a:t>Caso </a:t>
            </a:r>
            <a:r>
              <a:rPr lang="es-ES_tradnl" sz="3200" b="1" dirty="0">
                <a:solidFill>
                  <a:schemeClr val="accent5"/>
                </a:solidFill>
                <a:latin typeface="Consolas" panose="020B0609020204030204" pitchFamily="49" charset="0"/>
              </a:rPr>
              <a:t>3</a:t>
            </a:r>
            <a:r>
              <a:rPr lang="es-ES_tradnl" sz="3200" b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: </a:t>
            </a:r>
            <a:r>
              <a:rPr lang="es-ES_tradnl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la lista no está vacía, y el elemento va en el medio de la lista. </a:t>
            </a:r>
          </a:p>
        </p:txBody>
      </p:sp>
      <p:sp>
        <p:nvSpPr>
          <p:cNvPr id="103" name="6 CuadroTexto"/>
          <p:cNvSpPr txBox="1"/>
          <p:nvPr/>
        </p:nvSpPr>
        <p:spPr>
          <a:xfrm>
            <a:off x="506413" y="5103813"/>
            <a:ext cx="11541125" cy="14462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Generar un nuevo nodo (nuevo).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Preparo los punteros para el recorrido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Busco la posición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Reasigno punteros</a:t>
            </a:r>
          </a:p>
        </p:txBody>
      </p:sp>
      <p:grpSp>
        <p:nvGrpSpPr>
          <p:cNvPr id="52232" name="Grupo 46"/>
          <p:cNvGrpSpPr>
            <a:grpSpLocks/>
          </p:cNvGrpSpPr>
          <p:nvPr/>
        </p:nvGrpSpPr>
        <p:grpSpPr bwMode="auto">
          <a:xfrm>
            <a:off x="1558925" y="2249488"/>
            <a:ext cx="1944688" cy="792162"/>
            <a:chOff x="1115616" y="1700808"/>
            <a:chExt cx="2356275" cy="892552"/>
          </a:xfrm>
        </p:grpSpPr>
        <p:sp>
          <p:nvSpPr>
            <p:cNvPr id="22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925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es-ES" sz="2600" dirty="0">
                <a:latin typeface="+mn-lt"/>
                <a:cs typeface="Arial" charset="0"/>
              </a:endParaRPr>
            </a:p>
            <a:p>
              <a:pPr eaLnBrk="1" hangingPunct="1">
                <a:defRPr/>
              </a:pPr>
              <a:endParaRPr lang="es-ES" sz="2600" dirty="0">
                <a:latin typeface="+mn-lt"/>
                <a:cs typeface="Arial" charset="0"/>
              </a:endParaRPr>
            </a:p>
          </p:txBody>
        </p:sp>
        <p:cxnSp>
          <p:nvCxnSpPr>
            <p:cNvPr id="23" name="Conector recto 22"/>
            <p:cNvCxnSpPr/>
            <p:nvPr/>
          </p:nvCxnSpPr>
          <p:spPr>
            <a:xfrm>
              <a:off x="2627479" y="1700808"/>
              <a:ext cx="0" cy="892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uadroTexto 49"/>
          <p:cNvSpPr txBox="1">
            <a:spLocks noChangeArrowheads="1"/>
          </p:cNvSpPr>
          <p:nvPr/>
        </p:nvSpPr>
        <p:spPr bwMode="auto">
          <a:xfrm>
            <a:off x="1731963" y="2320925"/>
            <a:ext cx="392112" cy="584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s-ES" altLang="es-ES" sz="3200" dirty="0">
                <a:latin typeface="+mn-lt"/>
              </a:rPr>
              <a:t>4</a:t>
            </a:r>
          </a:p>
        </p:txBody>
      </p:sp>
      <p:sp>
        <p:nvSpPr>
          <p:cNvPr id="52234" name="Text Box 14"/>
          <p:cNvSpPr txBox="1">
            <a:spLocks noChangeArrowheads="1"/>
          </p:cNvSpPr>
          <p:nvPr/>
        </p:nvSpPr>
        <p:spPr bwMode="auto">
          <a:xfrm>
            <a:off x="1247775" y="3100388"/>
            <a:ext cx="6238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_tradnl" altLang="es-ES" sz="2200" b="1">
                <a:solidFill>
                  <a:srgbClr val="FF0066"/>
                </a:solidFill>
                <a:latin typeface="Consolas" pitchFamily="49" charset="0"/>
              </a:rPr>
              <a:t>PI </a:t>
            </a:r>
          </a:p>
        </p:txBody>
      </p:sp>
      <p:grpSp>
        <p:nvGrpSpPr>
          <p:cNvPr id="6" name="Grupo 5"/>
          <p:cNvGrpSpPr>
            <a:grpSpLocks/>
          </p:cNvGrpSpPr>
          <p:nvPr/>
        </p:nvGrpSpPr>
        <p:grpSpPr bwMode="auto">
          <a:xfrm>
            <a:off x="6124575" y="3900488"/>
            <a:ext cx="1944688" cy="1420812"/>
            <a:chOff x="6125297" y="3900523"/>
            <a:chExt cx="1944688" cy="1420376"/>
          </a:xfrm>
        </p:grpSpPr>
        <p:grpSp>
          <p:nvGrpSpPr>
            <p:cNvPr id="52261" name="Grupo 46"/>
            <p:cNvGrpSpPr>
              <a:grpSpLocks/>
            </p:cNvGrpSpPr>
            <p:nvPr/>
          </p:nvGrpSpPr>
          <p:grpSpPr bwMode="auto">
            <a:xfrm>
              <a:off x="6125297" y="3900523"/>
              <a:ext cx="1944688" cy="792163"/>
              <a:chOff x="1115616" y="1700808"/>
              <a:chExt cx="2356275" cy="892552"/>
            </a:xfrm>
          </p:grpSpPr>
          <p:sp>
            <p:nvSpPr>
              <p:cNvPr id="30" name="Text Box 14"/>
              <p:cNvSpPr txBox="1">
                <a:spLocks noChangeArrowheads="1"/>
              </p:cNvSpPr>
              <p:nvPr/>
            </p:nvSpPr>
            <p:spPr bwMode="auto">
              <a:xfrm>
                <a:off x="1115616" y="1700808"/>
                <a:ext cx="2356275" cy="89227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endParaRPr lang="es-ES" sz="2600" dirty="0">
                  <a:latin typeface="+mn-lt"/>
                  <a:cs typeface="Arial" charset="0"/>
                </a:endParaRPr>
              </a:p>
              <a:p>
                <a:pPr eaLnBrk="1" hangingPunct="1">
                  <a:defRPr/>
                </a:pPr>
                <a:endParaRPr lang="es-ES" sz="2600" dirty="0">
                  <a:latin typeface="+mn-lt"/>
                  <a:cs typeface="Arial" charset="0"/>
                </a:endParaRPr>
              </a:p>
            </p:txBody>
          </p:sp>
          <p:cxnSp>
            <p:nvCxnSpPr>
              <p:cNvPr id="31" name="Conector recto 30"/>
              <p:cNvCxnSpPr/>
              <p:nvPr/>
            </p:nvCxnSpPr>
            <p:spPr>
              <a:xfrm>
                <a:off x="2627479" y="1700808"/>
                <a:ext cx="0" cy="8922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6 CuadroTexto"/>
            <p:cNvSpPr txBox="1"/>
            <p:nvPr/>
          </p:nvSpPr>
          <p:spPr>
            <a:xfrm>
              <a:off x="6490422" y="4736878"/>
              <a:ext cx="1403350" cy="58402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_tradnl" sz="3200" b="1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nuevo</a:t>
              </a:r>
              <a:endParaRPr lang="es-ES_tradnl" sz="26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2236" name="Grupo 57"/>
          <p:cNvGrpSpPr>
            <a:grpSpLocks/>
          </p:cNvGrpSpPr>
          <p:nvPr/>
        </p:nvGrpSpPr>
        <p:grpSpPr bwMode="auto">
          <a:xfrm>
            <a:off x="4298950" y="2224088"/>
            <a:ext cx="1944688" cy="792162"/>
            <a:chOff x="1115616" y="1700808"/>
            <a:chExt cx="2356275" cy="892552"/>
          </a:xfrm>
        </p:grpSpPr>
        <p:sp>
          <p:nvSpPr>
            <p:cNvPr id="36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925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es-ES" sz="2600" dirty="0">
                <a:latin typeface="+mn-lt"/>
                <a:cs typeface="Arial" charset="0"/>
              </a:endParaRPr>
            </a:p>
            <a:p>
              <a:pPr eaLnBrk="1" hangingPunct="1">
                <a:defRPr/>
              </a:pPr>
              <a:endParaRPr lang="es-ES" sz="2600" dirty="0">
                <a:latin typeface="+mn-lt"/>
                <a:cs typeface="Arial" charset="0"/>
              </a:endParaRPr>
            </a:p>
          </p:txBody>
        </p:sp>
        <p:cxnSp>
          <p:nvCxnSpPr>
            <p:cNvPr id="37" name="Conector recto 36"/>
            <p:cNvCxnSpPr/>
            <p:nvPr/>
          </p:nvCxnSpPr>
          <p:spPr>
            <a:xfrm>
              <a:off x="2627479" y="1700808"/>
              <a:ext cx="0" cy="892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CuadroTexto 60"/>
          <p:cNvSpPr txBox="1">
            <a:spLocks noChangeArrowheads="1"/>
          </p:cNvSpPr>
          <p:nvPr/>
        </p:nvSpPr>
        <p:spPr bwMode="auto">
          <a:xfrm>
            <a:off x="4467225" y="2295525"/>
            <a:ext cx="601663" cy="584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s-ES" altLang="es-ES" sz="3200">
                <a:latin typeface="+mn-lt"/>
              </a:rPr>
              <a:t>10</a:t>
            </a:r>
          </a:p>
        </p:txBody>
      </p:sp>
      <p:sp>
        <p:nvSpPr>
          <p:cNvPr id="39" name="CuadroTexto 61"/>
          <p:cNvSpPr txBox="1">
            <a:spLocks noChangeArrowheads="1"/>
          </p:cNvSpPr>
          <p:nvPr/>
        </p:nvSpPr>
        <p:spPr bwMode="auto">
          <a:xfrm>
            <a:off x="5653088" y="2403475"/>
            <a:ext cx="446087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s-ES" altLang="es-ES" dirty="0" err="1">
                <a:latin typeface="+mn-lt"/>
              </a:rPr>
              <a:t>dir</a:t>
            </a:r>
            <a:endParaRPr lang="es-ES" altLang="es-ES" dirty="0">
              <a:latin typeface="+mn-lt"/>
            </a:endParaRPr>
          </a:p>
        </p:txBody>
      </p:sp>
      <p:grpSp>
        <p:nvGrpSpPr>
          <p:cNvPr id="52239" name="Grupo 62"/>
          <p:cNvGrpSpPr>
            <a:grpSpLocks/>
          </p:cNvGrpSpPr>
          <p:nvPr/>
        </p:nvGrpSpPr>
        <p:grpSpPr bwMode="auto">
          <a:xfrm>
            <a:off x="10055225" y="2216150"/>
            <a:ext cx="1944688" cy="792163"/>
            <a:chOff x="1115616" y="1700808"/>
            <a:chExt cx="2356275" cy="892552"/>
          </a:xfrm>
        </p:grpSpPr>
        <p:sp>
          <p:nvSpPr>
            <p:cNvPr id="41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925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es-ES" sz="2600" dirty="0">
                <a:latin typeface="+mn-lt"/>
                <a:cs typeface="Arial" charset="0"/>
              </a:endParaRPr>
            </a:p>
            <a:p>
              <a:pPr eaLnBrk="1" hangingPunct="1">
                <a:defRPr/>
              </a:pPr>
              <a:endParaRPr lang="es-ES" sz="2600" dirty="0">
                <a:latin typeface="+mn-lt"/>
                <a:cs typeface="Arial" charset="0"/>
              </a:endParaRPr>
            </a:p>
          </p:txBody>
        </p:sp>
        <p:cxnSp>
          <p:nvCxnSpPr>
            <p:cNvPr id="42" name="Conector recto 41"/>
            <p:cNvCxnSpPr/>
            <p:nvPr/>
          </p:nvCxnSpPr>
          <p:spPr>
            <a:xfrm>
              <a:off x="2627479" y="1700808"/>
              <a:ext cx="0" cy="892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CuadroTexto 65"/>
          <p:cNvSpPr txBox="1">
            <a:spLocks noChangeArrowheads="1"/>
          </p:cNvSpPr>
          <p:nvPr/>
        </p:nvSpPr>
        <p:spPr bwMode="auto">
          <a:xfrm>
            <a:off x="10202863" y="2332038"/>
            <a:ext cx="601662" cy="584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s-ES" altLang="es-ES" sz="3200">
                <a:latin typeface="+mn-lt"/>
              </a:rPr>
              <a:t>25</a:t>
            </a:r>
          </a:p>
        </p:txBody>
      </p:sp>
      <p:sp>
        <p:nvSpPr>
          <p:cNvPr id="44" name="CuadroTexto 66"/>
          <p:cNvSpPr txBox="1">
            <a:spLocks noChangeArrowheads="1"/>
          </p:cNvSpPr>
          <p:nvPr/>
        </p:nvSpPr>
        <p:spPr bwMode="auto">
          <a:xfrm>
            <a:off x="11388725" y="2439988"/>
            <a:ext cx="420688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s-ES" altLang="es-ES">
                <a:latin typeface="+mn-lt"/>
              </a:rPr>
              <a:t>nil</a:t>
            </a:r>
          </a:p>
        </p:txBody>
      </p:sp>
      <p:cxnSp>
        <p:nvCxnSpPr>
          <p:cNvPr id="45" name="Conector recto de flecha 44"/>
          <p:cNvCxnSpPr>
            <a:cxnSpLocks/>
            <a:endCxn id="47" idx="1"/>
          </p:cNvCxnSpPr>
          <p:nvPr/>
        </p:nvCxnSpPr>
        <p:spPr>
          <a:xfrm flipV="1">
            <a:off x="6078538" y="2613025"/>
            <a:ext cx="1393825" cy="476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 flipV="1">
            <a:off x="3314700" y="2628900"/>
            <a:ext cx="784225" cy="158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244" name="Grupo 57"/>
          <p:cNvGrpSpPr>
            <a:grpSpLocks/>
          </p:cNvGrpSpPr>
          <p:nvPr/>
        </p:nvGrpSpPr>
        <p:grpSpPr bwMode="auto">
          <a:xfrm>
            <a:off x="7472363" y="2216150"/>
            <a:ext cx="1944687" cy="792163"/>
            <a:chOff x="1115616" y="1700808"/>
            <a:chExt cx="2356275" cy="892552"/>
          </a:xfrm>
        </p:grpSpPr>
        <p:sp>
          <p:nvSpPr>
            <p:cNvPr id="47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925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es-ES" sz="2600" dirty="0">
                <a:latin typeface="+mn-lt"/>
                <a:cs typeface="Arial" charset="0"/>
              </a:endParaRPr>
            </a:p>
            <a:p>
              <a:pPr eaLnBrk="1" hangingPunct="1">
                <a:defRPr/>
              </a:pPr>
              <a:endParaRPr lang="es-ES" sz="2600" dirty="0">
                <a:latin typeface="+mn-lt"/>
                <a:cs typeface="Arial" charset="0"/>
              </a:endParaRPr>
            </a:p>
          </p:txBody>
        </p:sp>
        <p:cxnSp>
          <p:nvCxnSpPr>
            <p:cNvPr id="50" name="Conector recto 49"/>
            <p:cNvCxnSpPr/>
            <p:nvPr/>
          </p:nvCxnSpPr>
          <p:spPr>
            <a:xfrm>
              <a:off x="2627479" y="1700808"/>
              <a:ext cx="0" cy="892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CuadroTexto 60"/>
          <p:cNvSpPr txBox="1">
            <a:spLocks noChangeArrowheads="1"/>
          </p:cNvSpPr>
          <p:nvPr/>
        </p:nvSpPr>
        <p:spPr bwMode="auto">
          <a:xfrm>
            <a:off x="7640638" y="2287588"/>
            <a:ext cx="600075" cy="584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s-ES" altLang="es-ES" sz="3200" dirty="0">
                <a:latin typeface="+mn-lt"/>
              </a:rPr>
              <a:t>17</a:t>
            </a:r>
          </a:p>
        </p:txBody>
      </p:sp>
      <p:sp>
        <p:nvSpPr>
          <p:cNvPr id="52" name="CuadroTexto 61"/>
          <p:cNvSpPr txBox="1">
            <a:spLocks noChangeArrowheads="1"/>
          </p:cNvSpPr>
          <p:nvPr/>
        </p:nvSpPr>
        <p:spPr bwMode="auto">
          <a:xfrm>
            <a:off x="8826500" y="2395538"/>
            <a:ext cx="44450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s-ES" altLang="es-ES" dirty="0" err="1">
                <a:latin typeface="+mn-lt"/>
              </a:rPr>
              <a:t>dir</a:t>
            </a:r>
            <a:endParaRPr lang="es-ES" altLang="es-ES" dirty="0">
              <a:latin typeface="+mn-lt"/>
            </a:endParaRPr>
          </a:p>
        </p:txBody>
      </p:sp>
      <p:cxnSp>
        <p:nvCxnSpPr>
          <p:cNvPr id="53" name="Conector recto de flecha 52"/>
          <p:cNvCxnSpPr/>
          <p:nvPr/>
        </p:nvCxnSpPr>
        <p:spPr>
          <a:xfrm flipV="1">
            <a:off x="9251950" y="2608263"/>
            <a:ext cx="784225" cy="158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14"/>
          <p:cNvSpPr txBox="1">
            <a:spLocks noChangeArrowheads="1"/>
          </p:cNvSpPr>
          <p:nvPr/>
        </p:nvSpPr>
        <p:spPr bwMode="auto">
          <a:xfrm>
            <a:off x="2228850" y="3027363"/>
            <a:ext cx="1203325" cy="431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s-ES_tradnl" altLang="es-ES" sz="2200" dirty="0">
                <a:solidFill>
                  <a:schemeClr val="accent6"/>
                </a:solidFill>
                <a:latin typeface="Consolas" panose="020B0609020204030204" pitchFamily="49" charset="0"/>
              </a:rPr>
              <a:t>actual </a:t>
            </a:r>
          </a:p>
        </p:txBody>
      </p:sp>
      <p:cxnSp>
        <p:nvCxnSpPr>
          <p:cNvPr id="55" name="Conector recto de flecha 54"/>
          <p:cNvCxnSpPr>
            <a:cxnSpLocks/>
          </p:cNvCxnSpPr>
          <p:nvPr/>
        </p:nvCxnSpPr>
        <p:spPr>
          <a:xfrm flipV="1">
            <a:off x="7640638" y="3178175"/>
            <a:ext cx="300037" cy="121761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14"/>
          <p:cNvSpPr txBox="1">
            <a:spLocks noChangeArrowheads="1"/>
          </p:cNvSpPr>
          <p:nvPr/>
        </p:nvSpPr>
        <p:spPr bwMode="auto">
          <a:xfrm>
            <a:off x="2236788" y="3357563"/>
            <a:ext cx="1201737" cy="431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s-ES_tradnl" altLang="es-ES" sz="2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ant</a:t>
            </a:r>
            <a:r>
              <a:rPr lang="es-ES_tradnl" altLang="es-ES" sz="22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57" name="Conector recto de flecha 56"/>
          <p:cNvCxnSpPr>
            <a:cxnSpLocks/>
          </p:cNvCxnSpPr>
          <p:nvPr/>
        </p:nvCxnSpPr>
        <p:spPr>
          <a:xfrm>
            <a:off x="5751513" y="2886075"/>
            <a:ext cx="254000" cy="120650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6 CuadroTexto"/>
          <p:cNvSpPr txBox="1"/>
          <p:nvPr/>
        </p:nvSpPr>
        <p:spPr bwMode="auto">
          <a:xfrm rot="21188893">
            <a:off x="8878888" y="5622925"/>
            <a:ext cx="3035300" cy="9540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s-ES" sz="2800" b="1" dirty="0">
                <a:solidFill>
                  <a:schemeClr val="accent4"/>
                </a:solidFill>
              </a:rPr>
              <a:t>Mirar donde queda actual</a:t>
            </a:r>
          </a:p>
        </p:txBody>
      </p:sp>
      <p:sp>
        <p:nvSpPr>
          <p:cNvPr id="30749" name="CuadroTexto 6"/>
          <p:cNvSpPr txBox="1">
            <a:spLocks noChangeArrowheads="1"/>
          </p:cNvSpPr>
          <p:nvPr/>
        </p:nvSpPr>
        <p:spPr bwMode="auto">
          <a:xfrm flipH="1">
            <a:off x="8939213" y="4073525"/>
            <a:ext cx="627062" cy="4921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s-ES" altLang="es-AR" sz="2600" b="1" dirty="0">
                <a:latin typeface="+mn-lt"/>
              </a:rPr>
              <a:t>13</a:t>
            </a:r>
            <a:endParaRPr lang="es-AR" altLang="es-AR" sz="2600" b="1" dirty="0">
              <a:latin typeface="+mn-lt"/>
            </a:endParaRPr>
          </a:p>
        </p:txBody>
      </p:sp>
      <p:sp>
        <p:nvSpPr>
          <p:cNvPr id="49" name="CuadroTexto 6"/>
          <p:cNvSpPr txBox="1">
            <a:spLocks noChangeArrowheads="1"/>
          </p:cNvSpPr>
          <p:nvPr/>
        </p:nvSpPr>
        <p:spPr bwMode="auto">
          <a:xfrm flipH="1">
            <a:off x="10006013" y="4086225"/>
            <a:ext cx="627062" cy="4921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s-ES" altLang="es-AR" sz="2600" b="1" dirty="0" err="1">
                <a:latin typeface="+mn-lt"/>
              </a:rPr>
              <a:t>nil</a:t>
            </a:r>
            <a:endParaRPr lang="es-AR" altLang="es-AR" sz="2600" b="1" dirty="0">
              <a:latin typeface="+mn-lt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-0.21966 0.0023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9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-0.22656 0.0004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0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2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33333E-6 L 0.20873 3.33333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81481E-6 L 0.20821 -0.0009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33 3.33333E-6 L 0.48633 3.33333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7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1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39" grpId="0"/>
      <p:bldP spid="54" grpId="0"/>
      <p:bldP spid="54" grpId="1"/>
      <p:bldP spid="56" grpId="0"/>
      <p:bldP spid="58" grpId="0"/>
      <p:bldP spid="30749" grpId="0"/>
      <p:bldP spid="49" grpId="0"/>
      <p:bldP spid="49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19063" y="130175"/>
            <a:ext cx="8488362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Tipo de Dato - LISTA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1" name="3 Marcador de fecha"/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11</a:t>
            </a:r>
            <a:endParaRPr lang="es-ES" sz="1200" dirty="0"/>
          </a:p>
        </p:txBody>
      </p:sp>
      <p:grpSp>
        <p:nvGrpSpPr>
          <p:cNvPr id="53252" name="Grupo 6"/>
          <p:cNvGrpSpPr>
            <a:grpSpLocks/>
          </p:cNvGrpSpPr>
          <p:nvPr/>
        </p:nvGrpSpPr>
        <p:grpSpPr bwMode="auto">
          <a:xfrm>
            <a:off x="10318750" y="241300"/>
            <a:ext cx="1728788" cy="360363"/>
            <a:chOff x="6528048" y="2204864"/>
            <a:chExt cx="2304256" cy="527050"/>
          </a:xfrm>
        </p:grpSpPr>
        <p:sp>
          <p:nvSpPr>
            <p:cNvPr id="15" name="Rectángulo 14"/>
            <p:cNvSpPr/>
            <p:nvPr/>
          </p:nvSpPr>
          <p:spPr>
            <a:xfrm>
              <a:off x="652804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17" name="Conector recto 16"/>
            <p:cNvCxnSpPr/>
            <p:nvPr/>
          </p:nvCxnSpPr>
          <p:spPr>
            <a:xfrm>
              <a:off x="724746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>
              <a:off x="7391350" y="2492768"/>
              <a:ext cx="43376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782511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854453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6 CuadroTexto"/>
          <p:cNvSpPr txBox="1"/>
          <p:nvPr/>
        </p:nvSpPr>
        <p:spPr>
          <a:xfrm>
            <a:off x="6527800" y="169863"/>
            <a:ext cx="4465638" cy="5222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800" b="1" dirty="0">
                <a:solidFill>
                  <a:schemeClr val="accent1">
                    <a:lumMod val="75000"/>
                  </a:schemeClr>
                </a:solidFill>
              </a:rPr>
              <a:t>INSERTAR EN UNA LISTA</a:t>
            </a:r>
          </a:p>
        </p:txBody>
      </p:sp>
      <p:sp>
        <p:nvSpPr>
          <p:cNvPr id="102" name="6 CuadroTexto"/>
          <p:cNvSpPr txBox="1"/>
          <p:nvPr/>
        </p:nvSpPr>
        <p:spPr>
          <a:xfrm>
            <a:off x="157163" y="985838"/>
            <a:ext cx="11339512" cy="98583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3200" b="1" dirty="0">
                <a:solidFill>
                  <a:schemeClr val="accent5"/>
                </a:solidFill>
                <a:latin typeface="Consolas" panose="020B0609020204030204" pitchFamily="49" charset="0"/>
              </a:rPr>
              <a:t>Caso </a:t>
            </a:r>
            <a:r>
              <a:rPr lang="es-ES_tradnl" sz="3200" b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4: </a:t>
            </a:r>
            <a:r>
              <a:rPr lang="es-ES_tradnl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la lista no está vacía, y el elemento va en el medio de la lista. </a:t>
            </a:r>
          </a:p>
        </p:txBody>
      </p:sp>
      <p:sp>
        <p:nvSpPr>
          <p:cNvPr id="103" name="6 CuadroTexto"/>
          <p:cNvSpPr txBox="1"/>
          <p:nvPr/>
        </p:nvSpPr>
        <p:spPr>
          <a:xfrm>
            <a:off x="230188" y="4548188"/>
            <a:ext cx="7378700" cy="157003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400" dirty="0">
                <a:solidFill>
                  <a:schemeClr val="tx1"/>
                </a:solidFill>
                <a:latin typeface="Consolas" panose="020B0609020204030204" pitchFamily="49" charset="0"/>
              </a:rPr>
              <a:t>Generar un nuevo nodo (nuevo).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400" dirty="0">
                <a:solidFill>
                  <a:schemeClr val="tx1"/>
                </a:solidFill>
                <a:latin typeface="Consolas" panose="020B0609020204030204" pitchFamily="49" charset="0"/>
              </a:rPr>
              <a:t>Preparo los punteros para el recorrido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400" dirty="0">
                <a:solidFill>
                  <a:schemeClr val="tx1"/>
                </a:solidFill>
                <a:latin typeface="Consolas" panose="020B0609020204030204" pitchFamily="49" charset="0"/>
              </a:rPr>
              <a:t>Busco la posición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400" dirty="0">
                <a:solidFill>
                  <a:schemeClr val="tx1"/>
                </a:solidFill>
                <a:latin typeface="Consolas" panose="020B0609020204030204" pitchFamily="49" charset="0"/>
              </a:rPr>
              <a:t>Reasigno punteros</a:t>
            </a:r>
          </a:p>
        </p:txBody>
      </p:sp>
      <p:grpSp>
        <p:nvGrpSpPr>
          <p:cNvPr id="53256" name="Grupo 46"/>
          <p:cNvGrpSpPr>
            <a:grpSpLocks/>
          </p:cNvGrpSpPr>
          <p:nvPr/>
        </p:nvGrpSpPr>
        <p:grpSpPr bwMode="auto">
          <a:xfrm>
            <a:off x="1558925" y="2249488"/>
            <a:ext cx="1944688" cy="792162"/>
            <a:chOff x="1115616" y="1700808"/>
            <a:chExt cx="2356275" cy="892552"/>
          </a:xfrm>
        </p:grpSpPr>
        <p:sp>
          <p:nvSpPr>
            <p:cNvPr id="22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925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es-ES" sz="2600" dirty="0">
                <a:latin typeface="+mn-lt"/>
                <a:cs typeface="Arial" charset="0"/>
              </a:endParaRPr>
            </a:p>
            <a:p>
              <a:pPr eaLnBrk="1" hangingPunct="1">
                <a:defRPr/>
              </a:pPr>
              <a:endParaRPr lang="es-ES" sz="2600" dirty="0">
                <a:latin typeface="+mn-lt"/>
                <a:cs typeface="Arial" charset="0"/>
              </a:endParaRPr>
            </a:p>
          </p:txBody>
        </p:sp>
        <p:cxnSp>
          <p:nvCxnSpPr>
            <p:cNvPr id="23" name="Conector recto 22"/>
            <p:cNvCxnSpPr/>
            <p:nvPr/>
          </p:nvCxnSpPr>
          <p:spPr>
            <a:xfrm>
              <a:off x="2627479" y="1700808"/>
              <a:ext cx="0" cy="892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uadroTexto 49"/>
          <p:cNvSpPr txBox="1">
            <a:spLocks noChangeArrowheads="1"/>
          </p:cNvSpPr>
          <p:nvPr/>
        </p:nvSpPr>
        <p:spPr bwMode="auto">
          <a:xfrm>
            <a:off x="1731963" y="2320925"/>
            <a:ext cx="392112" cy="584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s-ES" altLang="es-ES" sz="3200" dirty="0">
                <a:latin typeface="+mn-lt"/>
              </a:rPr>
              <a:t>4</a:t>
            </a:r>
          </a:p>
        </p:txBody>
      </p:sp>
      <p:sp>
        <p:nvSpPr>
          <p:cNvPr id="53258" name="Text Box 14"/>
          <p:cNvSpPr txBox="1">
            <a:spLocks noChangeArrowheads="1"/>
          </p:cNvSpPr>
          <p:nvPr/>
        </p:nvSpPr>
        <p:spPr bwMode="auto">
          <a:xfrm>
            <a:off x="1247775" y="3100388"/>
            <a:ext cx="6238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_tradnl" altLang="es-ES" sz="2200" b="1">
                <a:solidFill>
                  <a:srgbClr val="FF0066"/>
                </a:solidFill>
                <a:latin typeface="Consolas" pitchFamily="49" charset="0"/>
              </a:rPr>
              <a:t>PI </a:t>
            </a:r>
          </a:p>
        </p:txBody>
      </p:sp>
      <p:sp>
        <p:nvSpPr>
          <p:cNvPr id="32" name="CuadroTexto 49"/>
          <p:cNvSpPr txBox="1">
            <a:spLocks noChangeArrowheads="1"/>
          </p:cNvSpPr>
          <p:nvPr/>
        </p:nvSpPr>
        <p:spPr bwMode="auto">
          <a:xfrm>
            <a:off x="10977563" y="3530600"/>
            <a:ext cx="601662" cy="584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s-ES" altLang="es-ES" sz="3200" dirty="0">
                <a:latin typeface="+mn-lt"/>
              </a:rPr>
              <a:t>32</a:t>
            </a:r>
          </a:p>
        </p:txBody>
      </p:sp>
      <p:sp>
        <p:nvSpPr>
          <p:cNvPr id="33" name="CuadroTexto 50"/>
          <p:cNvSpPr txBox="1">
            <a:spLocks noChangeArrowheads="1"/>
          </p:cNvSpPr>
          <p:nvPr/>
        </p:nvSpPr>
        <p:spPr bwMode="auto">
          <a:xfrm>
            <a:off x="11703050" y="3638550"/>
            <a:ext cx="41910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s-ES" altLang="es-ES" dirty="0" err="1">
                <a:latin typeface="+mn-lt"/>
              </a:rPr>
              <a:t>nil</a:t>
            </a:r>
            <a:endParaRPr lang="es-ES" altLang="es-ES" dirty="0">
              <a:latin typeface="+mn-lt"/>
            </a:endParaRPr>
          </a:p>
        </p:txBody>
      </p:sp>
      <p:grpSp>
        <p:nvGrpSpPr>
          <p:cNvPr id="2" name="Grupo 1"/>
          <p:cNvGrpSpPr>
            <a:grpSpLocks/>
          </p:cNvGrpSpPr>
          <p:nvPr/>
        </p:nvGrpSpPr>
        <p:grpSpPr bwMode="auto">
          <a:xfrm>
            <a:off x="8983663" y="3459163"/>
            <a:ext cx="1944687" cy="1419225"/>
            <a:chOff x="8983663" y="3459163"/>
            <a:chExt cx="1944687" cy="1419225"/>
          </a:xfrm>
        </p:grpSpPr>
        <p:grpSp>
          <p:nvGrpSpPr>
            <p:cNvPr id="53278" name="Grupo 46"/>
            <p:cNvGrpSpPr>
              <a:grpSpLocks/>
            </p:cNvGrpSpPr>
            <p:nvPr/>
          </p:nvGrpSpPr>
          <p:grpSpPr bwMode="auto">
            <a:xfrm>
              <a:off x="8983663" y="3459163"/>
              <a:ext cx="1944687" cy="792162"/>
              <a:chOff x="1115616" y="1700808"/>
              <a:chExt cx="2356275" cy="892552"/>
            </a:xfrm>
          </p:grpSpPr>
          <p:sp>
            <p:nvSpPr>
              <p:cNvPr id="30" name="Text Box 14"/>
              <p:cNvSpPr txBox="1">
                <a:spLocks noChangeArrowheads="1"/>
              </p:cNvSpPr>
              <p:nvPr/>
            </p:nvSpPr>
            <p:spPr bwMode="auto">
              <a:xfrm>
                <a:off x="1115616" y="1700808"/>
                <a:ext cx="2356275" cy="8925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endParaRPr lang="es-ES" sz="2600" dirty="0">
                  <a:latin typeface="+mn-lt"/>
                  <a:cs typeface="Arial" charset="0"/>
                </a:endParaRPr>
              </a:p>
              <a:p>
                <a:pPr eaLnBrk="1" hangingPunct="1">
                  <a:defRPr/>
                </a:pPr>
                <a:endParaRPr lang="es-ES" sz="2600" dirty="0">
                  <a:latin typeface="+mn-lt"/>
                  <a:cs typeface="Arial" charset="0"/>
                </a:endParaRPr>
              </a:p>
            </p:txBody>
          </p:sp>
          <p:cxnSp>
            <p:nvCxnSpPr>
              <p:cNvPr id="31" name="Conector recto 30"/>
              <p:cNvCxnSpPr/>
              <p:nvPr/>
            </p:nvCxnSpPr>
            <p:spPr>
              <a:xfrm>
                <a:off x="2627479" y="1700808"/>
                <a:ext cx="0" cy="8925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6 CuadroTexto"/>
            <p:cNvSpPr txBox="1"/>
            <p:nvPr/>
          </p:nvSpPr>
          <p:spPr>
            <a:xfrm>
              <a:off x="9348788" y="4294188"/>
              <a:ext cx="1403350" cy="584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eaLnBrk="1" hangingPunct="1">
                <a:buClr>
                  <a:srgbClr val="FFCC66"/>
                </a:buClr>
                <a:defRPr/>
              </a:pPr>
              <a:r>
                <a:rPr lang="es-ES_tradnl" sz="3200" b="1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nuevo</a:t>
              </a:r>
              <a:endParaRPr lang="es-ES_tradnl" sz="26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3262" name="Grupo 57"/>
          <p:cNvGrpSpPr>
            <a:grpSpLocks/>
          </p:cNvGrpSpPr>
          <p:nvPr/>
        </p:nvGrpSpPr>
        <p:grpSpPr bwMode="auto">
          <a:xfrm>
            <a:off x="4298950" y="2224088"/>
            <a:ext cx="1944688" cy="792162"/>
            <a:chOff x="1115616" y="1700808"/>
            <a:chExt cx="2356275" cy="892552"/>
          </a:xfrm>
        </p:grpSpPr>
        <p:sp>
          <p:nvSpPr>
            <p:cNvPr id="36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925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es-ES" sz="2600" dirty="0">
                <a:latin typeface="+mn-lt"/>
                <a:cs typeface="Arial" charset="0"/>
              </a:endParaRPr>
            </a:p>
            <a:p>
              <a:pPr eaLnBrk="1" hangingPunct="1">
                <a:defRPr/>
              </a:pPr>
              <a:endParaRPr lang="es-ES" sz="2600" dirty="0">
                <a:latin typeface="+mn-lt"/>
                <a:cs typeface="Arial" charset="0"/>
              </a:endParaRPr>
            </a:p>
          </p:txBody>
        </p:sp>
        <p:cxnSp>
          <p:nvCxnSpPr>
            <p:cNvPr id="37" name="Conector recto 36"/>
            <p:cNvCxnSpPr/>
            <p:nvPr/>
          </p:nvCxnSpPr>
          <p:spPr>
            <a:xfrm>
              <a:off x="2627479" y="1700808"/>
              <a:ext cx="0" cy="892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CuadroTexto 60"/>
          <p:cNvSpPr txBox="1">
            <a:spLocks noChangeArrowheads="1"/>
          </p:cNvSpPr>
          <p:nvPr/>
        </p:nvSpPr>
        <p:spPr bwMode="auto">
          <a:xfrm>
            <a:off x="4467225" y="2295525"/>
            <a:ext cx="601663" cy="584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s-ES" altLang="es-ES" sz="3200" dirty="0">
                <a:latin typeface="+mn-lt"/>
              </a:rPr>
              <a:t>10</a:t>
            </a:r>
          </a:p>
        </p:txBody>
      </p:sp>
      <p:sp>
        <p:nvSpPr>
          <p:cNvPr id="39" name="CuadroTexto 61"/>
          <p:cNvSpPr txBox="1">
            <a:spLocks noChangeArrowheads="1"/>
          </p:cNvSpPr>
          <p:nvPr/>
        </p:nvSpPr>
        <p:spPr bwMode="auto">
          <a:xfrm>
            <a:off x="5653088" y="2403475"/>
            <a:ext cx="446087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s-ES" altLang="es-ES" dirty="0" err="1">
                <a:latin typeface="+mn-lt"/>
              </a:rPr>
              <a:t>dir</a:t>
            </a:r>
            <a:endParaRPr lang="es-ES" altLang="es-ES" dirty="0">
              <a:latin typeface="+mn-lt"/>
            </a:endParaRPr>
          </a:p>
        </p:txBody>
      </p:sp>
      <p:cxnSp>
        <p:nvCxnSpPr>
          <p:cNvPr id="45" name="Conector recto de flecha 44"/>
          <p:cNvCxnSpPr>
            <a:cxnSpLocks/>
          </p:cNvCxnSpPr>
          <p:nvPr/>
        </p:nvCxnSpPr>
        <p:spPr>
          <a:xfrm>
            <a:off x="6078538" y="2617788"/>
            <a:ext cx="738187" cy="1111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 flipV="1">
            <a:off x="3314700" y="2628900"/>
            <a:ext cx="784225" cy="158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267" name="Grupo 57"/>
          <p:cNvGrpSpPr>
            <a:grpSpLocks/>
          </p:cNvGrpSpPr>
          <p:nvPr/>
        </p:nvGrpSpPr>
        <p:grpSpPr bwMode="auto">
          <a:xfrm>
            <a:off x="6959600" y="2216150"/>
            <a:ext cx="1944688" cy="792163"/>
            <a:chOff x="1115616" y="1700808"/>
            <a:chExt cx="2356275" cy="892552"/>
          </a:xfrm>
        </p:grpSpPr>
        <p:sp>
          <p:nvSpPr>
            <p:cNvPr id="47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925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es-ES" sz="2600" dirty="0">
                <a:latin typeface="+mn-lt"/>
                <a:cs typeface="Arial" charset="0"/>
              </a:endParaRPr>
            </a:p>
            <a:p>
              <a:pPr eaLnBrk="1" hangingPunct="1">
                <a:defRPr/>
              </a:pPr>
              <a:endParaRPr lang="es-ES" sz="2600" dirty="0">
                <a:latin typeface="+mn-lt"/>
                <a:cs typeface="Arial" charset="0"/>
              </a:endParaRPr>
            </a:p>
          </p:txBody>
        </p:sp>
        <p:cxnSp>
          <p:nvCxnSpPr>
            <p:cNvPr id="50" name="Conector recto 49"/>
            <p:cNvCxnSpPr/>
            <p:nvPr/>
          </p:nvCxnSpPr>
          <p:spPr>
            <a:xfrm>
              <a:off x="2627479" y="1700808"/>
              <a:ext cx="0" cy="892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CuadroTexto 60"/>
          <p:cNvSpPr txBox="1">
            <a:spLocks noChangeArrowheads="1"/>
          </p:cNvSpPr>
          <p:nvPr/>
        </p:nvSpPr>
        <p:spPr bwMode="auto">
          <a:xfrm>
            <a:off x="7127875" y="2287588"/>
            <a:ext cx="601663" cy="584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s-ES" altLang="es-ES" sz="3200" dirty="0">
                <a:latin typeface="+mn-lt"/>
              </a:rPr>
              <a:t>17</a:t>
            </a:r>
          </a:p>
        </p:txBody>
      </p:sp>
      <p:sp>
        <p:nvSpPr>
          <p:cNvPr id="52" name="CuadroTexto 61"/>
          <p:cNvSpPr txBox="1">
            <a:spLocks noChangeArrowheads="1"/>
          </p:cNvSpPr>
          <p:nvPr/>
        </p:nvSpPr>
        <p:spPr bwMode="auto">
          <a:xfrm>
            <a:off x="8313738" y="2395538"/>
            <a:ext cx="420687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s-ES" altLang="es-ES" dirty="0" err="1">
                <a:latin typeface="+mn-lt"/>
              </a:rPr>
              <a:t>nil</a:t>
            </a:r>
            <a:endParaRPr lang="es-ES" altLang="es-ES" dirty="0">
              <a:latin typeface="+mn-lt"/>
            </a:endParaRPr>
          </a:p>
        </p:txBody>
      </p:sp>
      <p:sp>
        <p:nvSpPr>
          <p:cNvPr id="54" name="Text Box 14"/>
          <p:cNvSpPr txBox="1">
            <a:spLocks noChangeArrowheads="1"/>
          </p:cNvSpPr>
          <p:nvPr/>
        </p:nvSpPr>
        <p:spPr bwMode="auto">
          <a:xfrm>
            <a:off x="2228850" y="3027363"/>
            <a:ext cx="1203325" cy="431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s-ES_tradnl" altLang="es-ES" sz="2200" dirty="0">
                <a:solidFill>
                  <a:schemeClr val="accent6"/>
                </a:solidFill>
                <a:latin typeface="Consolas" panose="020B0609020204030204" pitchFamily="49" charset="0"/>
              </a:rPr>
              <a:t>actual </a:t>
            </a:r>
          </a:p>
        </p:txBody>
      </p:sp>
      <p:sp>
        <p:nvSpPr>
          <p:cNvPr id="56" name="Text Box 14"/>
          <p:cNvSpPr txBox="1">
            <a:spLocks noChangeArrowheads="1"/>
          </p:cNvSpPr>
          <p:nvPr/>
        </p:nvSpPr>
        <p:spPr bwMode="auto">
          <a:xfrm>
            <a:off x="2236788" y="3400425"/>
            <a:ext cx="1201737" cy="431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s-ES_tradnl" altLang="es-ES" sz="2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ant</a:t>
            </a:r>
            <a:r>
              <a:rPr lang="es-ES_tradnl" altLang="es-ES" sz="22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8" name="6 CuadroTexto"/>
          <p:cNvSpPr txBox="1"/>
          <p:nvPr/>
        </p:nvSpPr>
        <p:spPr bwMode="auto">
          <a:xfrm rot="21188893">
            <a:off x="8602663" y="5332413"/>
            <a:ext cx="3033712" cy="9540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s-ES" sz="2800" b="1" dirty="0">
                <a:solidFill>
                  <a:schemeClr val="accent4"/>
                </a:solidFill>
              </a:rPr>
              <a:t>Mirar donde queda actual</a:t>
            </a:r>
          </a:p>
        </p:txBody>
      </p:sp>
      <p:cxnSp>
        <p:nvCxnSpPr>
          <p:cNvPr id="49" name="Conector recto de flecha 48"/>
          <p:cNvCxnSpPr>
            <a:cxnSpLocks/>
          </p:cNvCxnSpPr>
          <p:nvPr/>
        </p:nvCxnSpPr>
        <p:spPr>
          <a:xfrm>
            <a:off x="8704263" y="2636838"/>
            <a:ext cx="644525" cy="60483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59259E-6 L -0.13555 0.0076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84" y="37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-0.11093 0.0090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47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33333E-6 L 0.21472 -0.0002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2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3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461 3.33333E-6 L 0.4332 -0.0002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51 -4.81481E-6 L 0.44701 0.0041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125 3.33333E-6 L 0.51589 -0.0025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32" grpId="0"/>
      <p:bldP spid="33" grpId="0"/>
      <p:bldP spid="52" grpId="0"/>
      <p:bldP spid="54" grpId="0"/>
      <p:bldP spid="54" grpId="1"/>
      <p:bldP spid="54" grpId="2"/>
      <p:bldP spid="54" grpId="3"/>
      <p:bldP spid="56" grpId="0"/>
      <p:bldP spid="56" grpId="1"/>
      <p:bldP spid="56" grpId="2"/>
      <p:bldP spid="5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19063" y="130175"/>
            <a:ext cx="8488362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Tipo de Dato - LISTA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1" name="3 Marcador de fecha"/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11</a:t>
            </a:r>
            <a:endParaRPr lang="es-ES" sz="1200" dirty="0"/>
          </a:p>
        </p:txBody>
      </p:sp>
      <p:grpSp>
        <p:nvGrpSpPr>
          <p:cNvPr id="55300" name="Grupo 6"/>
          <p:cNvGrpSpPr>
            <a:grpSpLocks/>
          </p:cNvGrpSpPr>
          <p:nvPr/>
        </p:nvGrpSpPr>
        <p:grpSpPr bwMode="auto">
          <a:xfrm>
            <a:off x="10318750" y="241300"/>
            <a:ext cx="1728788" cy="360363"/>
            <a:chOff x="6528048" y="2204864"/>
            <a:chExt cx="2304256" cy="527050"/>
          </a:xfrm>
        </p:grpSpPr>
        <p:sp>
          <p:nvSpPr>
            <p:cNvPr id="15" name="Rectángulo 14"/>
            <p:cNvSpPr/>
            <p:nvPr/>
          </p:nvSpPr>
          <p:spPr>
            <a:xfrm>
              <a:off x="652804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17" name="Conector recto 16"/>
            <p:cNvCxnSpPr/>
            <p:nvPr/>
          </p:nvCxnSpPr>
          <p:spPr>
            <a:xfrm>
              <a:off x="724746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>
              <a:off x="7391350" y="2492768"/>
              <a:ext cx="43376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782511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854453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6 CuadroTexto"/>
          <p:cNvSpPr txBox="1"/>
          <p:nvPr/>
        </p:nvSpPr>
        <p:spPr>
          <a:xfrm>
            <a:off x="6527800" y="169863"/>
            <a:ext cx="4465638" cy="5222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800" b="1" dirty="0">
                <a:solidFill>
                  <a:schemeClr val="accent1">
                    <a:lumMod val="75000"/>
                  </a:schemeClr>
                </a:solidFill>
              </a:rPr>
              <a:t>INSERTAR EN UNA LISTA</a:t>
            </a:r>
          </a:p>
        </p:txBody>
      </p:sp>
      <p:sp>
        <p:nvSpPr>
          <p:cNvPr id="103" name="6 CuadroTexto"/>
          <p:cNvSpPr txBox="1"/>
          <p:nvPr/>
        </p:nvSpPr>
        <p:spPr>
          <a:xfrm>
            <a:off x="1127125" y="2024063"/>
            <a:ext cx="11268075" cy="47101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Generar un nuevo nodo </a:t>
            </a:r>
            <a:r>
              <a:rPr lang="es-ES_tradnl" sz="2000" dirty="0">
                <a:solidFill>
                  <a:srgbClr val="FF0066"/>
                </a:solidFill>
                <a:latin typeface="Consolas" panose="020B0609020204030204" pitchFamily="49" charset="0"/>
              </a:rPr>
              <a:t>(nuevo)</a:t>
            </a: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Si la lista está vacía 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   Actualizo la dirección del nodo inicial (PI)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Sino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   Preparo los punteros para el recorrido (</a:t>
            </a:r>
            <a:r>
              <a:rPr lang="es-ES_tradnl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ant,actual</a:t>
            </a: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   Busco la posición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   Si va al </a:t>
            </a:r>
            <a:r>
              <a:rPr lang="es-ES_tradnl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pricipio</a:t>
            </a: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    Asigno como siguiente del nodo nuevo al nodo inicial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    Actualizo la dirección del nodo inicial (PI)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   Si va en el medio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La dirección del siguiente del puntero </a:t>
            </a:r>
            <a:r>
              <a:rPr lang="es-ES_tradnl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ant</a:t>
            </a: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 es la dirección del nodo nuevo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La dirección del siguiente del nodo nuevo es la dirección del actual 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   sino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La dirección del siguiente del puntero </a:t>
            </a:r>
            <a:r>
              <a:rPr lang="es-ES_tradnl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ant</a:t>
            </a: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 es la dirección del nodo nuevo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La dirección del siguiente del nodo nuevo es la dirección </a:t>
            </a:r>
            <a:r>
              <a:rPr lang="es-ES_tradnl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nil</a:t>
            </a: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0" name="6 CuadroTexto"/>
          <p:cNvSpPr txBox="1"/>
          <p:nvPr/>
        </p:nvSpPr>
        <p:spPr>
          <a:xfrm>
            <a:off x="1501775" y="1093788"/>
            <a:ext cx="5113338" cy="5857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3200" b="1" dirty="0">
                <a:solidFill>
                  <a:schemeClr val="accent1">
                    <a:lumMod val="75000"/>
                  </a:schemeClr>
                </a:solidFill>
              </a:rPr>
              <a:t>INSERTAR UN ELEMENTO</a:t>
            </a:r>
          </a:p>
        </p:txBody>
      </p:sp>
      <p:pic>
        <p:nvPicPr>
          <p:cNvPr id="55304" name="Imagen 13" descr="Un dibujo de una cara feliz&#10;&#10;Descripción generada automáticamente con confianza 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739775"/>
            <a:ext cx="1363662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6 CuadroTexto"/>
          <p:cNvSpPr txBox="1"/>
          <p:nvPr/>
        </p:nvSpPr>
        <p:spPr bwMode="auto">
          <a:xfrm>
            <a:off x="8135938" y="2335213"/>
            <a:ext cx="2830512" cy="4000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s-E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Caso 1   </a:t>
            </a:r>
            <a:r>
              <a:rPr lang="es-ES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pI</a:t>
            </a:r>
            <a:r>
              <a:rPr lang="es-E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=</a:t>
            </a:r>
            <a:r>
              <a:rPr lang="es-ES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nil</a:t>
            </a:r>
            <a:endParaRPr lang="es-ES" sz="20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6 CuadroTexto"/>
          <p:cNvSpPr txBox="1"/>
          <p:nvPr/>
        </p:nvSpPr>
        <p:spPr bwMode="auto">
          <a:xfrm>
            <a:off x="9048750" y="3868738"/>
            <a:ext cx="2803525" cy="4000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s-E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Caso 2  actual=</a:t>
            </a:r>
            <a:r>
              <a:rPr lang="es-ES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pI</a:t>
            </a:r>
            <a:endParaRPr lang="es-ES" sz="20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6 CuadroTexto"/>
          <p:cNvSpPr txBox="1"/>
          <p:nvPr/>
        </p:nvSpPr>
        <p:spPr bwMode="auto">
          <a:xfrm>
            <a:off x="9056688" y="4724400"/>
            <a:ext cx="3241675" cy="4016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s-E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Caso 3 actual &lt;&gt; </a:t>
            </a:r>
            <a:r>
              <a:rPr lang="es-ES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nil</a:t>
            </a:r>
            <a:endParaRPr lang="es-ES" sz="20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6 CuadroTexto"/>
          <p:cNvSpPr txBox="1"/>
          <p:nvPr/>
        </p:nvSpPr>
        <p:spPr bwMode="auto">
          <a:xfrm>
            <a:off x="9056688" y="5729288"/>
            <a:ext cx="3241675" cy="4000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s-E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Caso 4 actual &lt;&gt; </a:t>
            </a:r>
            <a:r>
              <a:rPr lang="es-ES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nil</a:t>
            </a:r>
            <a:endParaRPr lang="es-ES" sz="20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1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5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19063" y="130175"/>
            <a:ext cx="8488362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Tipo de Dato - LISTA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1" name="3 Marcador de fecha"/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11</a:t>
            </a:r>
            <a:endParaRPr lang="es-ES" sz="1200" dirty="0"/>
          </a:p>
        </p:txBody>
      </p:sp>
      <p:sp>
        <p:nvSpPr>
          <p:cNvPr id="12" name="6 CuadroTexto"/>
          <p:cNvSpPr txBox="1"/>
          <p:nvPr/>
        </p:nvSpPr>
        <p:spPr>
          <a:xfrm>
            <a:off x="6815138" y="169863"/>
            <a:ext cx="4465637" cy="5222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800" b="1" dirty="0">
                <a:solidFill>
                  <a:schemeClr val="accent1">
                    <a:lumMod val="75000"/>
                  </a:schemeClr>
                </a:solidFill>
              </a:rPr>
              <a:t>INSERTAR EN UNA LISTA</a:t>
            </a:r>
          </a:p>
        </p:txBody>
      </p:sp>
      <p:grpSp>
        <p:nvGrpSpPr>
          <p:cNvPr id="56325" name="Grupo 6"/>
          <p:cNvGrpSpPr>
            <a:grpSpLocks/>
          </p:cNvGrpSpPr>
          <p:nvPr/>
        </p:nvGrpSpPr>
        <p:grpSpPr bwMode="auto">
          <a:xfrm>
            <a:off x="10318750" y="241300"/>
            <a:ext cx="1728788" cy="360363"/>
            <a:chOff x="6528048" y="2204864"/>
            <a:chExt cx="2304256" cy="527050"/>
          </a:xfrm>
        </p:grpSpPr>
        <p:sp>
          <p:nvSpPr>
            <p:cNvPr id="15" name="Rectángulo 14"/>
            <p:cNvSpPr/>
            <p:nvPr/>
          </p:nvSpPr>
          <p:spPr>
            <a:xfrm>
              <a:off x="652804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17" name="Conector recto 16"/>
            <p:cNvCxnSpPr/>
            <p:nvPr/>
          </p:nvCxnSpPr>
          <p:spPr>
            <a:xfrm>
              <a:off x="724746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>
              <a:off x="7391350" y="2492768"/>
              <a:ext cx="43376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782511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854453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6326" name="Imagen 13" descr="Un dibujo de una cara feliz&#10;&#10;Descripción generada automáticamente con confianza 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765175"/>
            <a:ext cx="1703387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7" name="Text Box 14"/>
          <p:cNvSpPr txBox="1">
            <a:spLocks noChangeArrowheads="1"/>
          </p:cNvSpPr>
          <p:nvPr/>
        </p:nvSpPr>
        <p:spPr bwMode="auto">
          <a:xfrm>
            <a:off x="2566988" y="1341438"/>
            <a:ext cx="4824412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AR" altLang="es-ES">
                <a:latin typeface="Consolas" pitchFamily="49" charset="0"/>
              </a:rPr>
              <a:t>Program uno;</a:t>
            </a:r>
          </a:p>
          <a:p>
            <a:pPr eaLnBrk="1" hangingPunct="1"/>
            <a:endParaRPr lang="es-AR" altLang="es-ES">
              <a:latin typeface="Consolas" pitchFamily="49" charset="0"/>
            </a:endParaRPr>
          </a:p>
          <a:p>
            <a:pPr eaLnBrk="1" hangingPunct="1"/>
            <a:r>
              <a:rPr lang="es-AR" altLang="es-ES">
                <a:latin typeface="Consolas" pitchFamily="49" charset="0"/>
              </a:rPr>
              <a:t>Type listaE= </a:t>
            </a:r>
            <a:r>
              <a:rPr lang="es-ES_tradnl" altLang="es-ES" b="1">
                <a:latin typeface="Consolas" pitchFamily="49" charset="0"/>
              </a:rPr>
              <a:t>^</a:t>
            </a:r>
            <a:r>
              <a:rPr lang="es-ES_tradnl" altLang="es-ES">
                <a:latin typeface="Consolas" pitchFamily="49" charset="0"/>
              </a:rPr>
              <a:t>datosEnteros;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   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   datosEnteros= record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                  elem:integer;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                  sig:listaE;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                 end;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Var 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pri: listaE; 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num:integer;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Begin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crear(pri);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read (num);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insertar (pri,num);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End.</a:t>
            </a:r>
            <a:endParaRPr lang="es-ES" altLang="es-ES">
              <a:latin typeface="Consolas" pitchFamily="49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19063" y="130175"/>
            <a:ext cx="8488362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Tipo de Dato - LISTA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1" name="3 Marcador de fecha"/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11</a:t>
            </a:r>
            <a:endParaRPr lang="es-ES" sz="1200" dirty="0"/>
          </a:p>
        </p:txBody>
      </p:sp>
      <p:sp>
        <p:nvSpPr>
          <p:cNvPr id="12" name="6 CuadroTexto"/>
          <p:cNvSpPr txBox="1"/>
          <p:nvPr/>
        </p:nvSpPr>
        <p:spPr>
          <a:xfrm>
            <a:off x="6527800" y="169863"/>
            <a:ext cx="4465638" cy="5222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800" b="1" dirty="0">
                <a:solidFill>
                  <a:schemeClr val="accent1">
                    <a:lumMod val="75000"/>
                  </a:schemeClr>
                </a:solidFill>
              </a:rPr>
              <a:t>INSERTAR EN UNA LISTA</a:t>
            </a:r>
          </a:p>
        </p:txBody>
      </p:sp>
      <p:grpSp>
        <p:nvGrpSpPr>
          <p:cNvPr id="57349" name="Grupo 6"/>
          <p:cNvGrpSpPr>
            <a:grpSpLocks/>
          </p:cNvGrpSpPr>
          <p:nvPr/>
        </p:nvGrpSpPr>
        <p:grpSpPr bwMode="auto">
          <a:xfrm>
            <a:off x="10318750" y="241300"/>
            <a:ext cx="1728788" cy="360363"/>
            <a:chOff x="6528048" y="2204864"/>
            <a:chExt cx="2304256" cy="527050"/>
          </a:xfrm>
        </p:grpSpPr>
        <p:sp>
          <p:nvSpPr>
            <p:cNvPr id="15" name="Rectángulo 14"/>
            <p:cNvSpPr/>
            <p:nvPr/>
          </p:nvSpPr>
          <p:spPr>
            <a:xfrm>
              <a:off x="652804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17" name="Conector recto 16"/>
            <p:cNvCxnSpPr/>
            <p:nvPr/>
          </p:nvCxnSpPr>
          <p:spPr>
            <a:xfrm>
              <a:off x="724746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>
              <a:off x="7391350" y="2492768"/>
              <a:ext cx="43376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782511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854453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6 CuadroTexto"/>
          <p:cNvSpPr txBox="1"/>
          <p:nvPr/>
        </p:nvSpPr>
        <p:spPr>
          <a:xfrm>
            <a:off x="911225" y="850900"/>
            <a:ext cx="10082213" cy="58483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Procedure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insertar (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pI:listaE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valor:integer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nuevo,actual,ant:listaE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just" eaLnBrk="1" hangingPunct="1">
              <a:buClr>
                <a:srgbClr val="FFCC66"/>
              </a:buClr>
              <a:defRPr/>
            </a:pPr>
            <a:endParaRPr lang="es-ES_tradnl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 new (nuevo); nuevo^.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elem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:= valor; nuevo^.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sig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:=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nil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pI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nil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then</a:t>
            </a:r>
            <a:endParaRPr lang="es-ES_tradnl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pI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:= nuevo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else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  <a:endParaRPr lang="es-ES_tradnl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   actual:=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pI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ant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:=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pI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just" eaLnBrk="1" hangingPunct="1">
              <a:buClr>
                <a:srgbClr val="FFCC66"/>
              </a:buClr>
              <a:defRPr/>
            </a:pPr>
            <a:endParaRPr lang="es-ES_tradnl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while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(actual &lt;&gt;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nil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) and (actual^.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elem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&lt; nuevo^.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elem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) do   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  <a:endParaRPr lang="es-ES_tradnl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ant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:=actual;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actual:= actual^.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sig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end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end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2" name="Abrir llave 21"/>
          <p:cNvSpPr/>
          <p:nvPr/>
        </p:nvSpPr>
        <p:spPr>
          <a:xfrm rot="10800000">
            <a:off x="6035675" y="5157788"/>
            <a:ext cx="331788" cy="863600"/>
          </a:xfrm>
          <a:prstGeom prst="leftBrac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3" name="6 CuadroTexto"/>
          <p:cNvSpPr txBox="1"/>
          <p:nvPr/>
        </p:nvSpPr>
        <p:spPr>
          <a:xfrm>
            <a:off x="6367463" y="5327650"/>
            <a:ext cx="3544887" cy="4921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buClr>
                <a:srgbClr val="FFCC66"/>
              </a:buClr>
              <a:defRPr/>
            </a:pPr>
            <a:r>
              <a:rPr lang="es-ES_tradnl" sz="2600" b="1" dirty="0">
                <a:solidFill>
                  <a:srgbClr val="FF0066"/>
                </a:solidFill>
                <a:latin typeface="Consolas" panose="020B0609020204030204" pitchFamily="49" charset="0"/>
              </a:rPr>
              <a:t>Busco la posición</a:t>
            </a:r>
          </a:p>
        </p:txBody>
      </p:sp>
      <p:sp>
        <p:nvSpPr>
          <p:cNvPr id="24" name="Abrir llave 23"/>
          <p:cNvSpPr/>
          <p:nvPr/>
        </p:nvSpPr>
        <p:spPr>
          <a:xfrm rot="10800000">
            <a:off x="5880100" y="3068638"/>
            <a:ext cx="331788" cy="863600"/>
          </a:xfrm>
          <a:prstGeom prst="leftBrac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5" name="6 CuadroTexto"/>
          <p:cNvSpPr txBox="1"/>
          <p:nvPr/>
        </p:nvSpPr>
        <p:spPr>
          <a:xfrm>
            <a:off x="6211888" y="3238500"/>
            <a:ext cx="3544887" cy="4921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buClr>
                <a:srgbClr val="FFCC66"/>
              </a:buClr>
              <a:defRPr/>
            </a:pPr>
            <a:r>
              <a:rPr lang="es-ES_tradnl" sz="2600" b="1" dirty="0">
                <a:solidFill>
                  <a:srgbClr val="FF0066"/>
                </a:solidFill>
                <a:latin typeface="Consolas" panose="020B0609020204030204" pitchFamily="49" charset="0"/>
              </a:rPr>
              <a:t>Caso 1</a:t>
            </a:r>
          </a:p>
        </p:txBody>
      </p:sp>
      <p:sp>
        <p:nvSpPr>
          <p:cNvPr id="3" name="Flecha: hacia abajo 2"/>
          <p:cNvSpPr/>
          <p:nvPr/>
        </p:nvSpPr>
        <p:spPr>
          <a:xfrm>
            <a:off x="11379200" y="6021388"/>
            <a:ext cx="452438" cy="396875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6 CuadroTexto"/>
          <p:cNvSpPr txBox="1"/>
          <p:nvPr/>
        </p:nvSpPr>
        <p:spPr>
          <a:xfrm>
            <a:off x="146050" y="765175"/>
            <a:ext cx="5113338" cy="7080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4000" b="1" dirty="0">
                <a:solidFill>
                  <a:srgbClr val="FF0066"/>
                </a:solidFill>
              </a:rPr>
              <a:t>OPERACIONES</a:t>
            </a:r>
          </a:p>
        </p:txBody>
      </p:sp>
      <p:pic>
        <p:nvPicPr>
          <p:cNvPr id="2048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852831">
            <a:off x="8564563" y="2198688"/>
            <a:ext cx="3087687" cy="205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52450" y="1484313"/>
            <a:ext cx="9936163" cy="5170487"/>
          </a:xfrm>
          <a:prstGeom prst="rect">
            <a:avLst/>
          </a:prstGeom>
          <a:noFill/>
          <a:ln w="12700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_tradnl" sz="3000" dirty="0">
                <a:latin typeface="+mn-lt"/>
                <a:cs typeface="Arial" charset="0"/>
              </a:rPr>
              <a:t>Creación de una lista.</a:t>
            </a:r>
          </a:p>
          <a:p>
            <a:pPr eaLnBrk="1" hangingPunct="1">
              <a:defRPr/>
            </a:pPr>
            <a:endParaRPr lang="es-ES_tradnl" sz="3000" dirty="0">
              <a:latin typeface="+mn-lt"/>
              <a:cs typeface="Arial" charset="0"/>
            </a:endParaRPr>
          </a:p>
          <a:p>
            <a:pPr eaLnBrk="1" hangingPunct="1">
              <a:defRPr/>
            </a:pPr>
            <a:r>
              <a:rPr lang="es-ES_tradnl" sz="3000" dirty="0">
                <a:latin typeface="+mn-lt"/>
                <a:cs typeface="Arial" charset="0"/>
              </a:rPr>
              <a:t>Agregar nodos al comienzo de la lista.</a:t>
            </a:r>
          </a:p>
          <a:p>
            <a:pPr eaLnBrk="1" hangingPunct="1">
              <a:defRPr/>
            </a:pPr>
            <a:endParaRPr lang="es-ES_tradnl" sz="3000" dirty="0">
              <a:latin typeface="+mn-lt"/>
              <a:cs typeface="Arial" charset="0"/>
            </a:endParaRPr>
          </a:p>
          <a:p>
            <a:pPr eaLnBrk="1" hangingPunct="1">
              <a:defRPr/>
            </a:pPr>
            <a:r>
              <a:rPr lang="es-ES_tradnl" sz="3000" dirty="0">
                <a:latin typeface="+mn-lt"/>
                <a:cs typeface="Arial" charset="0"/>
              </a:rPr>
              <a:t>Recorrido de una lista.</a:t>
            </a:r>
          </a:p>
          <a:p>
            <a:pPr eaLnBrk="1" hangingPunct="1">
              <a:defRPr/>
            </a:pPr>
            <a:endParaRPr lang="es-ES_tradnl" sz="3000" dirty="0">
              <a:latin typeface="+mn-lt"/>
              <a:cs typeface="Arial" charset="0"/>
            </a:endParaRPr>
          </a:p>
          <a:p>
            <a:pPr eaLnBrk="1" hangingPunct="1">
              <a:defRPr/>
            </a:pPr>
            <a:r>
              <a:rPr lang="es-ES_tradnl" sz="3000" dirty="0">
                <a:latin typeface="+mn-lt"/>
                <a:cs typeface="Arial" charset="0"/>
              </a:rPr>
              <a:t>Agregar nodos al final de la lista.</a:t>
            </a:r>
          </a:p>
          <a:p>
            <a:pPr eaLnBrk="1" hangingPunct="1">
              <a:defRPr/>
            </a:pPr>
            <a:endParaRPr lang="es-ES_tradnl" sz="3000" dirty="0">
              <a:latin typeface="+mn-lt"/>
              <a:cs typeface="Arial" charset="0"/>
            </a:endParaRPr>
          </a:p>
          <a:p>
            <a:pPr eaLnBrk="1" hangingPunct="1">
              <a:defRPr/>
            </a:pPr>
            <a:r>
              <a:rPr lang="es-ES_tradnl" sz="3000" dirty="0">
                <a:latin typeface="+mn-lt"/>
                <a:cs typeface="Arial" charset="0"/>
              </a:rPr>
              <a:t>Insertar nodos en una lista ordenada</a:t>
            </a:r>
          </a:p>
          <a:p>
            <a:pPr eaLnBrk="1" hangingPunct="1">
              <a:defRPr/>
            </a:pPr>
            <a:endParaRPr lang="es-ES_tradnl" sz="3000" dirty="0">
              <a:latin typeface="+mn-lt"/>
              <a:cs typeface="Arial" charset="0"/>
            </a:endParaRPr>
          </a:p>
          <a:p>
            <a:pPr eaLnBrk="1" hangingPunct="1">
              <a:defRPr/>
            </a:pPr>
            <a:r>
              <a:rPr lang="es-ES_tradnl" sz="3000" dirty="0">
                <a:latin typeface="+mn-lt"/>
                <a:cs typeface="Arial" charset="0"/>
              </a:rPr>
              <a:t>Eliminar nodos de una lista </a:t>
            </a: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119063" y="130175"/>
            <a:ext cx="8488362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>
                <a:latin typeface="+mn-lt"/>
              </a:rPr>
              <a:t>CADP – </a:t>
            </a:r>
            <a:r>
              <a:rPr lang="en-US" altLang="es-AR" sz="4000" b="1">
                <a:latin typeface="+mn-lt"/>
              </a:rPr>
              <a:t>Tipo de Dato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1" name="3 Marcador de fecha"/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10</a:t>
            </a:r>
            <a:endParaRPr lang="es-ES" sz="1200" dirty="0"/>
          </a:p>
        </p:txBody>
      </p:sp>
      <p:sp>
        <p:nvSpPr>
          <p:cNvPr id="12" name="6 CuadroTexto"/>
          <p:cNvSpPr txBox="1"/>
          <p:nvPr/>
        </p:nvSpPr>
        <p:spPr>
          <a:xfrm>
            <a:off x="8616950" y="98425"/>
            <a:ext cx="2232025" cy="6461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3600" b="1" dirty="0">
                <a:solidFill>
                  <a:schemeClr val="accent1">
                    <a:lumMod val="75000"/>
                  </a:schemeClr>
                </a:solidFill>
              </a:rPr>
              <a:t>LISTA</a:t>
            </a:r>
          </a:p>
        </p:txBody>
      </p:sp>
      <p:grpSp>
        <p:nvGrpSpPr>
          <p:cNvPr id="20488" name="Grupo 6"/>
          <p:cNvGrpSpPr>
            <a:grpSpLocks/>
          </p:cNvGrpSpPr>
          <p:nvPr/>
        </p:nvGrpSpPr>
        <p:grpSpPr bwMode="auto">
          <a:xfrm>
            <a:off x="10318750" y="241300"/>
            <a:ext cx="1728788" cy="360363"/>
            <a:chOff x="6528048" y="2204864"/>
            <a:chExt cx="2304256" cy="527050"/>
          </a:xfrm>
        </p:grpSpPr>
        <p:sp>
          <p:nvSpPr>
            <p:cNvPr id="15" name="Rectángulo 14"/>
            <p:cNvSpPr/>
            <p:nvPr/>
          </p:nvSpPr>
          <p:spPr>
            <a:xfrm>
              <a:off x="652804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17" name="Conector recto 16"/>
            <p:cNvCxnSpPr/>
            <p:nvPr/>
          </p:nvCxnSpPr>
          <p:spPr>
            <a:xfrm>
              <a:off x="724746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>
              <a:off x="7391350" y="2492768"/>
              <a:ext cx="43376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782511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854453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6 CuadroTexto"/>
          <p:cNvSpPr txBox="1"/>
          <p:nvPr/>
        </p:nvSpPr>
        <p:spPr bwMode="auto">
          <a:xfrm>
            <a:off x="8051800" y="5775325"/>
            <a:ext cx="2619375" cy="7080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s-ES" sz="2000" b="1" dirty="0">
                <a:solidFill>
                  <a:srgbClr val="FF0066"/>
                </a:solidFill>
              </a:rPr>
              <a:t>Trabajaremos con una lista de enteros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19063" y="130175"/>
            <a:ext cx="8488362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Tipo de Dato - LISTA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1" name="3 Marcador de fecha"/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11</a:t>
            </a:r>
            <a:endParaRPr lang="es-ES" sz="1200" dirty="0"/>
          </a:p>
        </p:txBody>
      </p:sp>
      <p:sp>
        <p:nvSpPr>
          <p:cNvPr id="12" name="6 CuadroTexto"/>
          <p:cNvSpPr txBox="1"/>
          <p:nvPr/>
        </p:nvSpPr>
        <p:spPr>
          <a:xfrm>
            <a:off x="6527800" y="169863"/>
            <a:ext cx="4465638" cy="5222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800" b="1" dirty="0">
                <a:solidFill>
                  <a:schemeClr val="accent1">
                    <a:lumMod val="75000"/>
                  </a:schemeClr>
                </a:solidFill>
              </a:rPr>
              <a:t>INSERTAR EN UNA LISTA</a:t>
            </a:r>
          </a:p>
        </p:txBody>
      </p:sp>
      <p:grpSp>
        <p:nvGrpSpPr>
          <p:cNvPr id="58373" name="Grupo 6"/>
          <p:cNvGrpSpPr>
            <a:grpSpLocks/>
          </p:cNvGrpSpPr>
          <p:nvPr/>
        </p:nvGrpSpPr>
        <p:grpSpPr bwMode="auto">
          <a:xfrm>
            <a:off x="10318750" y="241300"/>
            <a:ext cx="1728788" cy="360363"/>
            <a:chOff x="6528048" y="2204864"/>
            <a:chExt cx="2304256" cy="527050"/>
          </a:xfrm>
        </p:grpSpPr>
        <p:sp>
          <p:nvSpPr>
            <p:cNvPr id="15" name="Rectángulo 14"/>
            <p:cNvSpPr/>
            <p:nvPr/>
          </p:nvSpPr>
          <p:spPr>
            <a:xfrm>
              <a:off x="652804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17" name="Conector recto 16"/>
            <p:cNvCxnSpPr/>
            <p:nvPr/>
          </p:nvCxnSpPr>
          <p:spPr>
            <a:xfrm>
              <a:off x="724746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>
              <a:off x="7391350" y="2492768"/>
              <a:ext cx="43376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782511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854453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6 CuadroTexto"/>
          <p:cNvSpPr txBox="1"/>
          <p:nvPr/>
        </p:nvSpPr>
        <p:spPr>
          <a:xfrm>
            <a:off x="1317625" y="865188"/>
            <a:ext cx="9001125" cy="58483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endParaRPr lang="es-ES_tradnl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(actual =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pI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then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  <a:endParaRPr lang="es-ES_tradnl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  nuevo^.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sig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:=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pI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pI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:= nuevo;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end</a:t>
            </a:r>
            <a:endParaRPr lang="es-ES_tradnl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else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(actual &lt;&gt;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nil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then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  <a:endParaRPr lang="es-ES_tradnl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ant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^.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sig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:=nuevo;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 nuevo^.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sig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:= actual;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end</a:t>
            </a:r>
            <a:endParaRPr lang="es-ES_tradnl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else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  <a:endParaRPr lang="es-ES_tradnl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ant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^.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sig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:= nuevo;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  nuevo^.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sig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:=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nil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end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End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7" name="Abrir llave 26"/>
          <p:cNvSpPr/>
          <p:nvPr/>
        </p:nvSpPr>
        <p:spPr>
          <a:xfrm rot="10800000">
            <a:off x="6035675" y="1484313"/>
            <a:ext cx="331788" cy="863600"/>
          </a:xfrm>
          <a:prstGeom prst="leftBrac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8" name="6 CuadroTexto"/>
          <p:cNvSpPr txBox="1"/>
          <p:nvPr/>
        </p:nvSpPr>
        <p:spPr>
          <a:xfrm>
            <a:off x="6367463" y="1654175"/>
            <a:ext cx="3544887" cy="4921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buClr>
                <a:srgbClr val="FFCC66"/>
              </a:buClr>
              <a:defRPr/>
            </a:pPr>
            <a:r>
              <a:rPr lang="es-ES_tradnl" sz="2600" b="1" dirty="0">
                <a:solidFill>
                  <a:srgbClr val="FF0066"/>
                </a:solidFill>
                <a:latin typeface="Consolas" panose="020B0609020204030204" pitchFamily="49" charset="0"/>
              </a:rPr>
              <a:t>Caso 2</a:t>
            </a:r>
          </a:p>
        </p:txBody>
      </p:sp>
      <p:sp>
        <p:nvSpPr>
          <p:cNvPr id="29" name="Abrir llave 28"/>
          <p:cNvSpPr/>
          <p:nvPr/>
        </p:nvSpPr>
        <p:spPr>
          <a:xfrm rot="10800000">
            <a:off x="6035675" y="3502025"/>
            <a:ext cx="331788" cy="863600"/>
          </a:xfrm>
          <a:prstGeom prst="leftBrac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30" name="6 CuadroTexto"/>
          <p:cNvSpPr txBox="1"/>
          <p:nvPr/>
        </p:nvSpPr>
        <p:spPr>
          <a:xfrm>
            <a:off x="6367463" y="3671888"/>
            <a:ext cx="3544887" cy="4921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buClr>
                <a:srgbClr val="FFCC66"/>
              </a:buClr>
              <a:defRPr/>
            </a:pPr>
            <a:r>
              <a:rPr lang="es-ES_tradnl" sz="2600" b="1" dirty="0">
                <a:solidFill>
                  <a:srgbClr val="FF0066"/>
                </a:solidFill>
                <a:latin typeface="Consolas" panose="020B0609020204030204" pitchFamily="49" charset="0"/>
              </a:rPr>
              <a:t>Caso 3</a:t>
            </a:r>
          </a:p>
        </p:txBody>
      </p:sp>
      <p:sp>
        <p:nvSpPr>
          <p:cNvPr id="31" name="Abrir llave 30"/>
          <p:cNvSpPr/>
          <p:nvPr/>
        </p:nvSpPr>
        <p:spPr>
          <a:xfrm rot="10800000">
            <a:off x="6035675" y="5203825"/>
            <a:ext cx="331788" cy="863600"/>
          </a:xfrm>
          <a:prstGeom prst="leftBrac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32" name="6 CuadroTexto"/>
          <p:cNvSpPr txBox="1"/>
          <p:nvPr/>
        </p:nvSpPr>
        <p:spPr>
          <a:xfrm>
            <a:off x="6367463" y="5373688"/>
            <a:ext cx="3544887" cy="4921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buClr>
                <a:srgbClr val="FFCC66"/>
              </a:buClr>
              <a:defRPr/>
            </a:pPr>
            <a:r>
              <a:rPr lang="es-ES_tradnl" sz="2600" b="1" dirty="0">
                <a:solidFill>
                  <a:srgbClr val="FF0066"/>
                </a:solidFill>
                <a:latin typeface="Consolas" panose="020B0609020204030204" pitchFamily="49" charset="0"/>
              </a:rPr>
              <a:t>Caso 4</a:t>
            </a:r>
          </a:p>
        </p:txBody>
      </p:sp>
      <p:sp>
        <p:nvSpPr>
          <p:cNvPr id="33" name="6 CuadroTexto"/>
          <p:cNvSpPr txBox="1"/>
          <p:nvPr/>
        </p:nvSpPr>
        <p:spPr bwMode="auto">
          <a:xfrm rot="21188893">
            <a:off x="9136063" y="5853113"/>
            <a:ext cx="3035300" cy="6461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s-ES" sz="3600" b="1" dirty="0">
                <a:solidFill>
                  <a:schemeClr val="accent4"/>
                </a:solidFill>
              </a:rPr>
              <a:t>Todo junto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1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2" grpId="0"/>
      <p:bldP spid="3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19063" y="130175"/>
            <a:ext cx="8488362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Tipo de Dato - LISTA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1" name="3 Marcador de fecha"/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11</a:t>
            </a:r>
            <a:endParaRPr lang="es-ES" sz="1200" dirty="0"/>
          </a:p>
        </p:txBody>
      </p:sp>
      <p:sp>
        <p:nvSpPr>
          <p:cNvPr id="12" name="6 CuadroTexto"/>
          <p:cNvSpPr txBox="1"/>
          <p:nvPr/>
        </p:nvSpPr>
        <p:spPr>
          <a:xfrm>
            <a:off x="6527800" y="169863"/>
            <a:ext cx="4465638" cy="5222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800" b="1" dirty="0">
                <a:solidFill>
                  <a:schemeClr val="accent1">
                    <a:lumMod val="75000"/>
                  </a:schemeClr>
                </a:solidFill>
              </a:rPr>
              <a:t>INSERTAR EN UNA LISTA</a:t>
            </a:r>
          </a:p>
        </p:txBody>
      </p:sp>
      <p:grpSp>
        <p:nvGrpSpPr>
          <p:cNvPr id="59397" name="Grupo 6"/>
          <p:cNvGrpSpPr>
            <a:grpSpLocks/>
          </p:cNvGrpSpPr>
          <p:nvPr/>
        </p:nvGrpSpPr>
        <p:grpSpPr bwMode="auto">
          <a:xfrm>
            <a:off x="10318750" y="241300"/>
            <a:ext cx="1728788" cy="360363"/>
            <a:chOff x="6528048" y="2204864"/>
            <a:chExt cx="2304256" cy="527050"/>
          </a:xfrm>
        </p:grpSpPr>
        <p:sp>
          <p:nvSpPr>
            <p:cNvPr id="15" name="Rectángulo 14"/>
            <p:cNvSpPr/>
            <p:nvPr/>
          </p:nvSpPr>
          <p:spPr>
            <a:xfrm>
              <a:off x="652804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17" name="Conector recto 16"/>
            <p:cNvCxnSpPr/>
            <p:nvPr/>
          </p:nvCxnSpPr>
          <p:spPr>
            <a:xfrm>
              <a:off x="724746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>
              <a:off x="7391350" y="2492768"/>
              <a:ext cx="43376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782511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854453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6 CuadroTexto"/>
          <p:cNvSpPr txBox="1"/>
          <p:nvPr/>
        </p:nvSpPr>
        <p:spPr>
          <a:xfrm>
            <a:off x="911225" y="850900"/>
            <a:ext cx="10082213" cy="28622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Procedure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insertar (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pI:listaE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valor:integer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nuevo,actual,ant:listaE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 new (nuevo); nuevo^.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elem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:= valor; nuevo^.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sig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:=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nil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pI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nil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then</a:t>
            </a:r>
            <a:endParaRPr lang="es-ES_tradnl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pI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:= nuevo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else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  <a:endParaRPr lang="es-ES_tradnl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   actual:=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pI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ant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:=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pI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while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(actual &lt;&gt;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nil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) and (actual^.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elem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&lt; nuevo^.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elem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) do   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  <a:endParaRPr lang="es-ES_tradnl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ant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:=actual;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actual:= actual^.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sig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end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6" name="6 CuadroTexto"/>
          <p:cNvSpPr txBox="1"/>
          <p:nvPr/>
        </p:nvSpPr>
        <p:spPr>
          <a:xfrm>
            <a:off x="1200150" y="3357563"/>
            <a:ext cx="6192838" cy="34163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endParaRPr lang="es-ES_tradnl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(actual =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pI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then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  <a:endParaRPr lang="es-ES_tradnl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  nuevo^.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sig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:=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pI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pI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:= nuevo;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end</a:t>
            </a:r>
            <a:endParaRPr lang="es-ES_tradnl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else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(actual &lt;&gt;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nil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then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  <a:endParaRPr lang="es-ES_tradnl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ant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^.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sig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:=nuevo;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 nuevo^.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sig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:= actual;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end</a:t>
            </a:r>
            <a:endParaRPr lang="es-ES_tradnl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else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  <a:endParaRPr lang="es-ES_tradnl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ant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^.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sig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:= nuevo;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  nuevo^.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sig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:=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nil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end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End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End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27" name="Grupo 26"/>
          <p:cNvGrpSpPr>
            <a:grpSpLocks/>
          </p:cNvGrpSpPr>
          <p:nvPr/>
        </p:nvGrpSpPr>
        <p:grpSpPr bwMode="auto">
          <a:xfrm>
            <a:off x="6959600" y="4532313"/>
            <a:ext cx="4608513" cy="768350"/>
            <a:chOff x="6769143" y="3400918"/>
            <a:chExt cx="2508110" cy="1294013"/>
          </a:xfrm>
        </p:grpSpPr>
        <p:sp>
          <p:nvSpPr>
            <p:cNvPr id="28" name="CuadroTexto 27"/>
            <p:cNvSpPr txBox="1"/>
            <p:nvPr/>
          </p:nvSpPr>
          <p:spPr>
            <a:xfrm>
              <a:off x="6991184" y="3483798"/>
              <a:ext cx="2286069" cy="93308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ES" sz="3000" b="1" dirty="0">
                  <a:solidFill>
                    <a:schemeClr val="accent5"/>
                  </a:solidFill>
                  <a:latin typeface="+mn-lt"/>
                </a:rPr>
                <a:t>Se puede mejorar?</a:t>
              </a:r>
              <a:endParaRPr lang="es-AR" sz="3000" b="1" dirty="0">
                <a:solidFill>
                  <a:schemeClr val="accent5"/>
                </a:solidFill>
                <a:latin typeface="+mn-lt"/>
              </a:endParaRPr>
            </a:p>
          </p:txBody>
        </p:sp>
        <p:pic>
          <p:nvPicPr>
            <p:cNvPr id="59402" name="Imagen 16" descr="Logotipo, Icono&#10;&#10;Descripción generada automáticament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9143" y="3400918"/>
              <a:ext cx="495775" cy="129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19063" y="130175"/>
            <a:ext cx="8488362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Tipo de Dato - LISTA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1" name="3 Marcador de fecha"/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11</a:t>
            </a:r>
            <a:endParaRPr lang="es-ES" sz="1200" dirty="0"/>
          </a:p>
        </p:txBody>
      </p:sp>
      <p:sp>
        <p:nvSpPr>
          <p:cNvPr id="12" name="6 CuadroTexto"/>
          <p:cNvSpPr txBox="1"/>
          <p:nvPr/>
        </p:nvSpPr>
        <p:spPr>
          <a:xfrm>
            <a:off x="6527800" y="169863"/>
            <a:ext cx="4465638" cy="5222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800" b="1" dirty="0">
                <a:solidFill>
                  <a:schemeClr val="accent1">
                    <a:lumMod val="75000"/>
                  </a:schemeClr>
                </a:solidFill>
              </a:rPr>
              <a:t>INSERTAR EN UNA LISTA</a:t>
            </a:r>
          </a:p>
        </p:txBody>
      </p:sp>
      <p:grpSp>
        <p:nvGrpSpPr>
          <p:cNvPr id="60421" name="Grupo 6"/>
          <p:cNvGrpSpPr>
            <a:grpSpLocks/>
          </p:cNvGrpSpPr>
          <p:nvPr/>
        </p:nvGrpSpPr>
        <p:grpSpPr bwMode="auto">
          <a:xfrm>
            <a:off x="10318750" y="241300"/>
            <a:ext cx="1728788" cy="360363"/>
            <a:chOff x="6528048" y="2204864"/>
            <a:chExt cx="2304256" cy="527050"/>
          </a:xfrm>
        </p:grpSpPr>
        <p:sp>
          <p:nvSpPr>
            <p:cNvPr id="15" name="Rectángulo 14"/>
            <p:cNvSpPr/>
            <p:nvPr/>
          </p:nvSpPr>
          <p:spPr>
            <a:xfrm>
              <a:off x="652804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17" name="Conector recto 16"/>
            <p:cNvCxnSpPr/>
            <p:nvPr/>
          </p:nvCxnSpPr>
          <p:spPr>
            <a:xfrm>
              <a:off x="724746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>
              <a:off x="7391350" y="2492768"/>
              <a:ext cx="43376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782511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854453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6 CuadroTexto"/>
          <p:cNvSpPr txBox="1"/>
          <p:nvPr/>
        </p:nvSpPr>
        <p:spPr>
          <a:xfrm>
            <a:off x="911225" y="850900"/>
            <a:ext cx="10082213" cy="28622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Procedure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insertar (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pI:listaE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valor:integer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nuevo,actual,ant:listaE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 new (nuevo); nuevo^.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elem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:= valor; nuevo^.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sig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:=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nil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pI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nil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then</a:t>
            </a:r>
            <a:endParaRPr lang="es-ES_tradnl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pI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:= nuevo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else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  <a:endParaRPr lang="es-ES_tradnl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   actual:=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pI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ant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:=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pI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while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(actual &lt;&gt;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nil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) and (actual^.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elem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&lt; nuevo^.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elem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) do   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  <a:endParaRPr lang="es-ES_tradnl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ant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:=actual;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actual:= actual^.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sig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end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6" name="6 CuadroTexto"/>
          <p:cNvSpPr txBox="1"/>
          <p:nvPr/>
        </p:nvSpPr>
        <p:spPr>
          <a:xfrm>
            <a:off x="1200150" y="3357563"/>
            <a:ext cx="6192838" cy="24923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endParaRPr lang="es-ES_tradnl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(actual =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pI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then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  <a:endParaRPr lang="es-ES_tradnl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  nuevo^.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sig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:=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pI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pI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:= nuevo;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end</a:t>
            </a:r>
            <a:endParaRPr lang="es-ES_tradnl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else</a:t>
            </a:r>
            <a:endParaRPr lang="es-ES_tradnl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  <a:endParaRPr lang="es-ES_tradnl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ant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^.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sig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:=nuevo;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 nuevo^.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sig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:= actual;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end</a:t>
            </a:r>
            <a:endParaRPr lang="es-ES_tradnl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End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End</a:t>
            </a:r>
            <a:r>
              <a:rPr lang="es-ES_tradnl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19063" y="130175"/>
            <a:ext cx="8488362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Tipo de Dato - LISTA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1" name="3 Marcador de fecha"/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11</a:t>
            </a:r>
            <a:endParaRPr lang="es-ES" sz="1200" dirty="0"/>
          </a:p>
        </p:txBody>
      </p:sp>
      <p:sp>
        <p:nvSpPr>
          <p:cNvPr id="12" name="6 CuadroTexto"/>
          <p:cNvSpPr txBox="1"/>
          <p:nvPr/>
        </p:nvSpPr>
        <p:spPr>
          <a:xfrm>
            <a:off x="8112125" y="98425"/>
            <a:ext cx="2232025" cy="6461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3600" b="1" dirty="0">
                <a:solidFill>
                  <a:schemeClr val="accent1">
                    <a:lumMod val="75000"/>
                  </a:schemeClr>
                </a:solidFill>
              </a:rPr>
              <a:t>ELIMINAR</a:t>
            </a:r>
          </a:p>
        </p:txBody>
      </p:sp>
      <p:grpSp>
        <p:nvGrpSpPr>
          <p:cNvPr id="61445" name="Grupo 6"/>
          <p:cNvGrpSpPr>
            <a:grpSpLocks/>
          </p:cNvGrpSpPr>
          <p:nvPr/>
        </p:nvGrpSpPr>
        <p:grpSpPr bwMode="auto">
          <a:xfrm>
            <a:off x="10318750" y="241300"/>
            <a:ext cx="1728788" cy="360363"/>
            <a:chOff x="6528048" y="2204864"/>
            <a:chExt cx="2304256" cy="527050"/>
          </a:xfrm>
        </p:grpSpPr>
        <p:sp>
          <p:nvSpPr>
            <p:cNvPr id="15" name="Rectángulo 14"/>
            <p:cNvSpPr/>
            <p:nvPr/>
          </p:nvSpPr>
          <p:spPr>
            <a:xfrm>
              <a:off x="652804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17" name="Conector recto 16"/>
            <p:cNvCxnSpPr/>
            <p:nvPr/>
          </p:nvCxnSpPr>
          <p:spPr>
            <a:xfrm>
              <a:off x="724746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>
              <a:off x="7391350" y="2492768"/>
              <a:ext cx="43376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782511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854453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uadroTexto 15"/>
          <p:cNvSpPr txBox="1"/>
          <p:nvPr/>
        </p:nvSpPr>
        <p:spPr>
          <a:xfrm>
            <a:off x="1919288" y="1828800"/>
            <a:ext cx="10153650" cy="147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hangingPunct="1">
              <a:buFont typeface="Wingdings 2" panose="05020102010507070707" pitchFamily="18" charset="2"/>
              <a:buNone/>
              <a:defRPr/>
            </a:pPr>
            <a:r>
              <a:rPr lang="es-ES" altLang="es-ES" sz="3000" b="1" dirty="0">
                <a:latin typeface="+mn-lt"/>
              </a:rPr>
              <a:t>Implica recorrer la lista desde el comienzo pasando nodo a nodo hasta encontrar el elemento y en ese momento eliminarlo (</a:t>
            </a:r>
            <a:r>
              <a:rPr lang="es-ES" altLang="es-ES" sz="3000" b="1" dirty="0" err="1">
                <a:latin typeface="+mn-lt"/>
              </a:rPr>
              <a:t>dispose</a:t>
            </a:r>
            <a:r>
              <a:rPr lang="es-ES" altLang="es-ES" sz="3000" b="1" dirty="0">
                <a:latin typeface="+mn-lt"/>
              </a:rPr>
              <a:t>). El elemento puede no estar en la lista</a:t>
            </a:r>
          </a:p>
        </p:txBody>
      </p:sp>
      <p:sp>
        <p:nvSpPr>
          <p:cNvPr id="21" name="6 CuadroTexto"/>
          <p:cNvSpPr txBox="1"/>
          <p:nvPr/>
        </p:nvSpPr>
        <p:spPr>
          <a:xfrm>
            <a:off x="1692275" y="1174750"/>
            <a:ext cx="5113338" cy="5857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3200" b="1" dirty="0">
                <a:solidFill>
                  <a:schemeClr val="accent1">
                    <a:lumMod val="75000"/>
                  </a:schemeClr>
                </a:solidFill>
              </a:rPr>
              <a:t>ELIMINAR UN ELEMENTO</a:t>
            </a:r>
          </a:p>
        </p:txBody>
      </p:sp>
      <p:pic>
        <p:nvPicPr>
          <p:cNvPr id="61448" name="Imagen 13" descr="Un dibujo de una cara feliz&#10;&#10;Descripción generada automáticamente con confianza 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908050"/>
            <a:ext cx="1703387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9" name="Text Box 14"/>
          <p:cNvSpPr txBox="1">
            <a:spLocks noChangeArrowheads="1"/>
          </p:cNvSpPr>
          <p:nvPr/>
        </p:nvSpPr>
        <p:spPr bwMode="auto">
          <a:xfrm>
            <a:off x="3554413" y="3249613"/>
            <a:ext cx="7304087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AR" altLang="es-ES" sz="2000">
                <a:latin typeface="Consolas" pitchFamily="49" charset="0"/>
              </a:rPr>
              <a:t>Program uno;</a:t>
            </a:r>
          </a:p>
          <a:p>
            <a:pPr eaLnBrk="1" hangingPunct="1"/>
            <a:endParaRPr lang="es-AR" altLang="es-ES" sz="2000">
              <a:latin typeface="Consolas" pitchFamily="49" charset="0"/>
            </a:endParaRPr>
          </a:p>
          <a:p>
            <a:pPr eaLnBrk="1" hangingPunct="1"/>
            <a:r>
              <a:rPr lang="es-AR" altLang="es-ES" sz="2000">
                <a:latin typeface="Consolas" pitchFamily="49" charset="0"/>
              </a:rPr>
              <a:t>Type listaE= </a:t>
            </a:r>
            <a:r>
              <a:rPr lang="es-ES_tradnl" altLang="es-ES" sz="2000" b="1">
                <a:latin typeface="Consolas" pitchFamily="49" charset="0"/>
              </a:rPr>
              <a:t>^</a:t>
            </a:r>
            <a:r>
              <a:rPr lang="es-ES_tradnl" altLang="es-ES" sz="2000">
                <a:latin typeface="Consolas" pitchFamily="49" charset="0"/>
              </a:rPr>
              <a:t>datosEnteros;</a:t>
            </a:r>
          </a:p>
          <a:p>
            <a:pPr eaLnBrk="1" hangingPunct="1"/>
            <a:r>
              <a:rPr lang="es-ES_tradnl" altLang="es-ES" sz="2000">
                <a:latin typeface="Consolas" pitchFamily="49" charset="0"/>
              </a:rPr>
              <a:t>     </a:t>
            </a:r>
          </a:p>
          <a:p>
            <a:pPr eaLnBrk="1" hangingPunct="1"/>
            <a:r>
              <a:rPr lang="es-ES_tradnl" altLang="es-ES" sz="2000">
                <a:latin typeface="Consolas" pitchFamily="49" charset="0"/>
              </a:rPr>
              <a:t>     datosEnteros= record</a:t>
            </a:r>
          </a:p>
          <a:p>
            <a:pPr eaLnBrk="1" hangingPunct="1"/>
            <a:r>
              <a:rPr lang="es-ES_tradnl" altLang="es-ES" sz="2000">
                <a:latin typeface="Consolas" pitchFamily="49" charset="0"/>
              </a:rPr>
              <a:t>                    elem:integer;</a:t>
            </a:r>
          </a:p>
          <a:p>
            <a:pPr eaLnBrk="1" hangingPunct="1"/>
            <a:r>
              <a:rPr lang="es-ES_tradnl" altLang="es-ES" sz="2000">
                <a:latin typeface="Consolas" pitchFamily="49" charset="0"/>
              </a:rPr>
              <a:t>                    sig:listaE;</a:t>
            </a:r>
          </a:p>
          <a:p>
            <a:pPr eaLnBrk="1" hangingPunct="1"/>
            <a:r>
              <a:rPr lang="es-ES_tradnl" altLang="es-ES" sz="2000">
                <a:latin typeface="Consolas" pitchFamily="49" charset="0"/>
              </a:rPr>
              <a:t>                   end;</a:t>
            </a:r>
          </a:p>
          <a:p>
            <a:pPr eaLnBrk="1" hangingPunct="1"/>
            <a:endParaRPr lang="es-ES_tradnl" altLang="es-ES" sz="2000">
              <a:latin typeface="Consolas" pitchFamily="49" charset="0"/>
            </a:endParaRPr>
          </a:p>
          <a:p>
            <a:pPr eaLnBrk="1" hangingPunct="1"/>
            <a:r>
              <a:rPr lang="es-ES_tradnl" altLang="es-ES" sz="2000">
                <a:latin typeface="Consolas" pitchFamily="49" charset="0"/>
              </a:rPr>
              <a:t>Var </a:t>
            </a:r>
          </a:p>
          <a:p>
            <a:pPr eaLnBrk="1" hangingPunct="1"/>
            <a:r>
              <a:rPr lang="es-ES_tradnl" altLang="es-ES" sz="2000">
                <a:latin typeface="Consolas" pitchFamily="49" charset="0"/>
              </a:rPr>
              <a:t>  pri: listaE; {Memoria estática reservada}</a:t>
            </a:r>
            <a:endParaRPr lang="es-ES" altLang="es-ES" sz="2000">
              <a:latin typeface="Consolas" pitchFamily="49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19063" y="130175"/>
            <a:ext cx="8488362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Tipo de Dato - LISTA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1" name="3 Marcador de fecha"/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11</a:t>
            </a:r>
            <a:endParaRPr lang="es-ES" sz="1200" dirty="0"/>
          </a:p>
        </p:txBody>
      </p:sp>
      <p:grpSp>
        <p:nvGrpSpPr>
          <p:cNvPr id="62468" name="Grupo 6"/>
          <p:cNvGrpSpPr>
            <a:grpSpLocks/>
          </p:cNvGrpSpPr>
          <p:nvPr/>
        </p:nvGrpSpPr>
        <p:grpSpPr bwMode="auto">
          <a:xfrm>
            <a:off x="10318750" y="241300"/>
            <a:ext cx="1728788" cy="360363"/>
            <a:chOff x="6528048" y="2204864"/>
            <a:chExt cx="2304256" cy="527050"/>
          </a:xfrm>
        </p:grpSpPr>
        <p:sp>
          <p:nvSpPr>
            <p:cNvPr id="15" name="Rectángulo 14"/>
            <p:cNvSpPr/>
            <p:nvPr/>
          </p:nvSpPr>
          <p:spPr>
            <a:xfrm>
              <a:off x="652804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17" name="Conector recto 16"/>
            <p:cNvCxnSpPr/>
            <p:nvPr/>
          </p:nvCxnSpPr>
          <p:spPr>
            <a:xfrm>
              <a:off x="724746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>
              <a:off x="7391350" y="2492768"/>
              <a:ext cx="43376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782511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854453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6 CuadroTexto"/>
          <p:cNvSpPr txBox="1"/>
          <p:nvPr/>
        </p:nvSpPr>
        <p:spPr>
          <a:xfrm>
            <a:off x="6240463" y="169863"/>
            <a:ext cx="4465637" cy="5222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800" b="1" dirty="0">
                <a:solidFill>
                  <a:schemeClr val="accent1">
                    <a:lumMod val="75000"/>
                  </a:schemeClr>
                </a:solidFill>
              </a:rPr>
              <a:t>ELIMINAR UNA ELEMENTO</a:t>
            </a:r>
          </a:p>
        </p:txBody>
      </p:sp>
      <p:grpSp>
        <p:nvGrpSpPr>
          <p:cNvPr id="62470" name="Grupo 46"/>
          <p:cNvGrpSpPr>
            <a:grpSpLocks/>
          </p:cNvGrpSpPr>
          <p:nvPr/>
        </p:nvGrpSpPr>
        <p:grpSpPr bwMode="auto">
          <a:xfrm>
            <a:off x="2233613" y="3000375"/>
            <a:ext cx="1944687" cy="792163"/>
            <a:chOff x="1115616" y="1700808"/>
            <a:chExt cx="2356275" cy="892552"/>
          </a:xfrm>
        </p:grpSpPr>
        <p:sp>
          <p:nvSpPr>
            <p:cNvPr id="65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925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es-ES" sz="2600" dirty="0">
                <a:latin typeface="+mn-lt"/>
                <a:cs typeface="Arial" charset="0"/>
              </a:endParaRPr>
            </a:p>
            <a:p>
              <a:pPr eaLnBrk="1" hangingPunct="1">
                <a:defRPr/>
              </a:pPr>
              <a:endParaRPr lang="es-ES" sz="2600" dirty="0">
                <a:latin typeface="+mn-lt"/>
                <a:cs typeface="Arial" charset="0"/>
              </a:endParaRPr>
            </a:p>
          </p:txBody>
        </p:sp>
        <p:cxnSp>
          <p:nvCxnSpPr>
            <p:cNvPr id="66" name="Conector recto 65"/>
            <p:cNvCxnSpPr/>
            <p:nvPr/>
          </p:nvCxnSpPr>
          <p:spPr>
            <a:xfrm>
              <a:off x="2627479" y="1700808"/>
              <a:ext cx="0" cy="892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CuadroTexto 49"/>
          <p:cNvSpPr txBox="1">
            <a:spLocks noChangeArrowheads="1"/>
          </p:cNvSpPr>
          <p:nvPr/>
        </p:nvSpPr>
        <p:spPr bwMode="auto">
          <a:xfrm>
            <a:off x="2401888" y="3071813"/>
            <a:ext cx="393700" cy="584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s-ES" altLang="es-ES" sz="3200" dirty="0">
                <a:latin typeface="+mn-lt"/>
              </a:rPr>
              <a:t>4</a:t>
            </a:r>
          </a:p>
        </p:txBody>
      </p:sp>
      <p:sp>
        <p:nvSpPr>
          <p:cNvPr id="68" name="CuadroTexto 50"/>
          <p:cNvSpPr txBox="1">
            <a:spLocks noChangeArrowheads="1"/>
          </p:cNvSpPr>
          <p:nvPr/>
        </p:nvSpPr>
        <p:spPr bwMode="auto">
          <a:xfrm>
            <a:off x="3587750" y="3179763"/>
            <a:ext cx="446088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s-ES" altLang="es-ES">
                <a:latin typeface="+mn-lt"/>
              </a:rPr>
              <a:t>dir</a:t>
            </a:r>
          </a:p>
        </p:txBody>
      </p:sp>
      <p:sp>
        <p:nvSpPr>
          <p:cNvPr id="62473" name="Text Box 14"/>
          <p:cNvSpPr txBox="1">
            <a:spLocks noChangeArrowheads="1"/>
          </p:cNvSpPr>
          <p:nvPr/>
        </p:nvSpPr>
        <p:spPr bwMode="auto">
          <a:xfrm>
            <a:off x="1754188" y="3770313"/>
            <a:ext cx="8636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_tradnl" altLang="es-ES" sz="2200">
                <a:latin typeface="Consolas" pitchFamily="49" charset="0"/>
              </a:rPr>
              <a:t>PI</a:t>
            </a:r>
          </a:p>
        </p:txBody>
      </p:sp>
      <p:grpSp>
        <p:nvGrpSpPr>
          <p:cNvPr id="62474" name="Grupo 57"/>
          <p:cNvGrpSpPr>
            <a:grpSpLocks/>
          </p:cNvGrpSpPr>
          <p:nvPr/>
        </p:nvGrpSpPr>
        <p:grpSpPr bwMode="auto">
          <a:xfrm>
            <a:off x="5041900" y="2984500"/>
            <a:ext cx="1944688" cy="792163"/>
            <a:chOff x="1115616" y="1700808"/>
            <a:chExt cx="2356275" cy="892552"/>
          </a:xfrm>
        </p:grpSpPr>
        <p:sp>
          <p:nvSpPr>
            <p:cNvPr id="91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925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es-ES" sz="2600" dirty="0">
                <a:latin typeface="+mn-lt"/>
                <a:cs typeface="Arial" charset="0"/>
              </a:endParaRPr>
            </a:p>
            <a:p>
              <a:pPr eaLnBrk="1" hangingPunct="1">
                <a:defRPr/>
              </a:pPr>
              <a:endParaRPr lang="es-ES" sz="2600" dirty="0">
                <a:latin typeface="+mn-lt"/>
                <a:cs typeface="Arial" charset="0"/>
              </a:endParaRPr>
            </a:p>
          </p:txBody>
        </p:sp>
        <p:cxnSp>
          <p:nvCxnSpPr>
            <p:cNvPr id="92" name="Conector recto 91"/>
            <p:cNvCxnSpPr/>
            <p:nvPr/>
          </p:nvCxnSpPr>
          <p:spPr>
            <a:xfrm>
              <a:off x="2627479" y="1700808"/>
              <a:ext cx="0" cy="892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CuadroTexto 60"/>
          <p:cNvSpPr txBox="1">
            <a:spLocks noChangeArrowheads="1"/>
          </p:cNvSpPr>
          <p:nvPr/>
        </p:nvSpPr>
        <p:spPr bwMode="auto">
          <a:xfrm>
            <a:off x="5210175" y="3055938"/>
            <a:ext cx="601663" cy="584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s-ES" altLang="es-ES" sz="3200" dirty="0">
                <a:latin typeface="+mn-lt"/>
              </a:rPr>
              <a:t>30</a:t>
            </a:r>
          </a:p>
        </p:txBody>
      </p:sp>
      <p:sp>
        <p:nvSpPr>
          <p:cNvPr id="94" name="CuadroTexto 61"/>
          <p:cNvSpPr txBox="1">
            <a:spLocks noChangeArrowheads="1"/>
          </p:cNvSpPr>
          <p:nvPr/>
        </p:nvSpPr>
        <p:spPr bwMode="auto">
          <a:xfrm>
            <a:off x="6396038" y="3163888"/>
            <a:ext cx="446087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s-ES" altLang="es-ES">
                <a:latin typeface="+mn-lt"/>
              </a:rPr>
              <a:t>dir</a:t>
            </a:r>
          </a:p>
        </p:txBody>
      </p:sp>
      <p:grpSp>
        <p:nvGrpSpPr>
          <p:cNvPr id="62477" name="Grupo 62"/>
          <p:cNvGrpSpPr>
            <a:grpSpLocks/>
          </p:cNvGrpSpPr>
          <p:nvPr/>
        </p:nvGrpSpPr>
        <p:grpSpPr bwMode="auto">
          <a:xfrm>
            <a:off x="7702550" y="2976563"/>
            <a:ext cx="1944688" cy="792162"/>
            <a:chOff x="1115616" y="1700808"/>
            <a:chExt cx="2356275" cy="892552"/>
          </a:xfrm>
        </p:grpSpPr>
        <p:sp>
          <p:nvSpPr>
            <p:cNvPr id="96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925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es-ES" sz="2600" dirty="0">
                <a:latin typeface="+mn-lt"/>
                <a:cs typeface="Arial" charset="0"/>
              </a:endParaRPr>
            </a:p>
            <a:p>
              <a:pPr eaLnBrk="1" hangingPunct="1">
                <a:defRPr/>
              </a:pPr>
              <a:endParaRPr lang="es-ES" sz="2600" dirty="0">
                <a:latin typeface="+mn-lt"/>
                <a:cs typeface="Arial" charset="0"/>
              </a:endParaRPr>
            </a:p>
          </p:txBody>
        </p:sp>
        <p:cxnSp>
          <p:nvCxnSpPr>
            <p:cNvPr id="97" name="Conector recto 96"/>
            <p:cNvCxnSpPr/>
            <p:nvPr/>
          </p:nvCxnSpPr>
          <p:spPr>
            <a:xfrm>
              <a:off x="2627479" y="1700808"/>
              <a:ext cx="0" cy="892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CuadroTexto 65"/>
          <p:cNvSpPr txBox="1">
            <a:spLocks noChangeArrowheads="1"/>
          </p:cNvSpPr>
          <p:nvPr/>
        </p:nvSpPr>
        <p:spPr bwMode="auto">
          <a:xfrm>
            <a:off x="7850188" y="3092450"/>
            <a:ext cx="601662" cy="584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s-ES" altLang="es-ES" sz="3200">
                <a:latin typeface="+mn-lt"/>
              </a:rPr>
              <a:t>25</a:t>
            </a:r>
          </a:p>
        </p:txBody>
      </p:sp>
      <p:sp>
        <p:nvSpPr>
          <p:cNvPr id="99" name="CuadroTexto 66"/>
          <p:cNvSpPr txBox="1">
            <a:spLocks noChangeArrowheads="1"/>
          </p:cNvSpPr>
          <p:nvPr/>
        </p:nvSpPr>
        <p:spPr bwMode="auto">
          <a:xfrm>
            <a:off x="9036050" y="3200400"/>
            <a:ext cx="420688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s-ES" altLang="es-ES">
                <a:latin typeface="+mn-lt"/>
              </a:rPr>
              <a:t>nil</a:t>
            </a:r>
          </a:p>
        </p:txBody>
      </p:sp>
      <p:cxnSp>
        <p:nvCxnSpPr>
          <p:cNvPr id="100" name="Conector recto de flecha 99"/>
          <p:cNvCxnSpPr/>
          <p:nvPr/>
        </p:nvCxnSpPr>
        <p:spPr>
          <a:xfrm flipV="1">
            <a:off x="6821488" y="3376613"/>
            <a:ext cx="784225" cy="158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de flecha 100"/>
          <p:cNvCxnSpPr/>
          <p:nvPr/>
        </p:nvCxnSpPr>
        <p:spPr>
          <a:xfrm flipV="1">
            <a:off x="4057650" y="3389313"/>
            <a:ext cx="784225" cy="158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6 CuadroTexto"/>
          <p:cNvSpPr txBox="1"/>
          <p:nvPr/>
        </p:nvSpPr>
        <p:spPr>
          <a:xfrm>
            <a:off x="144463" y="831850"/>
            <a:ext cx="4325937" cy="461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400" b="1" dirty="0">
                <a:solidFill>
                  <a:schemeClr val="accent5"/>
                </a:solidFill>
                <a:latin typeface="Consolas" panose="020B0609020204030204" pitchFamily="49" charset="0"/>
              </a:rPr>
              <a:t>Existen 2 casos:</a:t>
            </a:r>
          </a:p>
        </p:txBody>
      </p:sp>
      <p:sp>
        <p:nvSpPr>
          <p:cNvPr id="103" name="6 CuadroTexto"/>
          <p:cNvSpPr txBox="1"/>
          <p:nvPr/>
        </p:nvSpPr>
        <p:spPr>
          <a:xfrm>
            <a:off x="269875" y="1373188"/>
            <a:ext cx="11652250" cy="8318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1" algn="just" eaLnBrk="1" hangingPunct="1">
              <a:buClr>
                <a:srgbClr val="FFCC66"/>
              </a:buClr>
              <a:defRPr/>
            </a:pPr>
            <a:r>
              <a:rPr lang="es-ES_tradnl" sz="2400" dirty="0">
                <a:solidFill>
                  <a:schemeClr val="tx1"/>
                </a:solidFill>
                <a:latin typeface="Consolas" panose="020B0609020204030204" pitchFamily="49" charset="0"/>
              </a:rPr>
              <a:t>1.El elemento a eliminar sea el primer nodo de la lista.</a:t>
            </a:r>
          </a:p>
          <a:p>
            <a:pPr lvl="1" algn="just" eaLnBrk="1" hangingPunct="1">
              <a:buClr>
                <a:srgbClr val="FFCC66"/>
              </a:buClr>
              <a:defRPr/>
            </a:pPr>
            <a:r>
              <a:rPr lang="es-ES_tradnl" sz="2400" dirty="0">
                <a:solidFill>
                  <a:schemeClr val="tx1"/>
                </a:solidFill>
                <a:latin typeface="Consolas" panose="020B0609020204030204" pitchFamily="49" charset="0"/>
              </a:rPr>
              <a:t>2.El elemento a eliminar NO sea el primer nodo de la lista.</a:t>
            </a:r>
          </a:p>
        </p:txBody>
      </p:sp>
      <p:sp>
        <p:nvSpPr>
          <p:cNvPr id="62484" name="Text Box 14"/>
          <p:cNvSpPr txBox="1">
            <a:spLocks noChangeArrowheads="1"/>
          </p:cNvSpPr>
          <p:nvPr/>
        </p:nvSpPr>
        <p:spPr bwMode="auto">
          <a:xfrm>
            <a:off x="269875" y="4438650"/>
            <a:ext cx="863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_tradnl" altLang="es-ES" sz="2200" b="1">
                <a:solidFill>
                  <a:srgbClr val="FF0066"/>
                </a:solidFill>
                <a:latin typeface="Consolas" pitchFamily="49" charset="0"/>
              </a:rPr>
              <a:t>12</a:t>
            </a:r>
          </a:p>
        </p:txBody>
      </p:sp>
      <p:sp>
        <p:nvSpPr>
          <p:cNvPr id="47" name="Text Box 14"/>
          <p:cNvSpPr txBox="1">
            <a:spLocks noChangeArrowheads="1"/>
          </p:cNvSpPr>
          <p:nvPr/>
        </p:nvSpPr>
        <p:spPr bwMode="auto">
          <a:xfrm>
            <a:off x="2774950" y="3868738"/>
            <a:ext cx="1282700" cy="4302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s-ES_tradnl" altLang="es-ES" sz="2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ant</a:t>
            </a:r>
            <a:endParaRPr lang="es-ES_tradnl" altLang="es-ES" sz="22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 Box 14"/>
          <p:cNvSpPr txBox="1">
            <a:spLocks noChangeArrowheads="1"/>
          </p:cNvSpPr>
          <p:nvPr/>
        </p:nvSpPr>
        <p:spPr bwMode="auto">
          <a:xfrm>
            <a:off x="2774950" y="4222750"/>
            <a:ext cx="1282700" cy="4302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s-ES_tradnl" altLang="es-ES" sz="2200" dirty="0">
                <a:solidFill>
                  <a:schemeClr val="accent6"/>
                </a:solidFill>
                <a:latin typeface="Consolas" panose="020B0609020204030204" pitchFamily="49" charset="0"/>
              </a:rPr>
              <a:t>actual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7 L 0.21979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969 -7.40741E-7 L 0.44427 -0.000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2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39 -3.7037E-7 L 0.43828 -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4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232 -7.40741E-7 L 0.62812 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48" grpId="0"/>
      <p:bldP spid="48" grpId="1"/>
      <p:bldP spid="48" grpId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19063" y="130175"/>
            <a:ext cx="8488362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Tipo de Dato - LISTA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1" name="3 Marcador de fecha"/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11</a:t>
            </a:r>
            <a:endParaRPr lang="es-ES" sz="1200" dirty="0"/>
          </a:p>
        </p:txBody>
      </p:sp>
      <p:grpSp>
        <p:nvGrpSpPr>
          <p:cNvPr id="63492" name="Grupo 6"/>
          <p:cNvGrpSpPr>
            <a:grpSpLocks/>
          </p:cNvGrpSpPr>
          <p:nvPr/>
        </p:nvGrpSpPr>
        <p:grpSpPr bwMode="auto">
          <a:xfrm>
            <a:off x="10318750" y="241300"/>
            <a:ext cx="1728788" cy="360363"/>
            <a:chOff x="6528048" y="2204864"/>
            <a:chExt cx="2304256" cy="527050"/>
          </a:xfrm>
        </p:grpSpPr>
        <p:sp>
          <p:nvSpPr>
            <p:cNvPr id="15" name="Rectángulo 14"/>
            <p:cNvSpPr/>
            <p:nvPr/>
          </p:nvSpPr>
          <p:spPr>
            <a:xfrm>
              <a:off x="652804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17" name="Conector recto 16"/>
            <p:cNvCxnSpPr/>
            <p:nvPr/>
          </p:nvCxnSpPr>
          <p:spPr>
            <a:xfrm>
              <a:off x="724746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>
              <a:off x="7391350" y="2492768"/>
              <a:ext cx="43376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782511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854453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6 CuadroTexto"/>
          <p:cNvSpPr txBox="1"/>
          <p:nvPr/>
        </p:nvSpPr>
        <p:spPr>
          <a:xfrm>
            <a:off x="6240463" y="169863"/>
            <a:ext cx="4465637" cy="5222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800" b="1" dirty="0">
                <a:solidFill>
                  <a:schemeClr val="accent1">
                    <a:lumMod val="75000"/>
                  </a:schemeClr>
                </a:solidFill>
              </a:rPr>
              <a:t>ELIMINAR UNA ELEMENTO</a:t>
            </a:r>
          </a:p>
        </p:txBody>
      </p:sp>
      <p:grpSp>
        <p:nvGrpSpPr>
          <p:cNvPr id="40966" name="Grupo 46"/>
          <p:cNvGrpSpPr>
            <a:grpSpLocks/>
          </p:cNvGrpSpPr>
          <p:nvPr/>
        </p:nvGrpSpPr>
        <p:grpSpPr bwMode="auto">
          <a:xfrm>
            <a:off x="2570163" y="1939925"/>
            <a:ext cx="1944687" cy="792163"/>
            <a:chOff x="1115616" y="1700808"/>
            <a:chExt cx="2356275" cy="892552"/>
          </a:xfrm>
        </p:grpSpPr>
        <p:sp>
          <p:nvSpPr>
            <p:cNvPr id="65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925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es-ES" sz="2600" dirty="0">
                <a:latin typeface="+mn-lt"/>
                <a:cs typeface="Arial" charset="0"/>
              </a:endParaRPr>
            </a:p>
            <a:p>
              <a:pPr eaLnBrk="1" hangingPunct="1">
                <a:defRPr/>
              </a:pPr>
              <a:endParaRPr lang="es-ES" sz="2600" dirty="0">
                <a:latin typeface="+mn-lt"/>
                <a:cs typeface="Arial" charset="0"/>
              </a:endParaRPr>
            </a:p>
          </p:txBody>
        </p:sp>
        <p:cxnSp>
          <p:nvCxnSpPr>
            <p:cNvPr id="66" name="Conector recto 65"/>
            <p:cNvCxnSpPr/>
            <p:nvPr/>
          </p:nvCxnSpPr>
          <p:spPr>
            <a:xfrm>
              <a:off x="2627479" y="1700808"/>
              <a:ext cx="0" cy="892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CuadroTexto 49"/>
          <p:cNvSpPr txBox="1">
            <a:spLocks noChangeArrowheads="1"/>
          </p:cNvSpPr>
          <p:nvPr/>
        </p:nvSpPr>
        <p:spPr bwMode="auto">
          <a:xfrm>
            <a:off x="2738438" y="2011363"/>
            <a:ext cx="393700" cy="5857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s-ES" altLang="es-ES" sz="3200" dirty="0">
                <a:latin typeface="+mn-lt"/>
              </a:rPr>
              <a:t>4</a:t>
            </a:r>
          </a:p>
        </p:txBody>
      </p:sp>
      <p:sp>
        <p:nvSpPr>
          <p:cNvPr id="68" name="CuadroTexto 50"/>
          <p:cNvSpPr txBox="1">
            <a:spLocks noChangeArrowheads="1"/>
          </p:cNvSpPr>
          <p:nvPr/>
        </p:nvSpPr>
        <p:spPr bwMode="auto">
          <a:xfrm>
            <a:off x="3924300" y="2119313"/>
            <a:ext cx="446088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s-ES" altLang="es-ES">
                <a:latin typeface="+mn-lt"/>
              </a:rPr>
              <a:t>dir</a:t>
            </a:r>
          </a:p>
        </p:txBody>
      </p:sp>
      <p:sp>
        <p:nvSpPr>
          <p:cNvPr id="40969" name="Text Box 14"/>
          <p:cNvSpPr txBox="1">
            <a:spLocks noChangeArrowheads="1"/>
          </p:cNvSpPr>
          <p:nvPr/>
        </p:nvSpPr>
        <p:spPr bwMode="auto">
          <a:xfrm>
            <a:off x="2090738" y="2709863"/>
            <a:ext cx="8636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_tradnl" altLang="es-ES" sz="2200">
                <a:latin typeface="Consolas" pitchFamily="49" charset="0"/>
              </a:rPr>
              <a:t>PI</a:t>
            </a:r>
          </a:p>
        </p:txBody>
      </p:sp>
      <p:grpSp>
        <p:nvGrpSpPr>
          <p:cNvPr id="63498" name="Grupo 57"/>
          <p:cNvGrpSpPr>
            <a:grpSpLocks/>
          </p:cNvGrpSpPr>
          <p:nvPr/>
        </p:nvGrpSpPr>
        <p:grpSpPr bwMode="auto">
          <a:xfrm>
            <a:off x="5378450" y="1924050"/>
            <a:ext cx="1944688" cy="792163"/>
            <a:chOff x="1115616" y="1700808"/>
            <a:chExt cx="2356275" cy="892552"/>
          </a:xfrm>
        </p:grpSpPr>
        <p:sp>
          <p:nvSpPr>
            <p:cNvPr id="91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925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es-ES" sz="2600" dirty="0">
                <a:latin typeface="+mn-lt"/>
                <a:cs typeface="Arial" charset="0"/>
              </a:endParaRPr>
            </a:p>
            <a:p>
              <a:pPr eaLnBrk="1" hangingPunct="1">
                <a:defRPr/>
              </a:pPr>
              <a:endParaRPr lang="es-ES" sz="2600" dirty="0">
                <a:latin typeface="+mn-lt"/>
                <a:cs typeface="Arial" charset="0"/>
              </a:endParaRPr>
            </a:p>
          </p:txBody>
        </p:sp>
        <p:cxnSp>
          <p:nvCxnSpPr>
            <p:cNvPr id="92" name="Conector recto 91"/>
            <p:cNvCxnSpPr/>
            <p:nvPr/>
          </p:nvCxnSpPr>
          <p:spPr>
            <a:xfrm>
              <a:off x="2627479" y="1700808"/>
              <a:ext cx="0" cy="892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CuadroTexto 60"/>
          <p:cNvSpPr txBox="1">
            <a:spLocks noChangeArrowheads="1"/>
          </p:cNvSpPr>
          <p:nvPr/>
        </p:nvSpPr>
        <p:spPr bwMode="auto">
          <a:xfrm>
            <a:off x="5546725" y="1995488"/>
            <a:ext cx="601663" cy="5857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s-ES" altLang="es-ES" sz="3200" dirty="0">
                <a:latin typeface="+mn-lt"/>
              </a:rPr>
              <a:t>30</a:t>
            </a:r>
          </a:p>
        </p:txBody>
      </p:sp>
      <p:sp>
        <p:nvSpPr>
          <p:cNvPr id="94" name="CuadroTexto 61"/>
          <p:cNvSpPr txBox="1">
            <a:spLocks noChangeArrowheads="1"/>
          </p:cNvSpPr>
          <p:nvPr/>
        </p:nvSpPr>
        <p:spPr bwMode="auto">
          <a:xfrm>
            <a:off x="6732588" y="2103438"/>
            <a:ext cx="446087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s-ES" altLang="es-ES">
                <a:latin typeface="+mn-lt"/>
              </a:rPr>
              <a:t>dir</a:t>
            </a:r>
          </a:p>
        </p:txBody>
      </p:sp>
      <p:grpSp>
        <p:nvGrpSpPr>
          <p:cNvPr id="63501" name="Grupo 62"/>
          <p:cNvGrpSpPr>
            <a:grpSpLocks/>
          </p:cNvGrpSpPr>
          <p:nvPr/>
        </p:nvGrpSpPr>
        <p:grpSpPr bwMode="auto">
          <a:xfrm>
            <a:off x="8039100" y="1916113"/>
            <a:ext cx="1944688" cy="792162"/>
            <a:chOff x="1115616" y="1700808"/>
            <a:chExt cx="2356275" cy="892552"/>
          </a:xfrm>
        </p:grpSpPr>
        <p:sp>
          <p:nvSpPr>
            <p:cNvPr id="96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925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es-ES" sz="2600" dirty="0">
                <a:latin typeface="+mn-lt"/>
                <a:cs typeface="Arial" charset="0"/>
              </a:endParaRPr>
            </a:p>
            <a:p>
              <a:pPr eaLnBrk="1" hangingPunct="1">
                <a:defRPr/>
              </a:pPr>
              <a:endParaRPr lang="es-ES" sz="2600" dirty="0">
                <a:latin typeface="+mn-lt"/>
                <a:cs typeface="Arial" charset="0"/>
              </a:endParaRPr>
            </a:p>
          </p:txBody>
        </p:sp>
        <p:cxnSp>
          <p:nvCxnSpPr>
            <p:cNvPr id="97" name="Conector recto 96"/>
            <p:cNvCxnSpPr/>
            <p:nvPr/>
          </p:nvCxnSpPr>
          <p:spPr>
            <a:xfrm>
              <a:off x="2627479" y="1700808"/>
              <a:ext cx="0" cy="892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CuadroTexto 65"/>
          <p:cNvSpPr txBox="1">
            <a:spLocks noChangeArrowheads="1"/>
          </p:cNvSpPr>
          <p:nvPr/>
        </p:nvSpPr>
        <p:spPr bwMode="auto">
          <a:xfrm>
            <a:off x="8186738" y="2032000"/>
            <a:ext cx="601662" cy="5857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s-ES" altLang="es-ES" sz="3200">
                <a:latin typeface="+mn-lt"/>
              </a:rPr>
              <a:t>25</a:t>
            </a:r>
          </a:p>
        </p:txBody>
      </p:sp>
      <p:sp>
        <p:nvSpPr>
          <p:cNvPr id="99" name="CuadroTexto 66"/>
          <p:cNvSpPr txBox="1">
            <a:spLocks noChangeArrowheads="1"/>
          </p:cNvSpPr>
          <p:nvPr/>
        </p:nvSpPr>
        <p:spPr bwMode="auto">
          <a:xfrm>
            <a:off x="9372600" y="2139950"/>
            <a:ext cx="420688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s-ES" altLang="es-ES">
                <a:latin typeface="+mn-lt"/>
              </a:rPr>
              <a:t>nil</a:t>
            </a:r>
          </a:p>
        </p:txBody>
      </p:sp>
      <p:cxnSp>
        <p:nvCxnSpPr>
          <p:cNvPr id="100" name="Conector recto de flecha 99"/>
          <p:cNvCxnSpPr/>
          <p:nvPr/>
        </p:nvCxnSpPr>
        <p:spPr>
          <a:xfrm flipV="1">
            <a:off x="7158038" y="2316163"/>
            <a:ext cx="784225" cy="158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de flecha 100"/>
          <p:cNvCxnSpPr/>
          <p:nvPr/>
        </p:nvCxnSpPr>
        <p:spPr>
          <a:xfrm flipV="1">
            <a:off x="4394200" y="2328863"/>
            <a:ext cx="784225" cy="158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6 CuadroTexto"/>
          <p:cNvSpPr txBox="1"/>
          <p:nvPr/>
        </p:nvSpPr>
        <p:spPr>
          <a:xfrm>
            <a:off x="144463" y="831850"/>
            <a:ext cx="11777662" cy="461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400" b="1" dirty="0">
                <a:solidFill>
                  <a:schemeClr val="accent5"/>
                </a:solidFill>
                <a:latin typeface="Consolas" panose="020B0609020204030204" pitchFamily="49" charset="0"/>
              </a:rPr>
              <a:t>Existen 2 casos:  </a:t>
            </a:r>
            <a:r>
              <a:rPr lang="es-ES_tradnl" sz="20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caso 1 el elemento está al comienzo de la lista</a:t>
            </a:r>
          </a:p>
        </p:txBody>
      </p:sp>
      <p:sp>
        <p:nvSpPr>
          <p:cNvPr id="63507" name="Text Box 14"/>
          <p:cNvSpPr txBox="1">
            <a:spLocks noChangeArrowheads="1"/>
          </p:cNvSpPr>
          <p:nvPr/>
        </p:nvSpPr>
        <p:spPr bwMode="auto">
          <a:xfrm>
            <a:off x="606425" y="3379788"/>
            <a:ext cx="8636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_tradnl" altLang="es-ES" sz="2200" b="1">
                <a:solidFill>
                  <a:srgbClr val="FF0066"/>
                </a:solidFill>
                <a:latin typeface="Consolas" pitchFamily="49" charset="0"/>
              </a:rPr>
              <a:t>4</a:t>
            </a:r>
          </a:p>
        </p:txBody>
      </p:sp>
      <p:sp>
        <p:nvSpPr>
          <p:cNvPr id="47" name="Text Box 14"/>
          <p:cNvSpPr txBox="1">
            <a:spLocks noChangeArrowheads="1"/>
          </p:cNvSpPr>
          <p:nvPr/>
        </p:nvSpPr>
        <p:spPr bwMode="auto">
          <a:xfrm>
            <a:off x="3111500" y="2809875"/>
            <a:ext cx="1282700" cy="4302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s-ES_tradnl" altLang="es-ES" sz="2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ant</a:t>
            </a:r>
            <a:endParaRPr lang="es-ES_tradnl" altLang="es-ES" sz="22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 Box 14"/>
          <p:cNvSpPr txBox="1">
            <a:spLocks noChangeArrowheads="1"/>
          </p:cNvSpPr>
          <p:nvPr/>
        </p:nvSpPr>
        <p:spPr bwMode="auto">
          <a:xfrm>
            <a:off x="3111500" y="3121025"/>
            <a:ext cx="1284288" cy="431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s-ES_tradnl" altLang="es-ES" sz="2200" dirty="0">
                <a:solidFill>
                  <a:schemeClr val="accent6"/>
                </a:solidFill>
                <a:latin typeface="Consolas" panose="020B0609020204030204" pitchFamily="49" charset="0"/>
              </a:rPr>
              <a:t>actual</a:t>
            </a:r>
          </a:p>
        </p:txBody>
      </p:sp>
      <p:sp>
        <p:nvSpPr>
          <p:cNvPr id="34" name="6 CuadroTexto"/>
          <p:cNvSpPr txBox="1"/>
          <p:nvPr/>
        </p:nvSpPr>
        <p:spPr>
          <a:xfrm>
            <a:off x="239713" y="4349750"/>
            <a:ext cx="11817350" cy="17843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Actualizar la dirección siguiente del puntero inicial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pI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con la dirección  siguiente de actual.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Actualizar la dirección del puntero inicial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pI</a:t>
            </a:r>
            <a:endParaRPr lang="es-ES_tradnl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Hacer el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dispose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5" name="6 CuadroTexto"/>
          <p:cNvSpPr txBox="1"/>
          <p:nvPr/>
        </p:nvSpPr>
        <p:spPr bwMode="auto">
          <a:xfrm rot="21188893">
            <a:off x="8602663" y="5332413"/>
            <a:ext cx="3033712" cy="9540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s-ES" sz="2800" b="1" dirty="0">
                <a:solidFill>
                  <a:schemeClr val="accent4"/>
                </a:solidFill>
              </a:rPr>
              <a:t>Mirar donde queda actual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6" dur="2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1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40969" grpId="0"/>
      <p:bldP spid="47" grpId="0"/>
      <p:bldP spid="48" grpId="0"/>
      <p:bldP spid="34" grpId="0"/>
      <p:bldP spid="3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19063" y="130175"/>
            <a:ext cx="8488362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Tipo de Dato - LISTA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1" name="3 Marcador de fecha"/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11</a:t>
            </a:r>
            <a:endParaRPr lang="es-ES" sz="1200" dirty="0"/>
          </a:p>
        </p:txBody>
      </p:sp>
      <p:grpSp>
        <p:nvGrpSpPr>
          <p:cNvPr id="64516" name="Grupo 6"/>
          <p:cNvGrpSpPr>
            <a:grpSpLocks/>
          </p:cNvGrpSpPr>
          <p:nvPr/>
        </p:nvGrpSpPr>
        <p:grpSpPr bwMode="auto">
          <a:xfrm>
            <a:off x="10318750" y="241300"/>
            <a:ext cx="1728788" cy="360363"/>
            <a:chOff x="6528048" y="2204864"/>
            <a:chExt cx="2304256" cy="527050"/>
          </a:xfrm>
        </p:grpSpPr>
        <p:sp>
          <p:nvSpPr>
            <p:cNvPr id="15" name="Rectángulo 14"/>
            <p:cNvSpPr/>
            <p:nvPr/>
          </p:nvSpPr>
          <p:spPr>
            <a:xfrm>
              <a:off x="652804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17" name="Conector recto 16"/>
            <p:cNvCxnSpPr/>
            <p:nvPr/>
          </p:nvCxnSpPr>
          <p:spPr>
            <a:xfrm>
              <a:off x="724746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>
              <a:off x="7391350" y="2492768"/>
              <a:ext cx="43376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782511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854453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6 CuadroTexto"/>
          <p:cNvSpPr txBox="1"/>
          <p:nvPr/>
        </p:nvSpPr>
        <p:spPr>
          <a:xfrm>
            <a:off x="6240463" y="169863"/>
            <a:ext cx="4465637" cy="5222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800" b="1" dirty="0">
                <a:solidFill>
                  <a:schemeClr val="accent1">
                    <a:lumMod val="75000"/>
                  </a:schemeClr>
                </a:solidFill>
              </a:rPr>
              <a:t>ELIMINAR UNA ELEMENTO</a:t>
            </a:r>
          </a:p>
        </p:txBody>
      </p:sp>
      <p:grpSp>
        <p:nvGrpSpPr>
          <p:cNvPr id="64518" name="Grupo 46"/>
          <p:cNvGrpSpPr>
            <a:grpSpLocks/>
          </p:cNvGrpSpPr>
          <p:nvPr/>
        </p:nvGrpSpPr>
        <p:grpSpPr bwMode="auto">
          <a:xfrm>
            <a:off x="2063750" y="1939925"/>
            <a:ext cx="1944688" cy="792163"/>
            <a:chOff x="1115616" y="1700808"/>
            <a:chExt cx="2356275" cy="892552"/>
          </a:xfrm>
        </p:grpSpPr>
        <p:sp>
          <p:nvSpPr>
            <p:cNvPr id="65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925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es-ES" sz="2600" dirty="0">
                <a:latin typeface="+mn-lt"/>
                <a:cs typeface="Arial" charset="0"/>
              </a:endParaRPr>
            </a:p>
            <a:p>
              <a:pPr eaLnBrk="1" hangingPunct="1">
                <a:defRPr/>
              </a:pPr>
              <a:endParaRPr lang="es-ES" sz="2600" dirty="0">
                <a:latin typeface="+mn-lt"/>
                <a:cs typeface="Arial" charset="0"/>
              </a:endParaRPr>
            </a:p>
          </p:txBody>
        </p:sp>
        <p:cxnSp>
          <p:nvCxnSpPr>
            <p:cNvPr id="66" name="Conector recto 65"/>
            <p:cNvCxnSpPr/>
            <p:nvPr/>
          </p:nvCxnSpPr>
          <p:spPr>
            <a:xfrm>
              <a:off x="2627479" y="1700808"/>
              <a:ext cx="0" cy="892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CuadroTexto 49"/>
          <p:cNvSpPr txBox="1">
            <a:spLocks noChangeArrowheads="1"/>
          </p:cNvSpPr>
          <p:nvPr/>
        </p:nvSpPr>
        <p:spPr bwMode="auto">
          <a:xfrm>
            <a:off x="2379663" y="2011363"/>
            <a:ext cx="392112" cy="5857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s-ES" altLang="es-ES" sz="3200" dirty="0">
                <a:latin typeface="+mn-lt"/>
              </a:rPr>
              <a:t>4</a:t>
            </a:r>
          </a:p>
        </p:txBody>
      </p:sp>
      <p:sp>
        <p:nvSpPr>
          <p:cNvPr id="68" name="CuadroTexto 50"/>
          <p:cNvSpPr txBox="1">
            <a:spLocks noChangeArrowheads="1"/>
          </p:cNvSpPr>
          <p:nvPr/>
        </p:nvSpPr>
        <p:spPr bwMode="auto">
          <a:xfrm>
            <a:off x="3417888" y="2119313"/>
            <a:ext cx="446087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s-ES" altLang="es-ES">
                <a:latin typeface="+mn-lt"/>
              </a:rPr>
              <a:t>dir</a:t>
            </a:r>
          </a:p>
        </p:txBody>
      </p:sp>
      <p:sp>
        <p:nvSpPr>
          <p:cNvPr id="64521" name="Text Box 14"/>
          <p:cNvSpPr txBox="1">
            <a:spLocks noChangeArrowheads="1"/>
          </p:cNvSpPr>
          <p:nvPr/>
        </p:nvSpPr>
        <p:spPr bwMode="auto">
          <a:xfrm>
            <a:off x="2090738" y="2709863"/>
            <a:ext cx="8636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_tradnl" altLang="es-ES" sz="2200">
                <a:latin typeface="Consolas" pitchFamily="49" charset="0"/>
              </a:rPr>
              <a:t>PI</a:t>
            </a:r>
          </a:p>
        </p:txBody>
      </p:sp>
      <p:grpSp>
        <p:nvGrpSpPr>
          <p:cNvPr id="41994" name="Grupo 57"/>
          <p:cNvGrpSpPr>
            <a:grpSpLocks/>
          </p:cNvGrpSpPr>
          <p:nvPr/>
        </p:nvGrpSpPr>
        <p:grpSpPr bwMode="auto">
          <a:xfrm>
            <a:off x="7035800" y="1924050"/>
            <a:ext cx="1944688" cy="792163"/>
            <a:chOff x="1115616" y="1700808"/>
            <a:chExt cx="2356275" cy="892552"/>
          </a:xfrm>
        </p:grpSpPr>
        <p:sp>
          <p:nvSpPr>
            <p:cNvPr id="91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925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es-ES" sz="2600" dirty="0">
                <a:latin typeface="+mn-lt"/>
                <a:cs typeface="Arial" charset="0"/>
              </a:endParaRPr>
            </a:p>
            <a:p>
              <a:pPr eaLnBrk="1" hangingPunct="1">
                <a:defRPr/>
              </a:pPr>
              <a:endParaRPr lang="es-ES" sz="2600" dirty="0">
                <a:latin typeface="+mn-lt"/>
                <a:cs typeface="Arial" charset="0"/>
              </a:endParaRPr>
            </a:p>
          </p:txBody>
        </p:sp>
        <p:cxnSp>
          <p:nvCxnSpPr>
            <p:cNvPr id="92" name="Conector recto 91"/>
            <p:cNvCxnSpPr/>
            <p:nvPr/>
          </p:nvCxnSpPr>
          <p:spPr>
            <a:xfrm>
              <a:off x="2627479" y="1700808"/>
              <a:ext cx="0" cy="892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CuadroTexto 60"/>
          <p:cNvSpPr txBox="1">
            <a:spLocks noChangeArrowheads="1"/>
          </p:cNvSpPr>
          <p:nvPr/>
        </p:nvSpPr>
        <p:spPr bwMode="auto">
          <a:xfrm>
            <a:off x="7204075" y="1995488"/>
            <a:ext cx="601663" cy="5857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s-ES" altLang="es-ES" sz="3200" dirty="0">
                <a:latin typeface="+mn-lt"/>
              </a:rPr>
              <a:t>30</a:t>
            </a:r>
          </a:p>
        </p:txBody>
      </p:sp>
      <p:sp>
        <p:nvSpPr>
          <p:cNvPr id="94" name="CuadroTexto 61"/>
          <p:cNvSpPr txBox="1">
            <a:spLocks noChangeArrowheads="1"/>
          </p:cNvSpPr>
          <p:nvPr/>
        </p:nvSpPr>
        <p:spPr bwMode="auto">
          <a:xfrm>
            <a:off x="8389938" y="2103438"/>
            <a:ext cx="446087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s-ES" altLang="es-ES">
                <a:latin typeface="+mn-lt"/>
              </a:rPr>
              <a:t>dir</a:t>
            </a:r>
          </a:p>
        </p:txBody>
      </p:sp>
      <p:grpSp>
        <p:nvGrpSpPr>
          <p:cNvPr id="64525" name="Grupo 62"/>
          <p:cNvGrpSpPr>
            <a:grpSpLocks/>
          </p:cNvGrpSpPr>
          <p:nvPr/>
        </p:nvGrpSpPr>
        <p:grpSpPr bwMode="auto">
          <a:xfrm>
            <a:off x="9696450" y="1916113"/>
            <a:ext cx="1944688" cy="792162"/>
            <a:chOff x="1115616" y="1700808"/>
            <a:chExt cx="2356275" cy="892552"/>
          </a:xfrm>
        </p:grpSpPr>
        <p:sp>
          <p:nvSpPr>
            <p:cNvPr id="96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925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es-ES" sz="2600" dirty="0">
                <a:latin typeface="+mn-lt"/>
                <a:cs typeface="Arial" charset="0"/>
              </a:endParaRPr>
            </a:p>
            <a:p>
              <a:pPr eaLnBrk="1" hangingPunct="1">
                <a:defRPr/>
              </a:pPr>
              <a:endParaRPr lang="es-ES" sz="2600" dirty="0">
                <a:latin typeface="+mn-lt"/>
                <a:cs typeface="Arial" charset="0"/>
              </a:endParaRPr>
            </a:p>
          </p:txBody>
        </p:sp>
        <p:cxnSp>
          <p:nvCxnSpPr>
            <p:cNvPr id="97" name="Conector recto 96"/>
            <p:cNvCxnSpPr/>
            <p:nvPr/>
          </p:nvCxnSpPr>
          <p:spPr>
            <a:xfrm>
              <a:off x="2627479" y="1700808"/>
              <a:ext cx="0" cy="892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CuadroTexto 65"/>
          <p:cNvSpPr txBox="1">
            <a:spLocks noChangeArrowheads="1"/>
          </p:cNvSpPr>
          <p:nvPr/>
        </p:nvSpPr>
        <p:spPr bwMode="auto">
          <a:xfrm>
            <a:off x="9844088" y="2032000"/>
            <a:ext cx="601662" cy="5857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s-ES" altLang="es-ES" sz="3200">
                <a:latin typeface="+mn-lt"/>
              </a:rPr>
              <a:t>25</a:t>
            </a:r>
          </a:p>
        </p:txBody>
      </p:sp>
      <p:sp>
        <p:nvSpPr>
          <p:cNvPr id="99" name="CuadroTexto 66"/>
          <p:cNvSpPr txBox="1">
            <a:spLocks noChangeArrowheads="1"/>
          </p:cNvSpPr>
          <p:nvPr/>
        </p:nvSpPr>
        <p:spPr bwMode="auto">
          <a:xfrm>
            <a:off x="11029950" y="2139950"/>
            <a:ext cx="41910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s-ES" altLang="es-ES">
                <a:latin typeface="+mn-lt"/>
              </a:rPr>
              <a:t>nil</a:t>
            </a:r>
          </a:p>
        </p:txBody>
      </p:sp>
      <p:cxnSp>
        <p:nvCxnSpPr>
          <p:cNvPr id="100" name="Conector recto de flecha 99"/>
          <p:cNvCxnSpPr/>
          <p:nvPr/>
        </p:nvCxnSpPr>
        <p:spPr>
          <a:xfrm flipV="1">
            <a:off x="8815388" y="2316163"/>
            <a:ext cx="784225" cy="158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de flecha 100"/>
          <p:cNvCxnSpPr/>
          <p:nvPr/>
        </p:nvCxnSpPr>
        <p:spPr>
          <a:xfrm flipV="1">
            <a:off x="3887788" y="2328863"/>
            <a:ext cx="784225" cy="158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6 CuadroTexto"/>
          <p:cNvSpPr txBox="1"/>
          <p:nvPr/>
        </p:nvSpPr>
        <p:spPr>
          <a:xfrm>
            <a:off x="144463" y="831850"/>
            <a:ext cx="11777662" cy="461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400" b="1" dirty="0">
                <a:solidFill>
                  <a:schemeClr val="accent5"/>
                </a:solidFill>
                <a:latin typeface="Consolas" panose="020B0609020204030204" pitchFamily="49" charset="0"/>
              </a:rPr>
              <a:t>Existen 2 casos:  </a:t>
            </a:r>
            <a:r>
              <a:rPr lang="es-ES_tradnl" sz="20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caso </a:t>
            </a:r>
            <a:r>
              <a:rPr lang="es-ES_tradnl" sz="2000" b="1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2 </a:t>
            </a:r>
            <a:r>
              <a:rPr lang="es-ES_tradnl" sz="20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el elemento </a:t>
            </a:r>
            <a:r>
              <a:rPr lang="es-ES_tradnl" sz="2000" b="1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NO está </a:t>
            </a:r>
            <a:r>
              <a:rPr lang="es-ES_tradnl" sz="20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al comienzo de la lista</a:t>
            </a:r>
          </a:p>
        </p:txBody>
      </p:sp>
      <p:sp>
        <p:nvSpPr>
          <p:cNvPr id="64531" name="Text Box 14"/>
          <p:cNvSpPr txBox="1">
            <a:spLocks noChangeArrowheads="1"/>
          </p:cNvSpPr>
          <p:nvPr/>
        </p:nvSpPr>
        <p:spPr bwMode="auto">
          <a:xfrm>
            <a:off x="606425" y="3379788"/>
            <a:ext cx="8636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_tradnl" altLang="es-ES" sz="2200" b="1">
                <a:solidFill>
                  <a:srgbClr val="FF0066"/>
                </a:solidFill>
                <a:latin typeface="Consolas" pitchFamily="49" charset="0"/>
              </a:rPr>
              <a:t>30</a:t>
            </a:r>
          </a:p>
        </p:txBody>
      </p:sp>
      <p:sp>
        <p:nvSpPr>
          <p:cNvPr id="47" name="Text Box 14"/>
          <p:cNvSpPr txBox="1">
            <a:spLocks noChangeArrowheads="1"/>
          </p:cNvSpPr>
          <p:nvPr/>
        </p:nvSpPr>
        <p:spPr bwMode="auto">
          <a:xfrm>
            <a:off x="2711450" y="2809875"/>
            <a:ext cx="1282700" cy="4302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s-ES_tradnl" altLang="es-ES" sz="2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ant</a:t>
            </a:r>
            <a:endParaRPr lang="es-ES_tradnl" altLang="es-ES" sz="22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 Box 14"/>
          <p:cNvSpPr txBox="1">
            <a:spLocks noChangeArrowheads="1"/>
          </p:cNvSpPr>
          <p:nvPr/>
        </p:nvSpPr>
        <p:spPr bwMode="auto">
          <a:xfrm>
            <a:off x="2711450" y="3121025"/>
            <a:ext cx="1284288" cy="431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s-ES_tradnl" altLang="es-ES" sz="2200" dirty="0">
                <a:solidFill>
                  <a:schemeClr val="accent6"/>
                </a:solidFill>
                <a:latin typeface="Consolas" panose="020B0609020204030204" pitchFamily="49" charset="0"/>
              </a:rPr>
              <a:t>actual</a:t>
            </a:r>
          </a:p>
        </p:txBody>
      </p:sp>
      <p:sp>
        <p:nvSpPr>
          <p:cNvPr id="34" name="6 CuadroTexto"/>
          <p:cNvSpPr txBox="1"/>
          <p:nvPr/>
        </p:nvSpPr>
        <p:spPr>
          <a:xfrm>
            <a:off x="239713" y="4349750"/>
            <a:ext cx="11817350" cy="14462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Actualizar la dirección siguiente del puntero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ant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con la dirección  siguiente de actual.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Hacer el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dispose</a:t>
            </a:r>
            <a:endParaRPr lang="es-ES_tradnl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64535" name="Grupo 46"/>
          <p:cNvGrpSpPr>
            <a:grpSpLocks/>
          </p:cNvGrpSpPr>
          <p:nvPr/>
        </p:nvGrpSpPr>
        <p:grpSpPr bwMode="auto">
          <a:xfrm>
            <a:off x="4464050" y="1957388"/>
            <a:ext cx="1944688" cy="792162"/>
            <a:chOff x="1115616" y="1700808"/>
            <a:chExt cx="2356275" cy="892552"/>
          </a:xfrm>
        </p:grpSpPr>
        <p:sp>
          <p:nvSpPr>
            <p:cNvPr id="36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925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es-ES" sz="2600" dirty="0">
                <a:latin typeface="+mn-lt"/>
                <a:cs typeface="Arial" charset="0"/>
              </a:endParaRPr>
            </a:p>
            <a:p>
              <a:pPr eaLnBrk="1" hangingPunct="1">
                <a:defRPr/>
              </a:pPr>
              <a:endParaRPr lang="es-ES" sz="2600" dirty="0">
                <a:latin typeface="+mn-lt"/>
                <a:cs typeface="Arial" charset="0"/>
              </a:endParaRPr>
            </a:p>
          </p:txBody>
        </p:sp>
        <p:cxnSp>
          <p:nvCxnSpPr>
            <p:cNvPr id="37" name="Conector recto 36"/>
            <p:cNvCxnSpPr/>
            <p:nvPr/>
          </p:nvCxnSpPr>
          <p:spPr>
            <a:xfrm>
              <a:off x="2627479" y="1700808"/>
              <a:ext cx="0" cy="892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CuadroTexto 49"/>
          <p:cNvSpPr txBox="1">
            <a:spLocks noChangeArrowheads="1"/>
          </p:cNvSpPr>
          <p:nvPr/>
        </p:nvSpPr>
        <p:spPr bwMode="auto">
          <a:xfrm>
            <a:off x="4632325" y="2028825"/>
            <a:ext cx="809625" cy="584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s-ES" altLang="es-ES" sz="3200" dirty="0">
                <a:latin typeface="+mn-lt"/>
              </a:rPr>
              <a:t>345</a:t>
            </a:r>
          </a:p>
        </p:txBody>
      </p:sp>
      <p:sp>
        <p:nvSpPr>
          <p:cNvPr id="39" name="CuadroTexto 50"/>
          <p:cNvSpPr txBox="1">
            <a:spLocks noChangeArrowheads="1"/>
          </p:cNvSpPr>
          <p:nvPr/>
        </p:nvSpPr>
        <p:spPr bwMode="auto">
          <a:xfrm>
            <a:off x="5818188" y="2136775"/>
            <a:ext cx="446087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s-ES" altLang="es-ES">
                <a:latin typeface="+mn-lt"/>
              </a:rPr>
              <a:t>dir</a:t>
            </a:r>
          </a:p>
        </p:txBody>
      </p:sp>
      <p:cxnSp>
        <p:nvCxnSpPr>
          <p:cNvPr id="40" name="Conector recto de flecha 39"/>
          <p:cNvCxnSpPr/>
          <p:nvPr/>
        </p:nvCxnSpPr>
        <p:spPr>
          <a:xfrm flipV="1">
            <a:off x="6288088" y="2346325"/>
            <a:ext cx="784225" cy="158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6 CuadroTexto"/>
          <p:cNvSpPr txBox="1"/>
          <p:nvPr/>
        </p:nvSpPr>
        <p:spPr bwMode="auto">
          <a:xfrm rot="21188893">
            <a:off x="8602663" y="5332413"/>
            <a:ext cx="3033712" cy="9540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s-ES" sz="2800" b="1" dirty="0">
                <a:solidFill>
                  <a:schemeClr val="accent4"/>
                </a:solidFill>
              </a:rPr>
              <a:t>Mirar donde queda actual</a:t>
            </a:r>
          </a:p>
        </p:txBody>
      </p:sp>
      <p:cxnSp>
        <p:nvCxnSpPr>
          <p:cNvPr id="42" name="Conector recto de flecha 41"/>
          <p:cNvCxnSpPr>
            <a:cxnSpLocks/>
          </p:cNvCxnSpPr>
          <p:nvPr/>
        </p:nvCxnSpPr>
        <p:spPr>
          <a:xfrm flipV="1">
            <a:off x="6283325" y="2473325"/>
            <a:ext cx="3287713" cy="3016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19349 -4.0740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20221 -0.0032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04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763 -4.07407E-6 L 0.39401 0.0039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12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1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47" grpId="0"/>
      <p:bldP spid="47" grpId="1"/>
      <p:bldP spid="48" grpId="0"/>
      <p:bldP spid="48" grpId="1"/>
      <p:bldP spid="48" grpId="2"/>
      <p:bldP spid="34" grpId="0"/>
      <p:bldP spid="4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19063" y="130175"/>
            <a:ext cx="8488362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Tipo de Dato - LISTA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1" name="3 Marcador de fecha"/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11</a:t>
            </a:r>
            <a:endParaRPr lang="es-ES" sz="1200" dirty="0"/>
          </a:p>
        </p:txBody>
      </p:sp>
      <p:sp>
        <p:nvSpPr>
          <p:cNvPr id="12" name="6 CuadroTexto"/>
          <p:cNvSpPr txBox="1"/>
          <p:nvPr/>
        </p:nvSpPr>
        <p:spPr>
          <a:xfrm>
            <a:off x="6600825" y="169863"/>
            <a:ext cx="4465638" cy="5222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800" b="1" dirty="0">
                <a:solidFill>
                  <a:schemeClr val="accent1">
                    <a:lumMod val="75000"/>
                  </a:schemeClr>
                </a:solidFill>
              </a:rPr>
              <a:t>ELIMINAR EN UNA LISTA</a:t>
            </a:r>
          </a:p>
        </p:txBody>
      </p:sp>
      <p:grpSp>
        <p:nvGrpSpPr>
          <p:cNvPr id="65541" name="Grupo 6"/>
          <p:cNvGrpSpPr>
            <a:grpSpLocks/>
          </p:cNvGrpSpPr>
          <p:nvPr/>
        </p:nvGrpSpPr>
        <p:grpSpPr bwMode="auto">
          <a:xfrm>
            <a:off x="10318750" y="241300"/>
            <a:ext cx="1728788" cy="360363"/>
            <a:chOff x="6528048" y="2204864"/>
            <a:chExt cx="2304256" cy="527050"/>
          </a:xfrm>
        </p:grpSpPr>
        <p:sp>
          <p:nvSpPr>
            <p:cNvPr id="15" name="Rectángulo 14"/>
            <p:cNvSpPr/>
            <p:nvPr/>
          </p:nvSpPr>
          <p:spPr>
            <a:xfrm>
              <a:off x="652804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17" name="Conector recto 16"/>
            <p:cNvCxnSpPr/>
            <p:nvPr/>
          </p:nvCxnSpPr>
          <p:spPr>
            <a:xfrm>
              <a:off x="724746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>
              <a:off x="7391350" y="2492768"/>
              <a:ext cx="43376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782511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854453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542" name="Imagen 13" descr="Un dibujo de una cara feliz&#10;&#10;Descripción generada automáticamente con confianza 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765175"/>
            <a:ext cx="1703387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3" name="Text Box 14"/>
          <p:cNvSpPr txBox="1">
            <a:spLocks noChangeArrowheads="1"/>
          </p:cNvSpPr>
          <p:nvPr/>
        </p:nvSpPr>
        <p:spPr bwMode="auto">
          <a:xfrm>
            <a:off x="2566988" y="1341438"/>
            <a:ext cx="4824412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AR" altLang="es-ES">
                <a:latin typeface="Consolas" pitchFamily="49" charset="0"/>
              </a:rPr>
              <a:t>Program uno;</a:t>
            </a:r>
          </a:p>
          <a:p>
            <a:pPr eaLnBrk="1" hangingPunct="1"/>
            <a:endParaRPr lang="es-AR" altLang="es-ES">
              <a:latin typeface="Consolas" pitchFamily="49" charset="0"/>
            </a:endParaRPr>
          </a:p>
          <a:p>
            <a:pPr eaLnBrk="1" hangingPunct="1"/>
            <a:r>
              <a:rPr lang="es-AR" altLang="es-ES">
                <a:latin typeface="Consolas" pitchFamily="49" charset="0"/>
              </a:rPr>
              <a:t>Type listaE= </a:t>
            </a:r>
            <a:r>
              <a:rPr lang="es-ES_tradnl" altLang="es-ES" b="1">
                <a:latin typeface="Consolas" pitchFamily="49" charset="0"/>
              </a:rPr>
              <a:t>^</a:t>
            </a:r>
            <a:r>
              <a:rPr lang="es-ES_tradnl" altLang="es-ES">
                <a:latin typeface="Consolas" pitchFamily="49" charset="0"/>
              </a:rPr>
              <a:t>datosEnteros;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   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   datosEnteros= record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                  elem:integer;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                  sig:listaE;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                 end;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Var 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pri: listaE; 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num:integer;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Begin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crear(pri);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read (num);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eliminar (pri,num);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End.</a:t>
            </a:r>
            <a:endParaRPr lang="es-ES" altLang="es-ES">
              <a:latin typeface="Consolas" pitchFamily="49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19063" y="130175"/>
            <a:ext cx="8488362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Tipo de Dato - LISTA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1" name="3 Marcador de fecha"/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11</a:t>
            </a:r>
            <a:endParaRPr lang="es-ES" sz="1200" dirty="0"/>
          </a:p>
        </p:txBody>
      </p:sp>
      <p:sp>
        <p:nvSpPr>
          <p:cNvPr id="12" name="6 CuadroTexto"/>
          <p:cNvSpPr txBox="1"/>
          <p:nvPr/>
        </p:nvSpPr>
        <p:spPr>
          <a:xfrm>
            <a:off x="6600825" y="169863"/>
            <a:ext cx="4465638" cy="5222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800" b="1" dirty="0">
                <a:solidFill>
                  <a:schemeClr val="accent1">
                    <a:lumMod val="75000"/>
                  </a:schemeClr>
                </a:solidFill>
              </a:rPr>
              <a:t>ELIMINAR EN UNA LISTA</a:t>
            </a:r>
          </a:p>
        </p:txBody>
      </p:sp>
      <p:grpSp>
        <p:nvGrpSpPr>
          <p:cNvPr id="66565" name="Grupo 6"/>
          <p:cNvGrpSpPr>
            <a:grpSpLocks/>
          </p:cNvGrpSpPr>
          <p:nvPr/>
        </p:nvGrpSpPr>
        <p:grpSpPr bwMode="auto">
          <a:xfrm>
            <a:off x="10318750" y="241300"/>
            <a:ext cx="1728788" cy="360363"/>
            <a:chOff x="6528048" y="2204864"/>
            <a:chExt cx="2304256" cy="527050"/>
          </a:xfrm>
        </p:grpSpPr>
        <p:sp>
          <p:nvSpPr>
            <p:cNvPr id="15" name="Rectángulo 14"/>
            <p:cNvSpPr/>
            <p:nvPr/>
          </p:nvSpPr>
          <p:spPr>
            <a:xfrm>
              <a:off x="652804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17" name="Conector recto 16"/>
            <p:cNvCxnSpPr/>
            <p:nvPr/>
          </p:nvCxnSpPr>
          <p:spPr>
            <a:xfrm>
              <a:off x="724746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>
              <a:off x="7391350" y="2492768"/>
              <a:ext cx="43376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782511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854453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6 CuadroTexto"/>
          <p:cNvSpPr txBox="1"/>
          <p:nvPr/>
        </p:nvSpPr>
        <p:spPr>
          <a:xfrm>
            <a:off x="1125538" y="657225"/>
            <a:ext cx="9001125" cy="63087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Procedure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eliminar(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pI:listaE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valor:integer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actual,ant:listaE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just" eaLnBrk="1" hangingPunct="1">
              <a:buClr>
                <a:srgbClr val="FFCC66"/>
              </a:buClr>
              <a:defRPr/>
            </a:pPr>
            <a:endParaRPr lang="es-ES_tradnl" sz="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 actual:=p; 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while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(actual &lt;&gt;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nil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) and (actual^.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elem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&lt;&gt; valor) do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  <a:endParaRPr lang="es-ES_tradnl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ant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:=actual; actual:= actual^.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sig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end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(actual &lt;&gt;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nil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then</a:t>
            </a:r>
            <a:endParaRPr lang="es-ES_tradnl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(actual =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pI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then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  <a:endParaRPr lang="es-ES_tradnl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pI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:=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pI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^.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sig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dispose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(actual);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end</a:t>
            </a:r>
            <a:endParaRPr lang="es-ES_tradnl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else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  <a:endParaRPr lang="es-ES_tradnl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ant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^.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sig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:= actual^.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sig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dispose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(actual);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end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End</a:t>
            </a:r>
            <a:r>
              <a:rPr lang="es-ES_tradnl" sz="2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Abrir llave 13"/>
          <p:cNvSpPr/>
          <p:nvPr/>
        </p:nvSpPr>
        <p:spPr>
          <a:xfrm rot="10800000">
            <a:off x="7548563" y="4294188"/>
            <a:ext cx="331787" cy="863600"/>
          </a:xfrm>
          <a:prstGeom prst="leftBrac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16" name="6 CuadroTexto"/>
          <p:cNvSpPr txBox="1"/>
          <p:nvPr/>
        </p:nvSpPr>
        <p:spPr>
          <a:xfrm>
            <a:off x="7880350" y="4464050"/>
            <a:ext cx="2246313" cy="4921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buClr>
                <a:srgbClr val="FFCC66"/>
              </a:buClr>
              <a:defRPr/>
            </a:pPr>
            <a:r>
              <a:rPr lang="es-ES_tradnl" sz="2600" b="1" dirty="0">
                <a:solidFill>
                  <a:srgbClr val="FF0066"/>
                </a:solidFill>
                <a:latin typeface="Consolas" panose="020B0609020204030204" pitchFamily="49" charset="0"/>
              </a:rPr>
              <a:t>Caso 1</a:t>
            </a:r>
          </a:p>
        </p:txBody>
      </p:sp>
      <p:sp>
        <p:nvSpPr>
          <p:cNvPr id="21" name="Abrir llave 20"/>
          <p:cNvSpPr/>
          <p:nvPr/>
        </p:nvSpPr>
        <p:spPr>
          <a:xfrm rot="10800000">
            <a:off x="7548563" y="5373688"/>
            <a:ext cx="331787" cy="863600"/>
          </a:xfrm>
          <a:prstGeom prst="leftBrac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2" name="6 CuadroTexto"/>
          <p:cNvSpPr txBox="1"/>
          <p:nvPr/>
        </p:nvSpPr>
        <p:spPr>
          <a:xfrm>
            <a:off x="7880350" y="5543550"/>
            <a:ext cx="2390775" cy="4921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buClr>
                <a:srgbClr val="FFCC66"/>
              </a:buClr>
              <a:defRPr/>
            </a:pPr>
            <a:r>
              <a:rPr lang="es-ES_tradnl" sz="2600" b="1" dirty="0">
                <a:solidFill>
                  <a:srgbClr val="FF0066"/>
                </a:solidFill>
                <a:latin typeface="Consolas" panose="020B0609020204030204" pitchFamily="49" charset="0"/>
              </a:rPr>
              <a:t>Caso 2</a:t>
            </a:r>
          </a:p>
        </p:txBody>
      </p:sp>
      <p:sp>
        <p:nvSpPr>
          <p:cNvPr id="23" name="6 CuadroTexto"/>
          <p:cNvSpPr txBox="1"/>
          <p:nvPr/>
        </p:nvSpPr>
        <p:spPr bwMode="auto">
          <a:xfrm rot="21188893">
            <a:off x="5346700" y="1209675"/>
            <a:ext cx="3035300" cy="892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s-ES" sz="2600" b="1" dirty="0">
                <a:solidFill>
                  <a:schemeClr val="accent4"/>
                </a:solidFill>
              </a:rPr>
              <a:t>Por qué </a:t>
            </a:r>
            <a:r>
              <a:rPr lang="es-ES" sz="2600" b="1" dirty="0" err="1">
                <a:solidFill>
                  <a:schemeClr val="accent4"/>
                </a:solidFill>
              </a:rPr>
              <a:t>pI</a:t>
            </a:r>
            <a:r>
              <a:rPr lang="es-ES" sz="2600" b="1" dirty="0">
                <a:solidFill>
                  <a:schemeClr val="accent4"/>
                </a:solidFill>
              </a:rPr>
              <a:t> es pasado por referencia?</a:t>
            </a:r>
          </a:p>
        </p:txBody>
      </p:sp>
      <p:sp>
        <p:nvSpPr>
          <p:cNvPr id="24" name="6 CuadroTexto"/>
          <p:cNvSpPr txBox="1"/>
          <p:nvPr/>
        </p:nvSpPr>
        <p:spPr bwMode="auto">
          <a:xfrm rot="460359">
            <a:off x="9683750" y="5649913"/>
            <a:ext cx="2565400" cy="892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s-ES" sz="2600" b="1" dirty="0">
                <a:solidFill>
                  <a:schemeClr val="accent6"/>
                </a:solidFill>
              </a:rPr>
              <a:t>Qué se puede mejorar?</a:t>
            </a:r>
          </a:p>
        </p:txBody>
      </p:sp>
      <p:sp>
        <p:nvSpPr>
          <p:cNvPr id="26" name="6 CuadroTexto"/>
          <p:cNvSpPr txBox="1"/>
          <p:nvPr/>
        </p:nvSpPr>
        <p:spPr bwMode="auto">
          <a:xfrm rot="21188893">
            <a:off x="9078913" y="1039813"/>
            <a:ext cx="3035300" cy="892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s-ES" sz="2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Funciona si la lista que recibo es vacía?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1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23" grpId="0"/>
      <p:bldP spid="24" grpId="0"/>
      <p:bldP spid="2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19063" y="130175"/>
            <a:ext cx="8488362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Tipo de Dato - LISTA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1" name="3 Marcador de fecha"/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11</a:t>
            </a:r>
            <a:endParaRPr lang="es-ES" sz="1200" dirty="0"/>
          </a:p>
        </p:txBody>
      </p:sp>
      <p:sp>
        <p:nvSpPr>
          <p:cNvPr id="12" name="6 CuadroTexto"/>
          <p:cNvSpPr txBox="1"/>
          <p:nvPr/>
        </p:nvSpPr>
        <p:spPr>
          <a:xfrm>
            <a:off x="6527800" y="169863"/>
            <a:ext cx="4465638" cy="5222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800" b="1" dirty="0">
                <a:solidFill>
                  <a:schemeClr val="accent1">
                    <a:lumMod val="75000"/>
                  </a:schemeClr>
                </a:solidFill>
              </a:rPr>
              <a:t>ELIMINAR EN UNA LISTA</a:t>
            </a:r>
          </a:p>
        </p:txBody>
      </p:sp>
      <p:grpSp>
        <p:nvGrpSpPr>
          <p:cNvPr id="67589" name="Grupo 6"/>
          <p:cNvGrpSpPr>
            <a:grpSpLocks/>
          </p:cNvGrpSpPr>
          <p:nvPr/>
        </p:nvGrpSpPr>
        <p:grpSpPr bwMode="auto">
          <a:xfrm>
            <a:off x="10318750" y="241300"/>
            <a:ext cx="1728788" cy="360363"/>
            <a:chOff x="6528048" y="2204864"/>
            <a:chExt cx="2304256" cy="527050"/>
          </a:xfrm>
        </p:grpSpPr>
        <p:sp>
          <p:nvSpPr>
            <p:cNvPr id="15" name="Rectángulo 14"/>
            <p:cNvSpPr/>
            <p:nvPr/>
          </p:nvSpPr>
          <p:spPr>
            <a:xfrm>
              <a:off x="652804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17" name="Conector recto 16"/>
            <p:cNvCxnSpPr/>
            <p:nvPr/>
          </p:nvCxnSpPr>
          <p:spPr>
            <a:xfrm>
              <a:off x="724746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>
              <a:off x="7391350" y="2492768"/>
              <a:ext cx="43376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782511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854453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6 CuadroTexto"/>
          <p:cNvSpPr txBox="1"/>
          <p:nvPr/>
        </p:nvSpPr>
        <p:spPr>
          <a:xfrm>
            <a:off x="982663" y="825500"/>
            <a:ext cx="9001125" cy="655564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Procedure</a:t>
            </a: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 eliminar(</a:t>
            </a:r>
            <a:r>
              <a:rPr lang="es-ES_tradnl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_tradnl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pI:listaE</a:t>
            </a: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_tradnl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valor:integer</a:t>
            </a: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_tradnl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actual,ant:listaE</a:t>
            </a: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just" eaLnBrk="1" hangingPunct="1">
              <a:buClr>
                <a:srgbClr val="FFCC66"/>
              </a:buClr>
              <a:defRPr/>
            </a:pPr>
            <a:endParaRPr lang="es-ES_tradnl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  actual:=p; 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s-ES_tradnl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while</a:t>
            </a: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 (actual &lt;&gt; </a:t>
            </a:r>
            <a:r>
              <a:rPr lang="es-ES_tradnl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nil</a:t>
            </a: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) do </a:t>
            </a:r>
            <a:r>
              <a:rPr lang="es-ES_tradnl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  <a:endParaRPr lang="es-ES_tradnl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</a:t>
            </a:r>
            <a:r>
              <a:rPr lang="es-ES_tradnl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 (actual^.</a:t>
            </a:r>
            <a:r>
              <a:rPr lang="es-ES_tradnl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elem</a:t>
            </a: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 &lt;&gt; valor) </a:t>
            </a:r>
            <a:r>
              <a:rPr lang="es-ES_tradnl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then</a:t>
            </a: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</a:t>
            </a:r>
            <a:r>
              <a:rPr lang="es-ES_tradnl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ant</a:t>
            </a: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:=actual; actual:= actual^.</a:t>
            </a:r>
            <a:r>
              <a:rPr lang="es-ES_tradnl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sig</a:t>
            </a: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</a:t>
            </a:r>
            <a:r>
              <a:rPr lang="es-ES_tradnl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else</a:t>
            </a: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_tradnl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  <a:endParaRPr lang="es-ES_tradnl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s-ES_tradnl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 (actual &lt;&gt; </a:t>
            </a:r>
            <a:r>
              <a:rPr lang="es-ES_tradnl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nil</a:t>
            </a: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s-ES_tradnl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then</a:t>
            </a: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</a:t>
            </a:r>
            <a:r>
              <a:rPr lang="es-ES_tradnl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  <a:endParaRPr lang="es-ES_tradnl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 </a:t>
            </a:r>
            <a:r>
              <a:rPr lang="es-ES_tradnl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 (actual = </a:t>
            </a:r>
            <a:r>
              <a:rPr lang="es-ES_tradnl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pI</a:t>
            </a: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s-ES_tradnl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then</a:t>
            </a:r>
            <a:endParaRPr lang="es-ES_tradnl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 </a:t>
            </a:r>
            <a:r>
              <a:rPr lang="es-ES_tradnl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pI</a:t>
            </a: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:= </a:t>
            </a:r>
            <a:r>
              <a:rPr lang="es-ES_tradnl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pI</a:t>
            </a: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^.</a:t>
            </a:r>
            <a:r>
              <a:rPr lang="es-ES_tradnl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sig</a:t>
            </a:r>
            <a:endParaRPr lang="es-ES_tradnl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 </a:t>
            </a:r>
            <a:r>
              <a:rPr lang="es-ES_tradnl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else</a:t>
            </a:r>
            <a:endParaRPr lang="es-ES_tradnl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  </a:t>
            </a:r>
            <a:r>
              <a:rPr lang="es-ES_tradnl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ant</a:t>
            </a: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^.</a:t>
            </a:r>
            <a:r>
              <a:rPr lang="es-ES_tradnl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sig</a:t>
            </a: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:= actual^.</a:t>
            </a:r>
            <a:r>
              <a:rPr lang="es-ES_tradnl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sig</a:t>
            </a: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s-ES_tradnl" sz="2000" dirty="0" err="1">
                <a:solidFill>
                  <a:schemeClr val="tx1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dispose</a:t>
            </a:r>
            <a:r>
              <a:rPr lang="es-ES_tradnl" sz="2000" dirty="0">
                <a:solidFill>
                  <a:schemeClr val="tx1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(actual);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000" dirty="0">
                <a:solidFill>
                  <a:schemeClr val="tx1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     actual:= </a:t>
            </a:r>
            <a:r>
              <a:rPr lang="es-ES_tradnl" sz="2000" dirty="0" err="1">
                <a:solidFill>
                  <a:schemeClr val="tx1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ant</a:t>
            </a:r>
            <a:r>
              <a:rPr lang="es-ES_tradnl" sz="2000" dirty="0">
                <a:solidFill>
                  <a:schemeClr val="tx1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s-ES_tradnl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end</a:t>
            </a: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End</a:t>
            </a:r>
            <a:r>
              <a:rPr lang="es-ES_tradnl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25" name="Grupo 24"/>
          <p:cNvGrpSpPr>
            <a:grpSpLocks/>
          </p:cNvGrpSpPr>
          <p:nvPr/>
        </p:nvGrpSpPr>
        <p:grpSpPr bwMode="auto">
          <a:xfrm>
            <a:off x="6672263" y="4532313"/>
            <a:ext cx="4895850" cy="1065212"/>
            <a:chOff x="6612386" y="3400918"/>
            <a:chExt cx="2664867" cy="1791184"/>
          </a:xfrm>
        </p:grpSpPr>
        <p:sp>
          <p:nvSpPr>
            <p:cNvPr id="27" name="CuadroTexto 26"/>
            <p:cNvSpPr txBox="1"/>
            <p:nvPr/>
          </p:nvSpPr>
          <p:spPr>
            <a:xfrm>
              <a:off x="6990859" y="3483669"/>
              <a:ext cx="2286394" cy="17084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ES" sz="3000" b="1" dirty="0">
                  <a:solidFill>
                    <a:schemeClr val="accent5"/>
                  </a:solidFill>
                  <a:latin typeface="+mn-lt"/>
                </a:rPr>
                <a:t>Y si la lista puede tener elementos repetidos?</a:t>
              </a:r>
              <a:endParaRPr lang="es-AR" sz="3000" b="1" dirty="0">
                <a:solidFill>
                  <a:schemeClr val="accent5"/>
                </a:solidFill>
                <a:latin typeface="+mn-lt"/>
              </a:endParaRPr>
            </a:p>
          </p:txBody>
        </p:sp>
        <p:pic>
          <p:nvPicPr>
            <p:cNvPr id="67593" name="Imagen 16" descr="Logotipo, Icono&#10;&#10;Descripción generada automáticament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2386" y="3400918"/>
              <a:ext cx="495775" cy="129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19063" y="130175"/>
            <a:ext cx="8488362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Tipo de Dato - LISTA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1" name="3 Marcador de fecha"/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10</a:t>
            </a:r>
            <a:endParaRPr lang="es-ES" sz="1200" dirty="0"/>
          </a:p>
        </p:txBody>
      </p:sp>
      <p:sp>
        <p:nvSpPr>
          <p:cNvPr id="12" name="6 CuadroTexto"/>
          <p:cNvSpPr txBox="1"/>
          <p:nvPr/>
        </p:nvSpPr>
        <p:spPr>
          <a:xfrm>
            <a:off x="6815138" y="169863"/>
            <a:ext cx="4465637" cy="5222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800" b="1" dirty="0">
                <a:solidFill>
                  <a:schemeClr val="accent1">
                    <a:lumMod val="75000"/>
                  </a:schemeClr>
                </a:solidFill>
              </a:rPr>
              <a:t>AGREGAR ADELANTE</a:t>
            </a:r>
          </a:p>
        </p:txBody>
      </p:sp>
      <p:grpSp>
        <p:nvGrpSpPr>
          <p:cNvPr id="21509" name="Grupo 6"/>
          <p:cNvGrpSpPr>
            <a:grpSpLocks/>
          </p:cNvGrpSpPr>
          <p:nvPr/>
        </p:nvGrpSpPr>
        <p:grpSpPr bwMode="auto">
          <a:xfrm>
            <a:off x="10318750" y="241300"/>
            <a:ext cx="1728788" cy="360363"/>
            <a:chOff x="6528048" y="2204864"/>
            <a:chExt cx="2304256" cy="527050"/>
          </a:xfrm>
        </p:grpSpPr>
        <p:sp>
          <p:nvSpPr>
            <p:cNvPr id="15" name="Rectángulo 14"/>
            <p:cNvSpPr/>
            <p:nvPr/>
          </p:nvSpPr>
          <p:spPr>
            <a:xfrm>
              <a:off x="652804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17" name="Conector recto 16"/>
            <p:cNvCxnSpPr/>
            <p:nvPr/>
          </p:nvCxnSpPr>
          <p:spPr>
            <a:xfrm>
              <a:off x="724746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>
              <a:off x="7391350" y="2492768"/>
              <a:ext cx="43376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782511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854453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uadroTexto 15"/>
          <p:cNvSpPr txBox="1"/>
          <p:nvPr/>
        </p:nvSpPr>
        <p:spPr>
          <a:xfrm>
            <a:off x="1919288" y="1557338"/>
            <a:ext cx="10153650" cy="1014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hangingPunct="1">
              <a:buFont typeface="Wingdings 2" panose="05020102010507070707" pitchFamily="18" charset="2"/>
              <a:buNone/>
              <a:defRPr/>
            </a:pPr>
            <a:r>
              <a:rPr lang="es-ES" altLang="es-ES" sz="3000" b="1" dirty="0">
                <a:latin typeface="+mn-lt"/>
              </a:rPr>
              <a:t>Implica generar un nuevo nodo y agregarlo como primer elemento de la lista. </a:t>
            </a:r>
          </a:p>
        </p:txBody>
      </p:sp>
      <p:sp>
        <p:nvSpPr>
          <p:cNvPr id="21" name="6 CuadroTexto"/>
          <p:cNvSpPr txBox="1"/>
          <p:nvPr/>
        </p:nvSpPr>
        <p:spPr>
          <a:xfrm>
            <a:off x="1692275" y="1031875"/>
            <a:ext cx="7212013" cy="584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3200" b="1" dirty="0">
                <a:solidFill>
                  <a:schemeClr val="accent1">
                    <a:lumMod val="75000"/>
                  </a:schemeClr>
                </a:solidFill>
              </a:rPr>
              <a:t>AGREGAR ADELANTE EN UNA LISTA</a:t>
            </a:r>
          </a:p>
        </p:txBody>
      </p:sp>
      <p:pic>
        <p:nvPicPr>
          <p:cNvPr id="21512" name="Imagen 13" descr="Un dibujo de una cara feliz&#10;&#10;Descripción generada automáticamente con confianza 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765175"/>
            <a:ext cx="1703387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o 2"/>
          <p:cNvGrpSpPr>
            <a:grpSpLocks/>
          </p:cNvGrpSpPr>
          <p:nvPr/>
        </p:nvGrpSpPr>
        <p:grpSpPr bwMode="auto">
          <a:xfrm>
            <a:off x="1055688" y="2697163"/>
            <a:ext cx="2522537" cy="484187"/>
            <a:chOff x="1055688" y="2697163"/>
            <a:chExt cx="2522537" cy="484187"/>
          </a:xfrm>
        </p:grpSpPr>
        <p:sp>
          <p:nvSpPr>
            <p:cNvPr id="21557" name="Text Box 14"/>
            <p:cNvSpPr txBox="1">
              <a:spLocks noChangeArrowheads="1"/>
            </p:cNvSpPr>
            <p:nvPr/>
          </p:nvSpPr>
          <p:spPr bwMode="auto">
            <a:xfrm>
              <a:off x="1692275" y="2713038"/>
              <a:ext cx="188595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ysDash"/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s-ES" altLang="es-ES" sz="2400">
                  <a:latin typeface="Consolas" pitchFamily="49" charset="0"/>
                </a:rPr>
                <a:t>pri = nil</a:t>
              </a:r>
            </a:p>
          </p:txBody>
        </p:sp>
        <p:sp>
          <p:nvSpPr>
            <p:cNvPr id="2" name="Flecha: cheurón 1"/>
            <p:cNvSpPr/>
            <p:nvPr/>
          </p:nvSpPr>
          <p:spPr>
            <a:xfrm>
              <a:off x="1055688" y="2697163"/>
              <a:ext cx="484187" cy="484187"/>
            </a:xfrm>
            <a:prstGeom prst="chevron">
              <a:avLst/>
            </a:prstGeom>
            <a:solidFill>
              <a:srgbClr val="FF3300"/>
            </a:solidFill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>
                <a:solidFill>
                  <a:srgbClr val="FF3300"/>
                </a:solidFill>
              </a:endParaRPr>
            </a:p>
          </p:txBody>
        </p:sp>
      </p:grpSp>
      <p:grpSp>
        <p:nvGrpSpPr>
          <p:cNvPr id="6" name="Grupo 5"/>
          <p:cNvGrpSpPr>
            <a:grpSpLocks/>
          </p:cNvGrpSpPr>
          <p:nvPr/>
        </p:nvGrpSpPr>
        <p:grpSpPr bwMode="auto">
          <a:xfrm>
            <a:off x="7464425" y="2420938"/>
            <a:ext cx="2592388" cy="1146175"/>
            <a:chOff x="7464152" y="2420938"/>
            <a:chExt cx="2592661" cy="1145877"/>
          </a:xfrm>
        </p:grpSpPr>
        <p:grpSp>
          <p:nvGrpSpPr>
            <p:cNvPr id="21553" name="Grupo 46"/>
            <p:cNvGrpSpPr>
              <a:grpSpLocks/>
            </p:cNvGrpSpPr>
            <p:nvPr/>
          </p:nvGrpSpPr>
          <p:grpSpPr bwMode="auto">
            <a:xfrm>
              <a:off x="8112125" y="2420938"/>
              <a:ext cx="1944688" cy="792162"/>
              <a:chOff x="1115616" y="1700808"/>
              <a:chExt cx="2356275" cy="892552"/>
            </a:xfrm>
          </p:grpSpPr>
          <p:sp>
            <p:nvSpPr>
              <p:cNvPr id="26" name="Text Box 14"/>
              <p:cNvSpPr txBox="1">
                <a:spLocks noChangeArrowheads="1"/>
              </p:cNvSpPr>
              <p:nvPr/>
            </p:nvSpPr>
            <p:spPr bwMode="auto">
              <a:xfrm>
                <a:off x="1115368" y="1700808"/>
                <a:ext cx="2356523" cy="867285"/>
              </a:xfrm>
              <a:prstGeom prst="rect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endParaRPr lang="es-ES" sz="2200" dirty="0">
                  <a:latin typeface="Consolas" panose="020B0609020204030204" pitchFamily="49" charset="0"/>
                  <a:cs typeface="Arial" charset="0"/>
                </a:endParaRPr>
              </a:p>
              <a:p>
                <a:pPr eaLnBrk="1" hangingPunct="1">
                  <a:defRPr/>
                </a:pPr>
                <a:endParaRPr lang="es-ES" sz="2200" dirty="0">
                  <a:latin typeface="Consolas" panose="020B0609020204030204" pitchFamily="49" charset="0"/>
                  <a:cs typeface="Arial" charset="0"/>
                </a:endParaRPr>
              </a:p>
            </p:txBody>
          </p:sp>
          <p:cxnSp>
            <p:nvCxnSpPr>
              <p:cNvPr id="27" name="Conector recto 26"/>
              <p:cNvCxnSpPr/>
              <p:nvPr/>
            </p:nvCxnSpPr>
            <p:spPr>
              <a:xfrm>
                <a:off x="2627390" y="1700808"/>
                <a:ext cx="0" cy="8923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7464152" y="3104972"/>
              <a:ext cx="1079614" cy="46184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s-ES" altLang="es-ES" sz="2400" b="1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nuevo</a:t>
              </a:r>
            </a:p>
          </p:txBody>
        </p:sp>
      </p:grpSp>
      <p:sp>
        <p:nvSpPr>
          <p:cNvPr id="49165" name="Text Box 14"/>
          <p:cNvSpPr txBox="1">
            <a:spLocks noChangeArrowheads="1"/>
          </p:cNvSpPr>
          <p:nvPr/>
        </p:nvSpPr>
        <p:spPr bwMode="auto">
          <a:xfrm>
            <a:off x="10169525" y="2576513"/>
            <a:ext cx="1885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" altLang="es-ES" sz="2400">
                <a:latin typeface="Consolas" pitchFamily="49" charset="0"/>
              </a:rPr>
              <a:t>48     nil</a:t>
            </a:r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10186988" y="3074988"/>
            <a:ext cx="779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" altLang="es-ES" sz="2400">
                <a:solidFill>
                  <a:srgbClr val="FF3300"/>
                </a:solidFill>
                <a:latin typeface="Consolas" pitchFamily="49" charset="0"/>
              </a:rPr>
              <a:t>pri</a:t>
            </a:r>
          </a:p>
        </p:txBody>
      </p:sp>
      <p:grpSp>
        <p:nvGrpSpPr>
          <p:cNvPr id="49167" name="Grupo 46"/>
          <p:cNvGrpSpPr>
            <a:grpSpLocks/>
          </p:cNvGrpSpPr>
          <p:nvPr/>
        </p:nvGrpSpPr>
        <p:grpSpPr bwMode="auto">
          <a:xfrm>
            <a:off x="8148638" y="3957638"/>
            <a:ext cx="1944687" cy="792162"/>
            <a:chOff x="1115616" y="1700808"/>
            <a:chExt cx="2356275" cy="892552"/>
          </a:xfrm>
        </p:grpSpPr>
        <p:sp>
          <p:nvSpPr>
            <p:cNvPr id="32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6751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es-ES" sz="2200" dirty="0">
                <a:latin typeface="Consolas" panose="020B0609020204030204" pitchFamily="49" charset="0"/>
                <a:cs typeface="Arial" charset="0"/>
              </a:endParaRPr>
            </a:p>
            <a:p>
              <a:pPr eaLnBrk="1" hangingPunct="1">
                <a:defRPr/>
              </a:pPr>
              <a:endParaRPr lang="es-ES" sz="2200" dirty="0">
                <a:latin typeface="Consolas" panose="020B0609020204030204" pitchFamily="49" charset="0"/>
                <a:cs typeface="Arial" charset="0"/>
              </a:endParaRPr>
            </a:p>
          </p:txBody>
        </p:sp>
        <p:cxnSp>
          <p:nvCxnSpPr>
            <p:cNvPr id="33" name="Conector recto 32"/>
            <p:cNvCxnSpPr/>
            <p:nvPr/>
          </p:nvCxnSpPr>
          <p:spPr>
            <a:xfrm>
              <a:off x="2627479" y="1700808"/>
              <a:ext cx="0" cy="8925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8867775" y="4765675"/>
            <a:ext cx="858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" altLang="es-ES" sz="2400" b="1">
                <a:solidFill>
                  <a:srgbClr val="FF3300"/>
                </a:solidFill>
                <a:latin typeface="Consolas" pitchFamily="49" charset="0"/>
              </a:rPr>
              <a:t>pri</a:t>
            </a:r>
          </a:p>
        </p:txBody>
      </p:sp>
      <p:sp>
        <p:nvSpPr>
          <p:cNvPr id="49169" name="Text Box 14"/>
          <p:cNvSpPr txBox="1">
            <a:spLocks noChangeArrowheads="1"/>
          </p:cNvSpPr>
          <p:nvPr/>
        </p:nvSpPr>
        <p:spPr bwMode="auto">
          <a:xfrm>
            <a:off x="8286750" y="4122738"/>
            <a:ext cx="1884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" altLang="es-ES" sz="2400">
                <a:latin typeface="Consolas" pitchFamily="49" charset="0"/>
              </a:rPr>
              <a:t>  48   nil</a:t>
            </a:r>
          </a:p>
        </p:txBody>
      </p:sp>
      <p:grpSp>
        <p:nvGrpSpPr>
          <p:cNvPr id="5" name="Grupo 4"/>
          <p:cNvGrpSpPr>
            <a:grpSpLocks/>
          </p:cNvGrpSpPr>
          <p:nvPr/>
        </p:nvGrpSpPr>
        <p:grpSpPr bwMode="auto">
          <a:xfrm>
            <a:off x="1104900" y="4143375"/>
            <a:ext cx="2522538" cy="484188"/>
            <a:chOff x="1104900" y="4143375"/>
            <a:chExt cx="2522538" cy="484188"/>
          </a:xfrm>
        </p:grpSpPr>
        <p:sp>
          <p:nvSpPr>
            <p:cNvPr id="21549" name="Text Box 14"/>
            <p:cNvSpPr txBox="1">
              <a:spLocks noChangeArrowheads="1"/>
            </p:cNvSpPr>
            <p:nvPr/>
          </p:nvSpPr>
          <p:spPr bwMode="auto">
            <a:xfrm>
              <a:off x="1741488" y="4159250"/>
              <a:ext cx="18859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ysDash"/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s-ES" altLang="es-ES" sz="2400">
                  <a:latin typeface="Consolas" pitchFamily="49" charset="0"/>
                </a:rPr>
                <a:t>pri &lt;&gt; nil</a:t>
              </a:r>
            </a:p>
          </p:txBody>
        </p:sp>
        <p:sp>
          <p:nvSpPr>
            <p:cNvPr id="37" name="Flecha: cheurón 36"/>
            <p:cNvSpPr/>
            <p:nvPr/>
          </p:nvSpPr>
          <p:spPr>
            <a:xfrm>
              <a:off x="1104900" y="4143375"/>
              <a:ext cx="485775" cy="484188"/>
            </a:xfrm>
            <a:prstGeom prst="chevron">
              <a:avLst/>
            </a:prstGeom>
            <a:solidFill>
              <a:srgbClr val="FF3300"/>
            </a:solidFill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>
                <a:solidFill>
                  <a:srgbClr val="FF3300"/>
                </a:solidFill>
              </a:endParaRPr>
            </a:p>
          </p:txBody>
        </p:sp>
      </p:grpSp>
      <p:grpSp>
        <p:nvGrpSpPr>
          <p:cNvPr id="7" name="Grupo 6"/>
          <p:cNvGrpSpPr>
            <a:grpSpLocks/>
          </p:cNvGrpSpPr>
          <p:nvPr/>
        </p:nvGrpSpPr>
        <p:grpSpPr bwMode="auto">
          <a:xfrm>
            <a:off x="4727575" y="3957638"/>
            <a:ext cx="2544763" cy="1209675"/>
            <a:chOff x="4727848" y="3957638"/>
            <a:chExt cx="2544490" cy="1209377"/>
          </a:xfrm>
        </p:grpSpPr>
        <p:grpSp>
          <p:nvGrpSpPr>
            <p:cNvPr id="21545" name="Grupo 46"/>
            <p:cNvGrpSpPr>
              <a:grpSpLocks/>
            </p:cNvGrpSpPr>
            <p:nvPr/>
          </p:nvGrpSpPr>
          <p:grpSpPr bwMode="auto">
            <a:xfrm>
              <a:off x="5327650" y="3957638"/>
              <a:ext cx="1944688" cy="792162"/>
              <a:chOff x="1115616" y="1700808"/>
              <a:chExt cx="2356275" cy="892552"/>
            </a:xfrm>
          </p:grpSpPr>
          <p:sp>
            <p:nvSpPr>
              <p:cNvPr id="39" name="Text Box 14"/>
              <p:cNvSpPr txBox="1">
                <a:spLocks noChangeArrowheads="1"/>
              </p:cNvSpPr>
              <p:nvPr/>
            </p:nvSpPr>
            <p:spPr bwMode="auto">
              <a:xfrm>
                <a:off x="1115869" y="1700808"/>
                <a:ext cx="2356022" cy="867297"/>
              </a:xfrm>
              <a:prstGeom prst="rect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endParaRPr lang="es-ES" sz="2200" dirty="0">
                  <a:latin typeface="Consolas" panose="020B0609020204030204" pitchFamily="49" charset="0"/>
                  <a:cs typeface="Arial" charset="0"/>
                </a:endParaRPr>
              </a:p>
              <a:p>
                <a:pPr eaLnBrk="1" hangingPunct="1">
                  <a:defRPr/>
                </a:pPr>
                <a:endParaRPr lang="es-ES" sz="2200" dirty="0">
                  <a:latin typeface="Consolas" panose="020B0609020204030204" pitchFamily="49" charset="0"/>
                  <a:cs typeface="Arial" charset="0"/>
                </a:endParaRPr>
              </a:p>
            </p:txBody>
          </p:sp>
          <p:cxnSp>
            <p:nvCxnSpPr>
              <p:cNvPr id="40" name="Conector recto 39"/>
              <p:cNvCxnSpPr/>
              <p:nvPr/>
            </p:nvCxnSpPr>
            <p:spPr>
              <a:xfrm>
                <a:off x="2627569" y="1700808"/>
                <a:ext cx="0" cy="89233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 Box 14"/>
            <p:cNvSpPr txBox="1">
              <a:spLocks noChangeArrowheads="1"/>
            </p:cNvSpPr>
            <p:nvPr/>
          </p:nvSpPr>
          <p:spPr bwMode="auto">
            <a:xfrm>
              <a:off x="4727848" y="4705166"/>
              <a:ext cx="1147640" cy="46184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s-ES" altLang="es-ES" sz="2400" b="1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nuevo</a:t>
              </a:r>
            </a:p>
          </p:txBody>
        </p:sp>
      </p:grpSp>
      <p:sp>
        <p:nvSpPr>
          <p:cNvPr id="49174" name="Text Box 14"/>
          <p:cNvSpPr txBox="1">
            <a:spLocks noChangeArrowheads="1"/>
          </p:cNvSpPr>
          <p:nvPr/>
        </p:nvSpPr>
        <p:spPr bwMode="auto">
          <a:xfrm>
            <a:off x="5513388" y="3346450"/>
            <a:ext cx="8143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" altLang="es-ES" sz="2400">
                <a:latin typeface="Consolas" pitchFamily="49" charset="0"/>
              </a:rPr>
              <a:t>167</a:t>
            </a:r>
          </a:p>
        </p:txBody>
      </p:sp>
      <p:sp>
        <p:nvSpPr>
          <p:cNvPr id="49175" name="Text Box 14"/>
          <p:cNvSpPr txBox="1">
            <a:spLocks noChangeArrowheads="1"/>
          </p:cNvSpPr>
          <p:nvPr/>
        </p:nvSpPr>
        <p:spPr bwMode="auto">
          <a:xfrm>
            <a:off x="6499225" y="3344863"/>
            <a:ext cx="814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" altLang="es-ES" sz="2400">
                <a:latin typeface="Consolas" pitchFamily="49" charset="0"/>
              </a:rPr>
              <a:t>nil</a:t>
            </a:r>
          </a:p>
        </p:txBody>
      </p:sp>
      <p:sp>
        <p:nvSpPr>
          <p:cNvPr id="52" name="Text Box 14"/>
          <p:cNvSpPr txBox="1">
            <a:spLocks noChangeArrowheads="1"/>
          </p:cNvSpPr>
          <p:nvPr/>
        </p:nvSpPr>
        <p:spPr bwMode="auto">
          <a:xfrm>
            <a:off x="6026150" y="6267450"/>
            <a:ext cx="8588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" altLang="es-ES" sz="2400" b="1">
                <a:solidFill>
                  <a:srgbClr val="FF3300"/>
                </a:solidFill>
                <a:latin typeface="Consolas" pitchFamily="49" charset="0"/>
              </a:rPr>
              <a:t>pri</a:t>
            </a:r>
          </a:p>
        </p:txBody>
      </p:sp>
      <p:grpSp>
        <p:nvGrpSpPr>
          <p:cNvPr id="8" name="Grupo 7"/>
          <p:cNvGrpSpPr>
            <a:grpSpLocks/>
          </p:cNvGrpSpPr>
          <p:nvPr/>
        </p:nvGrpSpPr>
        <p:grpSpPr bwMode="auto">
          <a:xfrm>
            <a:off x="1703388" y="5592763"/>
            <a:ext cx="2698750" cy="1135062"/>
            <a:chOff x="1703512" y="5592763"/>
            <a:chExt cx="2698626" cy="1134765"/>
          </a:xfrm>
        </p:grpSpPr>
        <p:sp>
          <p:nvSpPr>
            <p:cNvPr id="47" name="Text Box 14"/>
            <p:cNvSpPr txBox="1">
              <a:spLocks noChangeArrowheads="1"/>
            </p:cNvSpPr>
            <p:nvPr/>
          </p:nvSpPr>
          <p:spPr bwMode="auto">
            <a:xfrm>
              <a:off x="1703512" y="6265687"/>
              <a:ext cx="1104849" cy="46184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s-ES" altLang="es-ES" sz="2400" b="1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nuevo</a:t>
              </a:r>
            </a:p>
          </p:txBody>
        </p:sp>
        <p:grpSp>
          <p:nvGrpSpPr>
            <p:cNvPr id="21542" name="Grupo 46"/>
            <p:cNvGrpSpPr>
              <a:grpSpLocks/>
            </p:cNvGrpSpPr>
            <p:nvPr/>
          </p:nvGrpSpPr>
          <p:grpSpPr bwMode="auto">
            <a:xfrm>
              <a:off x="2457450" y="5592763"/>
              <a:ext cx="1944688" cy="792162"/>
              <a:chOff x="1115616" y="1700808"/>
              <a:chExt cx="2356275" cy="892552"/>
            </a:xfrm>
          </p:grpSpPr>
          <p:sp>
            <p:nvSpPr>
              <p:cNvPr id="56" name="Text Box 14"/>
              <p:cNvSpPr txBox="1">
                <a:spLocks noChangeArrowheads="1"/>
              </p:cNvSpPr>
              <p:nvPr/>
            </p:nvSpPr>
            <p:spPr bwMode="auto">
              <a:xfrm>
                <a:off x="1115724" y="1700808"/>
                <a:ext cx="2356167" cy="867284"/>
              </a:xfrm>
              <a:prstGeom prst="rect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endParaRPr lang="es-ES" sz="2200" dirty="0">
                  <a:latin typeface="Consolas" panose="020B0609020204030204" pitchFamily="49" charset="0"/>
                  <a:cs typeface="Arial" charset="0"/>
                </a:endParaRPr>
              </a:p>
              <a:p>
                <a:pPr eaLnBrk="1" hangingPunct="1">
                  <a:defRPr/>
                </a:pPr>
                <a:endParaRPr lang="es-ES" sz="2200" dirty="0">
                  <a:latin typeface="Consolas" panose="020B0609020204030204" pitchFamily="49" charset="0"/>
                  <a:cs typeface="Arial" charset="0"/>
                </a:endParaRPr>
              </a:p>
            </p:txBody>
          </p:sp>
          <p:cxnSp>
            <p:nvCxnSpPr>
              <p:cNvPr id="57" name="Conector recto 56"/>
              <p:cNvCxnSpPr/>
              <p:nvPr/>
            </p:nvCxnSpPr>
            <p:spPr>
              <a:xfrm>
                <a:off x="2627517" y="1700808"/>
                <a:ext cx="0" cy="89231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183" name="Text Box 14"/>
          <p:cNvSpPr txBox="1">
            <a:spLocks noChangeArrowheads="1"/>
          </p:cNvSpPr>
          <p:nvPr/>
        </p:nvSpPr>
        <p:spPr bwMode="auto">
          <a:xfrm>
            <a:off x="2644775" y="4981575"/>
            <a:ext cx="812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" altLang="es-ES" sz="2400">
                <a:latin typeface="Consolas" pitchFamily="49" charset="0"/>
              </a:rPr>
              <a:t>32</a:t>
            </a:r>
          </a:p>
        </p:txBody>
      </p:sp>
      <p:sp>
        <p:nvSpPr>
          <p:cNvPr id="49184" name="Text Box 14"/>
          <p:cNvSpPr txBox="1">
            <a:spLocks noChangeArrowheads="1"/>
          </p:cNvSpPr>
          <p:nvPr/>
        </p:nvSpPr>
        <p:spPr bwMode="auto">
          <a:xfrm>
            <a:off x="3630613" y="4979988"/>
            <a:ext cx="812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" altLang="es-ES" sz="2400">
                <a:latin typeface="Consolas" pitchFamily="49" charset="0"/>
              </a:rPr>
              <a:t>nil</a:t>
            </a:r>
          </a:p>
        </p:txBody>
      </p:sp>
      <p:grpSp>
        <p:nvGrpSpPr>
          <p:cNvPr id="10" name="Grupo 9"/>
          <p:cNvGrpSpPr>
            <a:grpSpLocks/>
          </p:cNvGrpSpPr>
          <p:nvPr/>
        </p:nvGrpSpPr>
        <p:grpSpPr bwMode="auto">
          <a:xfrm>
            <a:off x="5305425" y="5616575"/>
            <a:ext cx="4845050" cy="792163"/>
            <a:chOff x="5303838" y="5616575"/>
            <a:chExt cx="4845050" cy="792163"/>
          </a:xfrm>
        </p:grpSpPr>
        <p:grpSp>
          <p:nvGrpSpPr>
            <p:cNvPr id="21532" name="Grupo 46"/>
            <p:cNvGrpSpPr>
              <a:grpSpLocks/>
            </p:cNvGrpSpPr>
            <p:nvPr/>
          </p:nvGrpSpPr>
          <p:grpSpPr bwMode="auto">
            <a:xfrm>
              <a:off x="8124825" y="5616575"/>
              <a:ext cx="1944688" cy="792163"/>
              <a:chOff x="1115616" y="1700808"/>
              <a:chExt cx="2356275" cy="892552"/>
            </a:xfrm>
          </p:grpSpPr>
          <p:sp>
            <p:nvSpPr>
              <p:cNvPr id="45" name="Text Box 14"/>
              <p:cNvSpPr txBox="1">
                <a:spLocks noChangeArrowheads="1"/>
              </p:cNvSpPr>
              <p:nvPr/>
            </p:nvSpPr>
            <p:spPr bwMode="auto">
              <a:xfrm>
                <a:off x="1115617" y="1700808"/>
                <a:ext cx="2356274" cy="867510"/>
              </a:xfrm>
              <a:prstGeom prst="rect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endParaRPr lang="es-ES" sz="2200" dirty="0">
                  <a:latin typeface="Consolas" panose="020B0609020204030204" pitchFamily="49" charset="0"/>
                  <a:cs typeface="Arial" charset="0"/>
                </a:endParaRPr>
              </a:p>
              <a:p>
                <a:pPr eaLnBrk="1" hangingPunct="1">
                  <a:defRPr/>
                </a:pPr>
                <a:endParaRPr lang="es-ES" sz="2200" dirty="0">
                  <a:latin typeface="Consolas" panose="020B0609020204030204" pitchFamily="49" charset="0"/>
                  <a:cs typeface="Arial" charset="0"/>
                </a:endParaRPr>
              </a:p>
            </p:txBody>
          </p:sp>
          <p:cxnSp>
            <p:nvCxnSpPr>
              <p:cNvPr id="46" name="Conector recto 45"/>
              <p:cNvCxnSpPr/>
              <p:nvPr/>
            </p:nvCxnSpPr>
            <p:spPr>
              <a:xfrm>
                <a:off x="2627480" y="1700808"/>
                <a:ext cx="0" cy="89255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33" name="Text Box 14"/>
            <p:cNvSpPr txBox="1">
              <a:spLocks noChangeArrowheads="1"/>
            </p:cNvSpPr>
            <p:nvPr/>
          </p:nvSpPr>
          <p:spPr bwMode="auto">
            <a:xfrm>
              <a:off x="8262938" y="5781675"/>
              <a:ext cx="188595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ysDash"/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s-ES" altLang="es-ES" sz="2400">
                  <a:latin typeface="Consolas" pitchFamily="49" charset="0"/>
                </a:rPr>
                <a:t> 48    nil</a:t>
              </a:r>
            </a:p>
          </p:txBody>
        </p:sp>
        <p:grpSp>
          <p:nvGrpSpPr>
            <p:cNvPr id="21534" name="Grupo 46"/>
            <p:cNvGrpSpPr>
              <a:grpSpLocks/>
            </p:cNvGrpSpPr>
            <p:nvPr/>
          </p:nvGrpSpPr>
          <p:grpSpPr bwMode="auto">
            <a:xfrm>
              <a:off x="5303838" y="5616575"/>
              <a:ext cx="1944687" cy="792163"/>
              <a:chOff x="1115616" y="1700808"/>
              <a:chExt cx="2356275" cy="892552"/>
            </a:xfrm>
          </p:grpSpPr>
          <p:sp>
            <p:nvSpPr>
              <p:cNvPr id="50" name="Text Box 14"/>
              <p:cNvSpPr txBox="1">
                <a:spLocks noChangeArrowheads="1"/>
              </p:cNvSpPr>
              <p:nvPr/>
            </p:nvSpPr>
            <p:spPr bwMode="auto">
              <a:xfrm>
                <a:off x="1115616" y="1700808"/>
                <a:ext cx="2356276" cy="867510"/>
              </a:xfrm>
              <a:prstGeom prst="rect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endParaRPr lang="es-ES" sz="2200" dirty="0">
                  <a:latin typeface="Consolas" panose="020B0609020204030204" pitchFamily="49" charset="0"/>
                  <a:cs typeface="Arial" charset="0"/>
                </a:endParaRPr>
              </a:p>
              <a:p>
                <a:pPr eaLnBrk="1" hangingPunct="1">
                  <a:defRPr/>
                </a:pPr>
                <a:endParaRPr lang="es-ES" sz="2200" dirty="0">
                  <a:latin typeface="Consolas" panose="020B0609020204030204" pitchFamily="49" charset="0"/>
                  <a:cs typeface="Arial" charset="0"/>
                </a:endParaRPr>
              </a:p>
            </p:txBody>
          </p:sp>
          <p:cxnSp>
            <p:nvCxnSpPr>
              <p:cNvPr id="51" name="Conector recto 50"/>
              <p:cNvCxnSpPr/>
              <p:nvPr/>
            </p:nvCxnSpPr>
            <p:spPr>
              <a:xfrm>
                <a:off x="2627479" y="1700808"/>
                <a:ext cx="0" cy="89255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35" name="Text Box 14"/>
            <p:cNvSpPr txBox="1">
              <a:spLocks noChangeArrowheads="1"/>
            </p:cNvSpPr>
            <p:nvPr/>
          </p:nvSpPr>
          <p:spPr bwMode="auto">
            <a:xfrm>
              <a:off x="5491163" y="5807075"/>
              <a:ext cx="8128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ysDash"/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s-ES" altLang="es-ES" sz="2400">
                  <a:latin typeface="Consolas" pitchFamily="49" charset="0"/>
                </a:rPr>
                <a:t>167</a:t>
              </a:r>
            </a:p>
          </p:txBody>
        </p:sp>
        <p:cxnSp>
          <p:nvCxnSpPr>
            <p:cNvPr id="4" name="Conector recto de flecha 3"/>
            <p:cNvCxnSpPr/>
            <p:nvPr/>
          </p:nvCxnSpPr>
          <p:spPr>
            <a:xfrm>
              <a:off x="6883401" y="6092825"/>
              <a:ext cx="1084262" cy="0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6 CuadroTexto"/>
          <p:cNvSpPr txBox="1"/>
          <p:nvPr/>
        </p:nvSpPr>
        <p:spPr bwMode="auto">
          <a:xfrm rot="673294">
            <a:off x="9759950" y="5080000"/>
            <a:ext cx="2611438" cy="9540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s-ES" sz="2800" b="1" dirty="0">
                <a:solidFill>
                  <a:schemeClr val="accent6"/>
                </a:solidFill>
              </a:rPr>
              <a:t>Cómo lo escribo?</a:t>
            </a:r>
          </a:p>
        </p:txBody>
      </p:sp>
      <p:cxnSp>
        <p:nvCxnSpPr>
          <p:cNvPr id="53" name="Conector recto de flecha 52"/>
          <p:cNvCxnSpPr/>
          <p:nvPr/>
        </p:nvCxnSpPr>
        <p:spPr>
          <a:xfrm>
            <a:off x="4219575" y="6059488"/>
            <a:ext cx="1084263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/>
          <p:nvPr/>
        </p:nvCxnSpPr>
        <p:spPr>
          <a:xfrm>
            <a:off x="7064375" y="4365625"/>
            <a:ext cx="1084263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-0.15951 0.0023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9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L -0.14011 0.0104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9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05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22222E-6 L 3.125E-6 0.11227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49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6 L 3.75E-6 0.1152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49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7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7037E-6 L -0.00273 0.11227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49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5602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22222E-6 L -0.0013 0.11551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49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9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5" grpId="0"/>
      <p:bldP spid="49166" grpId="0"/>
      <p:bldP spid="34" grpId="0"/>
      <p:bldP spid="34" grpId="1"/>
      <p:bldP spid="49169" grpId="0"/>
      <p:bldP spid="49174" grpId="0"/>
      <p:bldP spid="49174" grpId="1"/>
      <p:bldP spid="49175" grpId="0"/>
      <p:bldP spid="49175" grpId="1"/>
      <p:bldP spid="49175" grpId="2"/>
      <p:bldP spid="52" grpId="0"/>
      <p:bldP spid="52" grpId="1"/>
      <p:bldP spid="49183" grpId="0"/>
      <p:bldP spid="49183" grpId="1"/>
      <p:bldP spid="49184" grpId="0"/>
      <p:bldP spid="49184" grpId="1"/>
      <p:bldP spid="49184" grpId="2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19063" y="130175"/>
            <a:ext cx="8488362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Tipo de Dato - LISTA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1" name="3 Marcador de fecha"/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10</a:t>
            </a:r>
            <a:endParaRPr lang="es-ES" sz="1200" dirty="0"/>
          </a:p>
        </p:txBody>
      </p:sp>
      <p:sp>
        <p:nvSpPr>
          <p:cNvPr id="12" name="6 CuadroTexto"/>
          <p:cNvSpPr txBox="1"/>
          <p:nvPr/>
        </p:nvSpPr>
        <p:spPr>
          <a:xfrm>
            <a:off x="6815138" y="169863"/>
            <a:ext cx="4465637" cy="5222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800" b="1" dirty="0">
                <a:solidFill>
                  <a:schemeClr val="accent1">
                    <a:lumMod val="75000"/>
                  </a:schemeClr>
                </a:solidFill>
              </a:rPr>
              <a:t>AGREGAR ADELANTE</a:t>
            </a:r>
          </a:p>
        </p:txBody>
      </p:sp>
      <p:grpSp>
        <p:nvGrpSpPr>
          <p:cNvPr id="22533" name="Grupo 6"/>
          <p:cNvGrpSpPr>
            <a:grpSpLocks/>
          </p:cNvGrpSpPr>
          <p:nvPr/>
        </p:nvGrpSpPr>
        <p:grpSpPr bwMode="auto">
          <a:xfrm>
            <a:off x="10318750" y="241300"/>
            <a:ext cx="1728788" cy="360363"/>
            <a:chOff x="6528048" y="2204864"/>
            <a:chExt cx="2304256" cy="527050"/>
          </a:xfrm>
        </p:grpSpPr>
        <p:sp>
          <p:nvSpPr>
            <p:cNvPr id="15" name="Rectángulo 14"/>
            <p:cNvSpPr/>
            <p:nvPr/>
          </p:nvSpPr>
          <p:spPr>
            <a:xfrm>
              <a:off x="652804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17" name="Conector recto 16"/>
            <p:cNvCxnSpPr/>
            <p:nvPr/>
          </p:nvCxnSpPr>
          <p:spPr>
            <a:xfrm>
              <a:off x="724746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>
              <a:off x="7391350" y="2492768"/>
              <a:ext cx="43376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782511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854453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uadroTexto 15"/>
          <p:cNvSpPr txBox="1"/>
          <p:nvPr/>
        </p:nvSpPr>
        <p:spPr>
          <a:xfrm>
            <a:off x="1919288" y="1557338"/>
            <a:ext cx="10153650" cy="1014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hangingPunct="1">
              <a:buFont typeface="Wingdings 2" panose="05020102010507070707" pitchFamily="18" charset="2"/>
              <a:buNone/>
              <a:defRPr/>
            </a:pPr>
            <a:r>
              <a:rPr lang="es-ES" altLang="es-ES" sz="3000" b="1" dirty="0">
                <a:latin typeface="+mn-lt"/>
              </a:rPr>
              <a:t>Implica generar un nuevo nodo y agregarlo como primer elemento de la lista. </a:t>
            </a:r>
          </a:p>
        </p:txBody>
      </p:sp>
      <p:sp>
        <p:nvSpPr>
          <p:cNvPr id="21" name="6 CuadroTexto"/>
          <p:cNvSpPr txBox="1"/>
          <p:nvPr/>
        </p:nvSpPr>
        <p:spPr>
          <a:xfrm>
            <a:off x="1692275" y="1031875"/>
            <a:ext cx="7212013" cy="584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3200" b="1" dirty="0">
                <a:solidFill>
                  <a:schemeClr val="accent1">
                    <a:lumMod val="75000"/>
                  </a:schemeClr>
                </a:solidFill>
              </a:rPr>
              <a:t>AGREGAR ADELANTE EN UNA LISTA</a:t>
            </a:r>
          </a:p>
        </p:txBody>
      </p:sp>
      <p:pic>
        <p:nvPicPr>
          <p:cNvPr id="22536" name="Imagen 13" descr="Un dibujo de una cara feliz&#10;&#10;Descripción generada automáticamente con confianza 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765175"/>
            <a:ext cx="1703387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6 CuadroTexto"/>
          <p:cNvSpPr txBox="1"/>
          <p:nvPr/>
        </p:nvSpPr>
        <p:spPr>
          <a:xfrm>
            <a:off x="277813" y="2781300"/>
            <a:ext cx="11736387" cy="31702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Reservo espacio en memoria </a:t>
            </a:r>
            <a:r>
              <a:rPr lang="es-ES_tradnl" sz="2200" b="1" dirty="0">
                <a:solidFill>
                  <a:srgbClr val="FF3300"/>
                </a:solidFill>
                <a:latin typeface="Consolas" pitchFamily="49" charset="0"/>
              </a:rPr>
              <a:t>nuevo elemento</a:t>
            </a:r>
            <a:r>
              <a:rPr lang="es-ES_tradnl" sz="2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 algn="just" eaLnBrk="1" hangingPunct="1">
              <a:buClr>
                <a:srgbClr val="FFCC66"/>
              </a:buClr>
              <a:defRPr/>
            </a:pPr>
            <a:endParaRPr lang="es-ES_tradnl" sz="2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si</a:t>
            </a:r>
            <a:r>
              <a:rPr lang="es-ES_tradnl" sz="2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(es el primer elemento a agregar)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asigno al puntero inicial la dirección del </a:t>
            </a:r>
            <a:r>
              <a:rPr lang="es-ES_tradnl" sz="2400" b="1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nuevo elemento</a:t>
            </a:r>
            <a:r>
              <a:rPr lang="es-ES_tradnl" sz="2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 algn="just" eaLnBrk="1" hangingPunct="1">
              <a:buClr>
                <a:srgbClr val="FFCC66"/>
              </a:buClr>
              <a:defRPr/>
            </a:pPr>
            <a:endParaRPr lang="es-ES_tradnl" sz="2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sino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indico que el siguiente de </a:t>
            </a:r>
            <a:r>
              <a:rPr lang="es-ES_tradnl" sz="2200" b="1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nuevo elemento</a:t>
            </a:r>
            <a:r>
              <a:rPr lang="es-ES_tradnl" sz="2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es el puntero inicial.</a:t>
            </a:r>
          </a:p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actualizo el puntero inicial de la lista con la dirección del </a:t>
            </a:r>
            <a:r>
              <a:rPr lang="es-ES_tradnl" sz="2200" b="1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nuevo   elemento</a:t>
            </a:r>
            <a:r>
              <a:rPr lang="es-ES_tradnl" sz="2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19063" y="130175"/>
            <a:ext cx="8488362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Tipo de Dato - LISTA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1" name="3 Marcador de fecha"/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10</a:t>
            </a:r>
            <a:endParaRPr lang="es-ES" sz="1200" dirty="0"/>
          </a:p>
        </p:txBody>
      </p:sp>
      <p:sp>
        <p:nvSpPr>
          <p:cNvPr id="12" name="6 CuadroTexto"/>
          <p:cNvSpPr txBox="1"/>
          <p:nvPr/>
        </p:nvSpPr>
        <p:spPr>
          <a:xfrm>
            <a:off x="6815138" y="169863"/>
            <a:ext cx="4465637" cy="5222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800" b="1" dirty="0">
                <a:solidFill>
                  <a:schemeClr val="accent1">
                    <a:lumMod val="75000"/>
                  </a:schemeClr>
                </a:solidFill>
              </a:rPr>
              <a:t>AGREGAR ADELANTE</a:t>
            </a:r>
          </a:p>
        </p:txBody>
      </p:sp>
      <p:grpSp>
        <p:nvGrpSpPr>
          <p:cNvPr id="23557" name="Grupo 6"/>
          <p:cNvGrpSpPr>
            <a:grpSpLocks/>
          </p:cNvGrpSpPr>
          <p:nvPr/>
        </p:nvGrpSpPr>
        <p:grpSpPr bwMode="auto">
          <a:xfrm>
            <a:off x="10318750" y="241300"/>
            <a:ext cx="1728788" cy="360363"/>
            <a:chOff x="6528048" y="2204864"/>
            <a:chExt cx="2304256" cy="527050"/>
          </a:xfrm>
        </p:grpSpPr>
        <p:sp>
          <p:nvSpPr>
            <p:cNvPr id="15" name="Rectángulo 14"/>
            <p:cNvSpPr/>
            <p:nvPr/>
          </p:nvSpPr>
          <p:spPr>
            <a:xfrm>
              <a:off x="652804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17" name="Conector recto 16"/>
            <p:cNvCxnSpPr/>
            <p:nvPr/>
          </p:nvCxnSpPr>
          <p:spPr>
            <a:xfrm>
              <a:off x="724746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>
              <a:off x="7391350" y="2492768"/>
              <a:ext cx="43376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782511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854453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uadroTexto 15"/>
          <p:cNvSpPr txBox="1"/>
          <p:nvPr/>
        </p:nvSpPr>
        <p:spPr>
          <a:xfrm>
            <a:off x="1919288" y="1557338"/>
            <a:ext cx="10153650" cy="8921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hangingPunct="1">
              <a:buFont typeface="Wingdings 2" panose="05020102010507070707" pitchFamily="18" charset="2"/>
              <a:buNone/>
              <a:defRPr/>
            </a:pPr>
            <a:r>
              <a:rPr lang="es-ES" altLang="es-ES" sz="2600" b="1" dirty="0">
                <a:latin typeface="+mn-lt"/>
              </a:rPr>
              <a:t>Implica generar un nuevo nodo y agregarlo como primer elemento de la lista. </a:t>
            </a:r>
          </a:p>
        </p:txBody>
      </p:sp>
      <p:sp>
        <p:nvSpPr>
          <p:cNvPr id="21" name="6 CuadroTexto"/>
          <p:cNvSpPr txBox="1"/>
          <p:nvPr/>
        </p:nvSpPr>
        <p:spPr>
          <a:xfrm>
            <a:off x="1692275" y="1031875"/>
            <a:ext cx="7212013" cy="584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3200" b="1" dirty="0">
                <a:solidFill>
                  <a:schemeClr val="accent1">
                    <a:lumMod val="75000"/>
                  </a:schemeClr>
                </a:solidFill>
              </a:rPr>
              <a:t>AGREGAR ADELANTE EN UNA LISTA</a:t>
            </a:r>
          </a:p>
        </p:txBody>
      </p:sp>
      <p:pic>
        <p:nvPicPr>
          <p:cNvPr id="23560" name="Imagen 13" descr="Un dibujo de una cara feliz&#10;&#10;Descripción generada automáticamente con confianza 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765175"/>
            <a:ext cx="1703387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1" name="Text Box 14"/>
          <p:cNvSpPr txBox="1">
            <a:spLocks noChangeArrowheads="1"/>
          </p:cNvSpPr>
          <p:nvPr/>
        </p:nvSpPr>
        <p:spPr bwMode="auto">
          <a:xfrm>
            <a:off x="3359150" y="2154238"/>
            <a:ext cx="48244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AR" altLang="es-ES">
                <a:latin typeface="Consolas" pitchFamily="49" charset="0"/>
              </a:rPr>
              <a:t>Program uno;</a:t>
            </a:r>
          </a:p>
          <a:p>
            <a:pPr eaLnBrk="1" hangingPunct="1"/>
            <a:endParaRPr lang="es-AR" altLang="es-ES">
              <a:latin typeface="Consolas" pitchFamily="49" charset="0"/>
            </a:endParaRPr>
          </a:p>
          <a:p>
            <a:pPr eaLnBrk="1" hangingPunct="1"/>
            <a:r>
              <a:rPr lang="es-AR" altLang="es-ES">
                <a:latin typeface="Consolas" pitchFamily="49" charset="0"/>
              </a:rPr>
              <a:t>Type listaE= </a:t>
            </a:r>
            <a:r>
              <a:rPr lang="es-ES_tradnl" altLang="es-ES" b="1">
                <a:latin typeface="Consolas" pitchFamily="49" charset="0"/>
              </a:rPr>
              <a:t>^</a:t>
            </a:r>
            <a:r>
              <a:rPr lang="es-ES_tradnl" altLang="es-ES">
                <a:latin typeface="Consolas" pitchFamily="49" charset="0"/>
              </a:rPr>
              <a:t>datosEnteros;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   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   datosEnteros= record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                  elem:integer;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                  sig:listaE;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                 end;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Var 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pri: listaE; 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num:integer;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Begin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crear(pri);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read (num);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  agregarAdelante (pri,num);</a:t>
            </a:r>
          </a:p>
          <a:p>
            <a:pPr eaLnBrk="1" hangingPunct="1"/>
            <a:r>
              <a:rPr lang="es-ES_tradnl" altLang="es-ES">
                <a:latin typeface="Consolas" pitchFamily="49" charset="0"/>
              </a:rPr>
              <a:t>End.</a:t>
            </a:r>
            <a:endParaRPr lang="es-ES" altLang="es-ES">
              <a:latin typeface="Consolas" pitchFamily="49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19063" y="130175"/>
            <a:ext cx="8488362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Tipo de Dato - LISTA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1" name="3 Marcador de fecha"/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10</a:t>
            </a:r>
            <a:endParaRPr lang="es-ES" sz="1200" dirty="0"/>
          </a:p>
        </p:txBody>
      </p:sp>
      <p:sp>
        <p:nvSpPr>
          <p:cNvPr id="12" name="6 CuadroTexto"/>
          <p:cNvSpPr txBox="1"/>
          <p:nvPr/>
        </p:nvSpPr>
        <p:spPr>
          <a:xfrm>
            <a:off x="6815138" y="169863"/>
            <a:ext cx="4465637" cy="5222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800" b="1" dirty="0">
                <a:solidFill>
                  <a:schemeClr val="accent1">
                    <a:lumMod val="75000"/>
                  </a:schemeClr>
                </a:solidFill>
              </a:rPr>
              <a:t>AGREGAR ADELANTE</a:t>
            </a:r>
          </a:p>
        </p:txBody>
      </p:sp>
      <p:grpSp>
        <p:nvGrpSpPr>
          <p:cNvPr id="24581" name="Grupo 6"/>
          <p:cNvGrpSpPr>
            <a:grpSpLocks/>
          </p:cNvGrpSpPr>
          <p:nvPr/>
        </p:nvGrpSpPr>
        <p:grpSpPr bwMode="auto">
          <a:xfrm>
            <a:off x="10318750" y="241300"/>
            <a:ext cx="1728788" cy="360363"/>
            <a:chOff x="6528048" y="2204864"/>
            <a:chExt cx="2304256" cy="527050"/>
          </a:xfrm>
        </p:grpSpPr>
        <p:sp>
          <p:nvSpPr>
            <p:cNvPr id="15" name="Rectángulo 14"/>
            <p:cNvSpPr/>
            <p:nvPr/>
          </p:nvSpPr>
          <p:spPr>
            <a:xfrm>
              <a:off x="652804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17" name="Conector recto 16"/>
            <p:cNvCxnSpPr/>
            <p:nvPr/>
          </p:nvCxnSpPr>
          <p:spPr>
            <a:xfrm>
              <a:off x="724746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>
              <a:off x="7391350" y="2492768"/>
              <a:ext cx="43376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782511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854453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82" name="Text Box 14"/>
          <p:cNvSpPr txBox="1">
            <a:spLocks noChangeArrowheads="1"/>
          </p:cNvSpPr>
          <p:nvPr/>
        </p:nvSpPr>
        <p:spPr bwMode="auto">
          <a:xfrm>
            <a:off x="911225" y="1166813"/>
            <a:ext cx="103695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" altLang="es-ES" sz="2400">
                <a:latin typeface="Consolas" pitchFamily="49" charset="0"/>
              </a:rPr>
              <a:t>procedure </a:t>
            </a:r>
            <a:r>
              <a:rPr lang="es-ES_tradnl" altLang="es-ES" sz="2400">
                <a:latin typeface="Consolas" pitchFamily="49" charset="0"/>
              </a:rPr>
              <a:t>agregarAdelante (var pI:listaE; num:integer);</a:t>
            </a:r>
          </a:p>
          <a:p>
            <a:pPr eaLnBrk="1" hangingPunct="1"/>
            <a:r>
              <a:rPr lang="es-ES_tradnl" altLang="es-ES" sz="2400">
                <a:latin typeface="Consolas" pitchFamily="49" charset="0"/>
              </a:rPr>
              <a:t>Var</a:t>
            </a:r>
          </a:p>
          <a:p>
            <a:pPr eaLnBrk="1" hangingPunct="1"/>
            <a:r>
              <a:rPr lang="es-ES_tradnl" altLang="es-ES" sz="2400">
                <a:latin typeface="Consolas" pitchFamily="49" charset="0"/>
              </a:rPr>
              <a:t> nuevo:listaE;</a:t>
            </a:r>
          </a:p>
          <a:p>
            <a:pPr eaLnBrk="1" hangingPunct="1"/>
            <a:r>
              <a:rPr lang="es-ES_tradnl" altLang="es-ES" sz="2400">
                <a:latin typeface="Consolas" pitchFamily="49" charset="0"/>
              </a:rPr>
              <a:t> </a:t>
            </a:r>
          </a:p>
          <a:p>
            <a:pPr eaLnBrk="1" hangingPunct="1"/>
            <a:r>
              <a:rPr lang="es-ES_tradnl" altLang="es-ES" sz="2400">
                <a:latin typeface="Consolas" pitchFamily="49" charset="0"/>
              </a:rPr>
              <a:t>Begin</a:t>
            </a:r>
          </a:p>
          <a:p>
            <a:pPr algn="just" eaLnBrk="1" hangingPunct="1">
              <a:buClr>
                <a:srgbClr val="FFCC66"/>
              </a:buClr>
            </a:pPr>
            <a:r>
              <a:rPr lang="es-ES_tradnl" altLang="es-ES" sz="2400">
                <a:latin typeface="Consolas" pitchFamily="49" charset="0"/>
              </a:rPr>
              <a:t>  </a:t>
            </a:r>
            <a:r>
              <a:rPr lang="es-ES_tradnl" altLang="es-AR" sz="2400">
                <a:latin typeface="Consolas" pitchFamily="49" charset="0"/>
              </a:rPr>
              <a:t> new (nuevo); nuevo^.elem:= num; nuevo^.sig:=nil; </a:t>
            </a:r>
          </a:p>
        </p:txBody>
      </p:sp>
      <p:sp>
        <p:nvSpPr>
          <p:cNvPr id="24583" name="CuadroTexto 24"/>
          <p:cNvSpPr txBox="1">
            <a:spLocks noChangeArrowheads="1"/>
          </p:cNvSpPr>
          <p:nvPr/>
        </p:nvSpPr>
        <p:spPr bwMode="auto">
          <a:xfrm>
            <a:off x="911225" y="3573463"/>
            <a:ext cx="61499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>
              <a:buClr>
                <a:srgbClr val="FFCC66"/>
              </a:buClr>
            </a:pPr>
            <a:r>
              <a:rPr lang="es-ES_tradnl" altLang="es-AR" sz="2400">
                <a:latin typeface="Consolas" pitchFamily="49" charset="0"/>
              </a:rPr>
              <a:t>   if (pI = nil) then pI:= nuevo</a:t>
            </a:r>
          </a:p>
          <a:p>
            <a:pPr algn="just" eaLnBrk="1" hangingPunct="1">
              <a:buClr>
                <a:srgbClr val="FFCC66"/>
              </a:buClr>
            </a:pPr>
            <a:r>
              <a:rPr lang="es-ES_tradnl" altLang="es-AR" sz="2400">
                <a:latin typeface="Consolas" pitchFamily="49" charset="0"/>
              </a:rPr>
              <a:t>   else begin</a:t>
            </a:r>
          </a:p>
          <a:p>
            <a:pPr algn="just" eaLnBrk="1" hangingPunct="1">
              <a:buClr>
                <a:srgbClr val="FFCC66"/>
              </a:buClr>
            </a:pPr>
            <a:r>
              <a:rPr lang="es-ES_tradnl" altLang="es-AR" sz="2400">
                <a:latin typeface="Consolas" pitchFamily="49" charset="0"/>
              </a:rPr>
              <a:t>        nuevo^.sig:= pI;</a:t>
            </a:r>
          </a:p>
          <a:p>
            <a:pPr algn="just" eaLnBrk="1" hangingPunct="1">
              <a:buClr>
                <a:srgbClr val="FFCC66"/>
              </a:buClr>
            </a:pPr>
            <a:r>
              <a:rPr lang="es-ES_tradnl" altLang="es-AR" sz="2400">
                <a:latin typeface="Consolas" pitchFamily="49" charset="0"/>
              </a:rPr>
              <a:t>        pI:=nuevo;</a:t>
            </a:r>
          </a:p>
          <a:p>
            <a:pPr algn="just" eaLnBrk="1" hangingPunct="1">
              <a:buClr>
                <a:srgbClr val="FFCC66"/>
              </a:buClr>
            </a:pPr>
            <a:r>
              <a:rPr lang="es-ES_tradnl" altLang="es-AR" sz="2400">
                <a:latin typeface="Consolas" pitchFamily="49" charset="0"/>
              </a:rPr>
              <a:t>       end;</a:t>
            </a:r>
          </a:p>
          <a:p>
            <a:pPr algn="just" eaLnBrk="1" hangingPunct="1">
              <a:buClr>
                <a:srgbClr val="FFCC66"/>
              </a:buClr>
            </a:pPr>
            <a:r>
              <a:rPr lang="es-ES_tradnl" altLang="es-AR" sz="2400">
                <a:latin typeface="Consolas" pitchFamily="49" charset="0"/>
              </a:rPr>
              <a:t>End;</a:t>
            </a:r>
            <a:endParaRPr lang="es-AR" altLang="es-AR" sz="2400"/>
          </a:p>
        </p:txBody>
      </p:sp>
      <p:sp>
        <p:nvSpPr>
          <p:cNvPr id="26" name="Abrir llave 25"/>
          <p:cNvSpPr/>
          <p:nvPr/>
        </p:nvSpPr>
        <p:spPr>
          <a:xfrm rot="5400000">
            <a:off x="4862513" y="-185738"/>
            <a:ext cx="431800" cy="6048375"/>
          </a:xfrm>
          <a:prstGeom prst="leftBrac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7" name="Abrir llave 26"/>
          <p:cNvSpPr/>
          <p:nvPr/>
        </p:nvSpPr>
        <p:spPr>
          <a:xfrm rot="10800000">
            <a:off x="6477000" y="3776663"/>
            <a:ext cx="338138" cy="1668462"/>
          </a:xfrm>
          <a:prstGeom prst="leftBrac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8" name="6 CuadroTexto"/>
          <p:cNvSpPr txBox="1"/>
          <p:nvPr/>
        </p:nvSpPr>
        <p:spPr>
          <a:xfrm rot="21329237">
            <a:off x="3527425" y="1819275"/>
            <a:ext cx="3079750" cy="7080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buClr>
                <a:srgbClr val="FFCC66"/>
              </a:buClr>
              <a:defRPr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Creo espacio para el </a:t>
            </a:r>
          </a:p>
          <a:p>
            <a:pPr algn="ctr" eaLnBrk="1" hangingPunct="1">
              <a:buClr>
                <a:srgbClr val="FFCC66"/>
              </a:buClr>
              <a:defRPr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nuevo elemento</a:t>
            </a:r>
          </a:p>
        </p:txBody>
      </p:sp>
      <p:sp>
        <p:nvSpPr>
          <p:cNvPr id="29" name="6 CuadroTexto"/>
          <p:cNvSpPr txBox="1"/>
          <p:nvPr/>
        </p:nvSpPr>
        <p:spPr>
          <a:xfrm>
            <a:off x="6743700" y="4221163"/>
            <a:ext cx="2968625" cy="101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buClr>
                <a:srgbClr val="FFCC66"/>
              </a:buClr>
              <a:defRPr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Evalúo el caso y reasigno los punteros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119063" y="130175"/>
            <a:ext cx="8488362" cy="695325"/>
          </a:xfrm>
          <a:prstGeom prst="rect">
            <a:avLst/>
          </a:prstGeo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4000" dirty="0">
                <a:latin typeface="+mn-lt"/>
              </a:rPr>
              <a:t>CADP – </a:t>
            </a:r>
            <a:r>
              <a:rPr lang="en-US" altLang="es-AR" sz="4000" b="1" dirty="0">
                <a:latin typeface="+mn-lt"/>
              </a:rPr>
              <a:t>Tipo de Dato - LISTA</a:t>
            </a:r>
            <a:endParaRPr lang="es-AR" altLang="es-AR" sz="4000" b="1" dirty="0">
              <a:latin typeface="+mn-lt"/>
            </a:endParaRPr>
          </a:p>
        </p:txBody>
      </p:sp>
      <p:sp>
        <p:nvSpPr>
          <p:cNvPr id="11" name="3 Marcador de fecha"/>
          <p:cNvSpPr>
            <a:spLocks noGrp="1"/>
          </p:cNvSpPr>
          <p:nvPr>
            <p:ph type="dt" sz="quarter" idx="10"/>
          </p:nvPr>
        </p:nvSpPr>
        <p:spPr bwMode="auto">
          <a:xfrm>
            <a:off x="0" y="6418263"/>
            <a:ext cx="982663" cy="395287"/>
          </a:xfrm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_tradnl" sz="1200" dirty="0"/>
              <a:t>Clase 10</a:t>
            </a:r>
            <a:endParaRPr lang="es-ES" sz="1200" dirty="0"/>
          </a:p>
        </p:txBody>
      </p:sp>
      <p:sp>
        <p:nvSpPr>
          <p:cNvPr id="12" name="6 CuadroTexto"/>
          <p:cNvSpPr txBox="1"/>
          <p:nvPr/>
        </p:nvSpPr>
        <p:spPr>
          <a:xfrm>
            <a:off x="6815138" y="169863"/>
            <a:ext cx="4465637" cy="5222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_tradnl" sz="2800" b="1" dirty="0">
                <a:solidFill>
                  <a:schemeClr val="accent1">
                    <a:lumMod val="75000"/>
                  </a:schemeClr>
                </a:solidFill>
              </a:rPr>
              <a:t>AGREGAR AL FINAL</a:t>
            </a:r>
          </a:p>
        </p:txBody>
      </p:sp>
      <p:grpSp>
        <p:nvGrpSpPr>
          <p:cNvPr id="25605" name="Grupo 6"/>
          <p:cNvGrpSpPr>
            <a:grpSpLocks/>
          </p:cNvGrpSpPr>
          <p:nvPr/>
        </p:nvGrpSpPr>
        <p:grpSpPr bwMode="auto">
          <a:xfrm>
            <a:off x="10318750" y="241300"/>
            <a:ext cx="1728788" cy="360363"/>
            <a:chOff x="6528048" y="2204864"/>
            <a:chExt cx="2304256" cy="527050"/>
          </a:xfrm>
        </p:grpSpPr>
        <p:sp>
          <p:nvSpPr>
            <p:cNvPr id="15" name="Rectángulo 14"/>
            <p:cNvSpPr/>
            <p:nvPr/>
          </p:nvSpPr>
          <p:spPr>
            <a:xfrm>
              <a:off x="652804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17" name="Conector recto 16"/>
            <p:cNvCxnSpPr/>
            <p:nvPr/>
          </p:nvCxnSpPr>
          <p:spPr>
            <a:xfrm>
              <a:off x="724746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>
              <a:off x="7391350" y="2492768"/>
              <a:ext cx="43376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7825118" y="2204864"/>
              <a:ext cx="1007186" cy="52705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8544537" y="2204864"/>
              <a:ext cx="0" cy="5270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uadroTexto 15"/>
          <p:cNvSpPr txBox="1"/>
          <p:nvPr/>
        </p:nvSpPr>
        <p:spPr>
          <a:xfrm>
            <a:off x="1919288" y="1557338"/>
            <a:ext cx="10153650" cy="1014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hangingPunct="1">
              <a:buFont typeface="Wingdings 2" panose="05020102010507070707" pitchFamily="18" charset="2"/>
              <a:buNone/>
              <a:defRPr/>
            </a:pPr>
            <a:r>
              <a:rPr lang="es-ES" altLang="es-ES" sz="3000" b="1" dirty="0">
                <a:latin typeface="+mn-lt"/>
              </a:rPr>
              <a:t>Implica generar un nuevo nodo y agregarlo como último elemento de la lista. </a:t>
            </a:r>
          </a:p>
        </p:txBody>
      </p:sp>
      <p:sp>
        <p:nvSpPr>
          <p:cNvPr id="21" name="6 CuadroTexto"/>
          <p:cNvSpPr txBox="1"/>
          <p:nvPr/>
        </p:nvSpPr>
        <p:spPr>
          <a:xfrm>
            <a:off x="1692275" y="1031875"/>
            <a:ext cx="7212013" cy="584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buClr>
                <a:srgbClr val="FFCC66"/>
              </a:buClr>
              <a:defRPr/>
            </a:pPr>
            <a:r>
              <a:rPr lang="es-ES" sz="3200" b="1" dirty="0">
                <a:solidFill>
                  <a:schemeClr val="accent1">
                    <a:lumMod val="75000"/>
                  </a:schemeClr>
                </a:solidFill>
              </a:rPr>
              <a:t>AGREGAR AL FINAL EN UNA LISTA</a:t>
            </a:r>
          </a:p>
        </p:txBody>
      </p:sp>
      <p:pic>
        <p:nvPicPr>
          <p:cNvPr id="25608" name="Imagen 13" descr="Un dibujo de una cara feliz&#10;&#10;Descripción generada automáticamente con confianza 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765175"/>
            <a:ext cx="1703387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9" name="Grupo 2"/>
          <p:cNvGrpSpPr>
            <a:grpSpLocks/>
          </p:cNvGrpSpPr>
          <p:nvPr/>
        </p:nvGrpSpPr>
        <p:grpSpPr bwMode="auto">
          <a:xfrm>
            <a:off x="1055688" y="2879725"/>
            <a:ext cx="2522537" cy="484188"/>
            <a:chOff x="1055688" y="2880027"/>
            <a:chExt cx="2522537" cy="484187"/>
          </a:xfrm>
        </p:grpSpPr>
        <p:sp>
          <p:nvSpPr>
            <p:cNvPr id="25652" name="Text Box 14"/>
            <p:cNvSpPr txBox="1">
              <a:spLocks noChangeArrowheads="1"/>
            </p:cNvSpPr>
            <p:nvPr/>
          </p:nvSpPr>
          <p:spPr bwMode="auto">
            <a:xfrm>
              <a:off x="1692275" y="2895902"/>
              <a:ext cx="188595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ysDash"/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s-ES" altLang="es-ES" sz="2400">
                  <a:latin typeface="Consolas" pitchFamily="49" charset="0"/>
                </a:rPr>
                <a:t>pri = nil</a:t>
              </a:r>
            </a:p>
          </p:txBody>
        </p:sp>
        <p:sp>
          <p:nvSpPr>
            <p:cNvPr id="2" name="Flecha: cheurón 1"/>
            <p:cNvSpPr/>
            <p:nvPr/>
          </p:nvSpPr>
          <p:spPr>
            <a:xfrm>
              <a:off x="1055688" y="2880027"/>
              <a:ext cx="484187" cy="484187"/>
            </a:xfrm>
            <a:prstGeom prst="chevron">
              <a:avLst/>
            </a:prstGeom>
            <a:solidFill>
              <a:srgbClr val="FF3300"/>
            </a:solidFill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>
                <a:solidFill>
                  <a:srgbClr val="FF3300"/>
                </a:solidFill>
              </a:endParaRPr>
            </a:p>
          </p:txBody>
        </p:sp>
      </p:grpSp>
      <p:grpSp>
        <p:nvGrpSpPr>
          <p:cNvPr id="49163" name="Grupo 46"/>
          <p:cNvGrpSpPr>
            <a:grpSpLocks/>
          </p:cNvGrpSpPr>
          <p:nvPr/>
        </p:nvGrpSpPr>
        <p:grpSpPr bwMode="auto">
          <a:xfrm>
            <a:off x="8112125" y="2133600"/>
            <a:ext cx="1944688" cy="792163"/>
            <a:chOff x="1115616" y="1700808"/>
            <a:chExt cx="2356275" cy="892552"/>
          </a:xfrm>
        </p:grpSpPr>
        <p:sp>
          <p:nvSpPr>
            <p:cNvPr id="26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6751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es-ES" sz="2200" dirty="0">
                <a:latin typeface="Consolas" panose="020B0609020204030204" pitchFamily="49" charset="0"/>
                <a:cs typeface="Arial" charset="0"/>
              </a:endParaRPr>
            </a:p>
            <a:p>
              <a:pPr eaLnBrk="1" hangingPunct="1">
                <a:defRPr/>
              </a:pPr>
              <a:endParaRPr lang="es-ES" sz="2200" dirty="0">
                <a:latin typeface="Consolas" panose="020B0609020204030204" pitchFamily="49" charset="0"/>
                <a:cs typeface="Arial" charset="0"/>
              </a:endParaRPr>
            </a:p>
          </p:txBody>
        </p:sp>
        <p:cxnSp>
          <p:nvCxnSpPr>
            <p:cNvPr id="27" name="Conector recto 26"/>
            <p:cNvCxnSpPr/>
            <p:nvPr/>
          </p:nvCxnSpPr>
          <p:spPr>
            <a:xfrm>
              <a:off x="2627479" y="1700808"/>
              <a:ext cx="0" cy="8925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7464425" y="2817813"/>
            <a:ext cx="1136650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s-ES" altLang="es-ES" sz="2400" b="1" dirty="0">
                <a:solidFill>
                  <a:schemeClr val="accent5"/>
                </a:solidFill>
                <a:latin typeface="Consolas" panose="020B0609020204030204" pitchFamily="49" charset="0"/>
              </a:rPr>
              <a:t>nuevo</a:t>
            </a:r>
          </a:p>
        </p:txBody>
      </p:sp>
      <p:sp>
        <p:nvSpPr>
          <p:cNvPr id="49165" name="Text Box 14"/>
          <p:cNvSpPr txBox="1">
            <a:spLocks noChangeArrowheads="1"/>
          </p:cNvSpPr>
          <p:nvPr/>
        </p:nvSpPr>
        <p:spPr bwMode="auto">
          <a:xfrm>
            <a:off x="10169525" y="2289175"/>
            <a:ext cx="1885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" altLang="es-ES" sz="2400">
                <a:latin typeface="Consolas" pitchFamily="49" charset="0"/>
              </a:rPr>
              <a:t>48     nil</a:t>
            </a:r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10186988" y="2787650"/>
            <a:ext cx="10302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" altLang="es-ES" sz="2400" b="1">
                <a:solidFill>
                  <a:srgbClr val="FF3300"/>
                </a:solidFill>
                <a:latin typeface="Consolas" pitchFamily="49" charset="0"/>
              </a:rPr>
              <a:t>pri</a:t>
            </a:r>
          </a:p>
        </p:txBody>
      </p:sp>
      <p:grpSp>
        <p:nvGrpSpPr>
          <p:cNvPr id="49167" name="Grupo 46"/>
          <p:cNvGrpSpPr>
            <a:grpSpLocks/>
          </p:cNvGrpSpPr>
          <p:nvPr/>
        </p:nvGrpSpPr>
        <p:grpSpPr bwMode="auto">
          <a:xfrm>
            <a:off x="5419725" y="3943350"/>
            <a:ext cx="1944688" cy="792163"/>
            <a:chOff x="1115616" y="1700808"/>
            <a:chExt cx="2356275" cy="892552"/>
          </a:xfrm>
        </p:grpSpPr>
        <p:sp>
          <p:nvSpPr>
            <p:cNvPr id="32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6751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es-ES" sz="2200" dirty="0">
                <a:latin typeface="Consolas" panose="020B0609020204030204" pitchFamily="49" charset="0"/>
                <a:cs typeface="Arial" charset="0"/>
              </a:endParaRPr>
            </a:p>
            <a:p>
              <a:pPr eaLnBrk="1" hangingPunct="1">
                <a:defRPr/>
              </a:pPr>
              <a:endParaRPr lang="es-ES" sz="2200" dirty="0">
                <a:latin typeface="Consolas" panose="020B0609020204030204" pitchFamily="49" charset="0"/>
                <a:cs typeface="Arial" charset="0"/>
              </a:endParaRPr>
            </a:p>
          </p:txBody>
        </p:sp>
        <p:cxnSp>
          <p:nvCxnSpPr>
            <p:cNvPr id="33" name="Conector recto 32"/>
            <p:cNvCxnSpPr/>
            <p:nvPr/>
          </p:nvCxnSpPr>
          <p:spPr>
            <a:xfrm>
              <a:off x="2627479" y="1700808"/>
              <a:ext cx="0" cy="8925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6138863" y="4751388"/>
            <a:ext cx="858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" altLang="es-ES" sz="2400" b="1">
                <a:solidFill>
                  <a:srgbClr val="FF3300"/>
                </a:solidFill>
                <a:latin typeface="Consolas" pitchFamily="49" charset="0"/>
              </a:rPr>
              <a:t>pri</a:t>
            </a:r>
          </a:p>
        </p:txBody>
      </p:sp>
      <p:sp>
        <p:nvSpPr>
          <p:cNvPr id="49169" name="Text Box 14"/>
          <p:cNvSpPr txBox="1">
            <a:spLocks noChangeArrowheads="1"/>
          </p:cNvSpPr>
          <p:nvPr/>
        </p:nvSpPr>
        <p:spPr bwMode="auto">
          <a:xfrm>
            <a:off x="5557838" y="4108450"/>
            <a:ext cx="849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" altLang="es-ES" sz="2400">
                <a:latin typeface="Consolas" pitchFamily="49" charset="0"/>
              </a:rPr>
              <a:t>48   </a:t>
            </a:r>
          </a:p>
        </p:txBody>
      </p:sp>
      <p:grpSp>
        <p:nvGrpSpPr>
          <p:cNvPr id="5" name="Grupo 4"/>
          <p:cNvGrpSpPr>
            <a:grpSpLocks/>
          </p:cNvGrpSpPr>
          <p:nvPr/>
        </p:nvGrpSpPr>
        <p:grpSpPr bwMode="auto">
          <a:xfrm>
            <a:off x="1104900" y="4143375"/>
            <a:ext cx="2522538" cy="484188"/>
            <a:chOff x="1104900" y="4143375"/>
            <a:chExt cx="2522538" cy="484188"/>
          </a:xfrm>
        </p:grpSpPr>
        <p:sp>
          <p:nvSpPr>
            <p:cNvPr id="25646" name="Text Box 14"/>
            <p:cNvSpPr txBox="1">
              <a:spLocks noChangeArrowheads="1"/>
            </p:cNvSpPr>
            <p:nvPr/>
          </p:nvSpPr>
          <p:spPr bwMode="auto">
            <a:xfrm>
              <a:off x="1741488" y="4159250"/>
              <a:ext cx="18859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ysDash"/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s-ES" altLang="es-ES" sz="2400">
                  <a:latin typeface="Consolas" pitchFamily="49" charset="0"/>
                </a:rPr>
                <a:t>pri &lt;&gt; nil</a:t>
              </a:r>
            </a:p>
          </p:txBody>
        </p:sp>
        <p:sp>
          <p:nvSpPr>
            <p:cNvPr id="37" name="Flecha: cheurón 36"/>
            <p:cNvSpPr/>
            <p:nvPr/>
          </p:nvSpPr>
          <p:spPr>
            <a:xfrm>
              <a:off x="1104900" y="4143375"/>
              <a:ext cx="485775" cy="484188"/>
            </a:xfrm>
            <a:prstGeom prst="chevron">
              <a:avLst/>
            </a:prstGeom>
            <a:solidFill>
              <a:srgbClr val="FF3300"/>
            </a:solidFill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>
                <a:solidFill>
                  <a:srgbClr val="FF3300"/>
                </a:solidFill>
              </a:endParaRPr>
            </a:p>
          </p:txBody>
        </p:sp>
      </p:grpSp>
      <p:grpSp>
        <p:nvGrpSpPr>
          <p:cNvPr id="49172" name="Grupo 46"/>
          <p:cNvGrpSpPr>
            <a:grpSpLocks/>
          </p:cNvGrpSpPr>
          <p:nvPr/>
        </p:nvGrpSpPr>
        <p:grpSpPr bwMode="auto">
          <a:xfrm>
            <a:off x="8358188" y="4032250"/>
            <a:ext cx="1944687" cy="792163"/>
            <a:chOff x="1115616" y="1700808"/>
            <a:chExt cx="2356275" cy="892552"/>
          </a:xfrm>
        </p:grpSpPr>
        <p:sp>
          <p:nvSpPr>
            <p:cNvPr id="39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6751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es-ES" sz="2200" dirty="0">
                <a:latin typeface="Consolas" panose="020B0609020204030204" pitchFamily="49" charset="0"/>
                <a:cs typeface="Arial" charset="0"/>
              </a:endParaRPr>
            </a:p>
            <a:p>
              <a:pPr eaLnBrk="1" hangingPunct="1">
                <a:defRPr/>
              </a:pPr>
              <a:endParaRPr lang="es-ES" sz="2200" dirty="0">
                <a:latin typeface="Consolas" panose="020B0609020204030204" pitchFamily="49" charset="0"/>
                <a:cs typeface="Arial" charset="0"/>
              </a:endParaRPr>
            </a:p>
          </p:txBody>
        </p:sp>
        <p:cxnSp>
          <p:nvCxnSpPr>
            <p:cNvPr id="40" name="Conector recto 39"/>
            <p:cNvCxnSpPr/>
            <p:nvPr/>
          </p:nvCxnSpPr>
          <p:spPr>
            <a:xfrm>
              <a:off x="2627479" y="1700808"/>
              <a:ext cx="0" cy="8925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 Box 14"/>
          <p:cNvSpPr txBox="1">
            <a:spLocks noChangeArrowheads="1"/>
          </p:cNvSpPr>
          <p:nvPr/>
        </p:nvSpPr>
        <p:spPr bwMode="auto">
          <a:xfrm>
            <a:off x="8832850" y="4779963"/>
            <a:ext cx="1081088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s-ES" altLang="es-ES" sz="2400" b="1" dirty="0">
                <a:solidFill>
                  <a:schemeClr val="accent5"/>
                </a:solidFill>
                <a:latin typeface="Consolas" panose="020B0609020204030204" pitchFamily="49" charset="0"/>
              </a:rPr>
              <a:t>nuevo</a:t>
            </a:r>
          </a:p>
        </p:txBody>
      </p:sp>
      <p:sp>
        <p:nvSpPr>
          <p:cNvPr id="49174" name="Text Box 14"/>
          <p:cNvSpPr txBox="1">
            <a:spLocks noChangeArrowheads="1"/>
          </p:cNvSpPr>
          <p:nvPr/>
        </p:nvSpPr>
        <p:spPr bwMode="auto">
          <a:xfrm>
            <a:off x="8543925" y="3552825"/>
            <a:ext cx="814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" altLang="es-ES" sz="2400">
                <a:latin typeface="Consolas" pitchFamily="49" charset="0"/>
              </a:rPr>
              <a:t>167</a:t>
            </a:r>
          </a:p>
        </p:txBody>
      </p:sp>
      <p:sp>
        <p:nvSpPr>
          <p:cNvPr id="49175" name="Text Box 14"/>
          <p:cNvSpPr txBox="1">
            <a:spLocks noChangeArrowheads="1"/>
          </p:cNvSpPr>
          <p:nvPr/>
        </p:nvSpPr>
        <p:spPr bwMode="auto">
          <a:xfrm>
            <a:off x="9529763" y="3551238"/>
            <a:ext cx="8143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" altLang="es-ES" sz="2400">
                <a:latin typeface="Consolas" pitchFamily="49" charset="0"/>
              </a:rPr>
              <a:t>nil</a:t>
            </a:r>
          </a:p>
        </p:txBody>
      </p:sp>
      <p:grpSp>
        <p:nvGrpSpPr>
          <p:cNvPr id="49176" name="Grupo 46"/>
          <p:cNvGrpSpPr>
            <a:grpSpLocks/>
          </p:cNvGrpSpPr>
          <p:nvPr/>
        </p:nvGrpSpPr>
        <p:grpSpPr bwMode="auto">
          <a:xfrm>
            <a:off x="5316538" y="5732463"/>
            <a:ext cx="1944687" cy="793750"/>
            <a:chOff x="1115616" y="1700808"/>
            <a:chExt cx="2356275" cy="892552"/>
          </a:xfrm>
        </p:grpSpPr>
        <p:sp>
          <p:nvSpPr>
            <p:cNvPr id="45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67561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es-ES" sz="2200" dirty="0">
                <a:latin typeface="Consolas" panose="020B0609020204030204" pitchFamily="49" charset="0"/>
                <a:cs typeface="Arial" charset="0"/>
              </a:endParaRPr>
            </a:p>
            <a:p>
              <a:pPr eaLnBrk="1" hangingPunct="1">
                <a:defRPr/>
              </a:pPr>
              <a:endParaRPr lang="es-ES" sz="2200" dirty="0">
                <a:latin typeface="Consolas" panose="020B0609020204030204" pitchFamily="49" charset="0"/>
                <a:cs typeface="Arial" charset="0"/>
              </a:endParaRPr>
            </a:p>
          </p:txBody>
        </p:sp>
        <p:cxnSp>
          <p:nvCxnSpPr>
            <p:cNvPr id="46" name="Conector recto 45"/>
            <p:cNvCxnSpPr/>
            <p:nvPr/>
          </p:nvCxnSpPr>
          <p:spPr>
            <a:xfrm>
              <a:off x="2627479" y="1700808"/>
              <a:ext cx="0" cy="8925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 Box 14"/>
          <p:cNvSpPr txBox="1">
            <a:spLocks noChangeArrowheads="1"/>
          </p:cNvSpPr>
          <p:nvPr/>
        </p:nvSpPr>
        <p:spPr bwMode="auto">
          <a:xfrm>
            <a:off x="8928100" y="6400800"/>
            <a:ext cx="1271588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s-ES" altLang="es-ES" sz="2400" b="1" dirty="0">
                <a:solidFill>
                  <a:schemeClr val="accent5"/>
                </a:solidFill>
                <a:latin typeface="Consolas" panose="020B0609020204030204" pitchFamily="49" charset="0"/>
              </a:rPr>
              <a:t>nuevo</a:t>
            </a:r>
          </a:p>
        </p:txBody>
      </p:sp>
      <p:sp>
        <p:nvSpPr>
          <p:cNvPr id="49178" name="Text Box 14"/>
          <p:cNvSpPr txBox="1">
            <a:spLocks noChangeArrowheads="1"/>
          </p:cNvSpPr>
          <p:nvPr/>
        </p:nvSpPr>
        <p:spPr bwMode="auto">
          <a:xfrm>
            <a:off x="5454650" y="5897563"/>
            <a:ext cx="952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" altLang="es-ES" sz="2400">
                <a:latin typeface="Consolas" pitchFamily="49" charset="0"/>
              </a:rPr>
              <a:t> 167  </a:t>
            </a:r>
          </a:p>
        </p:txBody>
      </p:sp>
      <p:grpSp>
        <p:nvGrpSpPr>
          <p:cNvPr id="49179" name="Grupo 46"/>
          <p:cNvGrpSpPr>
            <a:grpSpLocks/>
          </p:cNvGrpSpPr>
          <p:nvPr/>
        </p:nvGrpSpPr>
        <p:grpSpPr bwMode="auto">
          <a:xfrm>
            <a:off x="2495550" y="5732463"/>
            <a:ext cx="1944688" cy="793750"/>
            <a:chOff x="1115616" y="1700808"/>
            <a:chExt cx="2356275" cy="892552"/>
          </a:xfrm>
        </p:grpSpPr>
        <p:sp>
          <p:nvSpPr>
            <p:cNvPr id="50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67561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es-ES" sz="2200" dirty="0">
                <a:latin typeface="Consolas" panose="020B0609020204030204" pitchFamily="49" charset="0"/>
                <a:cs typeface="Arial" charset="0"/>
              </a:endParaRPr>
            </a:p>
            <a:p>
              <a:pPr eaLnBrk="1" hangingPunct="1">
                <a:defRPr/>
              </a:pPr>
              <a:endParaRPr lang="es-ES" sz="2200" dirty="0">
                <a:latin typeface="Consolas" panose="020B0609020204030204" pitchFamily="49" charset="0"/>
                <a:cs typeface="Arial" charset="0"/>
              </a:endParaRPr>
            </a:p>
          </p:txBody>
        </p:sp>
        <p:cxnSp>
          <p:nvCxnSpPr>
            <p:cNvPr id="51" name="Conector recto 50"/>
            <p:cNvCxnSpPr/>
            <p:nvPr/>
          </p:nvCxnSpPr>
          <p:spPr>
            <a:xfrm>
              <a:off x="2627479" y="1700808"/>
              <a:ext cx="0" cy="8925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 Box 14"/>
          <p:cNvSpPr txBox="1">
            <a:spLocks noChangeArrowheads="1"/>
          </p:cNvSpPr>
          <p:nvPr/>
        </p:nvSpPr>
        <p:spPr bwMode="auto">
          <a:xfrm>
            <a:off x="2894013" y="5240338"/>
            <a:ext cx="858837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s-ES" altLang="es-ES" sz="2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pri</a:t>
            </a:r>
            <a:endParaRPr lang="es-ES" altLang="es-ES" sz="2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9181" name="Text Box 14"/>
          <p:cNvSpPr txBox="1">
            <a:spLocks noChangeArrowheads="1"/>
          </p:cNvSpPr>
          <p:nvPr/>
        </p:nvSpPr>
        <p:spPr bwMode="auto">
          <a:xfrm>
            <a:off x="2682875" y="5922963"/>
            <a:ext cx="8128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" altLang="es-ES" sz="2400">
                <a:latin typeface="Consolas" pitchFamily="49" charset="0"/>
              </a:rPr>
              <a:t>48</a:t>
            </a:r>
          </a:p>
        </p:txBody>
      </p:sp>
      <p:grpSp>
        <p:nvGrpSpPr>
          <p:cNvPr id="49182" name="Grupo 46"/>
          <p:cNvGrpSpPr>
            <a:grpSpLocks/>
          </p:cNvGrpSpPr>
          <p:nvPr/>
        </p:nvGrpSpPr>
        <p:grpSpPr bwMode="auto">
          <a:xfrm>
            <a:off x="8164513" y="5727700"/>
            <a:ext cx="1944687" cy="792163"/>
            <a:chOff x="1115616" y="1700808"/>
            <a:chExt cx="2356275" cy="892552"/>
          </a:xfrm>
        </p:grpSpPr>
        <p:sp>
          <p:nvSpPr>
            <p:cNvPr id="56" name="Text Box 14"/>
            <p:cNvSpPr txBox="1">
              <a:spLocks noChangeArrowheads="1"/>
            </p:cNvSpPr>
            <p:nvPr/>
          </p:nvSpPr>
          <p:spPr bwMode="auto">
            <a:xfrm>
              <a:off x="1115616" y="1700808"/>
              <a:ext cx="2356275" cy="867510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endParaRPr lang="es-ES" sz="2200" dirty="0">
                <a:latin typeface="Consolas" panose="020B0609020204030204" pitchFamily="49" charset="0"/>
                <a:cs typeface="Arial" charset="0"/>
              </a:endParaRPr>
            </a:p>
            <a:p>
              <a:pPr eaLnBrk="1" hangingPunct="1">
                <a:defRPr/>
              </a:pPr>
              <a:endParaRPr lang="es-ES" sz="2200" dirty="0">
                <a:latin typeface="Consolas" panose="020B0609020204030204" pitchFamily="49" charset="0"/>
                <a:cs typeface="Arial" charset="0"/>
              </a:endParaRPr>
            </a:p>
          </p:txBody>
        </p:sp>
        <p:cxnSp>
          <p:nvCxnSpPr>
            <p:cNvPr id="57" name="Conector recto 56"/>
            <p:cNvCxnSpPr/>
            <p:nvPr/>
          </p:nvCxnSpPr>
          <p:spPr>
            <a:xfrm>
              <a:off x="2627479" y="1700808"/>
              <a:ext cx="0" cy="8925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183" name="Text Box 14"/>
          <p:cNvSpPr txBox="1">
            <a:spLocks noChangeArrowheads="1"/>
          </p:cNvSpPr>
          <p:nvPr/>
        </p:nvSpPr>
        <p:spPr bwMode="auto">
          <a:xfrm>
            <a:off x="8351838" y="5343525"/>
            <a:ext cx="812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" altLang="es-ES" sz="2400">
                <a:latin typeface="Consolas" pitchFamily="49" charset="0"/>
              </a:rPr>
              <a:t>32</a:t>
            </a:r>
          </a:p>
        </p:txBody>
      </p:sp>
      <p:sp>
        <p:nvSpPr>
          <p:cNvPr id="49184" name="Text Box 14"/>
          <p:cNvSpPr txBox="1">
            <a:spLocks noChangeArrowheads="1"/>
          </p:cNvSpPr>
          <p:nvPr/>
        </p:nvSpPr>
        <p:spPr bwMode="auto">
          <a:xfrm>
            <a:off x="9337675" y="5341938"/>
            <a:ext cx="812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" altLang="es-ES" sz="2400">
                <a:latin typeface="Consolas" pitchFamily="49" charset="0"/>
              </a:rPr>
              <a:t>nil</a:t>
            </a:r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4075113" y="6208713"/>
            <a:ext cx="1084262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 CuadroTexto"/>
          <p:cNvSpPr txBox="1"/>
          <p:nvPr/>
        </p:nvSpPr>
        <p:spPr bwMode="auto">
          <a:xfrm rot="673294">
            <a:off x="10125075" y="4746625"/>
            <a:ext cx="2611438" cy="9540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s-ES" sz="2800" b="1" dirty="0">
                <a:solidFill>
                  <a:schemeClr val="accent6"/>
                </a:solidFill>
              </a:rPr>
              <a:t>Cómo lo escribo?</a:t>
            </a:r>
          </a:p>
        </p:txBody>
      </p:sp>
      <p:cxnSp>
        <p:nvCxnSpPr>
          <p:cNvPr id="53" name="Conector recto de flecha 52"/>
          <p:cNvCxnSpPr/>
          <p:nvPr/>
        </p:nvCxnSpPr>
        <p:spPr>
          <a:xfrm>
            <a:off x="7261225" y="6165850"/>
            <a:ext cx="1084263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14"/>
          <p:cNvSpPr txBox="1">
            <a:spLocks noChangeArrowheads="1"/>
          </p:cNvSpPr>
          <p:nvPr/>
        </p:nvSpPr>
        <p:spPr bwMode="auto">
          <a:xfrm>
            <a:off x="6589713" y="5913438"/>
            <a:ext cx="812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" altLang="es-ES" sz="2400">
                <a:latin typeface="Consolas" pitchFamily="49" charset="0"/>
              </a:rPr>
              <a:t>nil</a:t>
            </a:r>
          </a:p>
        </p:txBody>
      </p:sp>
      <p:cxnSp>
        <p:nvCxnSpPr>
          <p:cNvPr id="55" name="Conector recto de flecha 54"/>
          <p:cNvCxnSpPr/>
          <p:nvPr/>
        </p:nvCxnSpPr>
        <p:spPr>
          <a:xfrm>
            <a:off x="7267575" y="4365625"/>
            <a:ext cx="1084263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14"/>
          <p:cNvSpPr txBox="1">
            <a:spLocks noChangeArrowheads="1"/>
          </p:cNvSpPr>
          <p:nvPr/>
        </p:nvSpPr>
        <p:spPr bwMode="auto">
          <a:xfrm>
            <a:off x="3067050" y="6418263"/>
            <a:ext cx="858838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s-ES" altLang="es-E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aux</a:t>
            </a:r>
          </a:p>
        </p:txBody>
      </p: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6667500" y="4110038"/>
            <a:ext cx="876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ash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" altLang="es-ES" sz="2400">
                <a:latin typeface="Consolas" pitchFamily="49" charset="0"/>
              </a:rPr>
              <a:t>nil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-0.16693 -0.0011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9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4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7037E-6 L -0.12604 0.0069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9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02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4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4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7 L -4.58333E-6 0.1002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9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11111E-6 L -0.00039 0.1048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9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4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4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4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2000"/>
                                        <p:tgtEl>
                                          <p:spTgt spid="4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4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1" dur="2000"/>
                                        <p:tgtEl>
                                          <p:spTgt spid="4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2000"/>
                                        <p:tgtEl>
                                          <p:spTgt spid="4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L -0.00365 0.08611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49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4306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1.25E-6 0.08981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49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2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9165" grpId="0"/>
      <p:bldP spid="49165" grpId="1"/>
      <p:bldP spid="49166" grpId="0"/>
      <p:bldP spid="34" grpId="0"/>
      <p:bldP spid="49169" grpId="0"/>
      <p:bldP spid="41" grpId="0"/>
      <p:bldP spid="49174" grpId="0"/>
      <p:bldP spid="49174" grpId="1"/>
      <p:bldP spid="49175" grpId="0"/>
      <p:bldP spid="49175" grpId="1"/>
      <p:bldP spid="47" grpId="0"/>
      <p:bldP spid="49178" grpId="0"/>
      <p:bldP spid="52" grpId="0"/>
      <p:bldP spid="49181" grpId="0"/>
      <p:bldP spid="49183" grpId="0"/>
      <p:bldP spid="49183" grpId="1"/>
      <p:bldP spid="49184" grpId="0"/>
      <p:bldP spid="49184" grpId="1"/>
      <p:bldP spid="61" grpId="0"/>
      <p:bldP spid="54" grpId="0"/>
      <p:bldP spid="54" grpId="1"/>
      <p:bldP spid="58" grpId="0"/>
      <p:bldP spid="58" grpId="1"/>
      <p:bldP spid="59" grpId="0"/>
      <p:bldP spid="59" grpId="1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7020</TotalTime>
  <Words>4029</Words>
  <Application>Microsoft Office PowerPoint</Application>
  <PresentationFormat>Personalizado</PresentationFormat>
  <Paragraphs>925</Paragraphs>
  <Slides>49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49</vt:i4>
      </vt:variant>
    </vt:vector>
  </HeadingPairs>
  <TitlesOfParts>
    <vt:vector size="50" baseType="lpstr">
      <vt:lpstr>HDOfficeLightV0</vt:lpstr>
      <vt:lpstr>Conceptos de Algoritmos  Datos y Programas</vt:lpstr>
      <vt:lpstr>CADP – Temas de la clase de hoy</vt:lpstr>
      <vt:lpstr>CADP – Temas de la clase de hoy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LIDI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Teoría 1</dc:title>
  <dc:creator>Cecilia Verónica Sanz</dc:creator>
  <cp:lastModifiedBy>Esteban</cp:lastModifiedBy>
  <cp:revision>637</cp:revision>
  <dcterms:created xsi:type="dcterms:W3CDTF">2004-03-08T16:29:06Z</dcterms:created>
  <dcterms:modified xsi:type="dcterms:W3CDTF">2022-07-15T01:16:29Z</dcterms:modified>
</cp:coreProperties>
</file>