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65" r:id="rId4"/>
    <p:sldId id="262" r:id="rId5"/>
    <p:sldId id="269" r:id="rId6"/>
    <p:sldId id="261" r:id="rId7"/>
    <p:sldId id="266" r:id="rId8"/>
    <p:sldId id="267" r:id="rId9"/>
    <p:sldId id="268" r:id="rId10"/>
    <p:sldId id="263" r:id="rId11"/>
    <p:sldId id="270" r:id="rId12"/>
    <p:sldId id="271" r:id="rId13"/>
    <p:sldId id="272" r:id="rId14"/>
    <p:sldId id="264" r:id="rId15"/>
    <p:sldId id="273" r:id="rId16"/>
    <p:sldId id="274" r:id="rId17"/>
    <p:sldId id="257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714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030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9654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8939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3896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795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346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064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174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834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882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525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36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633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749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juan.salasf@udea.edu.co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9B8BD-950B-EC92-910D-D960E558A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8000" dirty="0"/>
              <a:t>Principios de Diseño</a:t>
            </a:r>
            <a:br>
              <a:rPr lang="es-CO" sz="8000" dirty="0"/>
            </a:br>
            <a:r>
              <a:rPr lang="es-CO" sz="4400" dirty="0"/>
              <a:t>DRY, WET, KISS, YAGNI</a:t>
            </a:r>
            <a:endParaRPr lang="es-CO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2C9322-91D7-6EC2-E60E-9A3E0BEA5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15767"/>
          </a:xfrm>
        </p:spPr>
        <p:txBody>
          <a:bodyPr>
            <a:normAutofit/>
          </a:bodyPr>
          <a:lstStyle/>
          <a:p>
            <a:r>
              <a:rPr lang="es-CO" dirty="0"/>
              <a:t>Análisis y Diseño de Sistemas 2</a:t>
            </a:r>
          </a:p>
          <a:p>
            <a:r>
              <a:rPr lang="es-CO" dirty="0"/>
              <a:t>Juan Esteban Salas Flórez</a:t>
            </a:r>
          </a:p>
        </p:txBody>
      </p:sp>
    </p:spTree>
    <p:extLst>
      <p:ext uri="{BB962C8B-B14F-4D97-AF65-F5344CB8AC3E}">
        <p14:creationId xmlns:p14="http://schemas.microsoft.com/office/powerpoint/2010/main" val="119329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1C33BCE-43D4-6FA3-7097-5839A519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16600" dirty="0"/>
              <a:t>KISS</a:t>
            </a:r>
            <a:endParaRPr lang="es-CO" sz="199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C9472C-1E3E-E2A6-206E-191790DE1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2800" b="1" i="1" dirty="0" err="1"/>
              <a:t>Keep</a:t>
            </a:r>
            <a:r>
              <a:rPr lang="es-CO" sz="2800" b="1" i="1" dirty="0"/>
              <a:t> </a:t>
            </a:r>
            <a:r>
              <a:rPr lang="es-CO" sz="2800" b="1" i="1" dirty="0" err="1"/>
              <a:t>It</a:t>
            </a:r>
            <a:r>
              <a:rPr lang="es-CO" sz="2800" b="1" i="1" dirty="0"/>
              <a:t> Simple, </a:t>
            </a:r>
            <a:r>
              <a:rPr lang="es-CO" sz="2800" b="1" i="1" dirty="0" err="1"/>
              <a:t>Stupid</a:t>
            </a:r>
            <a:r>
              <a:rPr lang="es-CO" sz="2800" b="1" i="1" dirty="0"/>
              <a:t> – Mantenlo Sencillo y Estúpido</a:t>
            </a:r>
          </a:p>
        </p:txBody>
      </p:sp>
    </p:spTree>
    <p:extLst>
      <p:ext uri="{BB962C8B-B14F-4D97-AF65-F5344CB8AC3E}">
        <p14:creationId xmlns:p14="http://schemas.microsoft.com/office/powerpoint/2010/main" val="3693042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447827C-E6B0-A175-A9F2-98D382EC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KISS – </a:t>
            </a:r>
            <a:r>
              <a:rPr lang="es-CO" i="1" dirty="0" err="1"/>
              <a:t>Keep</a:t>
            </a:r>
            <a:r>
              <a:rPr lang="es-CO" i="1" dirty="0"/>
              <a:t> </a:t>
            </a:r>
            <a:r>
              <a:rPr lang="es-CO" i="1" dirty="0" err="1"/>
              <a:t>It</a:t>
            </a:r>
            <a:r>
              <a:rPr lang="es-CO" i="1" dirty="0"/>
              <a:t> Simple, </a:t>
            </a:r>
            <a:r>
              <a:rPr lang="es-CO" i="1" dirty="0" err="1"/>
              <a:t>Stupid</a:t>
            </a:r>
            <a:endParaRPr lang="es-CO" i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7F4C375-7A02-DFB7-A09A-31E4C3E68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/>
              <a:t>Este principio establece que la mayoría de los sistemas van a funcionar mejor si se mantienen simples que si se hacen complejos.</a:t>
            </a:r>
          </a:p>
          <a:p>
            <a:r>
              <a:rPr lang="es-CO" sz="2400" dirty="0"/>
              <a:t>Mantener las cosas simples</a:t>
            </a:r>
          </a:p>
          <a:p>
            <a:r>
              <a:rPr lang="es-CO" sz="2400" dirty="0"/>
              <a:t>Implementación debe ser sencilla</a:t>
            </a:r>
          </a:p>
          <a:p>
            <a:r>
              <a:rPr lang="es-CO" sz="2400" dirty="0"/>
              <a:t>Evitar soluciones excesivamente complejas</a:t>
            </a:r>
          </a:p>
          <a:p>
            <a:r>
              <a:rPr lang="es-CO" sz="2400" dirty="0"/>
              <a:t>Aplicar para otras áreas de la vida</a:t>
            </a:r>
          </a:p>
        </p:txBody>
      </p:sp>
    </p:spTree>
    <p:extLst>
      <p:ext uri="{BB962C8B-B14F-4D97-AF65-F5344CB8AC3E}">
        <p14:creationId xmlns:p14="http://schemas.microsoft.com/office/powerpoint/2010/main" val="178163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9AB99-B372-7BE5-4851-19106E33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KISS – </a:t>
            </a:r>
            <a:r>
              <a:rPr lang="es-CO" i="1" dirty="0" err="1"/>
              <a:t>Keep</a:t>
            </a:r>
            <a:r>
              <a:rPr lang="es-CO" i="1" dirty="0"/>
              <a:t> </a:t>
            </a:r>
            <a:r>
              <a:rPr lang="es-CO" i="1" dirty="0" err="1"/>
              <a:t>It</a:t>
            </a:r>
            <a:r>
              <a:rPr lang="es-CO" i="1" dirty="0"/>
              <a:t> Simple, </a:t>
            </a:r>
            <a:r>
              <a:rPr lang="es-CO" i="1" dirty="0" err="1"/>
              <a:t>Stupid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F48790-E434-15D6-761E-E68F7814F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9114" y="2524128"/>
            <a:ext cx="7013360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000" dirty="0">
                <a:solidFill>
                  <a:schemeClr val="accent1"/>
                </a:solidFill>
              </a:rPr>
              <a:t>Ventajas</a:t>
            </a:r>
          </a:p>
          <a:p>
            <a:r>
              <a:rPr lang="es-CO" sz="2400" dirty="0"/>
              <a:t>Legibilidad del código</a:t>
            </a:r>
          </a:p>
          <a:p>
            <a:r>
              <a:rPr lang="es-CO" sz="2400" dirty="0"/>
              <a:t>Incrementar la velocidad de desarrollo</a:t>
            </a:r>
          </a:p>
          <a:p>
            <a:r>
              <a:rPr lang="es-CO" sz="2400" dirty="0"/>
              <a:t>Mantenibilidad</a:t>
            </a:r>
          </a:p>
          <a:p>
            <a:r>
              <a:rPr lang="es-CO" sz="2400" dirty="0"/>
              <a:t>Código de mayor calidad</a:t>
            </a:r>
          </a:p>
          <a:p>
            <a:r>
              <a:rPr lang="es-CO" sz="2400" dirty="0"/>
              <a:t>Menor deuda técnica</a:t>
            </a:r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678047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B79CB751-1C4E-EE4E-8E2E-929CCB348EE5}"/>
              </a:ext>
            </a:extLst>
          </p:cNvPr>
          <p:cNvSpPr txBox="1">
            <a:spLocks/>
          </p:cNvSpPr>
          <p:nvPr/>
        </p:nvSpPr>
        <p:spPr>
          <a:xfrm>
            <a:off x="3457356" y="1610744"/>
            <a:ext cx="5277287" cy="3636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s-CO" sz="8000" b="1" dirty="0">
                <a:solidFill>
                  <a:schemeClr val="accent1"/>
                </a:solidFill>
              </a:rPr>
              <a:t>Ejemplo Practico</a:t>
            </a:r>
          </a:p>
        </p:txBody>
      </p:sp>
    </p:spTree>
    <p:extLst>
      <p:ext uri="{BB962C8B-B14F-4D97-AF65-F5344CB8AC3E}">
        <p14:creationId xmlns:p14="http://schemas.microsoft.com/office/powerpoint/2010/main" val="179531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1C33BCE-43D4-6FA3-7097-5839A519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16600" dirty="0"/>
              <a:t>YAGNI</a:t>
            </a:r>
            <a:endParaRPr lang="es-CO" sz="199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C9472C-1E3E-E2A6-206E-191790DE1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2800" b="1" i="1" dirty="0" err="1"/>
              <a:t>You</a:t>
            </a:r>
            <a:r>
              <a:rPr lang="es-CO" sz="2800" b="1" i="1" dirty="0"/>
              <a:t> </a:t>
            </a:r>
            <a:r>
              <a:rPr lang="es-CO" sz="2800" b="1" i="1" dirty="0" err="1"/>
              <a:t>Aren’t</a:t>
            </a:r>
            <a:r>
              <a:rPr lang="es-CO" sz="2800" b="1" i="1" dirty="0"/>
              <a:t> </a:t>
            </a:r>
            <a:r>
              <a:rPr lang="es-CO" sz="2800" b="1" i="1" dirty="0" err="1"/>
              <a:t>Gonna</a:t>
            </a:r>
            <a:r>
              <a:rPr lang="es-CO" sz="2800" b="1" i="1" dirty="0"/>
              <a:t> </a:t>
            </a:r>
            <a:r>
              <a:rPr lang="es-CO" sz="2800" b="1" i="1" dirty="0" err="1"/>
              <a:t>Need</a:t>
            </a:r>
            <a:r>
              <a:rPr lang="es-CO" sz="2800" b="1" i="1" dirty="0"/>
              <a:t> </a:t>
            </a:r>
            <a:r>
              <a:rPr lang="es-CO" sz="2800" b="1" i="1" dirty="0" err="1"/>
              <a:t>It</a:t>
            </a:r>
            <a:r>
              <a:rPr lang="es-CO" sz="2800" b="1" i="1" dirty="0"/>
              <a:t> – No vas a necesitarlo</a:t>
            </a:r>
          </a:p>
        </p:txBody>
      </p:sp>
    </p:spTree>
    <p:extLst>
      <p:ext uri="{BB962C8B-B14F-4D97-AF65-F5344CB8AC3E}">
        <p14:creationId xmlns:p14="http://schemas.microsoft.com/office/powerpoint/2010/main" val="2129129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447827C-E6B0-A175-A9F2-98D382EC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YAGNI – </a:t>
            </a:r>
            <a:r>
              <a:rPr lang="es-CO" i="1" dirty="0" err="1"/>
              <a:t>You</a:t>
            </a:r>
            <a:r>
              <a:rPr lang="es-CO" i="1" dirty="0"/>
              <a:t> </a:t>
            </a:r>
            <a:r>
              <a:rPr lang="es-CO" i="1" dirty="0" err="1"/>
              <a:t>Aren’t</a:t>
            </a:r>
            <a:r>
              <a:rPr lang="es-CO" i="1" dirty="0"/>
              <a:t> </a:t>
            </a:r>
            <a:r>
              <a:rPr lang="es-CO" i="1" dirty="0" err="1"/>
              <a:t>Gonna</a:t>
            </a:r>
            <a:r>
              <a:rPr lang="es-CO" i="1" dirty="0"/>
              <a:t> </a:t>
            </a:r>
            <a:r>
              <a:rPr lang="es-CO" i="1" dirty="0" err="1"/>
              <a:t>Need</a:t>
            </a:r>
            <a:r>
              <a:rPr lang="es-CO" i="1" dirty="0"/>
              <a:t> </a:t>
            </a:r>
            <a:r>
              <a:rPr lang="es-CO" i="1" dirty="0" err="1"/>
              <a:t>It</a:t>
            </a:r>
            <a:endParaRPr lang="es-CO" i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7F4C375-7A02-DFB7-A09A-31E4C3E68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/>
              <a:t>Este </a:t>
            </a:r>
            <a:r>
              <a:rPr lang="es-CO" sz="2400" dirty="0">
                <a:solidFill>
                  <a:schemeClr val="accent1"/>
                </a:solidFill>
              </a:rPr>
              <a:t>principio</a:t>
            </a:r>
            <a:r>
              <a:rPr lang="es-CO" sz="2400" dirty="0"/>
              <a:t> hace referencia a hacer código “por si acaso”, cuando creamos partes que no fueron solicitadas pero “podrían” servir mas adelante</a:t>
            </a:r>
          </a:p>
          <a:p>
            <a:pPr marL="0" indent="0">
              <a:buNone/>
            </a:pPr>
            <a:endParaRPr lang="es-CO" sz="2400" dirty="0"/>
          </a:p>
          <a:p>
            <a:pPr>
              <a:buClr>
                <a:schemeClr val="accent3"/>
              </a:buClr>
            </a:pPr>
            <a:r>
              <a:rPr lang="es-CO" sz="2400" dirty="0"/>
              <a:t>Agregar funcionalidades no requeridas</a:t>
            </a:r>
          </a:p>
          <a:p>
            <a:pPr>
              <a:buClr>
                <a:schemeClr val="accent3"/>
              </a:buClr>
            </a:pPr>
            <a:r>
              <a:rPr lang="es-CO" sz="2400" dirty="0"/>
              <a:t>Inflar el código</a:t>
            </a:r>
          </a:p>
          <a:p>
            <a:pPr>
              <a:buClr>
                <a:schemeClr val="accent3"/>
              </a:buClr>
            </a:pPr>
            <a:r>
              <a:rPr lang="es-CO" sz="2400" dirty="0"/>
              <a:t>Malgastar el tiempo</a:t>
            </a:r>
          </a:p>
        </p:txBody>
      </p:sp>
    </p:spTree>
    <p:extLst>
      <p:ext uri="{BB962C8B-B14F-4D97-AF65-F5344CB8AC3E}">
        <p14:creationId xmlns:p14="http://schemas.microsoft.com/office/powerpoint/2010/main" val="672094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9AB99-B372-7BE5-4851-19106E33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YAGNI – </a:t>
            </a:r>
            <a:r>
              <a:rPr lang="es-CO" i="1" dirty="0" err="1"/>
              <a:t>You</a:t>
            </a:r>
            <a:r>
              <a:rPr lang="es-CO" i="1" dirty="0"/>
              <a:t> </a:t>
            </a:r>
            <a:r>
              <a:rPr lang="es-CO" i="1" dirty="0" err="1"/>
              <a:t>Aren’t</a:t>
            </a:r>
            <a:r>
              <a:rPr lang="es-CO" i="1" dirty="0"/>
              <a:t> </a:t>
            </a:r>
            <a:r>
              <a:rPr lang="es-CO" i="1" dirty="0" err="1"/>
              <a:t>Gonna</a:t>
            </a:r>
            <a:r>
              <a:rPr lang="es-CO" i="1" dirty="0"/>
              <a:t> </a:t>
            </a:r>
            <a:r>
              <a:rPr lang="es-CO" i="1" dirty="0" err="1"/>
              <a:t>Need</a:t>
            </a:r>
            <a:r>
              <a:rPr lang="es-CO" i="1" dirty="0"/>
              <a:t> </a:t>
            </a:r>
            <a:r>
              <a:rPr lang="es-CO" i="1" dirty="0" err="1"/>
              <a:t>It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F48790-E434-15D6-761E-E68F7814F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9114" y="2524128"/>
            <a:ext cx="7013360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000" dirty="0">
                <a:solidFill>
                  <a:schemeClr val="accent3"/>
                </a:solidFill>
              </a:rPr>
              <a:t>Desventajas</a:t>
            </a:r>
          </a:p>
          <a:p>
            <a:pPr>
              <a:buClr>
                <a:schemeClr val="accent3"/>
              </a:buClr>
            </a:pPr>
            <a:r>
              <a:rPr lang="es-CO" sz="2400" dirty="0"/>
              <a:t>Incremento del tiempo de desarrollo</a:t>
            </a:r>
          </a:p>
          <a:p>
            <a:pPr>
              <a:buClr>
                <a:schemeClr val="accent3"/>
              </a:buClr>
            </a:pPr>
            <a:r>
              <a:rPr lang="es-CO" sz="2400" dirty="0"/>
              <a:t>Mayor complejidad al testear</a:t>
            </a:r>
          </a:p>
          <a:p>
            <a:pPr>
              <a:buClr>
                <a:schemeClr val="accent3"/>
              </a:buClr>
            </a:pPr>
            <a:r>
              <a:rPr lang="es-CO" sz="2400" dirty="0"/>
              <a:t>Dificulta la legibilidad</a:t>
            </a:r>
          </a:p>
          <a:p>
            <a:pPr>
              <a:buClr>
                <a:schemeClr val="accent3"/>
              </a:buClr>
            </a:pPr>
            <a:r>
              <a:rPr lang="es-CO" sz="2400" dirty="0"/>
              <a:t>Incrementar costes generales sin generar beneficio a cambio</a:t>
            </a:r>
          </a:p>
        </p:txBody>
      </p:sp>
    </p:spTree>
    <p:extLst>
      <p:ext uri="{BB962C8B-B14F-4D97-AF65-F5344CB8AC3E}">
        <p14:creationId xmlns:p14="http://schemas.microsoft.com/office/powerpoint/2010/main" val="1127258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1DB884-6355-78AF-118E-3F3E97F9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7200" dirty="0"/>
              <a:t>Conclusiones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BB3BD0-B7CA-841B-E229-2A5A34DA7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DRY, WET, KISS, YAGNI</a:t>
            </a:r>
          </a:p>
        </p:txBody>
      </p:sp>
    </p:spTree>
    <p:extLst>
      <p:ext uri="{BB962C8B-B14F-4D97-AF65-F5344CB8AC3E}">
        <p14:creationId xmlns:p14="http://schemas.microsoft.com/office/powerpoint/2010/main" val="3372616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CA73FC-6345-501C-79DD-710731AE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065D199-D761-20B5-4B7D-522B9444F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48920"/>
            <a:ext cx="5277287" cy="363651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CO" sz="4800" b="1" dirty="0">
                <a:solidFill>
                  <a:schemeClr val="accent1"/>
                </a:solidFill>
              </a:rPr>
              <a:t>Buscar Aplicar</a:t>
            </a:r>
          </a:p>
          <a:p>
            <a:pPr marL="0" indent="0" algn="ctr">
              <a:buNone/>
            </a:pPr>
            <a:r>
              <a:rPr lang="es-CO" sz="4800" dirty="0"/>
              <a:t>DRY</a:t>
            </a:r>
          </a:p>
          <a:p>
            <a:pPr marL="0" indent="0" algn="ctr">
              <a:buNone/>
            </a:pPr>
            <a:r>
              <a:rPr lang="es-CO" sz="4800" dirty="0"/>
              <a:t>KISS</a:t>
            </a:r>
          </a:p>
          <a:p>
            <a:pPr marL="0" indent="0" algn="ctr">
              <a:buNone/>
            </a:pPr>
            <a:r>
              <a:rPr lang="es-CO" sz="4800" dirty="0"/>
              <a:t>YAGNI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DCB31A61-1B77-0087-9B21-45060DAD1A88}"/>
              </a:ext>
            </a:extLst>
          </p:cNvPr>
          <p:cNvSpPr txBox="1">
            <a:spLocks/>
          </p:cNvSpPr>
          <p:nvPr/>
        </p:nvSpPr>
        <p:spPr>
          <a:xfrm>
            <a:off x="6095999" y="2249935"/>
            <a:ext cx="5277287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s-CO" sz="4800" b="1" dirty="0">
                <a:solidFill>
                  <a:schemeClr val="accent3"/>
                </a:solidFill>
              </a:rPr>
              <a:t>Siempre Evitar</a:t>
            </a:r>
          </a:p>
          <a:p>
            <a:pPr marL="0" indent="0" algn="ctr">
              <a:buFont typeface="Wingdings 2" charset="2"/>
              <a:buNone/>
            </a:pPr>
            <a:r>
              <a:rPr lang="es-CO" sz="4800" dirty="0"/>
              <a:t>WET</a:t>
            </a:r>
          </a:p>
        </p:txBody>
      </p:sp>
    </p:spTree>
    <p:extLst>
      <p:ext uri="{BB962C8B-B14F-4D97-AF65-F5344CB8AC3E}">
        <p14:creationId xmlns:p14="http://schemas.microsoft.com/office/powerpoint/2010/main" val="2592951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7C9C7151-0880-EDA2-8BFF-60AD64404F00}"/>
              </a:ext>
            </a:extLst>
          </p:cNvPr>
          <p:cNvSpPr txBox="1">
            <a:spLocks/>
          </p:cNvSpPr>
          <p:nvPr/>
        </p:nvSpPr>
        <p:spPr>
          <a:xfrm>
            <a:off x="1162975" y="2334827"/>
            <a:ext cx="4864963" cy="22371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s-CO" sz="8000" b="1" dirty="0">
                <a:solidFill>
                  <a:schemeClr val="bg2"/>
                </a:solidFill>
              </a:rPr>
              <a:t>Gracias</a:t>
            </a:r>
            <a:endParaRPr lang="es-CO" sz="8000" dirty="0">
              <a:solidFill>
                <a:schemeClr val="bg2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AA6E95-6E4F-2197-2BA8-346D39ABED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anchor="ctr">
            <a:normAutofit/>
          </a:bodyPr>
          <a:lstStyle/>
          <a:p>
            <a:r>
              <a:rPr lang="es-CO" sz="2400" b="1" dirty="0">
                <a:latin typeface="Consolas" panose="020B0609020204030204" pitchFamily="49" charset="0"/>
              </a:rPr>
              <a:t>Juan Esteban Salas Flórez</a:t>
            </a:r>
            <a:endParaRPr lang="es-CO" sz="2400" b="1" dirty="0"/>
          </a:p>
          <a:p>
            <a:r>
              <a:rPr lang="es-CO" sz="2000" b="1" dirty="0">
                <a:latin typeface="Consolas" panose="020B0609020204030204" pitchFamily="49" charset="0"/>
                <a:hlinkClick r:id="rId2"/>
              </a:rPr>
              <a:t>juan.salasf@udea.edu.co</a:t>
            </a:r>
            <a:endParaRPr lang="es-CO" sz="2000" b="1" dirty="0">
              <a:latin typeface="Consolas" panose="020B0609020204030204" pitchFamily="49" charset="0"/>
            </a:endParaRPr>
          </a:p>
          <a:p>
            <a:r>
              <a:rPr lang="es-CO" sz="2000" b="1" dirty="0">
                <a:latin typeface="Consolas" panose="020B0609020204030204" pitchFamily="49" charset="0"/>
              </a:rPr>
              <a:t>M 	– 16:00 – 18:00</a:t>
            </a:r>
          </a:p>
          <a:p>
            <a:r>
              <a:rPr lang="es-CO" sz="2000" b="1" dirty="0">
                <a:latin typeface="Consolas" panose="020B0609020204030204" pitchFamily="49" charset="0"/>
              </a:rPr>
              <a:t>JV 	- 14:00 -16:00</a:t>
            </a:r>
          </a:p>
        </p:txBody>
      </p:sp>
    </p:spTree>
    <p:extLst>
      <p:ext uri="{BB962C8B-B14F-4D97-AF65-F5344CB8AC3E}">
        <p14:creationId xmlns:p14="http://schemas.microsoft.com/office/powerpoint/2010/main" val="139135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96922EF-E07F-BBA5-9F3D-2CC3E532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Principios de Diseño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D3C467-2EDA-E326-54E3-FE5178A1F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37697"/>
            <a:ext cx="10554574" cy="1861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/>
              <a:t>Principios fundamentales que deben ser tenidos en cuenta para lograr altos niveles de calidad interna, que refieren al cumplimiento de ciertos atributos en nuestro código fuente, entre ellos:</a:t>
            </a:r>
          </a:p>
          <a:p>
            <a:endParaRPr lang="es-CO" sz="2400" dirty="0"/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5B8A02C4-553C-005A-D412-18E3E06197AF}"/>
              </a:ext>
            </a:extLst>
          </p:cNvPr>
          <p:cNvSpPr txBox="1">
            <a:spLocks/>
          </p:cNvSpPr>
          <p:nvPr/>
        </p:nvSpPr>
        <p:spPr>
          <a:xfrm>
            <a:off x="827424" y="4199138"/>
            <a:ext cx="5268576" cy="18614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400" dirty="0"/>
              <a:t>Legibilidad</a:t>
            </a:r>
          </a:p>
          <a:p>
            <a:r>
              <a:rPr lang="es-CO" sz="2400" dirty="0"/>
              <a:t>Reusabilidad</a:t>
            </a:r>
          </a:p>
          <a:p>
            <a:r>
              <a:rPr lang="es-CO" sz="2400" dirty="0"/>
              <a:t>Sencillez</a:t>
            </a:r>
          </a:p>
        </p:txBody>
      </p: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87064F64-8E63-394D-B207-9BD2BA64FFC7}"/>
              </a:ext>
            </a:extLst>
          </p:cNvPr>
          <p:cNvSpPr txBox="1">
            <a:spLocks/>
          </p:cNvSpPr>
          <p:nvPr/>
        </p:nvSpPr>
        <p:spPr>
          <a:xfrm>
            <a:off x="6095999" y="4197748"/>
            <a:ext cx="5268576" cy="18614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400" dirty="0"/>
              <a:t>Testeabilidad</a:t>
            </a:r>
          </a:p>
          <a:p>
            <a:r>
              <a:rPr lang="es-CO" sz="2400" dirty="0"/>
              <a:t>Baja deuda tecnológica</a:t>
            </a:r>
          </a:p>
          <a:p>
            <a:r>
              <a:rPr lang="es-CO" sz="2400" dirty="0"/>
              <a:t>Capacidad para extender fácilmente</a:t>
            </a:r>
          </a:p>
        </p:txBody>
      </p:sp>
    </p:spTree>
    <p:extLst>
      <p:ext uri="{BB962C8B-B14F-4D97-AF65-F5344CB8AC3E}">
        <p14:creationId xmlns:p14="http://schemas.microsoft.com/office/powerpoint/2010/main" val="350731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CA73FC-6345-501C-79DD-710731AE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Principios de Diseño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065D199-D761-20B5-4B7D-522B9444F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06373"/>
            <a:ext cx="5277287" cy="363651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CO" sz="4800" b="1" dirty="0">
                <a:solidFill>
                  <a:schemeClr val="accent1"/>
                </a:solidFill>
              </a:rPr>
              <a:t>Principios</a:t>
            </a:r>
          </a:p>
          <a:p>
            <a:pPr marL="0" indent="0" algn="ctr">
              <a:buNone/>
            </a:pPr>
            <a:r>
              <a:rPr lang="es-CO" sz="4800" dirty="0"/>
              <a:t>DRY</a:t>
            </a:r>
          </a:p>
          <a:p>
            <a:pPr marL="0" indent="0" algn="ctr">
              <a:buNone/>
            </a:pPr>
            <a:r>
              <a:rPr lang="es-CO" sz="4800" dirty="0"/>
              <a:t>KISS</a:t>
            </a:r>
          </a:p>
          <a:p>
            <a:pPr marL="0" indent="0" algn="ctr">
              <a:buNone/>
            </a:pPr>
            <a:r>
              <a:rPr lang="es-CO" sz="4800" dirty="0"/>
              <a:t>YAGNI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DCB31A61-1B77-0087-9B21-45060DAD1A88}"/>
              </a:ext>
            </a:extLst>
          </p:cNvPr>
          <p:cNvSpPr txBox="1">
            <a:spLocks/>
          </p:cNvSpPr>
          <p:nvPr/>
        </p:nvSpPr>
        <p:spPr>
          <a:xfrm>
            <a:off x="818714" y="2509243"/>
            <a:ext cx="5277287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s-CO" sz="4800" b="1" dirty="0">
                <a:solidFill>
                  <a:schemeClr val="accent3"/>
                </a:solidFill>
              </a:rPr>
              <a:t>Anti - Principios</a:t>
            </a:r>
          </a:p>
          <a:p>
            <a:pPr marL="0" indent="0" algn="ctr">
              <a:buFont typeface="Wingdings 2" charset="2"/>
              <a:buNone/>
            </a:pPr>
            <a:r>
              <a:rPr lang="es-CO" sz="4800" dirty="0"/>
              <a:t>WET</a:t>
            </a:r>
          </a:p>
        </p:txBody>
      </p:sp>
    </p:spTree>
    <p:extLst>
      <p:ext uri="{BB962C8B-B14F-4D97-AF65-F5344CB8AC3E}">
        <p14:creationId xmlns:p14="http://schemas.microsoft.com/office/powerpoint/2010/main" val="171194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1C33BCE-43D4-6FA3-7097-5839A519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16600" dirty="0"/>
              <a:t>WET</a:t>
            </a:r>
            <a:endParaRPr lang="es-CO" sz="199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C9472C-1E3E-E2A6-206E-191790DE1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2800" b="1" i="1" dirty="0" err="1"/>
              <a:t>Write</a:t>
            </a:r>
            <a:r>
              <a:rPr lang="es-CO" sz="2800" b="1" i="1" dirty="0"/>
              <a:t> </a:t>
            </a:r>
            <a:r>
              <a:rPr lang="es-CO" sz="2800" b="1" i="1" dirty="0" err="1"/>
              <a:t>Everything</a:t>
            </a:r>
            <a:r>
              <a:rPr lang="es-CO" sz="2800" b="1" i="1" dirty="0"/>
              <a:t> </a:t>
            </a:r>
            <a:r>
              <a:rPr lang="es-CO" sz="2800" b="1" i="1" dirty="0" err="1"/>
              <a:t>Twice</a:t>
            </a:r>
            <a:r>
              <a:rPr lang="es-CO" sz="2800" b="1" i="1" dirty="0"/>
              <a:t> – Escribir todo dos veces</a:t>
            </a:r>
          </a:p>
        </p:txBody>
      </p:sp>
    </p:spTree>
    <p:extLst>
      <p:ext uri="{BB962C8B-B14F-4D97-AF65-F5344CB8AC3E}">
        <p14:creationId xmlns:p14="http://schemas.microsoft.com/office/powerpoint/2010/main" val="227312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447827C-E6B0-A175-A9F2-98D382EC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WET – </a:t>
            </a:r>
            <a:r>
              <a:rPr lang="es-CO" i="1" dirty="0" err="1"/>
              <a:t>Write</a:t>
            </a:r>
            <a:r>
              <a:rPr lang="es-CO" i="1" dirty="0"/>
              <a:t> </a:t>
            </a:r>
            <a:r>
              <a:rPr lang="es-CO" i="1" dirty="0" err="1"/>
              <a:t>Everything</a:t>
            </a:r>
            <a:r>
              <a:rPr lang="es-CO" i="1" dirty="0"/>
              <a:t> </a:t>
            </a:r>
            <a:r>
              <a:rPr lang="es-CO" i="1" dirty="0" err="1"/>
              <a:t>Twice</a:t>
            </a:r>
            <a:endParaRPr lang="es-CO" i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7F4C375-7A02-DFB7-A09A-31E4C3E68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994" y="2222287"/>
            <a:ext cx="7705818" cy="418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/>
              <a:t>Este </a:t>
            </a:r>
            <a:r>
              <a:rPr lang="es-CO" sz="2400" b="1" dirty="0">
                <a:solidFill>
                  <a:schemeClr val="accent3"/>
                </a:solidFill>
              </a:rPr>
              <a:t>anti-principio</a:t>
            </a:r>
            <a:r>
              <a:rPr lang="es-CO" sz="2400" dirty="0"/>
              <a:t> hace referencia a disfrutar mucho la escritura de código haciendo que dupliquemos el mismo.</a:t>
            </a:r>
          </a:p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r>
              <a:rPr lang="es-CO" sz="2400" dirty="0"/>
              <a:t>Es todo lo contrario al visto anteriormente </a:t>
            </a:r>
            <a:r>
              <a:rPr lang="es-CO" sz="2400" b="1" dirty="0"/>
              <a:t>(DRY)</a:t>
            </a:r>
          </a:p>
          <a:p>
            <a:pPr marL="0" indent="0">
              <a:buNone/>
            </a:pPr>
            <a:endParaRPr lang="es-CO" sz="2400" b="1" dirty="0"/>
          </a:p>
          <a:p>
            <a:pPr marL="0" indent="0">
              <a:buNone/>
            </a:pPr>
            <a:r>
              <a:rPr lang="es-CO" sz="2400" dirty="0"/>
              <a:t>¡ Siempre debemos evitarlo !</a:t>
            </a:r>
          </a:p>
          <a:p>
            <a:pPr marL="0" indent="0">
              <a:buNone/>
            </a:pPr>
            <a:endParaRPr lang="es-CO" sz="2400" dirty="0"/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F7B352EB-1CD0-C4B1-5ADE-3EA27E127F6D}"/>
              </a:ext>
            </a:extLst>
          </p:cNvPr>
          <p:cNvSpPr txBox="1">
            <a:spLocks/>
          </p:cNvSpPr>
          <p:nvPr/>
        </p:nvSpPr>
        <p:spPr>
          <a:xfrm>
            <a:off x="349188" y="2222286"/>
            <a:ext cx="3414944" cy="41885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2000" b="1" dirty="0" err="1"/>
              <a:t>Write</a:t>
            </a:r>
            <a:r>
              <a:rPr lang="es-CO" sz="2000" b="1" dirty="0"/>
              <a:t> </a:t>
            </a:r>
            <a:r>
              <a:rPr lang="es-CO" sz="2000" b="1" dirty="0" err="1"/>
              <a:t>Everything</a:t>
            </a:r>
            <a:r>
              <a:rPr lang="es-CO" sz="2000" b="1" dirty="0"/>
              <a:t> </a:t>
            </a:r>
            <a:r>
              <a:rPr lang="es-CO" sz="2000" b="1" dirty="0" err="1"/>
              <a:t>Twice</a:t>
            </a:r>
            <a:endParaRPr lang="es-CO" sz="2000" b="1" dirty="0"/>
          </a:p>
          <a:p>
            <a:pPr marL="0" indent="0" algn="ctr">
              <a:buNone/>
            </a:pPr>
            <a:r>
              <a:rPr lang="es-CO" sz="2000" b="1" dirty="0" err="1"/>
              <a:t>Write</a:t>
            </a:r>
            <a:r>
              <a:rPr lang="es-CO" sz="2000" b="1" dirty="0"/>
              <a:t> </a:t>
            </a:r>
            <a:r>
              <a:rPr lang="es-CO" sz="2000" b="1" dirty="0" err="1"/>
              <a:t>Every</a:t>
            </a:r>
            <a:r>
              <a:rPr lang="es-CO" sz="2000" b="1" dirty="0"/>
              <a:t> Time</a:t>
            </a:r>
          </a:p>
          <a:p>
            <a:pPr marL="0" indent="0" algn="ctr">
              <a:buNone/>
            </a:pPr>
            <a:r>
              <a:rPr lang="es-CO" sz="2000" b="1" dirty="0" err="1"/>
              <a:t>We</a:t>
            </a:r>
            <a:r>
              <a:rPr lang="es-CO" sz="2000" b="1" dirty="0"/>
              <a:t> </a:t>
            </a:r>
            <a:r>
              <a:rPr lang="es-CO" sz="2000" b="1" dirty="0" err="1"/>
              <a:t>Enjoy</a:t>
            </a:r>
            <a:r>
              <a:rPr lang="es-CO" sz="2000" b="1" dirty="0"/>
              <a:t> </a:t>
            </a:r>
            <a:r>
              <a:rPr lang="es-CO" sz="2000" b="1" dirty="0" err="1"/>
              <a:t>Typing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41894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1C33BCE-43D4-6FA3-7097-5839A519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16600" dirty="0"/>
              <a:t>DRY</a:t>
            </a:r>
            <a:endParaRPr lang="es-CO" sz="199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C9472C-1E3E-E2A6-206E-191790DE1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2800" b="1" i="1" dirty="0"/>
              <a:t>Don’t Repeat Yourself – No te repitas</a:t>
            </a:r>
          </a:p>
        </p:txBody>
      </p:sp>
    </p:spTree>
    <p:extLst>
      <p:ext uri="{BB962C8B-B14F-4D97-AF65-F5344CB8AC3E}">
        <p14:creationId xmlns:p14="http://schemas.microsoft.com/office/powerpoint/2010/main" val="115117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447827C-E6B0-A175-A9F2-98D382EC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DRY – </a:t>
            </a:r>
            <a:r>
              <a:rPr lang="es-CO" i="1" dirty="0"/>
              <a:t>Don’t Repeat Yourself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7F4C375-7A02-DFB7-A09A-31E4C3E68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/>
              <a:t>Este principio invita a aplicar la practica de no repetir el mismo código en el sistema con el fin de que cada pieza:</a:t>
            </a:r>
          </a:p>
          <a:p>
            <a:pPr marL="0" indent="0">
              <a:buNone/>
            </a:pPr>
            <a:endParaRPr lang="es-CO" sz="2400" dirty="0"/>
          </a:p>
          <a:p>
            <a:r>
              <a:rPr lang="es-CO" sz="2400" dirty="0"/>
              <a:t>Sea única</a:t>
            </a:r>
          </a:p>
          <a:p>
            <a:r>
              <a:rPr lang="es-CO" sz="2400" dirty="0"/>
              <a:t>No ambigua</a:t>
            </a:r>
          </a:p>
          <a:p>
            <a:r>
              <a:rPr lang="es-CO" sz="2400" dirty="0"/>
              <a:t>Tenga una responsabilidad única</a:t>
            </a:r>
          </a:p>
          <a:p>
            <a:r>
              <a:rPr lang="es-CO" sz="2400" dirty="0"/>
              <a:t>No se repita</a:t>
            </a:r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65004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9AB99-B372-7BE5-4851-19106E33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DRY – </a:t>
            </a:r>
            <a:r>
              <a:rPr lang="es-CO" i="1" dirty="0"/>
              <a:t>Don’t Repeat Yourself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F48790-E434-15D6-761E-E68F7814F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9114" y="2231165"/>
            <a:ext cx="516680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000" dirty="0">
                <a:solidFill>
                  <a:schemeClr val="accent1"/>
                </a:solidFill>
              </a:rPr>
              <a:t>Ventajas</a:t>
            </a:r>
          </a:p>
          <a:p>
            <a:r>
              <a:rPr lang="es-CO" sz="2400" dirty="0"/>
              <a:t>Mantenibilidad del código</a:t>
            </a:r>
          </a:p>
          <a:p>
            <a:r>
              <a:rPr lang="es-CO" sz="2400" dirty="0"/>
              <a:t>Legibilidad</a:t>
            </a:r>
          </a:p>
          <a:p>
            <a:r>
              <a:rPr lang="es-CO" sz="2400" dirty="0"/>
              <a:t>Testeabilidad</a:t>
            </a:r>
          </a:p>
          <a:p>
            <a:r>
              <a:rPr lang="es-CO" sz="2400" dirty="0"/>
              <a:t>Reusabilidad</a:t>
            </a:r>
          </a:p>
        </p:txBody>
      </p:sp>
    </p:spTree>
    <p:extLst>
      <p:ext uri="{BB962C8B-B14F-4D97-AF65-F5344CB8AC3E}">
        <p14:creationId xmlns:p14="http://schemas.microsoft.com/office/powerpoint/2010/main" val="281271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B79CB751-1C4E-EE4E-8E2E-929CCB348EE5}"/>
              </a:ext>
            </a:extLst>
          </p:cNvPr>
          <p:cNvSpPr txBox="1">
            <a:spLocks/>
          </p:cNvSpPr>
          <p:nvPr/>
        </p:nvSpPr>
        <p:spPr>
          <a:xfrm>
            <a:off x="3457356" y="1610744"/>
            <a:ext cx="5277287" cy="3636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s-CO" sz="8000" b="1" dirty="0">
                <a:solidFill>
                  <a:schemeClr val="accent1"/>
                </a:solidFill>
              </a:rPr>
              <a:t>Ejemplo Practico</a:t>
            </a:r>
          </a:p>
        </p:txBody>
      </p:sp>
    </p:spTree>
    <p:extLst>
      <p:ext uri="{BB962C8B-B14F-4D97-AF65-F5344CB8AC3E}">
        <p14:creationId xmlns:p14="http://schemas.microsoft.com/office/powerpoint/2010/main" val="3789283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116</TotalTime>
  <Words>405</Words>
  <Application>Microsoft Office PowerPoint</Application>
  <PresentationFormat>Panorámica</PresentationFormat>
  <Paragraphs>89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Century Gothic</vt:lpstr>
      <vt:lpstr>Consolas</vt:lpstr>
      <vt:lpstr>Wingdings 2</vt:lpstr>
      <vt:lpstr>Citable</vt:lpstr>
      <vt:lpstr>Principios de Diseño DRY, WET, KISS, YAGNI</vt:lpstr>
      <vt:lpstr>Principios de Diseño</vt:lpstr>
      <vt:lpstr>Principios de Diseño</vt:lpstr>
      <vt:lpstr>WET</vt:lpstr>
      <vt:lpstr>WET – Write Everything Twice</vt:lpstr>
      <vt:lpstr>DRY</vt:lpstr>
      <vt:lpstr>DRY – Don’t Repeat Yourself</vt:lpstr>
      <vt:lpstr>DRY – Don’t Repeat Yourself</vt:lpstr>
      <vt:lpstr>Presentación de PowerPoint</vt:lpstr>
      <vt:lpstr>KISS</vt:lpstr>
      <vt:lpstr>KISS – Keep It Simple, Stupid</vt:lpstr>
      <vt:lpstr>KISS – Keep It Simple, Stupid</vt:lpstr>
      <vt:lpstr>Presentación de PowerPoint</vt:lpstr>
      <vt:lpstr>YAGNI</vt:lpstr>
      <vt:lpstr>YAGNI – You Aren’t Gonna Need It</vt:lpstr>
      <vt:lpstr>YAGNI – You Aren’t Gonna Need It</vt:lpstr>
      <vt:lpstr>Conclusiones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de Diseño DRY, WET, KISS, YAGNI</dc:title>
  <dc:creator>JUAN ESTEBAN SALAS FLÓREZ</dc:creator>
  <cp:lastModifiedBy>JUAN ESTEBAN SALAS FLÓREZ</cp:lastModifiedBy>
  <cp:revision>4</cp:revision>
  <dcterms:created xsi:type="dcterms:W3CDTF">2022-07-12T21:43:12Z</dcterms:created>
  <dcterms:modified xsi:type="dcterms:W3CDTF">2022-07-13T01:37:58Z</dcterms:modified>
</cp:coreProperties>
</file>