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gwHJ+KG2weOrcTgOGC2MqvvEq8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REGRESIONES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Orlando Belli Hesse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type="ctrTitle"/>
          </p:nvPr>
        </p:nvSpPr>
        <p:spPr>
          <a:xfrm>
            <a:off x="229050" y="239400"/>
            <a:ext cx="8520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sz="2800">
                <a:latin typeface="Calibri"/>
                <a:ea typeface="Calibri"/>
                <a:cs typeface="Calibri"/>
                <a:sym typeface="Calibri"/>
              </a:rPr>
              <a:t>MÉTODO DE LOS MÍNIMOS CUADRADOS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" y="1047750"/>
            <a:ext cx="90201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>
            <p:ph type="ctrTitle"/>
          </p:nvPr>
        </p:nvSpPr>
        <p:spPr>
          <a:xfrm>
            <a:off x="229050" y="239400"/>
            <a:ext cx="8520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sz="2800">
                <a:latin typeface="Calibri"/>
                <a:ea typeface="Calibri"/>
                <a:cs typeface="Calibri"/>
                <a:sym typeface="Calibri"/>
              </a:rPr>
              <a:t>MÉTODO DE LOS MÍNIMOS CUADRADOS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596" y="1019400"/>
            <a:ext cx="8386354" cy="4056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ctrTitle"/>
          </p:nvPr>
        </p:nvSpPr>
        <p:spPr>
          <a:xfrm>
            <a:off x="311700" y="139475"/>
            <a:ext cx="85206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sz="2800">
                <a:latin typeface="Calibri"/>
                <a:ea typeface="Calibri"/>
                <a:cs typeface="Calibri"/>
                <a:sym typeface="Calibri"/>
              </a:rPr>
              <a:t>REGRESIONES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3"/>
          <p:cNvPicPr preferRelativeResize="0"/>
          <p:nvPr/>
        </p:nvPicPr>
        <p:blipFill rotWithShape="1">
          <a:blip r:embed="rId3">
            <a:alphaModFix/>
          </a:blip>
          <a:srcRect b="0" l="0" r="48956" t="0"/>
          <a:stretch/>
        </p:blipFill>
        <p:spPr>
          <a:xfrm>
            <a:off x="2495800" y="1121200"/>
            <a:ext cx="4511951" cy="34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ctrTitle"/>
          </p:nvPr>
        </p:nvSpPr>
        <p:spPr>
          <a:xfrm>
            <a:off x="311700" y="139475"/>
            <a:ext cx="85206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sz="2800">
                <a:latin typeface="Calibri"/>
                <a:ea typeface="Calibri"/>
                <a:cs typeface="Calibri"/>
                <a:sym typeface="Calibri"/>
              </a:rPr>
              <a:t>ANÁLISIS DE CORRELACIÓN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1471" y="859992"/>
            <a:ext cx="6467203" cy="4144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>
            <p:ph type="ctrTitle"/>
          </p:nvPr>
        </p:nvSpPr>
        <p:spPr>
          <a:xfrm>
            <a:off x="311700" y="139475"/>
            <a:ext cx="85206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sz="2800">
                <a:latin typeface="Calibri"/>
                <a:ea typeface="Calibri"/>
                <a:cs typeface="Calibri"/>
                <a:sym typeface="Calibri"/>
              </a:rPr>
              <a:t>NIVELES DE CORRELACIÓN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484" y="745531"/>
            <a:ext cx="6288105" cy="4258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/>
          <p:nvPr>
            <p:ph type="ctrTitle"/>
          </p:nvPr>
        </p:nvSpPr>
        <p:spPr>
          <a:xfrm>
            <a:off x="311700" y="139475"/>
            <a:ext cx="85206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sz="2800">
                <a:latin typeface="Calibri"/>
                <a:ea typeface="Calibri"/>
                <a:cs typeface="Calibri"/>
                <a:sym typeface="Calibri"/>
              </a:rPr>
              <a:t>ANÁLISIS DE REGRESIÓN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24104"/>
            <a:ext cx="9144000" cy="3295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>
            <p:ph type="ctrTitle"/>
          </p:nvPr>
        </p:nvSpPr>
        <p:spPr>
          <a:xfrm>
            <a:off x="311700" y="139475"/>
            <a:ext cx="85206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sz="2800">
                <a:latin typeface="Calibri"/>
                <a:ea typeface="Calibri"/>
                <a:cs typeface="Calibri"/>
                <a:sym typeface="Calibri"/>
              </a:rPr>
              <a:t>ANÁLISIS DE REGRESIÓN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7"/>
          <p:cNvPicPr preferRelativeResize="0"/>
          <p:nvPr/>
        </p:nvPicPr>
        <p:blipFill rotWithShape="1">
          <a:blip r:embed="rId3">
            <a:alphaModFix/>
          </a:blip>
          <a:srcRect b="0" l="0" r="0" t="1501"/>
          <a:stretch/>
        </p:blipFill>
        <p:spPr>
          <a:xfrm>
            <a:off x="1482280" y="810505"/>
            <a:ext cx="6179439" cy="42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>
            <p:ph type="ctrTitle"/>
          </p:nvPr>
        </p:nvSpPr>
        <p:spPr>
          <a:xfrm>
            <a:off x="385175" y="175125"/>
            <a:ext cx="85206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sz="2800">
                <a:latin typeface="Calibri"/>
                <a:ea typeface="Calibri"/>
                <a:cs typeface="Calibri"/>
                <a:sym typeface="Calibri"/>
              </a:rPr>
              <a:t>REGRESIONES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275" y="1203300"/>
            <a:ext cx="7321126" cy="35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>
            <p:ph type="ctrTitle"/>
          </p:nvPr>
        </p:nvSpPr>
        <p:spPr>
          <a:xfrm>
            <a:off x="229050" y="239400"/>
            <a:ext cx="8520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sz="2800">
                <a:latin typeface="Calibri"/>
                <a:ea typeface="Calibri"/>
                <a:cs typeface="Calibri"/>
                <a:sym typeface="Calibri"/>
              </a:rPr>
              <a:t>REGRESIONES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475" y="1410725"/>
            <a:ext cx="7528494" cy="321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/>
          <p:nvPr>
            <p:ph type="ctrTitle"/>
          </p:nvPr>
        </p:nvSpPr>
        <p:spPr>
          <a:xfrm>
            <a:off x="229050" y="239400"/>
            <a:ext cx="8520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sz="2800">
                <a:latin typeface="Calibri"/>
                <a:ea typeface="Calibri"/>
                <a:cs typeface="Calibri"/>
                <a:sym typeface="Calibri"/>
              </a:rPr>
              <a:t>MÉTODO DE LOS MÍNIMOS CUADRADOS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938" y="1079950"/>
            <a:ext cx="7776120" cy="38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