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veat"/>
      <p:regular r:id="rId25"/>
      <p:bold r:id="rId26"/>
    </p:embeddedFont>
    <p:embeddedFont>
      <p:font typeface="Nunito"/>
      <p:regular r:id="rId27"/>
      <p:bold r:id="rId28"/>
      <p:italic r:id="rId29"/>
      <p:boldItalic r:id="rId30"/>
    </p:embeddedFont>
    <p:embeddedFont>
      <p:font typeface="Maven Pro"/>
      <p:regular r:id="rId31"/>
      <p:bold r:id="rId32"/>
    </p:embeddedFont>
    <p:embeddedFont>
      <p:font typeface="Comfortaa"/>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707FD6-990D-4179-B914-36BA8096A768}">
  <a:tblStyle styleId="{CD707FD6-990D-4179-B914-36BA8096A7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Comfortaa-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omforta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R="25400" rtl="0">
              <a:lnSpc>
                <a:spcPct val="115000"/>
              </a:lnSpc>
              <a:spcBef>
                <a:spcPts val="0"/>
              </a:spcBef>
              <a:buNone/>
            </a:pPr>
            <a:r>
              <a:rPr lang="es-419">
                <a:solidFill>
                  <a:srgbClr val="212121"/>
                </a:solidFill>
                <a:highlight>
                  <a:srgbClr val="FFFFFF"/>
                </a:highlight>
              </a:rPr>
              <a:t>Es un número que concentra toda la evidencia encontrada en el código fuente. Se ha utilizado su indicador global y el esfuerzo que necesita para alcanzar el nivel de calidad establecido como objetivo para usted. Entonces, si tiene mala calidad, pero si el esfuerzo necesario para mejorar es bajo, no está asumiendo un alto riesgo en esta aplicación porque va a reparar sus problemas fácilmente. Pero si su esfuerzo necesita mejorar es muy alto, su índice de riesgo también será alto.</a:t>
            </a:r>
          </a:p>
          <a:p>
            <a:pPr lvl="0">
              <a:spcBef>
                <a:spcPts val="0"/>
              </a:spcBef>
              <a:buNone/>
            </a:pPr>
            <a:r>
              <a:t/>
            </a:r>
            <a:endParaRPr sz="1200">
              <a:solidFill>
                <a:srgbClr val="21212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419"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egtissot@gmail.com" TargetMode="External"/><Relationship Id="rId4" Type="http://schemas.openxmlformats.org/officeDocument/2006/relationships/hyperlink" Target="mailto:matiasmanero@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7.png"/><Relationship Id="rId11" Type="http://schemas.openxmlformats.org/officeDocument/2006/relationships/image" Target="../media/image37.png"/><Relationship Id="rId10" Type="http://schemas.openxmlformats.org/officeDocument/2006/relationships/image" Target="../media/image36.png"/><Relationship Id="rId9" Type="http://schemas.openxmlformats.org/officeDocument/2006/relationships/image" Target="../media/image35.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33.png"/><Relationship Id="rId8"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3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gif"/><Relationship Id="rId4" Type="http://schemas.openxmlformats.org/officeDocument/2006/relationships/image" Target="../media/image13.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751700" y="1200700"/>
            <a:ext cx="4557300" cy="1872900"/>
          </a:xfrm>
          <a:prstGeom prst="rect">
            <a:avLst/>
          </a:prstGeom>
        </p:spPr>
        <p:txBody>
          <a:bodyPr anchorCtr="0" anchor="ctr" bIns="91425" lIns="91425" rIns="91425" wrap="square" tIns="91425">
            <a:noAutofit/>
          </a:bodyPr>
          <a:lstStyle/>
          <a:p>
            <a:pPr lvl="0">
              <a:spcBef>
                <a:spcPts val="0"/>
              </a:spcBef>
              <a:buNone/>
            </a:pPr>
            <a:r>
              <a:rPr lang="es-419" sz="4800"/>
              <a:t>Gestión</a:t>
            </a:r>
            <a:r>
              <a:rPr lang="es-419" sz="4800"/>
              <a:t> de la Calidad de SW</a:t>
            </a:r>
          </a:p>
        </p:txBody>
      </p:sp>
      <p:sp>
        <p:nvSpPr>
          <p:cNvPr id="278" name="Shape 278"/>
          <p:cNvSpPr txBox="1"/>
          <p:nvPr>
            <p:ph idx="1" type="subTitle"/>
          </p:nvPr>
        </p:nvSpPr>
        <p:spPr>
          <a:xfrm>
            <a:off x="630175" y="3134475"/>
            <a:ext cx="5463600" cy="1766100"/>
          </a:xfrm>
          <a:prstGeom prst="rect">
            <a:avLst/>
          </a:prstGeom>
        </p:spPr>
        <p:txBody>
          <a:bodyPr anchorCtr="0" anchor="t" bIns="91425" lIns="91425" rIns="91425" wrap="square" tIns="91425">
            <a:noAutofit/>
          </a:bodyPr>
          <a:lstStyle/>
          <a:p>
            <a:pPr lvl="0">
              <a:spcBef>
                <a:spcPts val="0"/>
              </a:spcBef>
              <a:buNone/>
            </a:pPr>
            <a:r>
              <a:rPr b="1" lang="es-419" sz="2400"/>
              <a:t>INTEGRANTES:</a:t>
            </a:r>
          </a:p>
          <a:p>
            <a:pPr lvl="0">
              <a:spcBef>
                <a:spcPts val="0"/>
              </a:spcBef>
              <a:buNone/>
            </a:pPr>
            <a:r>
              <a:rPr lang="es-419" sz="2000"/>
              <a:t>  </a:t>
            </a:r>
            <a:r>
              <a:rPr lang="es-419" sz="2000"/>
              <a:t>Tissot Esteban &lt;</a:t>
            </a:r>
            <a:r>
              <a:rPr lang="es-419" sz="2000" u="sng">
                <a:solidFill>
                  <a:schemeClr val="hlink"/>
                </a:solidFill>
                <a:hlinkClick r:id="rId3"/>
              </a:rPr>
              <a:t>egtissot@gmail.com</a:t>
            </a:r>
            <a:r>
              <a:rPr lang="es-419" sz="2000"/>
              <a:t>&gt;</a:t>
            </a:r>
          </a:p>
          <a:p>
            <a:pPr lvl="0">
              <a:spcBef>
                <a:spcPts val="0"/>
              </a:spcBef>
              <a:buNone/>
            </a:pPr>
            <a:r>
              <a:rPr lang="es-419" sz="2000"/>
              <a:t>  Manero Matias &lt;</a:t>
            </a:r>
            <a:r>
              <a:rPr lang="es-419" sz="2000" u="sng">
                <a:solidFill>
                  <a:schemeClr val="hlink"/>
                </a:solidFill>
                <a:hlinkClick r:id="rId4"/>
              </a:rPr>
              <a:t>matiasmanero@gmail.com</a:t>
            </a:r>
            <a:r>
              <a:rPr lang="es-419" sz="2000"/>
              <a:t>&gt;</a:t>
            </a:r>
          </a:p>
          <a:p>
            <a:pPr lvl="0">
              <a:spcBef>
                <a:spcPts val="0"/>
              </a:spcBef>
              <a:buNone/>
            </a:pPr>
            <a:r>
              <a:rPr b="1" lang="es-419" sz="2400"/>
              <a:t>GRUPO:</a:t>
            </a:r>
          </a:p>
          <a:p>
            <a:pPr lvl="0">
              <a:spcBef>
                <a:spcPts val="0"/>
              </a:spcBef>
              <a:buNone/>
            </a:pPr>
            <a:r>
              <a:rPr lang="es-419" sz="2000"/>
              <a:t>  BTM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1388625" y="204675"/>
            <a:ext cx="6366900" cy="523200"/>
          </a:xfrm>
          <a:prstGeom prst="rect">
            <a:avLst/>
          </a:prstGeom>
        </p:spPr>
        <p:txBody>
          <a:bodyPr anchorCtr="0" anchor="ctr" bIns="91425" lIns="91425" rIns="91425" wrap="square" tIns="91425">
            <a:noAutofit/>
          </a:bodyPr>
          <a:lstStyle/>
          <a:p>
            <a:pPr lvl="0">
              <a:spcBef>
                <a:spcPts val="0"/>
              </a:spcBef>
              <a:buNone/>
            </a:pPr>
            <a:r>
              <a:rPr lang="es-419" sz="3000"/>
              <a:t>REVISIÓN DE CÓDIGO</a:t>
            </a:r>
          </a:p>
        </p:txBody>
      </p:sp>
      <p:pic>
        <p:nvPicPr>
          <p:cNvPr descr="Screenshot from 2017-10-27 10-20-03.png" id="372" name="Shape 372"/>
          <p:cNvPicPr preferRelativeResize="0"/>
          <p:nvPr/>
        </p:nvPicPr>
        <p:blipFill rotWithShape="1">
          <a:blip r:embed="rId3">
            <a:alphaModFix/>
          </a:blip>
          <a:srcRect b="5669" l="2323" r="1661" t="0"/>
          <a:stretch/>
        </p:blipFill>
        <p:spPr>
          <a:xfrm>
            <a:off x="1117575" y="727875"/>
            <a:ext cx="6908850" cy="3215925"/>
          </a:xfrm>
          <a:prstGeom prst="rect">
            <a:avLst/>
          </a:prstGeom>
          <a:noFill/>
          <a:ln>
            <a:noFill/>
          </a:ln>
        </p:spPr>
      </p:pic>
      <p:sp>
        <p:nvSpPr>
          <p:cNvPr id="373" name="Shape 373"/>
          <p:cNvSpPr txBox="1"/>
          <p:nvPr/>
        </p:nvSpPr>
        <p:spPr>
          <a:xfrm>
            <a:off x="58875" y="3943800"/>
            <a:ext cx="9026400" cy="1199700"/>
          </a:xfrm>
          <a:prstGeom prst="rect">
            <a:avLst/>
          </a:prstGeom>
          <a:noFill/>
          <a:ln>
            <a:noFill/>
          </a:ln>
        </p:spPr>
        <p:txBody>
          <a:bodyPr anchorCtr="0" anchor="t" bIns="91425" lIns="91425" rIns="91425" wrap="square" tIns="91425">
            <a:noAutofit/>
          </a:bodyPr>
          <a:lstStyle/>
          <a:p>
            <a:pPr lvl="0">
              <a:spcBef>
                <a:spcPts val="0"/>
              </a:spcBef>
              <a:buNone/>
            </a:pPr>
            <a:r>
              <a:rPr b="1" lang="es-419" sz="1800">
                <a:solidFill>
                  <a:srgbClr val="FFFFFF"/>
                </a:solidFill>
                <a:latin typeface="Maven Pro"/>
                <a:ea typeface="Maven Pro"/>
                <a:cs typeface="Maven Pro"/>
                <a:sym typeface="Maven Pro"/>
              </a:rPr>
              <a:t>RISK INDEX:</a:t>
            </a:r>
            <a:r>
              <a:rPr lang="es-419" sz="1800">
                <a:solidFill>
                  <a:srgbClr val="FFFFFF"/>
                </a:solidFill>
                <a:latin typeface="Maven Pro"/>
                <a:ea typeface="Maven Pro"/>
                <a:cs typeface="Maven Pro"/>
                <a:sym typeface="Maven Pro"/>
              </a:rPr>
              <a:t> Representa los problemas potenciales que se asumen al no prestar atención a la calidad del código. Su </a:t>
            </a:r>
            <a:r>
              <a:rPr lang="es-419" sz="1800">
                <a:solidFill>
                  <a:srgbClr val="FFFFFF"/>
                </a:solidFill>
                <a:latin typeface="Maven Pro"/>
                <a:ea typeface="Maven Pro"/>
                <a:cs typeface="Maven Pro"/>
                <a:sym typeface="Maven Pro"/>
              </a:rPr>
              <a:t>evolución</a:t>
            </a:r>
            <a:r>
              <a:rPr lang="es-419" sz="1800">
                <a:solidFill>
                  <a:srgbClr val="FFFFFF"/>
                </a:solidFill>
                <a:latin typeface="Maven Pro"/>
                <a:ea typeface="Maven Pro"/>
                <a:cs typeface="Maven Pro"/>
                <a:sym typeface="Maven Pro"/>
              </a:rPr>
              <a:t> es de gran </a:t>
            </a:r>
            <a:r>
              <a:rPr lang="es-419" sz="1800">
                <a:solidFill>
                  <a:srgbClr val="FFFFFF"/>
                </a:solidFill>
                <a:latin typeface="Maven Pro"/>
                <a:ea typeface="Maven Pro"/>
                <a:cs typeface="Maven Pro"/>
                <a:sym typeface="Maven Pro"/>
              </a:rPr>
              <a:t>interés</a:t>
            </a:r>
            <a:r>
              <a:rPr lang="es-419" sz="1800">
                <a:solidFill>
                  <a:srgbClr val="FFFFFF"/>
                </a:solidFill>
                <a:latin typeface="Maven Pro"/>
                <a:ea typeface="Maven Pro"/>
                <a:cs typeface="Maven Pro"/>
                <a:sym typeface="Maven Pro"/>
              </a:rPr>
              <a:t>.</a:t>
            </a:r>
          </a:p>
          <a:p>
            <a:pPr lvl="0">
              <a:spcBef>
                <a:spcPts val="0"/>
              </a:spcBef>
              <a:buNone/>
            </a:pPr>
            <a:r>
              <a:rPr b="1" lang="es-419" sz="1800">
                <a:solidFill>
                  <a:srgbClr val="FFFFFF"/>
                </a:solidFill>
                <a:latin typeface="Maven Pro"/>
                <a:ea typeface="Maven Pro"/>
                <a:cs typeface="Maven Pro"/>
                <a:sym typeface="Maven Pro"/>
              </a:rPr>
              <a:t>GLOBAL INDICATOR: </a:t>
            </a:r>
            <a:r>
              <a:rPr lang="es-419" sz="1800">
                <a:solidFill>
                  <a:srgbClr val="FFFFFF"/>
                </a:solidFill>
                <a:latin typeface="Maven Pro"/>
                <a:ea typeface="Maven Pro"/>
                <a:cs typeface="Maven Pro"/>
                <a:sym typeface="Maven Pro"/>
              </a:rPr>
              <a:t>muestra las </a:t>
            </a:r>
            <a:r>
              <a:rPr lang="es-419" sz="1800">
                <a:solidFill>
                  <a:srgbClr val="FFFFFF"/>
                </a:solidFill>
                <a:latin typeface="Maven Pro"/>
                <a:ea typeface="Maven Pro"/>
                <a:cs typeface="Maven Pro"/>
                <a:sym typeface="Maven Pro"/>
              </a:rPr>
              <a:t>características</a:t>
            </a:r>
            <a:r>
              <a:rPr lang="es-419" sz="1800">
                <a:solidFill>
                  <a:srgbClr val="FFFFFF"/>
                </a:solidFill>
                <a:latin typeface="Maven Pro"/>
                <a:ea typeface="Maven Pro"/>
                <a:cs typeface="Maven Pro"/>
                <a:sym typeface="Maven Pro"/>
              </a:rPr>
              <a:t> del código y el objetivo planteado.</a:t>
            </a:r>
          </a:p>
          <a:p>
            <a:pPr lvl="0">
              <a:spcBef>
                <a:spcPts val="0"/>
              </a:spcBef>
              <a:buNone/>
            </a:pPr>
            <a:r>
              <a:rPr b="1" lang="es-419" sz="1800">
                <a:solidFill>
                  <a:srgbClr val="FFFFFF"/>
                </a:solidFill>
                <a:latin typeface="Maven Pro"/>
                <a:ea typeface="Maven Pro"/>
                <a:cs typeface="Maven Pro"/>
                <a:sym typeface="Maven Pro"/>
              </a:rPr>
              <a:t>EFFORT TO TARGET:</a:t>
            </a:r>
            <a:r>
              <a:rPr lang="es-419" sz="1800">
                <a:solidFill>
                  <a:srgbClr val="FFFFFF"/>
                </a:solidFill>
                <a:latin typeface="Maven Pro"/>
                <a:ea typeface="Maven Pro"/>
                <a:cs typeface="Maven Pro"/>
                <a:sym typeface="Maven Pro"/>
              </a:rPr>
              <a:t> muestra el costo necesario para alcanzar el objetivo.</a:t>
            </a:r>
          </a:p>
          <a:p>
            <a:pPr lvl="0">
              <a:spcBef>
                <a:spcPts val="0"/>
              </a:spcBef>
              <a:buNone/>
            </a:pPr>
            <a:r>
              <a:t/>
            </a:r>
            <a:endParaRPr>
              <a:solidFill>
                <a:srgbClr val="FFFFFF"/>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pic>
        <p:nvPicPr>
          <p:cNvPr descr="Screenshot from 2017-10-27 10-21-50.png" id="378" name="Shape 378"/>
          <p:cNvPicPr preferRelativeResize="0"/>
          <p:nvPr/>
        </p:nvPicPr>
        <p:blipFill rotWithShape="1">
          <a:blip r:embed="rId3">
            <a:alphaModFix/>
          </a:blip>
          <a:srcRect b="5078" l="3821" r="1830" t="0"/>
          <a:stretch/>
        </p:blipFill>
        <p:spPr>
          <a:xfrm>
            <a:off x="219650" y="829900"/>
            <a:ext cx="8771375" cy="2895525"/>
          </a:xfrm>
          <a:prstGeom prst="rect">
            <a:avLst/>
          </a:prstGeom>
          <a:noFill/>
          <a:ln>
            <a:noFill/>
          </a:ln>
        </p:spPr>
      </p:pic>
      <p:sp>
        <p:nvSpPr>
          <p:cNvPr id="379" name="Shape 379"/>
          <p:cNvSpPr txBox="1"/>
          <p:nvPr>
            <p:ph type="title"/>
          </p:nvPr>
        </p:nvSpPr>
        <p:spPr>
          <a:xfrm>
            <a:off x="1388625" y="204675"/>
            <a:ext cx="6366900" cy="523200"/>
          </a:xfrm>
          <a:prstGeom prst="rect">
            <a:avLst/>
          </a:prstGeom>
        </p:spPr>
        <p:txBody>
          <a:bodyPr anchorCtr="0" anchor="ctr" bIns="91425" lIns="91425" rIns="91425" wrap="square" tIns="91425">
            <a:noAutofit/>
          </a:bodyPr>
          <a:lstStyle/>
          <a:p>
            <a:pPr lvl="0" rtl="0">
              <a:spcBef>
                <a:spcPts val="0"/>
              </a:spcBef>
              <a:buNone/>
            </a:pPr>
            <a:r>
              <a:rPr lang="es-419" sz="3000"/>
              <a:t>REVISIÓN DE CÓDIGO</a:t>
            </a:r>
          </a:p>
        </p:txBody>
      </p:sp>
      <p:sp>
        <p:nvSpPr>
          <p:cNvPr id="380" name="Shape 380"/>
          <p:cNvSpPr txBox="1"/>
          <p:nvPr/>
        </p:nvSpPr>
        <p:spPr>
          <a:xfrm>
            <a:off x="275238" y="3827450"/>
            <a:ext cx="8593500" cy="752700"/>
          </a:xfrm>
          <a:prstGeom prst="rect">
            <a:avLst/>
          </a:prstGeom>
          <a:noFill/>
          <a:ln>
            <a:noFill/>
          </a:ln>
        </p:spPr>
        <p:txBody>
          <a:bodyPr anchorCtr="0" anchor="t" bIns="91425" lIns="91425" rIns="91425" wrap="square" tIns="91425">
            <a:noAutofit/>
          </a:bodyPr>
          <a:lstStyle/>
          <a:p>
            <a:pPr lvl="0">
              <a:spcBef>
                <a:spcPts val="0"/>
              </a:spcBef>
              <a:buNone/>
            </a:pPr>
            <a:r>
              <a:rPr lang="es-419" sz="1800">
                <a:solidFill>
                  <a:srgbClr val="FFFFFF"/>
                </a:solidFill>
                <a:latin typeface="Maven Pro"/>
                <a:ea typeface="Maven Pro"/>
                <a:cs typeface="Maven Pro"/>
                <a:sym typeface="Maven Pro"/>
              </a:rPr>
              <a:t>La mayor cantidad de defectos se encuentran en la </a:t>
            </a:r>
            <a:r>
              <a:rPr lang="es-419" sz="1800">
                <a:solidFill>
                  <a:srgbClr val="FFFFFF"/>
                </a:solidFill>
                <a:latin typeface="Maven Pro"/>
                <a:ea typeface="Maven Pro"/>
                <a:cs typeface="Maven Pro"/>
                <a:sym typeface="Maven Pro"/>
              </a:rPr>
              <a:t>categoría</a:t>
            </a:r>
            <a:r>
              <a:rPr lang="es-419" sz="1800">
                <a:solidFill>
                  <a:srgbClr val="FFFFFF"/>
                </a:solidFill>
                <a:latin typeface="Maven Pro"/>
                <a:ea typeface="Maven Pro"/>
                <a:cs typeface="Maven Pro"/>
                <a:sym typeface="Maven Pro"/>
              </a:rPr>
              <a:t> </a:t>
            </a:r>
            <a:r>
              <a:rPr b="1" lang="es-419" sz="1800">
                <a:solidFill>
                  <a:srgbClr val="FFFFFF"/>
                </a:solidFill>
                <a:latin typeface="Maven Pro"/>
                <a:ea typeface="Maven Pro"/>
                <a:cs typeface="Maven Pro"/>
                <a:sym typeface="Maven Pro"/>
              </a:rPr>
              <a:t>Mantenimiento</a:t>
            </a:r>
            <a:r>
              <a:rPr lang="es-419" sz="1800">
                <a:solidFill>
                  <a:srgbClr val="FFFFFF"/>
                </a:solidFill>
                <a:latin typeface="Maven Pro"/>
                <a:ea typeface="Maven Pro"/>
                <a:cs typeface="Maven Pro"/>
                <a:sym typeface="Maven Pro"/>
              </a:rPr>
              <a:t>.</a:t>
            </a:r>
          </a:p>
          <a:p>
            <a:pPr lvl="0">
              <a:spcBef>
                <a:spcPts val="0"/>
              </a:spcBef>
              <a:buNone/>
            </a:pPr>
            <a:r>
              <a:rPr lang="es-419" sz="1800">
                <a:solidFill>
                  <a:srgbClr val="FFFFFF"/>
                </a:solidFill>
                <a:latin typeface="Maven Pro"/>
                <a:ea typeface="Maven Pro"/>
                <a:cs typeface="Maven Pro"/>
                <a:sym typeface="Maven Pro"/>
              </a:rPr>
              <a:t>Solo </a:t>
            </a:r>
            <a:r>
              <a:rPr b="1" lang="es-419" sz="1800">
                <a:solidFill>
                  <a:srgbClr val="FFFFFF"/>
                </a:solidFill>
                <a:latin typeface="Maven Pro"/>
                <a:ea typeface="Maven Pro"/>
                <a:cs typeface="Maven Pro"/>
                <a:sym typeface="Maven Pro"/>
              </a:rPr>
              <a:t>103</a:t>
            </a:r>
            <a:r>
              <a:rPr lang="es-419" sz="1800">
                <a:solidFill>
                  <a:srgbClr val="FFFFFF"/>
                </a:solidFill>
                <a:latin typeface="Maven Pro"/>
                <a:ea typeface="Maven Pro"/>
                <a:cs typeface="Maven Pro"/>
                <a:sym typeface="Maven Pro"/>
              </a:rPr>
              <a:t> defectos son propios de codificar y </a:t>
            </a:r>
            <a:r>
              <a:rPr b="1" lang="es-419" sz="1800">
                <a:solidFill>
                  <a:srgbClr val="FFFFFF"/>
                </a:solidFill>
                <a:latin typeface="Maven Pro"/>
                <a:ea typeface="Maven Pro"/>
                <a:cs typeface="Maven Pro"/>
                <a:sym typeface="Maven Pro"/>
              </a:rPr>
              <a:t>9 </a:t>
            </a:r>
            <a:r>
              <a:rPr lang="es-419" sz="1800">
                <a:solidFill>
                  <a:srgbClr val="FFFFFF"/>
                </a:solidFill>
                <a:latin typeface="Maven Pro"/>
                <a:ea typeface="Maven Pro"/>
                <a:cs typeface="Maven Pro"/>
                <a:sym typeface="Maven Pro"/>
              </a:rPr>
              <a:t>de ellos son de alta prioridad.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1388625" y="204675"/>
            <a:ext cx="6366900" cy="523200"/>
          </a:xfrm>
          <a:prstGeom prst="rect">
            <a:avLst/>
          </a:prstGeom>
        </p:spPr>
        <p:txBody>
          <a:bodyPr anchorCtr="0" anchor="ctr" bIns="91425" lIns="91425" rIns="91425" wrap="square" tIns="91425">
            <a:noAutofit/>
          </a:bodyPr>
          <a:lstStyle/>
          <a:p>
            <a:pPr lvl="0" rtl="0">
              <a:spcBef>
                <a:spcPts val="0"/>
              </a:spcBef>
              <a:buNone/>
            </a:pPr>
            <a:r>
              <a:rPr lang="es-419" sz="3000"/>
              <a:t>REVISIÓN DE CÓDIGO</a:t>
            </a:r>
          </a:p>
        </p:txBody>
      </p:sp>
      <p:pic>
        <p:nvPicPr>
          <p:cNvPr descr="Screenshot from 2017-10-27 11-13-51.png" id="386" name="Shape 386"/>
          <p:cNvPicPr preferRelativeResize="0"/>
          <p:nvPr/>
        </p:nvPicPr>
        <p:blipFill rotWithShape="1">
          <a:blip r:embed="rId3">
            <a:alphaModFix/>
          </a:blip>
          <a:srcRect b="0" l="830" r="1494" t="0"/>
          <a:stretch/>
        </p:blipFill>
        <p:spPr>
          <a:xfrm>
            <a:off x="1160525" y="818075"/>
            <a:ext cx="6544375" cy="419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388625" y="204675"/>
            <a:ext cx="6366900" cy="523200"/>
          </a:xfrm>
          <a:prstGeom prst="rect">
            <a:avLst/>
          </a:prstGeom>
        </p:spPr>
        <p:txBody>
          <a:bodyPr anchorCtr="0" anchor="ctr" bIns="91425" lIns="91425" rIns="91425" wrap="square" tIns="91425">
            <a:noAutofit/>
          </a:bodyPr>
          <a:lstStyle/>
          <a:p>
            <a:pPr lvl="0" rtl="0">
              <a:spcBef>
                <a:spcPts val="0"/>
              </a:spcBef>
              <a:buNone/>
            </a:pPr>
            <a:r>
              <a:rPr lang="es-419" sz="3000"/>
              <a:t>PRUEBAS UNITARIAS</a:t>
            </a:r>
          </a:p>
        </p:txBody>
      </p:sp>
      <p:pic>
        <p:nvPicPr>
          <p:cNvPr id="392" name="Shape 392"/>
          <p:cNvPicPr preferRelativeResize="0"/>
          <p:nvPr/>
        </p:nvPicPr>
        <p:blipFill>
          <a:blip r:embed="rId3">
            <a:alphaModFix/>
          </a:blip>
          <a:stretch>
            <a:fillRect/>
          </a:stretch>
        </p:blipFill>
        <p:spPr>
          <a:xfrm>
            <a:off x="0" y="1132650"/>
            <a:ext cx="5734050" cy="1590675"/>
          </a:xfrm>
          <a:prstGeom prst="rect">
            <a:avLst/>
          </a:prstGeom>
          <a:noFill/>
          <a:ln>
            <a:noFill/>
          </a:ln>
        </p:spPr>
      </p:pic>
      <p:pic>
        <p:nvPicPr>
          <p:cNvPr id="393" name="Shape 393"/>
          <p:cNvPicPr preferRelativeResize="0"/>
          <p:nvPr/>
        </p:nvPicPr>
        <p:blipFill>
          <a:blip r:embed="rId4">
            <a:alphaModFix/>
          </a:blip>
          <a:stretch>
            <a:fillRect/>
          </a:stretch>
        </p:blipFill>
        <p:spPr>
          <a:xfrm>
            <a:off x="3409950" y="2738325"/>
            <a:ext cx="5734050" cy="1590675"/>
          </a:xfrm>
          <a:prstGeom prst="rect">
            <a:avLst/>
          </a:prstGeom>
          <a:noFill/>
          <a:ln>
            <a:noFill/>
          </a:ln>
        </p:spPr>
      </p:pic>
      <p:pic>
        <p:nvPicPr>
          <p:cNvPr id="394" name="Shape 394"/>
          <p:cNvPicPr preferRelativeResize="0"/>
          <p:nvPr/>
        </p:nvPicPr>
        <p:blipFill>
          <a:blip r:embed="rId5">
            <a:alphaModFix/>
          </a:blip>
          <a:stretch>
            <a:fillRect/>
          </a:stretch>
        </p:blipFill>
        <p:spPr>
          <a:xfrm>
            <a:off x="4063600" y="671300"/>
            <a:ext cx="5080400" cy="2405175"/>
          </a:xfrm>
          <a:prstGeom prst="rect">
            <a:avLst/>
          </a:prstGeom>
          <a:noFill/>
          <a:ln>
            <a:noFill/>
          </a:ln>
        </p:spPr>
      </p:pic>
      <p:pic>
        <p:nvPicPr>
          <p:cNvPr id="395" name="Shape 395"/>
          <p:cNvPicPr preferRelativeResize="0"/>
          <p:nvPr/>
        </p:nvPicPr>
        <p:blipFill>
          <a:blip r:embed="rId6">
            <a:alphaModFix/>
          </a:blip>
          <a:stretch>
            <a:fillRect/>
          </a:stretch>
        </p:blipFill>
        <p:spPr>
          <a:xfrm>
            <a:off x="-9" y="2942623"/>
            <a:ext cx="5540932" cy="240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392"/>
                                        </p:tgtEl>
                                        <p:attrNameLst>
                                          <p:attrName>ppt_x</p:attrName>
                                        </p:attrNameLst>
                                      </p:cBhvr>
                                      <p:tavLst>
                                        <p:tav fmla="" tm="0">
                                          <p:val>
                                            <p:strVal val="#ppt_x"/>
                                          </p:val>
                                        </p:tav>
                                        <p:tav fmla="" tm="100000">
                                          <p:val>
                                            <p:strVal val="#ppt_x-1"/>
                                          </p:val>
                                        </p:tav>
                                      </p:tavLst>
                                    </p:anim>
                                    <p:set>
                                      <p:cBhvr>
                                        <p:cTn dur="1" fill="hold">
                                          <p:stCondLst>
                                            <p:cond delay="1000"/>
                                          </p:stCondLst>
                                        </p:cTn>
                                        <p:tgtEl>
                                          <p:spTgt spid="39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393"/>
                                        </p:tgtEl>
                                        <p:attrNameLst>
                                          <p:attrName>ppt_x</p:attrName>
                                        </p:attrNameLst>
                                      </p:cBhvr>
                                      <p:tavLst>
                                        <p:tav fmla="" tm="0">
                                          <p:val>
                                            <p:strVal val="#ppt_x"/>
                                          </p:val>
                                        </p:tav>
                                        <p:tav fmla="" tm="100000">
                                          <p:val>
                                            <p:strVal val="#ppt_x+1"/>
                                          </p:val>
                                        </p:tav>
                                      </p:tavLst>
                                    </p:anim>
                                    <p:set>
                                      <p:cBhvr>
                                        <p:cTn dur="1" fill="hold">
                                          <p:stCondLst>
                                            <p:cond delay="1000"/>
                                          </p:stCondLst>
                                        </p:cTn>
                                        <p:tgtEl>
                                          <p:spTgt spid="39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1000"/>
                                        <p:tgtEl>
                                          <p:spTgt spid="3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1000"/>
                                        <p:tgtEl>
                                          <p:spTgt spid="3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1388625" y="204675"/>
            <a:ext cx="6366900" cy="523200"/>
          </a:xfrm>
          <a:prstGeom prst="rect">
            <a:avLst/>
          </a:prstGeom>
        </p:spPr>
        <p:txBody>
          <a:bodyPr anchorCtr="0" anchor="ctr" bIns="91425" lIns="91425" rIns="91425" wrap="square" tIns="91425">
            <a:noAutofit/>
          </a:bodyPr>
          <a:lstStyle/>
          <a:p>
            <a:pPr lvl="0" rtl="0">
              <a:spcBef>
                <a:spcPts val="0"/>
              </a:spcBef>
              <a:buNone/>
            </a:pPr>
            <a:r>
              <a:rPr lang="es-419" sz="3000"/>
              <a:t>PRUEBAS UNITARIAS</a:t>
            </a:r>
          </a:p>
        </p:txBody>
      </p:sp>
      <p:pic>
        <p:nvPicPr>
          <p:cNvPr id="401" name="Shape 401"/>
          <p:cNvPicPr preferRelativeResize="0"/>
          <p:nvPr/>
        </p:nvPicPr>
        <p:blipFill>
          <a:blip r:embed="rId3">
            <a:alphaModFix/>
          </a:blip>
          <a:stretch>
            <a:fillRect/>
          </a:stretch>
        </p:blipFill>
        <p:spPr>
          <a:xfrm>
            <a:off x="0" y="1054950"/>
            <a:ext cx="8952225" cy="3033600"/>
          </a:xfrm>
          <a:prstGeom prst="rect">
            <a:avLst/>
          </a:prstGeom>
          <a:noFill/>
          <a:ln>
            <a:noFill/>
          </a:ln>
        </p:spPr>
      </p:pic>
      <p:pic>
        <p:nvPicPr>
          <p:cNvPr id="402" name="Shape 402"/>
          <p:cNvPicPr preferRelativeResize="0"/>
          <p:nvPr/>
        </p:nvPicPr>
        <p:blipFill>
          <a:blip r:embed="rId4">
            <a:alphaModFix/>
          </a:blip>
          <a:stretch>
            <a:fillRect/>
          </a:stretch>
        </p:blipFill>
        <p:spPr>
          <a:xfrm>
            <a:off x="1177526" y="1054951"/>
            <a:ext cx="6788927" cy="3033600"/>
          </a:xfrm>
          <a:prstGeom prst="rect">
            <a:avLst/>
          </a:prstGeom>
          <a:noFill/>
          <a:ln>
            <a:noFill/>
          </a:ln>
        </p:spPr>
      </p:pic>
      <p:pic>
        <p:nvPicPr>
          <p:cNvPr id="403" name="Shape 403"/>
          <p:cNvPicPr preferRelativeResize="0"/>
          <p:nvPr/>
        </p:nvPicPr>
        <p:blipFill>
          <a:blip r:embed="rId5">
            <a:alphaModFix/>
          </a:blip>
          <a:stretch>
            <a:fillRect/>
          </a:stretch>
        </p:blipFill>
        <p:spPr>
          <a:xfrm>
            <a:off x="0" y="727875"/>
            <a:ext cx="5734050" cy="2324100"/>
          </a:xfrm>
          <a:prstGeom prst="rect">
            <a:avLst/>
          </a:prstGeom>
          <a:noFill/>
          <a:ln>
            <a:noFill/>
          </a:ln>
        </p:spPr>
      </p:pic>
      <p:pic>
        <p:nvPicPr>
          <p:cNvPr id="404" name="Shape 404"/>
          <p:cNvPicPr preferRelativeResize="0"/>
          <p:nvPr/>
        </p:nvPicPr>
        <p:blipFill>
          <a:blip r:embed="rId6">
            <a:alphaModFix/>
          </a:blip>
          <a:stretch>
            <a:fillRect/>
          </a:stretch>
        </p:blipFill>
        <p:spPr>
          <a:xfrm>
            <a:off x="3031325" y="2896225"/>
            <a:ext cx="6112675" cy="2247275"/>
          </a:xfrm>
          <a:prstGeom prst="rect">
            <a:avLst/>
          </a:prstGeom>
          <a:noFill/>
          <a:ln>
            <a:noFill/>
          </a:ln>
        </p:spPr>
      </p:pic>
      <p:sp>
        <p:nvSpPr>
          <p:cNvPr id="405" name="Shape 405"/>
          <p:cNvSpPr/>
          <p:nvPr/>
        </p:nvSpPr>
        <p:spPr>
          <a:xfrm>
            <a:off x="2126650" y="1762300"/>
            <a:ext cx="519300" cy="364200"/>
          </a:xfrm>
          <a:prstGeom prst="roundRect">
            <a:avLst>
              <a:gd fmla="val 16667" name="adj"/>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6" name="Shape 406"/>
          <p:cNvSpPr txBox="1"/>
          <p:nvPr/>
        </p:nvSpPr>
        <p:spPr>
          <a:xfrm>
            <a:off x="2645950" y="939700"/>
            <a:ext cx="568800" cy="3642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b="1" lang="es-419">
                <a:solidFill>
                  <a:srgbClr val="0B5394"/>
                </a:solidFill>
                <a:latin typeface="Maven Pro"/>
                <a:ea typeface="Maven Pro"/>
                <a:cs typeface="Maven Pro"/>
                <a:sym typeface="Maven Pro"/>
              </a:rPr>
              <a:t>53%</a:t>
            </a:r>
          </a:p>
        </p:txBody>
      </p:sp>
      <p:cxnSp>
        <p:nvCxnSpPr>
          <p:cNvPr id="407" name="Shape 407"/>
          <p:cNvCxnSpPr>
            <a:stCxn id="405" idx="3"/>
            <a:endCxn id="406" idx="2"/>
          </p:cNvCxnSpPr>
          <p:nvPr/>
        </p:nvCxnSpPr>
        <p:spPr>
          <a:xfrm flipH="1" rot="10800000">
            <a:off x="2645950" y="1303900"/>
            <a:ext cx="284400" cy="640500"/>
          </a:xfrm>
          <a:prstGeom prst="curvedConnector2">
            <a:avLst/>
          </a:prstGeom>
          <a:noFill/>
          <a:ln cap="flat" cmpd="sng" w="9525">
            <a:solidFill>
              <a:schemeClr val="dk2"/>
            </a:solidFill>
            <a:prstDash val="solid"/>
            <a:round/>
            <a:headEnd len="lg" w="lg" type="none"/>
            <a:tailEnd len="lg" w="lg" type="none"/>
          </a:ln>
        </p:spPr>
      </p:cxnSp>
      <p:sp>
        <p:nvSpPr>
          <p:cNvPr id="408" name="Shape 408"/>
          <p:cNvSpPr/>
          <p:nvPr/>
        </p:nvSpPr>
        <p:spPr>
          <a:xfrm>
            <a:off x="2101900" y="2720125"/>
            <a:ext cx="568800" cy="259800"/>
          </a:xfrm>
          <a:prstGeom prst="rect">
            <a:avLst/>
          </a:prstGeom>
          <a:noFill/>
          <a:ln cap="flat" cmpd="sng" w="2857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9" name="Shape 409"/>
          <p:cNvSpPr txBox="1"/>
          <p:nvPr/>
        </p:nvSpPr>
        <p:spPr>
          <a:xfrm>
            <a:off x="2645950" y="2150163"/>
            <a:ext cx="791400" cy="3642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b="1" lang="es-419">
                <a:solidFill>
                  <a:srgbClr val="0B5394"/>
                </a:solidFill>
                <a:latin typeface="Maven Pro"/>
                <a:ea typeface="Maven Pro"/>
                <a:cs typeface="Maven Pro"/>
                <a:sym typeface="Maven Pro"/>
              </a:rPr>
              <a:t>45,9%</a:t>
            </a:r>
          </a:p>
        </p:txBody>
      </p:sp>
      <p:cxnSp>
        <p:nvCxnSpPr>
          <p:cNvPr id="410" name="Shape 410"/>
          <p:cNvCxnSpPr>
            <a:stCxn id="408" idx="3"/>
            <a:endCxn id="409" idx="2"/>
          </p:cNvCxnSpPr>
          <p:nvPr/>
        </p:nvCxnSpPr>
        <p:spPr>
          <a:xfrm flipH="1" rot="10800000">
            <a:off x="2670700" y="2514325"/>
            <a:ext cx="371100" cy="335700"/>
          </a:xfrm>
          <a:prstGeom prst="curvedConnector2">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1"/>
                                        </p:tgtEl>
                                      </p:cBhvr>
                                    </p:animEffect>
                                    <p:set>
                                      <p:cBhvr>
                                        <p:cTn dur="1" fill="hold">
                                          <p:stCondLst>
                                            <p:cond delay="1000"/>
                                          </p:stCondLst>
                                        </p:cTn>
                                        <p:tgtEl>
                                          <p:spTgt spid="4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2"/>
                                        </p:tgtEl>
                                      </p:cBhvr>
                                    </p:animEffect>
                                    <p:set>
                                      <p:cBhvr>
                                        <p:cTn dur="1" fill="hold">
                                          <p:stCondLst>
                                            <p:cond delay="1000"/>
                                          </p:stCondLst>
                                        </p:cTn>
                                        <p:tgtEl>
                                          <p:spTgt spid="402"/>
                                        </p:tgtEl>
                                        <p:attrNameLst>
                                          <p:attrName>style.visibility</p:attrName>
                                        </p:attrNameLst>
                                      </p:cBhvr>
                                      <p:to>
                                        <p:strVal val="hidden"/>
                                      </p:to>
                                    </p:set>
                                  </p:childTnLst>
                                </p:cTn>
                              </p:par>
                              <p:par>
                                <p:cTn fill="hold" nodeType="withEffect" presetClass="entr" presetID="2" presetSubtype="8">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1000"/>
                                        <p:tgtEl>
                                          <p:spTgt spid="4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1000"/>
                                        <p:tgtEl>
                                          <p:spTgt spid="4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1388625" y="204675"/>
            <a:ext cx="6366900" cy="523200"/>
          </a:xfrm>
          <a:prstGeom prst="rect">
            <a:avLst/>
          </a:prstGeom>
        </p:spPr>
        <p:txBody>
          <a:bodyPr anchorCtr="0" anchor="ctr" bIns="91425" lIns="91425" rIns="91425" wrap="square" tIns="91425">
            <a:noAutofit/>
          </a:bodyPr>
          <a:lstStyle/>
          <a:p>
            <a:pPr lvl="0" rtl="0">
              <a:spcBef>
                <a:spcPts val="0"/>
              </a:spcBef>
              <a:buNone/>
            </a:pPr>
            <a:r>
              <a:rPr lang="es-419" sz="3000"/>
              <a:t>PRUEBAS DE SISTEMA</a:t>
            </a:r>
          </a:p>
        </p:txBody>
      </p:sp>
      <p:sp>
        <p:nvSpPr>
          <p:cNvPr id="416" name="Shape 416"/>
          <p:cNvSpPr txBox="1"/>
          <p:nvPr/>
        </p:nvSpPr>
        <p:spPr>
          <a:xfrm>
            <a:off x="186025" y="851950"/>
            <a:ext cx="3439200" cy="4224300"/>
          </a:xfrm>
          <a:prstGeom prst="rect">
            <a:avLst/>
          </a:prstGeom>
          <a:noFill/>
          <a:ln>
            <a:noFill/>
          </a:ln>
        </p:spPr>
        <p:txBody>
          <a:bodyPr anchorCtr="0" anchor="t" bIns="91425" lIns="91425" rIns="91425" wrap="square" tIns="91425">
            <a:noAutofit/>
          </a:bodyPr>
          <a:lstStyle/>
          <a:p>
            <a:pPr lvl="0">
              <a:spcBef>
                <a:spcPts val="0"/>
              </a:spcBef>
              <a:buNone/>
            </a:pPr>
            <a:r>
              <a:rPr lang="es-419" sz="1800">
                <a:solidFill>
                  <a:srgbClr val="FFFFFF"/>
                </a:solidFill>
                <a:latin typeface="Maven Pro"/>
                <a:ea typeface="Maven Pro"/>
                <a:cs typeface="Maven Pro"/>
                <a:sym typeface="Maven Pro"/>
              </a:rPr>
              <a:t>- No existen Pruebas de Sistema desarrolladas ni planificadas.</a:t>
            </a:r>
          </a:p>
          <a:p>
            <a:pPr lvl="0" rtl="0">
              <a:spcBef>
                <a:spcPts val="0"/>
              </a:spcBef>
              <a:buNone/>
            </a:pPr>
            <a:r>
              <a:t/>
            </a:r>
            <a:endParaRPr sz="1800">
              <a:solidFill>
                <a:srgbClr val="FFFFFF"/>
              </a:solidFill>
              <a:latin typeface="Maven Pro"/>
              <a:ea typeface="Maven Pro"/>
              <a:cs typeface="Maven Pro"/>
              <a:sym typeface="Maven Pro"/>
            </a:endParaRPr>
          </a:p>
          <a:p>
            <a:pPr lvl="0">
              <a:spcBef>
                <a:spcPts val="0"/>
              </a:spcBef>
              <a:buNone/>
            </a:pPr>
            <a:r>
              <a:rPr lang="es-419" sz="1800">
                <a:solidFill>
                  <a:srgbClr val="FFFFFF"/>
                </a:solidFill>
                <a:latin typeface="Maven Pro"/>
                <a:ea typeface="Maven Pro"/>
                <a:cs typeface="Maven Pro"/>
                <a:sym typeface="Maven Pro"/>
              </a:rPr>
              <a:t>- Se plantearon posibles escenarios para probar los requerimientos funcionales del sistema.</a:t>
            </a:r>
          </a:p>
        </p:txBody>
      </p:sp>
      <p:graphicFrame>
        <p:nvGraphicFramePr>
          <p:cNvPr id="417" name="Shape 417"/>
          <p:cNvGraphicFramePr/>
          <p:nvPr/>
        </p:nvGraphicFramePr>
        <p:xfrm>
          <a:off x="3625225" y="978675"/>
          <a:ext cx="3000000" cy="3000000"/>
        </p:xfrm>
        <a:graphic>
          <a:graphicData uri="http://schemas.openxmlformats.org/drawingml/2006/table">
            <a:tbl>
              <a:tblPr>
                <a:noFill/>
                <a:tableStyleId>{CD707FD6-990D-4179-B914-36BA8096A768}</a:tableStyleId>
              </a:tblPr>
              <a:tblGrid>
                <a:gridCol w="1305375"/>
                <a:gridCol w="4026800"/>
              </a:tblGrid>
              <a:tr h="200025">
                <a:tc>
                  <a:txBody>
                    <a:bodyPr>
                      <a:noAutofit/>
                    </a:bodyPr>
                    <a:lstStyle/>
                    <a:p>
                      <a:pPr lvl="0" rtl="0">
                        <a:lnSpc>
                          <a:spcPct val="115000"/>
                        </a:lnSpc>
                        <a:spcBef>
                          <a:spcPts val="0"/>
                        </a:spcBef>
                        <a:buNone/>
                      </a:pPr>
                      <a:r>
                        <a:rPr b="1" lang="es-419">
                          <a:solidFill>
                            <a:srgbClr val="434343"/>
                          </a:solidFill>
                          <a:latin typeface="Maven Pro"/>
                          <a:ea typeface="Maven Pro"/>
                          <a:cs typeface="Maven Pro"/>
                          <a:sym typeface="Maven Pro"/>
                        </a:rPr>
                        <a:t>ID</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CFE2F3"/>
                    </a:solidFill>
                  </a:tcPr>
                </a:tc>
                <a:tc>
                  <a:txBody>
                    <a:bodyPr>
                      <a:noAutofit/>
                    </a:bodyPr>
                    <a:lstStyle/>
                    <a:p>
                      <a:pPr lvl="0" rtl="0">
                        <a:lnSpc>
                          <a:spcPct val="115000"/>
                        </a:lnSpc>
                        <a:spcBef>
                          <a:spcPts val="0"/>
                        </a:spcBef>
                        <a:buNone/>
                      </a:pPr>
                      <a:r>
                        <a:rPr lang="es-419">
                          <a:solidFill>
                            <a:srgbClr val="3D85C6"/>
                          </a:solidFill>
                          <a:latin typeface="Maven Pro"/>
                          <a:ea typeface="Maven Pro"/>
                          <a:cs typeface="Maven Pro"/>
                          <a:sym typeface="Maven Pro"/>
                        </a:rPr>
                        <a:t>9</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FFFFFF"/>
                    </a:solidFill>
                  </a:tcPr>
                </a:tc>
              </a:tr>
              <a:tr h="200025">
                <a:tc>
                  <a:txBody>
                    <a:bodyPr>
                      <a:noAutofit/>
                    </a:bodyPr>
                    <a:lstStyle/>
                    <a:p>
                      <a:pPr lvl="0" rtl="0">
                        <a:lnSpc>
                          <a:spcPct val="115000"/>
                        </a:lnSpc>
                        <a:spcBef>
                          <a:spcPts val="0"/>
                        </a:spcBef>
                        <a:buNone/>
                      </a:pPr>
                      <a:r>
                        <a:rPr b="1" lang="es-419">
                          <a:solidFill>
                            <a:srgbClr val="434343"/>
                          </a:solidFill>
                          <a:latin typeface="Maven Pro"/>
                          <a:ea typeface="Maven Pro"/>
                          <a:cs typeface="Maven Pro"/>
                          <a:sym typeface="Maven Pro"/>
                        </a:rPr>
                        <a:t>Nombre</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CFE2F3"/>
                    </a:solidFill>
                  </a:tcPr>
                </a:tc>
                <a:tc>
                  <a:txBody>
                    <a:bodyPr>
                      <a:noAutofit/>
                    </a:bodyPr>
                    <a:lstStyle/>
                    <a:p>
                      <a:pPr lvl="0" rtl="0">
                        <a:lnSpc>
                          <a:spcPct val="115000"/>
                        </a:lnSpc>
                        <a:spcBef>
                          <a:spcPts val="0"/>
                        </a:spcBef>
                        <a:buNone/>
                      </a:pPr>
                      <a:r>
                        <a:rPr lang="es-419">
                          <a:solidFill>
                            <a:srgbClr val="3D85C6"/>
                          </a:solidFill>
                          <a:latin typeface="Maven Pro"/>
                          <a:ea typeface="Maven Pro"/>
                          <a:cs typeface="Maven Pro"/>
                          <a:sym typeface="Maven Pro"/>
                        </a:rPr>
                        <a:t>Pausa</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FFFFFF"/>
                    </a:solidFill>
                  </a:tcPr>
                </a:tc>
              </a:tr>
              <a:tr h="200025">
                <a:tc>
                  <a:txBody>
                    <a:bodyPr>
                      <a:noAutofit/>
                    </a:bodyPr>
                    <a:lstStyle/>
                    <a:p>
                      <a:pPr lvl="0" rtl="0">
                        <a:lnSpc>
                          <a:spcPct val="115000"/>
                        </a:lnSpc>
                        <a:spcBef>
                          <a:spcPts val="0"/>
                        </a:spcBef>
                        <a:buNone/>
                      </a:pPr>
                      <a:r>
                        <a:rPr b="1" lang="es-419">
                          <a:solidFill>
                            <a:srgbClr val="434343"/>
                          </a:solidFill>
                          <a:latin typeface="Maven Pro"/>
                          <a:ea typeface="Maven Pro"/>
                          <a:cs typeface="Maven Pro"/>
                          <a:sym typeface="Maven Pro"/>
                        </a:rPr>
                        <a:t>Descripción</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CFE2F3"/>
                    </a:solidFill>
                  </a:tcPr>
                </a:tc>
                <a:tc>
                  <a:txBody>
                    <a:bodyPr>
                      <a:noAutofit/>
                    </a:bodyPr>
                    <a:lstStyle/>
                    <a:p>
                      <a:pPr lvl="0" rtl="0">
                        <a:lnSpc>
                          <a:spcPct val="115000"/>
                        </a:lnSpc>
                        <a:spcBef>
                          <a:spcPts val="0"/>
                        </a:spcBef>
                        <a:buNone/>
                      </a:pPr>
                      <a:r>
                        <a:rPr lang="es-419">
                          <a:solidFill>
                            <a:srgbClr val="3D85C6"/>
                          </a:solidFill>
                          <a:latin typeface="Maven Pro"/>
                          <a:ea typeface="Maven Pro"/>
                          <a:cs typeface="Maven Pro"/>
                          <a:sym typeface="Maven Pro"/>
                        </a:rPr>
                        <a:t>Presionando la tecla “P” se debe detener el juego.</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FFFFFF"/>
                    </a:solidFill>
                  </a:tcPr>
                </a:tc>
              </a:tr>
              <a:tr h="666750">
                <a:tc>
                  <a:txBody>
                    <a:bodyPr>
                      <a:noAutofit/>
                    </a:bodyPr>
                    <a:lstStyle/>
                    <a:p>
                      <a:pPr lvl="0" rtl="0">
                        <a:lnSpc>
                          <a:spcPct val="115000"/>
                        </a:lnSpc>
                        <a:spcBef>
                          <a:spcPts val="0"/>
                        </a:spcBef>
                        <a:buNone/>
                      </a:pPr>
                      <a:r>
                        <a:rPr b="1" lang="es-419">
                          <a:solidFill>
                            <a:srgbClr val="434343"/>
                          </a:solidFill>
                          <a:latin typeface="Maven Pro"/>
                          <a:ea typeface="Maven Pro"/>
                          <a:cs typeface="Maven Pro"/>
                          <a:sym typeface="Maven Pro"/>
                        </a:rPr>
                        <a:t>Pasos y Condiciones de Ejecución</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CFE2F3"/>
                    </a:solidFill>
                  </a:tcPr>
                </a:tc>
                <a:tc>
                  <a:txBody>
                    <a:bodyPr>
                      <a:noAutofit/>
                    </a:bodyPr>
                    <a:lstStyle/>
                    <a:p>
                      <a:pPr lvl="0" rtl="0">
                        <a:lnSpc>
                          <a:spcPct val="115000"/>
                        </a:lnSpc>
                        <a:spcBef>
                          <a:spcPts val="0"/>
                        </a:spcBef>
                        <a:buNone/>
                      </a:pPr>
                      <a:r>
                        <a:rPr lang="es-419">
                          <a:solidFill>
                            <a:srgbClr val="3D85C6"/>
                          </a:solidFill>
                          <a:latin typeface="Maven Pro"/>
                          <a:ea typeface="Maven Pro"/>
                          <a:cs typeface="Maven Pro"/>
                          <a:sym typeface="Maven Pro"/>
                        </a:rPr>
                        <a:t>1.Inicialización del Juego.</a:t>
                      </a:r>
                    </a:p>
                    <a:p>
                      <a:pPr lvl="0" rtl="0">
                        <a:lnSpc>
                          <a:spcPct val="115000"/>
                        </a:lnSpc>
                        <a:spcBef>
                          <a:spcPts val="0"/>
                        </a:spcBef>
                        <a:buNone/>
                      </a:pPr>
                      <a:r>
                        <a:rPr lang="es-419">
                          <a:solidFill>
                            <a:srgbClr val="3D85C6"/>
                          </a:solidFill>
                          <a:latin typeface="Maven Pro"/>
                          <a:ea typeface="Maven Pro"/>
                          <a:cs typeface="Maven Pro"/>
                          <a:sym typeface="Maven Pro"/>
                        </a:rPr>
                        <a:t>2.Evitar que la pelota se caiga por un tiempo.</a:t>
                      </a:r>
                    </a:p>
                    <a:p>
                      <a:pPr lvl="0" rtl="0">
                        <a:lnSpc>
                          <a:spcPct val="115000"/>
                        </a:lnSpc>
                        <a:spcBef>
                          <a:spcPts val="0"/>
                        </a:spcBef>
                        <a:buNone/>
                      </a:pPr>
                      <a:r>
                        <a:rPr lang="es-419">
                          <a:solidFill>
                            <a:srgbClr val="3D85C6"/>
                          </a:solidFill>
                          <a:latin typeface="Maven Pro"/>
                          <a:ea typeface="Maven Pro"/>
                          <a:cs typeface="Maven Pro"/>
                          <a:sym typeface="Maven Pro"/>
                        </a:rPr>
                        <a:t>3.Presionar la tecla “P”</a:t>
                      </a:r>
                    </a:p>
                    <a:p>
                      <a:pPr lvl="0" rtl="0">
                        <a:lnSpc>
                          <a:spcPct val="115000"/>
                        </a:lnSpc>
                        <a:spcBef>
                          <a:spcPts val="0"/>
                        </a:spcBef>
                        <a:buNone/>
                      </a:pPr>
                      <a:r>
                        <a:rPr lang="es-419">
                          <a:solidFill>
                            <a:srgbClr val="3D85C6"/>
                          </a:solidFill>
                          <a:latin typeface="Maven Pro"/>
                          <a:ea typeface="Maven Pro"/>
                          <a:cs typeface="Maven Pro"/>
                          <a:sym typeface="Maven Pro"/>
                        </a:rPr>
                        <a:t>4.Volver a presionar la tecla “P”</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FFFFFF"/>
                    </a:solidFill>
                  </a:tcPr>
                </a:tc>
              </a:tr>
              <a:tr h="666750">
                <a:tc>
                  <a:txBody>
                    <a:bodyPr>
                      <a:noAutofit/>
                    </a:bodyPr>
                    <a:lstStyle/>
                    <a:p>
                      <a:pPr lvl="0" rtl="0">
                        <a:lnSpc>
                          <a:spcPct val="115000"/>
                        </a:lnSpc>
                        <a:spcBef>
                          <a:spcPts val="0"/>
                        </a:spcBef>
                        <a:buNone/>
                      </a:pPr>
                      <a:r>
                        <a:rPr b="1" lang="es-419">
                          <a:solidFill>
                            <a:srgbClr val="434343"/>
                          </a:solidFill>
                          <a:latin typeface="Maven Pro"/>
                          <a:ea typeface="Maven Pro"/>
                          <a:cs typeface="Maven Pro"/>
                          <a:sym typeface="Maven Pro"/>
                        </a:rPr>
                        <a:t>Resultado Esperado</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CFE2F3"/>
                    </a:solidFill>
                  </a:tcPr>
                </a:tc>
                <a:tc>
                  <a:txBody>
                    <a:bodyPr>
                      <a:noAutofit/>
                    </a:bodyPr>
                    <a:lstStyle/>
                    <a:p>
                      <a:pPr lvl="0" rtl="0">
                        <a:lnSpc>
                          <a:spcPct val="115000"/>
                        </a:lnSpc>
                        <a:spcBef>
                          <a:spcPts val="0"/>
                        </a:spcBef>
                        <a:buNone/>
                      </a:pPr>
                      <a:r>
                        <a:rPr lang="es-419">
                          <a:solidFill>
                            <a:srgbClr val="3D85C6"/>
                          </a:solidFill>
                          <a:latin typeface="Maven Pro"/>
                          <a:ea typeface="Maven Pro"/>
                          <a:cs typeface="Maven Pro"/>
                          <a:sym typeface="Maven Pro"/>
                        </a:rPr>
                        <a:t>Al presionar la tecla se debe detener el movimiento de las bolas y de la raqueta y en la ventana solo se debe mostrar el puntaje y la palabra PAUSA en color negrita y centrada.</a:t>
                      </a:r>
                    </a:p>
                  </a:txBody>
                  <a:tcPr marT="19050" marB="19050" marR="28575" marL="28575">
                    <a:lnL cap="flat" cmpd="sng" w="9425">
                      <a:solidFill>
                        <a:srgbClr val="000000"/>
                      </a:solidFill>
                      <a:prstDash val="solid"/>
                      <a:round/>
                      <a:headEnd len="med" w="med" type="none"/>
                      <a:tailEnd len="med" w="med" type="none"/>
                    </a:lnL>
                    <a:lnR cap="flat" cmpd="sng" w="9425">
                      <a:solidFill>
                        <a:srgbClr val="000000"/>
                      </a:solidFill>
                      <a:prstDash val="solid"/>
                      <a:round/>
                      <a:headEnd len="med" w="med" type="none"/>
                      <a:tailEnd len="med" w="med" type="none"/>
                    </a:lnR>
                    <a:lnT cap="flat" cmpd="sng" w="9425">
                      <a:solidFill>
                        <a:srgbClr val="000000"/>
                      </a:solidFill>
                      <a:prstDash val="solid"/>
                      <a:round/>
                      <a:headEnd len="med" w="med" type="none"/>
                      <a:tailEnd len="med" w="med" type="none"/>
                    </a:lnT>
                    <a:lnB cap="flat" cmpd="sng" w="9425">
                      <a:solidFill>
                        <a:srgbClr val="000000"/>
                      </a:solidFill>
                      <a:prstDash val="solid"/>
                      <a:round/>
                      <a:headEnd len="med" w="med" type="none"/>
                      <a:tailEnd len="med" w="med" type="none"/>
                    </a:lnB>
                    <a:solidFill>
                      <a:srgbClr val="FFFFFF"/>
                    </a:solidFill>
                  </a:tcPr>
                </a:tc>
              </a:tr>
            </a:tbl>
          </a:graphicData>
        </a:graphic>
      </p:graphicFrame>
      <p:pic>
        <p:nvPicPr>
          <p:cNvPr id="418" name="Shape 418"/>
          <p:cNvPicPr preferRelativeResize="0"/>
          <p:nvPr/>
        </p:nvPicPr>
        <p:blipFill>
          <a:blip r:embed="rId3">
            <a:alphaModFix/>
          </a:blip>
          <a:stretch>
            <a:fillRect/>
          </a:stretch>
        </p:blipFill>
        <p:spPr>
          <a:xfrm>
            <a:off x="5622175" y="3743087"/>
            <a:ext cx="3439200" cy="1342549"/>
          </a:xfrm>
          <a:prstGeom prst="rect">
            <a:avLst/>
          </a:prstGeom>
          <a:noFill/>
          <a:ln>
            <a:noFill/>
          </a:ln>
        </p:spPr>
      </p:pic>
      <p:pic>
        <p:nvPicPr>
          <p:cNvPr id="419" name="Shape 419"/>
          <p:cNvPicPr preferRelativeResize="0"/>
          <p:nvPr/>
        </p:nvPicPr>
        <p:blipFill>
          <a:blip r:embed="rId4">
            <a:alphaModFix/>
          </a:blip>
          <a:stretch>
            <a:fillRect/>
          </a:stretch>
        </p:blipFill>
        <p:spPr>
          <a:xfrm>
            <a:off x="3084875" y="3764725"/>
            <a:ext cx="3165149" cy="1299250"/>
          </a:xfrm>
          <a:prstGeom prst="rect">
            <a:avLst/>
          </a:prstGeom>
          <a:noFill/>
          <a:ln>
            <a:noFill/>
          </a:ln>
        </p:spPr>
      </p:pic>
      <p:pic>
        <p:nvPicPr>
          <p:cNvPr id="420" name="Shape 420"/>
          <p:cNvPicPr preferRelativeResize="0"/>
          <p:nvPr/>
        </p:nvPicPr>
        <p:blipFill>
          <a:blip r:embed="rId5">
            <a:alphaModFix/>
          </a:blip>
          <a:stretch>
            <a:fillRect/>
          </a:stretch>
        </p:blipFill>
        <p:spPr>
          <a:xfrm>
            <a:off x="5282201" y="2292775"/>
            <a:ext cx="3861787" cy="1347800"/>
          </a:xfrm>
          <a:prstGeom prst="rect">
            <a:avLst/>
          </a:prstGeom>
          <a:noFill/>
          <a:ln>
            <a:noFill/>
          </a:ln>
        </p:spPr>
      </p:pic>
      <p:pic>
        <p:nvPicPr>
          <p:cNvPr id="421" name="Shape 421"/>
          <p:cNvPicPr preferRelativeResize="0"/>
          <p:nvPr/>
        </p:nvPicPr>
        <p:blipFill>
          <a:blip r:embed="rId6">
            <a:alphaModFix/>
          </a:blip>
          <a:stretch>
            <a:fillRect/>
          </a:stretch>
        </p:blipFill>
        <p:spPr>
          <a:xfrm>
            <a:off x="2440325" y="2303650"/>
            <a:ext cx="3809697" cy="1347800"/>
          </a:xfrm>
          <a:prstGeom prst="rect">
            <a:avLst/>
          </a:prstGeom>
          <a:noFill/>
          <a:ln>
            <a:noFill/>
          </a:ln>
        </p:spPr>
      </p:pic>
      <p:pic>
        <p:nvPicPr>
          <p:cNvPr id="422" name="Shape 422"/>
          <p:cNvPicPr preferRelativeResize="0"/>
          <p:nvPr/>
        </p:nvPicPr>
        <p:blipFill>
          <a:blip r:embed="rId7">
            <a:alphaModFix/>
          </a:blip>
          <a:stretch>
            <a:fillRect/>
          </a:stretch>
        </p:blipFill>
        <p:spPr>
          <a:xfrm>
            <a:off x="12" y="2260212"/>
            <a:ext cx="3235251" cy="1434675"/>
          </a:xfrm>
          <a:prstGeom prst="rect">
            <a:avLst/>
          </a:prstGeom>
          <a:noFill/>
          <a:ln>
            <a:noFill/>
          </a:ln>
        </p:spPr>
      </p:pic>
      <p:pic>
        <p:nvPicPr>
          <p:cNvPr id="423" name="Shape 423"/>
          <p:cNvPicPr preferRelativeResize="0"/>
          <p:nvPr/>
        </p:nvPicPr>
        <p:blipFill>
          <a:blip r:embed="rId8">
            <a:alphaModFix/>
          </a:blip>
          <a:stretch>
            <a:fillRect/>
          </a:stretch>
        </p:blipFill>
        <p:spPr>
          <a:xfrm>
            <a:off x="2638" y="3764725"/>
            <a:ext cx="3300067" cy="1280725"/>
          </a:xfrm>
          <a:prstGeom prst="rect">
            <a:avLst/>
          </a:prstGeom>
          <a:noFill/>
          <a:ln>
            <a:noFill/>
          </a:ln>
        </p:spPr>
      </p:pic>
      <p:pic>
        <p:nvPicPr>
          <p:cNvPr id="424" name="Shape 424"/>
          <p:cNvPicPr preferRelativeResize="0"/>
          <p:nvPr/>
        </p:nvPicPr>
        <p:blipFill rotWithShape="1">
          <a:blip r:embed="rId9">
            <a:alphaModFix/>
          </a:blip>
          <a:srcRect b="-5009" l="0" r="0" t="5009"/>
          <a:stretch/>
        </p:blipFill>
        <p:spPr>
          <a:xfrm>
            <a:off x="5786962" y="851950"/>
            <a:ext cx="3356500" cy="1280723"/>
          </a:xfrm>
          <a:prstGeom prst="rect">
            <a:avLst/>
          </a:prstGeom>
          <a:noFill/>
          <a:ln>
            <a:noFill/>
          </a:ln>
        </p:spPr>
      </p:pic>
      <p:pic>
        <p:nvPicPr>
          <p:cNvPr id="425" name="Shape 425"/>
          <p:cNvPicPr preferRelativeResize="0"/>
          <p:nvPr/>
        </p:nvPicPr>
        <p:blipFill rotWithShape="1">
          <a:blip r:embed="rId10">
            <a:alphaModFix/>
          </a:blip>
          <a:srcRect b="2448" l="-857" r="0" t="0"/>
          <a:stretch/>
        </p:blipFill>
        <p:spPr>
          <a:xfrm>
            <a:off x="2727538" y="856375"/>
            <a:ext cx="3235250" cy="1312250"/>
          </a:xfrm>
          <a:prstGeom prst="rect">
            <a:avLst/>
          </a:prstGeom>
          <a:noFill/>
          <a:ln>
            <a:noFill/>
          </a:ln>
        </p:spPr>
      </p:pic>
      <p:pic>
        <p:nvPicPr>
          <p:cNvPr id="426" name="Shape 426"/>
          <p:cNvPicPr preferRelativeResize="0"/>
          <p:nvPr/>
        </p:nvPicPr>
        <p:blipFill>
          <a:blip r:embed="rId11">
            <a:alphaModFix/>
          </a:blip>
          <a:stretch>
            <a:fillRect/>
          </a:stretch>
        </p:blipFill>
        <p:spPr>
          <a:xfrm>
            <a:off x="70088" y="878100"/>
            <a:ext cx="3165150" cy="131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1479050" y="181500"/>
            <a:ext cx="6366900" cy="523200"/>
          </a:xfrm>
          <a:prstGeom prst="rect">
            <a:avLst/>
          </a:prstGeom>
        </p:spPr>
        <p:txBody>
          <a:bodyPr anchorCtr="0" anchor="ctr" bIns="91425" lIns="91425" rIns="91425" wrap="square" tIns="91425">
            <a:noAutofit/>
          </a:bodyPr>
          <a:lstStyle/>
          <a:p>
            <a:pPr lvl="0" rtl="0">
              <a:spcBef>
                <a:spcPts val="0"/>
              </a:spcBef>
              <a:buNone/>
            </a:pPr>
            <a:r>
              <a:rPr lang="es-419" sz="3000"/>
              <a:t>INTEGRACIÓN CONTINUA</a:t>
            </a:r>
          </a:p>
        </p:txBody>
      </p:sp>
      <p:pic>
        <p:nvPicPr>
          <p:cNvPr descr="12.png" id="432" name="Shape 432"/>
          <p:cNvPicPr preferRelativeResize="0"/>
          <p:nvPr/>
        </p:nvPicPr>
        <p:blipFill>
          <a:blip r:embed="rId3">
            <a:alphaModFix/>
          </a:blip>
          <a:stretch>
            <a:fillRect/>
          </a:stretch>
        </p:blipFill>
        <p:spPr>
          <a:xfrm>
            <a:off x="4075850" y="789975"/>
            <a:ext cx="5009174" cy="4353525"/>
          </a:xfrm>
          <a:prstGeom prst="rect">
            <a:avLst/>
          </a:prstGeom>
          <a:noFill/>
          <a:ln>
            <a:noFill/>
          </a:ln>
        </p:spPr>
      </p:pic>
      <p:sp>
        <p:nvSpPr>
          <p:cNvPr id="433" name="Shape 433"/>
          <p:cNvSpPr txBox="1"/>
          <p:nvPr/>
        </p:nvSpPr>
        <p:spPr>
          <a:xfrm>
            <a:off x="72400" y="748650"/>
            <a:ext cx="3873000" cy="4275900"/>
          </a:xfrm>
          <a:prstGeom prst="rect">
            <a:avLst/>
          </a:prstGeom>
          <a:noFill/>
          <a:ln>
            <a:noFill/>
          </a:ln>
        </p:spPr>
        <p:txBody>
          <a:bodyPr anchorCtr="0" anchor="t" bIns="91425" lIns="91425" rIns="91425" wrap="square" tIns="91425">
            <a:noAutofit/>
          </a:bodyPr>
          <a:lstStyle/>
          <a:p>
            <a:pPr lvl="0">
              <a:spcBef>
                <a:spcPts val="0"/>
              </a:spcBef>
              <a:buNone/>
            </a:pPr>
            <a:r>
              <a:rPr lang="es-419" sz="1800">
                <a:solidFill>
                  <a:srgbClr val="FFFFFF"/>
                </a:solidFill>
              </a:rPr>
              <a:t>- </a:t>
            </a:r>
            <a:r>
              <a:rPr lang="es-419" sz="1800">
                <a:solidFill>
                  <a:srgbClr val="FFFFFF"/>
                </a:solidFill>
              </a:rPr>
              <a:t>Servidor capaz de </a:t>
            </a:r>
            <a:r>
              <a:rPr b="1" lang="es-419" sz="1800">
                <a:solidFill>
                  <a:srgbClr val="FFFFFF"/>
                </a:solidFill>
              </a:rPr>
              <a:t>automatizar</a:t>
            </a:r>
            <a:r>
              <a:rPr lang="es-419" sz="1800">
                <a:solidFill>
                  <a:srgbClr val="FFFFFF"/>
                </a:solidFill>
              </a:rPr>
              <a:t> </a:t>
            </a:r>
            <a:r>
              <a:rPr b="1" lang="es-419" sz="1800">
                <a:solidFill>
                  <a:srgbClr val="FFFFFF"/>
                </a:solidFill>
              </a:rPr>
              <a:t>tareas</a:t>
            </a:r>
            <a:r>
              <a:rPr lang="es-419" sz="1800">
                <a:solidFill>
                  <a:srgbClr val="FFFFFF"/>
                </a:solidFill>
              </a:rPr>
              <a:t> relacionadas al desarrollo de SW (compilación, testing).</a:t>
            </a:r>
          </a:p>
          <a:p>
            <a:pPr lvl="0">
              <a:spcBef>
                <a:spcPts val="0"/>
              </a:spcBef>
              <a:buNone/>
            </a:pPr>
            <a:r>
              <a:t/>
            </a:r>
            <a:endParaRPr sz="1800">
              <a:solidFill>
                <a:srgbClr val="FFFFFF"/>
              </a:solidFill>
            </a:endParaRPr>
          </a:p>
          <a:p>
            <a:pPr lvl="0" rtl="0">
              <a:spcBef>
                <a:spcPts val="0"/>
              </a:spcBef>
              <a:buNone/>
            </a:pPr>
            <a:r>
              <a:rPr lang="es-419" sz="1800">
                <a:solidFill>
                  <a:srgbClr val="FFFFFF"/>
                </a:solidFill>
              </a:rPr>
              <a:t>- Fácil de instalar. Brinda soporte para Java, C, C++, Python, PHP </a:t>
            </a:r>
          </a:p>
          <a:p>
            <a:pPr lvl="0" rtl="0">
              <a:spcBef>
                <a:spcPts val="0"/>
              </a:spcBef>
              <a:buNone/>
            </a:pPr>
            <a:r>
              <a:t/>
            </a:r>
            <a:endParaRPr sz="1800">
              <a:solidFill>
                <a:srgbClr val="FFFFFF"/>
              </a:solidFill>
            </a:endParaRPr>
          </a:p>
          <a:p>
            <a:pPr lvl="0" rtl="0">
              <a:spcBef>
                <a:spcPts val="0"/>
              </a:spcBef>
              <a:buNone/>
            </a:pPr>
            <a:r>
              <a:rPr lang="es-419" sz="1800">
                <a:solidFill>
                  <a:srgbClr val="FFFFFF"/>
                </a:solidFill>
              </a:rPr>
              <a:t>- Construcción mediante Maven, Ant, Bash.</a:t>
            </a:r>
          </a:p>
          <a:p>
            <a:pPr lvl="0" rtl="0">
              <a:spcBef>
                <a:spcPts val="0"/>
              </a:spcBef>
              <a:buNone/>
            </a:pPr>
            <a:r>
              <a:t/>
            </a:r>
            <a:endParaRPr sz="1800">
              <a:solidFill>
                <a:srgbClr val="FFFFFF"/>
              </a:solidFill>
            </a:endParaRPr>
          </a:p>
          <a:p>
            <a:pPr lvl="0" rtl="0">
              <a:spcBef>
                <a:spcPts val="0"/>
              </a:spcBef>
              <a:buNone/>
            </a:pPr>
            <a:r>
              <a:rPr lang="es-419" sz="1800">
                <a:solidFill>
                  <a:srgbClr val="FFFFFF"/>
                </a:solidFill>
              </a:rPr>
              <a:t>- </a:t>
            </a:r>
            <a:r>
              <a:rPr lang="es-419" sz="1800">
                <a:solidFill>
                  <a:srgbClr val="FFFFFF"/>
                </a:solidFill>
              </a:rPr>
              <a:t>Integración</a:t>
            </a:r>
            <a:r>
              <a:rPr lang="es-419" sz="1800">
                <a:solidFill>
                  <a:srgbClr val="FFFFFF"/>
                </a:solidFill>
              </a:rPr>
              <a:t> mediante plug-in.</a:t>
            </a:r>
          </a:p>
          <a:p>
            <a:pPr lvl="0" rtl="0">
              <a:spcBef>
                <a:spcPts val="0"/>
              </a:spcBef>
              <a:buNone/>
            </a:pPr>
            <a:r>
              <a:t/>
            </a:r>
            <a:endParaRPr sz="1800">
              <a:solidFill>
                <a:srgbClr val="FFFFFF"/>
              </a:solidFill>
            </a:endParaRPr>
          </a:p>
          <a:p>
            <a:pPr lvl="0" rtl="0">
              <a:spcBef>
                <a:spcPts val="0"/>
              </a:spcBef>
              <a:buNone/>
            </a:pPr>
            <a:r>
              <a:rPr lang="es-419" sz="1800">
                <a:solidFill>
                  <a:srgbClr val="FFFFFF"/>
                </a:solidFill>
              </a:rPr>
              <a:t>- Integración con </a:t>
            </a:r>
            <a:r>
              <a:rPr b="1" lang="es-419" sz="1800" u="sng">
                <a:solidFill>
                  <a:srgbClr val="FFFFFF"/>
                </a:solidFill>
              </a:rPr>
              <a:t>GitHub</a:t>
            </a:r>
            <a:r>
              <a:rPr b="1" lang="es-419" sz="1800">
                <a:solidFill>
                  <a:srgbClr val="FFFFFF"/>
                </a:solidFill>
              </a:rPr>
              <a:t>.</a:t>
            </a:r>
          </a:p>
          <a:p>
            <a:pPr lvl="0" rtl="0">
              <a:spcBef>
                <a:spcPts val="0"/>
              </a:spcBef>
              <a:buNone/>
            </a:pPr>
            <a:r>
              <a:t/>
            </a:r>
            <a:endParaRPr b="1" sz="1800">
              <a:solidFill>
                <a:srgbClr val="FFFFFF"/>
              </a:solidFill>
            </a:endParaRPr>
          </a:p>
          <a:p>
            <a:pPr lvl="0" rtl="0">
              <a:spcBef>
                <a:spcPts val="0"/>
              </a:spcBef>
              <a:buNone/>
            </a:pPr>
            <a:r>
              <a:rPr lang="es-419" sz="1800">
                <a:solidFill>
                  <a:srgbClr val="FFFFFF"/>
                </a:solidFill>
              </a:rPr>
              <a:t>- Se puede combinar con </a:t>
            </a:r>
            <a:r>
              <a:rPr b="1" lang="es-419" sz="1800" u="sng">
                <a:solidFill>
                  <a:srgbClr val="FFFFFF"/>
                </a:solidFill>
              </a:rPr>
              <a:t>Docker</a:t>
            </a:r>
            <a:r>
              <a:rPr b="1" lang="es-419" sz="1800">
                <a:solidFill>
                  <a:srgbClr val="FFFFFF"/>
                </a:solidFill>
              </a:rPr>
              <a:t>.</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descr="20.png" id="438" name="Shape 438"/>
          <p:cNvPicPr preferRelativeResize="0"/>
          <p:nvPr/>
        </p:nvPicPr>
        <p:blipFill rotWithShape="1">
          <a:blip r:embed="rId3">
            <a:alphaModFix/>
          </a:blip>
          <a:srcRect b="2988" l="0" r="0" t="1527"/>
          <a:stretch/>
        </p:blipFill>
        <p:spPr>
          <a:xfrm>
            <a:off x="1704975" y="805625"/>
            <a:ext cx="5734050" cy="4337875"/>
          </a:xfrm>
          <a:prstGeom prst="rect">
            <a:avLst/>
          </a:prstGeom>
          <a:noFill/>
          <a:ln>
            <a:noFill/>
          </a:ln>
        </p:spPr>
      </p:pic>
      <p:sp>
        <p:nvSpPr>
          <p:cNvPr id="439" name="Shape 439"/>
          <p:cNvSpPr txBox="1"/>
          <p:nvPr>
            <p:ph type="title"/>
          </p:nvPr>
        </p:nvSpPr>
        <p:spPr>
          <a:xfrm>
            <a:off x="1495100" y="98875"/>
            <a:ext cx="6366900" cy="523200"/>
          </a:xfrm>
          <a:prstGeom prst="rect">
            <a:avLst/>
          </a:prstGeom>
        </p:spPr>
        <p:txBody>
          <a:bodyPr anchorCtr="0" anchor="ctr" bIns="91425" lIns="91425" rIns="91425" wrap="square" tIns="91425">
            <a:noAutofit/>
          </a:bodyPr>
          <a:lstStyle/>
          <a:p>
            <a:pPr lvl="0" rtl="0">
              <a:spcBef>
                <a:spcPts val="0"/>
              </a:spcBef>
              <a:buNone/>
            </a:pPr>
            <a:r>
              <a:rPr lang="es-419" sz="3000"/>
              <a:t>INTEGRACIÓN CONTINUA</a:t>
            </a:r>
          </a:p>
        </p:txBody>
      </p:sp>
      <p:pic>
        <p:nvPicPr>
          <p:cNvPr descr="22.png" id="440" name="Shape 440"/>
          <p:cNvPicPr preferRelativeResize="0"/>
          <p:nvPr/>
        </p:nvPicPr>
        <p:blipFill rotWithShape="1">
          <a:blip r:embed="rId4">
            <a:alphaModFix/>
          </a:blip>
          <a:srcRect b="1400" l="0" r="0" t="0"/>
          <a:stretch/>
        </p:blipFill>
        <p:spPr>
          <a:xfrm>
            <a:off x="954638" y="1067150"/>
            <a:ext cx="7234725" cy="407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1388550" y="173700"/>
            <a:ext cx="6366900" cy="502800"/>
          </a:xfrm>
          <a:prstGeom prst="rect">
            <a:avLst/>
          </a:prstGeom>
        </p:spPr>
        <p:txBody>
          <a:bodyPr anchorCtr="0" anchor="ctr" bIns="91425" lIns="91425" rIns="91425" wrap="square" tIns="91425">
            <a:noAutofit/>
          </a:bodyPr>
          <a:lstStyle/>
          <a:p>
            <a:pPr lvl="0" rtl="0" algn="ctr">
              <a:spcBef>
                <a:spcPts val="0"/>
              </a:spcBef>
              <a:buNone/>
            </a:pPr>
            <a:r>
              <a:rPr lang="es-419" sz="3000"/>
              <a:t>CONCLUSIÓN</a:t>
            </a:r>
          </a:p>
        </p:txBody>
      </p:sp>
      <p:sp>
        <p:nvSpPr>
          <p:cNvPr id="446" name="Shape 446"/>
          <p:cNvSpPr txBox="1"/>
          <p:nvPr/>
        </p:nvSpPr>
        <p:spPr>
          <a:xfrm>
            <a:off x="247275" y="914950"/>
            <a:ext cx="8457000" cy="1953600"/>
          </a:xfrm>
          <a:prstGeom prst="rect">
            <a:avLst/>
          </a:prstGeom>
          <a:noFill/>
          <a:ln>
            <a:noFill/>
          </a:ln>
        </p:spPr>
        <p:txBody>
          <a:bodyPr anchorCtr="0" anchor="t" bIns="91425" lIns="91425" rIns="91425" wrap="square" tIns="91425">
            <a:noAutofit/>
          </a:bodyPr>
          <a:lstStyle/>
          <a:p>
            <a:pPr indent="457200" lvl="0" rtl="0" algn="just">
              <a:lnSpc>
                <a:spcPct val="115000"/>
              </a:lnSpc>
              <a:spcBef>
                <a:spcPts val="0"/>
              </a:spcBef>
              <a:buNone/>
            </a:pPr>
            <a:r>
              <a:rPr lang="es-419" sz="1800">
                <a:solidFill>
                  <a:srgbClr val="FFFFFF"/>
                </a:solidFill>
                <a:latin typeface="Maven Pro"/>
                <a:ea typeface="Maven Pro"/>
                <a:cs typeface="Maven Pro"/>
                <a:sym typeface="Maven Pro"/>
              </a:rPr>
              <a:t>Si nos basamos en la cantidad de defectos que nos arrojó el software Kiuwan (440 defectos), en que el costo de 1 hora de trabajo tiene un valor de $100 y en que el software ya fue entregado al cliente encontrar y remover los defectos nos costaría $4.840.000. </a:t>
            </a:r>
          </a:p>
          <a:p>
            <a:pPr indent="457200" lvl="0" rtl="0" algn="just">
              <a:lnSpc>
                <a:spcPct val="115000"/>
              </a:lnSpc>
              <a:spcBef>
                <a:spcPts val="0"/>
              </a:spcBef>
              <a:buNone/>
            </a:pPr>
            <a:r>
              <a:rPr lang="es-419" sz="1800">
                <a:solidFill>
                  <a:srgbClr val="FFFFFF"/>
                </a:solidFill>
                <a:latin typeface="Maven Pro"/>
                <a:ea typeface="Maven Pro"/>
                <a:cs typeface="Maven Pro"/>
                <a:sym typeface="Maven Pro"/>
              </a:rPr>
              <a:t>Si se hubiera aplicado el plan integral, el costo total sería de sería de $504.850</a:t>
            </a:r>
          </a:p>
          <a:p>
            <a:pPr indent="457200" lvl="0" rtl="0" algn="just">
              <a:lnSpc>
                <a:spcPct val="115000"/>
              </a:lnSpc>
              <a:spcBef>
                <a:spcPts val="0"/>
              </a:spcBef>
              <a:buNone/>
            </a:pPr>
            <a:r>
              <a:t/>
            </a:r>
            <a:endParaRPr b="1" i="1" sz="2400" u="sng">
              <a:solidFill>
                <a:srgbClr val="FFFFFF"/>
              </a:solidFill>
              <a:latin typeface="Maven Pro"/>
              <a:ea typeface="Maven Pro"/>
              <a:cs typeface="Maven Pro"/>
              <a:sym typeface="Maven Pro"/>
            </a:endParaRPr>
          </a:p>
          <a:p>
            <a:pPr indent="457200" lvl="0" rtl="0" algn="just">
              <a:lnSpc>
                <a:spcPct val="115000"/>
              </a:lnSpc>
              <a:spcBef>
                <a:spcPts val="0"/>
              </a:spcBef>
              <a:buNone/>
            </a:pPr>
            <a:r>
              <a:t/>
            </a:r>
            <a:endParaRPr b="1" i="1" sz="2400" u="sng">
              <a:latin typeface="Maven Pro"/>
              <a:ea typeface="Maven Pro"/>
              <a:cs typeface="Maven Pro"/>
              <a:sym typeface="Maven Pro"/>
            </a:endParaRPr>
          </a:p>
        </p:txBody>
      </p:sp>
      <p:sp>
        <p:nvSpPr>
          <p:cNvPr id="447" name="Shape 447"/>
          <p:cNvSpPr txBox="1"/>
          <p:nvPr/>
        </p:nvSpPr>
        <p:spPr>
          <a:xfrm>
            <a:off x="272000" y="3078675"/>
            <a:ext cx="8593200" cy="1644600"/>
          </a:xfrm>
          <a:prstGeom prst="rect">
            <a:avLst/>
          </a:prstGeom>
          <a:noFill/>
          <a:ln>
            <a:noFill/>
          </a:ln>
        </p:spPr>
        <p:txBody>
          <a:bodyPr anchorCtr="0" anchor="t" bIns="91425" lIns="91425" rIns="91425" wrap="square" tIns="91425">
            <a:noAutofit/>
          </a:bodyPr>
          <a:lstStyle/>
          <a:p>
            <a:pPr indent="457200" lvl="0" marL="0" rtl="0" algn="just">
              <a:lnSpc>
                <a:spcPct val="115000"/>
              </a:lnSpc>
              <a:spcBef>
                <a:spcPts val="0"/>
              </a:spcBef>
              <a:buNone/>
            </a:pPr>
            <a:r>
              <a:rPr b="1" i="1" lang="es-419" sz="2400" u="sng">
                <a:solidFill>
                  <a:srgbClr val="FFFFFF"/>
                </a:solidFill>
                <a:latin typeface="Maven Pro"/>
                <a:ea typeface="Maven Pro"/>
                <a:cs typeface="Maven Pro"/>
                <a:sym typeface="Maven Pro"/>
              </a:rPr>
              <a:t>Por lo que se concluye que utilizando las prácticas de calidad de software se disminuye 5 veces el costo de detectar y solucionar defectos.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1000"/>
                                        <p:tgtEl>
                                          <p:spTgt spid="447"/>
                                        </p:tgtEl>
                                        <p:attrNameLst>
                                          <p:attrName>ppt_w</p:attrName>
                                        </p:attrNameLst>
                                      </p:cBhvr>
                                      <p:tavLst>
                                        <p:tav fmla="" tm="0">
                                          <p:val>
                                            <p:strVal val="0"/>
                                          </p:val>
                                        </p:tav>
                                        <p:tav fmla="" tm="100000">
                                          <p:val>
                                            <p:strVal val="#ppt_w"/>
                                          </p:val>
                                        </p:tav>
                                      </p:tavLst>
                                    </p:anim>
                                    <p:anim calcmode="lin" valueType="num">
                                      <p:cBhvr additive="base">
                                        <p:cTn dur="1000"/>
                                        <p:tgtEl>
                                          <p:spTgt spid="44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1388550" y="189575"/>
            <a:ext cx="6366900" cy="819000"/>
          </a:xfrm>
          <a:prstGeom prst="rect">
            <a:avLst/>
          </a:prstGeom>
          <a:ln>
            <a:noFill/>
          </a:ln>
        </p:spPr>
        <p:txBody>
          <a:bodyPr anchorCtr="0" anchor="ctr" bIns="91425" lIns="91425" rIns="91425" wrap="square" tIns="91425">
            <a:noAutofit/>
          </a:bodyPr>
          <a:lstStyle/>
          <a:p>
            <a:pPr lvl="0">
              <a:spcBef>
                <a:spcPts val="0"/>
              </a:spcBef>
              <a:buNone/>
            </a:pPr>
            <a:r>
              <a:rPr lang="es-419" sz="4800">
                <a:solidFill>
                  <a:srgbClr val="0000FF"/>
                </a:solidFill>
                <a:latin typeface="Arial"/>
                <a:ea typeface="Arial"/>
                <a:cs typeface="Arial"/>
                <a:sym typeface="Arial"/>
              </a:rPr>
              <a:t>P</a:t>
            </a:r>
            <a:r>
              <a:rPr lang="es-419" sz="4800">
                <a:solidFill>
                  <a:srgbClr val="FF0000"/>
                </a:solidFill>
                <a:latin typeface="Arial"/>
                <a:ea typeface="Arial"/>
                <a:cs typeface="Arial"/>
                <a:sym typeface="Arial"/>
              </a:rPr>
              <a:t>R</a:t>
            </a:r>
            <a:r>
              <a:rPr lang="es-419" sz="4800">
                <a:solidFill>
                  <a:srgbClr val="FFFF00"/>
                </a:solidFill>
                <a:latin typeface="Arial"/>
                <a:ea typeface="Arial"/>
                <a:cs typeface="Arial"/>
                <a:sym typeface="Arial"/>
              </a:rPr>
              <a:t>E</a:t>
            </a:r>
            <a:r>
              <a:rPr lang="es-419" sz="4800">
                <a:solidFill>
                  <a:srgbClr val="0000FF"/>
                </a:solidFill>
                <a:latin typeface="Arial"/>
                <a:ea typeface="Arial"/>
                <a:cs typeface="Arial"/>
                <a:sym typeface="Arial"/>
              </a:rPr>
              <a:t>G</a:t>
            </a:r>
            <a:r>
              <a:rPr lang="es-419" sz="4800">
                <a:solidFill>
                  <a:srgbClr val="00FF00"/>
                </a:solidFill>
                <a:latin typeface="Arial"/>
                <a:ea typeface="Arial"/>
                <a:cs typeface="Arial"/>
                <a:sym typeface="Arial"/>
              </a:rPr>
              <a:t>U</a:t>
            </a:r>
            <a:r>
              <a:rPr lang="es-419" sz="4800">
                <a:solidFill>
                  <a:srgbClr val="FF0000"/>
                </a:solidFill>
                <a:latin typeface="Arial"/>
                <a:ea typeface="Arial"/>
                <a:cs typeface="Arial"/>
                <a:sym typeface="Arial"/>
              </a:rPr>
              <a:t>N</a:t>
            </a:r>
            <a:r>
              <a:rPr lang="es-419" sz="4800">
                <a:solidFill>
                  <a:srgbClr val="0000FF"/>
                </a:solidFill>
                <a:latin typeface="Arial"/>
                <a:ea typeface="Arial"/>
                <a:cs typeface="Arial"/>
                <a:sym typeface="Arial"/>
              </a:rPr>
              <a:t>T</a:t>
            </a:r>
            <a:r>
              <a:rPr lang="es-419" sz="4800">
                <a:solidFill>
                  <a:srgbClr val="FF0000"/>
                </a:solidFill>
                <a:latin typeface="Arial"/>
                <a:ea typeface="Arial"/>
                <a:cs typeface="Arial"/>
                <a:sym typeface="Arial"/>
              </a:rPr>
              <a:t>A</a:t>
            </a:r>
            <a:r>
              <a:rPr lang="es-419" sz="4800">
                <a:solidFill>
                  <a:srgbClr val="FFFF00"/>
                </a:solidFill>
                <a:latin typeface="Arial"/>
                <a:ea typeface="Arial"/>
                <a:cs typeface="Arial"/>
                <a:sym typeface="Arial"/>
              </a:rPr>
              <a:t>S</a:t>
            </a:r>
          </a:p>
        </p:txBody>
      </p:sp>
      <p:pic>
        <p:nvPicPr>
          <p:cNvPr descr="salida.gif" id="453" name="Shape 453"/>
          <p:cNvPicPr preferRelativeResize="0"/>
          <p:nvPr/>
        </p:nvPicPr>
        <p:blipFill rotWithShape="1">
          <a:blip r:embed="rId3">
            <a:alphaModFix/>
          </a:blip>
          <a:srcRect b="26180" l="1992" r="3103" t="6741"/>
          <a:stretch/>
        </p:blipFill>
        <p:spPr>
          <a:xfrm>
            <a:off x="1317350" y="1102775"/>
            <a:ext cx="6234701" cy="3052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88625" y="294225"/>
            <a:ext cx="6366900" cy="619800"/>
          </a:xfrm>
          <a:prstGeom prst="rect">
            <a:avLst/>
          </a:prstGeom>
        </p:spPr>
        <p:txBody>
          <a:bodyPr anchorCtr="0" anchor="ctr" bIns="91425" lIns="91425" rIns="91425" wrap="square" tIns="91425">
            <a:noAutofit/>
          </a:bodyPr>
          <a:lstStyle/>
          <a:p>
            <a:pPr lvl="0" algn="ctr">
              <a:spcBef>
                <a:spcPts val="0"/>
              </a:spcBef>
              <a:buNone/>
            </a:pPr>
            <a:r>
              <a:rPr lang="es-419" sz="3000"/>
              <a:t>PROYECTO ARKANOID</a:t>
            </a:r>
          </a:p>
        </p:txBody>
      </p:sp>
      <p:sp>
        <p:nvSpPr>
          <p:cNvPr id="284" name="Shape 284"/>
          <p:cNvSpPr txBox="1"/>
          <p:nvPr>
            <p:ph idx="1" type="body"/>
          </p:nvPr>
        </p:nvSpPr>
        <p:spPr>
          <a:xfrm>
            <a:off x="85550" y="4717650"/>
            <a:ext cx="5493300" cy="363600"/>
          </a:xfrm>
          <a:prstGeom prst="rect">
            <a:avLst/>
          </a:prstGeom>
        </p:spPr>
        <p:txBody>
          <a:bodyPr anchorCtr="0" anchor="t" bIns="91425" lIns="91425" rIns="91425" wrap="square" tIns="91425">
            <a:noAutofit/>
          </a:bodyPr>
          <a:lstStyle/>
          <a:p>
            <a:pPr lvl="0">
              <a:spcBef>
                <a:spcPts val="0"/>
              </a:spcBef>
              <a:buNone/>
            </a:pPr>
            <a:r>
              <a:rPr b="1" lang="es-419" sz="1400">
                <a:solidFill>
                  <a:srgbClr val="000000"/>
                </a:solidFill>
              </a:rPr>
              <a:t>REPOSITORIO: </a:t>
            </a:r>
            <a:r>
              <a:rPr b="1" lang="es-419" sz="1400">
                <a:solidFill>
                  <a:srgbClr val="000000"/>
                </a:solidFill>
              </a:rPr>
              <a:t>https://github.com/estebantissot/arkanoid_MVC</a:t>
            </a:r>
          </a:p>
        </p:txBody>
      </p:sp>
      <p:pic>
        <p:nvPicPr>
          <p:cNvPr descr="salida.gif" id="285" name="Shape 285"/>
          <p:cNvPicPr preferRelativeResize="0"/>
          <p:nvPr/>
        </p:nvPicPr>
        <p:blipFill>
          <a:blip r:embed="rId3">
            <a:alphaModFix/>
          </a:blip>
          <a:stretch>
            <a:fillRect/>
          </a:stretch>
        </p:blipFill>
        <p:spPr>
          <a:xfrm>
            <a:off x="3914825" y="1066425"/>
            <a:ext cx="2410250" cy="3271899"/>
          </a:xfrm>
          <a:prstGeom prst="rect">
            <a:avLst/>
          </a:prstGeom>
          <a:noFill/>
          <a:ln>
            <a:noFill/>
          </a:ln>
        </p:spPr>
      </p:pic>
      <p:pic>
        <p:nvPicPr>
          <p:cNvPr descr="Juego.png" id="286" name="Shape 286"/>
          <p:cNvPicPr preferRelativeResize="0"/>
          <p:nvPr/>
        </p:nvPicPr>
        <p:blipFill>
          <a:blip r:embed="rId4">
            <a:alphaModFix/>
          </a:blip>
          <a:stretch>
            <a:fillRect/>
          </a:stretch>
        </p:blipFill>
        <p:spPr>
          <a:xfrm>
            <a:off x="6557300" y="1030375"/>
            <a:ext cx="2304800" cy="3344000"/>
          </a:xfrm>
          <a:prstGeom prst="rect">
            <a:avLst/>
          </a:prstGeom>
          <a:noFill/>
          <a:ln>
            <a:noFill/>
          </a:ln>
        </p:spPr>
      </p:pic>
      <p:pic>
        <p:nvPicPr>
          <p:cNvPr descr="Modelos.png" id="287" name="Shape 287"/>
          <p:cNvPicPr preferRelativeResize="0"/>
          <p:nvPr/>
        </p:nvPicPr>
        <p:blipFill>
          <a:blip r:embed="rId5">
            <a:alphaModFix/>
          </a:blip>
          <a:stretch>
            <a:fillRect/>
          </a:stretch>
        </p:blipFill>
        <p:spPr>
          <a:xfrm>
            <a:off x="85550" y="1470852"/>
            <a:ext cx="3597050" cy="2463050"/>
          </a:xfrm>
          <a:prstGeom prst="rect">
            <a:avLst/>
          </a:prstGeom>
          <a:noFill/>
          <a:ln>
            <a:noFill/>
          </a:ln>
        </p:spPr>
      </p:pic>
      <p:sp>
        <p:nvSpPr>
          <p:cNvPr id="288" name="Shape 288"/>
          <p:cNvSpPr txBox="1"/>
          <p:nvPr/>
        </p:nvSpPr>
        <p:spPr>
          <a:xfrm>
            <a:off x="480700" y="1177725"/>
            <a:ext cx="2824200" cy="293100"/>
          </a:xfrm>
          <a:prstGeom prst="rect">
            <a:avLst/>
          </a:prstGeom>
          <a:noFill/>
          <a:ln>
            <a:noFill/>
          </a:ln>
        </p:spPr>
        <p:txBody>
          <a:bodyPr anchorCtr="0" anchor="t" bIns="91425" lIns="91425" rIns="91425" wrap="square" tIns="91425">
            <a:noAutofit/>
          </a:bodyPr>
          <a:lstStyle/>
          <a:p>
            <a:pPr lvl="0">
              <a:spcBef>
                <a:spcPts val="0"/>
              </a:spcBef>
              <a:buNone/>
            </a:pPr>
            <a:r>
              <a:t/>
            </a:r>
            <a:endParaRPr b="1" sz="3000">
              <a:solidFill>
                <a:schemeClr val="lt1"/>
              </a:solidFill>
              <a:latin typeface="Maven Pro"/>
              <a:ea typeface="Maven Pro"/>
              <a:cs typeface="Maven Pro"/>
              <a:sym typeface="Maven Pro"/>
            </a:endParaRPr>
          </a:p>
        </p:txBody>
      </p:sp>
      <p:grpSp>
        <p:nvGrpSpPr>
          <p:cNvPr id="289" name="Shape 289"/>
          <p:cNvGrpSpPr/>
          <p:nvPr/>
        </p:nvGrpSpPr>
        <p:grpSpPr>
          <a:xfrm>
            <a:off x="384550" y="3449025"/>
            <a:ext cx="3172636" cy="998275"/>
            <a:chOff x="384550" y="3449025"/>
            <a:chExt cx="3172636" cy="998275"/>
          </a:xfrm>
        </p:grpSpPr>
        <p:sp>
          <p:nvSpPr>
            <p:cNvPr id="290" name="Shape 290"/>
            <p:cNvSpPr/>
            <p:nvPr/>
          </p:nvSpPr>
          <p:spPr>
            <a:xfrm>
              <a:off x="384550" y="3449025"/>
              <a:ext cx="1574400" cy="363600"/>
            </a:xfrm>
            <a:prstGeom prst="ellipse">
              <a:avLst/>
            </a:prstGeom>
            <a:noFill/>
            <a:ln cap="flat" cmpd="sng" w="9525">
              <a:solidFill>
                <a:srgbClr val="6AA84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1" name="Shape 291"/>
            <p:cNvSpPr/>
            <p:nvPr/>
          </p:nvSpPr>
          <p:spPr>
            <a:xfrm>
              <a:off x="1117561" y="3833600"/>
              <a:ext cx="2439625" cy="613700"/>
            </a:xfrm>
            <a:custGeom>
              <a:pathLst>
                <a:path extrusionOk="0" h="24548" w="97585">
                  <a:moveTo>
                    <a:pt x="1445" y="0"/>
                  </a:moveTo>
                  <a:cubicBezTo>
                    <a:pt x="2807" y="4005"/>
                    <a:pt x="-6406" y="21311"/>
                    <a:pt x="9617" y="24035"/>
                  </a:cubicBezTo>
                  <a:cubicBezTo>
                    <a:pt x="25640" y="26758"/>
                    <a:pt x="82923" y="17625"/>
                    <a:pt x="97585" y="16343"/>
                  </a:cubicBezTo>
                </a:path>
              </a:pathLst>
            </a:custGeom>
            <a:noFill/>
            <a:ln cap="flat" cmpd="sng" w="9525">
              <a:solidFill>
                <a:srgbClr val="FFFF00"/>
              </a:solidFill>
              <a:prstDash val="solid"/>
              <a:round/>
              <a:headEnd len="lg" w="lg" type="none"/>
              <a:tailEnd len="lg" w="lg" type="stealth"/>
            </a:ln>
          </p:spPr>
        </p:sp>
      </p:grpSp>
      <p:sp>
        <p:nvSpPr>
          <p:cNvPr id="292" name="Shape 292"/>
          <p:cNvSpPr txBox="1"/>
          <p:nvPr/>
        </p:nvSpPr>
        <p:spPr>
          <a:xfrm>
            <a:off x="216325" y="1117625"/>
            <a:ext cx="2896200" cy="293100"/>
          </a:xfrm>
          <a:prstGeom prst="rect">
            <a:avLst/>
          </a:prstGeom>
          <a:noFill/>
          <a:ln>
            <a:noFill/>
          </a:ln>
        </p:spPr>
        <p:txBody>
          <a:bodyPr anchorCtr="0" anchor="t" bIns="91425" lIns="91425" rIns="91425" wrap="square" tIns="91425">
            <a:noAutofit/>
          </a:bodyPr>
          <a:lstStyle/>
          <a:p>
            <a:pPr lvl="0">
              <a:spcBef>
                <a:spcPts val="0"/>
              </a:spcBef>
              <a:buNone/>
            </a:pPr>
            <a:r>
              <a:rPr b="1" lang="es-419">
                <a:solidFill>
                  <a:srgbClr val="FFFFFF"/>
                </a:solidFill>
                <a:latin typeface="Maven Pro"/>
                <a:ea typeface="Maven Pro"/>
                <a:cs typeface="Maven Pro"/>
                <a:sym typeface="Maven Pro"/>
              </a:rPr>
              <a:t>Menú</a:t>
            </a:r>
            <a:r>
              <a:rPr b="1" lang="es-419">
                <a:solidFill>
                  <a:srgbClr val="FFFFFF"/>
                </a:solidFill>
                <a:latin typeface="Maven Pro"/>
                <a:ea typeface="Maven Pro"/>
                <a:cs typeface="Maven Pro"/>
                <a:sym typeface="Maven Pro"/>
              </a:rPr>
              <a:t> </a:t>
            </a:r>
            <a:r>
              <a:rPr b="1" lang="es-419">
                <a:solidFill>
                  <a:srgbClr val="FFFFFF"/>
                </a:solidFill>
                <a:latin typeface="Maven Pro"/>
                <a:ea typeface="Maven Pro"/>
                <a:cs typeface="Maven Pro"/>
                <a:sym typeface="Maven Pro"/>
              </a:rPr>
              <a:t>Principal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1000"/>
                                        <p:tgtEl>
                                          <p:spTgt spid="2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738625" y="142675"/>
            <a:ext cx="7611900" cy="864300"/>
          </a:xfrm>
          <a:prstGeom prst="rect">
            <a:avLst/>
          </a:prstGeom>
        </p:spPr>
        <p:txBody>
          <a:bodyPr anchorCtr="0" anchor="ctr" bIns="91425" lIns="91425" rIns="91425" wrap="square" tIns="91425">
            <a:noAutofit/>
          </a:bodyPr>
          <a:lstStyle/>
          <a:p>
            <a:pPr lvl="0" algn="ctr">
              <a:spcBef>
                <a:spcPts val="0"/>
              </a:spcBef>
              <a:buNone/>
            </a:pPr>
            <a:r>
              <a:rPr lang="es-419" sz="3000"/>
              <a:t>PLAN DE </a:t>
            </a:r>
            <a:r>
              <a:rPr lang="es-419" sz="3000"/>
              <a:t>REMOCIÓN</a:t>
            </a:r>
            <a:r>
              <a:rPr lang="es-419" sz="3000"/>
              <a:t> DE DEFECTOS</a:t>
            </a:r>
          </a:p>
        </p:txBody>
      </p:sp>
      <p:sp>
        <p:nvSpPr>
          <p:cNvPr id="298" name="Shape 298"/>
          <p:cNvSpPr txBox="1"/>
          <p:nvPr/>
        </p:nvSpPr>
        <p:spPr>
          <a:xfrm>
            <a:off x="113725" y="3258450"/>
            <a:ext cx="8861700" cy="17763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99" name="Shape 299"/>
          <p:cNvSpPr txBox="1"/>
          <p:nvPr/>
        </p:nvSpPr>
        <p:spPr>
          <a:xfrm>
            <a:off x="-96150" y="1080325"/>
            <a:ext cx="9144000" cy="2104800"/>
          </a:xfrm>
          <a:prstGeom prst="rect">
            <a:avLst/>
          </a:prstGeom>
          <a:noFill/>
          <a:ln>
            <a:noFill/>
          </a:ln>
        </p:spPr>
        <p:txBody>
          <a:bodyPr anchorCtr="0" anchor="t" bIns="91425" lIns="91425" rIns="91425" wrap="square" tIns="91425">
            <a:noAutofit/>
          </a:bodyPr>
          <a:lstStyle/>
          <a:p>
            <a:pPr indent="-342900" lvl="0" marL="457200" rtl="0" algn="just">
              <a:lnSpc>
                <a:spcPct val="115000"/>
              </a:lnSpc>
              <a:spcBef>
                <a:spcPts val="0"/>
              </a:spcBef>
              <a:buClr>
                <a:srgbClr val="FFFFFF"/>
              </a:buClr>
              <a:buSzPct val="100000"/>
              <a:buFont typeface="Maven Pro"/>
              <a:buAutoNum type="arabicPeriod"/>
            </a:pPr>
            <a:r>
              <a:rPr lang="es-419" sz="1800">
                <a:solidFill>
                  <a:srgbClr val="FFFFFF"/>
                </a:solidFill>
                <a:latin typeface="Maven Pro"/>
                <a:ea typeface="Maven Pro"/>
                <a:cs typeface="Maven Pro"/>
                <a:sym typeface="Maven Pro"/>
              </a:rPr>
              <a:t>Universidad Carnegie Mellon un el software comercial tiene de promedio entre 20 y 30 errores por cada 1.000 líneas de código.</a:t>
            </a:r>
          </a:p>
          <a:p>
            <a:pPr indent="-342900" lvl="0" marL="457200" rtl="0" algn="just">
              <a:lnSpc>
                <a:spcPct val="115000"/>
              </a:lnSpc>
              <a:spcBef>
                <a:spcPts val="0"/>
              </a:spcBef>
              <a:buClr>
                <a:srgbClr val="FFFFFF"/>
              </a:buClr>
              <a:buSzPct val="100000"/>
              <a:buFont typeface="Maven Pro"/>
              <a:buAutoNum type="arabicPeriod"/>
            </a:pPr>
            <a:r>
              <a:rPr lang="es-419" sz="1800">
                <a:solidFill>
                  <a:srgbClr val="FFFFFF"/>
                </a:solidFill>
                <a:latin typeface="Maven Pro"/>
                <a:ea typeface="Maven Pro"/>
                <a:cs typeface="Maven Pro"/>
                <a:sym typeface="Maven Pro"/>
              </a:rPr>
              <a:t>Se hará la suposición de que cada 1000 líneas de código hay entre 20 y 40 errores.</a:t>
            </a:r>
          </a:p>
          <a:p>
            <a:pPr indent="-342900" lvl="0" marL="457200" rtl="0" algn="just">
              <a:lnSpc>
                <a:spcPct val="115000"/>
              </a:lnSpc>
              <a:spcBef>
                <a:spcPts val="0"/>
              </a:spcBef>
              <a:buClr>
                <a:srgbClr val="FFFFFF"/>
              </a:buClr>
              <a:buSzPct val="100000"/>
              <a:buFont typeface="Maven Pro"/>
              <a:buAutoNum type="arabicPeriod"/>
            </a:pPr>
            <a:r>
              <a:rPr lang="es-419" sz="1800">
                <a:solidFill>
                  <a:srgbClr val="FFFFFF"/>
                </a:solidFill>
                <a:latin typeface="Maven Pro"/>
                <a:ea typeface="Maven Pro"/>
                <a:cs typeface="Maven Pro"/>
                <a:sym typeface="Maven Pro"/>
              </a:rPr>
              <a:t>En este proyecto 38 y 79 errores.</a:t>
            </a:r>
          </a:p>
          <a:p>
            <a:pPr indent="-342900" lvl="0" marL="457200" rtl="0" algn="just">
              <a:lnSpc>
                <a:spcPct val="115000"/>
              </a:lnSpc>
              <a:spcBef>
                <a:spcPts val="0"/>
              </a:spcBef>
              <a:buClr>
                <a:srgbClr val="FFFFFF"/>
              </a:buClr>
              <a:buSzPct val="100000"/>
              <a:buFont typeface="Maven Pro"/>
              <a:buAutoNum type="arabicPeriod"/>
            </a:pPr>
            <a:r>
              <a:rPr lang="es-419" sz="1800">
                <a:solidFill>
                  <a:srgbClr val="FFFFFF"/>
                </a:solidFill>
                <a:latin typeface="Maven Pro"/>
                <a:ea typeface="Maven Pro"/>
                <a:cs typeface="Maven Pro"/>
                <a:sym typeface="Maven Pro"/>
              </a:rPr>
              <a:t>Los desarrolladores encontraron solo dos defectos en el proyecto</a:t>
            </a:r>
          </a:p>
        </p:txBody>
      </p:sp>
      <p:grpSp>
        <p:nvGrpSpPr>
          <p:cNvPr id="300" name="Shape 300"/>
          <p:cNvGrpSpPr/>
          <p:nvPr/>
        </p:nvGrpSpPr>
        <p:grpSpPr>
          <a:xfrm>
            <a:off x="1959063" y="3052675"/>
            <a:ext cx="5171025" cy="1982087"/>
            <a:chOff x="3804400" y="1111113"/>
            <a:chExt cx="5171025" cy="1982087"/>
          </a:xfrm>
        </p:grpSpPr>
        <p:pic>
          <p:nvPicPr>
            <p:cNvPr id="301" name="Shape 301"/>
            <p:cNvPicPr preferRelativeResize="0"/>
            <p:nvPr/>
          </p:nvPicPr>
          <p:blipFill rotWithShape="1">
            <a:blip r:embed="rId3">
              <a:alphaModFix/>
            </a:blip>
            <a:srcRect b="6136" l="1485" r="14083" t="18197"/>
            <a:stretch/>
          </p:blipFill>
          <p:spPr>
            <a:xfrm>
              <a:off x="3862900" y="1430350"/>
              <a:ext cx="5112525" cy="1662850"/>
            </a:xfrm>
            <a:prstGeom prst="rect">
              <a:avLst/>
            </a:prstGeom>
            <a:noFill/>
            <a:ln>
              <a:noFill/>
            </a:ln>
          </p:spPr>
        </p:pic>
        <p:cxnSp>
          <p:nvCxnSpPr>
            <p:cNvPr id="302" name="Shape 302"/>
            <p:cNvCxnSpPr/>
            <p:nvPr/>
          </p:nvCxnSpPr>
          <p:spPr>
            <a:xfrm flipH="1" rot="10800000">
              <a:off x="3914175" y="2186800"/>
              <a:ext cx="2043000" cy="12000"/>
            </a:xfrm>
            <a:prstGeom prst="straightConnector1">
              <a:avLst/>
            </a:prstGeom>
            <a:noFill/>
            <a:ln cap="flat" cmpd="sng" w="76200">
              <a:solidFill>
                <a:srgbClr val="9FC5E8"/>
              </a:solidFill>
              <a:prstDash val="solid"/>
              <a:round/>
              <a:headEnd len="lg" w="lg" type="none"/>
              <a:tailEnd len="lg" w="lg" type="none"/>
            </a:ln>
          </p:spPr>
        </p:cxnSp>
        <p:sp>
          <p:nvSpPr>
            <p:cNvPr id="303" name="Shape 303"/>
            <p:cNvSpPr txBox="1"/>
            <p:nvPr/>
          </p:nvSpPr>
          <p:spPr>
            <a:xfrm>
              <a:off x="3804400" y="1111113"/>
              <a:ext cx="2043000" cy="215100"/>
            </a:xfrm>
            <a:prstGeom prst="rect">
              <a:avLst/>
            </a:prstGeom>
            <a:noFill/>
            <a:ln>
              <a:noFill/>
            </a:ln>
          </p:spPr>
          <p:txBody>
            <a:bodyPr anchorCtr="0" anchor="t" bIns="91425" lIns="91425" rIns="91425" wrap="square" tIns="91425">
              <a:noAutofit/>
            </a:bodyPr>
            <a:lstStyle/>
            <a:p>
              <a:pPr lvl="0">
                <a:spcBef>
                  <a:spcPts val="0"/>
                </a:spcBef>
                <a:buNone/>
              </a:pPr>
              <a:r>
                <a:rPr lang="es-419" sz="1800">
                  <a:solidFill>
                    <a:srgbClr val="D9D9D9"/>
                  </a:solidFill>
                  <a:latin typeface="Maven Pro"/>
                  <a:ea typeface="Maven Pro"/>
                  <a:cs typeface="Maven Pro"/>
                  <a:sym typeface="Maven Pro"/>
                </a:rPr>
                <a:t>LocMetrics</a:t>
              </a: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738625" y="142675"/>
            <a:ext cx="7611900" cy="864300"/>
          </a:xfrm>
          <a:prstGeom prst="rect">
            <a:avLst/>
          </a:prstGeom>
        </p:spPr>
        <p:txBody>
          <a:bodyPr anchorCtr="0" anchor="ctr" bIns="91425" lIns="91425" rIns="91425" wrap="square" tIns="91425">
            <a:noAutofit/>
          </a:bodyPr>
          <a:lstStyle/>
          <a:p>
            <a:pPr lvl="0" rtl="0" algn="ctr">
              <a:spcBef>
                <a:spcPts val="0"/>
              </a:spcBef>
              <a:buNone/>
            </a:pPr>
            <a:r>
              <a:rPr lang="es-419" sz="3000"/>
              <a:t>COSTO</a:t>
            </a:r>
            <a:r>
              <a:rPr lang="es-419" sz="3000"/>
              <a:t> REMOCIÓN DE DEFECTOS</a:t>
            </a:r>
          </a:p>
        </p:txBody>
      </p:sp>
      <p:sp>
        <p:nvSpPr>
          <p:cNvPr id="309" name="Shape 309"/>
          <p:cNvSpPr txBox="1"/>
          <p:nvPr/>
        </p:nvSpPr>
        <p:spPr>
          <a:xfrm>
            <a:off x="113725" y="3258450"/>
            <a:ext cx="8861700" cy="17763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310" name="Shape 310"/>
          <p:cNvSpPr txBox="1"/>
          <p:nvPr>
            <p:ph idx="1" type="body"/>
          </p:nvPr>
        </p:nvSpPr>
        <p:spPr>
          <a:xfrm>
            <a:off x="0" y="3706425"/>
            <a:ext cx="9590100" cy="1157700"/>
          </a:xfrm>
          <a:prstGeom prst="rect">
            <a:avLst/>
          </a:prstGeom>
        </p:spPr>
        <p:txBody>
          <a:bodyPr anchorCtr="0" anchor="t" bIns="91425" lIns="91425" rIns="91425" wrap="square" tIns="91425">
            <a:noAutofit/>
          </a:bodyPr>
          <a:lstStyle/>
          <a:p>
            <a:pPr indent="0" lvl="0" marL="0" rtl="0" algn="l">
              <a:spcBef>
                <a:spcPts val="0"/>
              </a:spcBef>
              <a:spcAft>
                <a:spcPts val="0"/>
              </a:spcAft>
              <a:buNone/>
            </a:pPr>
            <a:r>
              <a:rPr b="1" i="1" lang="es-419" sz="1700" u="sng">
                <a:solidFill>
                  <a:srgbClr val="FFFFFF"/>
                </a:solidFill>
                <a:latin typeface="Maven Pro"/>
                <a:ea typeface="Maven Pro"/>
                <a:cs typeface="Maven Pro"/>
                <a:sym typeface="Maven Pro"/>
              </a:rPr>
              <a:t>Costo por unidad de detección de defecto </a:t>
            </a:r>
            <a:r>
              <a:rPr lang="es-419" sz="1700">
                <a:solidFill>
                  <a:srgbClr val="FFFFFF"/>
                </a:solidFill>
                <a:latin typeface="Maven Pro"/>
                <a:ea typeface="Maven Pro"/>
                <a:cs typeface="Maven Pro"/>
                <a:sym typeface="Maven Pro"/>
              </a:rPr>
              <a:t>=(Sueldo/HorasMensuales)*CostoDeUnDefecto</a:t>
            </a:r>
          </a:p>
          <a:p>
            <a:pPr indent="0" lvl="0" marL="0" rtl="0" algn="l">
              <a:spcBef>
                <a:spcPts val="0"/>
              </a:spcBef>
              <a:spcAft>
                <a:spcPts val="0"/>
              </a:spcAft>
              <a:buNone/>
            </a:pPr>
            <a:r>
              <a:rPr b="1" i="1" lang="es-419" sz="1700" u="sng">
                <a:solidFill>
                  <a:srgbClr val="FFFFFF"/>
                </a:solidFill>
                <a:latin typeface="Maven Pro"/>
                <a:ea typeface="Maven Pro"/>
                <a:cs typeface="Maven Pro"/>
                <a:sym typeface="Maven Pro"/>
              </a:rPr>
              <a:t>Costo por unidad de detección de defecto </a:t>
            </a:r>
            <a:r>
              <a:rPr lang="es-419" sz="1700">
                <a:solidFill>
                  <a:srgbClr val="FFFFFF"/>
                </a:solidFill>
                <a:latin typeface="Maven Pro"/>
                <a:ea typeface="Maven Pro"/>
                <a:cs typeface="Maven Pro"/>
                <a:sym typeface="Maven Pro"/>
              </a:rPr>
              <a:t>= $138.</a:t>
            </a:r>
          </a:p>
          <a:p>
            <a:pPr indent="0" lvl="0" marL="0" rtl="0" algn="just">
              <a:spcBef>
                <a:spcPts val="0"/>
              </a:spcBef>
              <a:spcAft>
                <a:spcPts val="0"/>
              </a:spcAft>
              <a:buNone/>
            </a:pPr>
            <a:r>
              <a:t/>
            </a:r>
            <a:endParaRPr sz="1100">
              <a:solidFill>
                <a:srgbClr val="000000"/>
              </a:solidFill>
              <a:latin typeface="Impact"/>
              <a:ea typeface="Impact"/>
              <a:cs typeface="Impact"/>
              <a:sym typeface="Impact"/>
            </a:endParaRPr>
          </a:p>
        </p:txBody>
      </p:sp>
      <p:graphicFrame>
        <p:nvGraphicFramePr>
          <p:cNvPr id="311" name="Shape 311"/>
          <p:cNvGraphicFramePr/>
          <p:nvPr/>
        </p:nvGraphicFramePr>
        <p:xfrm>
          <a:off x="3522100" y="1310650"/>
          <a:ext cx="3000000" cy="3000000"/>
        </p:xfrm>
        <a:graphic>
          <a:graphicData uri="http://schemas.openxmlformats.org/drawingml/2006/table">
            <a:tbl>
              <a:tblPr>
                <a:noFill/>
                <a:tableStyleId>{CD707FD6-990D-4179-B914-36BA8096A768}</a:tableStyleId>
              </a:tblPr>
              <a:tblGrid>
                <a:gridCol w="1935925"/>
                <a:gridCol w="2107450"/>
                <a:gridCol w="1528700"/>
              </a:tblGrid>
              <a:tr h="461675">
                <a:tc>
                  <a:txBody>
                    <a:bodyPr>
                      <a:noAutofit/>
                    </a:bodyPr>
                    <a:lstStyle/>
                    <a:p>
                      <a:pPr lvl="0" rtl="0" algn="ctr">
                        <a:lnSpc>
                          <a:spcPct val="115000"/>
                        </a:lnSpc>
                        <a:spcBef>
                          <a:spcPts val="0"/>
                        </a:spcBef>
                        <a:buNone/>
                      </a:pPr>
                      <a:r>
                        <a:rPr b="1" lang="es-419">
                          <a:latin typeface="Caveat"/>
                          <a:ea typeface="Caveat"/>
                          <a:cs typeface="Caveat"/>
                          <a:sym typeface="Caveat"/>
                        </a:rPr>
                        <a:t>Fase de Desarrollo</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CE8B2"/>
                    </a:solidFill>
                  </a:tcPr>
                </a:tc>
                <a:tc>
                  <a:txBody>
                    <a:bodyPr>
                      <a:noAutofit/>
                    </a:bodyPr>
                    <a:lstStyle/>
                    <a:p>
                      <a:pPr lvl="0" rtl="0" algn="ctr">
                        <a:lnSpc>
                          <a:spcPct val="115000"/>
                        </a:lnSpc>
                        <a:spcBef>
                          <a:spcPts val="0"/>
                        </a:spcBef>
                        <a:buNone/>
                      </a:pPr>
                      <a:r>
                        <a:rPr b="1" lang="es-419">
                          <a:latin typeface="Caveat"/>
                          <a:ea typeface="Caveat"/>
                          <a:cs typeface="Caveat"/>
                          <a:sym typeface="Caveat"/>
                        </a:rPr>
                        <a:t>% Promedio de defectos originados</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CE8B2"/>
                    </a:solidFill>
                  </a:tcPr>
                </a:tc>
                <a:tc>
                  <a:txBody>
                    <a:bodyPr>
                      <a:noAutofit/>
                    </a:bodyPr>
                    <a:lstStyle/>
                    <a:p>
                      <a:pPr lvl="0" rtl="0" algn="ctr">
                        <a:lnSpc>
                          <a:spcPct val="115000"/>
                        </a:lnSpc>
                        <a:spcBef>
                          <a:spcPts val="0"/>
                        </a:spcBef>
                        <a:buNone/>
                      </a:pPr>
                      <a:r>
                        <a:rPr b="1" lang="es-419">
                          <a:latin typeface="Caveat"/>
                          <a:ea typeface="Caveat"/>
                          <a:cs typeface="Caveat"/>
                          <a:sym typeface="Caveat"/>
                        </a:rPr>
                        <a:t>Cantidad de Defectos</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CE8B2"/>
                    </a:solidFill>
                  </a:tcPr>
                </a:tc>
              </a:tr>
              <a:tr h="376875">
                <a:tc>
                  <a:txBody>
                    <a:bodyPr>
                      <a:noAutofit/>
                    </a:bodyPr>
                    <a:lstStyle/>
                    <a:p>
                      <a:pPr lvl="0" rtl="0" algn="ctr">
                        <a:lnSpc>
                          <a:spcPct val="115000"/>
                        </a:lnSpc>
                        <a:spcBef>
                          <a:spcPts val="0"/>
                        </a:spcBef>
                        <a:buNone/>
                      </a:pPr>
                      <a:r>
                        <a:rPr b="1" lang="es-419" sz="1000">
                          <a:solidFill>
                            <a:srgbClr val="0B8043"/>
                          </a:solidFill>
                          <a:latin typeface="Comfortaa"/>
                          <a:ea typeface="Comfortaa"/>
                          <a:cs typeface="Comfortaa"/>
                          <a:sym typeface="Comfortaa"/>
                        </a:rPr>
                        <a:t>Especificación de Requerimientos</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3F3F3"/>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15%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12</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CECEB"/>
                    </a:solidFill>
                  </a:tcPr>
                </a:tc>
              </a:tr>
              <a:tr h="226125">
                <a:tc>
                  <a:txBody>
                    <a:bodyPr>
                      <a:noAutofit/>
                    </a:bodyPr>
                    <a:lstStyle/>
                    <a:p>
                      <a:pPr lvl="0" rtl="0" algn="ctr">
                        <a:lnSpc>
                          <a:spcPct val="115000"/>
                        </a:lnSpc>
                        <a:spcBef>
                          <a:spcPts val="0"/>
                        </a:spcBef>
                        <a:buNone/>
                      </a:pPr>
                      <a:r>
                        <a:rPr b="1" lang="es-419" sz="1000">
                          <a:solidFill>
                            <a:srgbClr val="0B8043"/>
                          </a:solidFill>
                          <a:latin typeface="Comfortaa"/>
                          <a:ea typeface="Comfortaa"/>
                          <a:cs typeface="Comfortaa"/>
                          <a:sym typeface="Comfortaa"/>
                        </a:rPr>
                        <a:t>Diseño</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3F3F3"/>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35%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28</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7D2CF"/>
                    </a:solidFill>
                  </a:tcPr>
                </a:tc>
              </a:tr>
              <a:tr h="226125">
                <a:tc>
                  <a:txBody>
                    <a:bodyPr>
                      <a:noAutofit/>
                    </a:bodyPr>
                    <a:lstStyle/>
                    <a:p>
                      <a:pPr lvl="0" rtl="0" algn="ctr">
                        <a:lnSpc>
                          <a:spcPct val="115000"/>
                        </a:lnSpc>
                        <a:spcBef>
                          <a:spcPts val="0"/>
                        </a:spcBef>
                        <a:buNone/>
                      </a:pPr>
                      <a:r>
                        <a:rPr b="1" lang="es-419" sz="1000">
                          <a:solidFill>
                            <a:srgbClr val="0B8043"/>
                          </a:solidFill>
                          <a:latin typeface="Comfortaa"/>
                          <a:ea typeface="Comfortaa"/>
                          <a:cs typeface="Comfortaa"/>
                          <a:sym typeface="Comfortaa"/>
                        </a:rPr>
                        <a:t>Codificación Unitaria</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3F3F3"/>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30%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24</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8D8D6"/>
                    </a:solidFill>
                  </a:tcPr>
                </a:tc>
              </a:tr>
              <a:tr h="226125">
                <a:tc>
                  <a:txBody>
                    <a:bodyPr>
                      <a:noAutofit/>
                    </a:bodyPr>
                    <a:lstStyle/>
                    <a:p>
                      <a:pPr lvl="0" rtl="0" algn="ctr">
                        <a:lnSpc>
                          <a:spcPct val="115000"/>
                        </a:lnSpc>
                        <a:spcBef>
                          <a:spcPts val="0"/>
                        </a:spcBef>
                        <a:buNone/>
                      </a:pPr>
                      <a:r>
                        <a:rPr b="1" lang="es-419" sz="1000">
                          <a:solidFill>
                            <a:srgbClr val="0B8043"/>
                          </a:solidFill>
                          <a:latin typeface="Comfortaa"/>
                          <a:ea typeface="Comfortaa"/>
                          <a:cs typeface="Comfortaa"/>
                          <a:sym typeface="Comfortaa"/>
                        </a:rPr>
                        <a:t>Codificación de la Integración</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3F3F3"/>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10%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8</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DF3F2"/>
                    </a:solidFill>
                  </a:tcPr>
                </a:tc>
              </a:tr>
              <a:tr h="226125">
                <a:tc>
                  <a:txBody>
                    <a:bodyPr>
                      <a:noAutofit/>
                    </a:bodyPr>
                    <a:lstStyle/>
                    <a:p>
                      <a:pPr lvl="0" rtl="0" algn="ctr">
                        <a:lnSpc>
                          <a:spcPct val="115000"/>
                        </a:lnSpc>
                        <a:spcBef>
                          <a:spcPts val="0"/>
                        </a:spcBef>
                        <a:buNone/>
                      </a:pPr>
                      <a:r>
                        <a:rPr b="1" lang="es-419" sz="1000">
                          <a:solidFill>
                            <a:srgbClr val="0B8043"/>
                          </a:solidFill>
                          <a:latin typeface="Comfortaa"/>
                          <a:ea typeface="Comfortaa"/>
                          <a:cs typeface="Comfortaa"/>
                          <a:sym typeface="Comfortaa"/>
                        </a:rPr>
                        <a:t>Documentación</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3F3F3"/>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10%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FFFFF"/>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8</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DF3F2"/>
                    </a:solidFill>
                  </a:tcPr>
                </a:tc>
              </a:tr>
              <a:tr h="226125">
                <a:tc>
                  <a:txBody>
                    <a:bodyPr>
                      <a:noAutofit/>
                    </a:bodyPr>
                    <a:lstStyle/>
                    <a:p>
                      <a:pPr lvl="0" rtl="0" algn="ctr">
                        <a:lnSpc>
                          <a:spcPct val="115000"/>
                        </a:lnSpc>
                        <a:spcBef>
                          <a:spcPts val="0"/>
                        </a:spcBef>
                        <a:buNone/>
                      </a:pPr>
                      <a:r>
                        <a:rPr b="1" lang="es-419" sz="1000">
                          <a:solidFill>
                            <a:srgbClr val="0B8043"/>
                          </a:solidFill>
                          <a:latin typeface="Comfortaa"/>
                          <a:ea typeface="Comfortaa"/>
                          <a:cs typeface="Comfortaa"/>
                          <a:sym typeface="Comfortaa"/>
                        </a:rPr>
                        <a:t>TOTAL</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3F3F3"/>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100%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FFFEFE"/>
                    </a:solidFill>
                  </a:tcPr>
                </a:tc>
                <a:tc>
                  <a:txBody>
                    <a:bodyPr>
                      <a:noAutofit/>
                    </a:bodyPr>
                    <a:lstStyle/>
                    <a:p>
                      <a:pPr lvl="0" rtl="0" algn="ctr">
                        <a:lnSpc>
                          <a:spcPct val="115000"/>
                        </a:lnSpc>
                        <a:spcBef>
                          <a:spcPts val="0"/>
                        </a:spcBef>
                        <a:buNone/>
                      </a:pPr>
                      <a:r>
                        <a:rPr lang="es-419" sz="1100">
                          <a:latin typeface="Consolas"/>
                          <a:ea typeface="Consolas"/>
                          <a:cs typeface="Consolas"/>
                          <a:sym typeface="Consolas"/>
                        </a:rPr>
                        <a:t>80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solidFill>
                      <a:srgbClr val="E67C73"/>
                    </a:solidFill>
                  </a:tcPr>
                </a:tc>
              </a:tr>
            </a:tbl>
          </a:graphicData>
        </a:graphic>
      </p:graphicFrame>
      <p:sp>
        <p:nvSpPr>
          <p:cNvPr id="312" name="Shape 312"/>
          <p:cNvSpPr txBox="1"/>
          <p:nvPr/>
        </p:nvSpPr>
        <p:spPr>
          <a:xfrm>
            <a:off x="0" y="1201750"/>
            <a:ext cx="3473100" cy="2427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rgbClr val="FFFFFF"/>
              </a:buClr>
              <a:buSzPct val="100000"/>
              <a:buFont typeface="Maven Pro"/>
              <a:buChar char="●"/>
            </a:pPr>
            <a:r>
              <a:rPr lang="es-419" sz="1800">
                <a:solidFill>
                  <a:srgbClr val="FFFFFF"/>
                </a:solidFill>
                <a:latin typeface="Maven Pro"/>
                <a:ea typeface="Maven Pro"/>
                <a:cs typeface="Maven Pro"/>
                <a:sym typeface="Maven Pro"/>
              </a:rPr>
              <a:t>Sueldo $22000</a:t>
            </a:r>
          </a:p>
          <a:p>
            <a:pPr indent="-342900" lvl="0" marL="457200" rtl="0">
              <a:lnSpc>
                <a:spcPct val="115000"/>
              </a:lnSpc>
              <a:spcBef>
                <a:spcPts val="0"/>
              </a:spcBef>
              <a:buClr>
                <a:srgbClr val="FFFFFF"/>
              </a:buClr>
              <a:buSzPct val="100000"/>
              <a:buFont typeface="Maven Pro"/>
              <a:buChar char="●"/>
            </a:pPr>
            <a:r>
              <a:rPr lang="es-419" sz="1800">
                <a:solidFill>
                  <a:srgbClr val="FFFFFF"/>
                </a:solidFill>
                <a:latin typeface="Maven Pro"/>
                <a:ea typeface="Maven Pro"/>
                <a:cs typeface="Maven Pro"/>
                <a:sym typeface="Maven Pro"/>
              </a:rPr>
              <a:t>Trabajando </a:t>
            </a:r>
            <a:r>
              <a:rPr lang="es-419" sz="1800">
                <a:solidFill>
                  <a:srgbClr val="FFFFFF"/>
                </a:solidFill>
                <a:latin typeface="Maven Pro"/>
                <a:ea typeface="Maven Pro"/>
                <a:cs typeface="Maven Pro"/>
                <a:sym typeface="Maven Pro"/>
              </a:rPr>
              <a:t>160hs. mensuales</a:t>
            </a:r>
          </a:p>
          <a:p>
            <a:pPr indent="-342900" lvl="0" marL="457200" rtl="0">
              <a:lnSpc>
                <a:spcPct val="115000"/>
              </a:lnSpc>
              <a:spcBef>
                <a:spcPts val="0"/>
              </a:spcBef>
              <a:buClr>
                <a:srgbClr val="FFFFFF"/>
              </a:buClr>
              <a:buSzPct val="100000"/>
              <a:buFont typeface="Maven Pro"/>
              <a:buChar char="●"/>
            </a:pPr>
            <a:r>
              <a:rPr lang="es-419" sz="1800">
                <a:solidFill>
                  <a:srgbClr val="FFFFFF"/>
                </a:solidFill>
                <a:latin typeface="Maven Pro"/>
                <a:ea typeface="Maven Pro"/>
                <a:cs typeface="Maven Pro"/>
                <a:sym typeface="Maven Pro"/>
              </a:rPr>
              <a:t>Corregir un defecto en la etapa de requerimiento lleva una hora en promedio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51275" y="122025"/>
            <a:ext cx="8593200" cy="1060500"/>
          </a:xfrm>
          <a:prstGeom prst="rect">
            <a:avLst/>
          </a:prstGeom>
        </p:spPr>
        <p:txBody>
          <a:bodyPr anchorCtr="0" anchor="ctr" bIns="91425" lIns="91425" rIns="91425" wrap="square" tIns="91425">
            <a:noAutofit/>
          </a:bodyPr>
          <a:lstStyle/>
          <a:p>
            <a:pPr lvl="0" rtl="0" algn="ctr">
              <a:spcBef>
                <a:spcPts val="0"/>
              </a:spcBef>
              <a:buNone/>
            </a:pPr>
            <a:r>
              <a:rPr lang="es-419" sz="3000"/>
              <a:t>PLAN DE REMOCIÓN DE DEFECTOS</a:t>
            </a:r>
          </a:p>
          <a:p>
            <a:pPr lvl="0" rtl="0" algn="ctr">
              <a:spcBef>
                <a:spcPts val="0"/>
              </a:spcBef>
              <a:buNone/>
            </a:pPr>
            <a:r>
              <a:rPr lang="es-419" sz="2400"/>
              <a:t>Plan Standard vs Plan Integral</a:t>
            </a:r>
          </a:p>
        </p:txBody>
      </p:sp>
      <p:pic>
        <p:nvPicPr>
          <p:cNvPr descr="Screenshot from 2017-10-18 23-22-46.png" id="318" name="Shape 318"/>
          <p:cNvPicPr preferRelativeResize="0"/>
          <p:nvPr/>
        </p:nvPicPr>
        <p:blipFill rotWithShape="1">
          <a:blip r:embed="rId3">
            <a:alphaModFix/>
          </a:blip>
          <a:srcRect b="2120" l="0" r="0" t="1909"/>
          <a:stretch/>
        </p:blipFill>
        <p:spPr>
          <a:xfrm>
            <a:off x="1380550" y="1086400"/>
            <a:ext cx="5926100" cy="3375400"/>
          </a:xfrm>
          <a:prstGeom prst="rect">
            <a:avLst/>
          </a:prstGeom>
          <a:noFill/>
          <a:ln>
            <a:noFill/>
          </a:ln>
        </p:spPr>
      </p:pic>
      <p:sp>
        <p:nvSpPr>
          <p:cNvPr id="319" name="Shape 319"/>
          <p:cNvSpPr txBox="1"/>
          <p:nvPr/>
        </p:nvSpPr>
        <p:spPr>
          <a:xfrm>
            <a:off x="0" y="4461800"/>
            <a:ext cx="9144000" cy="745200"/>
          </a:xfrm>
          <a:prstGeom prst="rect">
            <a:avLst/>
          </a:prstGeom>
          <a:noFill/>
          <a:ln>
            <a:noFill/>
          </a:ln>
        </p:spPr>
        <p:txBody>
          <a:bodyPr anchorCtr="0" anchor="t" bIns="91425" lIns="91425" rIns="91425" wrap="square" tIns="91425">
            <a:noAutofit/>
          </a:bodyPr>
          <a:lstStyle/>
          <a:p>
            <a:pPr indent="-336550" lvl="0" marL="457200" rtl="0" algn="just">
              <a:lnSpc>
                <a:spcPct val="115000"/>
              </a:lnSpc>
              <a:spcBef>
                <a:spcPts val="0"/>
              </a:spcBef>
              <a:spcAft>
                <a:spcPts val="0"/>
              </a:spcAft>
              <a:buClr>
                <a:srgbClr val="FFFFFF"/>
              </a:buClr>
              <a:buSzPct val="100000"/>
              <a:buChar char="●"/>
            </a:pPr>
            <a:r>
              <a:rPr lang="es-419" sz="1700">
                <a:solidFill>
                  <a:srgbClr val="FFFFFF"/>
                </a:solidFill>
              </a:rPr>
              <a:t>El plan integral es mucho más efectivo a la hora de remover defectos. </a:t>
            </a:r>
          </a:p>
          <a:p>
            <a:pPr indent="-336550" lvl="0" marL="457200" rtl="0" algn="just">
              <a:lnSpc>
                <a:spcPct val="115000"/>
              </a:lnSpc>
              <a:spcBef>
                <a:spcPts val="0"/>
              </a:spcBef>
              <a:buClr>
                <a:srgbClr val="FFFFFF"/>
              </a:buClr>
              <a:buSzPct val="100000"/>
              <a:buChar char="●"/>
            </a:pPr>
            <a:r>
              <a:rPr lang="es-419" sz="1700">
                <a:solidFill>
                  <a:srgbClr val="FFFFFF"/>
                </a:solidFill>
              </a:rPr>
              <a:t>Agrega dos actividades que el plan standard no las contempla.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704100" y="142700"/>
            <a:ext cx="7735800" cy="977700"/>
          </a:xfrm>
          <a:prstGeom prst="rect">
            <a:avLst/>
          </a:prstGeom>
        </p:spPr>
        <p:txBody>
          <a:bodyPr anchorCtr="0" anchor="ctr" bIns="91425" lIns="91425" rIns="91425" wrap="square" tIns="91425">
            <a:noAutofit/>
          </a:bodyPr>
          <a:lstStyle/>
          <a:p>
            <a:pPr lvl="0" rtl="0" algn="ctr">
              <a:spcBef>
                <a:spcPts val="0"/>
              </a:spcBef>
              <a:buNone/>
            </a:pPr>
            <a:r>
              <a:rPr lang="es-419" sz="3000"/>
              <a:t>PLAN DE REMOCIÓN DE DEFECTOS</a:t>
            </a:r>
          </a:p>
          <a:p>
            <a:pPr lvl="0" rtl="0" algn="ctr">
              <a:spcBef>
                <a:spcPts val="0"/>
              </a:spcBef>
              <a:buNone/>
            </a:pPr>
            <a:r>
              <a:t/>
            </a:r>
            <a:endParaRPr sz="2400"/>
          </a:p>
        </p:txBody>
      </p:sp>
      <p:sp>
        <p:nvSpPr>
          <p:cNvPr id="325" name="Shape 325"/>
          <p:cNvSpPr txBox="1"/>
          <p:nvPr/>
        </p:nvSpPr>
        <p:spPr>
          <a:xfrm>
            <a:off x="144200" y="2973925"/>
            <a:ext cx="4422300" cy="565500"/>
          </a:xfrm>
          <a:prstGeom prst="rect">
            <a:avLst/>
          </a:prstGeom>
          <a:noFill/>
          <a:ln>
            <a:noFill/>
          </a:ln>
        </p:spPr>
        <p:txBody>
          <a:bodyPr anchorCtr="0" anchor="t" bIns="91425" lIns="91425" rIns="91425" wrap="square" tIns="91425">
            <a:noAutofit/>
          </a:bodyPr>
          <a:lstStyle/>
          <a:p>
            <a:pPr lvl="0" rtl="0">
              <a:spcBef>
                <a:spcPts val="0"/>
              </a:spcBef>
              <a:buNone/>
            </a:pPr>
            <a:r>
              <a:rPr lang="es-419" sz="1800">
                <a:solidFill>
                  <a:srgbClr val="FFFFFF"/>
                </a:solidFill>
                <a:latin typeface="Maven Pro"/>
                <a:ea typeface="Maven Pro"/>
                <a:cs typeface="Maven Pro"/>
                <a:sym typeface="Maven Pro"/>
              </a:rPr>
              <a:t>Se estima que será necesario un esfuerzo de 3.8 PMs para fixear los defectos </a:t>
            </a:r>
          </a:p>
          <a:p>
            <a:pPr lvl="0" rtl="0">
              <a:spcBef>
                <a:spcPts val="0"/>
              </a:spcBef>
              <a:buNone/>
            </a:pPr>
            <a:r>
              <a:t/>
            </a:r>
            <a:endParaRPr sz="1100"/>
          </a:p>
          <a:p>
            <a:pPr indent="0" lvl="0" marL="0" rtl="0" algn="just">
              <a:lnSpc>
                <a:spcPct val="115000"/>
              </a:lnSpc>
              <a:spcBef>
                <a:spcPts val="0"/>
              </a:spcBef>
              <a:buNone/>
            </a:pPr>
            <a:r>
              <a:t/>
            </a:r>
            <a:endParaRPr sz="1100"/>
          </a:p>
        </p:txBody>
      </p:sp>
      <p:grpSp>
        <p:nvGrpSpPr>
          <p:cNvPr id="326" name="Shape 326"/>
          <p:cNvGrpSpPr/>
          <p:nvPr/>
        </p:nvGrpSpPr>
        <p:grpSpPr>
          <a:xfrm>
            <a:off x="42600" y="1442088"/>
            <a:ext cx="9058800" cy="1412925"/>
            <a:chOff x="42600" y="1081588"/>
            <a:chExt cx="9058800" cy="1412925"/>
          </a:xfrm>
        </p:grpSpPr>
        <p:pic>
          <p:nvPicPr>
            <p:cNvPr descr="Untitled.png" id="327" name="Shape 327"/>
            <p:cNvPicPr preferRelativeResize="0"/>
            <p:nvPr/>
          </p:nvPicPr>
          <p:blipFill rotWithShape="1">
            <a:blip r:embed="rId3">
              <a:alphaModFix/>
            </a:blip>
            <a:srcRect b="36819" l="29188" r="19041" t="51570"/>
            <a:stretch/>
          </p:blipFill>
          <p:spPr>
            <a:xfrm>
              <a:off x="4633300" y="1081600"/>
              <a:ext cx="4468100" cy="1412900"/>
            </a:xfrm>
            <a:prstGeom prst="rect">
              <a:avLst/>
            </a:prstGeom>
            <a:noFill/>
            <a:ln>
              <a:noFill/>
            </a:ln>
          </p:spPr>
        </p:pic>
        <p:pic>
          <p:nvPicPr>
            <p:cNvPr id="328" name="Shape 328"/>
            <p:cNvPicPr preferRelativeResize="0"/>
            <p:nvPr/>
          </p:nvPicPr>
          <p:blipFill rotWithShape="1">
            <a:blip r:embed="rId4">
              <a:alphaModFix/>
            </a:blip>
            <a:srcRect b="0" l="25534" r="0" t="4076"/>
            <a:stretch/>
          </p:blipFill>
          <p:spPr>
            <a:xfrm>
              <a:off x="42600" y="1081588"/>
              <a:ext cx="4535475" cy="1412925"/>
            </a:xfrm>
            <a:prstGeom prst="rect">
              <a:avLst/>
            </a:prstGeom>
            <a:noFill/>
            <a:ln>
              <a:noFill/>
            </a:ln>
          </p:spPr>
        </p:pic>
      </p:grpSp>
      <p:sp>
        <p:nvSpPr>
          <p:cNvPr id="329" name="Shape 329"/>
          <p:cNvSpPr txBox="1"/>
          <p:nvPr/>
        </p:nvSpPr>
        <p:spPr>
          <a:xfrm>
            <a:off x="2025500" y="685000"/>
            <a:ext cx="4758900" cy="312600"/>
          </a:xfrm>
          <a:prstGeom prst="rect">
            <a:avLst/>
          </a:prstGeom>
          <a:noFill/>
          <a:ln>
            <a:noFill/>
          </a:ln>
        </p:spPr>
        <p:txBody>
          <a:bodyPr anchorCtr="0" anchor="t" bIns="91425" lIns="91425" rIns="91425" wrap="square" tIns="91425">
            <a:noAutofit/>
          </a:bodyPr>
          <a:lstStyle/>
          <a:p>
            <a:pPr lvl="0" rtl="0" algn="ctr">
              <a:spcBef>
                <a:spcPts val="0"/>
              </a:spcBef>
              <a:buNone/>
            </a:pPr>
            <a:r>
              <a:rPr b="1" lang="es-419" sz="2400">
                <a:solidFill>
                  <a:schemeClr val="lt1"/>
                </a:solidFill>
                <a:latin typeface="Maven Pro"/>
                <a:ea typeface="Maven Pro"/>
                <a:cs typeface="Maven Pro"/>
                <a:sym typeface="Maven Pro"/>
              </a:rPr>
              <a:t>Plan Standard vs Plan Integral</a:t>
            </a:r>
          </a:p>
        </p:txBody>
      </p:sp>
      <p:sp>
        <p:nvSpPr>
          <p:cNvPr id="330" name="Shape 330"/>
          <p:cNvSpPr txBox="1"/>
          <p:nvPr/>
        </p:nvSpPr>
        <p:spPr>
          <a:xfrm>
            <a:off x="4722875" y="2973925"/>
            <a:ext cx="4170000" cy="480600"/>
          </a:xfrm>
          <a:prstGeom prst="rect">
            <a:avLst/>
          </a:prstGeom>
          <a:noFill/>
          <a:ln>
            <a:noFill/>
          </a:ln>
        </p:spPr>
        <p:txBody>
          <a:bodyPr anchorCtr="0" anchor="t" bIns="91425" lIns="91425" rIns="91425" wrap="square" tIns="91425">
            <a:noAutofit/>
          </a:bodyPr>
          <a:lstStyle/>
          <a:p>
            <a:pPr lvl="0" rtl="0" algn="just">
              <a:lnSpc>
                <a:spcPct val="115000"/>
              </a:lnSpc>
              <a:spcBef>
                <a:spcPts val="0"/>
              </a:spcBef>
              <a:buNone/>
            </a:pPr>
            <a:r>
              <a:rPr lang="es-419" sz="1800">
                <a:solidFill>
                  <a:srgbClr val="FFFFFF"/>
                </a:solidFill>
                <a:latin typeface="Maven Pro"/>
                <a:ea typeface="Maven Pro"/>
                <a:cs typeface="Maven Pro"/>
                <a:sym typeface="Maven Pro"/>
              </a:rPr>
              <a:t>Es necesario un esfuerzo de 1.4 PMs para fixear el software</a:t>
            </a:r>
          </a:p>
        </p:txBody>
      </p:sp>
      <p:sp>
        <p:nvSpPr>
          <p:cNvPr id="331" name="Shape 331"/>
          <p:cNvSpPr txBox="1"/>
          <p:nvPr/>
        </p:nvSpPr>
        <p:spPr>
          <a:xfrm>
            <a:off x="0" y="4025875"/>
            <a:ext cx="3136500" cy="252300"/>
          </a:xfrm>
          <a:prstGeom prst="rect">
            <a:avLst/>
          </a:prstGeom>
          <a:noFill/>
          <a:ln>
            <a:noFill/>
          </a:ln>
        </p:spPr>
        <p:txBody>
          <a:bodyPr anchorCtr="0" anchor="t" bIns="91425" lIns="91425" rIns="91425" wrap="square" tIns="91425">
            <a:noAutofit/>
          </a:bodyPr>
          <a:lstStyle/>
          <a:p>
            <a:pPr lvl="0">
              <a:spcBef>
                <a:spcPts val="0"/>
              </a:spcBef>
              <a:buNone/>
            </a:pPr>
            <a:r>
              <a:rPr lang="es-419" sz="1100">
                <a:solidFill>
                  <a:srgbClr val="FFFFFF"/>
                </a:solidFill>
              </a:rPr>
              <a:t>PMs= Persona mes </a:t>
            </a:r>
          </a:p>
        </p:txBody>
      </p:sp>
      <p:sp>
        <p:nvSpPr>
          <p:cNvPr id="332" name="Shape 332"/>
          <p:cNvSpPr/>
          <p:nvPr/>
        </p:nvSpPr>
        <p:spPr>
          <a:xfrm>
            <a:off x="4554650" y="1189725"/>
            <a:ext cx="4546800" cy="2727900"/>
          </a:xfrm>
          <a:prstGeom prst="rect">
            <a:avLst/>
          </a:prstGeom>
          <a:noFill/>
          <a:ln cap="flat" cmpd="sng" w="7620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75200" y="173675"/>
            <a:ext cx="8252400" cy="502800"/>
          </a:xfrm>
          <a:prstGeom prst="rect">
            <a:avLst/>
          </a:prstGeom>
        </p:spPr>
        <p:txBody>
          <a:bodyPr anchorCtr="0" anchor="ctr" bIns="91425" lIns="91425" rIns="91425" wrap="square" tIns="91425">
            <a:noAutofit/>
          </a:bodyPr>
          <a:lstStyle/>
          <a:p>
            <a:pPr lvl="0" algn="ctr">
              <a:spcBef>
                <a:spcPts val="0"/>
              </a:spcBef>
              <a:buNone/>
            </a:pPr>
            <a:r>
              <a:rPr lang="es-419" sz="3000"/>
              <a:t>REVISIÓN</a:t>
            </a:r>
            <a:r>
              <a:rPr lang="es-419" sz="3000"/>
              <a:t> DE LOS REQUERIMIENTOS</a:t>
            </a:r>
          </a:p>
        </p:txBody>
      </p:sp>
      <p:pic>
        <p:nvPicPr>
          <p:cNvPr descr="Screenshot from 2017-10-21 11-43-50.png" id="338" name="Shape 338"/>
          <p:cNvPicPr preferRelativeResize="0"/>
          <p:nvPr/>
        </p:nvPicPr>
        <p:blipFill>
          <a:blip r:embed="rId3">
            <a:alphaModFix/>
          </a:blip>
          <a:stretch>
            <a:fillRect/>
          </a:stretch>
        </p:blipFill>
        <p:spPr>
          <a:xfrm>
            <a:off x="3880725" y="812800"/>
            <a:ext cx="4783900" cy="3306875"/>
          </a:xfrm>
          <a:prstGeom prst="rect">
            <a:avLst/>
          </a:prstGeom>
          <a:noFill/>
          <a:ln>
            <a:noFill/>
          </a:ln>
        </p:spPr>
      </p:pic>
      <p:sp>
        <p:nvSpPr>
          <p:cNvPr id="339" name="Shape 339"/>
          <p:cNvSpPr txBox="1"/>
          <p:nvPr>
            <p:ph idx="1" type="body"/>
          </p:nvPr>
        </p:nvSpPr>
        <p:spPr>
          <a:xfrm>
            <a:off x="201400" y="932975"/>
            <a:ext cx="3491100" cy="3449700"/>
          </a:xfrm>
          <a:prstGeom prst="rect">
            <a:avLst/>
          </a:prstGeom>
        </p:spPr>
        <p:txBody>
          <a:bodyPr anchorCtr="0" anchor="t" bIns="91425" lIns="91425" rIns="91425" wrap="square" tIns="91425">
            <a:noAutofit/>
          </a:bodyPr>
          <a:lstStyle/>
          <a:p>
            <a:pPr indent="-342900" lvl="0" marL="457200" rtl="0" algn="l">
              <a:spcBef>
                <a:spcPts val="0"/>
              </a:spcBef>
              <a:spcAft>
                <a:spcPts val="0"/>
              </a:spcAft>
              <a:buSzPct val="100000"/>
              <a:buFont typeface="Maven Pro"/>
            </a:pPr>
            <a:r>
              <a:rPr lang="es-419" sz="1800">
                <a:latin typeface="Maven Pro"/>
                <a:ea typeface="Maven Pro"/>
                <a:cs typeface="Maven Pro"/>
                <a:sym typeface="Maven Pro"/>
              </a:rPr>
              <a:t>Definición</a:t>
            </a:r>
            <a:r>
              <a:rPr lang="es-419" sz="1800">
                <a:latin typeface="Maven Pro"/>
                <a:ea typeface="Maven Pro"/>
                <a:cs typeface="Maven Pro"/>
                <a:sym typeface="Maven Pro"/>
              </a:rPr>
              <a:t> ambigua de los requerimientos</a:t>
            </a:r>
          </a:p>
          <a:p>
            <a:pPr indent="-342900" lvl="0" marL="457200" rtl="0" algn="l">
              <a:spcBef>
                <a:spcPts val="0"/>
              </a:spcBef>
              <a:spcAft>
                <a:spcPts val="0"/>
              </a:spcAft>
              <a:buSzPct val="100000"/>
              <a:buFont typeface="Maven Pro"/>
            </a:pPr>
            <a:r>
              <a:rPr lang="es-419" sz="1800">
                <a:latin typeface="Maven Pro"/>
                <a:ea typeface="Maven Pro"/>
                <a:cs typeface="Maven Pro"/>
                <a:sym typeface="Maven Pro"/>
              </a:rPr>
              <a:t>Poca cantidad de requerimientos</a:t>
            </a:r>
          </a:p>
          <a:p>
            <a:pPr indent="-342900" lvl="0" marL="457200" rtl="0" algn="l">
              <a:spcBef>
                <a:spcPts val="0"/>
              </a:spcBef>
              <a:buSzPct val="100000"/>
              <a:buFont typeface="Maven Pro"/>
            </a:pPr>
            <a:r>
              <a:rPr lang="es-419" sz="1800">
                <a:latin typeface="Maven Pro"/>
                <a:ea typeface="Maven Pro"/>
                <a:cs typeface="Maven Pro"/>
                <a:sym typeface="Maven Pro"/>
              </a:rPr>
              <a:t>Faltan requerimientos de eficiencia, Flexibilidad,Portabilidad.</a:t>
            </a:r>
          </a:p>
          <a:p>
            <a:pPr lvl="0" algn="l">
              <a:spcBef>
                <a:spcPts val="0"/>
              </a:spcBef>
              <a:buNone/>
            </a:pPr>
            <a:r>
              <a:t/>
            </a:r>
            <a:endParaRPr/>
          </a:p>
        </p:txBody>
      </p:sp>
      <p:sp>
        <p:nvSpPr>
          <p:cNvPr id="340" name="Shape 340"/>
          <p:cNvSpPr txBox="1"/>
          <p:nvPr/>
        </p:nvSpPr>
        <p:spPr>
          <a:xfrm>
            <a:off x="324475" y="4230175"/>
            <a:ext cx="8196000" cy="7089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b="1" lang="es-419" sz="1800">
                <a:solidFill>
                  <a:srgbClr val="FFFFFF"/>
                </a:solidFill>
                <a:latin typeface="Maven Pro"/>
                <a:ea typeface="Maven Pro"/>
                <a:cs typeface="Maven Pro"/>
                <a:sym typeface="Maven Pro"/>
              </a:rPr>
              <a:t>Según el plan integral de calidad en esta etapa hay 12 errores y se deben encontrar 7</a:t>
            </a:r>
          </a:p>
        </p:txBody>
      </p:sp>
      <p:pic>
        <p:nvPicPr>
          <p:cNvPr descr="Reporte De Revisión de Diseño.png" id="341" name="Shape 341"/>
          <p:cNvPicPr preferRelativeResize="0"/>
          <p:nvPr/>
        </p:nvPicPr>
        <p:blipFill rotWithShape="1">
          <a:blip r:embed="rId4">
            <a:alphaModFix/>
          </a:blip>
          <a:srcRect b="17917" l="11064" r="10126" t="6192"/>
          <a:stretch/>
        </p:blipFill>
        <p:spPr>
          <a:xfrm>
            <a:off x="-57637" y="1"/>
            <a:ext cx="3867180" cy="5143499"/>
          </a:xfrm>
          <a:prstGeom prst="rect">
            <a:avLst/>
          </a:prstGeom>
          <a:noFill/>
          <a:ln>
            <a:noFill/>
          </a:ln>
        </p:spPr>
      </p:pic>
      <p:grpSp>
        <p:nvGrpSpPr>
          <p:cNvPr id="342" name="Shape 342"/>
          <p:cNvGrpSpPr/>
          <p:nvPr/>
        </p:nvGrpSpPr>
        <p:grpSpPr>
          <a:xfrm>
            <a:off x="3809550" y="817200"/>
            <a:ext cx="4891200" cy="3316825"/>
            <a:chOff x="3809550" y="817200"/>
            <a:chExt cx="4891200" cy="3316825"/>
          </a:xfrm>
        </p:grpSpPr>
        <p:cxnSp>
          <p:nvCxnSpPr>
            <p:cNvPr id="343" name="Shape 343"/>
            <p:cNvCxnSpPr/>
            <p:nvPr/>
          </p:nvCxnSpPr>
          <p:spPr>
            <a:xfrm flipH="1">
              <a:off x="4025775" y="817200"/>
              <a:ext cx="4662900" cy="3184500"/>
            </a:xfrm>
            <a:prstGeom prst="straightConnector1">
              <a:avLst/>
            </a:prstGeom>
            <a:noFill/>
            <a:ln cap="flat" cmpd="sng" w="76200">
              <a:solidFill>
                <a:srgbClr val="FF0000"/>
              </a:solidFill>
              <a:prstDash val="solid"/>
              <a:round/>
              <a:headEnd len="lg" w="lg" type="none"/>
              <a:tailEnd len="lg" w="lg" type="none"/>
            </a:ln>
          </p:spPr>
        </p:cxnSp>
        <p:cxnSp>
          <p:nvCxnSpPr>
            <p:cNvPr id="344" name="Shape 344"/>
            <p:cNvCxnSpPr/>
            <p:nvPr/>
          </p:nvCxnSpPr>
          <p:spPr>
            <a:xfrm>
              <a:off x="3809550" y="841225"/>
              <a:ext cx="4891200" cy="3292800"/>
            </a:xfrm>
            <a:prstGeom prst="straightConnector1">
              <a:avLst/>
            </a:prstGeom>
            <a:noFill/>
            <a:ln cap="flat" cmpd="sng" w="76200">
              <a:solidFill>
                <a:srgbClr val="FF0000"/>
              </a:solidFill>
              <a:prstDash val="solid"/>
              <a:round/>
              <a:headEnd len="lg" w="lg" type="none"/>
              <a:tailEnd len="lg" w="lg" type="none"/>
            </a:ln>
          </p:spPr>
        </p:cxnSp>
      </p:grpSp>
      <p:sp>
        <p:nvSpPr>
          <p:cNvPr id="345" name="Shape 345"/>
          <p:cNvSpPr/>
          <p:nvPr/>
        </p:nvSpPr>
        <p:spPr>
          <a:xfrm>
            <a:off x="13375" y="3821575"/>
            <a:ext cx="1009500" cy="4086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
                                        <p:tgtEl>
                                          <p:spTgt spid="339"/>
                                        </p:tgtEl>
                                      </p:cBhvr>
                                    </p:animEffect>
                                    <p:set>
                                      <p:cBhvr>
                                        <p:cTn dur="1" fill="hold">
                                          <p:stCondLst>
                                            <p:cond delay="0"/>
                                          </p:stCondLst>
                                        </p:cTn>
                                        <p:tgtEl>
                                          <p:spTgt spid="3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37"/>
                                        </p:tgtEl>
                                      </p:cBhvr>
                                    </p:animEffect>
                                    <p:set>
                                      <p:cBhvr>
                                        <p:cTn dur="1" fill="hold">
                                          <p:stCondLst>
                                            <p:cond delay="0"/>
                                          </p:stCondLst>
                                        </p:cTn>
                                        <p:tgtEl>
                                          <p:spTgt spid="3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1388625" y="139300"/>
            <a:ext cx="6366900" cy="462000"/>
          </a:xfrm>
          <a:prstGeom prst="rect">
            <a:avLst/>
          </a:prstGeom>
        </p:spPr>
        <p:txBody>
          <a:bodyPr anchorCtr="0" anchor="ctr" bIns="91425" lIns="91425" rIns="91425" wrap="square" tIns="91425">
            <a:noAutofit/>
          </a:bodyPr>
          <a:lstStyle/>
          <a:p>
            <a:pPr lvl="0" rtl="0" algn="ctr">
              <a:spcBef>
                <a:spcPts val="0"/>
              </a:spcBef>
              <a:buNone/>
            </a:pPr>
            <a:r>
              <a:rPr lang="es-419" sz="3000"/>
              <a:t>REVISIÓN DEL DISEÑO</a:t>
            </a:r>
          </a:p>
        </p:txBody>
      </p:sp>
      <p:pic>
        <p:nvPicPr>
          <p:cNvPr id="351" name="Shape 351"/>
          <p:cNvPicPr preferRelativeResize="0"/>
          <p:nvPr/>
        </p:nvPicPr>
        <p:blipFill>
          <a:blip r:embed="rId3">
            <a:alphaModFix/>
          </a:blip>
          <a:stretch>
            <a:fillRect/>
          </a:stretch>
        </p:blipFill>
        <p:spPr>
          <a:xfrm>
            <a:off x="2903413" y="753700"/>
            <a:ext cx="2637437" cy="1404855"/>
          </a:xfrm>
          <a:prstGeom prst="rect">
            <a:avLst/>
          </a:prstGeom>
          <a:noFill/>
          <a:ln>
            <a:noFill/>
          </a:ln>
        </p:spPr>
      </p:pic>
      <p:pic>
        <p:nvPicPr>
          <p:cNvPr id="352" name="Shape 352"/>
          <p:cNvPicPr preferRelativeResize="0"/>
          <p:nvPr/>
        </p:nvPicPr>
        <p:blipFill rotWithShape="1">
          <a:blip r:embed="rId4">
            <a:alphaModFix/>
          </a:blip>
          <a:srcRect b="0" l="0" r="0" t="0"/>
          <a:stretch/>
        </p:blipFill>
        <p:spPr>
          <a:xfrm>
            <a:off x="58300" y="2799375"/>
            <a:ext cx="2398550" cy="2264700"/>
          </a:xfrm>
          <a:prstGeom prst="rect">
            <a:avLst/>
          </a:prstGeom>
          <a:noFill/>
          <a:ln>
            <a:noFill/>
          </a:ln>
        </p:spPr>
      </p:pic>
      <p:pic>
        <p:nvPicPr>
          <p:cNvPr id="353" name="Shape 353"/>
          <p:cNvPicPr preferRelativeResize="0"/>
          <p:nvPr/>
        </p:nvPicPr>
        <p:blipFill>
          <a:blip r:embed="rId5">
            <a:alphaModFix/>
          </a:blip>
          <a:stretch>
            <a:fillRect/>
          </a:stretch>
        </p:blipFill>
        <p:spPr>
          <a:xfrm>
            <a:off x="6460975" y="601300"/>
            <a:ext cx="2398550" cy="1772357"/>
          </a:xfrm>
          <a:prstGeom prst="rect">
            <a:avLst/>
          </a:prstGeom>
          <a:noFill/>
          <a:ln>
            <a:noFill/>
          </a:ln>
        </p:spPr>
      </p:pic>
      <p:pic>
        <p:nvPicPr>
          <p:cNvPr id="354" name="Shape 354"/>
          <p:cNvPicPr preferRelativeResize="0"/>
          <p:nvPr/>
        </p:nvPicPr>
        <p:blipFill>
          <a:blip r:embed="rId6">
            <a:alphaModFix/>
          </a:blip>
          <a:stretch>
            <a:fillRect/>
          </a:stretch>
        </p:blipFill>
        <p:spPr>
          <a:xfrm>
            <a:off x="2613675" y="3467375"/>
            <a:ext cx="3575375" cy="1596700"/>
          </a:xfrm>
          <a:prstGeom prst="rect">
            <a:avLst/>
          </a:prstGeom>
          <a:noFill/>
          <a:ln>
            <a:noFill/>
          </a:ln>
        </p:spPr>
      </p:pic>
      <p:pic>
        <p:nvPicPr>
          <p:cNvPr id="355" name="Shape 355"/>
          <p:cNvPicPr preferRelativeResize="0"/>
          <p:nvPr/>
        </p:nvPicPr>
        <p:blipFill>
          <a:blip r:embed="rId7">
            <a:alphaModFix/>
          </a:blip>
          <a:stretch>
            <a:fillRect/>
          </a:stretch>
        </p:blipFill>
        <p:spPr>
          <a:xfrm>
            <a:off x="58300" y="433425"/>
            <a:ext cx="1852434" cy="2264700"/>
          </a:xfrm>
          <a:prstGeom prst="rect">
            <a:avLst/>
          </a:prstGeom>
          <a:noFill/>
          <a:ln>
            <a:noFill/>
          </a:ln>
        </p:spPr>
      </p:pic>
      <p:pic>
        <p:nvPicPr>
          <p:cNvPr id="356" name="Shape 356"/>
          <p:cNvPicPr preferRelativeResize="0"/>
          <p:nvPr/>
        </p:nvPicPr>
        <p:blipFill>
          <a:blip r:embed="rId8">
            <a:alphaModFix/>
          </a:blip>
          <a:stretch>
            <a:fillRect/>
          </a:stretch>
        </p:blipFill>
        <p:spPr>
          <a:xfrm>
            <a:off x="6241783" y="2526050"/>
            <a:ext cx="2836918" cy="2538025"/>
          </a:xfrm>
          <a:prstGeom prst="rect">
            <a:avLst/>
          </a:prstGeom>
          <a:noFill/>
          <a:ln>
            <a:noFill/>
          </a:ln>
        </p:spPr>
      </p:pic>
      <p:sp>
        <p:nvSpPr>
          <p:cNvPr id="357" name="Shape 357"/>
          <p:cNvSpPr txBox="1"/>
          <p:nvPr/>
        </p:nvSpPr>
        <p:spPr>
          <a:xfrm>
            <a:off x="2745050" y="2221375"/>
            <a:ext cx="3161700" cy="978600"/>
          </a:xfrm>
          <a:prstGeom prst="rect">
            <a:avLst/>
          </a:prstGeom>
          <a:noFill/>
          <a:ln>
            <a:noFill/>
          </a:ln>
        </p:spPr>
        <p:txBody>
          <a:bodyPr anchorCtr="0" anchor="t" bIns="91425" lIns="91425" rIns="91425" wrap="square" tIns="91425">
            <a:noAutofit/>
          </a:bodyPr>
          <a:lstStyle/>
          <a:p>
            <a:pPr lvl="0">
              <a:spcBef>
                <a:spcPts val="0"/>
              </a:spcBef>
              <a:buNone/>
            </a:pPr>
            <a:r>
              <a:rPr b="1" lang="es-419" sz="2400">
                <a:latin typeface="Maven Pro"/>
                <a:ea typeface="Maven Pro"/>
                <a:cs typeface="Maven Pro"/>
                <a:sym typeface="Maven Pro"/>
              </a:rPr>
              <a:t>DIAGRAMA DE SECUENCIA ¿?¿?</a:t>
            </a:r>
          </a:p>
        </p:txBody>
      </p:sp>
      <p:pic>
        <p:nvPicPr>
          <p:cNvPr descr="ReporteDeRevisióndeDiseño.png" id="358" name="Shape 358"/>
          <p:cNvPicPr preferRelativeResize="0"/>
          <p:nvPr/>
        </p:nvPicPr>
        <p:blipFill rotWithShape="1">
          <a:blip r:embed="rId9">
            <a:alphaModFix/>
          </a:blip>
          <a:srcRect b="18366" l="11898" r="11730" t="6973"/>
          <a:stretch/>
        </p:blipFill>
        <p:spPr>
          <a:xfrm>
            <a:off x="2676745" y="0"/>
            <a:ext cx="3888655" cy="5143500"/>
          </a:xfrm>
          <a:prstGeom prst="rect">
            <a:avLst/>
          </a:prstGeom>
          <a:noFill/>
          <a:ln>
            <a:noFill/>
          </a:ln>
        </p:spPr>
      </p:pic>
      <p:sp>
        <p:nvSpPr>
          <p:cNvPr id="359" name="Shape 359"/>
          <p:cNvSpPr/>
          <p:nvPr/>
        </p:nvSpPr>
        <p:spPr>
          <a:xfrm>
            <a:off x="2718225" y="3277275"/>
            <a:ext cx="3742800" cy="752700"/>
          </a:xfrm>
          <a:prstGeom prst="roundRect">
            <a:avLst>
              <a:gd fmla="val 16667" name="adj"/>
            </a:avLst>
          </a:prstGeom>
          <a:noFill/>
          <a:ln cap="flat" cmpd="sng" w="76200">
            <a:solidFill>
              <a:srgbClr val="FFD9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ppt_x</p:attrName>
                                        </p:attrNameLst>
                                      </p:cBhvr>
                                      <p:tavLst>
                                        <p:tav fmla="" tm="0">
                                          <p:val>
                                            <p:strVal val="#ppt_x+1"/>
                                          </p:val>
                                        </p:tav>
                                        <p:tav fmla="" tm="100000">
                                          <p:val>
                                            <p:strVal val="#ppt_x"/>
                                          </p:val>
                                        </p:tav>
                                      </p:tavLst>
                                    </p:anim>
                                  </p:childTnLst>
                                </p:cTn>
                              </p:par>
                              <p:par>
                                <p:cTn fill="hold" nodeType="withEffect" presetClass="exit" presetID="1" presetSubtype="0">
                                  <p:stCondLst>
                                    <p:cond delay="0"/>
                                  </p:stCondLst>
                                  <p:childTnLst>
                                    <p:set>
                                      <p:cBhvr>
                                        <p:cTn dur="1" fill="hold">
                                          <p:stCondLst>
                                            <p:cond delay="200"/>
                                          </p:stCondLst>
                                        </p:cTn>
                                        <p:tgtEl>
                                          <p:spTgt spid="35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88550" y="132375"/>
            <a:ext cx="6366900" cy="523200"/>
          </a:xfrm>
          <a:prstGeom prst="rect">
            <a:avLst/>
          </a:prstGeom>
        </p:spPr>
        <p:txBody>
          <a:bodyPr anchorCtr="0" anchor="ctr" bIns="91425" lIns="91425" rIns="91425" wrap="square" tIns="91425">
            <a:noAutofit/>
          </a:bodyPr>
          <a:lstStyle/>
          <a:p>
            <a:pPr lvl="0" rtl="0">
              <a:spcBef>
                <a:spcPts val="0"/>
              </a:spcBef>
              <a:buNone/>
            </a:pPr>
            <a:r>
              <a:rPr lang="es-419" sz="3000"/>
              <a:t>REVISIÓN DE CÓDIGO</a:t>
            </a:r>
          </a:p>
        </p:txBody>
      </p:sp>
      <p:pic>
        <p:nvPicPr>
          <p:cNvPr id="365" name="Shape 365"/>
          <p:cNvPicPr preferRelativeResize="0"/>
          <p:nvPr/>
        </p:nvPicPr>
        <p:blipFill rotWithShape="1">
          <a:blip r:embed="rId3">
            <a:alphaModFix/>
          </a:blip>
          <a:srcRect b="0" l="0" r="7527" t="0"/>
          <a:stretch/>
        </p:blipFill>
        <p:spPr>
          <a:xfrm>
            <a:off x="0" y="655575"/>
            <a:ext cx="9143999" cy="4479100"/>
          </a:xfrm>
          <a:prstGeom prst="rect">
            <a:avLst/>
          </a:prstGeom>
          <a:noFill/>
          <a:ln>
            <a:noFill/>
          </a:ln>
        </p:spPr>
      </p:pic>
      <p:sp>
        <p:nvSpPr>
          <p:cNvPr id="366" name="Shape 366"/>
          <p:cNvSpPr txBox="1"/>
          <p:nvPr/>
        </p:nvSpPr>
        <p:spPr>
          <a:xfrm>
            <a:off x="0" y="1151475"/>
            <a:ext cx="2737200" cy="3831900"/>
          </a:xfrm>
          <a:prstGeom prst="rect">
            <a:avLst/>
          </a:prstGeom>
          <a:noFill/>
          <a:ln>
            <a:noFill/>
          </a:ln>
        </p:spPr>
        <p:txBody>
          <a:bodyPr anchorCtr="0" anchor="t" bIns="91425" lIns="91425" rIns="91425" wrap="square" tIns="91425">
            <a:noAutofit/>
          </a:bodyPr>
          <a:lstStyle/>
          <a:p>
            <a:pPr lvl="0">
              <a:spcBef>
                <a:spcPts val="0"/>
              </a:spcBef>
              <a:buNone/>
            </a:pPr>
            <a:r>
              <a:rPr b="1" lang="es-419" sz="1800">
                <a:latin typeface="Maven Pro"/>
                <a:ea typeface="Maven Pro"/>
                <a:cs typeface="Maven Pro"/>
                <a:sym typeface="Maven Pro"/>
              </a:rPr>
              <a:t>- </a:t>
            </a:r>
            <a:r>
              <a:rPr b="1" lang="es-419" sz="1800">
                <a:latin typeface="Maven Pro"/>
                <a:ea typeface="Maven Pro"/>
                <a:cs typeface="Maven Pro"/>
                <a:sym typeface="Maven Pro"/>
              </a:rPr>
              <a:t>Plataforma de </a:t>
            </a:r>
            <a:r>
              <a:rPr b="1" lang="es-419" sz="1800">
                <a:latin typeface="Maven Pro"/>
                <a:ea typeface="Maven Pro"/>
                <a:cs typeface="Maven Pro"/>
                <a:sym typeface="Maven Pro"/>
              </a:rPr>
              <a:t>Análisis</a:t>
            </a:r>
          </a:p>
          <a:p>
            <a:pPr lvl="0">
              <a:spcBef>
                <a:spcPts val="0"/>
              </a:spcBef>
              <a:buNone/>
            </a:pPr>
            <a:r>
              <a:rPr b="1" lang="es-419" sz="1800">
                <a:latin typeface="Maven Pro"/>
                <a:ea typeface="Maven Pro"/>
                <a:cs typeface="Maven Pro"/>
                <a:sym typeface="Maven Pro"/>
              </a:rPr>
              <a:t>- Datos objetivos sobre costo, esfuerzo, actividad, calidad, mantenimiento, eficiencia y dependencias.</a:t>
            </a:r>
          </a:p>
          <a:p>
            <a:pPr lvl="0">
              <a:spcBef>
                <a:spcPts val="0"/>
              </a:spcBef>
              <a:buNone/>
            </a:pPr>
            <a:r>
              <a:rPr b="1" lang="es-419" sz="1800">
                <a:latin typeface="Maven Pro"/>
                <a:ea typeface="Maven Pro"/>
                <a:cs typeface="Maven Pro"/>
                <a:sym typeface="Maven Pro"/>
              </a:rPr>
              <a:t>- Soporta </a:t>
            </a:r>
            <a:r>
              <a:rPr b="1" lang="es-419" sz="1800">
                <a:latin typeface="Maven Pro"/>
                <a:ea typeface="Maven Pro"/>
                <a:cs typeface="Maven Pro"/>
                <a:sym typeface="Maven Pro"/>
              </a:rPr>
              <a:t>más</a:t>
            </a:r>
            <a:r>
              <a:rPr b="1" lang="es-419" sz="1800">
                <a:latin typeface="Maven Pro"/>
                <a:ea typeface="Maven Pro"/>
                <a:cs typeface="Maven Pro"/>
                <a:sym typeface="Maven Pro"/>
              </a:rPr>
              <a:t> de 20 lenguajes de programación.</a:t>
            </a:r>
          </a:p>
          <a:p>
            <a:pPr lvl="0">
              <a:spcBef>
                <a:spcPts val="0"/>
              </a:spcBef>
              <a:buNone/>
            </a:pPr>
            <a:r>
              <a:rPr b="1" lang="es-419" sz="1800">
                <a:latin typeface="Maven Pro"/>
                <a:ea typeface="Maven Pro"/>
                <a:cs typeface="Maven Pro"/>
                <a:sym typeface="Maven Pro"/>
              </a:rPr>
              <a:t>- Integración con la nube.</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