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83" r:id="rId5"/>
    <p:sldId id="268" r:id="rId6"/>
    <p:sldId id="270" r:id="rId7"/>
    <p:sldId id="271" r:id="rId8"/>
    <p:sldId id="272" r:id="rId9"/>
    <p:sldId id="273" r:id="rId10"/>
    <p:sldId id="274" r:id="rId11"/>
    <p:sldId id="280" r:id="rId12"/>
    <p:sldId id="276" r:id="rId13"/>
    <p:sldId id="277" r:id="rId14"/>
    <p:sldId id="278" r:id="rId15"/>
    <p:sldId id="281" r:id="rId16"/>
    <p:sldId id="279" r:id="rId17"/>
    <p:sldId id="282" r:id="rId18"/>
    <p:sldId id="257" r:id="rId19"/>
    <p:sldId id="261" r:id="rId20"/>
    <p:sldId id="284" r:id="rId21"/>
    <p:sldId id="285" r:id="rId22"/>
    <p:sldId id="259" r:id="rId23"/>
    <p:sldId id="291" r:id="rId24"/>
    <p:sldId id="286" r:id="rId25"/>
    <p:sldId id="290" r:id="rId26"/>
    <p:sldId id="287" r:id="rId27"/>
    <p:sldId id="288" r:id="rId28"/>
    <p:sldId id="260" r:id="rId29"/>
    <p:sldId id="289" r:id="rId30"/>
    <p:sldId id="263" r:id="rId31"/>
    <p:sldId id="264" r:id="rId32"/>
    <p:sldId id="265" r:id="rId33"/>
    <p:sldId id="266" r:id="rId34"/>
    <p:sldId id="26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FF1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7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9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2FC97-D5D7-4EA6-BB96-78206B57BB4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00BA-C71E-4731-8AA5-67F77AC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MC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disproportionally affect high </a:t>
            </a:r>
            <a:r>
              <a:rPr lang="en-US" dirty="0" err="1" smtClean="0"/>
              <a:t>dEdx</a:t>
            </a:r>
            <a:r>
              <a:rPr lang="en-US" dirty="0" smtClean="0"/>
              <a:t> values </a:t>
            </a:r>
          </a:p>
          <a:p>
            <a:r>
              <a:rPr lang="en-US" dirty="0" smtClean="0"/>
              <a:t>It is where Justin’s correction class kicks in</a:t>
            </a:r>
          </a:p>
          <a:p>
            <a:r>
              <a:rPr lang="en-US" dirty="0" smtClean="0"/>
              <a:t>For Justin’s correction class to work, it needs to know which hits are saturated in order to correct for it, and some saturated MC hits are not classified correctly…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and Justin discovered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7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 threshold is 3500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01" y="1825625"/>
            <a:ext cx="5837597" cy="4351338"/>
          </a:xfrm>
        </p:spPr>
      </p:pic>
    </p:spTree>
    <p:extLst>
      <p:ext uri="{BB962C8B-B14F-4D97-AF65-F5344CB8AC3E}">
        <p14:creationId xmlns:p14="http://schemas.microsoft.com/office/powerpoint/2010/main" val="277895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saturated pulse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Kenako</a:t>
            </a:r>
            <a:r>
              <a:rPr lang="en-US" dirty="0" smtClean="0"/>
              <a:t>-san’s saturated pulse         MC pulse before saturation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04605" y="2618509"/>
            <a:ext cx="16624" cy="261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04605" y="5237018"/>
            <a:ext cx="32087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87442" y="2618509"/>
            <a:ext cx="16624" cy="261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87442" y="5237018"/>
            <a:ext cx="32087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04605" y="3591098"/>
            <a:ext cx="7891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06938" y="2809830"/>
            <a:ext cx="14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Saturation threshold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547257" y="4376057"/>
            <a:ext cx="4161453" cy="18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828800" y="3601616"/>
            <a:ext cx="494522" cy="1632857"/>
          </a:xfrm>
          <a:custGeom>
            <a:avLst/>
            <a:gdLst>
              <a:gd name="connsiteX0" fmla="*/ 0 w 494522"/>
              <a:gd name="connsiteY0" fmla="*/ 1632857 h 1632857"/>
              <a:gd name="connsiteX1" fmla="*/ 345233 w 494522"/>
              <a:gd name="connsiteY1" fmla="*/ 1110343 h 1632857"/>
              <a:gd name="connsiteX2" fmla="*/ 494522 w 494522"/>
              <a:gd name="connsiteY2" fmla="*/ 0 h 16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2" h="1632857">
                <a:moveTo>
                  <a:pt x="0" y="1632857"/>
                </a:moveTo>
                <a:cubicBezTo>
                  <a:pt x="131406" y="1507671"/>
                  <a:pt x="262813" y="1382486"/>
                  <a:pt x="345233" y="1110343"/>
                </a:cubicBezTo>
                <a:cubicBezTo>
                  <a:pt x="427653" y="838200"/>
                  <a:pt x="494522" y="189722"/>
                  <a:pt x="4945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323322" y="3591098"/>
            <a:ext cx="541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64498" y="3601616"/>
            <a:ext cx="223935" cy="163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466114" y="2587056"/>
            <a:ext cx="3051110" cy="2666079"/>
          </a:xfrm>
          <a:custGeom>
            <a:avLst/>
            <a:gdLst>
              <a:gd name="connsiteX0" fmla="*/ 0 w 3051110"/>
              <a:gd name="connsiteY0" fmla="*/ 2666079 h 2666079"/>
              <a:gd name="connsiteX1" fmla="*/ 1082351 w 3051110"/>
              <a:gd name="connsiteY1" fmla="*/ 1639711 h 2666079"/>
              <a:gd name="connsiteX2" fmla="*/ 1334278 w 3051110"/>
              <a:gd name="connsiteY2" fmla="*/ 538699 h 2666079"/>
              <a:gd name="connsiteX3" fmla="*/ 1772817 w 3051110"/>
              <a:gd name="connsiteY3" fmla="*/ 34846 h 2666079"/>
              <a:gd name="connsiteX4" fmla="*/ 2220686 w 3051110"/>
              <a:gd name="connsiteY4" fmla="*/ 1462430 h 2666079"/>
              <a:gd name="connsiteX5" fmla="*/ 3051110 w 3051110"/>
              <a:gd name="connsiteY5" fmla="*/ 2544781 h 266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110" h="2666079">
                <a:moveTo>
                  <a:pt x="0" y="2666079"/>
                </a:moveTo>
                <a:cubicBezTo>
                  <a:pt x="429985" y="2330176"/>
                  <a:pt x="859971" y="1994274"/>
                  <a:pt x="1082351" y="1639711"/>
                </a:cubicBezTo>
                <a:cubicBezTo>
                  <a:pt x="1304731" y="1285148"/>
                  <a:pt x="1219200" y="806176"/>
                  <a:pt x="1334278" y="538699"/>
                </a:cubicBezTo>
                <a:cubicBezTo>
                  <a:pt x="1449356" y="271221"/>
                  <a:pt x="1625082" y="-119109"/>
                  <a:pt x="1772817" y="34846"/>
                </a:cubicBezTo>
                <a:cubicBezTo>
                  <a:pt x="1920552" y="188801"/>
                  <a:pt x="2007637" y="1044107"/>
                  <a:pt x="2220686" y="1462430"/>
                </a:cubicBezTo>
                <a:cubicBezTo>
                  <a:pt x="2433735" y="1880752"/>
                  <a:pt x="2880049" y="2384605"/>
                  <a:pt x="3051110" y="25447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saturated pulse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Kenako</a:t>
            </a:r>
            <a:r>
              <a:rPr lang="en-US" dirty="0" smtClean="0"/>
              <a:t>-san’s saturated pulse         Resultant MC pulse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04605" y="2618509"/>
            <a:ext cx="16624" cy="261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04605" y="5237018"/>
            <a:ext cx="32087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87442" y="2618509"/>
            <a:ext cx="16624" cy="261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87442" y="5237018"/>
            <a:ext cx="32087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04605" y="3591098"/>
            <a:ext cx="7891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51906" y="2807292"/>
            <a:ext cx="14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Saturation threshold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828800" y="3601616"/>
            <a:ext cx="494522" cy="1632857"/>
          </a:xfrm>
          <a:custGeom>
            <a:avLst/>
            <a:gdLst>
              <a:gd name="connsiteX0" fmla="*/ 0 w 494522"/>
              <a:gd name="connsiteY0" fmla="*/ 1632857 h 1632857"/>
              <a:gd name="connsiteX1" fmla="*/ 345233 w 494522"/>
              <a:gd name="connsiteY1" fmla="*/ 1110343 h 1632857"/>
              <a:gd name="connsiteX2" fmla="*/ 494522 w 494522"/>
              <a:gd name="connsiteY2" fmla="*/ 0 h 16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2" h="1632857">
                <a:moveTo>
                  <a:pt x="0" y="1632857"/>
                </a:moveTo>
                <a:cubicBezTo>
                  <a:pt x="131406" y="1507671"/>
                  <a:pt x="262813" y="1382486"/>
                  <a:pt x="345233" y="1110343"/>
                </a:cubicBezTo>
                <a:cubicBezTo>
                  <a:pt x="427653" y="838200"/>
                  <a:pt x="494522" y="189722"/>
                  <a:pt x="4945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323322" y="3591098"/>
            <a:ext cx="541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64498" y="3601616"/>
            <a:ext cx="223935" cy="163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466114" y="2587056"/>
            <a:ext cx="3051110" cy="2666079"/>
          </a:xfrm>
          <a:custGeom>
            <a:avLst/>
            <a:gdLst>
              <a:gd name="connsiteX0" fmla="*/ 0 w 3051110"/>
              <a:gd name="connsiteY0" fmla="*/ 2666079 h 2666079"/>
              <a:gd name="connsiteX1" fmla="*/ 1082351 w 3051110"/>
              <a:gd name="connsiteY1" fmla="*/ 1639711 h 2666079"/>
              <a:gd name="connsiteX2" fmla="*/ 1334278 w 3051110"/>
              <a:gd name="connsiteY2" fmla="*/ 538699 h 2666079"/>
              <a:gd name="connsiteX3" fmla="*/ 1772817 w 3051110"/>
              <a:gd name="connsiteY3" fmla="*/ 34846 h 2666079"/>
              <a:gd name="connsiteX4" fmla="*/ 2220686 w 3051110"/>
              <a:gd name="connsiteY4" fmla="*/ 1462430 h 2666079"/>
              <a:gd name="connsiteX5" fmla="*/ 3051110 w 3051110"/>
              <a:gd name="connsiteY5" fmla="*/ 2544781 h 266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110" h="2666079">
                <a:moveTo>
                  <a:pt x="0" y="2666079"/>
                </a:moveTo>
                <a:cubicBezTo>
                  <a:pt x="429985" y="2330176"/>
                  <a:pt x="859971" y="1994274"/>
                  <a:pt x="1082351" y="1639711"/>
                </a:cubicBezTo>
                <a:cubicBezTo>
                  <a:pt x="1304731" y="1285148"/>
                  <a:pt x="1219200" y="806176"/>
                  <a:pt x="1334278" y="538699"/>
                </a:cubicBezTo>
                <a:cubicBezTo>
                  <a:pt x="1449356" y="271221"/>
                  <a:pt x="1625082" y="-119109"/>
                  <a:pt x="1772817" y="34846"/>
                </a:cubicBezTo>
                <a:cubicBezTo>
                  <a:pt x="1920552" y="188801"/>
                  <a:pt x="2007637" y="1044107"/>
                  <a:pt x="2220686" y="1462430"/>
                </a:cubicBezTo>
                <a:cubicBezTo>
                  <a:pt x="2433735" y="1880752"/>
                  <a:pt x="2880049" y="2384605"/>
                  <a:pt x="3051110" y="25447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60136" y="2587056"/>
            <a:ext cx="1577891" cy="99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700866" y="3593525"/>
            <a:ext cx="541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42042" y="3604043"/>
            <a:ext cx="223935" cy="163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520919" y="3608541"/>
            <a:ext cx="2405227" cy="1532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547257" y="4376057"/>
            <a:ext cx="4161453" cy="18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2384" y="5561045"/>
            <a:ext cx="299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 reuse the rising edge of the original pulse!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6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raising edge of the saturated pulse as well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04605" y="2618509"/>
            <a:ext cx="16624" cy="261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04605" y="5237018"/>
            <a:ext cx="32087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828800" y="3601616"/>
            <a:ext cx="494522" cy="1632857"/>
          </a:xfrm>
          <a:custGeom>
            <a:avLst/>
            <a:gdLst>
              <a:gd name="connsiteX0" fmla="*/ 0 w 494522"/>
              <a:gd name="connsiteY0" fmla="*/ 1632857 h 1632857"/>
              <a:gd name="connsiteX1" fmla="*/ 345233 w 494522"/>
              <a:gd name="connsiteY1" fmla="*/ 1110343 h 1632857"/>
              <a:gd name="connsiteX2" fmla="*/ 494522 w 494522"/>
              <a:gd name="connsiteY2" fmla="*/ 0 h 16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2" h="1632857">
                <a:moveTo>
                  <a:pt x="0" y="1632857"/>
                </a:moveTo>
                <a:cubicBezTo>
                  <a:pt x="131406" y="1507671"/>
                  <a:pt x="262813" y="1382486"/>
                  <a:pt x="345233" y="1110343"/>
                </a:cubicBezTo>
                <a:cubicBezTo>
                  <a:pt x="427653" y="838200"/>
                  <a:pt x="494522" y="189722"/>
                  <a:pt x="4945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323322" y="3591098"/>
            <a:ext cx="541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64498" y="3601616"/>
            <a:ext cx="223935" cy="163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6180" y="3303037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use the entire </a:t>
            </a:r>
            <a:r>
              <a:rPr lang="en-US" dirty="0" err="1" smtClean="0"/>
              <a:t>Kenako</a:t>
            </a:r>
            <a:r>
              <a:rPr lang="en-US" dirty="0" smtClean="0"/>
              <a:t> san’s pulse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5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PID after the pulse modification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" t="11223" r="689" b="4935"/>
          <a:stretch/>
        </p:blipFill>
        <p:spPr>
          <a:xfrm>
            <a:off x="2827176" y="2313992"/>
            <a:ext cx="6606074" cy="3648270"/>
          </a:xfrm>
        </p:spPr>
      </p:pic>
      <p:sp>
        <p:nvSpPr>
          <p:cNvPr id="67" name="TextBox 66"/>
          <p:cNvSpPr txBox="1"/>
          <p:nvPr/>
        </p:nvSpPr>
        <p:spPr>
          <a:xfrm>
            <a:off x="5012574" y="55261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Momentum MeV/c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774767" y="3542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</a:t>
            </a:r>
            <a:r>
              <a:rPr lang="en-US" dirty="0" smtClean="0"/>
              <a:t>/dx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0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PID after the pulse modification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t="10151" r="1379" b="2790"/>
          <a:stretch/>
        </p:blipFill>
        <p:spPr>
          <a:xfrm>
            <a:off x="2873829" y="2267339"/>
            <a:ext cx="6512767" cy="3788228"/>
          </a:xfrm>
        </p:spPr>
      </p:pic>
      <p:grpSp>
        <p:nvGrpSpPr>
          <p:cNvPr id="36" name="Group 35"/>
          <p:cNvGrpSpPr/>
          <p:nvPr/>
        </p:nvGrpSpPr>
        <p:grpSpPr>
          <a:xfrm>
            <a:off x="5043747" y="2543695"/>
            <a:ext cx="3684617" cy="2701675"/>
            <a:chOff x="5043747" y="2543695"/>
            <a:chExt cx="3684617" cy="2701675"/>
          </a:xfrm>
        </p:grpSpPr>
        <p:grpSp>
          <p:nvGrpSpPr>
            <p:cNvPr id="37" name="Group 36"/>
            <p:cNvGrpSpPr/>
            <p:nvPr/>
          </p:nvGrpSpPr>
          <p:grpSpPr>
            <a:xfrm>
              <a:off x="5569527" y="2543695"/>
              <a:ext cx="3158837" cy="2628423"/>
              <a:chOff x="5569527" y="2543695"/>
              <a:chExt cx="3158837" cy="262842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5877098" y="2543695"/>
                <a:ext cx="241069" cy="9642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118167" y="3507971"/>
                <a:ext cx="324197" cy="49045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442364" y="3998422"/>
                <a:ext cx="307571" cy="29925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749935" y="4297680"/>
                <a:ext cx="324197" cy="19119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074132" y="4488873"/>
                <a:ext cx="307571" cy="12469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81703" y="4613564"/>
                <a:ext cx="665017" cy="12469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569527" y="2543695"/>
                <a:ext cx="241069" cy="9642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810596" y="3507971"/>
                <a:ext cx="307571" cy="6400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118167" y="4148051"/>
                <a:ext cx="382386" cy="3408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500553" y="4480560"/>
                <a:ext cx="324197" cy="15794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824750" y="4630189"/>
                <a:ext cx="556953" cy="16625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810596" y="3890356"/>
                <a:ext cx="187036" cy="3376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991400" y="4218709"/>
                <a:ext cx="245222" cy="32995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236622" y="4527882"/>
                <a:ext cx="263931" cy="2602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497436" y="4788131"/>
                <a:ext cx="414597" cy="14962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912033" y="4937760"/>
                <a:ext cx="469670" cy="11893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7326630" y="5049982"/>
                <a:ext cx="1401734" cy="1221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5261956" y="2543695"/>
              <a:ext cx="126769" cy="9642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98077" y="3507971"/>
              <a:ext cx="224444" cy="8757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616287" y="4383686"/>
              <a:ext cx="324196" cy="41164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35288" y="4785413"/>
              <a:ext cx="344977" cy="1867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63640" y="4962698"/>
              <a:ext cx="399011" cy="13300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662651" y="5098581"/>
              <a:ext cx="1051560" cy="1102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043747" y="2553203"/>
              <a:ext cx="68580" cy="11104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112327" y="3634973"/>
              <a:ext cx="119495" cy="8455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31822" y="4476403"/>
              <a:ext cx="229640" cy="4613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50552" y="4925929"/>
              <a:ext cx="267565" cy="1697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718117" y="5102939"/>
              <a:ext cx="478762" cy="9411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196879" y="5197056"/>
              <a:ext cx="1031038" cy="483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012574" y="55261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Momentum MeV/c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774767" y="3542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</a:t>
            </a:r>
            <a:r>
              <a:rPr lang="en-US" dirty="0" smtClean="0"/>
              <a:t>/dx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6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II: Angular coverage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SpiRIT</a:t>
            </a:r>
            <a:r>
              <a:rPr lang="en-US" dirty="0" smtClean="0"/>
              <a:t> ROOT (number of clusters &gt; 15) 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t="13368" r="552" b="8150"/>
          <a:stretch/>
        </p:blipFill>
        <p:spPr>
          <a:xfrm>
            <a:off x="2929812" y="2407297"/>
            <a:ext cx="6512768" cy="3415005"/>
          </a:xfrm>
        </p:spPr>
      </p:pic>
      <p:sp>
        <p:nvSpPr>
          <p:cNvPr id="5" name="TextBox 4"/>
          <p:cNvSpPr txBox="1"/>
          <p:nvPr/>
        </p:nvSpPr>
        <p:spPr>
          <a:xfrm>
            <a:off x="2062065" y="37454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 (rad)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8130" y="5637636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(rad)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2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Content Placeholder 5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12296" r="689" b="6864"/>
          <a:stretch/>
        </p:blipFill>
        <p:spPr>
          <a:xfrm>
            <a:off x="2985796" y="2360645"/>
            <a:ext cx="6447454" cy="3517641"/>
          </a:xfrm>
        </p:spPr>
      </p:pic>
      <p:sp>
        <p:nvSpPr>
          <p:cNvPr id="7" name="TextBox 6"/>
          <p:cNvSpPr txBox="1"/>
          <p:nvPr/>
        </p:nvSpPr>
        <p:spPr>
          <a:xfrm>
            <a:off x="2062065" y="37454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 (rad)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8130" y="5637636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(rad)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Betty wants to compare </a:t>
            </a:r>
            <a:r>
              <a:rPr lang="en-US" dirty="0" err="1" smtClean="0"/>
              <a:t>ImQMD</a:t>
            </a:r>
            <a:r>
              <a:rPr lang="en-US" dirty="0" smtClean="0"/>
              <a:t>/</a:t>
            </a:r>
            <a:r>
              <a:rPr lang="en-US" dirty="0" err="1" smtClean="0"/>
              <a:t>pBUU</a:t>
            </a:r>
            <a:r>
              <a:rPr lang="en-US" dirty="0" smtClean="0"/>
              <a:t> events with real event in the future, and MC needs to be realistic</a:t>
            </a:r>
          </a:p>
          <a:p>
            <a:r>
              <a:rPr lang="en-US" dirty="0" smtClean="0"/>
              <a:t>In preparation for this eventuality, I have started to simulate the entire </a:t>
            </a:r>
            <a:r>
              <a:rPr lang="en-US" dirty="0" err="1" smtClean="0"/>
              <a:t>ImQMD</a:t>
            </a:r>
            <a:r>
              <a:rPr lang="en-US" dirty="0" smtClean="0"/>
              <a:t> event and check for any signs of problems (quite a few)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Caution: </a:t>
            </a:r>
            <a:r>
              <a:rPr lang="en-US" b="1" dirty="0" err="1" smtClean="0">
                <a:solidFill>
                  <a:srgbClr val="FF0000"/>
                </a:solidFill>
              </a:rPr>
              <a:t>ImQMD</a:t>
            </a:r>
            <a:r>
              <a:rPr lang="en-US" b="1" dirty="0" smtClean="0">
                <a:solidFill>
                  <a:srgbClr val="FF0000"/>
                </a:solidFill>
              </a:rPr>
              <a:t> is not calibrated for physics extraction!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Multiplicity of </a:t>
            </a:r>
            <a:r>
              <a:rPr lang="en-US" b="1" dirty="0" err="1" smtClean="0">
                <a:solidFill>
                  <a:srgbClr val="FF0000"/>
                </a:solidFill>
              </a:rPr>
              <a:t>ImQMD</a:t>
            </a:r>
            <a:r>
              <a:rPr lang="en-US" b="1" dirty="0" smtClean="0">
                <a:solidFill>
                  <a:srgbClr val="FF0000"/>
                </a:solidFill>
              </a:rPr>
              <a:t> ~ 130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Angular distribution of </a:t>
            </a:r>
            <a:r>
              <a:rPr lang="en-US" b="1" dirty="0" err="1" smtClean="0">
                <a:solidFill>
                  <a:srgbClr val="FF0000"/>
                </a:solidFill>
              </a:rPr>
              <a:t>ImQMD</a:t>
            </a:r>
            <a:r>
              <a:rPr lang="en-US" b="1" dirty="0" smtClean="0">
                <a:solidFill>
                  <a:srgbClr val="FF0000"/>
                </a:solidFill>
              </a:rPr>
              <a:t> favors forward angle more strongly than data.</a:t>
            </a:r>
          </a:p>
          <a:p>
            <a:r>
              <a:rPr lang="en-US" dirty="0" smtClean="0"/>
              <a:t>In short, </a:t>
            </a:r>
            <a:r>
              <a:rPr lang="en-US" dirty="0" err="1" smtClean="0"/>
              <a:t>ImQMD</a:t>
            </a:r>
            <a:r>
              <a:rPr lang="en-US" dirty="0" smtClean="0"/>
              <a:t> only serve as a bug fixing tools in this study.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4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Content Placeholder 5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12296" r="689" b="6864"/>
          <a:stretch/>
        </p:blipFill>
        <p:spPr>
          <a:xfrm>
            <a:off x="2985796" y="2360645"/>
            <a:ext cx="6447454" cy="3517641"/>
          </a:xfrm>
        </p:spPr>
      </p:pic>
      <p:sp>
        <p:nvSpPr>
          <p:cNvPr id="7" name="TextBox 6"/>
          <p:cNvSpPr txBox="1"/>
          <p:nvPr/>
        </p:nvSpPr>
        <p:spPr>
          <a:xfrm>
            <a:off x="2062065" y="37454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 (rad)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8130" y="5637636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(rad)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96139" y="2836506"/>
            <a:ext cx="1551991" cy="662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51176" y="4237071"/>
            <a:ext cx="1551991" cy="662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03037" y="1427584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Something happens at phi = +/- 90 </a:t>
            </a:r>
            <a:r>
              <a:rPr lang="en-US" dirty="0" err="1" smtClean="0"/>
              <a:t>deg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4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 on the beam has to be dead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the number of pads that are completely dead in a real event</a:t>
            </a:r>
          </a:p>
          <a:p>
            <a:r>
              <a:rPr lang="en-US" dirty="0" smtClean="0"/>
              <a:t>Create a probability distribution of when pads are dead</a:t>
            </a:r>
          </a:p>
          <a:p>
            <a:endParaRPr lang="en-US" dirty="0"/>
          </a:p>
        </p:txBody>
      </p:sp>
      <p:pic>
        <p:nvPicPr>
          <p:cNvPr id="4" name="Picture 3" descr="c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12142" r="295" b="11500"/>
          <a:stretch/>
        </p:blipFill>
        <p:spPr>
          <a:xfrm>
            <a:off x="2855167" y="3214137"/>
            <a:ext cx="5952932" cy="3097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3547" y="6176963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7555" y="4393686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61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dead pad on beam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12939" r="965" b="6221"/>
          <a:stretch/>
        </p:blipFill>
        <p:spPr>
          <a:xfrm>
            <a:off x="2985796" y="2388637"/>
            <a:ext cx="6428792" cy="3517641"/>
          </a:xfrm>
        </p:spPr>
      </p:pic>
    </p:spTree>
    <p:extLst>
      <p:ext uri="{BB962C8B-B14F-4D97-AF65-F5344CB8AC3E}">
        <p14:creationId xmlns:p14="http://schemas.microsoft.com/office/powerpoint/2010/main" val="167496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Content Placeholder 5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12296" r="689" b="6864"/>
          <a:stretch/>
        </p:blipFill>
        <p:spPr>
          <a:xfrm>
            <a:off x="2985796" y="2360645"/>
            <a:ext cx="6447454" cy="3517641"/>
          </a:xfrm>
        </p:spPr>
      </p:pic>
      <p:sp>
        <p:nvSpPr>
          <p:cNvPr id="7" name="TextBox 6"/>
          <p:cNvSpPr txBox="1"/>
          <p:nvPr/>
        </p:nvSpPr>
        <p:spPr>
          <a:xfrm>
            <a:off x="2062065" y="37454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 (rad)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8130" y="5637636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(rad)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7771" y="4786604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tough at phi = -90 </a:t>
            </a:r>
            <a:r>
              <a:rPr lang="en-US" dirty="0" err="1" smtClean="0"/>
              <a:t>deg</a:t>
            </a:r>
            <a:r>
              <a:rPr lang="en-US" dirty="0" smtClean="0"/>
              <a:t> is still not good…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6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Content Placeholder 5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12296" r="689" b="6864"/>
          <a:stretch/>
        </p:blipFill>
        <p:spPr>
          <a:xfrm>
            <a:off x="2985796" y="2360645"/>
            <a:ext cx="6447454" cy="3517641"/>
          </a:xfrm>
        </p:spPr>
      </p:pic>
      <p:sp>
        <p:nvSpPr>
          <p:cNvPr id="7" name="TextBox 6"/>
          <p:cNvSpPr txBox="1"/>
          <p:nvPr/>
        </p:nvSpPr>
        <p:spPr>
          <a:xfrm>
            <a:off x="2062065" y="37454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 (rad)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8130" y="5637636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(rad)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7771" y="4786604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tough at phi = -90 </a:t>
            </a:r>
            <a:r>
              <a:rPr lang="en-US" dirty="0" err="1" smtClean="0"/>
              <a:t>deg</a:t>
            </a:r>
            <a:r>
              <a:rPr lang="en-US" dirty="0" smtClean="0"/>
              <a:t> is still not good…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198775" y="2677886"/>
            <a:ext cx="4226768" cy="1029503"/>
            <a:chOff x="4198775" y="2677886"/>
            <a:chExt cx="4226768" cy="1029503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7613780" y="2677886"/>
              <a:ext cx="531846" cy="1212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988629" y="2799184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403909" y="2799184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831631" y="2802295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77069" y="2799184"/>
              <a:ext cx="354563" cy="1306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141167" y="2929812"/>
              <a:ext cx="345232" cy="1679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198775" y="3097763"/>
              <a:ext cx="942392" cy="640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198775" y="3161814"/>
              <a:ext cx="942392" cy="665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41167" y="3228783"/>
              <a:ext cx="335902" cy="2248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77069" y="3455345"/>
              <a:ext cx="466531" cy="12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34269" y="3578074"/>
              <a:ext cx="1850571" cy="65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784840" y="3581367"/>
              <a:ext cx="640703" cy="1260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72000" y="4217437"/>
            <a:ext cx="3965510" cy="687194"/>
            <a:chOff x="4572000" y="4217437"/>
            <a:chExt cx="3965510" cy="687194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5439748" y="4507646"/>
              <a:ext cx="517850" cy="55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4572000" y="4217437"/>
              <a:ext cx="3965510" cy="687194"/>
              <a:chOff x="4572000" y="4217437"/>
              <a:chExt cx="3965510" cy="68719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H="1">
                <a:off x="8033657" y="4217437"/>
                <a:ext cx="503853" cy="839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6859554" y="4293371"/>
                <a:ext cx="1177213" cy="80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358811" y="4301412"/>
                <a:ext cx="499189" cy="759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934269" y="4377346"/>
                <a:ext cx="429211" cy="1293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572000" y="4558740"/>
                <a:ext cx="860748" cy="697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4572000" y="4638666"/>
                <a:ext cx="1076130" cy="752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5640354" y="4715163"/>
                <a:ext cx="569169" cy="1297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6193971" y="4846483"/>
                <a:ext cx="2026298" cy="5814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798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dead pad on beam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12939" r="965" b="6221"/>
          <a:stretch/>
        </p:blipFill>
        <p:spPr>
          <a:xfrm>
            <a:off x="2985796" y="2388637"/>
            <a:ext cx="6428792" cy="3517641"/>
          </a:xfrm>
        </p:spPr>
      </p:pic>
      <p:grpSp>
        <p:nvGrpSpPr>
          <p:cNvPr id="5" name="Group 4"/>
          <p:cNvGrpSpPr/>
          <p:nvPr/>
        </p:nvGrpSpPr>
        <p:grpSpPr>
          <a:xfrm>
            <a:off x="4198775" y="2677886"/>
            <a:ext cx="4226768" cy="1029503"/>
            <a:chOff x="4198775" y="2677886"/>
            <a:chExt cx="4226768" cy="1029503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7613780" y="2677886"/>
              <a:ext cx="531846" cy="1212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6988629" y="2799184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6403909" y="2799184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831631" y="2802295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477069" y="2799184"/>
              <a:ext cx="354563" cy="1306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141167" y="2929812"/>
              <a:ext cx="345232" cy="1679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198775" y="3097763"/>
              <a:ext cx="942392" cy="640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98775" y="3161814"/>
              <a:ext cx="942392" cy="665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41167" y="3228783"/>
              <a:ext cx="335902" cy="2248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77069" y="3455345"/>
              <a:ext cx="466531" cy="12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34269" y="3578074"/>
              <a:ext cx="1850571" cy="65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784840" y="3581367"/>
              <a:ext cx="640703" cy="1260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4217437"/>
            <a:ext cx="3965510" cy="687194"/>
            <a:chOff x="4572000" y="4217437"/>
            <a:chExt cx="3965510" cy="687194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5439748" y="4507646"/>
              <a:ext cx="517850" cy="55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572000" y="4217437"/>
              <a:ext cx="3965510" cy="687194"/>
              <a:chOff x="4572000" y="4217437"/>
              <a:chExt cx="3965510" cy="68719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8033657" y="4217437"/>
                <a:ext cx="503853" cy="839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859554" y="4293371"/>
                <a:ext cx="1177213" cy="80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6358811" y="4301412"/>
                <a:ext cx="499189" cy="759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5934269" y="4377346"/>
                <a:ext cx="429211" cy="1293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572000" y="4558740"/>
                <a:ext cx="860748" cy="697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572000" y="4638666"/>
                <a:ext cx="1076130" cy="752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5640354" y="4715163"/>
                <a:ext cx="569169" cy="1297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6193971" y="4846483"/>
                <a:ext cx="2026298" cy="5814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348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possible reason: Additional pads are dead at (not on) beam?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that some pads are not dead from the very beginning, but are dead only when electrons from the beam arrives?</a:t>
            </a:r>
          </a:p>
          <a:p>
            <a:r>
              <a:rPr lang="en-US" dirty="0" smtClean="0"/>
              <a:t>This is less precise, but here’s my attempt in creating a probability map for such possibilities.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up-stream events, plot the distribution of pads that are saturated at time-bucket 100 – 130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Divide the distribution by total number of up-stream events to get probability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Kill that pad after beam height using the said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1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distribution looks weird, but let’s try it out…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 t="11223" r="965" b="4505"/>
          <a:stretch/>
        </p:blipFill>
        <p:spPr>
          <a:xfrm>
            <a:off x="3032449" y="2313991"/>
            <a:ext cx="6382139" cy="3666931"/>
          </a:xfrm>
        </p:spPr>
      </p:pic>
      <p:sp>
        <p:nvSpPr>
          <p:cNvPr id="5" name="TextBox 4"/>
          <p:cNvSpPr txBox="1"/>
          <p:nvPr/>
        </p:nvSpPr>
        <p:spPr>
          <a:xfrm>
            <a:off x="5363547" y="6176963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7555" y="4393686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9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dead pads on and at beam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10151" r="552" b="2790"/>
          <a:stretch/>
        </p:blipFill>
        <p:spPr>
          <a:xfrm>
            <a:off x="2892490" y="2267339"/>
            <a:ext cx="6550090" cy="3788228"/>
          </a:xfrm>
        </p:spPr>
      </p:pic>
      <p:sp>
        <p:nvSpPr>
          <p:cNvPr id="5" name="TextBox 4"/>
          <p:cNvSpPr txBox="1"/>
          <p:nvPr/>
        </p:nvSpPr>
        <p:spPr>
          <a:xfrm>
            <a:off x="2062065" y="37454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 (rad)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8130" y="5637636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(rad)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98775" y="2677886"/>
            <a:ext cx="4226768" cy="1029503"/>
            <a:chOff x="4198775" y="2677886"/>
            <a:chExt cx="4226768" cy="1029503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7613780" y="2677886"/>
              <a:ext cx="531846" cy="1212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988629" y="2799184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403909" y="2799184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831631" y="2802295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77069" y="2799184"/>
              <a:ext cx="354563" cy="1306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141167" y="2929812"/>
              <a:ext cx="345232" cy="1679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198775" y="3097763"/>
              <a:ext cx="942392" cy="640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198775" y="3161814"/>
              <a:ext cx="942392" cy="665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41167" y="3228783"/>
              <a:ext cx="335902" cy="2248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477069" y="3455345"/>
              <a:ext cx="466531" cy="12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934269" y="3578074"/>
              <a:ext cx="1850571" cy="65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84840" y="3581367"/>
              <a:ext cx="640703" cy="1260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572000" y="4217437"/>
            <a:ext cx="3965510" cy="687194"/>
            <a:chOff x="4572000" y="4217437"/>
            <a:chExt cx="3965510" cy="687194"/>
          </a:xfrm>
        </p:grpSpPr>
        <p:cxnSp>
          <p:nvCxnSpPr>
            <p:cNvPr id="72" name="Straight Connector 71"/>
            <p:cNvCxnSpPr/>
            <p:nvPr/>
          </p:nvCxnSpPr>
          <p:spPr>
            <a:xfrm flipH="1">
              <a:off x="5439748" y="4507646"/>
              <a:ext cx="517850" cy="55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4572000" y="4217437"/>
              <a:ext cx="3965510" cy="687194"/>
              <a:chOff x="4572000" y="4217437"/>
              <a:chExt cx="3965510" cy="687194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8033657" y="4217437"/>
                <a:ext cx="503853" cy="839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6859554" y="4293371"/>
                <a:ext cx="1177213" cy="80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6358811" y="4301412"/>
                <a:ext cx="499189" cy="759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5934269" y="4377346"/>
                <a:ext cx="429211" cy="1293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4572000" y="4558740"/>
                <a:ext cx="860748" cy="697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4572000" y="4638666"/>
                <a:ext cx="1076130" cy="752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5640354" y="4715163"/>
                <a:ext cx="569169" cy="1297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6193971" y="4846483"/>
                <a:ext cx="2026298" cy="5814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8460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Content Placeholder 5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12296" r="689" b="6864"/>
          <a:stretch/>
        </p:blipFill>
        <p:spPr>
          <a:xfrm>
            <a:off x="2985796" y="2360645"/>
            <a:ext cx="6447454" cy="3517641"/>
          </a:xfrm>
        </p:spPr>
      </p:pic>
      <p:sp>
        <p:nvSpPr>
          <p:cNvPr id="7" name="TextBox 6"/>
          <p:cNvSpPr txBox="1"/>
          <p:nvPr/>
        </p:nvSpPr>
        <p:spPr>
          <a:xfrm>
            <a:off x="2062065" y="37454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 (rad)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8130" y="5637636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(rad)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7771" y="4786604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Perfect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98775" y="2677886"/>
            <a:ext cx="4226768" cy="1029503"/>
            <a:chOff x="4198775" y="2677886"/>
            <a:chExt cx="4226768" cy="102950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7613780" y="2677886"/>
              <a:ext cx="531846" cy="1212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988629" y="2799184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403909" y="2799184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831631" y="2802295"/>
              <a:ext cx="6251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477069" y="2799184"/>
              <a:ext cx="354563" cy="1306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141167" y="2929812"/>
              <a:ext cx="345232" cy="1679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198775" y="3097763"/>
              <a:ext cx="942392" cy="640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98775" y="3161814"/>
              <a:ext cx="942392" cy="665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41167" y="3228783"/>
              <a:ext cx="335902" cy="2248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77069" y="3455345"/>
              <a:ext cx="466531" cy="12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34269" y="3578074"/>
              <a:ext cx="1850571" cy="65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784840" y="3581367"/>
              <a:ext cx="640703" cy="1260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572000" y="4217437"/>
            <a:ext cx="3965510" cy="687194"/>
            <a:chOff x="4572000" y="4217437"/>
            <a:chExt cx="3965510" cy="687194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5439748" y="4507646"/>
              <a:ext cx="517850" cy="55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572000" y="4217437"/>
              <a:ext cx="3965510" cy="687194"/>
              <a:chOff x="4572000" y="4217437"/>
              <a:chExt cx="3965510" cy="68719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8033657" y="4217437"/>
                <a:ext cx="503853" cy="839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6859554" y="4293371"/>
                <a:ext cx="1177213" cy="80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358811" y="4301412"/>
                <a:ext cx="499189" cy="759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934269" y="4377346"/>
                <a:ext cx="429211" cy="1293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572000" y="4558740"/>
                <a:ext cx="860748" cy="697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4572000" y="4638666"/>
                <a:ext cx="1076130" cy="752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5640354" y="4715163"/>
                <a:ext cx="569169" cy="1297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6193971" y="4846483"/>
                <a:ext cx="2026298" cy="5814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481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charge with charge density = 4e-8 C/m2 is used in MC and </a:t>
            </a:r>
            <a:r>
              <a:rPr lang="en-US" dirty="0" err="1" smtClean="0"/>
              <a:t>reco</a:t>
            </a:r>
            <a:r>
              <a:rPr lang="en-US" dirty="0"/>
              <a:t> </a:t>
            </a:r>
            <a:r>
              <a:rPr lang="en-US" dirty="0" smtClean="0"/>
              <a:t>task.</a:t>
            </a:r>
          </a:p>
          <a:p>
            <a:r>
              <a:rPr lang="en-US" dirty="0" smtClean="0"/>
              <a:t>Drift velocity = 5.515 cm/us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3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91" y="1825625"/>
            <a:ext cx="6767817" cy="4351338"/>
          </a:xfrm>
        </p:spPr>
      </p:pic>
    </p:spTree>
    <p:extLst>
      <p:ext uri="{BB962C8B-B14F-4D97-AF65-F5344CB8AC3E}">
        <p14:creationId xmlns:p14="http://schemas.microsoft.com/office/powerpoint/2010/main" val="32251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dead pads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91" y="1825625"/>
            <a:ext cx="6767817" cy="4351338"/>
          </a:xfrm>
        </p:spPr>
      </p:pic>
    </p:spTree>
    <p:extLst>
      <p:ext uri="{BB962C8B-B14F-4D97-AF65-F5344CB8AC3E}">
        <p14:creationId xmlns:p14="http://schemas.microsoft.com/office/powerpoint/2010/main" val="1030479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dead pads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91" y="1825625"/>
            <a:ext cx="6767817" cy="4351338"/>
          </a:xfrm>
        </p:spPr>
      </p:pic>
    </p:spTree>
    <p:extLst>
      <p:ext uri="{BB962C8B-B14F-4D97-AF65-F5344CB8AC3E}">
        <p14:creationId xmlns:p14="http://schemas.microsoft.com/office/powerpoint/2010/main" val="3833527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dead pads on and at beam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91" y="1825625"/>
            <a:ext cx="6767817" cy="4351338"/>
          </a:xfrm>
        </p:spPr>
      </p:pic>
    </p:spTree>
    <p:extLst>
      <p:ext uri="{BB962C8B-B14F-4D97-AF65-F5344CB8AC3E}">
        <p14:creationId xmlns:p14="http://schemas.microsoft.com/office/powerpoint/2010/main" val="1224932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91" y="1825625"/>
            <a:ext cx="6767817" cy="4351338"/>
          </a:xfrm>
        </p:spPr>
      </p:pic>
    </p:spTree>
    <p:extLst>
      <p:ext uri="{BB962C8B-B14F-4D97-AF65-F5344CB8AC3E}">
        <p14:creationId xmlns:p14="http://schemas.microsoft.com/office/powerpoint/2010/main" val="1428934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298" y="2560799"/>
            <a:ext cx="1088487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MC tracks reality check: </a:t>
            </a:r>
            <a:r>
              <a:rPr lang="en-US" sz="1600" b="1" dirty="0" smtClean="0"/>
              <a:t>How to proof the tracks that we produce is same with the data?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6FF16"/>
                </a:solidFill>
              </a:rPr>
              <a:t>Ratio of cluster number: continuality, cluster lost rate, noise( background ) level. </a:t>
            </a:r>
            <a:r>
              <a:rPr lang="en-US" dirty="0" smtClean="0">
                <a:solidFill>
                  <a:srgbClr val="16FF16"/>
                </a:solidFill>
                <a:sym typeface="Wingdings" panose="05000000000000000000" pitchFamily="2" charset="2"/>
              </a:rPr>
              <a:t>(In agreement) </a:t>
            </a:r>
            <a:endParaRPr lang="en-US" dirty="0">
              <a:solidFill>
                <a:srgbClr val="16FF16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6FF16"/>
                </a:solidFill>
              </a:rPr>
              <a:t>Residual error. </a:t>
            </a:r>
            <a:r>
              <a:rPr lang="en-US" dirty="0" smtClean="0">
                <a:solidFill>
                  <a:srgbClr val="16FF16"/>
                </a:solidFill>
                <a:sym typeface="Wingdings" panose="05000000000000000000" pitchFamily="2" charset="2"/>
              </a:rPr>
              <a:t>(In agreement)</a:t>
            </a:r>
            <a:endParaRPr lang="en-US" dirty="0" smtClean="0">
              <a:solidFill>
                <a:srgbClr val="16FF16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6FF16"/>
                </a:solidFill>
              </a:rPr>
              <a:t>Number of clusters in low gain </a:t>
            </a:r>
            <a:r>
              <a:rPr lang="en-US" dirty="0" smtClean="0">
                <a:solidFill>
                  <a:srgbClr val="16FF16"/>
                </a:solidFill>
              </a:rPr>
              <a:t>region </a:t>
            </a:r>
            <a:r>
              <a:rPr lang="en-US" dirty="0" smtClean="0">
                <a:solidFill>
                  <a:srgbClr val="16FF16"/>
                </a:solidFill>
                <a:sym typeface="Wingdings" panose="05000000000000000000" pitchFamily="2" charset="2"/>
              </a:rPr>
              <a:t>(In agreement)</a:t>
            </a:r>
            <a:endParaRPr lang="en-US" dirty="0">
              <a:solidFill>
                <a:srgbClr val="16FF16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6FF16"/>
                </a:solidFill>
              </a:rPr>
              <a:t>Shape of </a:t>
            </a:r>
            <a:r>
              <a:rPr lang="en-US" dirty="0" smtClean="0">
                <a:solidFill>
                  <a:srgbClr val="16FF16"/>
                </a:solidFill>
              </a:rPr>
              <a:t>PID </a:t>
            </a:r>
            <a:r>
              <a:rPr lang="en-US" dirty="0" smtClean="0">
                <a:solidFill>
                  <a:srgbClr val="16FF16"/>
                </a:solidFill>
                <a:sym typeface="Wingdings" panose="05000000000000000000" pitchFamily="2" charset="2"/>
              </a:rPr>
              <a:t>(In agreement)</a:t>
            </a:r>
            <a:endParaRPr lang="en-US" dirty="0">
              <a:solidFill>
                <a:srgbClr val="16FF16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Distance to the vertex. (! Need attention. Y-distribution is still off)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6FF16"/>
                </a:solidFill>
              </a:rPr>
              <a:t>Cluster size. </a:t>
            </a:r>
            <a:r>
              <a:rPr lang="en-US" dirty="0" smtClean="0">
                <a:solidFill>
                  <a:srgbClr val="16FF16"/>
                </a:solidFill>
                <a:sym typeface="Wingdings" panose="05000000000000000000" pitchFamily="2" charset="2"/>
              </a:rPr>
              <a:t>(In agreement)</a:t>
            </a:r>
            <a:endParaRPr lang="en-US" dirty="0">
              <a:solidFill>
                <a:srgbClr val="16FF16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Embed </a:t>
            </a:r>
            <a:r>
              <a:rPr lang="en-US" dirty="0">
                <a:solidFill>
                  <a:srgbClr val="FF0000"/>
                </a:solidFill>
              </a:rPr>
              <a:t>some real track, compare with the MC track.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(Has not been done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  <a:sym typeface="Wingdings" panose="05000000000000000000" pitchFamily="2" charset="2"/>
              </a:rPr>
              <a:t>Angular distribution (In agreement)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4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I: PID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3" descr="c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" t="12873" r="1402" b="5554"/>
          <a:stretch/>
        </p:blipFill>
        <p:spPr>
          <a:xfrm>
            <a:off x="2851264" y="2385753"/>
            <a:ext cx="6533805" cy="3549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Spirit root (0a2fdaa, 20</a:t>
            </a:r>
            <a:r>
              <a:rPr lang="en-US" baseline="30000" dirty="0" smtClean="0"/>
              <a:t>th</a:t>
            </a:r>
            <a:r>
              <a:rPr lang="en-US" dirty="0" smtClean="0"/>
              <a:t> Sep)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2574" y="55261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Momentum MeV/c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767" y="3542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</a:t>
            </a:r>
            <a:r>
              <a:rPr lang="en-US" dirty="0" smtClean="0"/>
              <a:t>/dx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887" y="1837113"/>
            <a:ext cx="709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Particle PID when the entire </a:t>
            </a:r>
            <a:r>
              <a:rPr lang="en-US" dirty="0" err="1" smtClean="0"/>
              <a:t>ImQMD</a:t>
            </a:r>
            <a:r>
              <a:rPr lang="en-US" dirty="0" smtClean="0"/>
              <a:t> events is supplied into </a:t>
            </a:r>
            <a:r>
              <a:rPr lang="en-US" dirty="0" err="1" smtClean="0"/>
              <a:t>SpiRIT</a:t>
            </a:r>
            <a:r>
              <a:rPr lang="en-US" dirty="0" smtClean="0"/>
              <a:t>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8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PID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t="13445" r="1403" b="5745"/>
          <a:stretch/>
        </p:blipFill>
        <p:spPr>
          <a:xfrm>
            <a:off x="2867890" y="2410691"/>
            <a:ext cx="6517179" cy="3516284"/>
          </a:xfrm>
        </p:spPr>
      </p:pic>
      <p:sp>
        <p:nvSpPr>
          <p:cNvPr id="5" name="TextBox 4"/>
          <p:cNvSpPr txBox="1"/>
          <p:nvPr/>
        </p:nvSpPr>
        <p:spPr>
          <a:xfrm>
            <a:off x="5012574" y="55261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Momentum MeV/c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767" y="3542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</a:t>
            </a:r>
            <a:r>
              <a:rPr lang="en-US" dirty="0" smtClean="0"/>
              <a:t>/dx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9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the two</a:t>
            </a:r>
            <a:endParaRPr lang="en-US" dirty="0"/>
          </a:p>
        </p:txBody>
      </p:sp>
      <p:pic>
        <p:nvPicPr>
          <p:cNvPr id="4" name="Content Placeholder 3" descr="c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t="13445" r="1403" b="5745"/>
          <a:stretch/>
        </p:blipFill>
        <p:spPr>
          <a:xfrm>
            <a:off x="2867890" y="2410691"/>
            <a:ext cx="6517179" cy="3516284"/>
          </a:xfrm>
        </p:spPr>
      </p:pic>
      <p:grpSp>
        <p:nvGrpSpPr>
          <p:cNvPr id="72" name="Group 71"/>
          <p:cNvGrpSpPr/>
          <p:nvPr/>
        </p:nvGrpSpPr>
        <p:grpSpPr>
          <a:xfrm>
            <a:off x="5043747" y="2543695"/>
            <a:ext cx="3684617" cy="2701675"/>
            <a:chOff x="5043747" y="2543695"/>
            <a:chExt cx="3684617" cy="2701675"/>
          </a:xfrm>
        </p:grpSpPr>
        <p:grpSp>
          <p:nvGrpSpPr>
            <p:cNvPr id="46" name="Group 45"/>
            <p:cNvGrpSpPr/>
            <p:nvPr/>
          </p:nvGrpSpPr>
          <p:grpSpPr>
            <a:xfrm>
              <a:off x="5569527" y="2543695"/>
              <a:ext cx="3158837" cy="2628423"/>
              <a:chOff x="5569527" y="2543695"/>
              <a:chExt cx="3158837" cy="2628423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5877098" y="2543695"/>
                <a:ext cx="241069" cy="9642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118167" y="3507971"/>
                <a:ext cx="324197" cy="49045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42364" y="3998422"/>
                <a:ext cx="307571" cy="29925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749935" y="4297680"/>
                <a:ext cx="324197" cy="19119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074132" y="4488873"/>
                <a:ext cx="307571" cy="12469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381703" y="4613564"/>
                <a:ext cx="665017" cy="12469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9527" y="2543695"/>
                <a:ext cx="241069" cy="9642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810596" y="3507971"/>
                <a:ext cx="307571" cy="6400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118167" y="4148051"/>
                <a:ext cx="382386" cy="3408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500553" y="4480560"/>
                <a:ext cx="324197" cy="15794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824750" y="4630189"/>
                <a:ext cx="556953" cy="16625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810596" y="3890356"/>
                <a:ext cx="187036" cy="3376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991400" y="4218709"/>
                <a:ext cx="245222" cy="32995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36622" y="4527882"/>
                <a:ext cx="263931" cy="2602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497436" y="4788131"/>
                <a:ext cx="414597" cy="14962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912033" y="4937760"/>
                <a:ext cx="469670" cy="11893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326630" y="5049982"/>
                <a:ext cx="1401734" cy="1221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5261956" y="2543695"/>
              <a:ext cx="126769" cy="9642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98077" y="3507971"/>
              <a:ext cx="224444" cy="8757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16287" y="4383686"/>
              <a:ext cx="324196" cy="41164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935288" y="4785413"/>
              <a:ext cx="344977" cy="1867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263640" y="4962698"/>
              <a:ext cx="399011" cy="13300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662651" y="5098581"/>
              <a:ext cx="1051560" cy="1102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043747" y="2553203"/>
              <a:ext cx="68580" cy="11104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112327" y="3634973"/>
              <a:ext cx="119495" cy="8455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31822" y="4476403"/>
              <a:ext cx="229640" cy="4613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450552" y="4925929"/>
              <a:ext cx="267565" cy="1697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718117" y="5102939"/>
              <a:ext cx="478762" cy="9411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196879" y="5197056"/>
              <a:ext cx="1031038" cy="483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047404" y="1571105"/>
            <a:ext cx="344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012574" y="55261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Momentum MeV/c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774767" y="3542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</a:t>
            </a:r>
            <a:r>
              <a:rPr lang="en-US" dirty="0" smtClean="0"/>
              <a:t>/dx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7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Content Placeholder 3" descr="c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" t="12873" r="1402" b="5554"/>
          <a:stretch/>
        </p:blipFill>
        <p:spPr>
          <a:xfrm>
            <a:off x="2851264" y="2385753"/>
            <a:ext cx="6533805" cy="3549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043747" y="2543695"/>
            <a:ext cx="3684617" cy="2701675"/>
            <a:chOff x="5043747" y="2543695"/>
            <a:chExt cx="3684617" cy="2701675"/>
          </a:xfrm>
        </p:grpSpPr>
        <p:grpSp>
          <p:nvGrpSpPr>
            <p:cNvPr id="25" name="Group 24"/>
            <p:cNvGrpSpPr/>
            <p:nvPr/>
          </p:nvGrpSpPr>
          <p:grpSpPr>
            <a:xfrm>
              <a:off x="5569527" y="2543695"/>
              <a:ext cx="3158837" cy="2628423"/>
              <a:chOff x="5569527" y="2543695"/>
              <a:chExt cx="3158837" cy="2628423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877098" y="2543695"/>
                <a:ext cx="241069" cy="9642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118167" y="3507971"/>
                <a:ext cx="324197" cy="49045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442364" y="3998422"/>
                <a:ext cx="307571" cy="29925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49935" y="4297680"/>
                <a:ext cx="324197" cy="19119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074132" y="4488873"/>
                <a:ext cx="307571" cy="12469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381703" y="4613564"/>
                <a:ext cx="665017" cy="12469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569527" y="2543695"/>
                <a:ext cx="241069" cy="9642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810596" y="3507971"/>
                <a:ext cx="307571" cy="6400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18167" y="4148051"/>
                <a:ext cx="382386" cy="3408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500553" y="4480560"/>
                <a:ext cx="324197" cy="15794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824750" y="4630189"/>
                <a:ext cx="556953" cy="16625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810596" y="3890356"/>
                <a:ext cx="187036" cy="3376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991400" y="4218709"/>
                <a:ext cx="245222" cy="32995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36622" y="4527882"/>
                <a:ext cx="263931" cy="2602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497436" y="4788131"/>
                <a:ext cx="414597" cy="14962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12033" y="4937760"/>
                <a:ext cx="469670" cy="11893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326630" y="5049982"/>
                <a:ext cx="1401734" cy="1221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261956" y="2543695"/>
              <a:ext cx="126769" cy="9642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98077" y="3507971"/>
              <a:ext cx="224444" cy="8757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16287" y="4383686"/>
              <a:ext cx="324196" cy="41164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935288" y="4785413"/>
              <a:ext cx="344977" cy="1867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63640" y="4962698"/>
              <a:ext cx="399011" cy="13300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662651" y="5098581"/>
              <a:ext cx="1051560" cy="1102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43747" y="2553203"/>
              <a:ext cx="68580" cy="11104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12327" y="3634973"/>
              <a:ext cx="119495" cy="8455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31822" y="4476403"/>
              <a:ext cx="229640" cy="4613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50552" y="4925929"/>
              <a:ext cx="267565" cy="1697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18117" y="5102939"/>
              <a:ext cx="478762" cy="9411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196879" y="5197056"/>
              <a:ext cx="1031038" cy="483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012574" y="55261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Momentum MeV/c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74767" y="3542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</a:t>
            </a:r>
            <a:r>
              <a:rPr lang="en-US" dirty="0" smtClean="0"/>
              <a:t>/dx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47404" y="1571105"/>
            <a:ext cx="344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9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Content Placeholder 3" descr="c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" t="12873" r="1402" b="5554"/>
          <a:stretch/>
        </p:blipFill>
        <p:spPr>
          <a:xfrm>
            <a:off x="2851264" y="2385753"/>
            <a:ext cx="6533805" cy="3549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Clearly something’s wrong with MC </a:t>
            </a:r>
            <a:r>
              <a:rPr lang="en-US" dirty="0" err="1" smtClean="0"/>
              <a:t>dEdx</a:t>
            </a:r>
            <a:r>
              <a:rPr lang="en-US" dirty="0" smtClean="0"/>
              <a:t> calculation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043747" y="2543695"/>
            <a:ext cx="3684617" cy="2701675"/>
            <a:chOff x="5043747" y="2543695"/>
            <a:chExt cx="3684617" cy="2701675"/>
          </a:xfrm>
        </p:grpSpPr>
        <p:grpSp>
          <p:nvGrpSpPr>
            <p:cNvPr id="25" name="Group 24"/>
            <p:cNvGrpSpPr/>
            <p:nvPr/>
          </p:nvGrpSpPr>
          <p:grpSpPr>
            <a:xfrm>
              <a:off x="5569527" y="2543695"/>
              <a:ext cx="3158837" cy="2628423"/>
              <a:chOff x="5569527" y="2543695"/>
              <a:chExt cx="3158837" cy="2628423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877098" y="2543695"/>
                <a:ext cx="241069" cy="9642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118167" y="3507971"/>
                <a:ext cx="324197" cy="49045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442364" y="3998422"/>
                <a:ext cx="307571" cy="29925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49935" y="4297680"/>
                <a:ext cx="324197" cy="19119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074132" y="4488873"/>
                <a:ext cx="307571" cy="12469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381703" y="4613564"/>
                <a:ext cx="665017" cy="12469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569527" y="2543695"/>
                <a:ext cx="241069" cy="9642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810596" y="3507971"/>
                <a:ext cx="307571" cy="6400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18167" y="4148051"/>
                <a:ext cx="382386" cy="3408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500553" y="4480560"/>
                <a:ext cx="324197" cy="15794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824750" y="4630189"/>
                <a:ext cx="556953" cy="16625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810596" y="3890356"/>
                <a:ext cx="187036" cy="3376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991400" y="4218709"/>
                <a:ext cx="245222" cy="32995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36622" y="4527882"/>
                <a:ext cx="263931" cy="2602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497436" y="4788131"/>
                <a:ext cx="414597" cy="14962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12033" y="4937760"/>
                <a:ext cx="469670" cy="11893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326630" y="5049982"/>
                <a:ext cx="1401734" cy="1221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261956" y="2543695"/>
              <a:ext cx="126769" cy="9642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98077" y="3507971"/>
              <a:ext cx="224444" cy="8757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16287" y="4383686"/>
              <a:ext cx="324196" cy="41164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935288" y="4785413"/>
              <a:ext cx="344977" cy="1867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63640" y="4962698"/>
              <a:ext cx="399011" cy="13300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662651" y="5098581"/>
              <a:ext cx="1051560" cy="1102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43747" y="2553203"/>
              <a:ext cx="68580" cy="11104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12327" y="3634973"/>
              <a:ext cx="119495" cy="8455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31822" y="4476403"/>
              <a:ext cx="229640" cy="4613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50552" y="4925929"/>
              <a:ext cx="267565" cy="1697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18117" y="5102939"/>
              <a:ext cx="478762" cy="9411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196879" y="5197056"/>
              <a:ext cx="1031038" cy="483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012574" y="55261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Momentum MeV/c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74767" y="3542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</a:t>
            </a:r>
            <a:r>
              <a:rPr lang="en-US" dirty="0" smtClean="0"/>
              <a:t>/dx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47404" y="1571105"/>
            <a:ext cx="344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699</Words>
  <Application>Microsoft Office PowerPoint</Application>
  <PresentationFormat>Widescreen</PresentationFormat>
  <Paragraphs>110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Summary of MC test</vt:lpstr>
      <vt:lpstr>Background </vt:lpstr>
      <vt:lpstr>Configuration </vt:lpstr>
      <vt:lpstr>Section I: PID</vt:lpstr>
      <vt:lpstr>Original Spirit root (0a2fdaa, 20th Sep)</vt:lpstr>
      <vt:lpstr>Data PID</vt:lpstr>
      <vt:lpstr>Comparison between the two</vt:lpstr>
      <vt:lpstr>PowerPoint Presentation</vt:lpstr>
      <vt:lpstr>Clearly something’s wrong with MC dEdx calculation</vt:lpstr>
      <vt:lpstr>What I and Justin discovered</vt:lpstr>
      <vt:lpstr>Saturation threshold is 3500</vt:lpstr>
      <vt:lpstr>How was saturated pulse created</vt:lpstr>
      <vt:lpstr>How was saturated pulse created</vt:lpstr>
      <vt:lpstr>Solution</vt:lpstr>
      <vt:lpstr>Particle PID after the pulse modification</vt:lpstr>
      <vt:lpstr>Particle PID after the pulse modification</vt:lpstr>
      <vt:lpstr>Section II: Angular coverage</vt:lpstr>
      <vt:lpstr>Original SpiRIT ROOT (number of clusters &gt; 15) </vt:lpstr>
      <vt:lpstr>Data</vt:lpstr>
      <vt:lpstr>Data</vt:lpstr>
      <vt:lpstr>Pads on the beam has to be dead</vt:lpstr>
      <vt:lpstr>With dead pad on beam</vt:lpstr>
      <vt:lpstr>Data</vt:lpstr>
      <vt:lpstr>Data</vt:lpstr>
      <vt:lpstr>With dead pad on beam</vt:lpstr>
      <vt:lpstr>On possible reason: Additional pads are dead at (not on) beam?</vt:lpstr>
      <vt:lpstr>The distribution looks weird, but let’s try it out…</vt:lpstr>
      <vt:lpstr>With dead pads on and at beam</vt:lpstr>
      <vt:lpstr>Data</vt:lpstr>
      <vt:lpstr>Original</vt:lpstr>
      <vt:lpstr>No dead pads</vt:lpstr>
      <vt:lpstr>With dead pads</vt:lpstr>
      <vt:lpstr>With dead pads on and at beam</vt:lpstr>
      <vt:lpstr>Data</vt:lpstr>
      <vt:lpstr>PowerPoint Presentation</vt:lpstr>
    </vt:vector>
  </TitlesOfParts>
  <Company>MSU NSCL/FRIB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Tsang, Chun Yuen</dc:creator>
  <cp:lastModifiedBy>Tsang, Chun Yuen</cp:lastModifiedBy>
  <cp:revision>24</cp:revision>
  <dcterms:created xsi:type="dcterms:W3CDTF">2019-10-21T07:04:59Z</dcterms:created>
  <dcterms:modified xsi:type="dcterms:W3CDTF">2019-10-21T18:38:20Z</dcterms:modified>
</cp:coreProperties>
</file>