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NUL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8" autoAdjust="0"/>
    <p:restoredTop sz="94672" autoAdjust="0"/>
  </p:normalViewPr>
  <p:slideViewPr>
    <p:cSldViewPr snapToGrid="0" snapToObjects="1">
      <p:cViewPr varScale="1">
        <p:scale>
          <a:sx n="97" d="100"/>
          <a:sy n="97" d="100"/>
        </p:scale>
        <p:origin x="200" y="75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7/22/23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7/22/23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7/22/23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7/22/23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7/22/23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7/22/23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7/22/23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7/22/23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7/22/23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7/22/23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7/22/23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7/22/23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‹Nr.›</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tei-c.org/about/history/" TargetMode="External"/><Relationship Id="rId2" Type="http://schemas.openxmlformats.org/officeDocument/2006/relationships/hyperlink" Target="https://readcoop.eu/transkribus/" TargetMode="External"/><Relationship Id="rId1" Type="http://schemas.openxmlformats.org/officeDocument/2006/relationships/slideLayout" Target="../slideLayouts/slideLayout2.xml"/><Relationship Id="rId4" Type="http://schemas.openxmlformats.org/officeDocument/2006/relationships/hyperlink" Target="https://de.wikisource.org/wiki/Hauptseit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ephi.github.io/"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marL="0" lvl="0" indent="0">
              <a:buNone/>
            </a:pPr>
            <a:r>
              <a:t>digitale dramenanalyse</a:t>
            </a:r>
          </a:p>
        </p:txBody>
      </p:sp>
      <p:sp>
        <p:nvSpPr>
          <p:cNvPr id="3" name="Subtitle 2"/>
          <p:cNvSpPr>
            <a:spLocks noGrp="1"/>
          </p:cNvSpPr>
          <p:nvPr>
            <p:ph type="subTitle" idx="1"/>
          </p:nvPr>
        </p:nvSpPr>
        <p:spPr>
          <a:xfrm>
            <a:off x="1371600" y="2914650"/>
            <a:ext cx="6400800" cy="1314450"/>
          </a:xfrm>
        </p:spPr>
        <p:txBody>
          <a:bodyPr/>
          <a:lstStyle/>
          <a:p>
            <a:pPr marL="0" lvl="0" indent="0">
              <a:buNone/>
            </a:pPr>
            <a:r>
              <a:t>sample workflow to standard data set</a:t>
            </a:r>
            <a:br/>
            <a:br/>
            <a:r>
              <a:t>Stephan Schwarz, FUB</a:t>
            </a:r>
          </a:p>
        </p:txBody>
      </p:sp>
      <p:sp>
        <p:nvSpPr>
          <p:cNvPr id="4" name="Date Placeholder 3"/>
          <p:cNvSpPr>
            <a:spLocks noGrp="1"/>
          </p:cNvSpPr>
          <p:nvPr>
            <p:ph type="dt" sz="half" idx="10"/>
          </p:nvPr>
        </p:nvSpPr>
        <p:spPr/>
        <p:txBody>
          <a:bodyPr/>
          <a:lstStyle/>
          <a:p>
            <a:pPr marL="0" lvl="0" indent="0">
              <a:buNone/>
            </a:pPr>
            <a:r>
              <a:t>2023-07-22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Slide with Bullets</a:t>
            </a:r>
          </a:p>
        </p:txBody>
      </p:sp>
      <p:sp>
        <p:nvSpPr>
          <p:cNvPr id="3" name="Content Placeholder 2"/>
          <p:cNvSpPr>
            <a:spLocks noGrp="1"/>
          </p:cNvSpPr>
          <p:nvPr>
            <p:ph idx="1"/>
          </p:nvPr>
        </p:nvSpPr>
        <p:spPr/>
        <p:txBody>
          <a:bodyPr/>
          <a:lstStyle/>
          <a:p>
            <a:pPr lvl="0"/>
            <a:r>
              <a:t>Bullet 1</a:t>
            </a:r>
          </a:p>
          <a:p>
            <a:pPr lvl="0"/>
            <a:r>
              <a:t>Bullet 2</a:t>
            </a:r>
          </a:p>
          <a:p>
            <a:pPr lvl="0"/>
            <a:r>
              <a:t>Bullet 3</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Slide with R Output</a:t>
            </a:r>
          </a:p>
        </p:txBody>
      </p:sp>
      <p:sp>
        <p:nvSpPr>
          <p:cNvPr id="3" name="Content Placeholder 2"/>
          <p:cNvSpPr>
            <a:spLocks noGrp="1"/>
          </p:cNvSpPr>
          <p:nvPr>
            <p:ph idx="1"/>
          </p:nvPr>
        </p:nvSpPr>
        <p:spPr/>
        <p:txBody>
          <a:bodyPr/>
          <a:lstStyle/>
          <a:p>
            <a:pPr lvl="0" indent="0">
              <a:buNone/>
            </a:pPr>
            <a:r>
              <a:rPr>
                <a:solidFill>
                  <a:srgbClr val="06287E"/>
                </a:solidFill>
                <a:latin typeface="Courier"/>
              </a:rPr>
              <a:t>summary</a:t>
            </a:r>
            <a:r>
              <a:rPr>
                <a:latin typeface="Courier"/>
              </a:rPr>
              <a:t>(cars)</a:t>
            </a:r>
          </a:p>
          <a:p>
            <a:pPr lvl="0" indent="0">
              <a:buNone/>
            </a:pPr>
            <a:r>
              <a:rPr>
                <a:latin typeface="Courier"/>
              </a:rPr>
              <a:t>##      speed           dist       
##  Min.   : 4.0   Min.   :  2.00  
##  1st Qu.:12.0   1st Qu.: 26.00  
##  Median :15.0   Median : 36.00  
##  Mean   :15.4   Mean   : 42.98  
##  3rd Qu.:19.0   3rd Qu.: 56.00  
##  Max.   :25.0   Max.   :120.00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Slide with Plot</a:t>
            </a:r>
          </a:p>
        </p:txBody>
      </p:sp>
      <p:pic>
        <p:nvPicPr>
          <p:cNvPr id="3" name="Picture 1" descr="pr001_files/figure-pptx/pressure-1.png"/>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endParaRPr/>
          </a:p>
          <a:p>
            <a:pPr marL="0" lvl="0" indent="0">
              <a:buNone/>
            </a:pPr>
            <a:r>
              <a:t>read-coop. 2022. “Transkribus.” </a:t>
            </a:r>
            <a:r>
              <a:rPr i="1"/>
              <a:t>READ-COOP</a:t>
            </a:r>
            <a:r>
              <a:t>. </a:t>
            </a:r>
            <a:r>
              <a:rPr>
                <a:hlinkClick r:id="rId2"/>
              </a:rPr>
              <a:t>https://readcoop.eu/transkribus/</a:t>
            </a:r>
            <a:r>
              <a:t>.</a:t>
            </a:r>
          </a:p>
          <a:p>
            <a:pPr marL="0" lvl="0" indent="0">
              <a:buNone/>
            </a:pPr>
            <a:r>
              <a:t>TEI. 1987. “History – TEI: Text Encoding Initiative.” </a:t>
            </a:r>
            <a:r>
              <a:rPr>
                <a:hlinkClick r:id="rId3"/>
              </a:rPr>
              <a:t>https://tei-c.org/about/history/</a:t>
            </a:r>
            <a:r>
              <a:t>.</a:t>
            </a:r>
          </a:p>
          <a:p>
            <a:pPr marL="0" lvl="0" indent="0">
              <a:buNone/>
            </a:pPr>
            <a:r>
              <a:t>Wikimedia. n.d. “Wikisource.” Accessed July 22, 2023. </a:t>
            </a:r>
            <a:r>
              <a:rPr>
                <a:hlinkClick r:id="rId4"/>
              </a:rPr>
              <a:t>https://de.wikisource.org/wiki/Hauptseite</a:t>
            </a:r>
            <a: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intro</a:t>
            </a:r>
          </a:p>
        </p:txBody>
      </p:sp>
      <p:sp>
        <p:nvSpPr>
          <p:cNvPr id="3" name="Content Placeholder 2"/>
          <p:cNvSpPr>
            <a:spLocks noGrp="1"/>
          </p:cNvSpPr>
          <p:nvPr>
            <p:ph idx="1"/>
          </p:nvPr>
        </p:nvSpPr>
        <p:spPr/>
        <p:txBody>
          <a:bodyPr/>
          <a:lstStyle/>
          <a:p>
            <a:pPr marL="0" lvl="0" indent="0">
              <a:buNone/>
            </a:pPr>
            <a:r>
              <a:t>I will show you in a few steps an example workflow of how to prepare some base documents that enable further analysis of a dramatic text.</a:t>
            </a:r>
            <a:br/>
            <a:r>
              <a:t>assumed we start with a plain text file, a lot of work had been done by others yet and we can proceed to the TEI refactoring of the text.</a:t>
            </a:r>
            <a:br/>
            <a:r>
              <a:t>if we do not have a text file yet, first will be to transcribe some source of the text, usually a .pdf or collection of .jpegs like the following…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this:</a:t>
            </a:r>
          </a:p>
        </p:txBody>
      </p:sp>
      <p:pic>
        <p:nvPicPr>
          <p:cNvPr id="3" name="Picture 1" descr="bodmer_polytimet_1760-0007.jpg"/>
          <p:cNvPicPr>
            <a:picLocks noGrp="1" noChangeAspect="1"/>
          </p:cNvPicPr>
          <p:nvPr/>
        </p:nvPicPr>
        <p:blipFill>
          <a:blip r:embed="rId2"/>
          <a:stretch>
            <a:fillRect/>
          </a:stretch>
        </p:blipFill>
        <p:spPr bwMode="auto">
          <a:xfrm>
            <a:off x="3695700" y="1193800"/>
            <a:ext cx="1752600" cy="2882900"/>
          </a:xfrm>
          <a:prstGeom prst="rect">
            <a:avLst/>
          </a:prstGeom>
          <a:noFill/>
          <a:ln w="9525">
            <a:noFill/>
            <a:headEnd/>
            <a:tailEnd/>
          </a:ln>
        </p:spPr>
      </p:pic>
      <p:sp>
        <p:nvSpPr>
          <p:cNvPr id="4" name="TextBox 3"/>
          <p:cNvSpPr txBox="1"/>
          <p:nvPr/>
        </p:nvSpPr>
        <p:spPr>
          <a:xfrm>
            <a:off x="457200" y="4076700"/>
            <a:ext cx="8229600" cy="508000"/>
          </a:xfrm>
          <a:prstGeom prst="rect">
            <a:avLst/>
          </a:prstGeom>
          <a:noFill/>
        </p:spPr>
        <p:txBody>
          <a:bodyPr/>
          <a:lstStyle/>
          <a:p>
            <a:pPr marL="0" lvl="0" indent="0" algn="ctr">
              <a:buNone/>
            </a:pPr>
            <a:r>
              <a:t>bodmer excerpt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transcription</a:t>
            </a:r>
          </a:p>
        </p:txBody>
      </p:sp>
      <p:sp>
        <p:nvSpPr>
          <p:cNvPr id="3" name="Content Placeholder 2"/>
          <p:cNvSpPr>
            <a:spLocks noGrp="1"/>
          </p:cNvSpPr>
          <p:nvPr>
            <p:ph idx="1"/>
          </p:nvPr>
        </p:nvSpPr>
        <p:spPr/>
        <p:txBody>
          <a:bodyPr/>
          <a:lstStyle/>
          <a:p>
            <a:pPr marL="0" lvl="0" indent="0">
              <a:buNone/>
            </a:pPr>
            <a:r>
              <a:t>for that purpose you can either transcribe the text manually, from picture to text, or you use e.g. </a:t>
            </a:r>
            <a:r>
              <a:rPr i="1"/>
              <a:t>TRANSKRIBUS</a:t>
            </a:r>
            <a:r>
              <a:t> (read-coop 2022), a user friendly framework for OCR (optical character recognition). with that half of the work is done by the algorithm, but you still have to check the automatic transcription for recognition failures.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editing</a:t>
            </a:r>
          </a:p>
        </p:txBody>
      </p:sp>
      <p:sp>
        <p:nvSpPr>
          <p:cNvPr id="3" name="Content Placeholder 2"/>
          <p:cNvSpPr>
            <a:spLocks noGrp="1"/>
          </p:cNvSpPr>
          <p:nvPr>
            <p:ph idx="1"/>
          </p:nvPr>
        </p:nvSpPr>
        <p:spPr/>
        <p:txBody>
          <a:bodyPr/>
          <a:lstStyle/>
          <a:p>
            <a:pPr marL="0" lvl="0" indent="0">
              <a:buNone/>
            </a:pPr>
            <a:r>
              <a:t>next step if you have the transcript ready will be to upload the text page by page to </a:t>
            </a:r>
            <a:r>
              <a:rPr i="1"/>
              <a:t>WIKISOURCE</a:t>
            </a:r>
            <a:r>
              <a:t> (Wikimedia n.d.) where it can be proofread by others. if theres two correction runs ready, you can download the proper version of the text from which we proceed to the TEI.</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TEI:why</a:t>
            </a:r>
          </a:p>
        </p:txBody>
      </p:sp>
      <p:sp>
        <p:nvSpPr>
          <p:cNvPr id="3" name="Content Placeholder 2"/>
          <p:cNvSpPr>
            <a:spLocks noGrp="1"/>
          </p:cNvSpPr>
          <p:nvPr>
            <p:ph idx="1"/>
          </p:nvPr>
        </p:nvSpPr>
        <p:spPr/>
        <p:txBody>
          <a:bodyPr/>
          <a:lstStyle/>
          <a:p>
            <a:pPr lvl="0"/>
            <a:r>
              <a:t>FAIR-Prinzipien für Daten: findable, accessible, interoperable, reusable</a:t>
            </a:r>
          </a:p>
          <a:p>
            <a:pPr lvl="0"/>
            <a:r>
              <a:t>TEI: text encoding initiative (TEI 1987)</a:t>
            </a:r>
          </a:p>
          <a:p>
            <a:pPr marL="0" lvl="0" indent="0">
              <a:buNone/>
            </a:pPr>
            <a:r>
              <a:t>theres multiple ways of how you can get to the TEI text. one is to wrap text elements which need to be marked up with </a:t>
            </a:r>
            <a:r>
              <a:rPr i="1"/>
              <a:t>OXYGEN</a:t>
            </a:r>
            <a:r>
              <a:t>, a powerful XML editor.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TEI:refactoring</a:t>
            </a:r>
          </a:p>
        </p:txBody>
      </p:sp>
      <p:sp>
        <p:nvSpPr>
          <p:cNvPr id="3" name="Content Placeholder 2"/>
          <p:cNvSpPr>
            <a:spLocks noGrp="1"/>
          </p:cNvSpPr>
          <p:nvPr>
            <p:ph idx="1"/>
          </p:nvPr>
        </p:nvSpPr>
        <p:spPr/>
        <p:txBody>
          <a:bodyPr/>
          <a:lstStyle/>
          <a:p>
            <a:pPr marL="0" lvl="0" indent="0">
              <a:buNone/>
            </a:pPr>
            <a:r>
              <a:t>in our drama class, we used a python script </a:t>
            </a:r>
            <a:r>
              <a:rPr i="1"/>
              <a:t>(JUPYTER-notebook)</a:t>
            </a:r>
            <a:r>
              <a:t> written by a friendly geek which allowed easily transforming the preprocessed text into the desired format.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basic </a:t>
            </a:r>
            <a:r>
              <a:rPr dirty="0" err="1"/>
              <a:t>auszeichnung</a:t>
            </a:r>
            <a:r>
              <a:t>:</a:t>
            </a:r>
          </a:p>
        </p:txBody>
      </p:sp>
      <p:sp>
        <p:nvSpPr>
          <p:cNvPr id="3" name="Content Placeholder 2"/>
          <p:cNvSpPr>
            <a:spLocks noGrp="1"/>
          </p:cNvSpPr>
          <p:nvPr>
            <p:ph idx="1"/>
          </p:nvPr>
        </p:nvSpPr>
        <p:spPr/>
        <p:txBody>
          <a:bodyPr>
            <a:normAutofit fontScale="40000" lnSpcReduction="20000"/>
          </a:bodyPr>
          <a:lstStyle/>
          <a:p>
            <a:pPr lvl="0" indent="0">
              <a:buNone/>
            </a:pPr>
            <a:r>
              <a:rPr dirty="0">
                <a:latin typeface="Courier"/>
              </a:rPr>
              <a:t>@title Ham 
@subtitle A tragedy
@author William S
^Dramatis Personae
Ham
Egg
Vikings
#Act 1
##Scene 1
@Ham: 
Lovely Spam! 
@Egg: 
Wonderful Spam!
##Scene 2
$Enter Vikings
@Ham: 
Egg, Spam, Sausage, and Bacon! 
@Vikings (singing):
Spam, Spam, Spam, Spam, Spam, Spam, Spam, and Spam
$The end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finalise</a:t>
            </a:r>
          </a:p>
        </p:txBody>
      </p:sp>
      <p:sp>
        <p:nvSpPr>
          <p:cNvPr id="3" name="Content Placeholder 2"/>
          <p:cNvSpPr>
            <a:spLocks noGrp="1"/>
          </p:cNvSpPr>
          <p:nvPr>
            <p:ph idx="1"/>
          </p:nvPr>
        </p:nvSpPr>
        <p:spPr/>
        <p:txBody>
          <a:bodyPr/>
          <a:lstStyle/>
          <a:p>
            <a:pPr marL="0" lvl="0" indent="0">
              <a:buNone/>
            </a:pPr>
            <a:r>
              <a:t>if all that is done you possess a finalized TEI text which allows further analysis of the drama again e.g. using python or R or e.g.</a:t>
            </a:r>
            <a:r>
              <a:rPr>
                <a:hlinkClick r:id="rId2"/>
              </a:rPr>
              <a:t>gephi</a:t>
            </a:r>
            <a:r>
              <a:t> for network, semantic etc. analyses.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001" id="{F9E7B65E-9957-2D41-AC43-0998A1AEC265}" vid="{A7D79734-283C-F14C-BCF3-3768B4768C0F}"/>
    </a:ext>
  </a:extLst>
</a:theme>
</file>

<file path=docProps/app.xml><?xml version="1.0" encoding="utf-8"?>
<Properties xmlns="http://schemas.openxmlformats.org/officeDocument/2006/extended-properties" xmlns:vt="http://schemas.openxmlformats.org/officeDocument/2006/docPropsVTypes">
  <TotalTime>0</TotalTime>
  <Words>613</Words>
  <Application>Microsoft Macintosh PowerPoint</Application>
  <PresentationFormat>Bildschirmpräsentation (16:9)</PresentationFormat>
  <Paragraphs>33</Paragraphs>
  <Slides>13</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13</vt:i4>
      </vt:variant>
    </vt:vector>
  </HeadingPairs>
  <TitlesOfParts>
    <vt:vector size="17" baseType="lpstr">
      <vt:lpstr>Arial</vt:lpstr>
      <vt:lpstr>Calibri</vt:lpstr>
      <vt:lpstr>Courier</vt:lpstr>
      <vt:lpstr>Office Theme</vt:lpstr>
      <vt:lpstr>digitale dramenanalyse</vt:lpstr>
      <vt:lpstr>intro</vt:lpstr>
      <vt:lpstr>this:</vt:lpstr>
      <vt:lpstr>transcription</vt:lpstr>
      <vt:lpstr>editing</vt:lpstr>
      <vt:lpstr>TEI:why</vt:lpstr>
      <vt:lpstr>TEI:refactoring</vt:lpstr>
      <vt:lpstr>basic auszeichnung:</vt:lpstr>
      <vt:lpstr>finalise</vt:lpstr>
      <vt:lpstr>Slide with Bullets</vt:lpstr>
      <vt:lpstr>Slide with R Output</vt:lpstr>
      <vt:lpstr>Slide with Plot</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digitale dramenanalyse</dc:title>
  <dc:creator>Stephan Schwarz, FUB</dc:creator>
  <cp:keywords/>
  <cp:lastModifiedBy>nJiw6GNEzsiw7BOl</cp:lastModifiedBy>
  <cp:revision>1</cp:revision>
  <dcterms:created xsi:type="dcterms:W3CDTF">2023-07-22T08:21:57Z</dcterms:created>
  <dcterms:modified xsi:type="dcterms:W3CDTF">2023-07-22T08:39:25Z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graphy">
    <vt:lpwstr>klemm.bib</vt:lpwstr>
  </property>
  <property fmtid="{D5CDD505-2E9C-101B-9397-08002B2CF9AE}" pid="3" name="date">
    <vt:lpwstr>2023-07-22</vt:lpwstr>
  </property>
  <property fmtid="{D5CDD505-2E9C-101B-9397-08002B2CF9AE}" pid="4" name="output">
    <vt:lpwstr/>
  </property>
  <property fmtid="{D5CDD505-2E9C-101B-9397-08002B2CF9AE}" pid="5" name="subtitle">
    <vt:lpwstr>sample workflow to standard data set</vt:lpwstr>
  </property>
</Properties>
</file>