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 Thin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Thin-regular.fntdata"/><Relationship Id="rId16" Type="http://schemas.openxmlformats.org/officeDocument/2006/relationships/font" Target="fonts/RobotoSlab-bold.fntdata"/><Relationship Id="rId19" Type="http://schemas.openxmlformats.org/officeDocument/2006/relationships/font" Target="fonts/RobotoThin-italic.fntdata"/><Relationship Id="rId1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948fa1fa4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948fa1fa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7a277d3f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7a277d3f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7a277d3f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7a277d3f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948fa1fa4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948fa1fa4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7a277d3f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7a277d3f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7a277d3ff_3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7a277d3ff_3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Author Identification Using Text Snippets</a:t>
            </a:r>
            <a:endParaRPr sz="31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By: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Suryank Tiwari (MT19019)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Prateek Agarwal (MT19070)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Motivation: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each keystroke, each author imparts themselves unto their work; most of this is subconscious.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propose to train a machine learning model on short text snippets to leverage these properties and identify the author.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Goal: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uthor identification given multiple short text snippets via using stylometric and lexicographical features.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Generating a dataset for the said problem.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31925" y="8786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26163" y="3230850"/>
            <a:ext cx="1644300" cy="16443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632825" y="3230850"/>
            <a:ext cx="1644300" cy="16443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518450" y="3666275"/>
            <a:ext cx="1452000" cy="10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 sz="1200"/>
              <a:t> I will run, fiend; my heels are at your commandment;</a:t>
            </a:r>
            <a:endParaRPr sz="1200"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2825113" y="3548250"/>
            <a:ext cx="1452000" cy="10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200"/>
              <a:t> Yet did it not prevail against him, so great was the power of his love</a:t>
            </a:r>
            <a:endParaRPr sz="1200"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2527675" y="2691244"/>
            <a:ext cx="18546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Oscar Wilde</a:t>
            </a:r>
            <a:endParaRPr sz="1500"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221025" y="2691244"/>
            <a:ext cx="18546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Shakespeare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29100" y="1286025"/>
            <a:ext cx="8627100" cy="1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obtain data regarding various authors, we web scraped all author works from ‘American Literature Website.’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 of 415 authors was web scraped which consisted of 9416 document works in stories, poems and plays.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387900" y="4311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Dataset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030625" y="2571750"/>
            <a:ext cx="46590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Preprocessing: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Removing junk data.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Tokenization, Lemmatization, Punctuation Removal, Case Folding.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Used TF-IDF vectorizer and Naive Bayes to generate sentence author probabilities.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Higher probability - author unique sentence, and vice versa.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mixture of common and unique sentences with unprocessed sentence author pairs.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910275" y="2571750"/>
            <a:ext cx="43515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Out of all authors we selected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- namely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Shakespeare William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Woolf Virginia Allan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Wilde Oscar.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87900" y="4311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Statistics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75" y="1880300"/>
            <a:ext cx="5089925" cy="278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825" y="1826500"/>
            <a:ext cx="2909375" cy="28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129100" y="1286025"/>
            <a:ext cx="86271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final dataset contains of 3 authors, ~36,000 training samples and ~9000 testing samples.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138563" y="4661300"/>
            <a:ext cx="232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TSNE with TF-IDF Vectorizer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01625" y="458025"/>
            <a:ext cx="84360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99" name="Google Shape;99;p17"/>
          <p:cNvGrpSpPr/>
          <p:nvPr/>
        </p:nvGrpSpPr>
        <p:grpSpPr>
          <a:xfrm>
            <a:off x="369770" y="3368769"/>
            <a:ext cx="8367976" cy="643500"/>
            <a:chOff x="1593000" y="2322568"/>
            <a:chExt cx="5957975" cy="643500"/>
          </a:xfrm>
        </p:grpSpPr>
        <p:sp>
          <p:nvSpPr>
            <p:cNvPr id="100" name="Google Shape;100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Feature Engineering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4584976" y="2323749"/>
              <a:ext cx="27741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Stylometric features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Tf Idf Features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POS Tag Features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Count Vectorized Features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7"/>
          <p:cNvGrpSpPr/>
          <p:nvPr/>
        </p:nvGrpSpPr>
        <p:grpSpPr>
          <a:xfrm>
            <a:off x="369770" y="2713650"/>
            <a:ext cx="8367976" cy="643500"/>
            <a:chOff x="1593000" y="2322568"/>
            <a:chExt cx="5957975" cy="643500"/>
          </a:xfrm>
        </p:grpSpPr>
        <p:sp>
          <p:nvSpPr>
            <p:cNvPr id="108" name="Google Shape;108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Preprocessing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4584976" y="2323742"/>
              <a:ext cx="27741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Tokenize, Lemmatize &amp; Stopword Removal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Contraction expanding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Punctuation Removal &amp; Lowercase conversion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369770" y="2058522"/>
            <a:ext cx="8367976" cy="671129"/>
            <a:chOff x="1593000" y="2322568"/>
            <a:chExt cx="5957975" cy="671129"/>
          </a:xfrm>
        </p:grpSpPr>
        <p:sp>
          <p:nvSpPr>
            <p:cNvPr id="116" name="Google Shape;116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Exploratory Data Analysis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571975" y="2351397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TSNE Plot</a:t>
              </a: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UMAP Plots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POS Tag Plot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369770" y="4023900"/>
            <a:ext cx="8367976" cy="671129"/>
            <a:chOff x="1593000" y="2322568"/>
            <a:chExt cx="5957975" cy="671129"/>
          </a:xfrm>
        </p:grpSpPr>
        <p:sp>
          <p:nvSpPr>
            <p:cNvPr id="124" name="Google Shape;124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Classification using Machine Learning Techniques</a:t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571975" y="2351397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Combination of different features for the application of models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Application of various ML models and pipelines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17"/>
          <p:cNvGrpSpPr/>
          <p:nvPr/>
        </p:nvGrpSpPr>
        <p:grpSpPr>
          <a:xfrm>
            <a:off x="369783" y="1410097"/>
            <a:ext cx="8367976" cy="671129"/>
            <a:chOff x="1593000" y="2322568"/>
            <a:chExt cx="5957975" cy="671129"/>
          </a:xfrm>
        </p:grpSpPr>
        <p:sp>
          <p:nvSpPr>
            <p:cNvPr id="132" name="Google Shape;132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Dataset Creation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00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4571975" y="2351397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Scrap web data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Clean and process data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Sentence-Author pair Confidence </a:t>
              </a: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heuristics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Final dataset generation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002" y="2800351"/>
            <a:ext cx="2783850" cy="18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>
            <p:ph type="title"/>
          </p:nvPr>
        </p:nvSpPr>
        <p:spPr>
          <a:xfrm>
            <a:off x="231050" y="4771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3413" y="1094452"/>
            <a:ext cx="46590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Stylometric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Syllable Count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Character Count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Word Count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Average Syllable Length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Average Word Length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Unique Word Count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Punctuation Frequency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Stop Word Frequency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Word Counts by Length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838" y="2800350"/>
            <a:ext cx="2753288" cy="18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3492075" y="1133575"/>
            <a:ext cx="53283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Others: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Vader Intensity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Tf-idf vectorized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(SVD Truncated to remove sparsity)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Pos Tags Tf-idf vectorized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(SVD Truncated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to remove sparsity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Count Vectorized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4726300" y="4727550"/>
            <a:ext cx="39936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Violin Plots of some features per author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387900" y="4311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</a:t>
            </a:r>
            <a:r>
              <a:rPr lang="en"/>
              <a:t>Statistics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5716622" y="4603800"/>
            <a:ext cx="17976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TSNE with all features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86" y="1174750"/>
            <a:ext cx="3430663" cy="33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976" y="1269650"/>
            <a:ext cx="4740003" cy="32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926451" y="4603800"/>
            <a:ext cx="2730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TSNE without Count Vectorized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375500" y="296125"/>
            <a:ext cx="61644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387900" y="1293100"/>
            <a:ext cx="4022400" cy="3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Used Multinomial NB, Logistic Regression, and Passive Aggressive models.</a:t>
            </a:r>
            <a:br>
              <a:rPr lang="en" sz="1300"/>
            </a:b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Logistic Regression is implemented with a pipeline to handle the slight class imbalance.</a:t>
            </a:r>
            <a:br>
              <a:rPr lang="en" sz="1300"/>
            </a:b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Obtained the best performance by using </a:t>
            </a:r>
            <a:r>
              <a:rPr lang="en" sz="1300"/>
              <a:t>Multinomial Naive Bayes model with </a:t>
            </a:r>
            <a:r>
              <a:rPr b="1" lang="en" sz="1300" u="sng"/>
              <a:t>log loss of 0.42</a:t>
            </a:r>
            <a:r>
              <a:rPr b="1" lang="en" sz="1300"/>
              <a:t> </a:t>
            </a:r>
            <a:r>
              <a:rPr lang="en" sz="1300"/>
              <a:t>and an </a:t>
            </a:r>
            <a:r>
              <a:rPr b="1" lang="en" sz="1300" u="sng"/>
              <a:t>accuracy of 83%</a:t>
            </a:r>
            <a:r>
              <a:rPr lang="en" sz="1300"/>
              <a:t> .</a:t>
            </a:r>
            <a:br>
              <a:rPr lang="en" sz="1300"/>
            </a:b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Performance is comparable with the baseline performance but baseline performance is  calculated on the validation dataset and our model performed the same on test dataset.</a:t>
            </a:r>
            <a:endParaRPr sz="1300"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5743112" y="2674836"/>
            <a:ext cx="30684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Results: Multinomial NB Model</a:t>
            </a:r>
            <a:endParaRPr sz="1100"/>
          </a:p>
        </p:txBody>
      </p:sp>
      <p:sp>
        <p:nvSpPr>
          <p:cNvPr id="165" name="Google Shape;165;p20"/>
          <p:cNvSpPr txBox="1"/>
          <p:nvPr/>
        </p:nvSpPr>
        <p:spPr>
          <a:xfrm>
            <a:off x="6204175" y="4704025"/>
            <a:ext cx="1422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575" y="1219412"/>
            <a:ext cx="3706495" cy="13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950" y="3232302"/>
            <a:ext cx="3201800" cy="14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0575" y="2685025"/>
            <a:ext cx="1422900" cy="3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ctrTitle"/>
          </p:nvPr>
        </p:nvSpPr>
        <p:spPr>
          <a:xfrm>
            <a:off x="1680300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Thank You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