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éctor Agudelo" initials="HA" lastIdx="1" clrIdx="0">
    <p:extLst>
      <p:ext uri="{19B8F6BF-5375-455C-9EA6-DF929625EA0E}">
        <p15:presenceInfo xmlns:p15="http://schemas.microsoft.com/office/powerpoint/2012/main" userId="bb47a0861f0b4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12:37:54.643" idx="1">
    <p:pos x="6912" y="271"/>
    <p:text>Fuente: Plataforma de Teleformación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ABB7E-3E5E-49F9-BD78-C1FF07221876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63931FC-4DE0-42FF-BAFC-61E97177659B}">
      <dgm:prSet phldrT="[Texto]" phldr="1"/>
      <dgm:spPr/>
      <dgm:t>
        <a:bodyPr/>
        <a:lstStyle/>
        <a:p>
          <a:endParaRPr lang="es-CO"/>
        </a:p>
      </dgm:t>
    </dgm:pt>
    <dgm:pt modelId="{F72150D3-6B91-4B50-BB96-2DA226356C99}" type="parTrans" cxnId="{9DE75FB5-2FCA-40AE-9CBD-87E7E252D021}">
      <dgm:prSet/>
      <dgm:spPr/>
      <dgm:t>
        <a:bodyPr/>
        <a:lstStyle/>
        <a:p>
          <a:endParaRPr lang="es-CO"/>
        </a:p>
      </dgm:t>
    </dgm:pt>
    <dgm:pt modelId="{2F6C4068-48B1-47AE-9EEF-803731E84D0B}" type="sibTrans" cxnId="{9DE75FB5-2FCA-40AE-9CBD-87E7E252D021}">
      <dgm:prSet/>
      <dgm:spPr/>
      <dgm:t>
        <a:bodyPr/>
        <a:lstStyle/>
        <a:p>
          <a:endParaRPr lang="es-CO"/>
        </a:p>
      </dgm:t>
    </dgm:pt>
    <dgm:pt modelId="{BBC5AF05-CA18-4C91-97CC-2C155EB9FFB3}">
      <dgm:prSet phldrT="[Texto]"/>
      <dgm:spPr>
        <a:solidFill>
          <a:schemeClr val="bg2">
            <a:lumMod val="50000"/>
            <a:alpha val="50000"/>
          </a:schemeClr>
        </a:solidFill>
      </dgm:spPr>
      <dgm:t>
        <a:bodyPr/>
        <a:lstStyle/>
        <a:p>
          <a:r>
            <a:rPr lang="es-CO" dirty="0"/>
            <a:t>Escuchar</a:t>
          </a:r>
        </a:p>
      </dgm:t>
    </dgm:pt>
    <dgm:pt modelId="{8DD78A50-CB77-40D3-ADC6-B8CCF4D76301}" type="parTrans" cxnId="{987407EF-DD12-4345-92C4-20529BDAE13A}">
      <dgm:prSet/>
      <dgm:spPr/>
      <dgm:t>
        <a:bodyPr/>
        <a:lstStyle/>
        <a:p>
          <a:endParaRPr lang="es-CO"/>
        </a:p>
      </dgm:t>
    </dgm:pt>
    <dgm:pt modelId="{4D88DBC5-0F69-422F-97C7-795F7C685258}" type="sibTrans" cxnId="{987407EF-DD12-4345-92C4-20529BDAE13A}">
      <dgm:prSet/>
      <dgm:spPr/>
      <dgm:t>
        <a:bodyPr/>
        <a:lstStyle/>
        <a:p>
          <a:endParaRPr lang="es-CO"/>
        </a:p>
      </dgm:t>
    </dgm:pt>
    <dgm:pt modelId="{F0F26B1E-526E-4EB8-9C45-2DB32E62F511}">
      <dgm:prSet phldrT="[Texto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s-CO" dirty="0"/>
            <a:t>Planificar</a:t>
          </a:r>
        </a:p>
      </dgm:t>
    </dgm:pt>
    <dgm:pt modelId="{3015E356-6D6A-4A21-997C-B9BF7CE1FA0E}" type="parTrans" cxnId="{2936F7F1-EC5A-4794-874F-2B3253955AF7}">
      <dgm:prSet/>
      <dgm:spPr/>
      <dgm:t>
        <a:bodyPr/>
        <a:lstStyle/>
        <a:p>
          <a:endParaRPr lang="es-CO"/>
        </a:p>
      </dgm:t>
    </dgm:pt>
    <dgm:pt modelId="{A90FB8B2-349C-4B3B-8C12-0A6EED8F5041}" type="sibTrans" cxnId="{2936F7F1-EC5A-4794-874F-2B3253955AF7}">
      <dgm:prSet/>
      <dgm:spPr/>
      <dgm:t>
        <a:bodyPr/>
        <a:lstStyle/>
        <a:p>
          <a:endParaRPr lang="es-CO"/>
        </a:p>
      </dgm:t>
    </dgm:pt>
    <dgm:pt modelId="{D230E5EA-CD7D-4BA1-9AD9-2B77DF140A2A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s-CO" dirty="0"/>
            <a:t>Crear compromiso</a:t>
          </a:r>
        </a:p>
      </dgm:t>
    </dgm:pt>
    <dgm:pt modelId="{B0D873F6-B36F-41EE-AAE6-05F2127E564A}" type="parTrans" cxnId="{97CDECCF-4409-4EE7-9760-7C3CD671ACA8}">
      <dgm:prSet/>
      <dgm:spPr/>
      <dgm:t>
        <a:bodyPr/>
        <a:lstStyle/>
        <a:p>
          <a:endParaRPr lang="es-CO"/>
        </a:p>
      </dgm:t>
    </dgm:pt>
    <dgm:pt modelId="{279CF675-FC74-4178-BF2E-2FA15B0131AE}" type="sibTrans" cxnId="{97CDECCF-4409-4EE7-9760-7C3CD671ACA8}">
      <dgm:prSet/>
      <dgm:spPr/>
      <dgm:t>
        <a:bodyPr/>
        <a:lstStyle/>
        <a:p>
          <a:endParaRPr lang="es-CO"/>
        </a:p>
      </dgm:t>
    </dgm:pt>
    <dgm:pt modelId="{18B0D666-5B90-4390-9308-0634CDD0E45D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es-CO" dirty="0"/>
            <a:t>Medir y evaluar</a:t>
          </a:r>
        </a:p>
      </dgm:t>
    </dgm:pt>
    <dgm:pt modelId="{2A18B2B6-3980-44F6-8CB7-D008984F7A7D}" type="parTrans" cxnId="{BDD59831-25B8-4E2A-83E1-A548A564E872}">
      <dgm:prSet/>
      <dgm:spPr/>
      <dgm:t>
        <a:bodyPr/>
        <a:lstStyle/>
        <a:p>
          <a:endParaRPr lang="es-CO"/>
        </a:p>
      </dgm:t>
    </dgm:pt>
    <dgm:pt modelId="{2149913F-C392-49D9-A443-379772698682}" type="sibTrans" cxnId="{BDD59831-25B8-4E2A-83E1-A548A564E872}">
      <dgm:prSet/>
      <dgm:spPr/>
      <dgm:t>
        <a:bodyPr/>
        <a:lstStyle/>
        <a:p>
          <a:endParaRPr lang="es-CO"/>
        </a:p>
      </dgm:t>
    </dgm:pt>
    <dgm:pt modelId="{B9DB4148-9B97-435D-9E41-59703ED707FD}">
      <dgm:prSet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s-CO" dirty="0"/>
            <a:t>Definir una rutina</a:t>
          </a:r>
        </a:p>
      </dgm:t>
    </dgm:pt>
    <dgm:pt modelId="{66DDA194-8B2F-46C5-9FFB-4D232C2EBB27}" type="parTrans" cxnId="{3AF966AC-7094-4927-84C3-F2673079AD8F}">
      <dgm:prSet/>
      <dgm:spPr/>
    </dgm:pt>
    <dgm:pt modelId="{97054509-E9AD-48EB-A11C-2B413B144F00}" type="sibTrans" cxnId="{3AF966AC-7094-4927-84C3-F2673079AD8F}">
      <dgm:prSet/>
      <dgm:spPr/>
    </dgm:pt>
    <dgm:pt modelId="{86655A46-3D7D-4A7E-BCDA-271B614A90EE}" type="pres">
      <dgm:prSet presAssocID="{32DABB7E-3E5E-49F9-BD78-C1FF07221876}" presName="composite" presStyleCnt="0">
        <dgm:presLayoutVars>
          <dgm:chMax val="1"/>
          <dgm:dir/>
          <dgm:resizeHandles val="exact"/>
        </dgm:presLayoutVars>
      </dgm:prSet>
      <dgm:spPr/>
    </dgm:pt>
    <dgm:pt modelId="{DC127227-5A5D-4CD6-9032-E2657BAA65A7}" type="pres">
      <dgm:prSet presAssocID="{32DABB7E-3E5E-49F9-BD78-C1FF07221876}" presName="radial" presStyleCnt="0">
        <dgm:presLayoutVars>
          <dgm:animLvl val="ctr"/>
        </dgm:presLayoutVars>
      </dgm:prSet>
      <dgm:spPr/>
    </dgm:pt>
    <dgm:pt modelId="{17ED2526-5B82-4EEF-901B-5D962761DA42}" type="pres">
      <dgm:prSet presAssocID="{963931FC-4DE0-42FF-BAFC-61E97177659B}" presName="centerShape" presStyleLbl="vennNode1" presStyleIdx="0" presStyleCnt="6"/>
      <dgm:spPr/>
    </dgm:pt>
    <dgm:pt modelId="{2A37AEC9-8E87-46DA-A3A6-7C3F0301BDD6}" type="pres">
      <dgm:prSet presAssocID="{BBC5AF05-CA18-4C91-97CC-2C155EB9FFB3}" presName="node" presStyleLbl="vennNode1" presStyleIdx="1" presStyleCnt="6">
        <dgm:presLayoutVars>
          <dgm:bulletEnabled val="1"/>
        </dgm:presLayoutVars>
      </dgm:prSet>
      <dgm:spPr/>
    </dgm:pt>
    <dgm:pt modelId="{55F5E352-B87F-4E22-AFEB-1776A94C5805}" type="pres">
      <dgm:prSet presAssocID="{F0F26B1E-526E-4EB8-9C45-2DB32E62F511}" presName="node" presStyleLbl="vennNode1" presStyleIdx="2" presStyleCnt="6">
        <dgm:presLayoutVars>
          <dgm:bulletEnabled val="1"/>
        </dgm:presLayoutVars>
      </dgm:prSet>
      <dgm:spPr/>
    </dgm:pt>
    <dgm:pt modelId="{6FFE58D7-2C80-4D30-A0D9-683967EC1F50}" type="pres">
      <dgm:prSet presAssocID="{D230E5EA-CD7D-4BA1-9AD9-2B77DF140A2A}" presName="node" presStyleLbl="vennNode1" presStyleIdx="3" presStyleCnt="6">
        <dgm:presLayoutVars>
          <dgm:bulletEnabled val="1"/>
        </dgm:presLayoutVars>
      </dgm:prSet>
      <dgm:spPr/>
    </dgm:pt>
    <dgm:pt modelId="{AE5295C1-0138-4044-8657-88F4F7463933}" type="pres">
      <dgm:prSet presAssocID="{18B0D666-5B90-4390-9308-0634CDD0E45D}" presName="node" presStyleLbl="vennNode1" presStyleIdx="4" presStyleCnt="6">
        <dgm:presLayoutVars>
          <dgm:bulletEnabled val="1"/>
        </dgm:presLayoutVars>
      </dgm:prSet>
      <dgm:spPr/>
    </dgm:pt>
    <dgm:pt modelId="{ECDD8901-549D-414A-A03F-AD4F53BB7A35}" type="pres">
      <dgm:prSet presAssocID="{B9DB4148-9B97-435D-9E41-59703ED707FD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BDD59831-25B8-4E2A-83E1-A548A564E872}" srcId="{963931FC-4DE0-42FF-BAFC-61E97177659B}" destId="{18B0D666-5B90-4390-9308-0634CDD0E45D}" srcOrd="3" destOrd="0" parTransId="{2A18B2B6-3980-44F6-8CB7-D008984F7A7D}" sibTransId="{2149913F-C392-49D9-A443-379772698682}"/>
    <dgm:cxn modelId="{49D28A59-6DE7-4CC3-A99D-094A2AF5AA95}" type="presOf" srcId="{F0F26B1E-526E-4EB8-9C45-2DB32E62F511}" destId="{55F5E352-B87F-4E22-AFEB-1776A94C5805}" srcOrd="0" destOrd="0" presId="urn:microsoft.com/office/officeart/2005/8/layout/radial3"/>
    <dgm:cxn modelId="{BA5CDA9A-6CB4-4A74-9D9F-CD2461257CCE}" type="presOf" srcId="{963931FC-4DE0-42FF-BAFC-61E97177659B}" destId="{17ED2526-5B82-4EEF-901B-5D962761DA42}" srcOrd="0" destOrd="0" presId="urn:microsoft.com/office/officeart/2005/8/layout/radial3"/>
    <dgm:cxn modelId="{8D07D6A4-9305-4381-BC14-915BA0BDDDA6}" type="presOf" srcId="{BBC5AF05-CA18-4C91-97CC-2C155EB9FFB3}" destId="{2A37AEC9-8E87-46DA-A3A6-7C3F0301BDD6}" srcOrd="0" destOrd="0" presId="urn:microsoft.com/office/officeart/2005/8/layout/radial3"/>
    <dgm:cxn modelId="{3AF966AC-7094-4927-84C3-F2673079AD8F}" srcId="{963931FC-4DE0-42FF-BAFC-61E97177659B}" destId="{B9DB4148-9B97-435D-9E41-59703ED707FD}" srcOrd="4" destOrd="0" parTransId="{66DDA194-8B2F-46C5-9FFB-4D232C2EBB27}" sibTransId="{97054509-E9AD-48EB-A11C-2B413B144F00}"/>
    <dgm:cxn modelId="{9DE75FB5-2FCA-40AE-9CBD-87E7E252D021}" srcId="{32DABB7E-3E5E-49F9-BD78-C1FF07221876}" destId="{963931FC-4DE0-42FF-BAFC-61E97177659B}" srcOrd="0" destOrd="0" parTransId="{F72150D3-6B91-4B50-BB96-2DA226356C99}" sibTransId="{2F6C4068-48B1-47AE-9EEF-803731E84D0B}"/>
    <dgm:cxn modelId="{A6CA2ECB-0756-4DEA-A899-5583C79350F5}" type="presOf" srcId="{18B0D666-5B90-4390-9308-0634CDD0E45D}" destId="{AE5295C1-0138-4044-8657-88F4F7463933}" srcOrd="0" destOrd="0" presId="urn:microsoft.com/office/officeart/2005/8/layout/radial3"/>
    <dgm:cxn modelId="{97CDECCF-4409-4EE7-9760-7C3CD671ACA8}" srcId="{963931FC-4DE0-42FF-BAFC-61E97177659B}" destId="{D230E5EA-CD7D-4BA1-9AD9-2B77DF140A2A}" srcOrd="2" destOrd="0" parTransId="{B0D873F6-B36F-41EE-AAE6-05F2127E564A}" sibTransId="{279CF675-FC74-4178-BF2E-2FA15B0131AE}"/>
    <dgm:cxn modelId="{EE2C86D5-BDAA-441E-8154-04CB32BDD7E5}" type="presOf" srcId="{B9DB4148-9B97-435D-9E41-59703ED707FD}" destId="{ECDD8901-549D-414A-A03F-AD4F53BB7A35}" srcOrd="0" destOrd="0" presId="urn:microsoft.com/office/officeart/2005/8/layout/radial3"/>
    <dgm:cxn modelId="{628C02E3-622D-4610-A339-580B8CA7ABCB}" type="presOf" srcId="{D230E5EA-CD7D-4BA1-9AD9-2B77DF140A2A}" destId="{6FFE58D7-2C80-4D30-A0D9-683967EC1F50}" srcOrd="0" destOrd="0" presId="urn:microsoft.com/office/officeart/2005/8/layout/radial3"/>
    <dgm:cxn modelId="{987407EF-DD12-4345-92C4-20529BDAE13A}" srcId="{963931FC-4DE0-42FF-BAFC-61E97177659B}" destId="{BBC5AF05-CA18-4C91-97CC-2C155EB9FFB3}" srcOrd="0" destOrd="0" parTransId="{8DD78A50-CB77-40D3-ADC6-B8CCF4D76301}" sibTransId="{4D88DBC5-0F69-422F-97C7-795F7C685258}"/>
    <dgm:cxn modelId="{2936F7F1-EC5A-4794-874F-2B3253955AF7}" srcId="{963931FC-4DE0-42FF-BAFC-61E97177659B}" destId="{F0F26B1E-526E-4EB8-9C45-2DB32E62F511}" srcOrd="1" destOrd="0" parTransId="{3015E356-6D6A-4A21-997C-B9BF7CE1FA0E}" sibTransId="{A90FB8B2-349C-4B3B-8C12-0A6EED8F5041}"/>
    <dgm:cxn modelId="{B5EC84F4-4A5A-4426-8CFF-5891604B74F8}" type="presOf" srcId="{32DABB7E-3E5E-49F9-BD78-C1FF07221876}" destId="{86655A46-3D7D-4A7E-BCDA-271B614A90EE}" srcOrd="0" destOrd="0" presId="urn:microsoft.com/office/officeart/2005/8/layout/radial3"/>
    <dgm:cxn modelId="{5C384885-115E-4C54-936F-4D2FCB227463}" type="presParOf" srcId="{86655A46-3D7D-4A7E-BCDA-271B614A90EE}" destId="{DC127227-5A5D-4CD6-9032-E2657BAA65A7}" srcOrd="0" destOrd="0" presId="urn:microsoft.com/office/officeart/2005/8/layout/radial3"/>
    <dgm:cxn modelId="{EEB2DCA8-1BFF-428A-A85B-BEFFAD8FACA2}" type="presParOf" srcId="{DC127227-5A5D-4CD6-9032-E2657BAA65A7}" destId="{17ED2526-5B82-4EEF-901B-5D962761DA42}" srcOrd="0" destOrd="0" presId="urn:microsoft.com/office/officeart/2005/8/layout/radial3"/>
    <dgm:cxn modelId="{C5B1601C-CC5B-491E-9C4E-F7B1E3DE497D}" type="presParOf" srcId="{DC127227-5A5D-4CD6-9032-E2657BAA65A7}" destId="{2A37AEC9-8E87-46DA-A3A6-7C3F0301BDD6}" srcOrd="1" destOrd="0" presId="urn:microsoft.com/office/officeart/2005/8/layout/radial3"/>
    <dgm:cxn modelId="{D9457CD1-682D-4632-9825-47722CD8EEF4}" type="presParOf" srcId="{DC127227-5A5D-4CD6-9032-E2657BAA65A7}" destId="{55F5E352-B87F-4E22-AFEB-1776A94C5805}" srcOrd="2" destOrd="0" presId="urn:microsoft.com/office/officeart/2005/8/layout/radial3"/>
    <dgm:cxn modelId="{CD8D6F9C-7415-486C-AC8F-3562DD55A8CF}" type="presParOf" srcId="{DC127227-5A5D-4CD6-9032-E2657BAA65A7}" destId="{6FFE58D7-2C80-4D30-A0D9-683967EC1F50}" srcOrd="3" destOrd="0" presId="urn:microsoft.com/office/officeart/2005/8/layout/radial3"/>
    <dgm:cxn modelId="{7F42DF78-8C47-4173-A55B-B7A0B67F8112}" type="presParOf" srcId="{DC127227-5A5D-4CD6-9032-E2657BAA65A7}" destId="{AE5295C1-0138-4044-8657-88F4F7463933}" srcOrd="4" destOrd="0" presId="urn:microsoft.com/office/officeart/2005/8/layout/radial3"/>
    <dgm:cxn modelId="{3872ECCA-CC58-4DF1-A727-5F78A8CC90FD}" type="presParOf" srcId="{DC127227-5A5D-4CD6-9032-E2657BAA65A7}" destId="{ECDD8901-549D-414A-A03F-AD4F53BB7A35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526-5B82-4EEF-901B-5D962761DA42}">
      <dsp:nvSpPr>
        <dsp:cNvPr id="0" name=""/>
        <dsp:cNvSpPr/>
      </dsp:nvSpPr>
      <dsp:spPr>
        <a:xfrm>
          <a:off x="4006365" y="1079714"/>
          <a:ext cx="2502869" cy="250286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600" kern="1200"/>
        </a:p>
      </dsp:txBody>
      <dsp:txXfrm>
        <a:off x="4372902" y="1446251"/>
        <a:ext cx="1769795" cy="1769795"/>
      </dsp:txXfrm>
    </dsp:sp>
    <dsp:sp modelId="{2A37AEC9-8E87-46DA-A3A6-7C3F0301BDD6}">
      <dsp:nvSpPr>
        <dsp:cNvPr id="0" name=""/>
        <dsp:cNvSpPr/>
      </dsp:nvSpPr>
      <dsp:spPr>
        <a:xfrm>
          <a:off x="4632082" y="77219"/>
          <a:ext cx="1251434" cy="1251434"/>
        </a:xfrm>
        <a:prstGeom prst="ellipse">
          <a:avLst/>
        </a:prstGeom>
        <a:solidFill>
          <a:schemeClr val="bg2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Escuchar</a:t>
          </a:r>
        </a:p>
      </dsp:txBody>
      <dsp:txXfrm>
        <a:off x="4815350" y="260487"/>
        <a:ext cx="884898" cy="884898"/>
      </dsp:txXfrm>
    </dsp:sp>
    <dsp:sp modelId="{55F5E352-B87F-4E22-AFEB-1776A94C5805}">
      <dsp:nvSpPr>
        <dsp:cNvPr id="0" name=""/>
        <dsp:cNvSpPr/>
      </dsp:nvSpPr>
      <dsp:spPr>
        <a:xfrm>
          <a:off x="6180605" y="1202286"/>
          <a:ext cx="1251434" cy="1251434"/>
        </a:xfrm>
        <a:prstGeom prst="ellipse">
          <a:avLst/>
        </a:prstGeom>
        <a:solidFill>
          <a:srgbClr val="92D05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Planificar</a:t>
          </a:r>
        </a:p>
      </dsp:txBody>
      <dsp:txXfrm>
        <a:off x="6363873" y="1385554"/>
        <a:ext cx="884898" cy="884898"/>
      </dsp:txXfrm>
    </dsp:sp>
    <dsp:sp modelId="{6FFE58D7-2C80-4D30-A0D9-683967EC1F50}">
      <dsp:nvSpPr>
        <dsp:cNvPr id="0" name=""/>
        <dsp:cNvSpPr/>
      </dsp:nvSpPr>
      <dsp:spPr>
        <a:xfrm>
          <a:off x="5589122" y="3022683"/>
          <a:ext cx="1251434" cy="1251434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Crear compromiso</a:t>
          </a:r>
        </a:p>
      </dsp:txBody>
      <dsp:txXfrm>
        <a:off x="5772390" y="3205951"/>
        <a:ext cx="884898" cy="884898"/>
      </dsp:txXfrm>
    </dsp:sp>
    <dsp:sp modelId="{AE5295C1-0138-4044-8657-88F4F7463933}">
      <dsp:nvSpPr>
        <dsp:cNvPr id="0" name=""/>
        <dsp:cNvSpPr/>
      </dsp:nvSpPr>
      <dsp:spPr>
        <a:xfrm>
          <a:off x="3675043" y="3022683"/>
          <a:ext cx="1251434" cy="1251434"/>
        </a:xfrm>
        <a:prstGeom prst="ellipse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Medir y evaluar</a:t>
          </a:r>
        </a:p>
      </dsp:txBody>
      <dsp:txXfrm>
        <a:off x="3858311" y="3205951"/>
        <a:ext cx="884898" cy="884898"/>
      </dsp:txXfrm>
    </dsp:sp>
    <dsp:sp modelId="{ECDD8901-549D-414A-A03F-AD4F53BB7A35}">
      <dsp:nvSpPr>
        <dsp:cNvPr id="0" name=""/>
        <dsp:cNvSpPr/>
      </dsp:nvSpPr>
      <dsp:spPr>
        <a:xfrm>
          <a:off x="3083560" y="1202286"/>
          <a:ext cx="1251434" cy="1251434"/>
        </a:xfrm>
        <a:prstGeom prst="ellipse">
          <a:avLst/>
        </a:prstGeom>
        <a:solidFill>
          <a:schemeClr val="accent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Definir una rutina</a:t>
          </a:r>
        </a:p>
      </dsp:txBody>
      <dsp:txXfrm>
        <a:off x="3266828" y="1385554"/>
        <a:ext cx="884898" cy="884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3CAA8-D8BA-4204-928D-A676C1011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BD549-F171-462C-BB20-D371447F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47F68-554D-412D-849E-90707C61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04E12-7D91-4E29-8E8E-E0665D2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A1198-AAE5-4EB1-B2F2-6DDFC16E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9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AC97-DD13-463B-835C-546FF211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9AE0AC-3E0E-4D4E-AAF4-F15E7B4F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80618-EF6C-4D07-ABFA-D63E5061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E6D08-665E-43AE-A60F-357349C6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38B6B-FEB9-40AB-A40F-FE9DC9AC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1B9D70-E9E1-457A-82E5-A18C7E77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5A5A2C-5D76-46A9-94C6-601D4D5B3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301C3-471E-4628-B920-ED854856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1D096-2132-4117-A48A-D123032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AD8E2-406A-4498-9B86-46545147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48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A141-F699-49A0-85A8-055373EF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E9120-DD25-4E16-A0B6-EFCEAD32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35624-17DE-433F-8FF1-746E9644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5538F-E0C8-409A-B815-747A2DD0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59FC1-2C2E-4CC3-B72C-4152F4B7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10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A41A2-8C6B-45E8-884A-0C2EE8E2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DCF8-E508-4024-8053-A95750A5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E7F64-97A9-49C1-AF9D-8FF71CE8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6329F-C238-4ACC-B1B6-EAC9044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10652-307C-4130-B1F2-84DC9490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D2D06-0FF5-4D50-A277-034801F3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7787F-DE6C-44C9-8B42-AA363BF67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B78AF-ED5B-4098-B815-8F6FFB78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E9FE7-91D8-409E-96D5-AA822677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7572D-ED9D-41DC-BA8D-3D5C83FB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8AC45-BD70-4D44-BD9C-199379AE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6E29-167D-4BCF-B95D-E23CDF1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4A969-7A32-4B50-9F03-E3160703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4DA0D8-E68B-4DAD-AF6A-CE32016E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ABB2BF-969A-41F2-9B24-EECE533A8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1B99C0-877F-46FD-97A9-CEF6ADC7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2B1A09-7E0D-4D42-8E5C-4FD58060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993D4B-0D77-4AA3-8248-4AEEC6F0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E39785-BA21-494E-B366-16D3C83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1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CA03D-FFE8-4474-B9C2-3B54E0B2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095A80-C1DC-4A2A-9485-39C33BE0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F12C14-6B7F-45D6-A6BE-E6404BC0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0FE103-498B-42ED-AE7E-4E49F843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8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208833-40E5-48D9-A369-9D821582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49FF40-CC78-4BD5-AF9F-301D9A56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237EA-5CBE-45BC-AF5C-8830C427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9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E0511-F254-40A9-861A-8918BCB1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71CB1-293B-42DC-8D1A-7EBDA863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EBC48-3C5F-433D-AC8E-24522A0D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1AB36-1E17-41F4-BF7C-379A68EB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F10CBC-DC4C-41F7-B652-7DE170F9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E7AC11-0403-4A43-9132-CB0176E2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87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0142-225A-48F1-9463-19EC221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0F7D45-6F0A-4937-A655-B1DE658C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742A7-4134-4887-976C-E270DC92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C973C-C46F-47BA-BB4F-A66B749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9F4ED-5775-4CD6-9B19-D59AD856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BE900-3A79-4AA3-BA27-ED36AFCA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76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E9E276-18AB-4060-AD28-36C84143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E6761-D07D-4A64-B6D0-6DFA49D2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B1C6F-742B-42C8-9B88-DBB3CB6F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3E0D-4A02-4D07-8C4D-5AEBE667C4FC}" type="datetimeFigureOut">
              <a:rPr lang="es-CO" smtClean="0"/>
              <a:t>25/11/2022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62B2A-71FF-4BA3-8E42-FEFF39447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2C9B4-FD35-404F-A3C9-C324F55F2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48C6-F850-4B4A-A842-CB563C3DCC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2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izaliz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0ACE-9EED-40E5-95D2-FE45E5AE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314"/>
            <a:ext cx="9144000" cy="310100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CO" dirty="0"/>
              <a:t>ORGANIZACIÓN DEL TRABAJO EN REDES SOCIALES Y USO DE PRINCIPALES REDES SOCIALES</a:t>
            </a:r>
          </a:p>
        </p:txBody>
      </p:sp>
    </p:spTree>
    <p:extLst>
      <p:ext uri="{BB962C8B-B14F-4D97-AF65-F5344CB8AC3E}">
        <p14:creationId xmlns:p14="http://schemas.microsoft.com/office/powerpoint/2010/main" val="13652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467B5-2DBC-4095-8EB8-ABF66A4721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CO" b="1" dirty="0"/>
              <a:t>USO DE REDES SOCIALES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7A445-3177-46A5-A84B-29A9198D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s-CO" b="1" dirty="0"/>
              <a:t>1. Facebook: </a:t>
            </a:r>
            <a:r>
              <a:rPr lang="es-CO" dirty="0"/>
              <a:t>es uno de los nombres más reconocidos en las Redes Sociales.</a:t>
            </a:r>
          </a:p>
          <a:p>
            <a:pPr marL="0" indent="0" algn="just">
              <a:buNone/>
            </a:pPr>
            <a:r>
              <a:rPr lang="es-CO" dirty="0"/>
              <a:t>Estas redes permiten a la gente encontrar amigos, compañeros con gustos similares o encontrar oportunidades de negocio, y todo ello basado en un intercambio continuo de información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2. </a:t>
            </a:r>
            <a:r>
              <a:rPr lang="es-CO" b="1" dirty="0"/>
              <a:t>Marketplace</a:t>
            </a:r>
            <a:r>
              <a:rPr lang="es-CO" dirty="0"/>
              <a:t>: U</a:t>
            </a:r>
            <a:r>
              <a:rPr lang="es-ES" dirty="0" err="1"/>
              <a:t>na</a:t>
            </a:r>
            <a:r>
              <a:rPr lang="es-ES" dirty="0"/>
              <a:t> plataforma donde los proveedores se reúnen para vender sus productos o servicios a una base de clientes común. El papel del propietario de un </a:t>
            </a:r>
            <a:r>
              <a:rPr lang="es-ES" dirty="0" err="1"/>
              <a:t>marketplace</a:t>
            </a:r>
            <a:r>
              <a:rPr lang="es-ES" dirty="0"/>
              <a:t> es reunir a los proveedores adecuados con los clientes adecuados para impulsar las ventas a través de la plataforma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01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CD00D-5C0F-43CF-B75D-787595D4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 fontScale="92500"/>
          </a:bodyPr>
          <a:lstStyle/>
          <a:p>
            <a:pPr marL="0" lvl="0" indent="0" algn="just">
              <a:buNone/>
            </a:pPr>
            <a:r>
              <a:rPr lang="es-CO" dirty="0"/>
              <a:t>2. </a:t>
            </a:r>
            <a:r>
              <a:rPr lang="es-CO" u="sng" dirty="0"/>
              <a:t>Twitter</a:t>
            </a:r>
            <a:r>
              <a:rPr lang="es-CO" dirty="0"/>
              <a:t>: se está convirtiendo en una de las más potentes herramientas de comunicación del futuro, enmarcada dentro de lo que se denomina “microblogging”.</a:t>
            </a:r>
          </a:p>
          <a:p>
            <a:pPr marL="0" indent="0" algn="just">
              <a:buNone/>
            </a:pPr>
            <a:r>
              <a:rPr lang="es-CO" dirty="0"/>
              <a:t>Twitter es probablemente la red social más cercana. En esta plataforma, los usuarios comparten opiniones, preguntas, sugerencias…</a:t>
            </a:r>
          </a:p>
          <a:p>
            <a:pPr marL="0" indent="0" algn="just">
              <a:buNone/>
            </a:pPr>
            <a:r>
              <a:rPr lang="es-CO" dirty="0"/>
              <a:t>Cuando un usuario quiere hacer una reclamación a una marca o resolver dudas, probablemente lo hará a través de esta plataforma.</a:t>
            </a:r>
          </a:p>
          <a:p>
            <a:pPr marL="0" indent="0" algn="just">
              <a:buNone/>
            </a:pPr>
            <a:r>
              <a:rPr lang="es-CO" dirty="0"/>
              <a:t>Además, Twitter comprende un extenso rango de diferentes edades dentro de sus perfiles. Los jóvenes la siguen utilizando y los más adultos se animan con ella también.</a:t>
            </a:r>
          </a:p>
          <a:p>
            <a:pPr marL="0" indent="0" algn="just">
              <a:buNone/>
            </a:pPr>
            <a:r>
              <a:rPr lang="es-CO" dirty="0"/>
              <a:t>Has de tener en cuenta que en Twitter se “juega” con mensajes cortos y se usan los hashtags. Las imágenes y vídeos también forman parte del contenido audiovisual, y recientemente se ha anunciado el uso de grabaciones de audios en la plataforma.</a:t>
            </a:r>
          </a:p>
          <a:p>
            <a:pPr marL="0" lvl="0" indent="0" algn="just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212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D7E68-C339-415D-A6F5-B36BC262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u="sng" dirty="0" err="1"/>
              <a:t>Youtube</a:t>
            </a:r>
            <a:r>
              <a:rPr lang="es-CO" dirty="0"/>
              <a:t>: Tener vídeos en la web incrementa 4 veces el tiempo que los usuarios invierten en ver la página Web porque cuando un usuario visita la web, si se tiene habilitado un video, el 70% de las personas lo visionan y los buscadores indexan los videos mucho antes que el resto de contenidos.</a:t>
            </a:r>
          </a:p>
          <a:p>
            <a:pPr marL="0" indent="0" algn="just">
              <a:buNone/>
            </a:pPr>
            <a:br>
              <a:rPr lang="es-CO" dirty="0"/>
            </a:br>
            <a:r>
              <a:rPr lang="es-CO" dirty="0"/>
              <a:t>Los usuarios de YouTube alcanzan un promedio de más de 30 minutos al día visualizando vídeos. Hoy en día a nivel de empresa es necesario tener presencia en las redes sociales multimedia. Un vídeo promocional o viral puede significar miles de visionados y muchas visitas a la página web.</a:t>
            </a:r>
          </a:p>
          <a:p>
            <a:pPr marL="0" indent="0" algn="just">
              <a:buNone/>
            </a:pPr>
            <a:r>
              <a:rPr lang="es-CO" dirty="0"/>
              <a:t> 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333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CB4CC-9E2A-4D40-B860-A8E49DBC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b="1" dirty="0"/>
              <a:t>LINKEDLN: </a:t>
            </a:r>
            <a:r>
              <a:rPr lang="es-CO" dirty="0"/>
              <a:t>Cada vez más profesionales utilizan LinkedIn para conectarse con colegas y contactos de negocios. Sin embargo, hay muchas personas que no saben exactamente por qué lo están utilizando. </a:t>
            </a:r>
          </a:p>
          <a:p>
            <a:pPr marL="0" indent="0">
              <a:buNone/>
            </a:pPr>
            <a:r>
              <a:rPr lang="es-CO" b="1" dirty="0"/>
              <a:t>Instagram: </a:t>
            </a:r>
            <a:r>
              <a:rPr lang="es-CO" dirty="0"/>
              <a:t>Sin duda, es la plataforma social que está más de moda a día de hoy. Un estudio anual de redes social 2018 concluye que Instagram es la red social que más ha crecido este año.</a:t>
            </a:r>
          </a:p>
          <a:p>
            <a:pPr algn="just"/>
            <a:r>
              <a:rPr lang="es-CO" dirty="0"/>
              <a:t>La preferida entre los jóvenes, y cada vez más usada por un público adulto, es a su vez la red social que más está aumentando en publicidad.</a:t>
            </a:r>
          </a:p>
          <a:p>
            <a:pPr algn="just"/>
            <a:r>
              <a:rPr lang="es-CO" dirty="0"/>
              <a:t>Esta plataforma se basa en las imágenes. Además, poco a poco está incrementando el uso del vídeo.</a:t>
            </a:r>
          </a:p>
          <a:p>
            <a:pPr algn="just"/>
            <a:r>
              <a:rPr lang="es-CO" dirty="0"/>
              <a:t>Las </a:t>
            </a:r>
            <a:r>
              <a:rPr lang="es-CO" dirty="0" err="1"/>
              <a:t>stories</a:t>
            </a:r>
            <a:r>
              <a:rPr lang="es-CO" dirty="0"/>
              <a:t> de Instagram (imágenes o vídeos cortos, con una duración en la plataforma de 24 horas) también son una parte importante de esta red social, siendo cada vez más usadas por las empresas.</a:t>
            </a:r>
          </a:p>
          <a:p>
            <a:pPr marL="0" indent="0" algn="just">
              <a:buNone/>
            </a:pPr>
            <a:r>
              <a:rPr lang="es-CO" b="1" dirty="0"/>
              <a:t> </a:t>
            </a: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4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B5287-4B75-4F0F-8844-33F0F6F9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b="1" dirty="0"/>
              <a:t>PINTEREST: </a:t>
            </a:r>
            <a:r>
              <a:rPr lang="es-CO" dirty="0"/>
              <a:t>Esta red social no es de las más utilizadas, pero muchos usuarios recurren a ella para lograr información de manera audiovisual.</a:t>
            </a:r>
          </a:p>
          <a:p>
            <a:pPr marL="0" indent="0" algn="just">
              <a:buNone/>
            </a:pPr>
            <a:r>
              <a:rPr lang="es-CO" dirty="0"/>
              <a:t>Esta plataforma puede ayudarte a posicionar imágenes y derivar nuevos usuarios a una web. En esta red los usuarios buscan inspiración e información. Por eso mismo, la gran mayoría de las empresas que tienen presencia en ella, utilizan las infografías como medio para acercarse a su público.</a:t>
            </a:r>
          </a:p>
          <a:p>
            <a:pPr marL="0" indent="0" algn="just">
              <a:buNone/>
            </a:pPr>
            <a:r>
              <a:rPr lang="es-CO" dirty="0"/>
              <a:t>Los negocios que más se aprovechan de esta plataforma son:</a:t>
            </a:r>
          </a:p>
          <a:p>
            <a:pPr algn="just"/>
            <a:r>
              <a:rPr lang="es-CO" dirty="0"/>
              <a:t>Gastronomía y vida saludable</a:t>
            </a:r>
          </a:p>
          <a:p>
            <a:pPr algn="just"/>
            <a:r>
              <a:rPr lang="es-CO" dirty="0"/>
              <a:t>Moda y belleza</a:t>
            </a:r>
          </a:p>
          <a:p>
            <a:pPr algn="just"/>
            <a:r>
              <a:rPr lang="es-CO" dirty="0"/>
              <a:t>Diseño, marketing digital e innovación</a:t>
            </a:r>
          </a:p>
          <a:p>
            <a:pPr algn="just"/>
            <a:r>
              <a:rPr lang="es-CO" dirty="0"/>
              <a:t> Nupcial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545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8FAD-4B6E-4A9D-8982-C922750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CO" b="1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F6F10-DBAF-4BEA-91C1-73C71DE9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Ingresa a la plataforma de gamificación: </a:t>
            </a:r>
            <a:r>
              <a:rPr lang="es-CO" dirty="0">
                <a:hlinkClick r:id="rId2"/>
              </a:rPr>
              <a:t>www.quizalize.com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Resuelve cuestionario Organización del trabajo en </a:t>
            </a:r>
            <a:r>
              <a:rPr lang="es-CO"/>
              <a:t>Redes Sociales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46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E134-1574-41B2-BDD3-EA3029B052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CO" b="1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B56FA-3EBE-4760-B18B-A2EF24AF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www.plataformateleformacion.com</a:t>
            </a:r>
          </a:p>
        </p:txBody>
      </p:sp>
    </p:spTree>
    <p:extLst>
      <p:ext uri="{BB962C8B-B14F-4D97-AF65-F5344CB8AC3E}">
        <p14:creationId xmlns:p14="http://schemas.microsoft.com/office/powerpoint/2010/main" val="3216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9098-1E05-447C-900D-47525FB064B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CO" b="1" dirty="0"/>
              <a:t>ORGANIZACIÓN DEL TRABAJO EN REDES SOCIALES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B4998-90E4-451D-9B93-405A9A68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Antes de efectuar cualquier tarea, hay que planificar la campaña de marketing en base a unos tiempos marcados y a los recursos de los que se dispone, recursos económicos, materiales y humanos. Y por supuesto también hay que medir y analizar si los resultados que se obtienen son los esperados o por el contrario hay que implementar medidas correctoras</a:t>
            </a:r>
          </a:p>
        </p:txBody>
      </p:sp>
    </p:spTree>
    <p:extLst>
      <p:ext uri="{BB962C8B-B14F-4D97-AF65-F5344CB8AC3E}">
        <p14:creationId xmlns:p14="http://schemas.microsoft.com/office/powerpoint/2010/main" val="374181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1705-F7AC-4F82-82DD-A2F095F76F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CO" b="1" dirty="0"/>
              <a:t>ASPECTOS A CONSIDERAR EN LA ORGANIZACIÓN DEL TRABAJO REDES SOCIALES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2AA93A9-F637-4EDC-BBF2-53829F13D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13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157C9AF-8CE0-4391-BB32-FA555D70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pPr marL="0" indent="0" algn="just">
              <a:buNone/>
            </a:pPr>
            <a:r>
              <a:rPr lang="es-CO" u="sng" dirty="0"/>
              <a:t>Escuchar</a:t>
            </a:r>
            <a:r>
              <a:rPr lang="es-CO" dirty="0"/>
              <a:t>: Realizar un primer testeo de la opinión de la marca entre los clientes, es uno de los pasos más importantes a la hora de empezar a desarrollar un Social Media Plan, ya que ayudará a enfocar la estrategia por el lado adecuado, lo que repercutirá directamente en el ROI. </a:t>
            </a:r>
            <a:br>
              <a:rPr lang="es-CO" dirty="0"/>
            </a:br>
            <a:br>
              <a:rPr lang="es-CO" dirty="0"/>
            </a:br>
            <a:r>
              <a:rPr lang="es-CO" b="1" dirty="0"/>
              <a:t>El</a:t>
            </a:r>
            <a:r>
              <a:rPr lang="es-CO" dirty="0"/>
              <a:t> retorno sobre la inversión (RSI o ROI, por sus siglas en inglés) es una razón financiera que compara el beneficio o la utilidad obtenida en relación a la inversión realizada, es decir, «representa una herramienta para analizar el rendimiento que la empresa tiene desde el punto de vista financiero.</a:t>
            </a:r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252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C1BB94-9BCD-4F51-8555-D1C7B1BA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831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s-CO" sz="2800" u="sng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Planificar la estrategia</a:t>
            </a:r>
            <a:r>
              <a:rPr lang="es-CO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 Para hacer un Social Media Plan</a:t>
            </a:r>
            <a:br>
              <a:rPr lang="es-CO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1ADAC-A0EC-4A0C-8C15-32282FFAA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3513"/>
            <a:ext cx="5181600" cy="45734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/>
              <a:t>1. ¿Cuál es el modelo de negocio?</a:t>
            </a:r>
            <a:endParaRPr lang="es-CO" dirty="0"/>
          </a:p>
          <a:p>
            <a:r>
              <a:rPr lang="es-CO" dirty="0"/>
              <a:t>¿Cuáles son las vías de ingresos?</a:t>
            </a:r>
          </a:p>
          <a:p>
            <a:r>
              <a:rPr lang="es-CO" dirty="0"/>
              <a:t>¿Qué productos se venden más?</a:t>
            </a:r>
          </a:p>
          <a:p>
            <a:r>
              <a:rPr lang="es-CO" dirty="0"/>
              <a:t>¿En qué zona geográficas?</a:t>
            </a:r>
          </a:p>
          <a:p>
            <a:r>
              <a:rPr lang="es-CO" dirty="0"/>
              <a:t>¿Cuántos trabajadores hay?</a:t>
            </a:r>
          </a:p>
          <a:p>
            <a:pPr marL="0" indent="0">
              <a:buNone/>
            </a:pPr>
            <a:r>
              <a:rPr lang="es-CO" b="1" dirty="0"/>
              <a:t>2. ¿Cuál es la meta del proyecto?</a:t>
            </a:r>
            <a:endParaRPr lang="es-CO" dirty="0"/>
          </a:p>
          <a:p>
            <a:r>
              <a:rPr lang="es-CO" dirty="0"/>
              <a:t>¿Qué se pretende alcanzar con el Plan Social Media?</a:t>
            </a:r>
          </a:p>
          <a:p>
            <a:pPr marL="0" indent="0">
              <a:buNone/>
            </a:pPr>
            <a:r>
              <a:rPr lang="es-CO" b="1" dirty="0"/>
              <a:t>3. Auditoría de Social Media</a:t>
            </a:r>
            <a:endParaRPr lang="es-CO" dirty="0"/>
          </a:p>
          <a:p>
            <a:r>
              <a:rPr lang="es-CO" dirty="0"/>
              <a:t>Análisis Web y competencia</a:t>
            </a:r>
          </a:p>
          <a:p>
            <a:r>
              <a:rPr lang="es-CO" dirty="0"/>
              <a:t>Análisis RRSS y competencia</a:t>
            </a:r>
          </a:p>
          <a:p>
            <a:r>
              <a:rPr lang="es-CO" dirty="0"/>
              <a:t>Estratega en canales digitales (SEM)</a:t>
            </a:r>
          </a:p>
          <a:p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A08A87E-6BAC-4A16-964E-63ED769E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8956"/>
            <a:ext cx="5181600" cy="4918007"/>
          </a:xfrm>
        </p:spPr>
        <p:txBody>
          <a:bodyPr>
            <a:normAutofit fontScale="85000" lnSpcReduction="20000"/>
          </a:bodyPr>
          <a:lstStyle/>
          <a:p>
            <a:endParaRPr lang="es-CO" dirty="0"/>
          </a:p>
          <a:p>
            <a:pPr marL="0" indent="0">
              <a:buNone/>
            </a:pPr>
            <a:r>
              <a:rPr lang="es-CO" b="1" dirty="0"/>
              <a:t>4. Análisis DAFO</a:t>
            </a:r>
            <a:endParaRPr lang="es-CO" dirty="0"/>
          </a:p>
          <a:p>
            <a:r>
              <a:rPr lang="es-CO" dirty="0"/>
              <a:t>o Debilidades</a:t>
            </a:r>
          </a:p>
          <a:p>
            <a:r>
              <a:rPr lang="es-CO" dirty="0"/>
              <a:t>o Amenazas</a:t>
            </a:r>
          </a:p>
          <a:p>
            <a:r>
              <a:rPr lang="es-CO" dirty="0"/>
              <a:t>o Fortalezas</a:t>
            </a:r>
          </a:p>
          <a:p>
            <a:r>
              <a:rPr lang="es-CO" dirty="0"/>
              <a:t>o Oportunidades</a:t>
            </a:r>
          </a:p>
          <a:p>
            <a:pPr marL="0" indent="0">
              <a:buNone/>
            </a:pPr>
            <a:r>
              <a:rPr lang="es-CO" b="1" dirty="0"/>
              <a:t>5. Define a tu Público Objetivo</a:t>
            </a:r>
            <a:endParaRPr lang="es-CO" dirty="0"/>
          </a:p>
          <a:p>
            <a:r>
              <a:rPr lang="es-CO" dirty="0"/>
              <a:t>¿Quién es tu </a:t>
            </a:r>
            <a:r>
              <a:rPr lang="es-CO" dirty="0" err="1"/>
              <a:t>buyer</a:t>
            </a:r>
            <a:r>
              <a:rPr lang="es-CO" dirty="0"/>
              <a:t> (comprador) persona?</a:t>
            </a:r>
          </a:p>
          <a:p>
            <a:r>
              <a:rPr lang="es-CO" dirty="0"/>
              <a:t>¿Cuáles son sus puntos de dolor?</a:t>
            </a:r>
          </a:p>
          <a:p>
            <a:r>
              <a:rPr lang="es-CO" dirty="0"/>
              <a:t>¿Cuáles son sus objetivos?</a:t>
            </a:r>
          </a:p>
          <a:p>
            <a:r>
              <a:rPr lang="es-CO" dirty="0"/>
              <a:t>¿Y sus aspiraciones?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714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38DD0-0EF5-4672-99D1-6287A2B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42122"/>
            <a:ext cx="5181600" cy="543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6. Define los recursos necesarios</a:t>
            </a:r>
            <a:endParaRPr lang="es-CO" dirty="0"/>
          </a:p>
          <a:p>
            <a:pPr algn="just"/>
            <a:r>
              <a:rPr lang="es-CO" dirty="0"/>
              <a:t>¿De qué recursos (Tangibles e intangibles) dispones para llevar a cabo la estrategia de social media?</a:t>
            </a:r>
          </a:p>
          <a:p>
            <a:pPr marL="0" indent="0" algn="just">
              <a:buNone/>
            </a:pPr>
            <a:r>
              <a:rPr lang="es-CO" b="1" dirty="0"/>
              <a:t>7. Elecciones de las Redes Sociales.</a:t>
            </a:r>
            <a:endParaRPr lang="es-CO" dirty="0"/>
          </a:p>
          <a:p>
            <a:pPr algn="just"/>
            <a:r>
              <a:rPr lang="es-CO" dirty="0"/>
              <a:t>En base al análisis realizado: ¿En qué redes sociales se debe de tener presencia?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EEDFD5-E18A-4FA2-875A-9E24E617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42122"/>
            <a:ext cx="5181600" cy="543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8. Determinación de los objetivos.</a:t>
            </a:r>
            <a:endParaRPr lang="es-CO" dirty="0"/>
          </a:p>
          <a:p>
            <a:pPr marL="0" indent="0">
              <a:buNone/>
            </a:pPr>
            <a:r>
              <a:rPr lang="es-CO" b="1" dirty="0"/>
              <a:t>9. Medición de los resultados</a:t>
            </a:r>
            <a:endParaRPr lang="es-CO" dirty="0"/>
          </a:p>
          <a:p>
            <a:pPr algn="just"/>
            <a:r>
              <a:rPr lang="es-CO" dirty="0"/>
              <a:t> Establecimiento de KPI</a:t>
            </a:r>
          </a:p>
          <a:p>
            <a:pPr algn="just"/>
            <a:r>
              <a:rPr lang="es-CO" dirty="0"/>
              <a:t> ¿Se están alcanzando los objetivos?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305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https://www.plataformateleformacion.com/Temario/2230/2.4/02_01.gif">
            <a:extLst>
              <a:ext uri="{FF2B5EF4-FFF2-40B4-BE49-F238E27FC236}">
                <a16:creationId xmlns:a16="http://schemas.microsoft.com/office/drawing/2014/main" id="{34590751-CD26-4B9C-AB7A-3D9A80EAE8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429491"/>
            <a:ext cx="10002982" cy="5760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14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E367CA-8EE7-4421-9E92-A4615481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pPr marL="0" indent="0" algn="just">
              <a:buNone/>
            </a:pPr>
            <a:r>
              <a:rPr lang="es-CO" u="sng" dirty="0"/>
              <a:t>Crear compromiso</a:t>
            </a:r>
            <a:r>
              <a:rPr lang="es-CO" b="1" dirty="0"/>
              <a:t>: </a:t>
            </a:r>
            <a:r>
              <a:rPr lang="es-CO" dirty="0"/>
              <a:t>Una campaña exitosa lleva consigo el compromiso por parte de los empleados de la empresa, por lo que debe apoyárseles a que colaboren en la promoción de la empresa en Redes Sociales, siendo aconsejable darles una pequeña formación que les ayude a comprender mejor cómo usar las Redes Sociales en beneficio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97156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00710-111B-4313-BE9A-3121CE26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91"/>
            <a:ext cx="10515600" cy="5442672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Medir y evaluar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- ¿Cuáles de las acciones han resultado más exitosas? </a:t>
            </a:r>
            <a:br>
              <a:rPr lang="es-CO" dirty="0"/>
            </a:br>
            <a:br>
              <a:rPr lang="es-CO" dirty="0"/>
            </a:br>
            <a:r>
              <a:rPr lang="es-CO" dirty="0"/>
              <a:t>- ¿El tener presencia en Redes Sociales ha incrementado el grado de satisfacción de los clientes? </a:t>
            </a:r>
            <a:br>
              <a:rPr lang="es-CO" dirty="0"/>
            </a:br>
            <a:br>
              <a:rPr lang="es-CO" dirty="0"/>
            </a:br>
            <a:r>
              <a:rPr lang="es-CO" dirty="0"/>
              <a:t>- ¿Está resultando rentable a nivel cuantitativo y cualitativo el que la empresa esté en Redes Sociales? 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9221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893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ORGANIZACIÓN DEL TRABAJO EN REDES SOCIALES Y USO DE PRINCIPALES REDES SOCIALES</vt:lpstr>
      <vt:lpstr>ORGANIZACIÓN DEL TRABAJO EN REDES SOCIALES</vt:lpstr>
      <vt:lpstr>ASPECTOS A CONSIDERAR EN LA ORGANIZACIÓN DEL TRABAJO REDES SOCIALES</vt:lpstr>
      <vt:lpstr>Presentación de PowerPoint</vt:lpstr>
      <vt:lpstr>Planificar la estrategia: Para hacer un Social Media Plan </vt:lpstr>
      <vt:lpstr>Presentación de PowerPoint</vt:lpstr>
      <vt:lpstr>Presentación de PowerPoint</vt:lpstr>
      <vt:lpstr>Presentación de PowerPoint</vt:lpstr>
      <vt:lpstr>Presentación de PowerPoint</vt:lpstr>
      <vt:lpstr>USO DE REDES SOCIALES</vt:lpstr>
      <vt:lpstr>Presentación de PowerPoint</vt:lpstr>
      <vt:lpstr>Presentación de PowerPoint</vt:lpstr>
      <vt:lpstr>Presentación de PowerPoint</vt:lpstr>
      <vt:lpstr>Presentación de PowerPoint</vt:lpstr>
      <vt:lpstr>ACTIVIDAD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DEL TRABAJO EN REDES SOCIALES Y USO DE PRINCIPALES REDES SOCIALES</dc:title>
  <dc:creator>Héctor Agudelo</dc:creator>
  <cp:lastModifiedBy>Héctor Agudelo</cp:lastModifiedBy>
  <cp:revision>15</cp:revision>
  <dcterms:created xsi:type="dcterms:W3CDTF">2022-10-26T15:50:54Z</dcterms:created>
  <dcterms:modified xsi:type="dcterms:W3CDTF">2022-11-25T23:47:24Z</dcterms:modified>
</cp:coreProperties>
</file>