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7" r:id="rId17"/>
    <p:sldId id="278" r:id="rId18"/>
    <p:sldId id="279" r:id="rId19"/>
    <p:sldId id="270" r:id="rId20"/>
    <p:sldId id="274" r:id="rId21"/>
    <p:sldId id="273" r:id="rId22"/>
    <p:sldId id="271" r:id="rId23"/>
    <p:sldId id="272" r:id="rId24"/>
    <p:sldId id="281" r:id="rId25"/>
    <p:sldId id="275" r:id="rId26"/>
    <p:sldId id="280" r:id="rId27"/>
    <p:sldId id="290" r:id="rId28"/>
    <p:sldId id="291" r:id="rId29"/>
    <p:sldId id="292" r:id="rId30"/>
    <p:sldId id="293" r:id="rId31"/>
    <p:sldId id="294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8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rodriguez novoa" initials="mrn" lastIdx="1" clrIdx="0">
    <p:extLst>
      <p:ext uri="{19B8F6BF-5375-455C-9EA6-DF929625EA0E}">
        <p15:presenceInfo xmlns:p15="http://schemas.microsoft.com/office/powerpoint/2012/main" userId="66dea9d860ff4d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95238" autoAdjust="0"/>
  </p:normalViewPr>
  <p:slideViewPr>
    <p:cSldViewPr snapToGrid="0">
      <p:cViewPr>
        <p:scale>
          <a:sx n="76" d="100"/>
          <a:sy n="76" d="100"/>
        </p:scale>
        <p:origin x="43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D9EC-0427-408E-B345-CB826D1B6F74}" type="datetimeFigureOut">
              <a:rPr lang="es-ES" smtClean="0"/>
              <a:t>22/01/2022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2C6AEBD-4AD6-4D2E-8364-9D567A1BCF74}" type="slidenum">
              <a:rPr lang="es-ES" smtClean="0"/>
              <a:t>‹#›</a:t>
            </a:fld>
            <a:endParaRPr lang="es-E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580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D9EC-0427-408E-B345-CB826D1B6F74}" type="datetimeFigureOut">
              <a:rPr lang="es-ES" smtClean="0"/>
              <a:t>22/01/2022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AEBD-4AD6-4D2E-8364-9D567A1BCF74}" type="slidenum">
              <a:rPr lang="es-ES" smtClean="0"/>
              <a:t>‹#›</a:t>
            </a:fld>
            <a:endParaRPr lang="es-E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42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D9EC-0427-408E-B345-CB826D1B6F74}" type="datetimeFigureOut">
              <a:rPr lang="es-ES" smtClean="0"/>
              <a:t>22/01/2022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AEBD-4AD6-4D2E-8364-9D567A1BCF74}" type="slidenum">
              <a:rPr lang="es-ES" smtClean="0"/>
              <a:t>‹#›</a:t>
            </a:fld>
            <a:endParaRPr lang="es-E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413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FFD9EC-0427-408E-B345-CB826D1B6F74}" type="datetimeFigureOut">
              <a:rPr lang="es-ES" smtClean="0"/>
              <a:t>22/01/2022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AEBD-4AD6-4D2E-8364-9D567A1BCF74}" type="slidenum">
              <a:rPr lang="es-ES" smtClean="0"/>
              <a:t>‹#›</a:t>
            </a:fld>
            <a:endParaRPr lang="es-E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962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D9EC-0427-408E-B345-CB826D1B6F74}" type="datetimeFigureOut">
              <a:rPr lang="es-ES" smtClean="0"/>
              <a:t>22/01/2022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AEBD-4AD6-4D2E-8364-9D567A1BCF74}" type="slidenum">
              <a:rPr lang="es-ES" smtClean="0"/>
              <a:t>‹#›</a:t>
            </a:fld>
            <a:endParaRPr lang="es-E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77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D9EC-0427-408E-B345-CB826D1B6F74}" type="datetimeFigureOut">
              <a:rPr lang="es-ES" smtClean="0"/>
              <a:t>22/01/2022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AEBD-4AD6-4D2E-8364-9D567A1BCF74}" type="slidenum">
              <a:rPr lang="es-ES" smtClean="0"/>
              <a:t>‹#›</a:t>
            </a:fld>
            <a:endParaRPr lang="es-E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899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D9EC-0427-408E-B345-CB826D1B6F74}" type="datetimeFigureOut">
              <a:rPr lang="es-ES" smtClean="0"/>
              <a:t>22/01/2022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AEBD-4AD6-4D2E-8364-9D567A1BCF74}" type="slidenum">
              <a:rPr lang="es-ES" smtClean="0"/>
              <a:t>‹#›</a:t>
            </a:fld>
            <a:endParaRPr lang="es-E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512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D9EC-0427-408E-B345-CB826D1B6F74}" type="datetimeFigureOut">
              <a:rPr lang="es-ES" smtClean="0"/>
              <a:t>22/01/2022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AEBD-4AD6-4D2E-8364-9D567A1BCF74}" type="slidenum">
              <a:rPr lang="es-ES" smtClean="0"/>
              <a:t>‹#›</a:t>
            </a:fld>
            <a:endParaRPr lang="es-E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882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D9EC-0427-408E-B345-CB826D1B6F74}" type="datetimeFigureOut">
              <a:rPr lang="es-ES" smtClean="0"/>
              <a:t>22/01/2022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AEBD-4AD6-4D2E-8364-9D567A1BCF7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446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D9EC-0427-408E-B345-CB826D1B6F74}" type="datetimeFigureOut">
              <a:rPr lang="es-ES" smtClean="0"/>
              <a:t>22/01/2022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AEBD-4AD6-4D2E-8364-9D567A1BCF74}" type="slidenum">
              <a:rPr lang="es-ES" smtClean="0"/>
              <a:t>‹#›</a:t>
            </a:fld>
            <a:endParaRPr lang="es-E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98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FFD9EC-0427-408E-B345-CB826D1B6F74}" type="datetimeFigureOut">
              <a:rPr lang="es-ES" smtClean="0"/>
              <a:t>22/01/2022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2C6AEBD-4AD6-4D2E-8364-9D567A1BCF74}" type="slidenum">
              <a:rPr lang="es-ES" smtClean="0"/>
              <a:t>‹#›</a:t>
            </a:fld>
            <a:endParaRPr lang="es-E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86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FD9EC-0427-408E-B345-CB826D1B6F74}" type="datetimeFigureOut">
              <a:rPr lang="es-ES" smtClean="0"/>
              <a:t>22/01/2022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C6AEBD-4AD6-4D2E-8364-9D567A1BCF7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452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SQL" TargetMode="External"/><Relationship Id="rId2" Type="http://schemas.openxmlformats.org/officeDocument/2006/relationships/hyperlink" Target="https://es.wikipedia.org/wiki/Lenguaje_de_consul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.wikipedia.org/wiki/Hibernate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boss.org/hibernate/orm/5.6/userguide/html_single/Hibernate_User_Guide.html" TargetMode="External"/><Relationship Id="rId2" Type="http://schemas.openxmlformats.org/officeDocument/2006/relationships/hyperlink" Target="https://docs.jboss.org/hibernate/orm/5.6/quickstart/html_single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F99A-EA4E-4EF7-A347-002FB63A9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541" y="945913"/>
            <a:ext cx="8637073" cy="2618554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92D050"/>
                </a:solidFill>
              </a:rPr>
              <a:t>ORM-</a:t>
            </a:r>
            <a:r>
              <a:rPr lang="es-ES" b="1" dirty="0" err="1">
                <a:solidFill>
                  <a:srgbClr val="92D050"/>
                </a:solidFill>
              </a:rPr>
              <a:t>Hibernate</a:t>
            </a:r>
            <a:endParaRPr lang="es-ES" b="1" dirty="0">
              <a:solidFill>
                <a:srgbClr val="92D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29683-27D8-4F54-9679-44A6925BF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2252" y="3564467"/>
            <a:ext cx="8637072" cy="1071095"/>
          </a:xfrm>
        </p:spPr>
        <p:txBody>
          <a:bodyPr>
            <a:normAutofit/>
          </a:bodyPr>
          <a:lstStyle/>
          <a:p>
            <a:r>
              <a:rPr lang="es-ES" sz="2400" b="1" i="0" u="none" strike="noStrike" baseline="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Herramientas de mapeo objeto‐relacional</a:t>
            </a:r>
            <a:endParaRPr lang="es-ES" sz="24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525D-409C-4CCC-88B3-BFD27219F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46876"/>
          </a:xfrm>
        </p:spPr>
        <p:txBody>
          <a:bodyPr>
            <a:normAutofit/>
          </a:bodyPr>
          <a:lstStyle/>
          <a:p>
            <a:r>
              <a:rPr lang="es-ES" sz="2000" b="1" i="0" u="none" strike="noStrike" baseline="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4.1. CLASES JAVA PARA REPRESENTAR LOS OBJETOS (POJO)</a:t>
            </a:r>
            <a:endParaRPr lang="es-ES" sz="20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5754C-6F95-4F11-91B6-26A3A00F0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1600201"/>
            <a:ext cx="4965730" cy="3866144"/>
          </a:xfrm>
        </p:spPr>
        <p:txBody>
          <a:bodyPr>
            <a:normAutofit/>
          </a:bodyPr>
          <a:lstStyle/>
          <a:p>
            <a:pPr algn="just"/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Las clases Java representan objetos en una aplicación que use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A estas clases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se refiere a ellas como POJO (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Plain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Old Java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768DBB-B513-480B-B933-29B07503457D}"/>
              </a:ext>
            </a:extLst>
          </p:cNvPr>
          <p:cNvSpPr txBox="1">
            <a:spLocks/>
          </p:cNvSpPr>
          <p:nvPr/>
        </p:nvSpPr>
        <p:spPr>
          <a:xfrm>
            <a:off x="6095998" y="1200150"/>
            <a:ext cx="5372101" cy="565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Albumes</a:t>
            </a:r>
            <a:r>
              <a:rPr lang="es-ES" dirty="0"/>
              <a:t>  </a:t>
            </a:r>
            <a:r>
              <a:rPr lang="es-ES" dirty="0" err="1">
                <a:solidFill>
                  <a:srgbClr val="FF0000"/>
                </a:solidFill>
              </a:rPr>
              <a:t>implements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java.io.Serializable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/>
              <a:t>{</a:t>
            </a:r>
          </a:p>
          <a:p>
            <a:pPr marL="0" indent="0" algn="just">
              <a:buNone/>
            </a:pPr>
            <a:r>
              <a:rPr lang="es-ES" dirty="0"/>
              <a:t>     </a:t>
            </a: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id;</a:t>
            </a:r>
          </a:p>
          <a:p>
            <a:pPr marL="0" indent="0" algn="just">
              <a:buNone/>
            </a:pPr>
            <a:r>
              <a:rPr lang="es-ES" dirty="0"/>
              <a:t>     </a:t>
            </a: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titulo;</a:t>
            </a:r>
          </a:p>
          <a:p>
            <a:pPr marL="0" indent="0" algn="just">
              <a:buNone/>
            </a:pPr>
            <a:r>
              <a:rPr lang="es-ES" dirty="0"/>
              <a:t>     </a:t>
            </a: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autor;</a:t>
            </a:r>
          </a:p>
          <a:p>
            <a:pPr marL="0" indent="0" algn="just">
              <a:buNone/>
            </a:pPr>
            <a:r>
              <a:rPr lang="es-ES" dirty="0"/>
              <a:t>    </a:t>
            </a:r>
            <a:r>
              <a:rPr lang="es-ES" b="1" dirty="0" err="1"/>
              <a:t>public</a:t>
            </a:r>
            <a:r>
              <a:rPr lang="es-ES" b="1" dirty="0"/>
              <a:t> </a:t>
            </a:r>
            <a:r>
              <a:rPr lang="es-ES" b="1" dirty="0" err="1"/>
              <a:t>Albumes</a:t>
            </a:r>
            <a:r>
              <a:rPr lang="es-ES" b="1" dirty="0"/>
              <a:t>() {}</a:t>
            </a:r>
            <a:r>
              <a:rPr lang="es-ES" dirty="0"/>
              <a:t>	</a:t>
            </a:r>
          </a:p>
          <a:p>
            <a:pPr marL="0" indent="0" algn="just">
              <a:buNone/>
            </a:pP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Albumes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id) {  </a:t>
            </a:r>
            <a:r>
              <a:rPr lang="es-ES" dirty="0" err="1"/>
              <a:t>this.id</a:t>
            </a:r>
            <a:r>
              <a:rPr lang="es-ES" dirty="0"/>
              <a:t> = id; }</a:t>
            </a:r>
          </a:p>
          <a:p>
            <a:pPr marL="0" indent="0" algn="just">
              <a:buNone/>
            </a:pP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Albumes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id, </a:t>
            </a:r>
            <a:r>
              <a:rPr lang="es-ES" dirty="0" err="1"/>
              <a:t>String</a:t>
            </a:r>
            <a:r>
              <a:rPr lang="es-ES" dirty="0"/>
              <a:t> titulo, </a:t>
            </a:r>
            <a:r>
              <a:rPr lang="es-ES" dirty="0" err="1"/>
              <a:t>String</a:t>
            </a:r>
            <a:r>
              <a:rPr lang="es-ES" dirty="0"/>
              <a:t> autor) {</a:t>
            </a:r>
          </a:p>
          <a:p>
            <a:pPr marL="0" indent="0" algn="just">
              <a:buNone/>
            </a:pPr>
            <a:r>
              <a:rPr lang="es-ES" dirty="0"/>
              <a:t>       </a:t>
            </a:r>
            <a:r>
              <a:rPr lang="es-ES" dirty="0" err="1"/>
              <a:t>this.id</a:t>
            </a:r>
            <a:r>
              <a:rPr lang="es-ES" dirty="0"/>
              <a:t> = id;</a:t>
            </a:r>
          </a:p>
          <a:p>
            <a:pPr marL="0" indent="0" algn="just">
              <a:buNone/>
            </a:pPr>
            <a:r>
              <a:rPr lang="es-ES" dirty="0"/>
              <a:t>       </a:t>
            </a:r>
            <a:r>
              <a:rPr lang="es-ES" dirty="0" err="1"/>
              <a:t>this.titulo</a:t>
            </a:r>
            <a:r>
              <a:rPr lang="es-ES" dirty="0"/>
              <a:t> = titulo;</a:t>
            </a:r>
          </a:p>
          <a:p>
            <a:pPr marL="0" indent="0" algn="just">
              <a:buNone/>
            </a:pPr>
            <a:r>
              <a:rPr lang="es-ES" dirty="0"/>
              <a:t>       </a:t>
            </a:r>
            <a:r>
              <a:rPr lang="es-ES" dirty="0" err="1"/>
              <a:t>this.autor</a:t>
            </a:r>
            <a:r>
              <a:rPr lang="es-ES" dirty="0"/>
              <a:t> = autor;</a:t>
            </a:r>
          </a:p>
          <a:p>
            <a:pPr marL="0" indent="0" algn="just">
              <a:buNone/>
            </a:pPr>
            <a:r>
              <a:rPr lang="es-ES" dirty="0"/>
              <a:t>    }</a:t>
            </a:r>
          </a:p>
          <a:p>
            <a:pPr marL="0" indent="0" algn="just">
              <a:buNone/>
            </a:pP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getId</a:t>
            </a:r>
            <a:r>
              <a:rPr lang="es-ES" dirty="0"/>
              <a:t>() {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this.id</a:t>
            </a:r>
            <a:r>
              <a:rPr lang="es-ES" dirty="0"/>
              <a:t>;  }</a:t>
            </a:r>
          </a:p>
          <a:p>
            <a:pPr marL="0" indent="0" algn="just">
              <a:buNone/>
            </a:pP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setId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id) {     </a:t>
            </a:r>
            <a:r>
              <a:rPr lang="es-ES" dirty="0" err="1"/>
              <a:t>this.id</a:t>
            </a:r>
            <a:r>
              <a:rPr lang="es-ES" dirty="0"/>
              <a:t> = id;}</a:t>
            </a:r>
          </a:p>
          <a:p>
            <a:pPr marL="0" indent="0" algn="just">
              <a:buNone/>
            </a:pP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getTitulo</a:t>
            </a:r>
            <a:r>
              <a:rPr lang="es-ES" dirty="0"/>
              <a:t>() {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this.titulo</a:t>
            </a:r>
            <a:r>
              <a:rPr lang="es-ES" dirty="0"/>
              <a:t>  }</a:t>
            </a:r>
          </a:p>
          <a:p>
            <a:pPr marL="0" indent="0" algn="just">
              <a:buNone/>
            </a:pP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setTitulo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titulo) {      </a:t>
            </a:r>
            <a:r>
              <a:rPr lang="es-ES" dirty="0" err="1"/>
              <a:t>this.titulo</a:t>
            </a:r>
            <a:r>
              <a:rPr lang="es-ES" dirty="0"/>
              <a:t> = titulo;  }</a:t>
            </a:r>
          </a:p>
          <a:p>
            <a:pPr marL="0" indent="0" algn="just">
              <a:buNone/>
            </a:pP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getAutor</a:t>
            </a:r>
            <a:r>
              <a:rPr lang="es-ES" dirty="0"/>
              <a:t>() {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this.autor</a:t>
            </a:r>
            <a:r>
              <a:rPr lang="es-ES" dirty="0"/>
              <a:t>;  }</a:t>
            </a:r>
          </a:p>
          <a:p>
            <a:pPr marL="0" indent="0" algn="just">
              <a:buNone/>
            </a:pP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setAutor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autor) { </a:t>
            </a:r>
            <a:r>
              <a:rPr lang="es-ES" dirty="0" err="1"/>
              <a:t>this.autor</a:t>
            </a:r>
            <a:r>
              <a:rPr lang="es-ES" dirty="0"/>
              <a:t> = autor; }</a:t>
            </a:r>
          </a:p>
          <a:p>
            <a:pPr marL="0" indent="0" algn="just">
              <a:buNone/>
            </a:pPr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199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F5E0-68B0-4A46-8DB3-435F1E28F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56020"/>
          </a:xfrm>
        </p:spPr>
        <p:txBody>
          <a:bodyPr>
            <a:normAutofit/>
          </a:bodyPr>
          <a:lstStyle/>
          <a:p>
            <a:r>
              <a:rPr lang="es-ES" sz="2000" b="1" i="0" u="none" strike="noStrike" baseline="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4.2. FICHERO DE MAPEO ‘’.</a:t>
            </a:r>
            <a:r>
              <a:rPr lang="es-ES" sz="20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hbm</a:t>
            </a:r>
            <a:r>
              <a:rPr lang="es-ES" sz="2000" b="1" i="0" u="none" strike="noStrike" baseline="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.xml‘’ (</a:t>
            </a:r>
            <a:r>
              <a:rPr lang="es-ES" sz="2000" b="1" i="0" u="none" strike="noStrike" baseline="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ES" sz="2000" b="1" i="0" u="none" strike="noStrike" baseline="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es-ES" sz="2000" b="1" i="0" u="none" strike="noStrike" baseline="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es-ES" sz="2000" b="1" i="0" u="none" strike="noStrike" baseline="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CCC21-22DB-477F-BFE4-BDA0468A1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1499616"/>
            <a:ext cx="4660930" cy="4679958"/>
          </a:xfrm>
        </p:spPr>
        <p:txBody>
          <a:bodyPr>
            <a:normAutofit/>
          </a:bodyPr>
          <a:lstStyle/>
          <a:p>
            <a:pPr algn="just"/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Cada clase que se requiere hacer persistente, se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crerará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un fichero .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con la información que permitirá mapear esa clase a una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BDRel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Este fichero .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debería estar en el mismo paquete que la clase cuyos objetos se quieren hacer persistentes.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143FF6-2280-4073-9C95-A3B6C5F9BB57}"/>
              </a:ext>
            </a:extLst>
          </p:cNvPr>
          <p:cNvSpPr txBox="1">
            <a:spLocks/>
          </p:cNvSpPr>
          <p:nvPr/>
        </p:nvSpPr>
        <p:spPr>
          <a:xfrm>
            <a:off x="6072616" y="1179871"/>
            <a:ext cx="4660930" cy="49997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="1.0"?&gt;</a:t>
            </a:r>
          </a:p>
          <a:p>
            <a:pPr marL="0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&lt;!DOCTYPE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hibernate-mapping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PUBLIC "-//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Mapping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DTD 3.0//EN"</a:t>
            </a:r>
          </a:p>
          <a:p>
            <a:pPr marL="0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"http://hibernate.sourceforge.net/hibernate-mapping-3.0.dtd"&gt;</a:t>
            </a:r>
          </a:p>
          <a:p>
            <a:pPr marL="0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&lt;!--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13-ene-2013 10:31:54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Tools 3.2.1.GA --&gt;</a:t>
            </a:r>
          </a:p>
          <a:p>
            <a:pPr marL="0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hibernate-mapping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accesohibernate.Albumes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" table="ALBUMES"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="ROOT"&gt;</a:t>
            </a:r>
          </a:p>
          <a:p>
            <a:pPr marL="0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       &lt;id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="id"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pPr marL="0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&lt;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="ID" /&gt;</a:t>
            </a:r>
          </a:p>
          <a:p>
            <a:pPr marL="0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&lt;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assigned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" /&gt;</a:t>
            </a:r>
          </a:p>
          <a:p>
            <a:pPr marL="0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       &lt;/id&gt;</a:t>
            </a:r>
          </a:p>
          <a:p>
            <a:pPr marL="0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="titulo"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pPr marL="0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&lt;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="TITULO"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="30" /&gt;</a:t>
            </a:r>
          </a:p>
          <a:p>
            <a:pPr marL="0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       &lt;/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="autor"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pPr marL="0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&lt;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="AUTOR"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="20" /&gt;</a:t>
            </a:r>
          </a:p>
          <a:p>
            <a:pPr marL="0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       &lt;/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hibernate-mapping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80178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8573-6E52-4F79-B21A-1D753612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438331"/>
          </a:xfrm>
        </p:spPr>
        <p:txBody>
          <a:bodyPr>
            <a:normAutofit/>
          </a:bodyPr>
          <a:lstStyle/>
          <a:p>
            <a:r>
              <a:rPr lang="es-ES" sz="2000" b="1" i="0" u="none" strike="noStrike" baseline="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4.3. CREAR FICHEROS DE MAPEO CON NETBEANS</a:t>
            </a:r>
            <a:endParaRPr lang="es-E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6D0B3-FFF1-49A3-A5F3-0FDB2735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1391655"/>
            <a:ext cx="4965730" cy="4669932"/>
          </a:xfrm>
        </p:spPr>
        <p:txBody>
          <a:bodyPr>
            <a:normAutofit/>
          </a:bodyPr>
          <a:lstStyle/>
          <a:p>
            <a:pPr algn="just"/>
            <a:r>
              <a:rPr lang="es-ES" sz="1800" b="0" i="0" u="none" strike="noStrike" baseline="0" dirty="0">
                <a:latin typeface="Calibri" panose="020F0502020204030204" pitchFamily="34" charset="0"/>
              </a:rPr>
              <a:t>Antes de explicar los pasos a seguir es necesario crear el proyecto Java y una conexión a una bases de datos.</a:t>
            </a:r>
          </a:p>
          <a:p>
            <a:pPr marL="0" indent="0" algn="just">
              <a:buNone/>
            </a:pPr>
            <a:r>
              <a:rPr lang="es-ES" sz="1800" b="0" i="0" u="none" strike="noStrike" baseline="0" dirty="0">
                <a:latin typeface="Arial" panose="020B0604020202020204" pitchFamily="34" charset="0"/>
              </a:rPr>
              <a:t>– </a:t>
            </a:r>
            <a:r>
              <a:rPr lang="es-ES" sz="1800" b="0" i="0" u="none" strike="noStrike" baseline="0" dirty="0">
                <a:latin typeface="Calibri" panose="020F0502020204030204" pitchFamily="34" charset="0"/>
              </a:rPr>
              <a:t>Crear con NetBeans un proyecto tipo Aplicación Java (Java </a:t>
            </a:r>
            <a:r>
              <a:rPr lang="es-ES" sz="1800" b="0" i="0" u="none" strike="noStrike" baseline="0" dirty="0" err="1">
                <a:latin typeface="Calibri" panose="020F0502020204030204" pitchFamily="34" charset="0"/>
              </a:rPr>
              <a:t>Application</a:t>
            </a:r>
            <a:r>
              <a:rPr lang="es-ES" sz="1800" b="0" i="0" u="none" strike="noStrike" baseline="0" dirty="0">
                <a:latin typeface="Calibri" panose="020F0502020204030204" pitchFamily="34" charset="0"/>
              </a:rPr>
              <a:t>).</a:t>
            </a:r>
          </a:p>
          <a:p>
            <a:pPr marL="0" indent="0" algn="just">
              <a:buNone/>
            </a:pPr>
            <a:r>
              <a:rPr lang="es-ES" sz="1800" b="0" i="0" u="none" strike="noStrike" baseline="0" dirty="0">
                <a:latin typeface="Arial" panose="020B0604020202020204" pitchFamily="34" charset="0"/>
              </a:rPr>
              <a:t>– </a:t>
            </a:r>
            <a:r>
              <a:rPr lang="es-ES" sz="1800" b="0" i="0" u="none" strike="noStrike" baseline="0" dirty="0">
                <a:latin typeface="Calibri" panose="020F0502020204030204" pitchFamily="34" charset="0"/>
              </a:rPr>
              <a:t>Crear una base de datos (</a:t>
            </a:r>
            <a:r>
              <a:rPr lang="es-ES" sz="1800" b="0" i="0" u="none" strike="noStrike" baseline="0" dirty="0" err="1">
                <a:latin typeface="Calibri" panose="020F0502020204030204" pitchFamily="34" charset="0"/>
              </a:rPr>
              <a:t>pej</a:t>
            </a:r>
            <a:r>
              <a:rPr lang="es-ES" sz="1800" b="0" i="0" u="none" strike="noStrike" baseline="0" dirty="0">
                <a:latin typeface="Calibri" panose="020F0502020204030204" pitchFamily="34" charset="0"/>
              </a:rPr>
              <a:t>. en el propio entorno de IDE NetBeans (</a:t>
            </a:r>
            <a:r>
              <a:rPr lang="es-ES" sz="1800" b="0" i="0" u="none" strike="noStrike" baseline="0" dirty="0" err="1">
                <a:latin typeface="Calibri" panose="020F0502020204030204" pitchFamily="34" charset="0"/>
              </a:rPr>
              <a:t>JavaDB</a:t>
            </a:r>
            <a:r>
              <a:rPr lang="es-ES" sz="1800" b="0" i="0" u="none" strike="noStrike" baseline="0" dirty="0">
                <a:latin typeface="Calibri" panose="020F0502020204030204" pitchFamily="34" charset="0"/>
              </a:rPr>
              <a:t>), MySQL..).</a:t>
            </a:r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C2764A-EB79-4D53-ADF5-8D0317C3D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79" t="39999" r="57298" b="25377"/>
          <a:stretch/>
        </p:blipFill>
        <p:spPr>
          <a:xfrm>
            <a:off x="6342245" y="1391655"/>
            <a:ext cx="4719484" cy="452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02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C3BA-F339-457D-A19D-0EB724BA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052" y="958038"/>
            <a:ext cx="9605635" cy="590543"/>
          </a:xfrm>
        </p:spPr>
        <p:txBody>
          <a:bodyPr>
            <a:normAutofit/>
          </a:bodyPr>
          <a:lstStyle/>
          <a:p>
            <a:r>
              <a:rPr lang="es-ES" sz="2000" b="1" i="0" u="none" strike="noStrike" baseline="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4.3. CREAR FICHEROS DE MAPEO CON NETBEANS</a:t>
            </a:r>
            <a:endParaRPr lang="es-E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D4AD-C9FF-4B27-85D6-525928731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6" y="1548581"/>
            <a:ext cx="4645152" cy="45277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92D050"/>
                </a:solidFill>
              </a:rPr>
              <a:t>Fichero de configuración:</a:t>
            </a: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Al proyecto Java se le añade un nuevo archivo (hibernate.cfg.xml). Este archivo contendrá la información necesaria para conectar a la BD sobre la que se hará la persistencia.</a:t>
            </a: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Para crearlo, se pueden seguir los siguientes pasos:</a:t>
            </a:r>
          </a:p>
          <a:p>
            <a:pPr marL="0" indent="0" algn="just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F674E-0E31-44AF-9FC7-314507E67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606" y="1547970"/>
            <a:ext cx="4645152" cy="4527753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File/New/(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..)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Siguiente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Nombre por defecto (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hibernate.cfg.xml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). Siguiente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Seleccionar en la lista desplegable la conexión a la BD (creada con anterioridad)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Una vez seleccionada, Terminar.</a:t>
            </a:r>
          </a:p>
          <a:p>
            <a:pPr marL="457200" indent="-457200" algn="just">
              <a:buFont typeface="+mj-lt"/>
              <a:buAutoNum type="arabicPeriod"/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319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0385-97DB-427C-AEA7-AEC243FE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052" y="958038"/>
            <a:ext cx="9605635" cy="440490"/>
          </a:xfrm>
        </p:spPr>
        <p:txBody>
          <a:bodyPr>
            <a:normAutofit/>
          </a:bodyPr>
          <a:lstStyle/>
          <a:p>
            <a:r>
              <a:rPr lang="es-ES" sz="2000" b="1" i="0" u="none" strike="noStrike" baseline="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4.3. CREAR FICHEROS DE MAPEO CON NETBEANS</a:t>
            </a:r>
            <a:endParaRPr lang="es-E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F2FC2-BF59-4978-B237-6CDE5AB0A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0219" y="1578076"/>
            <a:ext cx="5494099" cy="45130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i="0" u="none" strike="noStrike" baseline="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Fichero de ingeniería inversa </a:t>
            </a:r>
            <a:r>
              <a:rPr lang="es-ES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(prescindible)</a:t>
            </a: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Este archivo indicará el esquema en que se encontrará la tabla a mapear</a:t>
            </a: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Para crearlo, se siguen los siguientes pasos: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CEC89-5725-4647-9A13-82027F451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8632" y="1578076"/>
            <a:ext cx="5092126" cy="4513007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s-ES" sz="1800" b="0" i="0" u="none" strike="noStrike" baseline="0" dirty="0">
                <a:latin typeface="Calibri" panose="020F0502020204030204" pitchFamily="34" charset="0"/>
              </a:rPr>
              <a:t>(1) seleccionando el paquete </a:t>
            </a:r>
            <a:r>
              <a:rPr lang="es-ES" sz="1800" b="1" i="0" u="none" strike="noStrike" baseline="0" dirty="0">
                <a:latin typeface="Calibri" panose="020F0502020204030204" pitchFamily="34" charset="0"/>
              </a:rPr>
              <a:t>default </a:t>
            </a:r>
            <a:r>
              <a:rPr lang="es-ES" sz="1800" b="1" i="0" u="none" strike="noStrike" baseline="0" dirty="0" err="1">
                <a:latin typeface="Calibri" panose="020F0502020204030204" pitchFamily="34" charset="0"/>
              </a:rPr>
              <a:t>package</a:t>
            </a:r>
            <a:r>
              <a:rPr lang="es-ES" sz="1800" b="1" i="0" u="none" strike="noStrike" baseline="0" dirty="0">
                <a:latin typeface="Calibri" panose="020F0502020204030204" pitchFamily="34" charset="0"/>
              </a:rPr>
              <a:t> </a:t>
            </a:r>
            <a:r>
              <a:rPr lang="es-ES" sz="1800" b="0" i="0" u="none" strike="noStrike" baseline="0" dirty="0">
                <a:latin typeface="Calibri" panose="020F0502020204030204" pitchFamily="34" charset="0"/>
              </a:rPr>
              <a:t>se pulsa con el botón derecho y se selecciona </a:t>
            </a:r>
            <a:r>
              <a:rPr lang="es-ES" sz="1800" b="1" i="0" u="none" strike="noStrike" baseline="0" dirty="0">
                <a:latin typeface="Calibri" panose="020F0502020204030204" pitchFamily="34" charset="0"/>
              </a:rPr>
              <a:t>Nuevo</a:t>
            </a:r>
            <a:r>
              <a:rPr lang="es-ES" sz="1800" b="0" i="0" u="none" strike="noStrike" baseline="0" dirty="0">
                <a:latin typeface="Calibri" panose="020F0502020204030204" pitchFamily="34" charset="0"/>
              </a:rPr>
              <a:t> e </a:t>
            </a:r>
            <a:r>
              <a:rPr lang="es-ES" sz="1800" b="0" i="1" u="sng" strike="noStrike" baseline="0" dirty="0" err="1">
                <a:latin typeface="Calibri" panose="020F0502020204030204" pitchFamily="34" charset="0"/>
              </a:rPr>
              <a:t>Hibernate</a:t>
            </a:r>
            <a:r>
              <a:rPr lang="es-ES" sz="1800" i="1" u="sng" dirty="0">
                <a:latin typeface="Calibri" panose="020F0502020204030204" pitchFamily="34" charset="0"/>
              </a:rPr>
              <a:t> </a:t>
            </a:r>
            <a:r>
              <a:rPr lang="es-ES" sz="1800" b="0" i="1" u="sng" strike="noStrike" baseline="0" dirty="0">
                <a:latin typeface="Calibri" panose="020F0502020204030204" pitchFamily="34" charset="0"/>
              </a:rPr>
              <a:t>Reverse </a:t>
            </a:r>
            <a:r>
              <a:rPr lang="es-ES" sz="1800" b="0" i="1" u="sng" strike="noStrike" baseline="0" dirty="0" err="1">
                <a:latin typeface="Calibri" panose="020F0502020204030204" pitchFamily="34" charset="0"/>
              </a:rPr>
              <a:t>Engineering</a:t>
            </a:r>
            <a:r>
              <a:rPr lang="es-ES" sz="1800" b="0" i="1" u="sng" strike="noStrike" baseline="0" dirty="0">
                <a:latin typeface="Calibri" panose="020F0502020204030204" pitchFamily="34" charset="0"/>
              </a:rPr>
              <a:t> </a:t>
            </a:r>
            <a:r>
              <a:rPr lang="es-ES" sz="1800" b="0" i="1" u="sng" strike="noStrike" baseline="0" dirty="0" err="1">
                <a:latin typeface="Calibri" panose="020F0502020204030204" pitchFamily="34" charset="0"/>
              </a:rPr>
              <a:t>Wizard</a:t>
            </a:r>
            <a:r>
              <a:rPr lang="es-ES" sz="18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800" dirty="0">
                <a:latin typeface="Calibri" panose="020F0502020204030204" pitchFamily="34" charset="0"/>
              </a:rPr>
              <a:t>Pulsar Siguiente.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800" dirty="0">
                <a:latin typeface="Calibri" panose="020F0502020204030204" pitchFamily="34" charset="0"/>
              </a:rPr>
              <a:t>El nombre por defecto del fichero será </a:t>
            </a:r>
            <a:r>
              <a:rPr lang="es-ES" sz="1800" i="1" u="sng" dirty="0" err="1">
                <a:solidFill>
                  <a:srgbClr val="92D050"/>
                </a:solidFill>
                <a:latin typeface="Calibri" panose="020F0502020204030204" pitchFamily="34" charset="0"/>
              </a:rPr>
              <a:t>hibernate.revenge</a:t>
            </a:r>
            <a:r>
              <a:rPr lang="es-ES" sz="1800" i="1" u="sng" dirty="0">
                <a:solidFill>
                  <a:srgbClr val="92D050"/>
                </a:solidFill>
                <a:latin typeface="Calibri" panose="020F0502020204030204" pitchFamily="34" charset="0"/>
              </a:rPr>
              <a:t> </a:t>
            </a:r>
            <a:r>
              <a:rPr lang="es-ES" sz="1800" dirty="0">
                <a:latin typeface="Calibri" panose="020F0502020204030204" pitchFamily="34" charset="0"/>
              </a:rPr>
              <a:t>pulsar Siguiente.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800" dirty="0">
                <a:latin typeface="Calibri" panose="020F0502020204030204" pitchFamily="34" charset="0"/>
              </a:rPr>
              <a:t>Se selecciona la tabla que se quiere mapear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800" dirty="0">
                <a:latin typeface="Calibri" panose="020F0502020204030204" pitchFamily="34" charset="0"/>
              </a:rPr>
              <a:t>Una vez seleccionada se pulsa Terminar.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2065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949F-5D0F-4EEE-8469-135B7DAF1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3325"/>
            <a:ext cx="10840065" cy="506766"/>
          </a:xfrm>
        </p:spPr>
        <p:txBody>
          <a:bodyPr>
            <a:normAutofit/>
          </a:bodyPr>
          <a:lstStyle/>
          <a:p>
            <a:r>
              <a:rPr lang="es-ES" sz="2000" b="1" i="0" u="none" strike="noStrike" baseline="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 CREAR FICHEROS DE MAPEO CON NETBEANS</a:t>
            </a:r>
            <a:endParaRPr lang="es-E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D6EC2-6180-45DC-9AB1-B73F338D3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0090"/>
            <a:ext cx="10117394" cy="46162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Fichero POJO y de mapeo</a:t>
            </a:r>
          </a:p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Fich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 POJO-clase Java a partir tablas BD y ficheros mapeo (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hbm.xml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Pasos: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default </a:t>
            </a:r>
            <a:r>
              <a:rPr lang="es-ES" i="1" dirty="0" err="1">
                <a:latin typeface="Arial" panose="020B0604020202020204" pitchFamily="34" charset="0"/>
                <a:cs typeface="Arial" panose="020B0604020202020204" pitchFamily="34" charset="0"/>
              </a:rPr>
              <a:t>package-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Dercho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/Nuevo/Otros/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mapping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files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Sigte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Indicar el nombre de paquete en que almacenar los nuevos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fich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 a crear.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Terminar. </a:t>
            </a:r>
          </a:p>
        </p:txBody>
      </p:sp>
    </p:spTree>
    <p:extLst>
      <p:ext uri="{BB962C8B-B14F-4D97-AF65-F5344CB8AC3E}">
        <p14:creationId xmlns:p14="http://schemas.microsoft.com/office/powerpoint/2010/main" val="268910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2432-66EC-483B-86F9-E1EAB322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80508"/>
          </a:xfrm>
        </p:spPr>
        <p:txBody>
          <a:bodyPr>
            <a:normAutofit/>
          </a:bodyPr>
          <a:lstStyle/>
          <a:p>
            <a:r>
              <a:rPr lang="es-ES" sz="2000" b="1" i="0" u="none" strike="noStrike" baseline="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 CREAR FICHEROS DE MAPEO CON NETBEANS</a:t>
            </a:r>
            <a:endParaRPr lang="es-E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7E83-032A-4873-B040-3BC270FDA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415845"/>
            <a:ext cx="9603275" cy="463099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Ficheros </a:t>
            </a:r>
            <a:r>
              <a:rPr lang="es-E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HibernateUtil.java</a:t>
            </a:r>
          </a:p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Fich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 Gestión Conexiones BD – mapear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Objs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en las Tablas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Creación: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Paquete con los mapeos.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Drcho./Nuevo/Otros/HibernateUtil.java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Sigte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Nombre (por defecto.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NewHibernanteUtil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Terminar</a:t>
            </a:r>
          </a:p>
          <a:p>
            <a:pPr marL="457200" lvl="1" indent="0">
              <a:buNone/>
            </a:pPr>
            <a:r>
              <a:rPr lang="es-ES" sz="1200" dirty="0" err="1">
                <a:latin typeface="Consolas" panose="020B0609020204030204" pitchFamily="49" charset="0"/>
                <a:cs typeface="Arial" panose="020B0604020202020204" pitchFamily="34" charset="0"/>
              </a:rPr>
              <a:t>public</a:t>
            </a:r>
            <a:r>
              <a:rPr lang="es-ES" sz="12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Consolas" panose="020B0609020204030204" pitchFamily="49" charset="0"/>
                <a:cs typeface="Arial" panose="020B0604020202020204" pitchFamily="34" charset="0"/>
              </a:rPr>
              <a:t>class</a:t>
            </a:r>
            <a:r>
              <a:rPr lang="es-ES" sz="12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s-ES" sz="1200" b="1" dirty="0" err="1">
                <a:latin typeface="Consolas" panose="020B0609020204030204" pitchFamily="49" charset="0"/>
                <a:cs typeface="Arial" panose="020B0604020202020204" pitchFamily="34" charset="0"/>
              </a:rPr>
              <a:t>HibernateUtil</a:t>
            </a:r>
            <a:r>
              <a:rPr lang="es-ES" sz="1200" dirty="0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marL="457200" lvl="1" indent="0">
              <a:buNone/>
            </a:pPr>
            <a:r>
              <a:rPr lang="es-ES" sz="12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Consolas" panose="020B0609020204030204" pitchFamily="49" charset="0"/>
                <a:cs typeface="Arial" panose="020B0604020202020204" pitchFamily="34" charset="0"/>
              </a:rPr>
              <a:t>public</a:t>
            </a:r>
            <a:r>
              <a:rPr lang="es-ES" sz="12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Consolas" panose="020B0609020204030204" pitchFamily="49" charset="0"/>
                <a:cs typeface="Arial" panose="020B0604020202020204" pitchFamily="34" charset="0"/>
              </a:rPr>
              <a:t>static</a:t>
            </a:r>
            <a:r>
              <a:rPr lang="es-ES" sz="12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Consolas" panose="020B0609020204030204" pitchFamily="49" charset="0"/>
                <a:cs typeface="Arial" panose="020B0604020202020204" pitchFamily="34" charset="0"/>
              </a:rPr>
              <a:t>SessionFactory</a:t>
            </a:r>
            <a:r>
              <a:rPr lang="es-ES" sz="12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Consolas" panose="020B0609020204030204" pitchFamily="49" charset="0"/>
                <a:cs typeface="Arial" panose="020B0604020202020204" pitchFamily="34" charset="0"/>
              </a:rPr>
              <a:t>buildSessionFactory</a:t>
            </a:r>
            <a:r>
              <a:rPr lang="es-ES" sz="1200" dirty="0">
                <a:latin typeface="Consolas" panose="020B0609020204030204" pitchFamily="49" charset="0"/>
                <a:cs typeface="Arial" panose="020B0604020202020204" pitchFamily="34" charset="0"/>
              </a:rPr>
              <a:t>() {</a:t>
            </a:r>
          </a:p>
          <a:p>
            <a:pPr marL="457200" lvl="1" indent="0">
              <a:buNone/>
            </a:pPr>
            <a:r>
              <a:rPr lang="es-ES" sz="1200" dirty="0">
                <a:latin typeface="Consolas" panose="020B0609020204030204" pitchFamily="49" charset="0"/>
                <a:cs typeface="Arial" panose="020B0604020202020204" pitchFamily="34" charset="0"/>
              </a:rPr>
              <a:t>        try {</a:t>
            </a:r>
          </a:p>
          <a:p>
            <a:pPr marL="457200" lvl="1" indent="0">
              <a:buNone/>
            </a:pPr>
            <a:r>
              <a:rPr lang="es-ES" sz="1200" dirty="0">
                <a:latin typeface="Consolas" panose="020B0609020204030204" pitchFamily="49" charset="0"/>
                <a:cs typeface="Arial" panose="020B0604020202020204" pitchFamily="34" charset="0"/>
              </a:rPr>
              <a:t>            </a:t>
            </a:r>
            <a:r>
              <a:rPr lang="es-ES" sz="1200" dirty="0" err="1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es-ES" sz="1200" dirty="0">
                <a:latin typeface="Consolas" panose="020B0609020204030204" pitchFamily="49" charset="0"/>
                <a:cs typeface="Arial" panose="020B0604020202020204" pitchFamily="34" charset="0"/>
              </a:rPr>
              <a:t> new </a:t>
            </a:r>
            <a:r>
              <a:rPr lang="es-ES" sz="1200" dirty="0" err="1">
                <a:latin typeface="Consolas" panose="020B0609020204030204" pitchFamily="49" charset="0"/>
                <a:cs typeface="Arial" panose="020B0604020202020204" pitchFamily="34" charset="0"/>
              </a:rPr>
              <a:t>Configuration</a:t>
            </a:r>
            <a:r>
              <a:rPr lang="es-ES" sz="1200" dirty="0">
                <a:latin typeface="Consolas" panose="020B0609020204030204" pitchFamily="49" charset="0"/>
                <a:cs typeface="Arial" panose="020B0604020202020204" pitchFamily="34" charset="0"/>
              </a:rPr>
              <a:t>().configure().</a:t>
            </a:r>
            <a:r>
              <a:rPr lang="es-ES" sz="1200" dirty="0" err="1">
                <a:latin typeface="Consolas" panose="020B0609020204030204" pitchFamily="49" charset="0"/>
                <a:cs typeface="Arial" panose="020B0604020202020204" pitchFamily="34" charset="0"/>
              </a:rPr>
              <a:t>buildSessionFactory</a:t>
            </a:r>
            <a:r>
              <a:rPr lang="es-ES" sz="1200" dirty="0"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 marL="457200" lvl="1" indent="0">
              <a:buNone/>
            </a:pPr>
            <a:r>
              <a:rPr lang="es-ES" sz="1200" dirty="0">
                <a:latin typeface="Consolas" panose="020B0609020204030204" pitchFamily="49" charset="0"/>
                <a:cs typeface="Arial" panose="020B0604020202020204" pitchFamily="34" charset="0"/>
              </a:rPr>
              <a:t>        } catch (</a:t>
            </a:r>
            <a:r>
              <a:rPr lang="es-ES" sz="1200" dirty="0" err="1">
                <a:latin typeface="Consolas" panose="020B0609020204030204" pitchFamily="49" charset="0"/>
                <a:cs typeface="Arial" panose="020B0604020202020204" pitchFamily="34" charset="0"/>
              </a:rPr>
              <a:t>Throwable</a:t>
            </a:r>
            <a:r>
              <a:rPr lang="es-ES" sz="1200" dirty="0">
                <a:latin typeface="Consolas" panose="020B0609020204030204" pitchFamily="49" charset="0"/>
                <a:cs typeface="Arial" panose="020B0604020202020204" pitchFamily="34" charset="0"/>
              </a:rPr>
              <a:t> ex) {</a:t>
            </a:r>
          </a:p>
          <a:p>
            <a:pPr marL="457200" lvl="1" indent="0">
              <a:buNone/>
            </a:pPr>
            <a:r>
              <a:rPr lang="es-ES" sz="1200" dirty="0">
                <a:latin typeface="Consolas" panose="020B0609020204030204" pitchFamily="49" charset="0"/>
                <a:cs typeface="Arial" panose="020B0604020202020204" pitchFamily="34" charset="0"/>
              </a:rPr>
              <a:t>            </a:t>
            </a:r>
            <a:r>
              <a:rPr lang="es-ES" sz="1200" dirty="0" err="1">
                <a:latin typeface="Consolas" panose="020B0609020204030204" pitchFamily="49" charset="0"/>
                <a:cs typeface="Arial" panose="020B0604020202020204" pitchFamily="34" charset="0"/>
              </a:rPr>
              <a:t>System.err.println</a:t>
            </a:r>
            <a:r>
              <a:rPr lang="es-ES" sz="1200" dirty="0">
                <a:latin typeface="Consolas" panose="020B0609020204030204" pitchFamily="49" charset="0"/>
                <a:cs typeface="Arial" panose="020B0604020202020204" pitchFamily="34" charset="0"/>
              </a:rPr>
              <a:t>("</a:t>
            </a:r>
            <a:r>
              <a:rPr lang="es-ES" sz="1200" dirty="0" err="1">
                <a:latin typeface="Consolas" panose="020B0609020204030204" pitchFamily="49" charset="0"/>
                <a:cs typeface="Arial" panose="020B0604020202020204" pitchFamily="34" charset="0"/>
              </a:rPr>
              <a:t>Initial</a:t>
            </a:r>
            <a:r>
              <a:rPr lang="es-ES" sz="12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Consolas" panose="020B0609020204030204" pitchFamily="49" charset="0"/>
                <a:cs typeface="Arial" panose="020B0604020202020204" pitchFamily="34" charset="0"/>
              </a:rPr>
              <a:t>SessionFactory</a:t>
            </a:r>
            <a:r>
              <a:rPr lang="es-ES" sz="12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Consolas" panose="020B0609020204030204" pitchFamily="49" charset="0"/>
                <a:cs typeface="Arial" panose="020B0604020202020204" pitchFamily="34" charset="0"/>
              </a:rPr>
              <a:t>creation</a:t>
            </a:r>
            <a:r>
              <a:rPr lang="es-ES" sz="12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Consolas" panose="020B0609020204030204" pitchFamily="49" charset="0"/>
                <a:cs typeface="Arial" panose="020B0604020202020204" pitchFamily="34" charset="0"/>
              </a:rPr>
              <a:t>failed</a:t>
            </a:r>
            <a:r>
              <a:rPr lang="es-ES" sz="1200" dirty="0">
                <a:latin typeface="Consolas" panose="020B0609020204030204" pitchFamily="49" charset="0"/>
                <a:cs typeface="Arial" panose="020B0604020202020204" pitchFamily="34" charset="0"/>
              </a:rPr>
              <a:t>." + ex);</a:t>
            </a:r>
          </a:p>
          <a:p>
            <a:pPr marL="457200" lvl="1" indent="0">
              <a:buNone/>
            </a:pPr>
            <a:r>
              <a:rPr lang="es-ES" sz="1200" dirty="0">
                <a:latin typeface="Consolas" panose="020B0609020204030204" pitchFamily="49" charset="0"/>
                <a:cs typeface="Arial" panose="020B0604020202020204" pitchFamily="34" charset="0"/>
              </a:rPr>
              <a:t>            </a:t>
            </a:r>
            <a:r>
              <a:rPr lang="es-ES" sz="1200" dirty="0" err="1">
                <a:latin typeface="Consolas" panose="020B0609020204030204" pitchFamily="49" charset="0"/>
                <a:cs typeface="Arial" panose="020B0604020202020204" pitchFamily="34" charset="0"/>
              </a:rPr>
              <a:t>throw</a:t>
            </a:r>
            <a:r>
              <a:rPr lang="es-ES" sz="1200" dirty="0">
                <a:latin typeface="Consolas" panose="020B0609020204030204" pitchFamily="49" charset="0"/>
                <a:cs typeface="Arial" panose="020B0604020202020204" pitchFamily="34" charset="0"/>
              </a:rPr>
              <a:t> new </a:t>
            </a:r>
            <a:r>
              <a:rPr lang="es-ES" sz="1200" dirty="0" err="1">
                <a:latin typeface="Consolas" panose="020B0609020204030204" pitchFamily="49" charset="0"/>
                <a:cs typeface="Arial" panose="020B0604020202020204" pitchFamily="34" charset="0"/>
              </a:rPr>
              <a:t>ExceptionInInitializerError</a:t>
            </a:r>
            <a:r>
              <a:rPr lang="es-ES" sz="1200" dirty="0">
                <a:latin typeface="Consolas" panose="020B0609020204030204" pitchFamily="49" charset="0"/>
                <a:cs typeface="Arial" panose="020B0604020202020204" pitchFamily="34" charset="0"/>
              </a:rPr>
              <a:t>(ex);</a:t>
            </a:r>
          </a:p>
          <a:p>
            <a:pPr marL="457200" lvl="1" indent="0">
              <a:buNone/>
            </a:pPr>
            <a:r>
              <a:rPr lang="es-ES" sz="1200" dirty="0">
                <a:latin typeface="Consolas" panose="020B0609020204030204" pitchFamily="49" charset="0"/>
                <a:cs typeface="Arial" panose="020B0604020202020204" pitchFamily="34" charset="0"/>
              </a:rPr>
              <a:t>        }</a:t>
            </a:r>
          </a:p>
          <a:p>
            <a:pPr marL="457200" lvl="1" indent="0">
              <a:buNone/>
            </a:pPr>
            <a:r>
              <a:rPr lang="es-ES" sz="1200" dirty="0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marL="457200" lvl="1" indent="0">
              <a:buNone/>
            </a:pPr>
            <a:r>
              <a:rPr lang="es-ES" sz="1200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0490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B5DD-0D03-4283-BD62-54AA3433F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8" y="953325"/>
            <a:ext cx="10158358" cy="565760"/>
          </a:xfrm>
        </p:spPr>
        <p:txBody>
          <a:bodyPr>
            <a:normAutofit/>
          </a:bodyPr>
          <a:lstStyle/>
          <a:p>
            <a:r>
              <a:rPr lang="es-ES" sz="2000" b="1" i="0" u="none" strike="noStrike" baseline="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SESIONES. OBJETO PARA CREARLAS</a:t>
            </a:r>
            <a:endParaRPr lang="es-E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AD8B-99B5-4609-A602-53C8A767C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87" y="1401096"/>
            <a:ext cx="10722077" cy="4704736"/>
          </a:xfrm>
        </p:spPr>
        <p:txBody>
          <a:bodyPr>
            <a:normAutofit fontScale="85000" lnSpcReduction="10000"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s-ES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org.hibernate.Session</a:t>
            </a:r>
            <a:endParaRPr lang="es-ES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Métodos para leer, guardar o borrar entidades de la BD.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Clase </a:t>
            </a:r>
            <a:r>
              <a:rPr lang="es-ES" b="1" i="1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– métodos: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i="1" dirty="0" err="1">
                <a:latin typeface="Arial" panose="020B0604020202020204" pitchFamily="34" charset="0"/>
                <a:cs typeface="Arial" panose="020B0604020202020204" pitchFamily="34" charset="0"/>
              </a:rPr>
              <a:t>openSession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 – para recuperar objeto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load()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beginTransaction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 – para hacer transacciones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 – para hacer persistente objeto en BD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saveOrUpdate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 – para eliminar datos de objeto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 – para modificar objeto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getTransaction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i="1" dirty="0" err="1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createQuery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 – para consulta HQL (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 y ejecutar sobre BD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39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7ADA-2ECF-41E8-87BB-8CE6B037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8038"/>
            <a:ext cx="10279487" cy="440490"/>
          </a:xfrm>
        </p:spPr>
        <p:txBody>
          <a:bodyPr>
            <a:noAutofit/>
          </a:bodyPr>
          <a:lstStyle/>
          <a:p>
            <a:r>
              <a:rPr lang="es-ES" sz="20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ES" sz="2000" b="1" i="0" u="none" strike="noStrike" baseline="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CARGA, ALMACENAMIENTO Y MODIFICACIÓN DE </a:t>
            </a:r>
            <a:r>
              <a:rPr lang="es-ES" sz="2000" b="1" i="0" u="none" strike="noStrike" baseline="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  <a:endParaRPr lang="es-E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1F31E-A71A-49BA-8052-8188317D4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762348"/>
            <a:ext cx="5317118" cy="26971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</a:p>
          <a:p>
            <a:pPr lvl="1"/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Sesion.save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(objeto)</a:t>
            </a:r>
          </a:p>
          <a:p>
            <a:pPr lvl="1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LEER</a:t>
            </a:r>
          </a:p>
          <a:p>
            <a:pPr lvl="1"/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sesion.get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objeto.class,id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9ED6B-A23D-4954-9CF8-6E96A9A98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606" y="2761737"/>
            <a:ext cx="5639194" cy="26971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ACTUALIZAR</a:t>
            </a:r>
          </a:p>
          <a:p>
            <a:pPr lvl="1"/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Sesion.update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(objeto)</a:t>
            </a:r>
          </a:p>
          <a:p>
            <a:pPr marL="457200" lvl="1" indent="0">
              <a:buNone/>
            </a:pPr>
            <a:endParaRPr lang="es-ES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BORRAR</a:t>
            </a:r>
          </a:p>
          <a:p>
            <a:pPr lvl="1"/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Sesion.delete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(objeto)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77547-5F22-49CE-8184-5AAFF3AF410E}"/>
              </a:ext>
            </a:extLst>
          </p:cNvPr>
          <p:cNvSpPr txBox="1"/>
          <p:nvPr/>
        </p:nvSpPr>
        <p:spPr>
          <a:xfrm>
            <a:off x="575187" y="1398528"/>
            <a:ext cx="10279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SessionFactory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sf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NewHibernateUtil.buildSessionFactory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sesion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sf.</a:t>
            </a:r>
            <a:r>
              <a:rPr lang="es-ES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openSession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s-E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sesion</a:t>
            </a:r>
            <a:r>
              <a:rPr lang="es-E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HibernateUtil.getSessionFactory</a:t>
            </a:r>
            <a:r>
              <a:rPr lang="es-E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s-ES" sz="1800" b="0" i="0" u="none" strike="noStrike" baseline="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openSession</a:t>
            </a:r>
            <a:r>
              <a:rPr lang="es-E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sesion.</a:t>
            </a:r>
            <a:r>
              <a:rPr lang="es-ES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beginTransaction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 – para leer no hace falta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E8098-68EA-43F8-936B-164DB24D4843}"/>
              </a:ext>
            </a:extLst>
          </p:cNvPr>
          <p:cNvSpPr txBox="1"/>
          <p:nvPr/>
        </p:nvSpPr>
        <p:spPr>
          <a:xfrm>
            <a:off x="662414" y="5437075"/>
            <a:ext cx="105450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sesion.getTransaction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s-ES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(); – para leer no hace falta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sesion.</a:t>
            </a:r>
            <a:r>
              <a:rPr lang="es-ES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07268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4E6C-FE81-438D-8F20-EFF6E963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06765"/>
          </a:xfrm>
        </p:spPr>
        <p:txBody>
          <a:bodyPr>
            <a:normAutofit/>
          </a:bodyPr>
          <a:lstStyle/>
          <a:p>
            <a:r>
              <a:rPr lang="es-ES" sz="2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poco de historia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059A5-9689-4A34-AC3D-E72318D1A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460090"/>
            <a:ext cx="11017045" cy="4704736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Estándar de construcción de App Empresariales</a:t>
            </a:r>
          </a:p>
          <a:p>
            <a:pPr lvl="1"/>
            <a:r>
              <a:rPr lang="es-ES" dirty="0"/>
              <a:t>J2EE vs JEE (ahora Oracle </a:t>
            </a:r>
            <a:r>
              <a:rPr lang="es-ES" dirty="0" err="1"/>
              <a:t>Corporation</a:t>
            </a:r>
            <a:r>
              <a:rPr lang="es-ES" dirty="0"/>
              <a:t>, </a:t>
            </a:r>
            <a:r>
              <a:rPr lang="es-ES" dirty="0" err="1"/>
              <a:t>inicialmnt</a:t>
            </a:r>
            <a:r>
              <a:rPr lang="es-ES" dirty="0"/>
              <a:t> </a:t>
            </a:r>
            <a:r>
              <a:rPr lang="es-ES" dirty="0" err="1"/>
              <a:t>Sun</a:t>
            </a:r>
            <a:r>
              <a:rPr lang="es-ES" dirty="0"/>
              <a:t> Microsystems)</a:t>
            </a:r>
          </a:p>
          <a:p>
            <a:r>
              <a:rPr lang="es-ES" dirty="0">
                <a:solidFill>
                  <a:srgbClr val="92D050"/>
                </a:solidFill>
              </a:rPr>
              <a:t>JPA</a:t>
            </a:r>
            <a:r>
              <a:rPr lang="es-ES" dirty="0"/>
              <a:t> (</a:t>
            </a:r>
            <a:r>
              <a:rPr lang="es-ES" i="1" dirty="0" err="1"/>
              <a:t>javax.persistence</a:t>
            </a:r>
            <a:r>
              <a:rPr lang="es-ES" dirty="0"/>
              <a:t>) -&gt; </a:t>
            </a:r>
            <a:r>
              <a:rPr lang="es-ES" sz="1800" dirty="0"/>
              <a:t>Especificación en </a:t>
            </a:r>
            <a:r>
              <a:rPr lang="es-ES" sz="1800" dirty="0" err="1"/>
              <a:t>JavaSE</a:t>
            </a:r>
            <a:r>
              <a:rPr lang="es-ES" sz="1800" dirty="0"/>
              <a:t>(Standard) y JEE(Enterprise)</a:t>
            </a:r>
          </a:p>
          <a:p>
            <a:pPr lvl="1"/>
            <a:r>
              <a:rPr lang="es-ES" sz="1600" dirty="0" err="1"/>
              <a:t>Entities</a:t>
            </a:r>
            <a:r>
              <a:rPr lang="es-ES" sz="1600" dirty="0"/>
              <a:t> (</a:t>
            </a:r>
            <a:r>
              <a:rPr lang="es-ES" sz="1600" dirty="0" err="1"/>
              <a:t>annotations</a:t>
            </a:r>
            <a:r>
              <a:rPr lang="es-ES" sz="1600" dirty="0"/>
              <a:t> o documento XML)</a:t>
            </a:r>
          </a:p>
          <a:p>
            <a:pPr lvl="1"/>
            <a:r>
              <a:rPr lang="es-ES" sz="1600" dirty="0">
                <a:solidFill>
                  <a:srgbClr val="92D050"/>
                </a:solidFill>
              </a:rPr>
              <a:t>JPQL</a:t>
            </a:r>
          </a:p>
          <a:p>
            <a:r>
              <a:rPr lang="es-ES" dirty="0" err="1">
                <a:solidFill>
                  <a:srgbClr val="92D050"/>
                </a:solidFill>
              </a:rPr>
              <a:t>Hibernate</a:t>
            </a:r>
            <a:r>
              <a:rPr lang="es-ES" dirty="0"/>
              <a:t> –&gt;  </a:t>
            </a:r>
            <a:r>
              <a:rPr lang="es-ES" sz="1800" dirty="0"/>
              <a:t>Implementación (otras </a:t>
            </a:r>
            <a:r>
              <a:rPr lang="es-ES" sz="1800" dirty="0" err="1"/>
              <a:t>ObjectDB</a:t>
            </a:r>
            <a:r>
              <a:rPr lang="es-ES" sz="1800" dirty="0"/>
              <a:t>, </a:t>
            </a:r>
            <a:r>
              <a:rPr lang="es-ES" sz="1800" dirty="0" err="1"/>
              <a:t>EclipseLink</a:t>
            </a:r>
            <a:r>
              <a:rPr lang="es-ES" sz="1800" dirty="0"/>
              <a:t>, </a:t>
            </a:r>
            <a:r>
              <a:rPr lang="es-ES" sz="1800" dirty="0" err="1"/>
              <a:t>OpenJPA</a:t>
            </a:r>
            <a:r>
              <a:rPr lang="es-ES" sz="1800" dirty="0"/>
              <a:t>..)</a:t>
            </a:r>
          </a:p>
          <a:p>
            <a:r>
              <a:rPr lang="es-ES" dirty="0"/>
              <a:t>POJO, JavaBeans vs </a:t>
            </a:r>
            <a:r>
              <a:rPr lang="es-ES" dirty="0" err="1"/>
              <a:t>EnterpriseJavaBeans</a:t>
            </a:r>
            <a:r>
              <a:rPr lang="es-ES" dirty="0"/>
              <a:t>(EJB)</a:t>
            </a:r>
          </a:p>
          <a:p>
            <a:pPr lvl="1"/>
            <a:r>
              <a:rPr lang="es-ES" dirty="0"/>
              <a:t>POJO (</a:t>
            </a:r>
            <a:r>
              <a:rPr lang="es-ES" dirty="0" err="1"/>
              <a:t>Plain</a:t>
            </a:r>
            <a:r>
              <a:rPr lang="es-ES" dirty="0"/>
              <a:t> Old)</a:t>
            </a:r>
          </a:p>
          <a:p>
            <a:pPr lvl="1"/>
            <a:r>
              <a:rPr lang="es-ES" dirty="0">
                <a:solidFill>
                  <a:srgbClr val="92D050"/>
                </a:solidFill>
              </a:rPr>
              <a:t>JavaBeans vs </a:t>
            </a:r>
            <a:r>
              <a:rPr lang="es-ES" dirty="0" err="1">
                <a:solidFill>
                  <a:srgbClr val="92D050"/>
                </a:solidFill>
              </a:rPr>
              <a:t>EnterpriseJavaBeans</a:t>
            </a:r>
            <a:r>
              <a:rPr lang="es-ES" dirty="0">
                <a:solidFill>
                  <a:srgbClr val="92D050"/>
                </a:solidFill>
              </a:rPr>
              <a:t>(EJB)</a:t>
            </a:r>
          </a:p>
          <a:p>
            <a:pPr lvl="1"/>
            <a:r>
              <a:rPr lang="es-ES" dirty="0"/>
              <a:t>EJB</a:t>
            </a:r>
          </a:p>
          <a:p>
            <a:pPr lvl="2"/>
            <a:r>
              <a:rPr lang="es-ES" dirty="0"/>
              <a:t>De Entidad (Persistencia gestionada por Contenedor-CMP, P gestionada por vean BMP)- (Reemplazados por JPA a partir EJB 3.0.. JEE 5.0)</a:t>
            </a:r>
          </a:p>
          <a:p>
            <a:pPr lvl="2"/>
            <a:r>
              <a:rPr lang="es-ES" dirty="0"/>
              <a:t>De Sesión ( Con Estado-</a:t>
            </a:r>
            <a:r>
              <a:rPr lang="es-ES" dirty="0" err="1"/>
              <a:t>statefull</a:t>
            </a:r>
            <a:r>
              <a:rPr lang="es-ES" dirty="0"/>
              <a:t>/ Sin Estado-</a:t>
            </a:r>
            <a:r>
              <a:rPr lang="es-ES" dirty="0" err="1"/>
              <a:t>stateless</a:t>
            </a:r>
            <a:r>
              <a:rPr lang="es-ES" dirty="0"/>
              <a:t>)</a:t>
            </a:r>
          </a:p>
          <a:p>
            <a:pPr lvl="2"/>
            <a:r>
              <a:rPr lang="es-ES" dirty="0"/>
              <a:t>Dirigidos por Mensajes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1C07AD-D0FE-41A1-8047-DFA19987A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480" y="3026645"/>
            <a:ext cx="23812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8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7066-02B3-4178-BBD1-C6A4A170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67037"/>
            <a:ext cx="9603275" cy="1049235"/>
          </a:xfrm>
        </p:spPr>
        <p:txBody>
          <a:bodyPr>
            <a:normAutofit/>
          </a:bodyPr>
          <a:lstStyle/>
          <a:p>
            <a:r>
              <a:rPr lang="es-ES" sz="20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 -  ÍNDICE DE CONTENIDOS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AB87-56A8-4283-841D-3844B0BE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474840"/>
            <a:ext cx="9603275" cy="471948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1. Concepto de mapeo objeto‐relacional (ORM).</a:t>
            </a:r>
          </a:p>
          <a:p>
            <a:pPr marL="0" indent="0" algn="l">
              <a:buNone/>
            </a:pPr>
            <a:r>
              <a:rPr lang="es-E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2. Características de las herramientas ORM.</a:t>
            </a:r>
          </a:p>
          <a:p>
            <a:pPr marL="0" indent="0" algn="l">
              <a:buNone/>
            </a:pPr>
            <a:r>
              <a:rPr lang="es-E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3. Instalación y configuración de una herramienta ORM.</a:t>
            </a:r>
          </a:p>
          <a:p>
            <a:pPr marL="0" indent="0" algn="l">
              <a:buNone/>
            </a:pPr>
            <a:r>
              <a:rPr lang="es-E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4. Estructura de ficheros de </a:t>
            </a:r>
            <a:r>
              <a:rPr lang="es-ES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es-E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Mapeo y clases persistentes.</a:t>
            </a:r>
          </a:p>
          <a:p>
            <a:pPr marL="0" indent="0" algn="l">
              <a:buNone/>
            </a:pPr>
            <a:r>
              <a:rPr lang="es-E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5. Sesiones. Objeto para crearlas.</a:t>
            </a:r>
          </a:p>
          <a:p>
            <a:pPr marL="0" indent="0" algn="l">
              <a:buNone/>
            </a:pPr>
            <a:r>
              <a:rPr lang="es-E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6. Carga, almacenamiento y modificación de objetos.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Otros conceptos</a:t>
            </a:r>
            <a:endParaRPr lang="es-ES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s-E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7. Consultas HQL (</a:t>
            </a:r>
            <a:r>
              <a:rPr lang="es-ES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es-E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s-E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es-E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 algn="l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2215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E61B-B3A8-4661-B782-75A06E53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6" cy="551011"/>
          </a:xfrm>
        </p:spPr>
        <p:txBody>
          <a:bodyPr>
            <a:normAutofit/>
          </a:bodyPr>
          <a:lstStyle/>
          <a:p>
            <a:r>
              <a:rPr lang="es-ES" sz="2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0B6A5-9E30-4110-8EFB-08A548193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1" y="1504335"/>
            <a:ext cx="11518490" cy="4630994"/>
          </a:xfrm>
        </p:spPr>
        <p:txBody>
          <a:bodyPr/>
          <a:lstStyle/>
          <a:p>
            <a:r>
              <a:rPr lang="es-ES" dirty="0"/>
              <a:t>En la implementación </a:t>
            </a:r>
            <a:r>
              <a:rPr lang="es-ES" dirty="0" err="1"/>
              <a:t>Hibernate</a:t>
            </a:r>
            <a:r>
              <a:rPr lang="es-ES" dirty="0"/>
              <a:t>:</a:t>
            </a:r>
          </a:p>
          <a:p>
            <a:pPr lvl="2"/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JPA 1.0: </a:t>
            </a:r>
            <a:r>
              <a:rPr lang="es-E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Hibernate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ORM 3.2+.</a:t>
            </a:r>
          </a:p>
          <a:p>
            <a:pPr lvl="2"/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JPA 2.0: </a:t>
            </a:r>
            <a:r>
              <a:rPr lang="es-E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Hibernate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ORM 3.5+.</a:t>
            </a:r>
          </a:p>
          <a:p>
            <a:pPr lvl="2"/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JPA 2.1: </a:t>
            </a:r>
            <a:r>
              <a:rPr lang="es-E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Hibernate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ORM 4.3+.</a:t>
            </a:r>
          </a:p>
          <a:p>
            <a:pPr lvl="2"/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JPA 2.2: </a:t>
            </a:r>
            <a:r>
              <a:rPr lang="es-E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Hibernate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ORM 5.3+.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7706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43FB-3906-44F2-A95F-DEA5EA08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80508"/>
          </a:xfrm>
        </p:spPr>
        <p:txBody>
          <a:bodyPr>
            <a:normAutofit fontScale="90000"/>
          </a:bodyPr>
          <a:lstStyle/>
          <a:p>
            <a:r>
              <a:rPr lang="es-ES" sz="31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JavaBeans vs </a:t>
            </a:r>
            <a:r>
              <a:rPr lang="es-ES" sz="31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EnterpriseJavaBeans</a:t>
            </a:r>
            <a:r>
              <a:rPr lang="es-ES" sz="31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(EJB)</a:t>
            </a:r>
            <a:br>
              <a:rPr lang="es-ES" dirty="0">
                <a:solidFill>
                  <a:srgbClr val="92D050"/>
                </a:solidFill>
              </a:rPr>
            </a:b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28FF-5712-4189-B028-EF0F86594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1533833"/>
            <a:ext cx="10722077" cy="4542502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JavaBeans (utilizarlos, </a:t>
            </a:r>
            <a:r>
              <a:rPr lang="es-ES" dirty="0" err="1"/>
              <a:t>reutillizarlos</a:t>
            </a:r>
            <a:r>
              <a:rPr lang="es-ES" dirty="0"/>
              <a:t>, sustituirlos y conectarlos)</a:t>
            </a:r>
          </a:p>
          <a:p>
            <a:pPr lvl="1"/>
            <a:r>
              <a:rPr lang="es-ES" dirty="0"/>
              <a:t>Para que funcione (nomenclatura Métodos, construcción y comportamiento):</a:t>
            </a:r>
          </a:p>
          <a:p>
            <a:pPr lvl="2"/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Debe tener un </a:t>
            </a:r>
            <a:r>
              <a:rPr lang="es-ES" b="0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constructor sin argumentos.</a:t>
            </a:r>
          </a:p>
          <a:p>
            <a:pPr lvl="2"/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Sus </a:t>
            </a:r>
            <a:r>
              <a:rPr lang="es-ES" b="0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atributos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clase deben ser </a:t>
            </a:r>
            <a:r>
              <a:rPr lang="es-ES" b="0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privados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2"/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Sus propiedades deben ser accesibles mediante métodos </a:t>
            </a:r>
            <a:r>
              <a:rPr lang="es-ES" b="0" i="0" u="sng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get</a:t>
            </a:r>
            <a:r>
              <a:rPr lang="es-ES" b="0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y set 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que siguen una convención de nomenclatura estándar.</a:t>
            </a:r>
          </a:p>
          <a:p>
            <a:pPr lvl="2"/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Debe ser </a:t>
            </a:r>
            <a:r>
              <a:rPr lang="es-ES" b="0" i="0" u="sng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serializable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s-ES" dirty="0"/>
              <a:t>Tres partes:</a:t>
            </a:r>
          </a:p>
          <a:p>
            <a:pPr lvl="2"/>
            <a:r>
              <a:rPr lang="es-ES" dirty="0"/>
              <a:t>Propiedades: Los atributos que contiene.</a:t>
            </a:r>
          </a:p>
          <a:p>
            <a:pPr lvl="2"/>
            <a:r>
              <a:rPr lang="es-ES" dirty="0"/>
              <a:t>Métodos: Se establecen los métodos </a:t>
            </a:r>
            <a:r>
              <a:rPr lang="es-ES" dirty="0" err="1"/>
              <a:t>get</a:t>
            </a:r>
            <a:r>
              <a:rPr lang="es-ES" dirty="0"/>
              <a:t> y set para acceder y modificar los atributos.</a:t>
            </a:r>
          </a:p>
          <a:p>
            <a:pPr lvl="2"/>
            <a:r>
              <a:rPr lang="es-ES" dirty="0"/>
              <a:t>Eventos: Permiten comunicar con otros JavaBeans.</a:t>
            </a:r>
          </a:p>
          <a:p>
            <a:r>
              <a:rPr lang="es-ES" dirty="0"/>
              <a:t>EJB(Enterprise JavaBeans)</a:t>
            </a:r>
          </a:p>
          <a:p>
            <a:pPr lvl="1"/>
            <a:r>
              <a:rPr lang="es-ES" dirty="0"/>
              <a:t>Tecnología componentes lado Servidor parte de </a:t>
            </a:r>
            <a:r>
              <a:rPr lang="es-ES" dirty="0" err="1"/>
              <a:t>JavaEE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A92663-EE25-4197-8B1E-2F40D0457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2537"/>
            <a:ext cx="256464" cy="32507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601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4293-E8F6-476A-9F50-DFB3930D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624753"/>
          </a:xfrm>
        </p:spPr>
        <p:txBody>
          <a:bodyPr>
            <a:normAutofit/>
          </a:bodyPr>
          <a:lstStyle/>
          <a:p>
            <a:r>
              <a:rPr lang="es-ES" sz="2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JPQL (</a:t>
            </a:r>
            <a:r>
              <a:rPr lang="es-ES" sz="2800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Java </a:t>
            </a:r>
            <a:r>
              <a:rPr lang="es-ES" sz="2800" b="1" i="0" dirty="0" err="1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Persistence</a:t>
            </a:r>
            <a:r>
              <a:rPr lang="es-ES" sz="2800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2800" b="1" i="0" dirty="0" err="1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Query</a:t>
            </a:r>
            <a:r>
              <a:rPr lang="es-ES" sz="2800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2800" b="1" i="0" dirty="0" err="1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Language</a:t>
            </a:r>
            <a:r>
              <a:rPr lang="es-ES" sz="2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23EF-953E-427B-9E12-D5FC228B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14" y="1356852"/>
            <a:ext cx="10265316" cy="4807974"/>
          </a:xfrm>
        </p:spPr>
        <p:txBody>
          <a:bodyPr/>
          <a:lstStyle/>
          <a:p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E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Lenguaje de consulta"/>
              </a:rPr>
              <a:t>lenguaje de consulta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E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OO. 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Independiente Plataforma (parte de especificación (JPA)).</a:t>
            </a:r>
          </a:p>
          <a:p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Está inspirado en gran medida por </a:t>
            </a:r>
            <a:r>
              <a:rPr lang="es-E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SQL"/>
              </a:rPr>
              <a:t>SQL</a:t>
            </a:r>
            <a:endParaRPr lang="es-ES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es-ES" altLang="es-E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Recuperar objetos (consultas SELECT). Consultas de actualización (UPDATE) y borrado (DELETE) </a:t>
            </a:r>
          </a:p>
          <a:p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JPQL está basado en </a:t>
            </a:r>
            <a:r>
              <a:rPr lang="es-ES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Hibernate"/>
              </a:rPr>
              <a:t>Hibernate</a:t>
            </a:r>
            <a:r>
              <a:rPr lang="es-E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Hibernate"/>
              </a:rPr>
              <a:t> </a:t>
            </a:r>
            <a:r>
              <a:rPr lang="es-ES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Hibernate"/>
              </a:rPr>
              <a:t>Query</a:t>
            </a:r>
            <a:r>
              <a:rPr lang="es-E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Hibernate"/>
              </a:rPr>
              <a:t> </a:t>
            </a:r>
            <a:r>
              <a:rPr lang="es-ES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Hibernate"/>
              </a:rPr>
              <a:t>Language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(HQL),</a:t>
            </a:r>
            <a:endParaRPr lang="es-ES" b="0" i="0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Hibernate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y HQL se crearon antes de la especificación JPA. Hasta la versión </a:t>
            </a:r>
            <a:r>
              <a:rPr lang="es-E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Hibernate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3, JPQL es un subconjunto de HQL.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u="none" strike="noStrike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9783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FE28-9153-48C9-8B9C-D3282A1F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80508"/>
          </a:xfrm>
        </p:spPr>
        <p:txBody>
          <a:bodyPr>
            <a:normAutofit/>
          </a:bodyPr>
          <a:lstStyle/>
          <a:p>
            <a:r>
              <a:rPr lang="es-ES" sz="2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HQL (</a:t>
            </a:r>
            <a:r>
              <a:rPr lang="es-ES" sz="2800" b="1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es-ES" sz="2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1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s-ES" sz="2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1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es-ES" sz="2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2B53C-D7A1-41B6-9306-0F9BAA66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690" y="1356852"/>
            <a:ext cx="11002297" cy="4807974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Anterior a JPQL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Incluido en la biblioteca mapeo objeto-relacional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Versión de sintaxis SQL, adaptada devolución objetos.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Características:</a:t>
            </a:r>
          </a:p>
          <a:p>
            <a:pPr marL="0" indent="0" algn="l">
              <a:buNone/>
            </a:pPr>
            <a:r>
              <a:rPr lang="es-ES" sz="1800" b="0" i="0" u="none" strike="noStrike" baseline="0" dirty="0">
                <a:latin typeface="Arial" panose="020B0604020202020204" pitchFamily="34" charset="0"/>
              </a:rPr>
              <a:t>– </a:t>
            </a:r>
            <a:r>
              <a:rPr lang="es-ES" sz="1800" b="0" i="0" u="none" strike="noStrike" baseline="0" dirty="0">
                <a:latin typeface="Calibri" panose="020F0502020204030204" pitchFamily="34" charset="0"/>
              </a:rPr>
              <a:t>Los tipos de datos son los de Java.</a:t>
            </a:r>
          </a:p>
          <a:p>
            <a:pPr marL="0" indent="0" algn="l">
              <a:buNone/>
            </a:pPr>
            <a:r>
              <a:rPr lang="es-ES" sz="1800" b="0" i="0" u="none" strike="noStrike" baseline="0" dirty="0">
                <a:latin typeface="Arial" panose="020B0604020202020204" pitchFamily="34" charset="0"/>
              </a:rPr>
              <a:t>– </a:t>
            </a:r>
            <a:r>
              <a:rPr lang="es-ES" sz="1800" b="0" i="0" u="none" strike="noStrike" baseline="0" dirty="0">
                <a:latin typeface="Calibri" panose="020F0502020204030204" pitchFamily="34" charset="0"/>
              </a:rPr>
              <a:t>Las consultas son independientes del lenguaje de SQL específico de la base de datos.</a:t>
            </a:r>
          </a:p>
          <a:p>
            <a:pPr marL="0" indent="0" algn="l">
              <a:buNone/>
            </a:pPr>
            <a:r>
              <a:rPr lang="es-ES" sz="1800" b="0" i="0" u="none" strike="noStrike" baseline="0" dirty="0">
                <a:latin typeface="Arial" panose="020B0604020202020204" pitchFamily="34" charset="0"/>
              </a:rPr>
              <a:t>– </a:t>
            </a:r>
            <a:r>
              <a:rPr lang="es-ES" sz="1800" b="0" i="0" u="none" strike="noStrike" baseline="0" dirty="0">
                <a:latin typeface="Calibri" panose="020F0502020204030204" pitchFamily="34" charset="0"/>
              </a:rPr>
              <a:t>Las consultas son independientes del modelo de tablas de la base de datos. No se necesita conocer el modelo lo que hace de la independencia una ventaja.</a:t>
            </a:r>
          </a:p>
          <a:p>
            <a:pPr marL="0" indent="0" algn="l">
              <a:buNone/>
            </a:pPr>
            <a:r>
              <a:rPr lang="es-ES" sz="1800" b="0" i="0" u="none" strike="noStrike" baseline="0" dirty="0">
                <a:latin typeface="Arial" panose="020B0604020202020204" pitchFamily="34" charset="0"/>
              </a:rPr>
              <a:t>– </a:t>
            </a:r>
            <a:r>
              <a:rPr lang="es-ES" sz="1800" b="0" i="0" u="none" strike="noStrike" baseline="0" dirty="0">
                <a:latin typeface="Calibri" panose="020F0502020204030204" pitchFamily="34" charset="0"/>
              </a:rPr>
              <a:t>Es posible tratar con las colecciones de Java (</a:t>
            </a:r>
            <a:r>
              <a:rPr lang="es-ES" sz="1800" b="0" i="1" u="none" strike="noStrike" baseline="0" dirty="0" err="1">
                <a:latin typeface="Calibri-Italic"/>
              </a:rPr>
              <a:t>java.io.List</a:t>
            </a:r>
            <a:r>
              <a:rPr lang="es-ES" sz="1800" b="0" i="0" u="none" strike="noStrike" baseline="0" dirty="0">
                <a:latin typeface="Calibri" panose="020F0502020204030204" pitchFamily="34" charset="0"/>
              </a:rPr>
              <a:t>, por ejemplo).</a:t>
            </a:r>
          </a:p>
          <a:p>
            <a:pPr marL="0" indent="0" algn="l">
              <a:buNone/>
            </a:pPr>
            <a:r>
              <a:rPr lang="es-ES" sz="1800" b="0" i="0" u="none" strike="noStrike" baseline="0" dirty="0">
                <a:latin typeface="Arial" panose="020B0604020202020204" pitchFamily="34" charset="0"/>
              </a:rPr>
              <a:t>– </a:t>
            </a:r>
            <a:r>
              <a:rPr lang="es-ES" sz="1800" b="0" i="0" u="none" strike="noStrike" baseline="0" dirty="0">
                <a:latin typeface="Calibri" panose="020F0502020204030204" pitchFamily="34" charset="0"/>
              </a:rPr>
              <a:t>Es posible navegar entre los distintos objetos en la propia consulta.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484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0093-1855-4B82-850E-AE5F9C47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HQL (</a:t>
            </a:r>
            <a:r>
              <a:rPr lang="es-ES" sz="2800" b="1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es-ES" sz="2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1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s-ES" sz="2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1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es-ES" sz="2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en Java</a:t>
            </a:r>
            <a:endParaRPr lang="es-E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010C2-9F3D-4645-8874-ED463B71E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78076"/>
            <a:ext cx="9603275" cy="4326599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Ej.</a:t>
            </a:r>
          </a:p>
          <a:p>
            <a:pPr marL="0" indent="0">
              <a:buNone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sesion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sf.openSession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//Anteriormente: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// </a:t>
            </a:r>
            <a:r>
              <a:rPr lang="es-E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E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&lt;Ciclos&gt; lista = </a:t>
            </a:r>
            <a:r>
              <a:rPr lang="es-E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sesion.createCriteria</a:t>
            </a:r>
            <a:r>
              <a:rPr lang="es-E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Ciclos.class</a:t>
            </a:r>
            <a:r>
              <a:rPr lang="es-E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s-E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E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c= "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c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ClaseX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c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comuna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%YYYY%";</a:t>
            </a:r>
          </a:p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ClaseX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&gt; lista=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sesion.createQuery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(c).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32346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06BF-EEF6-4328-B336-8A22A105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es-ES" sz="2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Documentación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25424-E4AF-4854-9988-83480F650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https://docs.jboss.org/hibernate/orm/5.6/quickstart/html_single/</a:t>
            </a:r>
            <a:endParaRPr lang="es-ES" dirty="0"/>
          </a:p>
          <a:p>
            <a:endParaRPr lang="es-ES" dirty="0"/>
          </a:p>
          <a:p>
            <a:r>
              <a:rPr lang="es-ES" dirty="0">
                <a:hlinkClick r:id="rId3"/>
              </a:rPr>
              <a:t>https://docs.jboss.org/hibernate/orm/5.6/userguide/html_single/Hibernate_User_Guide.html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0909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670D-7EFB-42CB-9840-60075EAD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solidFill>
                  <a:srgbClr val="92D050"/>
                </a:solidFill>
              </a:rPr>
              <a:t>Hibernate</a:t>
            </a:r>
            <a:r>
              <a:rPr lang="es-ES" b="1" dirty="0">
                <a:solidFill>
                  <a:srgbClr val="92D050"/>
                </a:solidFill>
              </a:rPr>
              <a:t> y JPA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51459-D5D7-4B37-B86E-3216554AE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29293"/>
            <a:ext cx="9603275" cy="4555375"/>
          </a:xfrm>
        </p:spPr>
        <p:txBody>
          <a:bodyPr/>
          <a:lstStyle/>
          <a:p>
            <a:r>
              <a:rPr lang="es-ES" u="sng" dirty="0" err="1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es-ES" u="sng" dirty="0"/>
              <a:t> (implementación)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effectLst/>
                <a:latin typeface="Arial" panose="020B0604020202020204" pitchFamily="34" charset="0"/>
                <a:ea typeface="Bitstream Vera Sans"/>
                <a:cs typeface="Arial" panose="020B0604020202020204" pitchFamily="34" charset="0"/>
              </a:rPr>
              <a:t>En</a:t>
            </a:r>
            <a:r>
              <a:rPr lang="en-US" dirty="0">
                <a:effectLst/>
                <a:latin typeface="Arial" panose="020B0604020202020204" pitchFamily="34" charset="0"/>
                <a:ea typeface="Bitstream Vera Sans"/>
                <a:cs typeface="Arial" panose="020B0604020202020204" pitchFamily="34" charset="0"/>
              </a:rPr>
              <a:t> 2001 Gavin King 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u="sng" dirty="0">
                <a:latin typeface="Arial" panose="020B0604020202020204" pitchFamily="34" charset="0"/>
                <a:cs typeface="Arial" panose="020B0604020202020204" pitchFamily="34" charset="0"/>
              </a:rPr>
              <a:t>JPA (especificación)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Surgió posteriormente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800" dirty="0">
                <a:effectLst/>
                <a:latin typeface="Bitstream Vera Sans"/>
                <a:ea typeface="Bitstream Vera Sans"/>
                <a:cs typeface="Bitstream Vera Sans"/>
              </a:rPr>
              <a:t>podemos usar </a:t>
            </a:r>
            <a:r>
              <a:rPr lang="es-ES" sz="1800" dirty="0" err="1">
                <a:effectLst/>
                <a:latin typeface="Bitstream Vera Sans"/>
                <a:ea typeface="Bitstream Vera Sans"/>
                <a:cs typeface="Bitstream Vera Sans"/>
              </a:rPr>
              <a:t>Hibernate</a:t>
            </a:r>
            <a:r>
              <a:rPr lang="es-ES" sz="1800" dirty="0">
                <a:effectLst/>
                <a:latin typeface="Bitstream Vera Sans"/>
                <a:ea typeface="Bitstream Vera Sans"/>
                <a:cs typeface="Bitstream Vera Sans"/>
              </a:rPr>
              <a:t> siguiendo un estándar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800" dirty="0">
                <a:effectLst/>
                <a:latin typeface="Bitstream Vera Sans"/>
                <a:ea typeface="Bitstream Vera Sans"/>
                <a:cs typeface="Bitstream Vera Sans"/>
              </a:rPr>
              <a:t>por lo que podríamos cambiar de </a:t>
            </a:r>
            <a:r>
              <a:rPr lang="es-ES" sz="1800" dirty="0" err="1">
                <a:effectLst/>
                <a:latin typeface="Bitstream Vera Sans"/>
                <a:ea typeface="Bitstream Vera Sans"/>
                <a:cs typeface="Bitstream Vera Sans"/>
              </a:rPr>
              <a:t>Hibernate</a:t>
            </a:r>
            <a:r>
              <a:rPr lang="es-ES" sz="1800" dirty="0">
                <a:effectLst/>
                <a:latin typeface="Bitstream Vera Sans"/>
                <a:ea typeface="Bitstream Vera Sans"/>
                <a:cs typeface="Bitstream Vera Sans"/>
              </a:rPr>
              <a:t> a otra implementación sin problemas</a:t>
            </a:r>
            <a:endParaRPr lang="es-ES" dirty="0">
              <a:latin typeface="Bitstream Vera Sans"/>
              <a:ea typeface="Bitstream Vera Sans"/>
              <a:cs typeface="Bitstream Vera Sans"/>
            </a:endParaRPr>
          </a:p>
          <a:p>
            <a:pPr marL="457200" lvl="1" indent="0">
              <a:buNone/>
            </a:pPr>
            <a:endParaRPr lang="es-ES" dirty="0">
              <a:latin typeface="Bitstream Vera Sans"/>
              <a:ea typeface="Bitstream Vera Sans"/>
              <a:cs typeface="Bitstream Vera Sans"/>
            </a:endParaRPr>
          </a:p>
        </p:txBody>
      </p:sp>
    </p:spTree>
    <p:extLst>
      <p:ext uri="{BB962C8B-B14F-4D97-AF65-F5344CB8AC3E}">
        <p14:creationId xmlns:p14="http://schemas.microsoft.com/office/powerpoint/2010/main" val="2144548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94F3-61DD-4BDC-BE51-2FE3881F9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59592"/>
          </a:xfrm>
        </p:spPr>
        <p:txBody>
          <a:bodyPr>
            <a:normAutofit/>
          </a:bodyPr>
          <a:lstStyle/>
          <a:p>
            <a:r>
              <a:rPr lang="es-ES" sz="2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Persistencia </a:t>
            </a:r>
            <a:r>
              <a:rPr lang="es-ES" sz="2800" b="1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es-ES" sz="2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-BD con </a:t>
            </a:r>
            <a:r>
              <a:rPr lang="es-ES" sz="2800" b="1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endParaRPr lang="es-ES" sz="28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A068-2D26-473E-8D32-AD1E2C59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12916"/>
            <a:ext cx="9603275" cy="4522123"/>
          </a:xfrm>
        </p:spPr>
        <p:txBody>
          <a:bodyPr/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Ficheros XML (</a:t>
            </a:r>
            <a:r>
              <a:rPr lang="es-E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hibernate.cfg.xml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 configuración,   </a:t>
            </a:r>
            <a:r>
              <a:rPr lang="es-E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.hbm.xml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 mapeo)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Propias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funcionó durante años sin JPA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Anotaciones Código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Las del estándar JPA (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@Entity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Posibilidad - Uso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persistence.xml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 configuración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(en caso de utilizar anotaciones JPA)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4769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6EA1-BA22-4E48-9113-147A62CF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76218"/>
          </a:xfrm>
        </p:spPr>
        <p:txBody>
          <a:bodyPr>
            <a:normAutofit/>
          </a:bodyPr>
          <a:lstStyle/>
          <a:p>
            <a:r>
              <a:rPr lang="es-ES" sz="2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persistence.xml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9817E-826B-4FA2-BC3C-7D5706734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330036"/>
            <a:ext cx="9931460" cy="4807103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s-E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es-ES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E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es-ES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es-E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E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s-E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pPr marL="0" indent="0" algn="l">
              <a:buNone/>
            </a:pPr>
            <a:endParaRPr lang="es-E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fr-F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pPr marL="0" indent="0" algn="l">
              <a:buNone/>
            </a:pPr>
            <a:r>
              <a:rPr lang="es-ES" sz="1800" dirty="0">
                <a:latin typeface="Consolas" panose="020B0609020204030204" pitchFamily="49" charset="0"/>
              </a:rPr>
              <a:t>             </a:t>
            </a:r>
            <a:r>
              <a:rPr lang="es-ES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E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</a:t>
            </a:r>
            <a:r>
              <a:rPr lang="es-E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xml</a:t>
            </a:r>
            <a:r>
              <a:rPr lang="es-E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s-E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ns</a:t>
            </a:r>
            <a:r>
              <a:rPr lang="es-E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s-E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persistence</a:t>
            </a:r>
            <a:endParaRPr lang="es-ES" sz="1800" i="1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s-E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             http://java.sun.com/xml/ns/persistence/persistence_2_0.xsd"</a:t>
            </a:r>
          </a:p>
          <a:p>
            <a:pPr marL="0" indent="0" algn="l">
              <a:buNone/>
            </a:pPr>
            <a:r>
              <a:rPr lang="es-ES" sz="1800" dirty="0">
                <a:latin typeface="Consolas" panose="020B0609020204030204" pitchFamily="49" charset="0"/>
              </a:rPr>
              <a:t>             </a:t>
            </a:r>
            <a:r>
              <a:rPr lang="es-ES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E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"2.0" </a:t>
            </a:r>
            <a:r>
              <a:rPr lang="es-ES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es-E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E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</a:t>
            </a:r>
            <a:r>
              <a:rPr lang="es-E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xml</a:t>
            </a:r>
            <a:r>
              <a:rPr lang="es-E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s-E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ns</a:t>
            </a:r>
            <a:r>
              <a:rPr lang="es-E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s-E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persistence</a:t>
            </a:r>
            <a:r>
              <a:rPr lang="es-E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E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endParaRPr lang="es-E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persistence-unit</a:t>
            </a:r>
            <a:r>
              <a:rPr lang="es-ES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E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E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PersistenciaMySQL</a:t>
            </a:r>
            <a:r>
              <a:rPr lang="es-E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E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es-ES" sz="1800" u="sng" dirty="0">
                <a:solidFill>
                  <a:srgbClr val="3F5FBF"/>
                </a:solidFill>
                <a:latin typeface="Consolas" panose="020B0609020204030204" pitchFamily="49" charset="0"/>
              </a:rPr>
              <a:t>Representamos las clases. Para que se enlacen a la BD y se creen si </a:t>
            </a:r>
            <a:r>
              <a:rPr lang="es-ES" sz="1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noExisten</a:t>
            </a:r>
            <a:r>
              <a:rPr lang="es-ES" sz="1800" u="sng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pPr marL="0" indent="0" algn="l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gal.mrnovoa.hibernate.modelo.Empleado</a:t>
            </a: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gal.mrnovoa.hibernate.modelo.Autor</a:t>
            </a: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gal.mrnovoa.hibernate.modelo.Libro</a:t>
            </a: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gal.mrnovoa.hibernate.modelo.Publicacion</a:t>
            </a: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gal.mrnovoa.hibernate.modelo.Comentario</a:t>
            </a: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gal.mrnovoa.hibernate.modelo.Usuario</a:t>
            </a: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 algn="l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8506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6EA1-BA22-4E48-9113-147A62CF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76218"/>
          </a:xfrm>
        </p:spPr>
        <p:txBody>
          <a:bodyPr>
            <a:normAutofit/>
          </a:bodyPr>
          <a:lstStyle/>
          <a:p>
            <a:r>
              <a:rPr lang="es-ES" sz="2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persistence.xml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9817E-826B-4FA2-BC3C-7D5706734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2" y="1330037"/>
            <a:ext cx="6556397" cy="5311924"/>
          </a:xfrm>
        </p:spPr>
        <p:txBody>
          <a:bodyPr>
            <a:normAutofit fontScale="40000" lnSpcReduction="20000"/>
          </a:bodyPr>
          <a:lstStyle/>
          <a:p>
            <a:pPr marL="0" indent="0" algn="l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es-E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s-ES" sz="20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&lt;!--H2--&gt;</a:t>
            </a:r>
          </a:p>
          <a:p>
            <a:pPr marL="0" indent="0" algn="l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&lt;!-- &lt;</a:t>
            </a:r>
            <a:r>
              <a:rPr lang="es-ES" sz="2000" dirty="0" err="1">
                <a:solidFill>
                  <a:srgbClr val="3F5FBF"/>
                </a:solidFill>
                <a:latin typeface="Consolas" panose="020B0609020204030204" pitchFamily="49" charset="0"/>
              </a:rPr>
              <a:t>property</a:t>
            </a: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="</a:t>
            </a:r>
            <a:r>
              <a:rPr lang="es-ES" sz="2000" dirty="0" err="1">
                <a:solidFill>
                  <a:srgbClr val="3F5FBF"/>
                </a:solidFill>
                <a:latin typeface="Consolas" panose="020B0609020204030204" pitchFamily="49" charset="0"/>
              </a:rPr>
              <a:t>javax.persistence.jdbc.driver</a:t>
            </a: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" </a:t>
            </a:r>
            <a:r>
              <a:rPr lang="es-ES" sz="2000" dirty="0" err="1">
                <a:solidFill>
                  <a:srgbClr val="3F5FBF"/>
                </a:solidFill>
                <a:latin typeface="Consolas" panose="020B0609020204030204" pitchFamily="49" charset="0"/>
              </a:rPr>
              <a:t>value</a:t>
            </a: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="org.h2.Driver" /&gt;--&gt;</a:t>
            </a:r>
          </a:p>
          <a:p>
            <a:pPr marL="0" indent="0" algn="l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&lt;!--</a:t>
            </a:r>
            <a:r>
              <a:rPr lang="es-ES" sz="2000" u="sng" dirty="0">
                <a:solidFill>
                  <a:srgbClr val="3F5FBF"/>
                </a:solidFill>
                <a:latin typeface="Consolas" panose="020B0609020204030204" pitchFamily="49" charset="0"/>
              </a:rPr>
              <a:t>Para que guarde en Memoria o en Disco --&gt;</a:t>
            </a:r>
          </a:p>
          <a:p>
            <a:pPr marL="0" indent="0" algn="l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&lt;!--&lt;</a:t>
            </a:r>
            <a:r>
              <a:rPr lang="es-ES" sz="2000" dirty="0" err="1">
                <a:solidFill>
                  <a:srgbClr val="3F5FBF"/>
                </a:solidFill>
                <a:latin typeface="Consolas" panose="020B0609020204030204" pitchFamily="49" charset="0"/>
              </a:rPr>
              <a:t>property</a:t>
            </a: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="javax.persistence.jdbc.url" </a:t>
            </a:r>
            <a:r>
              <a:rPr lang="es-ES" sz="2000" dirty="0" err="1">
                <a:solidFill>
                  <a:srgbClr val="3F5FBF"/>
                </a:solidFill>
                <a:latin typeface="Consolas" panose="020B0609020204030204" pitchFamily="49" charset="0"/>
              </a:rPr>
              <a:t>value</a:t>
            </a: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="jdbc:h2:mem:test" /&gt;--&gt;</a:t>
            </a:r>
          </a:p>
          <a:p>
            <a:pPr marL="0" indent="0" algn="l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&lt;!--</a:t>
            </a:r>
            <a:r>
              <a:rPr lang="es-ES" sz="2000" u="sng" dirty="0">
                <a:solidFill>
                  <a:srgbClr val="3F5FBF"/>
                </a:solidFill>
                <a:latin typeface="Consolas" panose="020B0609020204030204" pitchFamily="49" charset="0"/>
              </a:rPr>
              <a:t>Para que guarde en un archivo llamado Empresa ubicado en el escritorio(/Desktop/) con extensión </a:t>
            </a:r>
            <a:r>
              <a:rPr lang="es-ES" sz="20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Empresa.mv.db</a:t>
            </a:r>
            <a:r>
              <a:rPr lang="es-ES" sz="2000" u="sng" dirty="0">
                <a:solidFill>
                  <a:srgbClr val="3F5FBF"/>
                </a:solidFill>
                <a:latin typeface="Consolas" panose="020B0609020204030204" pitchFamily="49" charset="0"/>
              </a:rPr>
              <a:t> o directamente en al carpeta del usuario--&gt;</a:t>
            </a:r>
          </a:p>
          <a:p>
            <a:pPr marL="0" indent="0" algn="l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&lt;!-- &lt;</a:t>
            </a:r>
            <a:r>
              <a:rPr lang="es-ES" sz="2000" dirty="0" err="1">
                <a:solidFill>
                  <a:srgbClr val="3F5FBF"/>
                </a:solidFill>
                <a:latin typeface="Consolas" panose="020B0609020204030204" pitchFamily="49" charset="0"/>
              </a:rPr>
              <a:t>property</a:t>
            </a: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="javax.persistence.jdbc.url" </a:t>
            </a:r>
            <a:r>
              <a:rPr lang="es-ES" sz="2000" dirty="0" err="1">
                <a:solidFill>
                  <a:srgbClr val="3F5FBF"/>
                </a:solidFill>
                <a:latin typeface="Consolas" panose="020B0609020204030204" pitchFamily="49" charset="0"/>
              </a:rPr>
              <a:t>value</a:t>
            </a: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="jdbc:h2:~/</a:t>
            </a:r>
            <a:r>
              <a:rPr lang="es-ES" sz="2000" u="sng" dirty="0">
                <a:solidFill>
                  <a:srgbClr val="3F5FBF"/>
                </a:solidFill>
                <a:latin typeface="Consolas" panose="020B0609020204030204" pitchFamily="49" charset="0"/>
              </a:rPr>
              <a:t>Empresa" /&gt;--&gt;</a:t>
            </a:r>
          </a:p>
          <a:p>
            <a:pPr marL="0" indent="0" algn="l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&lt;!--&lt;</a:t>
            </a:r>
            <a:r>
              <a:rPr lang="es-ES" sz="2000" dirty="0" err="1">
                <a:solidFill>
                  <a:srgbClr val="3F5FBF"/>
                </a:solidFill>
                <a:latin typeface="Consolas" panose="020B0609020204030204" pitchFamily="49" charset="0"/>
              </a:rPr>
              <a:t>property</a:t>
            </a: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="javax.persistence.jdbc.url" </a:t>
            </a:r>
            <a:r>
              <a:rPr lang="es-ES" sz="2000" dirty="0" err="1">
                <a:solidFill>
                  <a:srgbClr val="3F5FBF"/>
                </a:solidFill>
                <a:latin typeface="Consolas" panose="020B0609020204030204" pitchFamily="49" charset="0"/>
              </a:rPr>
              <a:t>value</a:t>
            </a: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="jdbc:h2:~/</a:t>
            </a:r>
            <a:r>
              <a:rPr lang="es-ES" sz="2000" u="sng" dirty="0">
                <a:solidFill>
                  <a:srgbClr val="3F5FBF"/>
                </a:solidFill>
                <a:latin typeface="Consolas" panose="020B0609020204030204" pitchFamily="49" charset="0"/>
              </a:rPr>
              <a:t>Autores" /&gt;--&gt;</a:t>
            </a:r>
          </a:p>
          <a:p>
            <a:pPr marL="0" indent="0" algn="l">
              <a:buNone/>
            </a:pP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&lt;!--    &lt;</a:t>
            </a:r>
            <a:r>
              <a:rPr lang="es-ES" sz="2000" dirty="0" err="1">
                <a:solidFill>
                  <a:srgbClr val="3F5FBF"/>
                </a:solidFill>
                <a:latin typeface="Consolas" panose="020B0609020204030204" pitchFamily="49" charset="0"/>
              </a:rPr>
              <a:t>property</a:t>
            </a: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="</a:t>
            </a:r>
            <a:r>
              <a:rPr lang="es-ES" sz="2000" dirty="0" err="1">
                <a:solidFill>
                  <a:srgbClr val="3F5FBF"/>
                </a:solidFill>
                <a:latin typeface="Consolas" panose="020B0609020204030204" pitchFamily="49" charset="0"/>
              </a:rPr>
              <a:t>javax.persistence.jdbc.user</a:t>
            </a: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" </a:t>
            </a:r>
            <a:r>
              <a:rPr lang="es-ES" sz="2000" dirty="0" err="1">
                <a:solidFill>
                  <a:srgbClr val="3F5FBF"/>
                </a:solidFill>
                <a:latin typeface="Consolas" panose="020B0609020204030204" pitchFamily="49" charset="0"/>
              </a:rPr>
              <a:t>value</a:t>
            </a: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="</a:t>
            </a:r>
            <a:r>
              <a:rPr lang="es-ES" sz="20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sa</a:t>
            </a:r>
            <a:r>
              <a:rPr lang="es-ES" sz="2000" u="sng" dirty="0">
                <a:solidFill>
                  <a:srgbClr val="3F5FBF"/>
                </a:solidFill>
                <a:latin typeface="Consolas" panose="020B0609020204030204" pitchFamily="49" charset="0"/>
              </a:rPr>
              <a:t>" /&gt;</a:t>
            </a:r>
          </a:p>
          <a:p>
            <a:pPr marL="0" indent="0" algn="l">
              <a:buNone/>
            </a:pP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        &lt;</a:t>
            </a:r>
            <a:r>
              <a:rPr lang="es-ES" sz="2000" dirty="0" err="1">
                <a:solidFill>
                  <a:srgbClr val="3F5FBF"/>
                </a:solidFill>
                <a:latin typeface="Consolas" panose="020B0609020204030204" pitchFamily="49" charset="0"/>
              </a:rPr>
              <a:t>property</a:t>
            </a: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="</a:t>
            </a:r>
            <a:r>
              <a:rPr lang="es-ES" sz="2000" dirty="0" err="1">
                <a:solidFill>
                  <a:srgbClr val="3F5FBF"/>
                </a:solidFill>
                <a:latin typeface="Consolas" panose="020B0609020204030204" pitchFamily="49" charset="0"/>
              </a:rPr>
              <a:t>javax.persistence.jdbc.password</a:t>
            </a: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" </a:t>
            </a:r>
            <a:r>
              <a:rPr lang="es-ES" sz="2000" dirty="0" err="1">
                <a:solidFill>
                  <a:srgbClr val="3F5FBF"/>
                </a:solidFill>
                <a:latin typeface="Consolas" panose="020B0609020204030204" pitchFamily="49" charset="0"/>
              </a:rPr>
              <a:t>value</a:t>
            </a: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="" /&gt;</a:t>
            </a:r>
          </a:p>
          <a:p>
            <a:pPr marL="0" indent="0" algn="l">
              <a:buNone/>
            </a:pP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 algn="l">
              <a:buNone/>
            </a:pP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        &lt;</a:t>
            </a:r>
            <a:r>
              <a:rPr lang="es-ES" sz="2000" dirty="0" err="1">
                <a:solidFill>
                  <a:srgbClr val="3F5FBF"/>
                </a:solidFill>
                <a:latin typeface="Consolas" panose="020B0609020204030204" pitchFamily="49" charset="0"/>
              </a:rPr>
              <a:t>property</a:t>
            </a: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="</a:t>
            </a:r>
            <a:r>
              <a:rPr lang="es-ES" sz="2000" dirty="0" err="1">
                <a:solidFill>
                  <a:srgbClr val="3F5FBF"/>
                </a:solidFill>
                <a:latin typeface="Consolas" panose="020B0609020204030204" pitchFamily="49" charset="0"/>
              </a:rPr>
              <a:t>hibernate.dialect</a:t>
            </a: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" </a:t>
            </a:r>
            <a:r>
              <a:rPr lang="es-ES" sz="2000" dirty="0" err="1">
                <a:solidFill>
                  <a:srgbClr val="3F5FBF"/>
                </a:solidFill>
                <a:latin typeface="Consolas" panose="020B0609020204030204" pitchFamily="49" charset="0"/>
              </a:rPr>
              <a:t>value</a:t>
            </a: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="org.hibernate.dialect.H2Dialect" /&gt;</a:t>
            </a:r>
          </a:p>
          <a:p>
            <a:pPr marL="0" indent="0" algn="l">
              <a:buNone/>
            </a:pPr>
            <a:r>
              <a:rPr lang="es-ES" sz="2000" dirty="0">
                <a:solidFill>
                  <a:srgbClr val="3F5FBF"/>
                </a:solidFill>
                <a:latin typeface="Consolas" panose="020B0609020204030204" pitchFamily="49" charset="0"/>
              </a:rPr>
              <a:t>        --&gt;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20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"hibernate.hbm2ddl.auto" </a:t>
            </a:r>
            <a:r>
              <a:rPr lang="en-US" sz="20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"create-drop" </a:t>
            </a:r>
            <a:r>
              <a:rPr lang="en-US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es-E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persistence-unit</a:t>
            </a:r>
            <a:r>
              <a:rPr lang="es-E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endParaRPr lang="es-ES" sz="20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s-E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es-E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s-E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656750-9FE6-491F-A3B2-93E255641C8E}"/>
              </a:ext>
            </a:extLst>
          </p:cNvPr>
          <p:cNvSpPr/>
          <p:nvPr/>
        </p:nvSpPr>
        <p:spPr>
          <a:xfrm>
            <a:off x="6501284" y="2049864"/>
            <a:ext cx="5339024" cy="2534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l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>
                <a:solidFill>
                  <a:srgbClr val="3F5FBF"/>
                </a:solidFill>
                <a:latin typeface="Consolas" panose="020B0609020204030204" pitchFamily="49" charset="0"/>
              </a:rPr>
              <a:t>&lt;!--MySQL  --&gt;</a:t>
            </a:r>
          </a:p>
          <a:p>
            <a:pPr marL="0" indent="0" algn="l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s-E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s-ES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s-ES" sz="11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E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ES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javax.persistence.jdbc.driver</a:t>
            </a:r>
            <a:r>
              <a:rPr lang="es-E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s-ES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s-E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E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ES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com.mysql.jdbc.Driver</a:t>
            </a:r>
            <a:r>
              <a:rPr lang="es-E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s-ES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s-E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s-ES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s-ES" sz="11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E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"javax.persistence.jdbc.url" </a:t>
            </a:r>
            <a:r>
              <a:rPr lang="es-ES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s-E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E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ES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es-E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://localhost:3307/</a:t>
            </a:r>
            <a:r>
              <a:rPr lang="es-ES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bdMySQL_hb_eclipse</a:t>
            </a:r>
            <a:r>
              <a:rPr lang="es-E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s-ES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s-E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s-ES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s-ES" sz="11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E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ES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javax.persistence.jdbc.user</a:t>
            </a:r>
            <a:r>
              <a:rPr lang="es-E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s-ES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s-E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E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ES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root</a:t>
            </a:r>
            <a:r>
              <a:rPr lang="es-E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s-ES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s-E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s-ES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s-ES" sz="11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E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ES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javax.persistence.jdbc.password</a:t>
            </a:r>
            <a:r>
              <a:rPr lang="es-E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s-ES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s-E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E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ES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usbw</a:t>
            </a:r>
            <a:r>
              <a:rPr lang="es-E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s-ES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11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hibernate.show_sql</a:t>
            </a:r>
            <a:r>
              <a:rPr 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1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11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hibernate.format_sql</a:t>
            </a:r>
            <a:r>
              <a:rPr 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1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 </a:t>
            </a:r>
            <a:r>
              <a:rPr lang="en-US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s-E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s-ES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s-ES" sz="11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E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ES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hibernate.dialect</a:t>
            </a:r>
            <a:r>
              <a:rPr lang="es-E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s-ES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s-E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E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"org.hibernate.dialect.MySQL5InnoDBDialect" </a:t>
            </a:r>
            <a:r>
              <a:rPr lang="es-ES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&lt;!--&lt;property name="hibernate.hbm2ddl.auto" value="create" /&gt;--&gt;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249182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2BCA-9703-4193-8A6F-2F140A65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000" b="1" i="0" u="none" strike="noStrike" baseline="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lang="es-E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44B6E-AD12-4E9E-B773-E772C94E0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23848"/>
            <a:ext cx="9603275" cy="384249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a) Instalar la herramienta ORM.</a:t>
            </a:r>
          </a:p>
          <a:p>
            <a:pPr marL="0" indent="0" algn="l">
              <a:buNone/>
            </a:pPr>
            <a:r>
              <a:rPr lang="es-E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b) Configurar la herramienta ORM.</a:t>
            </a:r>
          </a:p>
          <a:p>
            <a:pPr marL="0" indent="0" algn="l">
              <a:buNone/>
            </a:pPr>
            <a:r>
              <a:rPr lang="es-E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c) Definir los ficheros de mapeo.</a:t>
            </a:r>
          </a:p>
          <a:p>
            <a:pPr marL="0" indent="0" algn="l">
              <a:buNone/>
            </a:pPr>
            <a:r>
              <a:rPr lang="es-E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d) Aplicar mecanismos de persistencia a los objetos.</a:t>
            </a:r>
          </a:p>
          <a:p>
            <a:pPr marL="0" indent="0" algn="l">
              <a:buNone/>
            </a:pPr>
            <a:r>
              <a:rPr lang="es-E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e) Desarrollar aplicaciones que modifican y recuperan objetos persistentes.</a:t>
            </a:r>
          </a:p>
          <a:p>
            <a:pPr marL="0" indent="0" algn="l">
              <a:buNone/>
            </a:pPr>
            <a:r>
              <a:rPr lang="es-E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f) Desarrollar aplicaciones que realizan consultas usando el lenguaje SQL.</a:t>
            </a:r>
          </a:p>
          <a:p>
            <a:pPr marL="0" indent="0" algn="l">
              <a:buNone/>
            </a:pPr>
            <a:r>
              <a:rPr lang="es-E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g) Gestionar las transacciones.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68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52E7-2F42-45C7-908B-701BE7D7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604159"/>
          </a:xfrm>
        </p:spPr>
        <p:txBody>
          <a:bodyPr>
            <a:normAutofit/>
          </a:bodyPr>
          <a:lstStyle/>
          <a:p>
            <a:r>
              <a:rPr lang="es-ES" sz="28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es-ES" sz="2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configuración - opciones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480D7-4529-4B63-837F-273CE1791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9166" y="1426866"/>
            <a:ext cx="4645152" cy="442127"/>
          </a:xfrm>
        </p:spPr>
        <p:txBody>
          <a:bodyPr>
            <a:normAutofit/>
          </a:bodyPr>
          <a:lstStyle/>
          <a:p>
            <a:r>
              <a:rPr lang="es-E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HibernateUtil</a:t>
            </a:r>
            <a:r>
              <a:rPr lang="es-E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E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SessionFactory</a:t>
            </a:r>
            <a:endParaRPr lang="es-E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A0438-B8A3-4170-9A67-26279E984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1064" y="1868993"/>
            <a:ext cx="5553254" cy="4240405"/>
          </a:xfrm>
        </p:spPr>
        <p:txBody>
          <a:bodyPr>
            <a:normAutofit fontScale="62500" lnSpcReduction="20000"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Opción1 (sin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HibernateUtil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sessionFactory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().configure().</a:t>
            </a: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buildSessionFactory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();        </a:t>
            </a:r>
          </a:p>
          <a:p>
            <a:pPr marL="0" indent="0">
              <a:buNone/>
            </a:pP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sessionFactory.openSession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Opción2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NewHibernateUtil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457200" lvl="1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SessionFactory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buildSessionFactory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457200" lvl="1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    try {</a:t>
            </a:r>
          </a:p>
          <a:p>
            <a:pPr marL="457200" lvl="1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new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().configure().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buildSessionFactory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457200" lvl="1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    } catch (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Throwable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ex) {</a:t>
            </a:r>
          </a:p>
          <a:p>
            <a:pPr marL="457200" lvl="1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System.err.println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SessionFactory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failed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." + ex);</a:t>
            </a:r>
          </a:p>
          <a:p>
            <a:pPr marL="457200" lvl="1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throw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new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ExceptionInInitializerError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(ex);</a:t>
            </a:r>
          </a:p>
          <a:p>
            <a:pPr marL="457200" lvl="1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marL="457200" lvl="1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  }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SessionFactory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sf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NewHibernateUtil</a:t>
            </a: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.buildSessionFactory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457200" lvl="1" indent="0">
              <a:buNone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sesion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sf.openSession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75BED-BBBE-479F-89E9-2240B19E2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337" y="1426866"/>
            <a:ext cx="4645152" cy="442127"/>
          </a:xfrm>
        </p:spPr>
        <p:txBody>
          <a:bodyPr>
            <a:normAutofit/>
          </a:bodyPr>
          <a:lstStyle/>
          <a:p>
            <a:r>
              <a:rPr lang="es-E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EntityManager</a:t>
            </a:r>
            <a:r>
              <a:rPr lang="es-E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E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EntityManagerFactory</a:t>
            </a:r>
            <a:endParaRPr lang="es-E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8A3AF-02F9-4965-A5BE-C413397C9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76352" y="1866214"/>
            <a:ext cx="6494583" cy="4240405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s-ES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s-E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Gestor de persistencia para operaciones CRUD </a:t>
            </a:r>
          </a:p>
          <a:p>
            <a:pPr marL="0" indent="0" algn="l">
              <a:buNone/>
            </a:pPr>
            <a:r>
              <a:rPr lang="es-E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es-E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s-ES" sz="18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s-ES" sz="1800" b="1" i="1" dirty="0" err="1">
                <a:solidFill>
                  <a:srgbClr val="3F7F5F"/>
                </a:solidFill>
                <a:latin typeface="Consolas" panose="020B0609020204030204" pitchFamily="49" charset="0"/>
              </a:rPr>
              <a:t>static</a:t>
            </a:r>
            <a:r>
              <a:rPr lang="es-ES" sz="18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ES" sz="1800" b="1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para poder verlo desde </a:t>
            </a:r>
            <a:r>
              <a:rPr lang="es-ES" sz="1800" b="1" i="1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main</a:t>
            </a:r>
            <a:endParaRPr lang="es-E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s-ES" sz="1800" dirty="0">
                <a:solidFill>
                  <a:srgbClr val="3F7F5F"/>
                </a:solidFill>
                <a:latin typeface="Consolas" panose="020B0609020204030204" pitchFamily="49" charset="0"/>
              </a:rPr>
              <a:t>//OPCION1.</a:t>
            </a:r>
            <a:r>
              <a:rPr lang="es-E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Usando Java EE o </a:t>
            </a:r>
            <a:r>
              <a:rPr lang="es-E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EJBs</a:t>
            </a:r>
            <a:r>
              <a:rPr lang="es-E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--apps Web</a:t>
            </a:r>
          </a:p>
          <a:p>
            <a:pPr marL="0" indent="0" algn="l">
              <a:buNone/>
            </a:pPr>
            <a:r>
              <a:rPr lang="es-E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&lt;</a:t>
            </a:r>
            <a:r>
              <a:rPr lang="es-E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persistence-unit</a:t>
            </a:r>
            <a:r>
              <a:rPr lang="es-ES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name</a:t>
            </a:r>
            <a:r>
              <a:rPr lang="es-ES" sz="1800" dirty="0">
                <a:solidFill>
                  <a:srgbClr val="3F7F5F"/>
                </a:solidFill>
                <a:latin typeface="Consolas" panose="020B0609020204030204" pitchFamily="49" charset="0"/>
              </a:rPr>
              <a:t>="</a:t>
            </a:r>
            <a:r>
              <a:rPr lang="es-E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Persistencia"&gt; en persistence.xml</a:t>
            </a:r>
          </a:p>
          <a:p>
            <a:pPr marL="0" indent="0" algn="l">
              <a:buNone/>
            </a:pPr>
            <a:r>
              <a:rPr lang="es-ES" sz="1800" dirty="0">
                <a:solidFill>
                  <a:srgbClr val="3F7F5F"/>
                </a:solidFill>
                <a:latin typeface="Consolas" panose="020B0609020204030204" pitchFamily="49" charset="0"/>
              </a:rPr>
              <a:t>//@PersistenceContext(unitName = "</a:t>
            </a:r>
            <a:r>
              <a:rPr lang="es-E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Persistencia")</a:t>
            </a:r>
            <a:endParaRPr lang="es-E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s-ES" sz="1800" dirty="0">
                <a:solidFill>
                  <a:srgbClr val="3F7F5F"/>
                </a:solidFill>
                <a:latin typeface="Consolas" panose="020B0609020204030204" pitchFamily="49" charset="0"/>
              </a:rPr>
              <a:t>//USO </a:t>
            </a:r>
            <a:r>
              <a:rPr lang="es-E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con </a:t>
            </a:r>
            <a:r>
              <a:rPr lang="es-E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EJBs</a:t>
            </a:r>
            <a:r>
              <a:rPr lang="es-E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, pero como no estamos en apps Web-&gt;forma TRADICIONAL</a:t>
            </a:r>
          </a:p>
          <a:p>
            <a:pPr marL="0" indent="0" algn="l">
              <a:buNone/>
            </a:pPr>
            <a:r>
              <a:rPr lang="es-ES" sz="1800" dirty="0">
                <a:solidFill>
                  <a:srgbClr val="3F7F5F"/>
                </a:solidFill>
                <a:latin typeface="Consolas" panose="020B0609020204030204" pitchFamily="49" charset="0"/>
              </a:rPr>
              <a:t>//@PersistenceUnit(unitName 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=</a:t>
            </a:r>
            <a:r>
              <a:rPr lang="es-ES" sz="1800" i="1" dirty="0">
                <a:solidFill>
                  <a:srgbClr val="00B050"/>
                </a:solidFill>
                <a:latin typeface="Consolas" panose="020B0609020204030204" pitchFamily="49" charset="0"/>
              </a:rPr>
              <a:t>"Persistencia"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  <a:endParaRPr lang="es-E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s-ES" sz="1800" dirty="0">
                <a:solidFill>
                  <a:srgbClr val="3F7F5F"/>
                </a:solidFill>
                <a:latin typeface="Consolas" panose="020B0609020204030204" pitchFamily="49" charset="0"/>
              </a:rPr>
              <a:t>//OPCION2. </a:t>
            </a:r>
            <a:r>
              <a:rPr lang="es-E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EntityManagerFactory</a:t>
            </a:r>
            <a:endParaRPr lang="es-E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s-E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EntityManagerFactory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emf</a:t>
            </a:r>
            <a:r>
              <a:rPr lang="es-E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Persistence.createEntityManagerFactory</a:t>
            </a:r>
            <a:r>
              <a:rPr lang="es-E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"Persistencia"</a:t>
            </a:r>
            <a:r>
              <a:rPr lang="es-E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s-ES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es-E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emf</a:t>
            </a:r>
            <a:r>
              <a:rPr lang="es-E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.createEntityManager</a:t>
            </a:r>
            <a:r>
              <a:rPr lang="es-E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E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E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es-E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s-E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"FROM Empleado"</a:t>
            </a:r>
            <a:r>
              <a:rPr lang="es-E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s-E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getMaxResults</a:t>
            </a:r>
            <a:r>
              <a:rPr lang="es-E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s-ES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//Sin </a:t>
            </a:r>
            <a:r>
              <a:rPr lang="es-ES" sz="1600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usar de momento JPQL</a:t>
            </a:r>
          </a:p>
          <a:p>
            <a:pPr marL="457200" lvl="1" indent="0">
              <a:buNone/>
            </a:pPr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"FROM 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Empleado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getFirstResult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.....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4577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52E7-2F42-45C7-908B-701BE7D7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604159"/>
          </a:xfrm>
        </p:spPr>
        <p:txBody>
          <a:bodyPr>
            <a:normAutofit/>
          </a:bodyPr>
          <a:lstStyle/>
          <a:p>
            <a:r>
              <a:rPr lang="es-ES" sz="28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es-ES" sz="2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configuración - opciones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480D7-4529-4B63-837F-273CE1791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9166" y="1426866"/>
            <a:ext cx="4645152" cy="442127"/>
          </a:xfrm>
        </p:spPr>
        <p:txBody>
          <a:bodyPr>
            <a:normAutofit/>
          </a:bodyPr>
          <a:lstStyle/>
          <a:p>
            <a:r>
              <a:rPr lang="es-E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HibernateUtil</a:t>
            </a:r>
            <a:r>
              <a:rPr lang="es-E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E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SessionFactory</a:t>
            </a:r>
            <a:endParaRPr lang="es-E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A0438-B8A3-4170-9A67-26279E984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868993"/>
            <a:ext cx="5647174" cy="4240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i="1" dirty="0">
                <a:latin typeface="Consolas" panose="020B0609020204030204" pitchFamily="49" charset="0"/>
              </a:rPr>
              <a:t>Session </a:t>
            </a:r>
            <a:r>
              <a:rPr lang="fr-FR" sz="16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sesion</a:t>
            </a:r>
            <a:r>
              <a:rPr lang="fr-FR" sz="1600" i="1" dirty="0">
                <a:latin typeface="Consolas" panose="020B0609020204030204" pitchFamily="49" charset="0"/>
              </a:rPr>
              <a:t> = </a:t>
            </a:r>
            <a:r>
              <a:rPr lang="fr-FR" sz="1600" i="1" dirty="0" err="1">
                <a:latin typeface="Consolas" panose="020B0609020204030204" pitchFamily="49" charset="0"/>
              </a:rPr>
              <a:t>sf.openSession</a:t>
            </a:r>
            <a:r>
              <a:rPr lang="fr-FR" sz="1600" i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6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sesion</a:t>
            </a:r>
            <a:r>
              <a:rPr lang="fr-FR" sz="1600" i="1" dirty="0" err="1">
                <a:latin typeface="Consolas" panose="020B0609020204030204" pitchFamily="49" charset="0"/>
              </a:rPr>
              <a:t>.beginTransaction</a:t>
            </a:r>
            <a:r>
              <a:rPr lang="fr-FR" sz="1600" i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i="1" dirty="0">
                <a:latin typeface="Consolas" panose="020B0609020204030204" pitchFamily="49" charset="0"/>
              </a:rPr>
              <a:t>Ciclos i = (Ciclos) </a:t>
            </a:r>
            <a:r>
              <a:rPr lang="pt-BR" sz="1600" i="1" dirty="0">
                <a:solidFill>
                  <a:srgbClr val="0070C0"/>
                </a:solidFill>
                <a:latin typeface="Consolas" panose="020B0609020204030204" pitchFamily="49" charset="0"/>
              </a:rPr>
              <a:t>sesion</a:t>
            </a:r>
            <a:r>
              <a:rPr lang="pt-BR" sz="1600" i="1" dirty="0">
                <a:latin typeface="Consolas" panose="020B0609020204030204" pitchFamily="49" charset="0"/>
              </a:rPr>
              <a:t>.get(Ciclos.class, id);</a:t>
            </a:r>
            <a:endParaRPr lang="es-ES" sz="16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sesion</a:t>
            </a:r>
            <a:r>
              <a:rPr lang="es-ES" sz="1600" i="1" dirty="0" err="1">
                <a:latin typeface="Consolas" panose="020B0609020204030204" pitchFamily="49" charset="0"/>
              </a:rPr>
              <a:t>.saveOrUpdate</a:t>
            </a:r>
            <a:r>
              <a:rPr lang="es-ES" sz="1600" i="1" dirty="0">
                <a:latin typeface="Consolas" panose="020B0609020204030204" pitchFamily="49" charset="0"/>
              </a:rPr>
              <a:t>(</a:t>
            </a:r>
            <a:r>
              <a:rPr lang="es-ES" sz="1600" i="1" dirty="0" err="1">
                <a:latin typeface="Consolas" panose="020B0609020204030204" pitchFamily="49" charset="0"/>
              </a:rPr>
              <a:t>obj</a:t>
            </a:r>
            <a:r>
              <a:rPr lang="es-ES" sz="1600" i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6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sesion</a:t>
            </a:r>
            <a:r>
              <a:rPr lang="es-ES" sz="1600" i="1" dirty="0" err="1">
                <a:latin typeface="Consolas" panose="020B0609020204030204" pitchFamily="49" charset="0"/>
              </a:rPr>
              <a:t>.save</a:t>
            </a:r>
            <a:r>
              <a:rPr lang="es-ES" sz="1600" i="1" dirty="0">
                <a:latin typeface="Consolas" panose="020B0609020204030204" pitchFamily="49" charset="0"/>
              </a:rPr>
              <a:t>(</a:t>
            </a:r>
            <a:r>
              <a:rPr lang="es-ES" sz="1600" i="1" dirty="0" err="1">
                <a:latin typeface="Consolas" panose="020B0609020204030204" pitchFamily="49" charset="0"/>
              </a:rPr>
              <a:t>obj</a:t>
            </a:r>
            <a:r>
              <a:rPr lang="es-ES" sz="1600" i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600" i="1" err="1">
                <a:solidFill>
                  <a:srgbClr val="0070C0"/>
                </a:solidFill>
                <a:latin typeface="Consolas" panose="020B0609020204030204" pitchFamily="49" charset="0"/>
              </a:rPr>
              <a:t>sesion</a:t>
            </a:r>
            <a:r>
              <a:rPr lang="es-ES" sz="1600" i="1">
                <a:latin typeface="Consolas" panose="020B0609020204030204" pitchFamily="49" charset="0"/>
              </a:rPr>
              <a:t>.delete(</a:t>
            </a:r>
            <a:r>
              <a:rPr lang="es-ES" sz="1600" i="1" dirty="0" err="1">
                <a:latin typeface="Consolas" panose="020B0609020204030204" pitchFamily="49" charset="0"/>
              </a:rPr>
              <a:t>obj</a:t>
            </a:r>
            <a:r>
              <a:rPr lang="es-ES" sz="1600" i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600" i="1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ES" sz="16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sesion</a:t>
            </a:r>
            <a:r>
              <a:rPr lang="es-ES" sz="1600" i="1" dirty="0" err="1">
                <a:latin typeface="Consolas" panose="020B0609020204030204" pitchFamily="49" charset="0"/>
              </a:rPr>
              <a:t>.getTransaction</a:t>
            </a:r>
            <a:r>
              <a:rPr lang="es-ES" sz="1600" i="1" dirty="0">
                <a:latin typeface="Consolas" panose="020B0609020204030204" pitchFamily="49" charset="0"/>
              </a:rPr>
              <a:t>().</a:t>
            </a:r>
            <a:r>
              <a:rPr lang="es-ES" sz="1600" i="1" dirty="0" err="1">
                <a:latin typeface="Consolas" panose="020B0609020204030204" pitchFamily="49" charset="0"/>
              </a:rPr>
              <a:t>commit</a:t>
            </a:r>
            <a:r>
              <a:rPr lang="es-ES" sz="1600" i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i="1" dirty="0">
                <a:latin typeface="Consolas" panose="020B0609020204030204" pitchFamily="49" charset="0"/>
              </a:rPr>
              <a:t> </a:t>
            </a:r>
            <a:r>
              <a:rPr lang="es-ES" sz="16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sesion</a:t>
            </a:r>
            <a:r>
              <a:rPr lang="es-ES" sz="1600" i="1" dirty="0" err="1">
                <a:latin typeface="Consolas" panose="020B0609020204030204" pitchFamily="49" charset="0"/>
              </a:rPr>
              <a:t>.close</a:t>
            </a:r>
            <a:r>
              <a:rPr lang="es-ES" sz="1600" i="1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75BED-BBBE-479F-89E9-2240B19E2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337" y="1426866"/>
            <a:ext cx="4645152" cy="442127"/>
          </a:xfrm>
        </p:spPr>
        <p:txBody>
          <a:bodyPr>
            <a:normAutofit/>
          </a:bodyPr>
          <a:lstStyle/>
          <a:p>
            <a:r>
              <a:rPr lang="es-E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EntityManager</a:t>
            </a:r>
            <a:r>
              <a:rPr lang="es-E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E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EntityManagerFactory</a:t>
            </a:r>
            <a:endParaRPr lang="es-E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8A3AF-02F9-4965-A5BE-C413397C9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76352" y="1866214"/>
            <a:ext cx="6494583" cy="424040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s-ES" sz="1800" i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s-ES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es-E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.getTransaction</a:t>
            </a:r>
            <a:r>
              <a:rPr lang="es-E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s-E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begin</a:t>
            </a:r>
            <a:r>
              <a:rPr lang="es-E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Empleado </a:t>
            </a:r>
            <a:r>
              <a:rPr lang="es-ES" sz="1800" dirty="0">
                <a:solidFill>
                  <a:srgbClr val="6A3E3E"/>
                </a:solidFill>
                <a:latin typeface="Consolas" panose="020B0609020204030204" pitchFamily="49" charset="0"/>
              </a:rPr>
              <a:t>e1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es-E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es-E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Empleado.</a:t>
            </a:r>
            <a:r>
              <a:rPr lang="es-ES" sz="18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E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10L);</a:t>
            </a:r>
            <a:endParaRPr lang="es-E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s-ES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es-E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s-E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es-E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s-E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E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s-ES" sz="1800" i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s-ES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es-E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.getTransaction</a:t>
            </a:r>
            <a:r>
              <a:rPr lang="es-E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s-E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commit</a:t>
            </a:r>
            <a:r>
              <a:rPr lang="es-E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s-ES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es-E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s-E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8613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7EFB-6B38-49E6-BBE0-B40C4E02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 err="1">
                <a:solidFill>
                  <a:srgbClr val="92D050"/>
                </a:solidFill>
                <a:effectLst/>
                <a:latin typeface="Arial" panose="020B0604020202020204" pitchFamily="34" charset="0"/>
                <a:ea typeface="Bitstream Vera Sans"/>
                <a:cs typeface="Arial" panose="020B0604020202020204" pitchFamily="34" charset="0"/>
              </a:rPr>
              <a:t>Introduccion</a:t>
            </a:r>
            <a:r>
              <a:rPr lang="es-ES" sz="2800" b="1" dirty="0">
                <a:solidFill>
                  <a:srgbClr val="92D050"/>
                </a:solidFill>
                <a:effectLst/>
                <a:latin typeface="Arial" panose="020B0604020202020204" pitchFamily="34" charset="0"/>
                <a:ea typeface="Bitstream Vera Sans"/>
                <a:cs typeface="Arial" panose="020B0604020202020204" pitchFamily="34" charset="0"/>
              </a:rPr>
              <a:t> al ORM</a:t>
            </a:r>
            <a:endParaRPr lang="es-ES" sz="28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D0A0-DFE2-488B-94B1-048D3D8DE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2022_Hibernate_1Introducción</a:t>
            </a:r>
          </a:p>
        </p:txBody>
      </p:sp>
    </p:spTree>
    <p:extLst>
      <p:ext uri="{BB962C8B-B14F-4D97-AF65-F5344CB8AC3E}">
        <p14:creationId xmlns:p14="http://schemas.microsoft.com/office/powerpoint/2010/main" val="896278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EDF5-6C87-47BD-979A-F1D4C4D3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>
                <a:effectLst/>
                <a:latin typeface="Bitstream Vera Sans"/>
                <a:ea typeface="Bitstream Vera Sans"/>
                <a:cs typeface="Bitstream Vera Sans"/>
              </a:rPr>
              <a:t> </a:t>
            </a:r>
            <a:r>
              <a:rPr lang="es-ES" sz="2800" b="1" dirty="0" err="1">
                <a:solidFill>
                  <a:srgbClr val="92D050"/>
                </a:solidFill>
                <a:effectLst/>
                <a:latin typeface="Arial" panose="020B0604020202020204" pitchFamily="34" charset="0"/>
                <a:ea typeface="Bitstream Vera Sans"/>
                <a:cs typeface="Arial" panose="020B0604020202020204" pitchFamily="34" charset="0"/>
              </a:rPr>
              <a:t>Hibernate</a:t>
            </a:r>
            <a:endParaRPr lang="es-ES" sz="28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809E3-7BD2-4D3B-BF51-51DA6BBAB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2022_Hibernate_2_1_XML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2022_Hibernate_2_1_XML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10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1E6C-79DE-42CC-9A64-EFBFB634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>
                <a:solidFill>
                  <a:srgbClr val="92D050"/>
                </a:solidFill>
                <a:effectLst/>
                <a:latin typeface="Arial" panose="020B0604020202020204" pitchFamily="34" charset="0"/>
                <a:ea typeface="Bitstream Vera Sans"/>
                <a:cs typeface="Arial" panose="020B0604020202020204" pitchFamily="34" charset="0"/>
              </a:rPr>
              <a:t>Relaciones</a:t>
            </a:r>
            <a:endParaRPr lang="es-ES" sz="28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A8A25-7078-4284-BA16-7411FF23D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266092"/>
            <a:ext cx="9603275" cy="4843306"/>
          </a:xfrm>
        </p:spPr>
        <p:txBody>
          <a:bodyPr>
            <a:normAutofit/>
          </a:bodyPr>
          <a:lstStyle/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@OneToOne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Bidireccionales de las 2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@OneToMany o @ManyToOne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Ordenado en las 2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@ManyToMany</a:t>
            </a:r>
          </a:p>
        </p:txBody>
      </p:sp>
    </p:spTree>
    <p:extLst>
      <p:ext uri="{BB962C8B-B14F-4D97-AF65-F5344CB8AC3E}">
        <p14:creationId xmlns:p14="http://schemas.microsoft.com/office/powerpoint/2010/main" val="654741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0BA6-F3C4-46A2-A9DC-7D637430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67037"/>
            <a:ext cx="9603275" cy="1049235"/>
          </a:xfrm>
        </p:spPr>
        <p:txBody>
          <a:bodyPr>
            <a:normAutofit/>
          </a:bodyPr>
          <a:lstStyle/>
          <a:p>
            <a:r>
              <a:rPr lang="es-ES" sz="2800" b="1" dirty="0">
                <a:solidFill>
                  <a:srgbClr val="92D050"/>
                </a:solidFill>
                <a:effectLst/>
                <a:latin typeface="Arial" panose="020B0604020202020204" pitchFamily="34" charset="0"/>
                <a:ea typeface="Bitstream Vera Sans"/>
                <a:cs typeface="Arial" panose="020B0604020202020204" pitchFamily="34" charset="0"/>
              </a:rPr>
              <a:t>Claves Primarias y Tipos de datos</a:t>
            </a:r>
            <a:endParaRPr lang="es-ES" sz="28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71085-8571-41B6-89CE-B6604FAB5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276141"/>
            <a:ext cx="9603275" cy="4190204"/>
          </a:xfrm>
        </p:spPr>
        <p:txBody>
          <a:bodyPr>
            <a:normAutofit/>
          </a:bodyPr>
          <a:lstStyle/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</a:p>
          <a:p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EjProfesor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Componente XML y JPA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Enumerado XML y JPA</a:t>
            </a:r>
          </a:p>
        </p:txBody>
      </p:sp>
    </p:spTree>
    <p:extLst>
      <p:ext uri="{BB962C8B-B14F-4D97-AF65-F5344CB8AC3E}">
        <p14:creationId xmlns:p14="http://schemas.microsoft.com/office/powerpoint/2010/main" val="39221606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5C0B-93EA-4251-B886-EA31B413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438331"/>
          </a:xfrm>
        </p:spPr>
        <p:txBody>
          <a:bodyPr>
            <a:noAutofit/>
          </a:bodyPr>
          <a:lstStyle/>
          <a:p>
            <a:r>
              <a:rPr lang="es-ES" sz="2800" b="1" dirty="0">
                <a:solidFill>
                  <a:srgbClr val="92D050"/>
                </a:solidFill>
                <a:effectLst/>
                <a:latin typeface="Arial" panose="020B0604020202020204" pitchFamily="34" charset="0"/>
                <a:ea typeface="Bitstream Vera Sans"/>
                <a:cs typeface="Arial" panose="020B0604020202020204" pitchFamily="34" charset="0"/>
              </a:rPr>
              <a:t>HQL</a:t>
            </a:r>
            <a:endParaRPr lang="es-ES" sz="28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93B23-4395-4A61-9B08-4719BDF84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487156"/>
            <a:ext cx="9603275" cy="3979189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Consultas Simples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Más Consultas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Colecciones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Optimización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Otros</a:t>
            </a:r>
          </a:p>
        </p:txBody>
      </p:sp>
    </p:spTree>
    <p:extLst>
      <p:ext uri="{BB962C8B-B14F-4D97-AF65-F5344CB8AC3E}">
        <p14:creationId xmlns:p14="http://schemas.microsoft.com/office/powerpoint/2010/main" val="1914075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3943-2054-4286-8255-686FCC49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u="none" strike="noStrike" dirty="0">
                <a:solidFill>
                  <a:srgbClr val="92D050"/>
                </a:solidFill>
                <a:effectLst/>
                <a:latin typeface="Arial" panose="020B0604020202020204" pitchFamily="34" charset="0"/>
                <a:ea typeface="Bitstream Vera Sans"/>
                <a:cs typeface="Arial" panose="020B0604020202020204" pitchFamily="34" charset="0"/>
              </a:rPr>
              <a:t>Objetos y Validaciones</a:t>
            </a:r>
            <a:endParaRPr lang="es-ES" sz="28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07B28-E197-458E-B634-2DF7AE858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4649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FB5C-81F3-4E3B-B148-7D4E1390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u="none" strike="noStrike" dirty="0">
                <a:solidFill>
                  <a:srgbClr val="92D050"/>
                </a:solidFill>
                <a:effectLst/>
                <a:latin typeface="Arial" panose="020B0604020202020204" pitchFamily="34" charset="0"/>
                <a:ea typeface="Bitstream Vera Sans"/>
                <a:cs typeface="Arial" panose="020B0604020202020204" pitchFamily="34" charset="0"/>
              </a:rPr>
              <a:t>Arquitectura</a:t>
            </a:r>
            <a:endParaRPr lang="es-ES" sz="28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89862-BB2A-4E38-8BF2-4E8CB91CC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2911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1449-78AA-4634-82B6-18F3A8A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u="none" strike="noStrike" kern="150" dirty="0">
                <a:solidFill>
                  <a:srgbClr val="92D050"/>
                </a:solidFill>
                <a:effectLst/>
                <a:latin typeface="Arial" panose="020B0604020202020204" pitchFamily="34" charset="0"/>
                <a:ea typeface="Bitstream Vera Sans"/>
                <a:cs typeface="Arial" panose="020B0604020202020204" pitchFamily="34" charset="0"/>
              </a:rPr>
              <a:t>Spring</a:t>
            </a:r>
            <a:r>
              <a:rPr lang="en-US" sz="2800" b="1" kern="150" dirty="0">
                <a:solidFill>
                  <a:srgbClr val="92D050"/>
                </a:solidFill>
                <a:effectLst/>
                <a:latin typeface="Arial" panose="020B0604020202020204" pitchFamily="34" charset="0"/>
                <a:ea typeface="Bitstream Vera Sans"/>
                <a:cs typeface="Arial" panose="020B0604020202020204" pitchFamily="34" charset="0"/>
              </a:rPr>
              <a:t> con Hibernate, </a:t>
            </a:r>
            <a:r>
              <a:rPr lang="en-US" sz="2800" b="1" kern="150" dirty="0" err="1">
                <a:solidFill>
                  <a:srgbClr val="92D050"/>
                </a:solidFill>
                <a:effectLst/>
                <a:latin typeface="Arial" panose="020B0604020202020204" pitchFamily="34" charset="0"/>
                <a:ea typeface="Bitstream Vera Sans"/>
                <a:cs typeface="Arial" panose="020B0604020202020204" pitchFamily="34" charset="0"/>
              </a:rPr>
              <a:t>OpenSessionInView</a:t>
            </a:r>
            <a:r>
              <a:rPr lang="en-US" sz="2800" b="1" kern="150" dirty="0">
                <a:solidFill>
                  <a:srgbClr val="92D050"/>
                </a:solidFill>
                <a:effectLst/>
                <a:latin typeface="Arial" panose="020B0604020202020204" pitchFamily="34" charset="0"/>
                <a:ea typeface="Bitstream Vera Sans"/>
                <a:cs typeface="Arial" panose="020B0604020202020204" pitchFamily="34" charset="0"/>
              </a:rPr>
              <a:t> y Spring MVC.</a:t>
            </a:r>
            <a:br>
              <a:rPr lang="es-ES" sz="1800" kern="150" dirty="0">
                <a:effectLst/>
                <a:latin typeface="Bitstream Vera Sans"/>
                <a:ea typeface="Bitstream Vera Sans"/>
                <a:cs typeface="Bitstream Vera Sans"/>
              </a:rPr>
            </a:b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AE860-BB0E-488C-9D4A-24FC3AFF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033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8C30-06BE-4119-B687-8FC0B81CB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23228"/>
          </a:xfrm>
        </p:spPr>
        <p:txBody>
          <a:bodyPr>
            <a:normAutofit/>
          </a:bodyPr>
          <a:lstStyle/>
          <a:p>
            <a:r>
              <a:rPr lang="es-ES" sz="2000" b="1" i="0" u="none" strike="noStrike" baseline="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CONCEPTO DE MAPEO OBJETORELACIONAL (ORM)</a:t>
            </a:r>
            <a:endParaRPr lang="es-E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F8A6A-116D-48CD-89E0-1E9AA5E82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56" y="1253614"/>
            <a:ext cx="11020096" cy="4816110"/>
          </a:xfrm>
        </p:spPr>
        <p:txBody>
          <a:bodyPr>
            <a:noAutofit/>
          </a:bodyPr>
          <a:lstStyle/>
          <a:p>
            <a:r>
              <a:rPr lang="es-E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El mapeo objeto‐relacional (más conocido con sus siglas ORM) es una técnica de programación que permite convertir datos</a:t>
            </a:r>
          </a:p>
          <a:p>
            <a:pPr marL="0" indent="0" algn="l">
              <a:buNone/>
            </a:pPr>
            <a:r>
              <a:rPr lang="es-E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entre el sistema de tipos utilizado en un lenguaje de programación y el utilizado en una base de datos relacional.</a:t>
            </a:r>
          </a:p>
          <a:p>
            <a:pPr marL="0" indent="0" algn="l">
              <a:buNone/>
            </a:pPr>
            <a:r>
              <a:rPr lang="es-E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• Las ventajas principales del mapeo objeto‐relacional son:</a:t>
            </a:r>
          </a:p>
          <a:p>
            <a:pPr marL="457200" lvl="1" indent="0">
              <a:buNone/>
            </a:pPr>
            <a:r>
              <a:rPr lang="es-E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– Rapidez en el desarrollo.</a:t>
            </a:r>
          </a:p>
          <a:p>
            <a:pPr marL="457200" lvl="1" indent="0">
              <a:buNone/>
            </a:pPr>
            <a:r>
              <a:rPr lang="es-E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– Abstracción de la base de datos.</a:t>
            </a:r>
          </a:p>
          <a:p>
            <a:pPr marL="457200" lvl="1" indent="0">
              <a:buNone/>
            </a:pPr>
            <a:r>
              <a:rPr lang="es-E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– Reutilización.</a:t>
            </a:r>
          </a:p>
          <a:p>
            <a:pPr marL="457200" lvl="1" indent="0">
              <a:buNone/>
            </a:pPr>
            <a:r>
              <a:rPr lang="es-E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– Mantenimiento del código.</a:t>
            </a:r>
          </a:p>
          <a:p>
            <a:pPr marL="457200" lvl="1" indent="0">
              <a:buNone/>
            </a:pPr>
            <a:r>
              <a:rPr lang="es-E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– Lenguaje propio para realizar las consultas.</a:t>
            </a:r>
          </a:p>
          <a:p>
            <a:pPr marL="457200" lvl="1" indent="0">
              <a:buNone/>
            </a:pPr>
            <a:r>
              <a:rPr lang="es-E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– El tiempo utilizado en el aprendizaje.</a:t>
            </a:r>
          </a:p>
          <a:p>
            <a:r>
              <a:rPr lang="es-E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Aplicaciones algo más lentas.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37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DF93-EFB5-48E8-B2C3-3CC517D7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46876"/>
          </a:xfrm>
        </p:spPr>
        <p:txBody>
          <a:bodyPr>
            <a:normAutofit/>
          </a:bodyPr>
          <a:lstStyle/>
          <a:p>
            <a:r>
              <a:rPr lang="es-ES" sz="2000" b="1" i="0" u="none" strike="noStrike" baseline="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CARACTERÍSTICAS DE LAS HERRAMIENTAS ORM</a:t>
            </a:r>
            <a:endParaRPr lang="es-E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9AF3-7D14-45CD-A62E-9254B0191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409700"/>
            <a:ext cx="9603275" cy="44949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s-ES" sz="1800" b="0" i="0" u="none" strike="noStrike" baseline="0" dirty="0">
                <a:latin typeface="Calibri" panose="020F0502020204030204" pitchFamily="34" charset="0"/>
              </a:rPr>
              <a:t>El modelo relacional trata con relaciones y conjuntos de datos.</a:t>
            </a:r>
          </a:p>
          <a:p>
            <a:pPr marL="0" indent="0" algn="just">
              <a:buNone/>
            </a:pPr>
            <a:r>
              <a:rPr lang="es-E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s-ES" sz="1800" b="0" i="0" u="none" strike="noStrike" baseline="0" dirty="0">
                <a:latin typeface="Calibri" panose="020F0502020204030204" pitchFamily="34" charset="0"/>
              </a:rPr>
              <a:t>El paradigma OO trata con clases de objetos, objetos, atributos, métodos y asociaciones entre objetos.</a:t>
            </a:r>
          </a:p>
          <a:p>
            <a:pPr marL="0" indent="0" algn="just">
              <a:buNone/>
            </a:pPr>
            <a:r>
              <a:rPr lang="es-E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s-ES" sz="1800" b="0" i="0" u="none" strike="noStrike" baseline="0" dirty="0">
                <a:latin typeface="Calibri" panose="020F0502020204030204" pitchFamily="34" charset="0"/>
              </a:rPr>
              <a:t>Un mapeo objeto‐relacional (ORM) tiene como misión evitar estas diferencias y facilitar la tarea del programador.</a:t>
            </a:r>
          </a:p>
          <a:p>
            <a:pPr marL="0" indent="0" algn="just">
              <a:buNone/>
            </a:pPr>
            <a:r>
              <a:rPr lang="es-E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s-ES" sz="1800" b="0" i="0" u="none" strike="noStrike" baseline="0" dirty="0">
                <a:latin typeface="Calibri" panose="020F0502020204030204" pitchFamily="34" charset="0"/>
              </a:rPr>
              <a:t>Teóricamente a partir de los objetos Java se puede hacer la persistencia en un sistema relacional ejecutando: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b="1" i="1" u="none" strike="noStrike" baseline="0" dirty="0" err="1">
                <a:latin typeface="Calibri-BoldItalic"/>
              </a:rPr>
              <a:t>orm.save</a:t>
            </a:r>
            <a:r>
              <a:rPr lang="es-ES" b="1" i="1" dirty="0">
                <a:latin typeface="Calibri-BoldItalic"/>
              </a:rPr>
              <a:t> </a:t>
            </a:r>
            <a:r>
              <a:rPr lang="es-ES" b="0" i="0" u="none" strike="noStrike" baseline="0" dirty="0">
                <a:latin typeface="Calibri" panose="020F0502020204030204" pitchFamily="34" charset="0"/>
              </a:rPr>
              <a:t>(</a:t>
            </a:r>
            <a:r>
              <a:rPr lang="es-ES" b="0" i="0" u="none" strike="noStrike" baseline="0" dirty="0" err="1">
                <a:latin typeface="Calibri" panose="020F0502020204030204" pitchFamily="34" charset="0"/>
              </a:rPr>
              <a:t>e</a:t>
            </a:r>
            <a:r>
              <a:rPr lang="es-ES" b="0" i="1" u="none" strike="noStrike" baseline="0" dirty="0" err="1">
                <a:latin typeface="Calibri-Italic"/>
              </a:rPr>
              <a:t>lemento_a_persistir</a:t>
            </a:r>
            <a:r>
              <a:rPr lang="es-ES" b="0" i="0" u="none" strike="noStrike" baseline="0" dirty="0">
                <a:latin typeface="Calibri" panose="020F0502020204030204" pitchFamily="34" charset="0"/>
              </a:rPr>
              <a:t>)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b="0" i="0" u="none" strike="noStrike" baseline="0" dirty="0">
                <a:latin typeface="Calibri" panose="020F0502020204030204" pitchFamily="34" charset="0"/>
              </a:rPr>
              <a:t>y </a:t>
            </a:r>
            <a:r>
              <a:rPr lang="es-ES" b="1" i="1" u="none" strike="noStrike" baseline="0" dirty="0" err="1">
                <a:latin typeface="Calibri-BoldItalic"/>
              </a:rPr>
              <a:t>orm.load</a:t>
            </a:r>
            <a:r>
              <a:rPr lang="es-ES" b="1" i="1" u="none" strike="noStrike" baseline="0" dirty="0">
                <a:latin typeface="Calibri-BoldItalic"/>
              </a:rPr>
              <a:t>/</a:t>
            </a:r>
            <a:r>
              <a:rPr lang="es-ES" b="1" i="1" u="none" strike="noStrike" baseline="0" dirty="0" err="1">
                <a:latin typeface="Calibri-BoldItalic"/>
              </a:rPr>
              <a:t>get</a:t>
            </a:r>
            <a:r>
              <a:rPr lang="es-ES" b="1" i="1" u="none" strike="noStrike" baseline="0" dirty="0">
                <a:latin typeface="Calibri-BoldItalic"/>
              </a:rPr>
              <a:t> </a:t>
            </a:r>
            <a:r>
              <a:rPr lang="es-ES" b="0" i="0" u="none" strike="noStrike" baseline="0" dirty="0">
                <a:latin typeface="Calibri" panose="020F0502020204030204" pitchFamily="34" charset="0"/>
              </a:rPr>
              <a:t>(</a:t>
            </a:r>
            <a:r>
              <a:rPr lang="es-ES" b="0" i="1" u="none" strike="noStrike" baseline="0" dirty="0" err="1">
                <a:latin typeface="Calibri-Italic"/>
              </a:rPr>
              <a:t>objeto_persistido</a:t>
            </a:r>
            <a:r>
              <a:rPr lang="es-ES" b="0" i="0" u="none" strike="noStrike" baseline="0" dirty="0">
                <a:latin typeface="Calibri" panose="020F0502020204030204" pitchFamily="34" charset="0"/>
              </a:rPr>
              <a:t>).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ES" dirty="0">
                <a:latin typeface="Calibri" panose="020F0502020204030204" pitchFamily="34" charset="0"/>
              </a:rPr>
              <a:t>load – objeto “proxy” (</a:t>
            </a:r>
            <a:r>
              <a:rPr lang="es-ES" dirty="0" err="1">
                <a:latin typeface="Calibri" panose="020F0502020204030204" pitchFamily="34" charset="0"/>
              </a:rPr>
              <a:t>fake</a:t>
            </a:r>
            <a:r>
              <a:rPr lang="es-ES" dirty="0">
                <a:latin typeface="Calibri" panose="020F0502020204030204" pitchFamily="34" charset="0"/>
              </a:rPr>
              <a:t>)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ES" dirty="0" err="1">
                <a:latin typeface="Calibri" panose="020F0502020204030204" pitchFamily="34" charset="0"/>
              </a:rPr>
              <a:t>get</a:t>
            </a:r>
            <a:r>
              <a:rPr lang="es-ES" dirty="0">
                <a:latin typeface="Calibri" panose="020F0502020204030204" pitchFamily="34" charset="0"/>
              </a:rPr>
              <a:t> – objeto instancia proveniente de la BD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976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B041-2705-49C3-8CED-23FEAFCE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65926"/>
          </a:xfrm>
        </p:spPr>
        <p:txBody>
          <a:bodyPr>
            <a:normAutofit/>
          </a:bodyPr>
          <a:lstStyle/>
          <a:p>
            <a:r>
              <a:rPr lang="es-ES" sz="2000" b="1" i="0" u="none" strike="noStrike" baseline="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INSTALACIÓN Y CONFIGURACIÓN DE UNA</a:t>
            </a:r>
            <a:r>
              <a:rPr lang="es-ES" sz="20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i="0" u="none" strike="noStrike" baseline="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HERRAMIENTA ORM</a:t>
            </a:r>
            <a:endParaRPr lang="es-E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A0C77-424E-492D-AA7F-FBF80946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466850"/>
            <a:ext cx="9603275" cy="4437825"/>
          </a:xfrm>
        </p:spPr>
        <p:txBody>
          <a:bodyPr>
            <a:normAutofit/>
          </a:bodyPr>
          <a:lstStyle/>
          <a:p>
            <a:pPr algn="just"/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esta sección, para tener una herramienta de referencia para abordar el resto del capítulo, se utilizar 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ORM que permite el mapeo objeto-relacional</a:t>
            </a: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Java.</a:t>
            </a:r>
          </a:p>
          <a:p>
            <a:pPr marL="0" indent="0" algn="just">
              <a:buNone/>
            </a:pPr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 diseñado para ser flexible en cuanto al esquema de tablas utilizado y al adaptarse a su uso sobre una base de datos ya existente.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41C3FE-793F-4684-AFA3-A08E56754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06" t="50000" r="57813" b="36667"/>
          <a:stretch/>
        </p:blipFill>
        <p:spPr>
          <a:xfrm>
            <a:off x="4743450" y="4229100"/>
            <a:ext cx="22288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5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79C9-2BFC-4197-85E8-B9431ABA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627826"/>
          </a:xfrm>
        </p:spPr>
        <p:txBody>
          <a:bodyPr>
            <a:normAutofit/>
          </a:bodyPr>
          <a:lstStyle/>
          <a:p>
            <a:r>
              <a:rPr lang="es-ES" sz="2000" b="1" i="0" u="none" strike="noStrike" baseline="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INSTALACIÓN MANUAL</a:t>
            </a:r>
            <a:endParaRPr lang="es-E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BF117-52BC-4B91-A03F-D97F3809A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283110"/>
            <a:ext cx="11029950" cy="481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Para instalar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(versión 5.X) y poder ser utilizado, por ejemplo, en el IDE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Neatbeans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12.X.X se pueden seguir los</a:t>
            </a:r>
          </a:p>
          <a:p>
            <a:pPr marL="0" indent="0" algn="just">
              <a:buNone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siguientes pasos:</a:t>
            </a:r>
          </a:p>
          <a:p>
            <a:pPr marL="0" indent="0" algn="just">
              <a:buNone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– Paso 1: Acceder al sitio de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– Paso 2: Descargar la última versión.</a:t>
            </a:r>
          </a:p>
          <a:p>
            <a:pPr marL="0" indent="0" algn="just">
              <a:buNone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– Paso 3: Una vez descargado el fichero hibernate‐release‐5.X.X.Final.zip se descomprime.</a:t>
            </a:r>
          </a:p>
          <a:p>
            <a:pPr marL="0" indent="0" algn="just">
              <a:buNone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– Paso 4: En este paso se copian todos los ficheros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que se encuentran en la carpeta </a:t>
            </a:r>
            <a:r>
              <a:rPr lang="es-ES" sz="1800" b="1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</a:t>
            </a:r>
            <a:r>
              <a:rPr lang="es-ES" sz="1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s-ES" sz="1800" b="1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es-ES" sz="1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en la carpeta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lib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de nuestro proyecto Java.</a:t>
            </a:r>
          </a:p>
          <a:p>
            <a:pPr marL="0" indent="0" algn="just">
              <a:buNone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– Paso 5: Copiar el fichero hibernate‐entitymanager‐5.X.X.Final.jar de la carpeta </a:t>
            </a:r>
            <a:r>
              <a:rPr lang="es-ES" sz="1800" b="1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</a:t>
            </a:r>
            <a:r>
              <a:rPr lang="es-ES" sz="1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s-ES" sz="1800" b="1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r>
              <a:rPr lang="es-ES" sz="1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también en la carpeta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lib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de nuestro proyecto Java.</a:t>
            </a:r>
          </a:p>
          <a:p>
            <a:pPr marL="0" indent="0" algn="just">
              <a:buNone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– Paso 6: Es necesario indicar a NetBeans 12.X.X que se desean usar todas esas librerías, para ello botón derecho pulsar sobre el árbol en el nodo “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” y 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seleccionar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la opción de menú “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Jar/Folder...”</a:t>
            </a:r>
          </a:p>
        </p:txBody>
      </p:sp>
    </p:spTree>
    <p:extLst>
      <p:ext uri="{BB962C8B-B14F-4D97-AF65-F5344CB8AC3E}">
        <p14:creationId xmlns:p14="http://schemas.microsoft.com/office/powerpoint/2010/main" val="237715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7167-7634-4614-A789-7D674C9A8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46876"/>
          </a:xfrm>
        </p:spPr>
        <p:txBody>
          <a:bodyPr>
            <a:normAutofit/>
          </a:bodyPr>
          <a:lstStyle/>
          <a:p>
            <a:r>
              <a:rPr lang="es-ES" sz="2000" b="1" i="0" u="none" strike="noStrike" baseline="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USAR NETBEANS CON JEE</a:t>
            </a:r>
            <a:endParaRPr lang="es-E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57CBA-08F1-4C3A-8843-31A762F78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00201"/>
            <a:ext cx="9603275" cy="3866144"/>
          </a:xfrm>
        </p:spPr>
        <p:txBody>
          <a:bodyPr/>
          <a:lstStyle/>
          <a:p>
            <a:pPr algn="just"/>
            <a:r>
              <a:rPr lang="es-ES" sz="1800" b="0" i="0" u="none" strike="noStrike" baseline="0" dirty="0">
                <a:latin typeface="Calibri" panose="020F0502020204030204" pitchFamily="34" charset="0"/>
              </a:rPr>
              <a:t>Una solución más sencilla que la anterior es descargarse una versión de IDE NetBeans que contenga ya el paquete </a:t>
            </a:r>
            <a:r>
              <a:rPr lang="es-ES" sz="1800" b="0" i="0" u="none" strike="noStrike" baseline="0" dirty="0" err="1">
                <a:latin typeface="Calibri" panose="020F0502020204030204" pitchFamily="34" charset="0"/>
              </a:rPr>
              <a:t>Hibernate</a:t>
            </a:r>
            <a:r>
              <a:rPr lang="es-ES" sz="1800" b="0" i="0" u="none" strike="noStrike" baseline="0" dirty="0">
                <a:latin typeface="Calibri" panose="020F0502020204030204" pitchFamily="34" charset="0"/>
              </a:rPr>
              <a:t> (si fuese posible).</a:t>
            </a:r>
          </a:p>
          <a:p>
            <a:pPr algn="l"/>
            <a:r>
              <a:rPr lang="es-ES" sz="1800" dirty="0">
                <a:latin typeface="Calibri" panose="020F0502020204030204" pitchFamily="34" charset="0"/>
              </a:rPr>
              <a:t>Descargar para tener accesibles las </a:t>
            </a:r>
            <a:r>
              <a:rPr lang="es-ES" sz="1800" dirty="0" err="1">
                <a:latin typeface="Calibri" panose="020F0502020204030204" pitchFamily="34" charset="0"/>
              </a:rPr>
              <a:t>HibernateTools</a:t>
            </a:r>
            <a:r>
              <a:rPr lang="es-ES" sz="1800" dirty="0">
                <a:latin typeface="Calibri" panose="020F0502020204030204" pitchFamily="34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s-ES" sz="1600" dirty="0"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8FFD9-59F0-4F5B-8CF3-FD41FB43A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33" t="3371" r="56896" b="36703"/>
          <a:stretch/>
        </p:blipFill>
        <p:spPr>
          <a:xfrm>
            <a:off x="1276140" y="2831082"/>
            <a:ext cx="1843273" cy="3866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6F4E8E-7D67-4A9F-9F62-308EE33A1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" t="15239" r="40741" b="20292"/>
          <a:stretch/>
        </p:blipFill>
        <p:spPr>
          <a:xfrm>
            <a:off x="4314554" y="2724817"/>
            <a:ext cx="6418991" cy="397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9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7EF1-FCE6-49B6-B716-E6163477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53324"/>
            <a:ext cx="10344150" cy="438331"/>
          </a:xfrm>
        </p:spPr>
        <p:txBody>
          <a:bodyPr>
            <a:normAutofit fontScale="90000"/>
          </a:bodyPr>
          <a:lstStyle/>
          <a:p>
            <a:r>
              <a:rPr lang="es-ES" sz="2000" b="1" i="0" u="none" strike="noStrike" baseline="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ESTRUCTURA DE FICHEROS DE HIBERNATE. MAPEO Y CLASES PERSISTENTES</a:t>
            </a:r>
            <a:endParaRPr lang="es-E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92D1A-72AD-4C54-8C8F-A8C4B16B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656"/>
            <a:ext cx="10344150" cy="4513020"/>
          </a:xfrm>
        </p:spPr>
        <p:txBody>
          <a:bodyPr>
            <a:normAutofit/>
          </a:bodyPr>
          <a:lstStyle/>
          <a:p>
            <a:pPr algn="l"/>
            <a:r>
              <a:rPr lang="es-E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es-E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tiene </a:t>
            </a:r>
            <a:r>
              <a:rPr lang="es-ES" sz="1800" b="0" i="0" u="sng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dos clases importantes</a:t>
            </a:r>
            <a:r>
              <a:rPr lang="es-E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l">
              <a:buNone/>
            </a:pPr>
            <a:r>
              <a:rPr lang="es-E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– Las clases Java (</a:t>
            </a:r>
            <a:r>
              <a:rPr lang="es-ES" sz="1800" b="1" i="0" u="none" strike="noStrike" baseline="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.java</a:t>
            </a:r>
            <a:r>
              <a:rPr lang="es-E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) que representan los objetos que tienen correspondencia con las tablas de la base de datos relacional.</a:t>
            </a:r>
          </a:p>
          <a:p>
            <a:pPr marL="0" indent="0" algn="l">
              <a:buNone/>
            </a:pPr>
            <a:r>
              <a:rPr lang="es-E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– El fichero de mapeo (</a:t>
            </a:r>
            <a:r>
              <a:rPr lang="es-ES" sz="1800" b="1" i="1" u="none" strike="noStrike" baseline="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.hbm.xml</a:t>
            </a:r>
            <a:r>
              <a:rPr lang="es-E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) que indica el mapeo entre los atributos de una clase y los campos de la tabla relacional con la que está asociado.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8034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21069</TotalTime>
  <Words>3471</Words>
  <Application>Microsoft Office PowerPoint</Application>
  <PresentationFormat>Widescreen</PresentationFormat>
  <Paragraphs>391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Bitstream Vera Sans</vt:lpstr>
      <vt:lpstr>Calibri</vt:lpstr>
      <vt:lpstr>Calibri-BoldItalic</vt:lpstr>
      <vt:lpstr>Calibri-Italic</vt:lpstr>
      <vt:lpstr>Century Gothic</vt:lpstr>
      <vt:lpstr>Consolas</vt:lpstr>
      <vt:lpstr>Courier New</vt:lpstr>
      <vt:lpstr>Wingdings</vt:lpstr>
      <vt:lpstr>Gallery</vt:lpstr>
      <vt:lpstr>ORM-Hibernate</vt:lpstr>
      <vt:lpstr>ORM -  ÍNDICE DE CONTENIDOS</vt:lpstr>
      <vt:lpstr>OBJETIVOS</vt:lpstr>
      <vt:lpstr>1. CONCEPTO DE MAPEO OBJETORELACIONAL (ORM)</vt:lpstr>
      <vt:lpstr>2. CARACTERÍSTICAS DE LAS HERRAMIENTAS ORM</vt:lpstr>
      <vt:lpstr>3. INSTALACIÓN Y CONFIGURACIÓN DE UNA HERRAMIENTA ORM</vt:lpstr>
      <vt:lpstr>3.1 INSTALACIÓN MANUAL</vt:lpstr>
      <vt:lpstr>3.2 USAR NETBEANS CON JEE</vt:lpstr>
      <vt:lpstr>4. ESTRUCTURA DE FICHEROS DE HIBERNATE. MAPEO Y CLASES PERSISTENTES</vt:lpstr>
      <vt:lpstr>4.1. CLASES JAVA PARA REPRESENTAR LOS OBJETOS (POJO)</vt:lpstr>
      <vt:lpstr>4.2. FICHERO DE MAPEO ‘’.hbm.xml‘’ (ó .xml)</vt:lpstr>
      <vt:lpstr>4.3. CREAR FICHEROS DE MAPEO CON NETBEANS</vt:lpstr>
      <vt:lpstr>4.3. CREAR FICHEROS DE MAPEO CON NETBEANS</vt:lpstr>
      <vt:lpstr>4.3. CREAR FICHEROS DE MAPEO CON NETBEANS</vt:lpstr>
      <vt:lpstr>4.3 CREAR FICHEROS DE MAPEO CON NETBEANS</vt:lpstr>
      <vt:lpstr>4.3 CREAR FICHEROS DE MAPEO CON NETBEANS</vt:lpstr>
      <vt:lpstr>5. SESIONES. OBJETO PARA CREARLAS</vt:lpstr>
      <vt:lpstr>6. CARGA, ALMACENAMIENTO Y MODIFICACIÓN DE OBJETOS</vt:lpstr>
      <vt:lpstr>Un poco de historia</vt:lpstr>
      <vt:lpstr>JPA</vt:lpstr>
      <vt:lpstr>JavaBeans vs EnterpriseJavaBeans(EJB) </vt:lpstr>
      <vt:lpstr>JPQL (Java Persistence Query Language)</vt:lpstr>
      <vt:lpstr>7. HQL (Hibernate Query Language)</vt:lpstr>
      <vt:lpstr>7. HQL (Hibernate Query Language) en Java</vt:lpstr>
      <vt:lpstr>Hibernate - Documentación</vt:lpstr>
      <vt:lpstr>Hibernate y JPA</vt:lpstr>
      <vt:lpstr>Persistencia Obj-BD con Hibernate</vt:lpstr>
      <vt:lpstr>persistence.xml</vt:lpstr>
      <vt:lpstr>persistence.xml</vt:lpstr>
      <vt:lpstr>Hibernate configuración - opciones</vt:lpstr>
      <vt:lpstr>Hibernate configuración - opciones</vt:lpstr>
      <vt:lpstr>Introduccion al ORM</vt:lpstr>
      <vt:lpstr> Hibernate</vt:lpstr>
      <vt:lpstr>Relaciones</vt:lpstr>
      <vt:lpstr>Claves Primarias y Tipos de datos</vt:lpstr>
      <vt:lpstr>HQL</vt:lpstr>
      <vt:lpstr>Objetos y Validaciones</vt:lpstr>
      <vt:lpstr>Arquitectura</vt:lpstr>
      <vt:lpstr>Spring con Hibernate, OpenSessionInView y Spring MVC.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ORM-Hibernate</dc:title>
  <dc:creator>maria rodriguez novoa</dc:creator>
  <cp:lastModifiedBy>maria rodriguez novoa</cp:lastModifiedBy>
  <cp:revision>81</cp:revision>
  <dcterms:created xsi:type="dcterms:W3CDTF">2022-01-08T19:26:27Z</dcterms:created>
  <dcterms:modified xsi:type="dcterms:W3CDTF">2022-01-24T10:15:56Z</dcterms:modified>
</cp:coreProperties>
</file>