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70" r:id="rId6"/>
    <p:sldId id="259" r:id="rId7"/>
    <p:sldId id="261" r:id="rId8"/>
    <p:sldId id="262" r:id="rId9"/>
    <p:sldId id="263" r:id="rId10"/>
    <p:sldId id="264" r:id="rId11"/>
    <p:sldId id="268" r:id="rId12"/>
    <p:sldId id="265" r:id="rId13"/>
    <p:sldId id="271" r:id="rId14"/>
    <p:sldId id="266" r:id="rId15"/>
    <p:sldId id="267" r:id="rId16"/>
    <p:sldId id="272" r:id="rId17"/>
    <p:sldId id="273" r:id="rId18"/>
    <p:sldId id="274" r:id="rId19"/>
  </p:sldIdLst>
  <p:sldSz cx="9144000" cy="6858000" type="screen4x3"/>
  <p:notesSz cx="6858000" cy="9144000"/>
  <p:defaultTextStyle>
    <a:defPPr>
      <a:defRPr lang="es-ES"/>
    </a:defPPr>
    <a:lvl1pPr algn="l" rtl="0" fontAlgn="base">
      <a:lnSpc>
        <a:spcPct val="90000"/>
      </a:lnSpc>
      <a:spcBef>
        <a:spcPct val="0"/>
      </a:spcBef>
      <a:spcAft>
        <a:spcPct val="0"/>
      </a:spcAft>
      <a:buClr>
        <a:srgbClr val="FF3300"/>
      </a:buClr>
      <a:buSzPct val="115000"/>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fontAlgn="base">
      <a:lnSpc>
        <a:spcPct val="90000"/>
      </a:lnSpc>
      <a:spcBef>
        <a:spcPct val="0"/>
      </a:spcBef>
      <a:spcAft>
        <a:spcPct val="0"/>
      </a:spcAft>
      <a:buClr>
        <a:srgbClr val="FF3300"/>
      </a:buClr>
      <a:buSzPct val="115000"/>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fontAlgn="base">
      <a:lnSpc>
        <a:spcPct val="90000"/>
      </a:lnSpc>
      <a:spcBef>
        <a:spcPct val="0"/>
      </a:spcBef>
      <a:spcAft>
        <a:spcPct val="0"/>
      </a:spcAft>
      <a:buClr>
        <a:srgbClr val="FF3300"/>
      </a:buClr>
      <a:buSzPct val="115000"/>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fontAlgn="base">
      <a:lnSpc>
        <a:spcPct val="90000"/>
      </a:lnSpc>
      <a:spcBef>
        <a:spcPct val="0"/>
      </a:spcBef>
      <a:spcAft>
        <a:spcPct val="0"/>
      </a:spcAft>
      <a:buClr>
        <a:srgbClr val="FF3300"/>
      </a:buClr>
      <a:buSzPct val="115000"/>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fontAlgn="base">
      <a:lnSpc>
        <a:spcPct val="90000"/>
      </a:lnSpc>
      <a:spcBef>
        <a:spcPct val="0"/>
      </a:spcBef>
      <a:spcAft>
        <a:spcPct val="0"/>
      </a:spcAft>
      <a:buClr>
        <a:srgbClr val="FF3300"/>
      </a:buClr>
      <a:buSzPct val="115000"/>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4000" i="1"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33CC"/>
    <a:srgbClr val="99CC00"/>
    <a:srgbClr val="E9F066"/>
    <a:srgbClr val="FFFF00"/>
    <a:srgbClr val="ABABAB"/>
    <a:srgbClr val="FF3300"/>
    <a:srgbClr val="CC3300"/>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5283" autoAdjust="0"/>
  </p:normalViewPr>
  <p:slideViewPr>
    <p:cSldViewPr>
      <p:cViewPr>
        <p:scale>
          <a:sx n="66" d="100"/>
          <a:sy n="66" d="100"/>
        </p:scale>
        <p:origin x="-1734" y="-1056"/>
      </p:cViewPr>
      <p:guideLst>
        <p:guide orient="horz" pos="2112"/>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19F9787-BFDE-4696-A67F-7E73D12B5986}"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3DFC267-8E87-458C-AFF1-1816332EEF50}"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CCD70CB-DB8D-472A-AE0E-3B9B84307C89}"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ABBD36F-F470-4561-96AF-DEFCE77CF4B9}"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78B7075-AC87-46F8-B241-9461BD28B67A}"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1F57F64A-4A8C-499D-B9E5-CAB6CB8CFCF8}"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25971EF3-EF6A-4F79-A8DF-6A1473024DD9}"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21D50B71-4240-44DE-8262-4DF663B54300}"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E42A11E1-EABD-40CC-B354-17A19C6292D7}"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167D17A7-98AE-4D1A-B16C-94921E8C1A39}"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038C2F76-23E9-4D9E-8AC2-56D11F515912}"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buSzTx/>
              <a:defRPr sz="1400" i="0">
                <a:effectLst/>
              </a:defRPr>
            </a:lvl1pPr>
          </a:lstStyle>
          <a:p>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buClrTx/>
              <a:buSzTx/>
              <a:defRPr sz="1400" i="0">
                <a:effectLst/>
              </a:defRPr>
            </a:lvl1pPr>
          </a:lstStyle>
          <a:p>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SzTx/>
              <a:defRPr sz="1400" i="0">
                <a:effectLst/>
              </a:defRPr>
            </a:lvl1pPr>
          </a:lstStyle>
          <a:p>
            <a:fld id="{64A15B83-3465-4A83-B327-1B80BD5611C5}"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685800" y="685800"/>
            <a:ext cx="8153400" cy="5737225"/>
          </a:xfrm>
          <a:prstGeom prst="rect">
            <a:avLst/>
          </a:prstGeom>
          <a:noFill/>
          <a:ln w="9525">
            <a:noFill/>
            <a:miter lim="800000"/>
            <a:headEnd/>
            <a:tailEnd/>
          </a:ln>
          <a:effectLst/>
        </p:spPr>
        <p:txBody>
          <a:bodyPr>
            <a:spAutoFit/>
          </a:bodyPr>
          <a:lstStyle/>
          <a:p>
            <a:pPr algn="ctr">
              <a:lnSpc>
                <a:spcPct val="55000"/>
              </a:lnSpc>
              <a:spcBef>
                <a:spcPct val="50000"/>
              </a:spcBef>
              <a:buClrTx/>
              <a:buSzTx/>
            </a:pPr>
            <a:endParaRPr lang="es-MX" b="1" i="0">
              <a:solidFill>
                <a:srgbClr val="003399"/>
              </a:solidFill>
              <a:effectLst>
                <a:outerShdw blurRad="38100" dist="38100" dir="2700000" algn="tl">
                  <a:srgbClr val="C0C0C0"/>
                </a:outerShdw>
              </a:effectLst>
            </a:endParaRPr>
          </a:p>
          <a:p>
            <a:pPr algn="ctr">
              <a:lnSpc>
                <a:spcPct val="55000"/>
              </a:lnSpc>
              <a:spcBef>
                <a:spcPct val="50000"/>
              </a:spcBef>
              <a:buClrTx/>
              <a:buSzTx/>
            </a:pPr>
            <a:r>
              <a:rPr lang="es-MX" b="1" i="0">
                <a:solidFill>
                  <a:srgbClr val="003399"/>
                </a:solidFill>
                <a:effectLst>
                  <a:outerShdw blurRad="38100" dist="38100" dir="2700000" algn="tl">
                    <a:srgbClr val="C0C0C0"/>
                  </a:outerShdw>
                </a:effectLst>
              </a:rPr>
              <a:t>  </a:t>
            </a:r>
            <a:r>
              <a:rPr lang="es-MX" b="1">
                <a:solidFill>
                  <a:srgbClr val="FF3300"/>
                </a:solidFill>
                <a:effectLst>
                  <a:outerShdw blurRad="38100" dist="38100" dir="2700000" algn="tl">
                    <a:srgbClr val="C0C0C0"/>
                  </a:outerShdw>
                </a:effectLst>
              </a:rPr>
              <a:t>PLAN DE MARKETING</a:t>
            </a:r>
          </a:p>
          <a:p>
            <a:pPr algn="ctr">
              <a:lnSpc>
                <a:spcPct val="55000"/>
              </a:lnSpc>
              <a:spcBef>
                <a:spcPct val="50000"/>
              </a:spcBef>
              <a:buClrTx/>
              <a:buSzTx/>
            </a:pPr>
            <a:r>
              <a:rPr lang="es-MX" b="1">
                <a:solidFill>
                  <a:srgbClr val="FF3300"/>
                </a:solidFill>
                <a:effectLst>
                  <a:outerShdw blurRad="38100" dist="38100" dir="2700000" algn="tl">
                    <a:srgbClr val="C0C0C0"/>
                  </a:outerShdw>
                </a:effectLst>
              </a:rPr>
              <a:t>  QUESOS MAIA </a:t>
            </a:r>
          </a:p>
          <a:p>
            <a:pPr algn="ctr">
              <a:lnSpc>
                <a:spcPct val="55000"/>
              </a:lnSpc>
              <a:spcBef>
                <a:spcPct val="50000"/>
              </a:spcBef>
              <a:buClrTx/>
              <a:buSzTx/>
            </a:pPr>
            <a:endParaRPr lang="es-MX" b="1">
              <a:solidFill>
                <a:srgbClr val="FF3300"/>
              </a:solidFill>
              <a:effectLst>
                <a:outerShdw blurRad="38100" dist="38100" dir="2700000" algn="tl">
                  <a:srgbClr val="C0C0C0"/>
                </a:outerShdw>
              </a:effectLst>
            </a:endParaRPr>
          </a:p>
          <a:p>
            <a:pPr algn="ctr">
              <a:lnSpc>
                <a:spcPct val="55000"/>
              </a:lnSpc>
              <a:spcBef>
                <a:spcPct val="50000"/>
              </a:spcBef>
              <a:buClrTx/>
              <a:buSzTx/>
            </a:pPr>
            <a:endParaRPr lang="es-MX" b="1">
              <a:solidFill>
                <a:srgbClr val="003399"/>
              </a:solidFill>
              <a:effectLst>
                <a:outerShdw blurRad="38100" dist="38100" dir="2700000" algn="tl">
                  <a:srgbClr val="C0C0C0"/>
                </a:outerShdw>
              </a:effectLst>
            </a:endParaRPr>
          </a:p>
          <a:p>
            <a:pPr algn="ctr">
              <a:lnSpc>
                <a:spcPct val="55000"/>
              </a:lnSpc>
              <a:spcBef>
                <a:spcPct val="50000"/>
              </a:spcBef>
              <a:buClrTx/>
              <a:buSzTx/>
            </a:pPr>
            <a:r>
              <a:rPr lang="es-MX" sz="1800" b="1">
                <a:solidFill>
                  <a:srgbClr val="003399"/>
                </a:solidFill>
                <a:effectLst>
                  <a:outerShdw blurRad="38100" dist="38100" dir="2700000" algn="tl">
                    <a:srgbClr val="C0C0C0"/>
                  </a:outerShdw>
                </a:effectLst>
              </a:rPr>
              <a:t>	</a:t>
            </a:r>
          </a:p>
          <a:p>
            <a:pPr algn="ctr">
              <a:lnSpc>
                <a:spcPct val="55000"/>
              </a:lnSpc>
              <a:spcBef>
                <a:spcPct val="50000"/>
              </a:spcBef>
              <a:buClrTx/>
              <a:buSzTx/>
            </a:pPr>
            <a:endParaRPr lang="es-MX" sz="1800" b="1">
              <a:solidFill>
                <a:srgbClr val="003399"/>
              </a:solidFill>
              <a:effectLst>
                <a:outerShdw blurRad="38100" dist="38100" dir="2700000" algn="tl">
                  <a:srgbClr val="C0C0C0"/>
                </a:outerShdw>
              </a:effectLst>
            </a:endParaRPr>
          </a:p>
          <a:p>
            <a:pPr>
              <a:lnSpc>
                <a:spcPct val="55000"/>
              </a:lnSpc>
              <a:spcBef>
                <a:spcPct val="50000"/>
              </a:spcBef>
              <a:buClrTx/>
              <a:buSzTx/>
            </a:pPr>
            <a:r>
              <a:rPr lang="es-MX" sz="1800" b="1">
                <a:solidFill>
                  <a:srgbClr val="003399"/>
                </a:solidFill>
                <a:effectLst>
                  <a:outerShdw blurRad="38100" dist="38100" dir="2700000" algn="tl">
                    <a:srgbClr val="C0C0C0"/>
                  </a:outerShdw>
                </a:effectLst>
              </a:rPr>
              <a:t>					</a:t>
            </a:r>
          </a:p>
          <a:p>
            <a:pPr>
              <a:lnSpc>
                <a:spcPct val="55000"/>
              </a:lnSpc>
              <a:spcBef>
                <a:spcPct val="50000"/>
              </a:spcBef>
              <a:buClrTx/>
              <a:buSzTx/>
            </a:pPr>
            <a:r>
              <a:rPr lang="es-MX" sz="1800" b="1">
                <a:solidFill>
                  <a:srgbClr val="003399"/>
                </a:solidFill>
                <a:effectLst>
                  <a:outerShdw blurRad="38100" dist="38100" dir="2700000" algn="tl">
                    <a:srgbClr val="C0C0C0"/>
                  </a:outerShdw>
                </a:effectLst>
              </a:rPr>
              <a:t>					</a:t>
            </a:r>
            <a:r>
              <a:rPr lang="es-MX" sz="1800" b="1">
                <a:solidFill>
                  <a:srgbClr val="003399"/>
                </a:solidFill>
                <a:effectLst/>
              </a:rPr>
              <a:t>Generación 2003</a:t>
            </a:r>
          </a:p>
          <a:p>
            <a:pPr>
              <a:lnSpc>
                <a:spcPct val="55000"/>
              </a:lnSpc>
              <a:spcBef>
                <a:spcPct val="50000"/>
              </a:spcBef>
              <a:buClrTx/>
              <a:buSzTx/>
            </a:pPr>
            <a:r>
              <a:rPr lang="es-MX" sz="1800" b="1">
                <a:solidFill>
                  <a:srgbClr val="003399"/>
                </a:solidFill>
                <a:effectLst/>
              </a:rPr>
              <a:t>													Silvana Delgado</a:t>
            </a:r>
          </a:p>
          <a:p>
            <a:pPr>
              <a:lnSpc>
                <a:spcPct val="55000"/>
              </a:lnSpc>
              <a:spcBef>
                <a:spcPct val="50000"/>
              </a:spcBef>
              <a:buClrTx/>
              <a:buSzTx/>
            </a:pPr>
            <a:r>
              <a:rPr lang="es-MX" sz="1800" b="1">
                <a:solidFill>
                  <a:srgbClr val="003399"/>
                </a:solidFill>
                <a:effectLst/>
              </a:rPr>
              <a:t>					Solange Guerra</a:t>
            </a:r>
          </a:p>
          <a:p>
            <a:pPr>
              <a:lnSpc>
                <a:spcPct val="55000"/>
              </a:lnSpc>
              <a:spcBef>
                <a:spcPct val="50000"/>
              </a:spcBef>
              <a:buClrTx/>
              <a:buSzTx/>
            </a:pPr>
            <a:r>
              <a:rPr lang="es-MX" sz="1800" b="1">
                <a:solidFill>
                  <a:srgbClr val="003399"/>
                </a:solidFill>
                <a:effectLst/>
              </a:rPr>
              <a:t>					Ma. Eugenia Nicolini</a:t>
            </a:r>
          </a:p>
          <a:p>
            <a:pPr>
              <a:lnSpc>
                <a:spcPct val="55000"/>
              </a:lnSpc>
              <a:spcBef>
                <a:spcPct val="50000"/>
              </a:spcBef>
              <a:buClrTx/>
              <a:buSzTx/>
            </a:pPr>
            <a:endParaRPr lang="es-MX" sz="1800" b="1">
              <a:solidFill>
                <a:srgbClr val="003399"/>
              </a:solidFill>
              <a:effectLst/>
            </a:endParaRPr>
          </a:p>
          <a:p>
            <a:pPr>
              <a:lnSpc>
                <a:spcPct val="55000"/>
              </a:lnSpc>
              <a:spcBef>
                <a:spcPct val="50000"/>
              </a:spcBef>
              <a:buClrTx/>
              <a:buSzTx/>
            </a:pPr>
            <a:r>
              <a:rPr lang="es-MX" sz="1800" b="1">
                <a:solidFill>
                  <a:srgbClr val="003399"/>
                </a:solidFill>
                <a:effectLst/>
              </a:rPr>
              <a:t>				 	  Abril  - 2004</a:t>
            </a:r>
            <a:endParaRPr lang="es-ES" sz="1800" b="1">
              <a:solidFill>
                <a:srgbClr val="003399"/>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6" name="Rectangle 16"/>
          <p:cNvSpPr>
            <a:spLocks noChangeArrowheads="1"/>
          </p:cNvSpPr>
          <p:nvPr/>
        </p:nvSpPr>
        <p:spPr bwMode="auto">
          <a:xfrm>
            <a:off x="2551113" y="149225"/>
            <a:ext cx="3502025" cy="573088"/>
          </a:xfrm>
          <a:prstGeom prst="rect">
            <a:avLst/>
          </a:prstGeom>
          <a:noFill/>
          <a:ln w="9525">
            <a:noFill/>
            <a:miter lim="800000"/>
            <a:headEnd/>
            <a:tailEnd/>
          </a:ln>
          <a:effectLst/>
        </p:spPr>
        <p:txBody>
          <a:bodyPr wrap="none">
            <a:spAutoFit/>
          </a:bodyPr>
          <a:lstStyle/>
          <a:p>
            <a:pPr algn="ctr">
              <a:lnSpc>
                <a:spcPct val="75000"/>
              </a:lnSpc>
              <a:buClrTx/>
              <a:buSzTx/>
            </a:pPr>
            <a:r>
              <a:rPr lang="es-MX" sz="2400" b="1" i="0">
                <a:solidFill>
                  <a:srgbClr val="FF3300"/>
                </a:solidFill>
                <a:effectLst/>
                <a:latin typeface="Arial" charset="0"/>
              </a:rPr>
              <a:t>Estrategia de producto</a:t>
            </a:r>
          </a:p>
          <a:p>
            <a:pPr algn="ctr">
              <a:lnSpc>
                <a:spcPct val="75000"/>
              </a:lnSpc>
              <a:buClrTx/>
              <a:buSzTx/>
            </a:pPr>
            <a:r>
              <a:rPr lang="es-MX" sz="1800" b="1" i="0">
                <a:effectLst/>
                <a:latin typeface="Arial" charset="0"/>
              </a:rPr>
              <a:t>(fortaleza)</a:t>
            </a:r>
            <a:endParaRPr lang="es-ES" sz="1800" b="1" i="0">
              <a:effectLst/>
              <a:latin typeface="Arial" charset="0"/>
            </a:endParaRPr>
          </a:p>
        </p:txBody>
      </p:sp>
      <p:sp>
        <p:nvSpPr>
          <p:cNvPr id="10257" name="Rectangle 17"/>
          <p:cNvSpPr>
            <a:spLocks noChangeArrowheads="1"/>
          </p:cNvSpPr>
          <p:nvPr/>
        </p:nvSpPr>
        <p:spPr bwMode="auto">
          <a:xfrm>
            <a:off x="381000" y="795338"/>
            <a:ext cx="8534400" cy="5757862"/>
          </a:xfrm>
          <a:prstGeom prst="rect">
            <a:avLst/>
          </a:prstGeom>
          <a:noFill/>
          <a:ln w="9525">
            <a:noFill/>
            <a:miter lim="800000"/>
            <a:headEnd/>
            <a:tailEnd/>
          </a:ln>
          <a:effectLst/>
        </p:spPr>
        <p:txBody>
          <a:bodyPr>
            <a:spAutoFit/>
          </a:bodyPr>
          <a:lstStyle/>
          <a:p>
            <a:pPr algn="just">
              <a:lnSpc>
                <a:spcPct val="85000"/>
              </a:lnSpc>
              <a:buClrTx/>
              <a:buSzTx/>
            </a:pPr>
            <a:r>
              <a:rPr lang="es-ES" sz="1600">
                <a:effectLst/>
                <a:latin typeface="Arial" charset="0"/>
                <a:cs typeface="Arial" charset="0"/>
              </a:rPr>
              <a:t>Teniendo en cuenta que el ciclo de vida de cualquier producto tiene una duración y un carácter incierto</a:t>
            </a:r>
            <a:r>
              <a:rPr lang="es-MX" sz="1600">
                <a:effectLst/>
                <a:latin typeface="Arial" charset="0"/>
                <a:cs typeface="Arial" charset="0"/>
              </a:rPr>
              <a:t>,  posee </a:t>
            </a:r>
            <a:r>
              <a:rPr lang="es-ES" sz="1600">
                <a:effectLst/>
                <a:latin typeface="Arial" charset="0"/>
                <a:cs typeface="Arial" charset="0"/>
              </a:rPr>
              <a:t> cinco etapas </a:t>
            </a:r>
            <a:r>
              <a:rPr lang="es-MX" sz="1600">
                <a:effectLst/>
                <a:latin typeface="Arial" charset="0"/>
                <a:cs typeface="Arial" charset="0"/>
              </a:rPr>
              <a:t>bien diferenciadas</a:t>
            </a:r>
            <a:r>
              <a:rPr lang="es-ES" sz="1600">
                <a:effectLst/>
                <a:latin typeface="Arial" charset="0"/>
                <a:cs typeface="Arial" charset="0"/>
              </a:rPr>
              <a:t>: </a:t>
            </a:r>
            <a:r>
              <a:rPr lang="es-ES" sz="1600" b="1">
                <a:effectLst/>
                <a:latin typeface="Arial" charset="0"/>
                <a:cs typeface="Arial" charset="0"/>
              </a:rPr>
              <a:t>a) desarrollo b) introducción, c) crecimiento, d) madurez y e) decadencia.</a:t>
            </a:r>
            <a:endParaRPr lang="es-MX" sz="1600" b="1">
              <a:effectLst/>
              <a:latin typeface="Arial" charset="0"/>
              <a:cs typeface="Arial" charset="0"/>
            </a:endParaRPr>
          </a:p>
          <a:p>
            <a:pPr algn="just">
              <a:lnSpc>
                <a:spcPct val="85000"/>
              </a:lnSpc>
              <a:buClrTx/>
              <a:buSzTx/>
            </a:pPr>
            <a:endParaRPr lang="es-MX" sz="1600" b="1">
              <a:effectLst/>
              <a:latin typeface="Arial" charset="0"/>
              <a:cs typeface="Arial" charset="0"/>
            </a:endParaRPr>
          </a:p>
          <a:p>
            <a:pPr algn="just">
              <a:lnSpc>
                <a:spcPct val="85000"/>
              </a:lnSpc>
              <a:buClrTx/>
              <a:buSzTx/>
            </a:pPr>
            <a:endParaRPr lang="es-MX" sz="1600" b="1">
              <a:effectLst/>
              <a:latin typeface="Arial" charset="0"/>
              <a:cs typeface="Arial" charset="0"/>
            </a:endParaRPr>
          </a:p>
          <a:p>
            <a:pPr algn="just">
              <a:lnSpc>
                <a:spcPct val="85000"/>
              </a:lnSpc>
              <a:buClrTx/>
              <a:buSzTx/>
            </a:pPr>
            <a:r>
              <a:rPr lang="es-MX" sz="1800" b="1" u="sng">
                <a:solidFill>
                  <a:srgbClr val="FF3300"/>
                </a:solidFill>
                <a:effectLst/>
                <a:latin typeface="Arial" charset="0"/>
                <a:cs typeface="Arial" charset="0"/>
              </a:rPr>
              <a:t>Situación Actual</a:t>
            </a:r>
          </a:p>
          <a:p>
            <a:pPr algn="just">
              <a:lnSpc>
                <a:spcPct val="85000"/>
              </a:lnSpc>
              <a:buClrTx/>
              <a:buSzTx/>
            </a:pPr>
            <a:endParaRPr lang="es-MX" sz="1800" b="1" u="sng">
              <a:solidFill>
                <a:srgbClr val="FF3300"/>
              </a:solidFill>
              <a:effectLst/>
              <a:latin typeface="Arial" charset="0"/>
              <a:cs typeface="Arial" charset="0"/>
            </a:endParaRPr>
          </a:p>
          <a:p>
            <a:pPr algn="just">
              <a:lnSpc>
                <a:spcPct val="85000"/>
              </a:lnSpc>
              <a:buClrTx/>
              <a:buSzTx/>
            </a:pPr>
            <a:r>
              <a:rPr lang="es-MX" sz="1600">
                <a:effectLst/>
                <a:latin typeface="Arial" charset="0"/>
                <a:cs typeface="Arial" charset="0"/>
              </a:rPr>
              <a:t>El ciclo de vida de los productos Maia se encuentra en la etapa de crecimiento: </a:t>
            </a:r>
            <a:r>
              <a:rPr lang="es-ES" sz="1600" b="1">
                <a:effectLst/>
                <a:latin typeface="Arial" charset="0"/>
                <a:cs typeface="Times New Roman" pitchFamily="18" charset="0"/>
              </a:rPr>
              <a:t>rápida</a:t>
            </a:r>
            <a:r>
              <a:rPr lang="es-ES" sz="1600">
                <a:effectLst/>
                <a:latin typeface="Arial" charset="0"/>
                <a:cs typeface="Times New Roman" pitchFamily="18" charset="0"/>
              </a:rPr>
              <a:t> </a:t>
            </a:r>
            <a:r>
              <a:rPr lang="es-ES" sz="1600" b="1">
                <a:effectLst/>
                <a:latin typeface="Arial" charset="0"/>
                <a:cs typeface="Times New Roman" pitchFamily="18" charset="0"/>
              </a:rPr>
              <a:t>aceptación del mercado y crecimiento de utilidades</a:t>
            </a:r>
            <a:endParaRPr lang="es-MX" sz="1600" b="1">
              <a:effectLst/>
              <a:latin typeface="Arial" charset="0"/>
              <a:cs typeface="Times New Roman" pitchFamily="18" charset="0"/>
            </a:endParaRPr>
          </a:p>
          <a:p>
            <a:pPr algn="just">
              <a:lnSpc>
                <a:spcPct val="85000"/>
              </a:lnSpc>
              <a:buClrTx/>
              <a:buSzTx/>
            </a:pPr>
            <a:endParaRPr lang="es-MX" sz="1600" b="1">
              <a:effectLst/>
              <a:latin typeface="Arial" charset="0"/>
            </a:endParaRPr>
          </a:p>
          <a:p>
            <a:pPr algn="just">
              <a:lnSpc>
                <a:spcPct val="85000"/>
              </a:lnSpc>
              <a:buClrTx/>
              <a:buSzTx/>
            </a:pPr>
            <a:r>
              <a:rPr lang="es-MX" sz="1600" b="1">
                <a:effectLst/>
                <a:latin typeface="Arial" charset="0"/>
              </a:rPr>
              <a:t>Línea de productos: </a:t>
            </a:r>
            <a:r>
              <a:rPr lang="es-MX" sz="1600">
                <a:effectLst/>
                <a:latin typeface="Arial" charset="0"/>
              </a:rPr>
              <a:t>amplia variedad de quesos especialmente en los rallados. notoria diferencia con la competencia.</a:t>
            </a:r>
            <a:endParaRPr lang="es-ES" sz="1600">
              <a:effectLst/>
              <a:latin typeface="Arial" charset="0"/>
            </a:endParaRPr>
          </a:p>
          <a:p>
            <a:pPr algn="just">
              <a:lnSpc>
                <a:spcPct val="85000"/>
              </a:lnSpc>
              <a:buClrTx/>
              <a:buSzTx/>
            </a:pPr>
            <a:endParaRPr lang="es-MX" sz="1600" b="1">
              <a:effectLst/>
              <a:latin typeface="Arial" charset="0"/>
              <a:cs typeface="Times New Roman" pitchFamily="18" charset="0"/>
            </a:endParaRPr>
          </a:p>
          <a:p>
            <a:pPr algn="just">
              <a:lnSpc>
                <a:spcPct val="85000"/>
              </a:lnSpc>
              <a:buClrTx/>
              <a:buSzTx/>
            </a:pPr>
            <a:endParaRPr lang="es-MX" sz="1600" b="1">
              <a:effectLst/>
              <a:latin typeface="Arial" charset="0"/>
              <a:cs typeface="Times New Roman" pitchFamily="18" charset="0"/>
            </a:endParaRPr>
          </a:p>
          <a:p>
            <a:pPr algn="just">
              <a:lnSpc>
                <a:spcPct val="85000"/>
              </a:lnSpc>
              <a:buClrTx/>
              <a:buSzTx/>
            </a:pPr>
            <a:r>
              <a:rPr lang="es-MX" sz="1600" b="1">
                <a:solidFill>
                  <a:srgbClr val="FF3300"/>
                </a:solidFill>
                <a:effectLst/>
                <a:latin typeface="Arial" charset="0"/>
                <a:cs typeface="Times New Roman" pitchFamily="18" charset="0"/>
              </a:rPr>
              <a:t>Packing</a:t>
            </a:r>
          </a:p>
          <a:p>
            <a:pPr algn="just">
              <a:lnSpc>
                <a:spcPct val="85000"/>
              </a:lnSpc>
              <a:buClrTx/>
              <a:buSzTx/>
            </a:pPr>
            <a:endParaRPr lang="es-MX" sz="1600" b="1">
              <a:solidFill>
                <a:schemeClr val="accent2"/>
              </a:solidFill>
              <a:effectLst/>
              <a:latin typeface="Arial" charset="0"/>
              <a:cs typeface="Times New Roman" pitchFamily="18" charset="0"/>
            </a:endParaRPr>
          </a:p>
          <a:p>
            <a:pPr algn="just">
              <a:lnSpc>
                <a:spcPct val="85000"/>
              </a:lnSpc>
              <a:buSzTx/>
              <a:buFontTx/>
              <a:buChar char="•"/>
            </a:pPr>
            <a:r>
              <a:rPr lang="es-MX" sz="1600" b="1">
                <a:effectLst/>
                <a:latin typeface="Arial" charset="0"/>
                <a:cs typeface="Times New Roman" pitchFamily="18" charset="0"/>
              </a:rPr>
              <a:t> </a:t>
            </a:r>
            <a:r>
              <a:rPr lang="es-MX" sz="1600" b="1">
                <a:solidFill>
                  <a:schemeClr val="accent2"/>
                </a:solidFill>
                <a:effectLst/>
                <a:latin typeface="Arial" charset="0"/>
                <a:cs typeface="Times New Roman" pitchFamily="18" charset="0"/>
              </a:rPr>
              <a:t>etiquetado</a:t>
            </a:r>
            <a:r>
              <a:rPr lang="es-MX" sz="1600">
                <a:effectLst/>
                <a:latin typeface="Arial" charset="0"/>
                <a:cs typeface="Times New Roman" pitchFamily="18" charset="0"/>
              </a:rPr>
              <a:t>: diseño con buen estilo, letras claras  que permite interpretar fácilmente la  </a:t>
            </a:r>
          </a:p>
          <a:p>
            <a:pPr algn="just">
              <a:lnSpc>
                <a:spcPct val="85000"/>
              </a:lnSpc>
              <a:buClrTx/>
              <a:buSzTx/>
            </a:pPr>
            <a:r>
              <a:rPr lang="es-MX" sz="1600">
                <a:effectLst/>
                <a:latin typeface="Arial" charset="0"/>
                <a:cs typeface="Times New Roman" pitchFamily="18" charset="0"/>
              </a:rPr>
              <a:t>  marca  Maia.y armonía en la gama de colores utilizada</a:t>
            </a:r>
          </a:p>
          <a:p>
            <a:pPr algn="just">
              <a:lnSpc>
                <a:spcPct val="85000"/>
              </a:lnSpc>
              <a:buClrTx/>
              <a:buSzTx/>
              <a:buFontTx/>
              <a:buChar char="-"/>
            </a:pPr>
            <a:r>
              <a:rPr lang="es-MX" sz="1600" b="1">
                <a:effectLst/>
                <a:latin typeface="Arial" charset="0"/>
                <a:cs typeface="Times New Roman" pitchFamily="18" charset="0"/>
              </a:rPr>
              <a:t> color azul del logo y slogan </a:t>
            </a:r>
            <a:r>
              <a:rPr lang="es-MX" sz="1600">
                <a:effectLst/>
                <a:latin typeface="Arial" charset="0"/>
                <a:cs typeface="Times New Roman" pitchFamily="18" charset="0"/>
              </a:rPr>
              <a:t>dan la idea de sobriedad, distinción y calidad en la línea.</a:t>
            </a:r>
          </a:p>
          <a:p>
            <a:pPr algn="just">
              <a:lnSpc>
                <a:spcPct val="85000"/>
              </a:lnSpc>
              <a:buClrTx/>
              <a:buSzTx/>
            </a:pPr>
            <a:r>
              <a:rPr lang="es-MX" sz="1600" b="1">
                <a:effectLst/>
                <a:latin typeface="Arial" charset="0"/>
                <a:cs typeface="Times New Roman" pitchFamily="18" charset="0"/>
              </a:rPr>
              <a:t>- color blanco de las letras </a:t>
            </a:r>
            <a:r>
              <a:rPr lang="es-MX" sz="1600">
                <a:effectLst/>
                <a:latin typeface="Arial" charset="0"/>
                <a:cs typeface="Times New Roman" pitchFamily="18" charset="0"/>
              </a:rPr>
              <a:t>denotan frescura y naturalidad.</a:t>
            </a:r>
            <a:endParaRPr lang="es-MX" sz="1600">
              <a:effectLst/>
              <a:latin typeface="Arial" charset="0"/>
            </a:endParaRPr>
          </a:p>
          <a:p>
            <a:pPr algn="just">
              <a:lnSpc>
                <a:spcPct val="85000"/>
              </a:lnSpc>
              <a:buClrTx/>
              <a:buSzTx/>
            </a:pPr>
            <a:endParaRPr lang="es-MX" sz="1600">
              <a:effectLst/>
              <a:latin typeface="Arial" charset="0"/>
              <a:cs typeface="Times New Roman" pitchFamily="18" charset="0"/>
            </a:endParaRPr>
          </a:p>
          <a:p>
            <a:pPr algn="just">
              <a:lnSpc>
                <a:spcPct val="85000"/>
              </a:lnSpc>
              <a:buSzTx/>
              <a:buFontTx/>
              <a:buChar char="•"/>
            </a:pPr>
            <a:r>
              <a:rPr lang="es-MX" sz="1600">
                <a:effectLst/>
                <a:latin typeface="Arial" charset="0"/>
                <a:cs typeface="Times New Roman" pitchFamily="18" charset="0"/>
              </a:rPr>
              <a:t> </a:t>
            </a:r>
            <a:r>
              <a:rPr lang="es-MX" sz="1600" b="1">
                <a:solidFill>
                  <a:schemeClr val="accent2"/>
                </a:solidFill>
                <a:effectLst/>
                <a:latin typeface="Arial" charset="0"/>
                <a:cs typeface="Times New Roman" pitchFamily="18" charset="0"/>
              </a:rPr>
              <a:t>envase</a:t>
            </a:r>
          </a:p>
          <a:p>
            <a:pPr algn="just">
              <a:lnSpc>
                <a:spcPct val="85000"/>
              </a:lnSpc>
              <a:buSzTx/>
            </a:pPr>
            <a:endParaRPr lang="es-MX" sz="1600" b="1">
              <a:solidFill>
                <a:schemeClr val="accent2"/>
              </a:solidFill>
              <a:effectLst/>
              <a:latin typeface="Arial" charset="0"/>
              <a:cs typeface="Times New Roman" pitchFamily="18" charset="0"/>
            </a:endParaRPr>
          </a:p>
          <a:p>
            <a:pPr algn="just">
              <a:lnSpc>
                <a:spcPct val="85000"/>
              </a:lnSpc>
              <a:buClrTx/>
              <a:buSzTx/>
            </a:pPr>
            <a:r>
              <a:rPr lang="es-MX" sz="1600">
                <a:effectLst/>
                <a:latin typeface="Arial" charset="0"/>
                <a:cs typeface="Times New Roman" pitchFamily="18" charset="0"/>
              </a:rPr>
              <a:t>- </a:t>
            </a:r>
            <a:r>
              <a:rPr lang="es-MX" sz="1600" b="1">
                <a:effectLst/>
                <a:latin typeface="Arial" charset="0"/>
                <a:cs typeface="Times New Roman" pitchFamily="18" charset="0"/>
              </a:rPr>
              <a:t>embalaje inmediato:</a:t>
            </a:r>
            <a:r>
              <a:rPr lang="es-MX" sz="1600">
                <a:effectLst/>
                <a:latin typeface="Arial" charset="0"/>
                <a:cs typeface="Times New Roman" pitchFamily="18" charset="0"/>
              </a:rPr>
              <a:t> envoltorios adecuados en toda la línea y según el tipo de producto </a:t>
            </a:r>
          </a:p>
          <a:p>
            <a:pPr algn="just">
              <a:lnSpc>
                <a:spcPct val="85000"/>
              </a:lnSpc>
              <a:buClrTx/>
              <a:buSzTx/>
              <a:buFontTx/>
              <a:buChar char="-"/>
            </a:pPr>
            <a:r>
              <a:rPr lang="es-MX" sz="1600" b="1">
                <a:effectLst/>
                <a:latin typeface="Arial" charset="0"/>
                <a:cs typeface="Times New Roman" pitchFamily="18" charset="0"/>
              </a:rPr>
              <a:t> embalaje secundario</a:t>
            </a:r>
            <a:r>
              <a:rPr lang="es-MX" sz="1600">
                <a:effectLst/>
                <a:latin typeface="Arial" charset="0"/>
                <a:cs typeface="Times New Roman" pitchFamily="18" charset="0"/>
              </a:rPr>
              <a:t>: no lo llevan todos los productos, los más delicados de maniobrar </a:t>
            </a:r>
          </a:p>
          <a:p>
            <a:pPr algn="just">
              <a:lnSpc>
                <a:spcPct val="85000"/>
              </a:lnSpc>
              <a:buClrTx/>
              <a:buSzTx/>
            </a:pPr>
            <a:r>
              <a:rPr lang="es-MX" sz="1600">
                <a:effectLst/>
                <a:latin typeface="Arial" charset="0"/>
                <a:cs typeface="Times New Roman" pitchFamily="18" charset="0"/>
              </a:rPr>
              <a:t>  poseen cajas de madera o cartulina según el queso.</a:t>
            </a:r>
          </a:p>
          <a:p>
            <a:pPr algn="just">
              <a:lnSpc>
                <a:spcPct val="85000"/>
              </a:lnSpc>
              <a:buClrTx/>
              <a:buSzTx/>
            </a:pPr>
            <a:r>
              <a:rPr lang="es-MX" sz="1600">
                <a:effectLst/>
                <a:latin typeface="Arial" charset="0"/>
                <a:cs typeface="Times New Roman" pitchFamily="18" charset="0"/>
              </a:rPr>
              <a:t>- </a:t>
            </a:r>
            <a:r>
              <a:rPr lang="es-MX" sz="1600" b="1">
                <a:effectLst/>
                <a:latin typeface="Arial" charset="0"/>
                <a:cs typeface="Times New Roman" pitchFamily="18" charset="0"/>
              </a:rPr>
              <a:t>embalaje master:</a:t>
            </a:r>
            <a:r>
              <a:rPr lang="es-MX" sz="1600">
                <a:effectLst/>
                <a:latin typeface="Arial" charset="0"/>
                <a:cs typeface="Times New Roman" pitchFamily="18" charset="0"/>
              </a:rPr>
              <a:t> reúne los requisitos de exportación y se aplica a toda la línea.</a:t>
            </a:r>
            <a:r>
              <a:rPr lang="es-MX" sz="1600" b="1">
                <a:effectLst/>
                <a:latin typeface="Arial" charset="0"/>
              </a:rPr>
              <a:t> </a:t>
            </a:r>
            <a:endParaRPr lang="es-ES" sz="1600">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57200" y="4219575"/>
            <a:ext cx="8534400" cy="1581150"/>
          </a:xfrm>
          <a:prstGeom prst="rect">
            <a:avLst/>
          </a:prstGeom>
          <a:noFill/>
          <a:ln w="38100">
            <a:solidFill>
              <a:schemeClr val="accent2"/>
            </a:solidFill>
            <a:miter lim="800000"/>
            <a:headEnd/>
            <a:tailEnd/>
          </a:ln>
          <a:effectLst/>
        </p:spPr>
        <p:txBody>
          <a:bodyPr>
            <a:spAutoFit/>
          </a:bodyPr>
          <a:lstStyle/>
          <a:p>
            <a:pPr>
              <a:lnSpc>
                <a:spcPct val="85000"/>
              </a:lnSpc>
            </a:pPr>
            <a:r>
              <a:rPr lang="es-MX" sz="2000" b="1" u="sng">
                <a:solidFill>
                  <a:srgbClr val="FF3300"/>
                </a:solidFill>
                <a:effectLst/>
                <a:latin typeface="Arial" charset="0"/>
              </a:rPr>
              <a:t>Acciones a tomar:</a:t>
            </a:r>
          </a:p>
          <a:p>
            <a:pPr>
              <a:lnSpc>
                <a:spcPct val="85000"/>
              </a:lnSpc>
            </a:pPr>
            <a:endParaRPr lang="es-MX" sz="2000" b="1" u="sng">
              <a:solidFill>
                <a:srgbClr val="FF3300"/>
              </a:solidFill>
              <a:effectLst/>
              <a:latin typeface="Arial" charset="0"/>
            </a:endParaRPr>
          </a:p>
          <a:p>
            <a:pPr>
              <a:lnSpc>
                <a:spcPct val="85000"/>
              </a:lnSpc>
              <a:buFontTx/>
              <a:buChar char="-"/>
            </a:pPr>
            <a:r>
              <a:rPr lang="es-MX" sz="1800">
                <a:effectLst/>
                <a:latin typeface="Arial" charset="0"/>
              </a:rPr>
              <a:t> Mantener, resaltar y destacar las cualidades tan bien logradas del producto</a:t>
            </a:r>
          </a:p>
          <a:p>
            <a:pPr>
              <a:lnSpc>
                <a:spcPct val="85000"/>
              </a:lnSpc>
              <a:buFontTx/>
              <a:buChar char="-"/>
            </a:pPr>
            <a:endParaRPr lang="es-MX" sz="1800">
              <a:effectLst/>
              <a:latin typeface="Arial" charset="0"/>
            </a:endParaRPr>
          </a:p>
          <a:p>
            <a:pPr>
              <a:lnSpc>
                <a:spcPct val="85000"/>
              </a:lnSpc>
              <a:buFontTx/>
              <a:buChar char="-"/>
            </a:pPr>
            <a:r>
              <a:rPr lang="es-MX" sz="1800">
                <a:effectLst/>
                <a:latin typeface="Arial" charset="0"/>
              </a:rPr>
              <a:t> Estar   abiertos al desarrollo de nuevos productos y/o  presentaciones  según </a:t>
            </a:r>
          </a:p>
          <a:p>
            <a:pPr>
              <a:lnSpc>
                <a:spcPct val="85000"/>
              </a:lnSpc>
            </a:pPr>
            <a:r>
              <a:rPr lang="es-MX" sz="1800">
                <a:effectLst/>
                <a:latin typeface="Arial" charset="0"/>
              </a:rPr>
              <a:t>   exigencias del mercado.</a:t>
            </a:r>
            <a:endParaRPr lang="es-ES" sz="1800">
              <a:effectLst/>
              <a:latin typeface="Arial" charset="0"/>
            </a:endParaRPr>
          </a:p>
        </p:txBody>
      </p:sp>
      <p:sp>
        <p:nvSpPr>
          <p:cNvPr id="14339" name="Rectangle 3"/>
          <p:cNvSpPr>
            <a:spLocks noChangeArrowheads="1"/>
          </p:cNvSpPr>
          <p:nvPr/>
        </p:nvSpPr>
        <p:spPr bwMode="auto">
          <a:xfrm>
            <a:off x="2551113" y="152400"/>
            <a:ext cx="3502025" cy="1028700"/>
          </a:xfrm>
          <a:prstGeom prst="rect">
            <a:avLst/>
          </a:prstGeom>
          <a:noFill/>
          <a:ln w="9525">
            <a:noFill/>
            <a:miter lim="800000"/>
            <a:headEnd/>
            <a:tailEnd/>
          </a:ln>
          <a:effectLst/>
        </p:spPr>
        <p:txBody>
          <a:bodyPr wrap="none">
            <a:spAutoFit/>
          </a:bodyPr>
          <a:lstStyle/>
          <a:p>
            <a:pPr algn="ctr">
              <a:lnSpc>
                <a:spcPct val="100000"/>
              </a:lnSpc>
              <a:buClrTx/>
              <a:buSzTx/>
            </a:pPr>
            <a:r>
              <a:rPr lang="es-MX" sz="2400" b="1" i="0">
                <a:solidFill>
                  <a:srgbClr val="FF3300"/>
                </a:solidFill>
                <a:effectLst/>
                <a:latin typeface="Arial" charset="0"/>
              </a:rPr>
              <a:t>Estrategia de producto</a:t>
            </a:r>
          </a:p>
          <a:p>
            <a:pPr algn="ctr">
              <a:lnSpc>
                <a:spcPct val="75000"/>
              </a:lnSpc>
              <a:buClrTx/>
              <a:buSzTx/>
            </a:pPr>
            <a:r>
              <a:rPr lang="es-MX" sz="1800" b="1" i="0">
                <a:effectLst/>
                <a:latin typeface="Arial" charset="0"/>
              </a:rPr>
              <a:t>(fortaleza)</a:t>
            </a:r>
            <a:endParaRPr lang="es-ES" sz="1800" b="1" i="0">
              <a:effectLst/>
              <a:latin typeface="Arial" charset="0"/>
            </a:endParaRPr>
          </a:p>
          <a:p>
            <a:pPr algn="ctr">
              <a:lnSpc>
                <a:spcPct val="100000"/>
              </a:lnSpc>
              <a:buClrTx/>
              <a:buSzTx/>
            </a:pPr>
            <a:endParaRPr lang="es-ES" sz="2400" b="1" i="0">
              <a:solidFill>
                <a:srgbClr val="FF3300"/>
              </a:solidFill>
              <a:effectLst/>
              <a:latin typeface="Arial" charset="0"/>
            </a:endParaRPr>
          </a:p>
        </p:txBody>
      </p:sp>
      <p:sp>
        <p:nvSpPr>
          <p:cNvPr id="14340" name="Rectangle 4"/>
          <p:cNvSpPr>
            <a:spLocks noChangeArrowheads="1"/>
          </p:cNvSpPr>
          <p:nvPr/>
        </p:nvSpPr>
        <p:spPr bwMode="auto">
          <a:xfrm>
            <a:off x="457200" y="1143000"/>
            <a:ext cx="8382000" cy="1025525"/>
          </a:xfrm>
          <a:prstGeom prst="rect">
            <a:avLst/>
          </a:prstGeom>
          <a:noFill/>
          <a:ln w="38100">
            <a:solidFill>
              <a:schemeClr val="accent2"/>
            </a:solidFill>
            <a:miter lim="800000"/>
            <a:headEnd/>
            <a:tailEnd/>
          </a:ln>
          <a:effectLst/>
        </p:spPr>
        <p:txBody>
          <a:bodyPr>
            <a:spAutoFit/>
          </a:bodyPr>
          <a:lstStyle/>
          <a:p>
            <a:pPr>
              <a:lnSpc>
                <a:spcPct val="75000"/>
              </a:lnSpc>
              <a:buClrTx/>
              <a:buSzTx/>
            </a:pPr>
            <a:r>
              <a:rPr lang="es-MX" sz="2000" b="1" u="sng">
                <a:solidFill>
                  <a:srgbClr val="FF3300"/>
                </a:solidFill>
                <a:effectLst/>
                <a:latin typeface="Arial" charset="0"/>
                <a:cs typeface="Arial" charset="0"/>
              </a:rPr>
              <a:t>Objetivos</a:t>
            </a:r>
          </a:p>
          <a:p>
            <a:pPr>
              <a:lnSpc>
                <a:spcPct val="75000"/>
              </a:lnSpc>
              <a:buClrTx/>
              <a:buSzTx/>
            </a:pPr>
            <a:endParaRPr lang="es-MX" sz="2000" b="1" u="sng">
              <a:solidFill>
                <a:srgbClr val="FF3300"/>
              </a:solidFill>
              <a:effectLst/>
              <a:latin typeface="Arial" charset="0"/>
              <a:cs typeface="Arial" charset="0"/>
            </a:endParaRPr>
          </a:p>
          <a:p>
            <a:pPr>
              <a:lnSpc>
                <a:spcPct val="80000"/>
              </a:lnSpc>
              <a:buClrTx/>
              <a:buSzTx/>
            </a:pPr>
            <a:r>
              <a:rPr lang="es-MX" sz="1800">
                <a:effectLst/>
                <a:latin typeface="Arial" charset="0"/>
                <a:cs typeface="Arial" charset="0"/>
              </a:rPr>
              <a:t>Ampliar el conocimiento por parte de los consumidores de esta variada línea de </a:t>
            </a:r>
          </a:p>
          <a:p>
            <a:pPr>
              <a:lnSpc>
                <a:spcPct val="80000"/>
              </a:lnSpc>
              <a:buClrTx/>
              <a:buSzTx/>
            </a:pPr>
            <a:r>
              <a:rPr lang="es-MX" sz="1800">
                <a:effectLst/>
                <a:latin typeface="Arial" charset="0"/>
                <a:cs typeface="Arial" charset="0"/>
              </a:rPr>
              <a:t>quesos y sus  procesos  de elaboración</a:t>
            </a:r>
            <a:endParaRPr lang="es-MX" sz="1800" b="1">
              <a:solidFill>
                <a:schemeClr val="accent2"/>
              </a:solidFill>
              <a:effectLst/>
              <a:latin typeface="Arial" charset="0"/>
              <a:cs typeface="Arial" charset="0"/>
            </a:endParaRPr>
          </a:p>
        </p:txBody>
      </p:sp>
      <p:sp>
        <p:nvSpPr>
          <p:cNvPr id="14341" name="Rectangle 5"/>
          <p:cNvSpPr>
            <a:spLocks noChangeArrowheads="1"/>
          </p:cNvSpPr>
          <p:nvPr/>
        </p:nvSpPr>
        <p:spPr bwMode="auto">
          <a:xfrm>
            <a:off x="381000" y="3206750"/>
            <a:ext cx="7613650" cy="298450"/>
          </a:xfrm>
          <a:prstGeom prst="rect">
            <a:avLst/>
          </a:prstGeom>
          <a:noFill/>
          <a:ln w="9525">
            <a:noFill/>
            <a:miter lim="800000"/>
            <a:headEnd/>
            <a:tailEnd/>
          </a:ln>
          <a:effectLst/>
        </p:spPr>
        <p:txBody>
          <a:bodyPr wrap="none">
            <a:spAutoFit/>
          </a:bodyPr>
          <a:lstStyle/>
          <a:p>
            <a:pPr>
              <a:lnSpc>
                <a:spcPct val="75000"/>
              </a:lnSpc>
              <a:buClrTx/>
              <a:buSzTx/>
            </a:pPr>
            <a:r>
              <a:rPr lang="es-MX" sz="1800" b="1">
                <a:solidFill>
                  <a:schemeClr val="accent2"/>
                </a:solidFill>
                <a:effectLst>
                  <a:outerShdw blurRad="38100" dist="38100" dir="2700000" algn="tl">
                    <a:srgbClr val="C0C0C0"/>
                  </a:outerShdw>
                </a:effectLst>
                <a:latin typeface="Arial" charset="0"/>
              </a:rPr>
              <a:t>Quesos Maia </a:t>
            </a:r>
            <a:r>
              <a:rPr lang="es-MX" sz="1800">
                <a:effectLst/>
                <a:latin typeface="Arial" charset="0"/>
              </a:rPr>
              <a:t>gran potencial de calidad, productos “naturalmente sanos”.</a:t>
            </a:r>
          </a:p>
        </p:txBody>
      </p:sp>
      <p:sp>
        <p:nvSpPr>
          <p:cNvPr id="14355" name="AutoShape 19"/>
          <p:cNvSpPr>
            <a:spLocks noChangeArrowheads="1"/>
          </p:cNvSpPr>
          <p:nvPr/>
        </p:nvSpPr>
        <p:spPr bwMode="auto">
          <a:xfrm>
            <a:off x="457200" y="27432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4356" name="AutoShape 20"/>
          <p:cNvSpPr>
            <a:spLocks noChangeArrowheads="1"/>
          </p:cNvSpPr>
          <p:nvPr/>
        </p:nvSpPr>
        <p:spPr bwMode="auto">
          <a:xfrm>
            <a:off x="685800" y="27432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4357" name="AutoShape 21"/>
          <p:cNvSpPr>
            <a:spLocks noChangeArrowheads="1"/>
          </p:cNvSpPr>
          <p:nvPr/>
        </p:nvSpPr>
        <p:spPr bwMode="auto">
          <a:xfrm>
            <a:off x="914400" y="27432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4358" name="AutoShape 22"/>
          <p:cNvSpPr>
            <a:spLocks noChangeArrowheads="1"/>
          </p:cNvSpPr>
          <p:nvPr/>
        </p:nvSpPr>
        <p:spPr bwMode="auto">
          <a:xfrm>
            <a:off x="1143000" y="27432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4359" name="AutoShape 23"/>
          <p:cNvSpPr>
            <a:spLocks noChangeArrowheads="1"/>
          </p:cNvSpPr>
          <p:nvPr/>
        </p:nvSpPr>
        <p:spPr bwMode="auto">
          <a:xfrm>
            <a:off x="1371600" y="27432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4360" name="Text Box 24"/>
          <p:cNvSpPr txBox="1">
            <a:spLocks noChangeArrowheads="1"/>
          </p:cNvSpPr>
          <p:nvPr/>
        </p:nvSpPr>
        <p:spPr bwMode="auto">
          <a:xfrm>
            <a:off x="1658938" y="2697163"/>
            <a:ext cx="2889250" cy="339725"/>
          </a:xfrm>
          <a:prstGeom prst="rect">
            <a:avLst/>
          </a:prstGeom>
          <a:noFill/>
          <a:ln w="9525">
            <a:noFill/>
            <a:miter lim="800000"/>
            <a:headEnd/>
            <a:tailEnd/>
          </a:ln>
          <a:effectLst/>
        </p:spPr>
        <p:txBody>
          <a:bodyPr wrap="none">
            <a:spAutoFit/>
          </a:bodyPr>
          <a:lstStyle/>
          <a:p>
            <a:r>
              <a:rPr lang="es-MX" sz="1800" b="1" i="0">
                <a:solidFill>
                  <a:srgbClr val="FF3300"/>
                </a:solidFill>
                <a:effectLst/>
                <a:latin typeface="Arial" charset="0"/>
              </a:rPr>
              <a:t>Totalmente satisfactorio.</a:t>
            </a:r>
            <a:endParaRPr lang="es-ES" sz="1800" b="1" i="0">
              <a:solidFill>
                <a:srgbClr val="FF3300"/>
              </a:solidFill>
              <a:effectLst/>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Rectangle 15"/>
          <p:cNvSpPr>
            <a:spLocks noChangeArrowheads="1"/>
          </p:cNvSpPr>
          <p:nvPr/>
        </p:nvSpPr>
        <p:spPr bwMode="auto">
          <a:xfrm>
            <a:off x="457200" y="609600"/>
            <a:ext cx="8534400" cy="3262313"/>
          </a:xfrm>
          <a:prstGeom prst="rect">
            <a:avLst/>
          </a:prstGeom>
          <a:noFill/>
          <a:ln w="9525">
            <a:noFill/>
            <a:miter lim="800000"/>
            <a:headEnd/>
            <a:tailEnd/>
          </a:ln>
          <a:effectLst/>
        </p:spPr>
        <p:txBody>
          <a:bodyPr>
            <a:spAutoFit/>
          </a:bodyPr>
          <a:lstStyle/>
          <a:p>
            <a:pPr algn="just">
              <a:lnSpc>
                <a:spcPct val="85000"/>
              </a:lnSpc>
              <a:buClrTx/>
              <a:buSzTx/>
            </a:pPr>
            <a:r>
              <a:rPr lang="es-MX" sz="1800" b="1">
                <a:solidFill>
                  <a:srgbClr val="FF3300"/>
                </a:solidFill>
                <a:effectLst/>
                <a:latin typeface="Arial" charset="0"/>
                <a:cs typeface="Times New Roman" pitchFamily="18" charset="0"/>
              </a:rPr>
              <a:t> </a:t>
            </a:r>
            <a:r>
              <a:rPr lang="es-MX" sz="1800" b="1" u="sng">
                <a:solidFill>
                  <a:srgbClr val="FF3300"/>
                </a:solidFill>
                <a:effectLst/>
                <a:latin typeface="Arial" charset="0"/>
                <a:cs typeface="Times New Roman" pitchFamily="18" charset="0"/>
              </a:rPr>
              <a:t>Situación actual</a:t>
            </a:r>
          </a:p>
          <a:p>
            <a:pPr algn="just">
              <a:lnSpc>
                <a:spcPct val="85000"/>
              </a:lnSpc>
              <a:buClrTx/>
              <a:buSzTx/>
            </a:pPr>
            <a:endParaRPr lang="es-MX" sz="1800" b="1" u="sng">
              <a:solidFill>
                <a:srgbClr val="FF3300"/>
              </a:solidFill>
              <a:effectLst/>
              <a:latin typeface="Arial" charset="0"/>
              <a:cs typeface="Times New Roman" pitchFamily="18" charset="0"/>
            </a:endParaRPr>
          </a:p>
          <a:p>
            <a:pPr algn="just">
              <a:lnSpc>
                <a:spcPct val="85000"/>
              </a:lnSpc>
              <a:buClrTx/>
              <a:buSzTx/>
              <a:buFontTx/>
              <a:buChar char="-"/>
            </a:pPr>
            <a:r>
              <a:rPr lang="es-MX" sz="1600">
                <a:effectLst/>
                <a:latin typeface="Arial" charset="0"/>
                <a:cs typeface="Times New Roman" pitchFamily="18" charset="0"/>
              </a:rPr>
              <a:t> Se maneja con varias listas de precios determinadas por distintas condiciones a mejorar.</a:t>
            </a:r>
          </a:p>
          <a:p>
            <a:pPr algn="just">
              <a:lnSpc>
                <a:spcPct val="85000"/>
              </a:lnSpc>
              <a:buClrTx/>
              <a:buSzTx/>
            </a:pPr>
            <a:endParaRPr lang="es-MX" sz="1600">
              <a:effectLst/>
              <a:latin typeface="Arial" charset="0"/>
              <a:cs typeface="Times New Roman" pitchFamily="18" charset="0"/>
            </a:endParaRPr>
          </a:p>
          <a:p>
            <a:pPr algn="just">
              <a:lnSpc>
                <a:spcPct val="85000"/>
              </a:lnSpc>
              <a:buClrTx/>
              <a:buSzTx/>
              <a:buFontTx/>
              <a:buChar char="-"/>
            </a:pPr>
            <a:r>
              <a:rPr lang="es-MX" sz="1600">
                <a:effectLst/>
                <a:latin typeface="Arial" charset="0"/>
                <a:cs typeface="Times New Roman" pitchFamily="18" charset="0"/>
              </a:rPr>
              <a:t> Nuestro producto no solo debe ofrecer satisfacción al cliente sino lograr en lo posible tener </a:t>
            </a:r>
          </a:p>
          <a:p>
            <a:pPr algn="just">
              <a:lnSpc>
                <a:spcPct val="85000"/>
              </a:lnSpc>
              <a:buClrTx/>
              <a:buSzTx/>
            </a:pPr>
            <a:r>
              <a:rPr lang="es-MX" sz="1600">
                <a:effectLst/>
                <a:latin typeface="Arial" charset="0"/>
                <a:cs typeface="Times New Roman" pitchFamily="18" charset="0"/>
              </a:rPr>
              <a:t>  un precio accesible.. </a:t>
            </a:r>
          </a:p>
          <a:p>
            <a:pPr algn="just">
              <a:lnSpc>
                <a:spcPct val="85000"/>
              </a:lnSpc>
              <a:buClrTx/>
              <a:buSzTx/>
            </a:pPr>
            <a:r>
              <a:rPr lang="es-MX" sz="1600">
                <a:effectLst/>
                <a:latin typeface="Arial" charset="0"/>
                <a:cs typeface="Times New Roman" pitchFamily="18" charset="0"/>
              </a:rPr>
              <a:t>   </a:t>
            </a:r>
          </a:p>
          <a:p>
            <a:pPr algn="just">
              <a:lnSpc>
                <a:spcPct val="85000"/>
              </a:lnSpc>
              <a:buClrTx/>
              <a:buSzTx/>
              <a:buFontTx/>
              <a:buChar char="-"/>
            </a:pPr>
            <a:r>
              <a:rPr lang="es-MX" sz="1600">
                <a:effectLst/>
                <a:latin typeface="Arial" charset="0"/>
                <a:cs typeface="Times New Roman" pitchFamily="18" charset="0"/>
              </a:rPr>
              <a:t> La empresa no puede desconocer el comportamiento de los consumidores y la </a:t>
            </a:r>
          </a:p>
          <a:p>
            <a:pPr algn="just">
              <a:lnSpc>
                <a:spcPct val="85000"/>
              </a:lnSpc>
              <a:buClrTx/>
              <a:buSzTx/>
            </a:pPr>
            <a:r>
              <a:rPr lang="es-MX" sz="1600">
                <a:effectLst/>
                <a:latin typeface="Arial" charset="0"/>
                <a:cs typeface="Times New Roman" pitchFamily="18" charset="0"/>
              </a:rPr>
              <a:t>  composición   de  la demanda.</a:t>
            </a:r>
          </a:p>
          <a:p>
            <a:pPr algn="just">
              <a:lnSpc>
                <a:spcPct val="85000"/>
              </a:lnSpc>
              <a:buClrTx/>
              <a:buSzTx/>
            </a:pPr>
            <a:endParaRPr lang="es-MX" sz="1600">
              <a:effectLst/>
              <a:latin typeface="Arial" charset="0"/>
              <a:cs typeface="Times New Roman" pitchFamily="18" charset="0"/>
            </a:endParaRPr>
          </a:p>
          <a:p>
            <a:pPr algn="just">
              <a:lnSpc>
                <a:spcPct val="85000"/>
              </a:lnSpc>
              <a:buClrTx/>
              <a:buSzTx/>
              <a:buFontTx/>
              <a:buChar char="-"/>
            </a:pPr>
            <a:r>
              <a:rPr lang="es-MX" sz="1600">
                <a:effectLst/>
                <a:latin typeface="Arial" charset="0"/>
                <a:cs typeface="Times New Roman" pitchFamily="18" charset="0"/>
              </a:rPr>
              <a:t> Variación en los descuentos concedidos según la modalidad de pago, volúmen de ventas y  </a:t>
            </a:r>
          </a:p>
          <a:p>
            <a:pPr algn="just">
              <a:lnSpc>
                <a:spcPct val="85000"/>
              </a:lnSpc>
              <a:buClrTx/>
              <a:buSzTx/>
            </a:pPr>
            <a:r>
              <a:rPr lang="es-MX" sz="1600">
                <a:effectLst/>
                <a:latin typeface="Arial" charset="0"/>
                <a:cs typeface="Times New Roman" pitchFamily="18" charset="0"/>
              </a:rPr>
              <a:t>  compensación al no aceptar devoluciones.</a:t>
            </a:r>
          </a:p>
          <a:p>
            <a:pPr algn="just">
              <a:lnSpc>
                <a:spcPct val="85000"/>
              </a:lnSpc>
              <a:buClrTx/>
              <a:buSzTx/>
            </a:pPr>
            <a:endParaRPr lang="es-MX" sz="1600">
              <a:effectLst/>
              <a:latin typeface="Arial" charset="0"/>
              <a:cs typeface="Times New Roman" pitchFamily="18" charset="0"/>
            </a:endParaRPr>
          </a:p>
          <a:p>
            <a:pPr algn="just">
              <a:lnSpc>
                <a:spcPct val="85000"/>
              </a:lnSpc>
              <a:buClrTx/>
              <a:buSzTx/>
              <a:buFontTx/>
              <a:buChar char="-"/>
            </a:pPr>
            <a:r>
              <a:rPr lang="es-MX" sz="1600">
                <a:effectLst/>
                <a:latin typeface="Arial" charset="0"/>
                <a:cs typeface="Times New Roman" pitchFamily="18" charset="0"/>
              </a:rPr>
              <a:t> La fijación de precios está supeditada principalmente a la variación de los costos fijos</a:t>
            </a:r>
          </a:p>
          <a:p>
            <a:pPr algn="just">
              <a:lnSpc>
                <a:spcPct val="85000"/>
              </a:lnSpc>
              <a:buClrTx/>
              <a:buSzTx/>
            </a:pPr>
            <a:r>
              <a:rPr lang="es-MX" sz="1600">
                <a:effectLst/>
                <a:latin typeface="Arial" charset="0"/>
                <a:cs typeface="Times New Roman" pitchFamily="18" charset="0"/>
              </a:rPr>
              <a:t>  ej.  materia prima leche, que determina CONAPROLE </a:t>
            </a:r>
            <a:r>
              <a:rPr lang="es-MX" sz="1600" b="1">
                <a:solidFill>
                  <a:schemeClr val="accent2"/>
                </a:solidFill>
                <a:effectLst/>
                <a:latin typeface="Arial" charset="0"/>
              </a:rPr>
              <a:t> </a:t>
            </a:r>
            <a:endParaRPr lang="es-ES" sz="1600" b="1">
              <a:effectLst/>
              <a:latin typeface="Arial" charset="0"/>
              <a:cs typeface="Times New Roman" pitchFamily="18" charset="0"/>
            </a:endParaRPr>
          </a:p>
        </p:txBody>
      </p:sp>
      <p:sp>
        <p:nvSpPr>
          <p:cNvPr id="11280" name="Rectangle 16"/>
          <p:cNvSpPr>
            <a:spLocks noChangeArrowheads="1"/>
          </p:cNvSpPr>
          <p:nvPr/>
        </p:nvSpPr>
        <p:spPr bwMode="auto">
          <a:xfrm>
            <a:off x="2590800" y="0"/>
            <a:ext cx="3097213" cy="663575"/>
          </a:xfrm>
          <a:prstGeom prst="rect">
            <a:avLst/>
          </a:prstGeom>
          <a:noFill/>
          <a:ln w="9525">
            <a:noFill/>
            <a:miter lim="800000"/>
            <a:headEnd/>
            <a:tailEnd/>
          </a:ln>
          <a:effectLst/>
        </p:spPr>
        <p:txBody>
          <a:bodyPr wrap="none">
            <a:spAutoFit/>
          </a:bodyPr>
          <a:lstStyle/>
          <a:p>
            <a:pPr algn="ctr">
              <a:lnSpc>
                <a:spcPct val="100000"/>
              </a:lnSpc>
              <a:buClrTx/>
              <a:buSzTx/>
            </a:pPr>
            <a:r>
              <a:rPr lang="es-MX" sz="2400" b="1" i="0">
                <a:solidFill>
                  <a:srgbClr val="FF3300"/>
                </a:solidFill>
                <a:effectLst/>
                <a:latin typeface="Arial" charset="0"/>
              </a:rPr>
              <a:t>Estrategia de precio</a:t>
            </a:r>
          </a:p>
          <a:p>
            <a:pPr algn="ctr">
              <a:lnSpc>
                <a:spcPct val="75000"/>
              </a:lnSpc>
              <a:buClrTx/>
              <a:buSzTx/>
            </a:pPr>
            <a:r>
              <a:rPr lang="es-MX" sz="1800" b="1" i="0">
                <a:effectLst/>
                <a:latin typeface="Arial" charset="0"/>
              </a:rPr>
              <a:t>(oportunidad)</a:t>
            </a:r>
            <a:endParaRPr lang="es-ES" sz="2400" b="1" i="0">
              <a:solidFill>
                <a:srgbClr val="FF3300"/>
              </a:solidFill>
              <a:effectLst/>
              <a:latin typeface="Arial" charset="0"/>
            </a:endParaRPr>
          </a:p>
        </p:txBody>
      </p:sp>
      <p:pic>
        <p:nvPicPr>
          <p:cNvPr id="11283" name="Picture 19" descr="C:\Archivos de programa\Archivos comunes\Microsoft Shared\Clipart\cagcat50\BS00508_.WMF"/>
          <p:cNvPicPr>
            <a:picLocks noChangeAspect="1" noChangeArrowheads="1"/>
          </p:cNvPicPr>
          <p:nvPr/>
        </p:nvPicPr>
        <p:blipFill>
          <a:blip r:embed="rId2" cstate="print">
            <a:lum contrast="6000"/>
          </a:blip>
          <a:srcRect/>
          <a:stretch>
            <a:fillRect/>
          </a:stretch>
        </p:blipFill>
        <p:spPr bwMode="auto">
          <a:xfrm>
            <a:off x="7918450" y="0"/>
            <a:ext cx="996950" cy="1052513"/>
          </a:xfrm>
          <a:prstGeom prst="rect">
            <a:avLst/>
          </a:prstGeom>
          <a:noFill/>
        </p:spPr>
      </p:pic>
      <p:sp>
        <p:nvSpPr>
          <p:cNvPr id="11313" name="AutoShape 49"/>
          <p:cNvSpPr>
            <a:spLocks noChangeArrowheads="1"/>
          </p:cNvSpPr>
          <p:nvPr/>
        </p:nvSpPr>
        <p:spPr bwMode="auto">
          <a:xfrm>
            <a:off x="766763" y="5410200"/>
            <a:ext cx="1214437" cy="685800"/>
          </a:xfrm>
          <a:prstGeom prst="cube">
            <a:avLst>
              <a:gd name="adj" fmla="val 25000"/>
            </a:avLst>
          </a:prstGeom>
          <a:gradFill rotWithShape="0">
            <a:gsLst>
              <a:gs pos="0">
                <a:srgbClr val="CC3300"/>
              </a:gs>
              <a:gs pos="100000">
                <a:schemeClr val="bg1"/>
              </a:gs>
            </a:gsLst>
            <a:path path="rect">
              <a:fillToRect l="100000" t="100000"/>
            </a:path>
          </a:gradFill>
          <a:ln w="9525">
            <a:solidFill>
              <a:schemeClr val="tx1"/>
            </a:solidFill>
            <a:miter lim="800000"/>
            <a:headEnd/>
            <a:tailEnd/>
          </a:ln>
          <a:effectLst/>
        </p:spPr>
        <p:txBody>
          <a:bodyPr anchor="ctr">
            <a:spAutoFit/>
          </a:bodyPr>
          <a:lstStyle/>
          <a:p>
            <a:endParaRPr lang="es-ES"/>
          </a:p>
        </p:txBody>
      </p:sp>
      <p:sp>
        <p:nvSpPr>
          <p:cNvPr id="11314" name="AutoShape 50"/>
          <p:cNvSpPr>
            <a:spLocks noChangeArrowheads="1"/>
          </p:cNvSpPr>
          <p:nvPr/>
        </p:nvSpPr>
        <p:spPr bwMode="auto">
          <a:xfrm>
            <a:off x="4005263" y="5410200"/>
            <a:ext cx="1214437" cy="685800"/>
          </a:xfrm>
          <a:prstGeom prst="cube">
            <a:avLst>
              <a:gd name="adj" fmla="val 25000"/>
            </a:avLst>
          </a:prstGeom>
          <a:gradFill rotWithShape="0">
            <a:gsLst>
              <a:gs pos="0">
                <a:srgbClr val="FFCC99"/>
              </a:gs>
              <a:gs pos="100000">
                <a:schemeClr val="bg1"/>
              </a:gs>
            </a:gsLst>
            <a:path path="rect">
              <a:fillToRect l="100000" t="100000"/>
            </a:path>
          </a:gradFill>
          <a:ln w="9525">
            <a:solidFill>
              <a:schemeClr val="tx1"/>
            </a:solidFill>
            <a:miter lim="800000"/>
            <a:headEnd/>
            <a:tailEnd/>
          </a:ln>
          <a:effectLst/>
        </p:spPr>
        <p:txBody>
          <a:bodyPr anchor="ctr">
            <a:spAutoFit/>
          </a:bodyPr>
          <a:lstStyle/>
          <a:p>
            <a:endParaRPr lang="es-ES"/>
          </a:p>
        </p:txBody>
      </p:sp>
      <p:sp>
        <p:nvSpPr>
          <p:cNvPr id="11315" name="AutoShape 51"/>
          <p:cNvSpPr>
            <a:spLocks noChangeArrowheads="1"/>
          </p:cNvSpPr>
          <p:nvPr/>
        </p:nvSpPr>
        <p:spPr bwMode="auto">
          <a:xfrm>
            <a:off x="5624513" y="5410200"/>
            <a:ext cx="1214437" cy="685800"/>
          </a:xfrm>
          <a:prstGeom prst="cube">
            <a:avLst>
              <a:gd name="adj" fmla="val 25000"/>
            </a:avLst>
          </a:prstGeom>
          <a:gradFill rotWithShape="0">
            <a:gsLst>
              <a:gs pos="0">
                <a:schemeClr val="accent1"/>
              </a:gs>
              <a:gs pos="100000">
                <a:schemeClr val="bg1"/>
              </a:gs>
            </a:gsLst>
            <a:path path="rect">
              <a:fillToRect l="100000" t="100000"/>
            </a:path>
          </a:gradFill>
          <a:ln w="9525">
            <a:solidFill>
              <a:schemeClr val="tx1"/>
            </a:solidFill>
            <a:miter lim="800000"/>
            <a:headEnd/>
            <a:tailEnd/>
          </a:ln>
          <a:effectLst/>
        </p:spPr>
        <p:txBody>
          <a:bodyPr anchor="ctr">
            <a:spAutoFit/>
          </a:bodyPr>
          <a:lstStyle/>
          <a:p>
            <a:endParaRPr lang="es-ES"/>
          </a:p>
        </p:txBody>
      </p:sp>
      <p:sp>
        <p:nvSpPr>
          <p:cNvPr id="11316" name="AutoShape 52"/>
          <p:cNvSpPr>
            <a:spLocks noChangeArrowheads="1"/>
          </p:cNvSpPr>
          <p:nvPr/>
        </p:nvSpPr>
        <p:spPr bwMode="auto">
          <a:xfrm>
            <a:off x="7243763" y="5410200"/>
            <a:ext cx="1214437" cy="685800"/>
          </a:xfrm>
          <a:prstGeom prst="cube">
            <a:avLst>
              <a:gd name="adj" fmla="val 25000"/>
            </a:avLst>
          </a:prstGeom>
          <a:gradFill rotWithShape="0">
            <a:gsLst>
              <a:gs pos="0">
                <a:srgbClr val="FFFFCC"/>
              </a:gs>
              <a:gs pos="100000">
                <a:schemeClr val="bg1"/>
              </a:gs>
            </a:gsLst>
            <a:path path="rect">
              <a:fillToRect l="100000" t="100000"/>
            </a:path>
          </a:gradFill>
          <a:ln w="9525">
            <a:solidFill>
              <a:schemeClr val="tx1"/>
            </a:solidFill>
            <a:miter lim="800000"/>
            <a:headEnd/>
            <a:tailEnd/>
          </a:ln>
          <a:effectLst/>
        </p:spPr>
        <p:txBody>
          <a:bodyPr anchor="ctr">
            <a:spAutoFit/>
          </a:bodyPr>
          <a:lstStyle/>
          <a:p>
            <a:endParaRPr lang="es-ES"/>
          </a:p>
        </p:txBody>
      </p:sp>
      <p:sp>
        <p:nvSpPr>
          <p:cNvPr id="11317" name="AutoShape 53"/>
          <p:cNvSpPr>
            <a:spLocks noChangeArrowheads="1"/>
          </p:cNvSpPr>
          <p:nvPr/>
        </p:nvSpPr>
        <p:spPr bwMode="auto">
          <a:xfrm>
            <a:off x="2386013" y="5410200"/>
            <a:ext cx="1214437" cy="685800"/>
          </a:xfrm>
          <a:prstGeom prst="cube">
            <a:avLst>
              <a:gd name="adj" fmla="val 25000"/>
            </a:avLst>
          </a:prstGeom>
          <a:gradFill rotWithShape="0">
            <a:gsLst>
              <a:gs pos="0">
                <a:srgbClr val="F6C4DC"/>
              </a:gs>
              <a:gs pos="100000">
                <a:schemeClr val="bg1"/>
              </a:gs>
            </a:gsLst>
            <a:path path="rect">
              <a:fillToRect l="100000" t="100000"/>
            </a:path>
          </a:gradFill>
          <a:ln w="9525">
            <a:solidFill>
              <a:schemeClr val="tx1"/>
            </a:solidFill>
            <a:miter lim="800000"/>
            <a:headEnd/>
            <a:tailEnd/>
          </a:ln>
          <a:effectLst/>
        </p:spPr>
        <p:txBody>
          <a:bodyPr anchor="ctr">
            <a:spAutoFit/>
          </a:bodyPr>
          <a:lstStyle/>
          <a:p>
            <a:endParaRPr lang="es-ES"/>
          </a:p>
        </p:txBody>
      </p:sp>
      <p:sp>
        <p:nvSpPr>
          <p:cNvPr id="11318" name="AutoShape 54"/>
          <p:cNvSpPr>
            <a:spLocks noChangeArrowheads="1"/>
          </p:cNvSpPr>
          <p:nvPr/>
        </p:nvSpPr>
        <p:spPr bwMode="auto">
          <a:xfrm>
            <a:off x="2062163" y="5638800"/>
            <a:ext cx="228600" cy="304800"/>
          </a:xfrm>
          <a:prstGeom prst="rightArrow">
            <a:avLst>
              <a:gd name="adj1" fmla="val 50000"/>
              <a:gd name="adj2" fmla="val 25000"/>
            </a:avLst>
          </a:prstGeom>
          <a:solidFill>
            <a:srgbClr val="FF3300"/>
          </a:solidFill>
          <a:ln w="9525">
            <a:solidFill>
              <a:schemeClr val="tx1"/>
            </a:solidFill>
            <a:miter lim="800000"/>
            <a:headEnd/>
            <a:tailEnd/>
          </a:ln>
          <a:effectLst/>
        </p:spPr>
        <p:txBody>
          <a:bodyPr wrap="none" anchor="ctr">
            <a:spAutoFit/>
          </a:bodyPr>
          <a:lstStyle/>
          <a:p>
            <a:endParaRPr lang="es-ES"/>
          </a:p>
        </p:txBody>
      </p:sp>
      <p:sp>
        <p:nvSpPr>
          <p:cNvPr id="11319" name="AutoShape 55"/>
          <p:cNvSpPr>
            <a:spLocks noChangeArrowheads="1"/>
          </p:cNvSpPr>
          <p:nvPr/>
        </p:nvSpPr>
        <p:spPr bwMode="auto">
          <a:xfrm>
            <a:off x="3662363" y="5638800"/>
            <a:ext cx="228600" cy="304800"/>
          </a:xfrm>
          <a:prstGeom prst="rightArrow">
            <a:avLst>
              <a:gd name="adj1" fmla="val 50000"/>
              <a:gd name="adj2" fmla="val 25000"/>
            </a:avLst>
          </a:prstGeom>
          <a:solidFill>
            <a:srgbClr val="FF3300"/>
          </a:solidFill>
          <a:ln w="9525">
            <a:solidFill>
              <a:schemeClr val="tx1"/>
            </a:solidFill>
            <a:miter lim="800000"/>
            <a:headEnd/>
            <a:tailEnd/>
          </a:ln>
          <a:effectLst/>
        </p:spPr>
        <p:txBody>
          <a:bodyPr wrap="none" anchor="ctr">
            <a:spAutoFit/>
          </a:bodyPr>
          <a:lstStyle/>
          <a:p>
            <a:endParaRPr lang="es-ES"/>
          </a:p>
        </p:txBody>
      </p:sp>
      <p:sp>
        <p:nvSpPr>
          <p:cNvPr id="11320" name="AutoShape 56"/>
          <p:cNvSpPr>
            <a:spLocks noChangeArrowheads="1"/>
          </p:cNvSpPr>
          <p:nvPr/>
        </p:nvSpPr>
        <p:spPr bwMode="auto">
          <a:xfrm>
            <a:off x="5338763" y="5638800"/>
            <a:ext cx="228600" cy="304800"/>
          </a:xfrm>
          <a:prstGeom prst="rightArrow">
            <a:avLst>
              <a:gd name="adj1" fmla="val 50000"/>
              <a:gd name="adj2" fmla="val 25000"/>
            </a:avLst>
          </a:prstGeom>
          <a:solidFill>
            <a:srgbClr val="FF3300"/>
          </a:solidFill>
          <a:ln w="9525">
            <a:solidFill>
              <a:schemeClr val="tx1"/>
            </a:solidFill>
            <a:miter lim="800000"/>
            <a:headEnd/>
            <a:tailEnd/>
          </a:ln>
          <a:effectLst/>
        </p:spPr>
        <p:txBody>
          <a:bodyPr wrap="none" anchor="ctr">
            <a:spAutoFit/>
          </a:bodyPr>
          <a:lstStyle/>
          <a:p>
            <a:endParaRPr lang="es-ES"/>
          </a:p>
        </p:txBody>
      </p:sp>
      <p:sp>
        <p:nvSpPr>
          <p:cNvPr id="11321" name="AutoShape 57"/>
          <p:cNvSpPr>
            <a:spLocks noChangeArrowheads="1"/>
          </p:cNvSpPr>
          <p:nvPr/>
        </p:nvSpPr>
        <p:spPr bwMode="auto">
          <a:xfrm>
            <a:off x="6938963" y="5638800"/>
            <a:ext cx="228600" cy="304800"/>
          </a:xfrm>
          <a:prstGeom prst="rightArrow">
            <a:avLst>
              <a:gd name="adj1" fmla="val 50000"/>
              <a:gd name="adj2" fmla="val 25000"/>
            </a:avLst>
          </a:prstGeom>
          <a:solidFill>
            <a:srgbClr val="FF3300"/>
          </a:solidFill>
          <a:ln w="9525">
            <a:solidFill>
              <a:schemeClr val="tx1"/>
            </a:solidFill>
            <a:miter lim="800000"/>
            <a:headEnd/>
            <a:tailEnd/>
          </a:ln>
          <a:effectLst/>
        </p:spPr>
        <p:txBody>
          <a:bodyPr wrap="none" anchor="ctr">
            <a:spAutoFit/>
          </a:bodyPr>
          <a:lstStyle/>
          <a:p>
            <a:endParaRPr lang="es-ES"/>
          </a:p>
        </p:txBody>
      </p:sp>
      <p:sp>
        <p:nvSpPr>
          <p:cNvPr id="11322" name="Text Box 58"/>
          <p:cNvSpPr txBox="1">
            <a:spLocks noChangeArrowheads="1"/>
          </p:cNvSpPr>
          <p:nvPr/>
        </p:nvSpPr>
        <p:spPr bwMode="auto">
          <a:xfrm>
            <a:off x="7239000" y="5715000"/>
            <a:ext cx="1066800" cy="257175"/>
          </a:xfrm>
          <a:prstGeom prst="rect">
            <a:avLst/>
          </a:prstGeom>
          <a:noFill/>
          <a:ln w="9525">
            <a:noFill/>
            <a:miter lim="800000"/>
            <a:headEnd/>
            <a:tailEnd/>
          </a:ln>
          <a:effectLst/>
        </p:spPr>
        <p:txBody>
          <a:bodyPr>
            <a:spAutoFit/>
          </a:bodyPr>
          <a:lstStyle/>
          <a:p>
            <a:pPr>
              <a:spcBef>
                <a:spcPct val="50000"/>
              </a:spcBef>
            </a:pPr>
            <a:r>
              <a:rPr lang="es-MX" sz="1200" b="1">
                <a:effectLst>
                  <a:outerShdw blurRad="38100" dist="38100" dir="2700000" algn="tl">
                    <a:srgbClr val="C0C0C0"/>
                  </a:outerShdw>
                </a:effectLst>
                <a:latin typeface="Arial" charset="0"/>
              </a:rPr>
              <a:t>PRODUCTO</a:t>
            </a:r>
            <a:endParaRPr lang="es-ES" sz="1200" b="1">
              <a:effectLst>
                <a:outerShdw blurRad="38100" dist="38100" dir="2700000" algn="tl">
                  <a:srgbClr val="C0C0C0"/>
                </a:outerShdw>
              </a:effectLst>
              <a:latin typeface="Arial" charset="0"/>
            </a:endParaRPr>
          </a:p>
        </p:txBody>
      </p:sp>
      <p:sp>
        <p:nvSpPr>
          <p:cNvPr id="11323" name="Text Box 59"/>
          <p:cNvSpPr txBox="1">
            <a:spLocks noChangeArrowheads="1"/>
          </p:cNvSpPr>
          <p:nvPr/>
        </p:nvSpPr>
        <p:spPr bwMode="auto">
          <a:xfrm>
            <a:off x="5791200" y="5715000"/>
            <a:ext cx="1066800" cy="257175"/>
          </a:xfrm>
          <a:prstGeom prst="rect">
            <a:avLst/>
          </a:prstGeom>
          <a:noFill/>
          <a:ln w="9525">
            <a:noFill/>
            <a:miter lim="800000"/>
            <a:headEnd/>
            <a:tailEnd/>
          </a:ln>
          <a:effectLst/>
        </p:spPr>
        <p:txBody>
          <a:bodyPr>
            <a:spAutoFit/>
          </a:bodyPr>
          <a:lstStyle/>
          <a:p>
            <a:pPr>
              <a:spcBef>
                <a:spcPct val="50000"/>
              </a:spcBef>
            </a:pPr>
            <a:r>
              <a:rPr lang="es-MX" sz="1200" b="1">
                <a:effectLst>
                  <a:outerShdw blurRad="38100" dist="38100" dir="2700000" algn="tl">
                    <a:srgbClr val="C0C0C0"/>
                  </a:outerShdw>
                </a:effectLst>
                <a:latin typeface="Arial" charset="0"/>
              </a:rPr>
              <a:t>COSTO</a:t>
            </a:r>
            <a:endParaRPr lang="es-ES" sz="1200" b="1">
              <a:effectLst>
                <a:outerShdw blurRad="38100" dist="38100" dir="2700000" algn="tl">
                  <a:srgbClr val="C0C0C0"/>
                </a:outerShdw>
              </a:effectLst>
              <a:latin typeface="Arial" charset="0"/>
            </a:endParaRPr>
          </a:p>
        </p:txBody>
      </p:sp>
      <p:sp>
        <p:nvSpPr>
          <p:cNvPr id="11324" name="Text Box 60"/>
          <p:cNvSpPr txBox="1">
            <a:spLocks noChangeArrowheads="1"/>
          </p:cNvSpPr>
          <p:nvPr/>
        </p:nvSpPr>
        <p:spPr bwMode="auto">
          <a:xfrm>
            <a:off x="4114800" y="5715000"/>
            <a:ext cx="1066800" cy="257175"/>
          </a:xfrm>
          <a:prstGeom prst="rect">
            <a:avLst/>
          </a:prstGeom>
          <a:noFill/>
          <a:ln w="9525">
            <a:noFill/>
            <a:miter lim="800000"/>
            <a:headEnd/>
            <a:tailEnd/>
          </a:ln>
          <a:effectLst/>
        </p:spPr>
        <p:txBody>
          <a:bodyPr>
            <a:spAutoFit/>
          </a:bodyPr>
          <a:lstStyle/>
          <a:p>
            <a:pPr>
              <a:spcBef>
                <a:spcPct val="50000"/>
              </a:spcBef>
            </a:pPr>
            <a:r>
              <a:rPr lang="es-MX" sz="1200" b="1">
                <a:effectLst>
                  <a:outerShdw blurRad="38100" dist="38100" dir="2700000" algn="tl">
                    <a:srgbClr val="C0C0C0"/>
                  </a:outerShdw>
                </a:effectLst>
                <a:latin typeface="Arial" charset="0"/>
              </a:rPr>
              <a:t>PRECIO</a:t>
            </a:r>
            <a:endParaRPr lang="es-ES" sz="1200" b="1">
              <a:effectLst>
                <a:outerShdw blurRad="38100" dist="38100" dir="2700000" algn="tl">
                  <a:srgbClr val="C0C0C0"/>
                </a:outerShdw>
              </a:effectLst>
              <a:latin typeface="Arial" charset="0"/>
            </a:endParaRPr>
          </a:p>
        </p:txBody>
      </p:sp>
      <p:sp>
        <p:nvSpPr>
          <p:cNvPr id="11325" name="Text Box 61"/>
          <p:cNvSpPr txBox="1">
            <a:spLocks noChangeArrowheads="1"/>
          </p:cNvSpPr>
          <p:nvPr/>
        </p:nvSpPr>
        <p:spPr bwMode="auto">
          <a:xfrm>
            <a:off x="2590800" y="5715000"/>
            <a:ext cx="1066800" cy="257175"/>
          </a:xfrm>
          <a:prstGeom prst="rect">
            <a:avLst/>
          </a:prstGeom>
          <a:noFill/>
          <a:ln w="9525">
            <a:noFill/>
            <a:miter lim="800000"/>
            <a:headEnd/>
            <a:tailEnd/>
          </a:ln>
          <a:effectLst/>
        </p:spPr>
        <p:txBody>
          <a:bodyPr>
            <a:spAutoFit/>
          </a:bodyPr>
          <a:lstStyle/>
          <a:p>
            <a:pPr>
              <a:spcBef>
                <a:spcPct val="50000"/>
              </a:spcBef>
            </a:pPr>
            <a:r>
              <a:rPr lang="es-MX" sz="1200" b="1">
                <a:effectLst>
                  <a:outerShdw blurRad="38100" dist="38100" dir="2700000" algn="tl">
                    <a:srgbClr val="C0C0C0"/>
                  </a:outerShdw>
                </a:effectLst>
                <a:latin typeface="Arial" charset="0"/>
              </a:rPr>
              <a:t>VALOR</a:t>
            </a:r>
            <a:endParaRPr lang="es-ES" sz="1200" b="1">
              <a:effectLst>
                <a:outerShdw blurRad="38100" dist="38100" dir="2700000" algn="tl">
                  <a:srgbClr val="C0C0C0"/>
                </a:outerShdw>
              </a:effectLst>
              <a:latin typeface="Arial" charset="0"/>
            </a:endParaRPr>
          </a:p>
        </p:txBody>
      </p:sp>
      <p:sp>
        <p:nvSpPr>
          <p:cNvPr id="11326" name="Text Box 62"/>
          <p:cNvSpPr txBox="1">
            <a:spLocks noChangeArrowheads="1"/>
          </p:cNvSpPr>
          <p:nvPr/>
        </p:nvSpPr>
        <p:spPr bwMode="auto">
          <a:xfrm>
            <a:off x="838200" y="5715000"/>
            <a:ext cx="1066800" cy="257175"/>
          </a:xfrm>
          <a:prstGeom prst="rect">
            <a:avLst/>
          </a:prstGeom>
          <a:noFill/>
          <a:ln w="9525">
            <a:noFill/>
            <a:miter lim="800000"/>
            <a:headEnd/>
            <a:tailEnd/>
          </a:ln>
          <a:effectLst/>
        </p:spPr>
        <p:txBody>
          <a:bodyPr>
            <a:spAutoFit/>
          </a:bodyPr>
          <a:lstStyle/>
          <a:p>
            <a:pPr>
              <a:spcBef>
                <a:spcPct val="50000"/>
              </a:spcBef>
            </a:pPr>
            <a:r>
              <a:rPr lang="es-MX" sz="1200" b="1">
                <a:effectLst>
                  <a:outerShdw blurRad="38100" dist="38100" dir="2700000" algn="tl">
                    <a:srgbClr val="C0C0C0"/>
                  </a:outerShdw>
                </a:effectLst>
                <a:latin typeface="Arial" charset="0"/>
              </a:rPr>
              <a:t>CLIENTE</a:t>
            </a:r>
            <a:endParaRPr lang="es-ES" sz="1200" b="1">
              <a:effectLst>
                <a:outerShdw blurRad="38100" dist="38100" dir="2700000" algn="tl">
                  <a:srgbClr val="C0C0C0"/>
                </a:outerShdw>
              </a:effectLst>
              <a:latin typeface="Arial" charset="0"/>
            </a:endParaRPr>
          </a:p>
        </p:txBody>
      </p:sp>
      <p:sp>
        <p:nvSpPr>
          <p:cNvPr id="11327" name="Text Box 63"/>
          <p:cNvSpPr txBox="1">
            <a:spLocks noChangeArrowheads="1"/>
          </p:cNvSpPr>
          <p:nvPr/>
        </p:nvSpPr>
        <p:spPr bwMode="auto">
          <a:xfrm>
            <a:off x="609600" y="4038600"/>
            <a:ext cx="8023225" cy="1001713"/>
          </a:xfrm>
          <a:prstGeom prst="rect">
            <a:avLst/>
          </a:prstGeom>
          <a:noFill/>
          <a:ln w="9525">
            <a:noFill/>
            <a:miter lim="800000"/>
            <a:headEnd/>
            <a:tailEnd/>
          </a:ln>
          <a:effectLst/>
        </p:spPr>
        <p:txBody>
          <a:bodyPr wrap="none">
            <a:spAutoFit/>
          </a:bodyPr>
          <a:lstStyle/>
          <a:p>
            <a:r>
              <a:rPr lang="es-MX" sz="1800" b="1" u="sng">
                <a:solidFill>
                  <a:srgbClr val="FF3300"/>
                </a:solidFill>
                <a:effectLst/>
                <a:latin typeface="Arial" charset="0"/>
              </a:rPr>
              <a:t>Determinación de precios con base en el valor</a:t>
            </a:r>
          </a:p>
          <a:p>
            <a:endParaRPr lang="es-MX" sz="1600">
              <a:effectLst/>
              <a:latin typeface="Arial" charset="0"/>
            </a:endParaRPr>
          </a:p>
          <a:p>
            <a:r>
              <a:rPr lang="es-MX" sz="1600">
                <a:effectLst/>
                <a:latin typeface="Arial" charset="0"/>
              </a:rPr>
              <a:t>Generalmente se utiliza este método de determináción de precios, con el cual se logra </a:t>
            </a:r>
          </a:p>
          <a:p>
            <a:r>
              <a:rPr lang="es-MX" sz="1600">
                <a:effectLst/>
                <a:latin typeface="Arial" charset="0"/>
              </a:rPr>
              <a:t>combinación apropiada de calidad y buen servicio a un precio justo.</a:t>
            </a:r>
            <a:endParaRPr lang="es-ES" sz="1600">
              <a:effectLst/>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66800" y="5181600"/>
            <a:ext cx="6324600" cy="339725"/>
          </a:xfrm>
          <a:prstGeom prst="rect">
            <a:avLst/>
          </a:prstGeom>
          <a:noFill/>
          <a:ln w="9525">
            <a:noFill/>
            <a:miter lim="800000"/>
            <a:headEnd/>
            <a:tailEnd/>
          </a:ln>
          <a:effectLst/>
        </p:spPr>
        <p:txBody>
          <a:bodyPr>
            <a:spAutoFit/>
          </a:bodyPr>
          <a:lstStyle/>
          <a:p>
            <a:pPr>
              <a:spcBef>
                <a:spcPct val="50000"/>
              </a:spcBef>
            </a:pPr>
            <a:endParaRPr lang="es-ES" sz="1800">
              <a:effectLst>
                <a:outerShdw blurRad="38100" dist="38100" dir="2700000" algn="tl">
                  <a:srgbClr val="C0C0C0"/>
                </a:outerShdw>
              </a:effectLst>
              <a:latin typeface="Arial" charset="0"/>
            </a:endParaRPr>
          </a:p>
        </p:txBody>
      </p:sp>
      <p:sp>
        <p:nvSpPr>
          <p:cNvPr id="17411" name="Text Box 3"/>
          <p:cNvSpPr txBox="1">
            <a:spLocks noChangeArrowheads="1"/>
          </p:cNvSpPr>
          <p:nvPr/>
        </p:nvSpPr>
        <p:spPr bwMode="auto">
          <a:xfrm>
            <a:off x="609600" y="4724400"/>
            <a:ext cx="8305800" cy="1322388"/>
          </a:xfrm>
          <a:prstGeom prst="rect">
            <a:avLst/>
          </a:prstGeom>
          <a:noFill/>
          <a:ln w="38100">
            <a:solidFill>
              <a:schemeClr val="accent2"/>
            </a:solidFill>
            <a:miter lim="800000"/>
            <a:headEnd/>
            <a:tailEnd/>
          </a:ln>
          <a:effectLst/>
        </p:spPr>
        <p:txBody>
          <a:bodyPr>
            <a:spAutoFit/>
          </a:bodyPr>
          <a:lstStyle/>
          <a:p>
            <a:pPr>
              <a:lnSpc>
                <a:spcPct val="85000"/>
              </a:lnSpc>
            </a:pPr>
            <a:r>
              <a:rPr lang="es-MX" sz="2000" b="1" u="sng">
                <a:solidFill>
                  <a:srgbClr val="FF3300"/>
                </a:solidFill>
                <a:effectLst/>
                <a:latin typeface="Arial" charset="0"/>
              </a:rPr>
              <a:t>Acciones a tomar</a:t>
            </a:r>
            <a:r>
              <a:rPr lang="es-MX" sz="1800" u="sng">
                <a:solidFill>
                  <a:srgbClr val="FF3300"/>
                </a:solidFill>
                <a:effectLst/>
                <a:latin typeface="Arial" charset="0"/>
              </a:rPr>
              <a:t> </a:t>
            </a:r>
          </a:p>
          <a:p>
            <a:pPr>
              <a:lnSpc>
                <a:spcPct val="85000"/>
              </a:lnSpc>
            </a:pPr>
            <a:endParaRPr lang="es-MX" sz="1800" u="sng">
              <a:effectLst/>
              <a:latin typeface="Arial" charset="0"/>
            </a:endParaRPr>
          </a:p>
          <a:p>
            <a:pPr>
              <a:lnSpc>
                <a:spcPct val="85000"/>
              </a:lnSpc>
            </a:pPr>
            <a:r>
              <a:rPr lang="es-MX" sz="1800">
                <a:effectLst/>
                <a:latin typeface="Arial" charset="0"/>
              </a:rPr>
              <a:t>Para productos de venta masiva mantener un nivel de precios similar a la competencia, y en  los específicos fijar precios de prestigio.</a:t>
            </a:r>
          </a:p>
          <a:p>
            <a:pPr>
              <a:lnSpc>
                <a:spcPct val="85000"/>
              </a:lnSpc>
              <a:buFontTx/>
              <a:buChar char="-"/>
            </a:pPr>
            <a:endParaRPr lang="es-ES" sz="1800">
              <a:effectLst/>
              <a:latin typeface="Arial" charset="0"/>
            </a:endParaRPr>
          </a:p>
        </p:txBody>
      </p:sp>
      <p:sp>
        <p:nvSpPr>
          <p:cNvPr id="17426" name="Rectangle 18"/>
          <p:cNvSpPr>
            <a:spLocks noChangeArrowheads="1"/>
          </p:cNvSpPr>
          <p:nvPr/>
        </p:nvSpPr>
        <p:spPr bwMode="auto">
          <a:xfrm>
            <a:off x="609600" y="3352800"/>
            <a:ext cx="8153400" cy="792163"/>
          </a:xfrm>
          <a:prstGeom prst="rect">
            <a:avLst/>
          </a:prstGeom>
          <a:noFill/>
          <a:ln w="9525">
            <a:noFill/>
            <a:miter lim="800000"/>
            <a:headEnd/>
            <a:tailEnd/>
          </a:ln>
          <a:effectLst/>
        </p:spPr>
        <p:txBody>
          <a:bodyPr>
            <a:spAutoFit/>
          </a:bodyPr>
          <a:lstStyle/>
          <a:p>
            <a:pPr>
              <a:lnSpc>
                <a:spcPct val="85000"/>
              </a:lnSpc>
              <a:spcBef>
                <a:spcPct val="50000"/>
              </a:spcBef>
            </a:pPr>
            <a:r>
              <a:rPr lang="es-MX" sz="1800" b="1">
                <a:solidFill>
                  <a:schemeClr val="accent2"/>
                </a:solidFill>
                <a:effectLst/>
                <a:latin typeface="Arial" charset="0"/>
              </a:rPr>
              <a:t>Quesos Maia </a:t>
            </a:r>
            <a:r>
              <a:rPr lang="es-MX" sz="1800">
                <a:effectLst/>
                <a:latin typeface="Arial" charset="0"/>
              </a:rPr>
              <a:t>tiene un nivel de precios adecuado a la relación “precio-calidad” pero</a:t>
            </a:r>
            <a:r>
              <a:rPr lang="es-MX" sz="1800">
                <a:solidFill>
                  <a:schemeClr val="accent2"/>
                </a:solidFill>
                <a:effectLst/>
                <a:latin typeface="Arial" charset="0"/>
              </a:rPr>
              <a:t>  </a:t>
            </a:r>
            <a:r>
              <a:rPr lang="es-MX" sz="1800">
                <a:effectLst/>
                <a:latin typeface="Arial" charset="0"/>
              </a:rPr>
              <a:t>alto respecto al  poder adquisitivo que tiene la clase media baja en nuestro país.</a:t>
            </a:r>
            <a:r>
              <a:rPr lang="es-MX" sz="1800">
                <a:effectLst>
                  <a:outerShdw blurRad="38100" dist="38100" dir="2700000" algn="tl">
                    <a:srgbClr val="C0C0C0"/>
                  </a:outerShdw>
                </a:effectLst>
                <a:latin typeface="Arial" charset="0"/>
              </a:rPr>
              <a:t> </a:t>
            </a:r>
            <a:r>
              <a:rPr lang="es-MX" sz="1800" b="1">
                <a:effectLst/>
                <a:latin typeface="Arial" charset="0"/>
                <a:cs typeface="Times New Roman" pitchFamily="18" charset="0"/>
              </a:rPr>
              <a:t>  </a:t>
            </a:r>
            <a:endParaRPr lang="es-ES" sz="1800" b="1">
              <a:effectLst/>
              <a:latin typeface="Arial" charset="0"/>
              <a:cs typeface="Times New Roman" pitchFamily="18" charset="0"/>
            </a:endParaRPr>
          </a:p>
        </p:txBody>
      </p:sp>
      <p:sp>
        <p:nvSpPr>
          <p:cNvPr id="17427" name="Rectangle 19"/>
          <p:cNvSpPr>
            <a:spLocks noChangeArrowheads="1"/>
          </p:cNvSpPr>
          <p:nvPr/>
        </p:nvSpPr>
        <p:spPr bwMode="auto">
          <a:xfrm>
            <a:off x="609600" y="914400"/>
            <a:ext cx="7848600" cy="1230313"/>
          </a:xfrm>
          <a:prstGeom prst="rect">
            <a:avLst/>
          </a:prstGeom>
          <a:noFill/>
          <a:ln w="38100">
            <a:solidFill>
              <a:schemeClr val="accent2"/>
            </a:solidFill>
            <a:miter lim="800000"/>
            <a:headEnd/>
            <a:tailEnd/>
          </a:ln>
          <a:effectLst/>
        </p:spPr>
        <p:txBody>
          <a:bodyPr>
            <a:spAutoFit/>
          </a:bodyPr>
          <a:lstStyle/>
          <a:p>
            <a:pPr>
              <a:lnSpc>
                <a:spcPct val="70000"/>
              </a:lnSpc>
              <a:spcBef>
                <a:spcPct val="50000"/>
              </a:spcBef>
              <a:buClrTx/>
              <a:buSzTx/>
            </a:pPr>
            <a:r>
              <a:rPr lang="es-MX" sz="2000" b="1" u="sng">
                <a:solidFill>
                  <a:srgbClr val="FF3300"/>
                </a:solidFill>
                <a:effectLst/>
                <a:latin typeface="Arial" charset="0"/>
                <a:cs typeface="Times New Roman" pitchFamily="18" charset="0"/>
              </a:rPr>
              <a:t>Objetivos</a:t>
            </a:r>
          </a:p>
          <a:p>
            <a:pPr>
              <a:lnSpc>
                <a:spcPct val="70000"/>
              </a:lnSpc>
              <a:spcBef>
                <a:spcPct val="50000"/>
              </a:spcBef>
              <a:buClrTx/>
              <a:buSzTx/>
            </a:pPr>
            <a:r>
              <a:rPr lang="es-MX" sz="2000">
                <a:effectLst/>
                <a:latin typeface="Arial" charset="0"/>
                <a:cs typeface="Times New Roman" pitchFamily="18" charset="0"/>
              </a:rPr>
              <a:t>    </a:t>
            </a:r>
          </a:p>
          <a:p>
            <a:pPr>
              <a:lnSpc>
                <a:spcPct val="70000"/>
              </a:lnSpc>
              <a:spcBef>
                <a:spcPct val="50000"/>
              </a:spcBef>
              <a:buClrTx/>
              <a:buSzTx/>
            </a:pPr>
            <a:r>
              <a:rPr lang="es-MX" sz="1800">
                <a:effectLst/>
                <a:latin typeface="Arial" charset="0"/>
                <a:cs typeface="Times New Roman" pitchFamily="18" charset="0"/>
              </a:rPr>
              <a:t>Ofrecer exactamente la combinación apropiada de calidad y buen servicio a un precio   justo</a:t>
            </a:r>
            <a:endParaRPr lang="es-ES" sz="1800">
              <a:effectLst/>
              <a:latin typeface="Arial" charset="0"/>
              <a:cs typeface="Times New Roman" pitchFamily="18" charset="0"/>
            </a:endParaRPr>
          </a:p>
        </p:txBody>
      </p:sp>
      <p:sp>
        <p:nvSpPr>
          <p:cNvPr id="17428" name="Rectangle 20"/>
          <p:cNvSpPr>
            <a:spLocks noChangeArrowheads="1"/>
          </p:cNvSpPr>
          <p:nvPr/>
        </p:nvSpPr>
        <p:spPr bwMode="auto">
          <a:xfrm>
            <a:off x="2590800" y="76200"/>
            <a:ext cx="3097213" cy="663575"/>
          </a:xfrm>
          <a:prstGeom prst="rect">
            <a:avLst/>
          </a:prstGeom>
          <a:noFill/>
          <a:ln w="9525">
            <a:noFill/>
            <a:miter lim="800000"/>
            <a:headEnd/>
            <a:tailEnd/>
          </a:ln>
          <a:effectLst/>
        </p:spPr>
        <p:txBody>
          <a:bodyPr wrap="none">
            <a:spAutoFit/>
          </a:bodyPr>
          <a:lstStyle/>
          <a:p>
            <a:pPr algn="ctr">
              <a:lnSpc>
                <a:spcPct val="100000"/>
              </a:lnSpc>
              <a:buClrTx/>
              <a:buSzTx/>
            </a:pPr>
            <a:r>
              <a:rPr lang="es-MX" sz="2400" b="1" i="0">
                <a:solidFill>
                  <a:srgbClr val="FF3300"/>
                </a:solidFill>
                <a:effectLst/>
                <a:latin typeface="Arial" charset="0"/>
              </a:rPr>
              <a:t>Estrategia de precio</a:t>
            </a:r>
          </a:p>
          <a:p>
            <a:pPr algn="ctr">
              <a:lnSpc>
                <a:spcPct val="75000"/>
              </a:lnSpc>
              <a:buClrTx/>
              <a:buSzTx/>
            </a:pPr>
            <a:r>
              <a:rPr lang="es-MX" sz="1800" b="1" i="0">
                <a:effectLst/>
                <a:latin typeface="Arial" charset="0"/>
              </a:rPr>
              <a:t>(oportunidad)</a:t>
            </a:r>
            <a:endParaRPr lang="es-ES" sz="2400" b="1" i="0">
              <a:solidFill>
                <a:srgbClr val="FF3300"/>
              </a:solidFill>
              <a:effectLst/>
              <a:latin typeface="Arial" charset="0"/>
            </a:endParaRPr>
          </a:p>
        </p:txBody>
      </p:sp>
      <p:sp>
        <p:nvSpPr>
          <p:cNvPr id="17429" name="AutoShape 21"/>
          <p:cNvSpPr>
            <a:spLocks noChangeArrowheads="1"/>
          </p:cNvSpPr>
          <p:nvPr/>
        </p:nvSpPr>
        <p:spPr bwMode="auto">
          <a:xfrm>
            <a:off x="609600" y="2936875"/>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7430" name="AutoShape 22"/>
          <p:cNvSpPr>
            <a:spLocks noChangeArrowheads="1"/>
          </p:cNvSpPr>
          <p:nvPr/>
        </p:nvSpPr>
        <p:spPr bwMode="auto">
          <a:xfrm>
            <a:off x="838200" y="2936875"/>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7431" name="AutoShape 23"/>
          <p:cNvSpPr>
            <a:spLocks noChangeArrowheads="1"/>
          </p:cNvSpPr>
          <p:nvPr/>
        </p:nvSpPr>
        <p:spPr bwMode="auto">
          <a:xfrm>
            <a:off x="1066800" y="2936875"/>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7434" name="Text Box 26"/>
          <p:cNvSpPr txBox="1">
            <a:spLocks noChangeArrowheads="1"/>
          </p:cNvSpPr>
          <p:nvPr/>
        </p:nvSpPr>
        <p:spPr bwMode="auto">
          <a:xfrm>
            <a:off x="1295400" y="2860675"/>
            <a:ext cx="2178050" cy="339725"/>
          </a:xfrm>
          <a:prstGeom prst="rect">
            <a:avLst/>
          </a:prstGeom>
          <a:noFill/>
          <a:ln w="9525">
            <a:noFill/>
            <a:miter lim="800000"/>
            <a:headEnd/>
            <a:tailEnd/>
          </a:ln>
          <a:effectLst/>
        </p:spPr>
        <p:txBody>
          <a:bodyPr wrap="none">
            <a:spAutoFit/>
          </a:bodyPr>
          <a:lstStyle/>
          <a:p>
            <a:r>
              <a:rPr lang="es-MX" sz="1800" b="1" i="0">
                <a:solidFill>
                  <a:srgbClr val="FF3300"/>
                </a:solidFill>
                <a:effectLst/>
                <a:latin typeface="Arial" charset="0"/>
              </a:rPr>
              <a:t>Algo satisfactorio.</a:t>
            </a:r>
            <a:endParaRPr lang="es-ES" sz="1800" b="1" i="0">
              <a:solidFill>
                <a:srgbClr val="FF3300"/>
              </a:solidFill>
              <a:effectLst/>
              <a:latin typeface="Arial" charset="0"/>
            </a:endParaRPr>
          </a:p>
        </p:txBody>
      </p:sp>
      <p:pic>
        <p:nvPicPr>
          <p:cNvPr id="17435" name="Picture 27" descr="C:\Archivos de programa\Archivos comunes\Microsoft Shared\Clipart\cagcat50\BS00508_.WMF"/>
          <p:cNvPicPr>
            <a:picLocks noChangeAspect="1" noChangeArrowheads="1"/>
          </p:cNvPicPr>
          <p:nvPr/>
        </p:nvPicPr>
        <p:blipFill>
          <a:blip r:embed="rId2" cstate="print">
            <a:lum contrast="6000"/>
          </a:blip>
          <a:srcRect/>
          <a:stretch>
            <a:fillRect/>
          </a:stretch>
        </p:blipFill>
        <p:spPr bwMode="auto">
          <a:xfrm>
            <a:off x="8362950" y="0"/>
            <a:ext cx="781050" cy="8239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ChangeArrowheads="1"/>
          </p:cNvSpPr>
          <p:nvPr/>
        </p:nvSpPr>
        <p:spPr bwMode="auto">
          <a:xfrm>
            <a:off x="2514600" y="76200"/>
            <a:ext cx="3924300" cy="690563"/>
          </a:xfrm>
          <a:prstGeom prst="rect">
            <a:avLst/>
          </a:prstGeom>
          <a:noFill/>
          <a:ln w="9525">
            <a:noFill/>
            <a:miter lim="800000"/>
            <a:headEnd/>
            <a:tailEnd/>
          </a:ln>
          <a:effectLst/>
        </p:spPr>
        <p:txBody>
          <a:bodyPr wrap="none">
            <a:spAutoFit/>
          </a:bodyPr>
          <a:lstStyle/>
          <a:p>
            <a:pPr algn="ctr">
              <a:lnSpc>
                <a:spcPct val="100000"/>
              </a:lnSpc>
              <a:buClrTx/>
              <a:buSzTx/>
            </a:pPr>
            <a:r>
              <a:rPr lang="es-MX" sz="2400" b="1" i="0">
                <a:solidFill>
                  <a:srgbClr val="FF3300"/>
                </a:solidFill>
                <a:effectLst/>
                <a:latin typeface="Arial" charset="0"/>
              </a:rPr>
              <a:t>Estrategia de distribución</a:t>
            </a:r>
          </a:p>
          <a:p>
            <a:pPr algn="ctr">
              <a:lnSpc>
                <a:spcPct val="85000"/>
              </a:lnSpc>
              <a:buClrTx/>
              <a:buSzTx/>
            </a:pPr>
            <a:r>
              <a:rPr lang="es-MX" sz="1800" b="1" i="0">
                <a:effectLst/>
                <a:latin typeface="Arial" charset="0"/>
              </a:rPr>
              <a:t>( debilidad)</a:t>
            </a:r>
            <a:endParaRPr lang="es-ES" sz="2400" b="1" i="0">
              <a:solidFill>
                <a:srgbClr val="FF3300"/>
              </a:solidFill>
              <a:effectLst/>
              <a:latin typeface="Arial" charset="0"/>
            </a:endParaRPr>
          </a:p>
        </p:txBody>
      </p:sp>
      <p:sp>
        <p:nvSpPr>
          <p:cNvPr id="12299" name="Rectangle 11"/>
          <p:cNvSpPr>
            <a:spLocks noChangeArrowheads="1"/>
          </p:cNvSpPr>
          <p:nvPr/>
        </p:nvSpPr>
        <p:spPr bwMode="auto">
          <a:xfrm>
            <a:off x="457200" y="658813"/>
            <a:ext cx="8458200" cy="4217987"/>
          </a:xfrm>
          <a:prstGeom prst="rect">
            <a:avLst/>
          </a:prstGeom>
          <a:noFill/>
          <a:ln w="9525">
            <a:noFill/>
            <a:miter lim="800000"/>
            <a:headEnd/>
            <a:tailEnd/>
          </a:ln>
          <a:effectLst/>
        </p:spPr>
        <p:txBody>
          <a:bodyPr>
            <a:spAutoFit/>
          </a:bodyPr>
          <a:lstStyle/>
          <a:p>
            <a:pPr>
              <a:lnSpc>
                <a:spcPct val="85000"/>
              </a:lnSpc>
              <a:spcBef>
                <a:spcPct val="50000"/>
              </a:spcBef>
              <a:buClrTx/>
              <a:buSzTx/>
            </a:pPr>
            <a:r>
              <a:rPr lang="es-MX" sz="1800" b="1" u="sng">
                <a:solidFill>
                  <a:srgbClr val="FF3300"/>
                </a:solidFill>
                <a:effectLst/>
                <a:latin typeface="Arial" charset="0"/>
                <a:cs typeface="Arial" charset="0"/>
              </a:rPr>
              <a:t>Situación Actual</a:t>
            </a:r>
          </a:p>
          <a:p>
            <a:pPr>
              <a:lnSpc>
                <a:spcPct val="85000"/>
              </a:lnSpc>
              <a:spcBef>
                <a:spcPct val="50000"/>
              </a:spcBef>
              <a:buClrTx/>
              <a:buSzTx/>
            </a:pPr>
            <a:r>
              <a:rPr lang="es-MX" sz="1600">
                <a:effectLst/>
                <a:latin typeface="Arial" charset="0"/>
                <a:cs typeface="Arial" charset="0"/>
              </a:rPr>
              <a:t>El canal de distribución con el que opera actualmente la empresa es de nivel 1, (Producción- Minorista-</a:t>
            </a:r>
            <a:r>
              <a:rPr lang="es-MX" sz="1600">
                <a:effectLst/>
                <a:latin typeface="Arial" charset="0"/>
              </a:rPr>
              <a:t>Consumidor final) cubriendo los departamentos (Montevideo, Canelones y Maldonado).-</a:t>
            </a:r>
          </a:p>
          <a:p>
            <a:pPr>
              <a:lnSpc>
                <a:spcPct val="85000"/>
              </a:lnSpc>
              <a:spcBef>
                <a:spcPct val="50000"/>
              </a:spcBef>
              <a:buClrTx/>
              <a:buSzTx/>
            </a:pPr>
            <a:r>
              <a:rPr lang="es-MX" sz="1600">
                <a:effectLst/>
                <a:latin typeface="Arial" charset="0"/>
              </a:rPr>
              <a:t>Dentro de las ventajas de este canal corto es que se logra un buen control sobre el producto y se puede determinar fácilmente el segmento de mercado al cual va dirigido.</a:t>
            </a:r>
          </a:p>
          <a:p>
            <a:pPr>
              <a:lnSpc>
                <a:spcPct val="85000"/>
              </a:lnSpc>
              <a:spcBef>
                <a:spcPct val="50000"/>
              </a:spcBef>
              <a:buClrTx/>
              <a:buSzTx/>
            </a:pPr>
            <a:r>
              <a:rPr lang="es-MX" sz="1600">
                <a:effectLst/>
                <a:latin typeface="Arial" charset="0"/>
              </a:rPr>
              <a:t>Hasta el momento la logística de distribución de Quesos Maia se da del siguiente modo: </a:t>
            </a:r>
          </a:p>
          <a:p>
            <a:pPr>
              <a:lnSpc>
                <a:spcPct val="85000"/>
              </a:lnSpc>
              <a:spcBef>
                <a:spcPct val="50000"/>
              </a:spcBef>
              <a:buClrTx/>
              <a:buSzTx/>
            </a:pPr>
            <a:r>
              <a:rPr lang="es-MX" sz="1600" i="0">
                <a:effectLst/>
                <a:latin typeface="Arial" charset="0"/>
              </a:rPr>
              <a:t>     </a:t>
            </a:r>
            <a:r>
              <a:rPr lang="es-MX" sz="1400" i="0">
                <a:effectLst/>
                <a:latin typeface="Arial" charset="0"/>
              </a:rPr>
              <a:t>a)   ingresan los pedidos por internet, vía fax, vía telefónica o telemarketing.</a:t>
            </a:r>
          </a:p>
          <a:p>
            <a:pPr>
              <a:lnSpc>
                <a:spcPct val="60000"/>
              </a:lnSpc>
              <a:spcBef>
                <a:spcPct val="50000"/>
              </a:spcBef>
              <a:buClrTx/>
              <a:buSzTx/>
            </a:pPr>
            <a:r>
              <a:rPr lang="es-MX" sz="1400" i="0">
                <a:effectLst/>
                <a:latin typeface="Arial" charset="0"/>
              </a:rPr>
              <a:t>      b)   se recepciona y son derivados a través de planillas discriminadas por cliente al  sector de </a:t>
            </a:r>
          </a:p>
          <a:p>
            <a:pPr>
              <a:lnSpc>
                <a:spcPct val="60000"/>
              </a:lnSpc>
              <a:spcBef>
                <a:spcPct val="50000"/>
              </a:spcBef>
              <a:buClrTx/>
              <a:buSzTx/>
            </a:pPr>
            <a:r>
              <a:rPr lang="es-MX" sz="1400" i="0">
                <a:effectLst/>
                <a:latin typeface="Arial" charset="0"/>
              </a:rPr>
              <a:t>            expedición</a:t>
            </a:r>
          </a:p>
          <a:p>
            <a:pPr>
              <a:lnSpc>
                <a:spcPct val="60000"/>
              </a:lnSpc>
              <a:spcBef>
                <a:spcPct val="50000"/>
              </a:spcBef>
              <a:buClrTx/>
              <a:buSzTx/>
            </a:pPr>
            <a:r>
              <a:rPr lang="es-MX" sz="1400" i="0">
                <a:effectLst/>
                <a:latin typeface="Arial" charset="0"/>
              </a:rPr>
              <a:t>      c)   se prepara el pedido y retorna la planilla al sector administrativo donde se factura.</a:t>
            </a:r>
          </a:p>
          <a:p>
            <a:pPr>
              <a:lnSpc>
                <a:spcPct val="60000"/>
              </a:lnSpc>
              <a:spcBef>
                <a:spcPct val="50000"/>
              </a:spcBef>
              <a:buClrTx/>
              <a:buSzTx/>
            </a:pPr>
            <a:r>
              <a:rPr lang="es-MX" sz="1400" i="0">
                <a:effectLst/>
                <a:latin typeface="Arial" charset="0"/>
              </a:rPr>
              <a:t>      d)   se le entrega a la persona encargada del reparto (personal y flota de la propia  empresa).-</a:t>
            </a:r>
          </a:p>
          <a:p>
            <a:pPr>
              <a:lnSpc>
                <a:spcPct val="60000"/>
              </a:lnSpc>
              <a:spcBef>
                <a:spcPct val="50000"/>
              </a:spcBef>
              <a:buClrTx/>
              <a:buSzTx/>
            </a:pPr>
            <a:endParaRPr lang="es-MX" sz="1600">
              <a:effectLst/>
              <a:latin typeface="Arial" charset="0"/>
            </a:endParaRPr>
          </a:p>
          <a:p>
            <a:pPr>
              <a:lnSpc>
                <a:spcPct val="85000"/>
              </a:lnSpc>
              <a:spcBef>
                <a:spcPct val="50000"/>
              </a:spcBef>
              <a:buClrTx/>
              <a:buSzTx/>
            </a:pPr>
            <a:r>
              <a:rPr lang="es-MX" sz="1600">
                <a:effectLst/>
                <a:latin typeface="Arial" charset="0"/>
              </a:rPr>
              <a:t>Esta modalidad de reparto es dirigida a todos los clientes que son clasificados en A B y C           según los volúmenes de compra.</a:t>
            </a:r>
            <a:r>
              <a:rPr lang="es-MX" sz="1600" b="1">
                <a:solidFill>
                  <a:srgbClr val="99CC00"/>
                </a:solidFill>
                <a:effectLst/>
                <a:latin typeface="Arial" charset="0"/>
                <a:cs typeface="Times New Roman" pitchFamily="18" charset="0"/>
              </a:rPr>
              <a:t> </a:t>
            </a:r>
            <a:r>
              <a:rPr lang="es-MX" sz="1600" b="1">
                <a:effectLst/>
                <a:latin typeface="Arial" charset="0"/>
                <a:cs typeface="Times New Roman" pitchFamily="18" charset="0"/>
              </a:rPr>
              <a:t>Clientes A:  Mayor vólumen – Clientes B – Intermedio  Clientes C – Menor volúmen.</a:t>
            </a:r>
          </a:p>
        </p:txBody>
      </p:sp>
      <p:sp>
        <p:nvSpPr>
          <p:cNvPr id="12303" name="Text Box 15"/>
          <p:cNvSpPr txBox="1">
            <a:spLocks noChangeArrowheads="1"/>
          </p:cNvSpPr>
          <p:nvPr/>
        </p:nvSpPr>
        <p:spPr bwMode="auto">
          <a:xfrm>
            <a:off x="1066800" y="3505200"/>
            <a:ext cx="6324600" cy="284163"/>
          </a:xfrm>
          <a:prstGeom prst="rect">
            <a:avLst/>
          </a:prstGeom>
          <a:noFill/>
          <a:ln w="9525">
            <a:noFill/>
            <a:miter lim="800000"/>
            <a:headEnd/>
            <a:tailEnd/>
          </a:ln>
          <a:effectLst/>
        </p:spPr>
        <p:txBody>
          <a:bodyPr>
            <a:spAutoFit/>
          </a:bodyPr>
          <a:lstStyle/>
          <a:p>
            <a:pPr>
              <a:spcBef>
                <a:spcPct val="50000"/>
              </a:spcBef>
            </a:pPr>
            <a:endParaRPr lang="es-ES" sz="1400">
              <a:effectLst>
                <a:outerShdw blurRad="38100" dist="38100" dir="2700000" algn="tl">
                  <a:srgbClr val="C0C0C0"/>
                </a:outerShdw>
              </a:effectLst>
              <a:latin typeface="Arial" charset="0"/>
            </a:endParaRPr>
          </a:p>
        </p:txBody>
      </p:sp>
      <p:sp>
        <p:nvSpPr>
          <p:cNvPr id="12305" name="Text Box 17"/>
          <p:cNvSpPr txBox="1">
            <a:spLocks noChangeArrowheads="1"/>
          </p:cNvSpPr>
          <p:nvPr/>
        </p:nvSpPr>
        <p:spPr bwMode="auto">
          <a:xfrm>
            <a:off x="1447800" y="5562600"/>
            <a:ext cx="5645150" cy="585788"/>
          </a:xfrm>
          <a:prstGeom prst="rect">
            <a:avLst/>
          </a:prstGeom>
          <a:noFill/>
          <a:ln w="9525">
            <a:noFill/>
            <a:miter lim="800000"/>
            <a:headEnd/>
            <a:tailEnd/>
          </a:ln>
          <a:effectLst/>
        </p:spPr>
        <p:txBody>
          <a:bodyPr wrap="none">
            <a:spAutoFit/>
          </a:bodyPr>
          <a:lstStyle/>
          <a:p>
            <a:r>
              <a:rPr lang="es-MX" sz="3600">
                <a:solidFill>
                  <a:schemeClr val="accent2"/>
                </a:solidFill>
                <a:effectLst>
                  <a:outerShdw blurRad="38100" dist="38100" dir="2700000" algn="tl">
                    <a:srgbClr val="C0C0C0"/>
                  </a:outerShdw>
                </a:effectLst>
              </a:rPr>
              <a:t>FOTOS FLOTA TERRESTRE</a:t>
            </a:r>
            <a:endParaRPr lang="es-ES" sz="3600">
              <a:solidFill>
                <a:schemeClr val="accent2"/>
              </a:solidFill>
              <a:effectLst>
                <a:outerShdw blurRad="38100" dist="38100" dir="2700000" algn="tl">
                  <a:srgbClr val="C0C0C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3048000"/>
            <a:ext cx="8382000" cy="3448050"/>
          </a:xfrm>
          <a:prstGeom prst="rect">
            <a:avLst/>
          </a:prstGeom>
          <a:noFill/>
          <a:ln w="38100">
            <a:solidFill>
              <a:schemeClr val="accent2"/>
            </a:solidFill>
            <a:miter lim="800000"/>
            <a:headEnd/>
            <a:tailEnd/>
          </a:ln>
          <a:effectLst/>
        </p:spPr>
        <p:txBody>
          <a:bodyPr>
            <a:spAutoFit/>
          </a:bodyPr>
          <a:lstStyle/>
          <a:p>
            <a:pPr>
              <a:lnSpc>
                <a:spcPct val="85000"/>
              </a:lnSpc>
            </a:pPr>
            <a:r>
              <a:rPr lang="es-MX" sz="2000" b="1" u="sng">
                <a:solidFill>
                  <a:srgbClr val="FF3300"/>
                </a:solidFill>
                <a:effectLst/>
                <a:latin typeface="Arial" charset="0"/>
              </a:rPr>
              <a:t>Acciones a tomar:</a:t>
            </a:r>
          </a:p>
          <a:p>
            <a:pPr>
              <a:lnSpc>
                <a:spcPct val="85000"/>
              </a:lnSpc>
            </a:pPr>
            <a:endParaRPr lang="es-MX" sz="2000" b="1" u="sng">
              <a:solidFill>
                <a:srgbClr val="FF3300"/>
              </a:solidFill>
              <a:effectLst/>
              <a:latin typeface="Arial" charset="0"/>
            </a:endParaRPr>
          </a:p>
          <a:p>
            <a:pPr>
              <a:lnSpc>
                <a:spcPct val="85000"/>
              </a:lnSpc>
            </a:pPr>
            <a:r>
              <a:rPr lang="es-MX" sz="1800">
                <a:effectLst/>
                <a:latin typeface="Arial" charset="0"/>
              </a:rPr>
              <a:t>1)  Contratar un servicio tercerizado de “Distribución” que se dedique a la  </a:t>
            </a:r>
          </a:p>
          <a:p>
            <a:pPr>
              <a:lnSpc>
                <a:spcPct val="85000"/>
              </a:lnSpc>
            </a:pPr>
            <a:r>
              <a:rPr lang="es-MX" sz="1800">
                <a:effectLst/>
                <a:latin typeface="Arial" charset="0"/>
              </a:rPr>
              <a:t>     entrega de  los pedidos a todos los clientes sin importar su categoría.       </a:t>
            </a:r>
          </a:p>
          <a:p>
            <a:pPr>
              <a:lnSpc>
                <a:spcPct val="85000"/>
              </a:lnSpc>
              <a:buFontTx/>
              <a:buChar char="•"/>
            </a:pPr>
            <a:endParaRPr lang="es-MX" sz="1800">
              <a:effectLst/>
              <a:latin typeface="Arial" charset="0"/>
            </a:endParaRPr>
          </a:p>
          <a:p>
            <a:pPr>
              <a:lnSpc>
                <a:spcPct val="85000"/>
              </a:lnSpc>
            </a:pPr>
            <a:r>
              <a:rPr lang="es-MX" sz="1800">
                <a:effectLst/>
                <a:latin typeface="Arial" charset="0"/>
              </a:rPr>
              <a:t>2)  Contratar un servicio tercerizado de “Distribución” sólo para los clientes </a:t>
            </a:r>
          </a:p>
          <a:p>
            <a:pPr>
              <a:lnSpc>
                <a:spcPct val="85000"/>
              </a:lnSpc>
            </a:pPr>
            <a:r>
              <a:rPr lang="es-MX" sz="1800">
                <a:effectLst/>
                <a:latin typeface="Arial" charset="0"/>
              </a:rPr>
              <a:t>     categoría C que según Principio de Paretto: 80% de los clientes representan  </a:t>
            </a:r>
          </a:p>
          <a:p>
            <a:pPr>
              <a:lnSpc>
                <a:spcPct val="85000"/>
              </a:lnSpc>
            </a:pPr>
            <a:r>
              <a:rPr lang="es-MX" sz="1800">
                <a:effectLst/>
                <a:latin typeface="Arial" charset="0"/>
              </a:rPr>
              <a:t>     el 20% de las ventas.</a:t>
            </a:r>
          </a:p>
          <a:p>
            <a:pPr>
              <a:lnSpc>
                <a:spcPct val="85000"/>
              </a:lnSpc>
            </a:pPr>
            <a:r>
              <a:rPr lang="es-MX" sz="1800">
                <a:effectLst/>
                <a:latin typeface="Arial" charset="0"/>
              </a:rPr>
              <a:t>     La operativa actual para este segmento es lenta, de dificil control y de gran </a:t>
            </a:r>
          </a:p>
          <a:p>
            <a:pPr>
              <a:lnSpc>
                <a:spcPct val="85000"/>
              </a:lnSpc>
            </a:pPr>
            <a:r>
              <a:rPr lang="es-MX" sz="1800">
                <a:effectLst/>
                <a:latin typeface="Arial" charset="0"/>
              </a:rPr>
              <a:t>     carga de trabajo administrativo y el resultado obtenido no se justica.</a:t>
            </a:r>
          </a:p>
          <a:p>
            <a:pPr>
              <a:lnSpc>
                <a:spcPct val="85000"/>
              </a:lnSpc>
            </a:pPr>
            <a:r>
              <a:rPr lang="es-MX" sz="1800">
                <a:effectLst/>
                <a:latin typeface="Arial" charset="0"/>
              </a:rPr>
              <a:t>    </a:t>
            </a:r>
          </a:p>
          <a:p>
            <a:pPr>
              <a:lnSpc>
                <a:spcPct val="85000"/>
              </a:lnSpc>
            </a:pPr>
            <a:r>
              <a:rPr lang="es-MX" sz="1800">
                <a:effectLst/>
                <a:latin typeface="Arial" charset="0"/>
              </a:rPr>
              <a:t>3)  Contratar un servicio tercerizado de “Logística y Distribución” en el que se </a:t>
            </a:r>
          </a:p>
          <a:p>
            <a:pPr>
              <a:lnSpc>
                <a:spcPct val="85000"/>
              </a:lnSpc>
            </a:pPr>
            <a:r>
              <a:rPr lang="es-MX" sz="1800">
                <a:effectLst/>
                <a:latin typeface="Arial" charset="0"/>
              </a:rPr>
              <a:t>     pueda  concentrar no solo la distribución sino la operativa de apartado y </a:t>
            </a:r>
          </a:p>
          <a:p>
            <a:pPr>
              <a:lnSpc>
                <a:spcPct val="85000"/>
              </a:lnSpc>
            </a:pPr>
            <a:r>
              <a:rPr lang="es-MX" sz="1800">
                <a:effectLst/>
                <a:latin typeface="Arial" charset="0"/>
              </a:rPr>
              <a:t>     entrega de los  productos.</a:t>
            </a:r>
            <a:endParaRPr lang="es-ES" sz="1800">
              <a:effectLst/>
              <a:latin typeface="Arial" charset="0"/>
            </a:endParaRPr>
          </a:p>
        </p:txBody>
      </p:sp>
      <p:sp>
        <p:nvSpPr>
          <p:cNvPr id="13315" name="Rectangle 3"/>
          <p:cNvSpPr>
            <a:spLocks noChangeArrowheads="1"/>
          </p:cNvSpPr>
          <p:nvPr/>
        </p:nvSpPr>
        <p:spPr bwMode="auto">
          <a:xfrm>
            <a:off x="2551113" y="25400"/>
            <a:ext cx="3924300" cy="690563"/>
          </a:xfrm>
          <a:prstGeom prst="rect">
            <a:avLst/>
          </a:prstGeom>
          <a:noFill/>
          <a:ln w="9525">
            <a:noFill/>
            <a:miter lim="800000"/>
            <a:headEnd/>
            <a:tailEnd/>
          </a:ln>
          <a:effectLst/>
        </p:spPr>
        <p:txBody>
          <a:bodyPr wrap="none">
            <a:spAutoFit/>
          </a:bodyPr>
          <a:lstStyle/>
          <a:p>
            <a:pPr algn="ctr">
              <a:lnSpc>
                <a:spcPct val="100000"/>
              </a:lnSpc>
              <a:buClrTx/>
              <a:buSzTx/>
            </a:pPr>
            <a:r>
              <a:rPr lang="es-MX" sz="2400" b="1" i="0">
                <a:solidFill>
                  <a:srgbClr val="FF3300"/>
                </a:solidFill>
                <a:effectLst/>
                <a:latin typeface="Arial" charset="0"/>
              </a:rPr>
              <a:t>Estrategia de distribución</a:t>
            </a:r>
          </a:p>
          <a:p>
            <a:pPr algn="ctr">
              <a:lnSpc>
                <a:spcPct val="85000"/>
              </a:lnSpc>
              <a:buClrTx/>
              <a:buSzTx/>
            </a:pPr>
            <a:r>
              <a:rPr lang="es-MX" sz="1800" b="1" i="0">
                <a:effectLst/>
                <a:latin typeface="Arial" charset="0"/>
              </a:rPr>
              <a:t>( debilidad)</a:t>
            </a:r>
            <a:endParaRPr lang="es-ES" sz="1800" b="1" i="0">
              <a:effectLst/>
              <a:latin typeface="Arial" charset="0"/>
            </a:endParaRPr>
          </a:p>
        </p:txBody>
      </p:sp>
      <p:sp>
        <p:nvSpPr>
          <p:cNvPr id="13316" name="Rectangle 4"/>
          <p:cNvSpPr>
            <a:spLocks noChangeArrowheads="1"/>
          </p:cNvSpPr>
          <p:nvPr/>
        </p:nvSpPr>
        <p:spPr bwMode="auto">
          <a:xfrm>
            <a:off x="457200" y="685800"/>
            <a:ext cx="8458200" cy="2125663"/>
          </a:xfrm>
          <a:prstGeom prst="rect">
            <a:avLst/>
          </a:prstGeom>
          <a:noFill/>
          <a:ln w="9525">
            <a:noFill/>
            <a:miter lim="800000"/>
            <a:headEnd/>
            <a:tailEnd/>
          </a:ln>
          <a:effectLst/>
        </p:spPr>
        <p:txBody>
          <a:bodyPr>
            <a:spAutoFit/>
          </a:bodyPr>
          <a:lstStyle/>
          <a:p>
            <a:pPr>
              <a:lnSpc>
                <a:spcPct val="85000"/>
              </a:lnSpc>
              <a:spcBef>
                <a:spcPct val="50000"/>
              </a:spcBef>
              <a:buClrTx/>
              <a:buSzTx/>
            </a:pPr>
            <a:r>
              <a:rPr lang="es-MX" sz="2000" b="1" u="sng">
                <a:solidFill>
                  <a:srgbClr val="FF3300"/>
                </a:solidFill>
                <a:effectLst/>
                <a:latin typeface="Arial" charset="0"/>
                <a:cs typeface="Times New Roman" pitchFamily="18" charset="0"/>
              </a:rPr>
              <a:t>Objetivos</a:t>
            </a:r>
          </a:p>
          <a:p>
            <a:pPr>
              <a:lnSpc>
                <a:spcPct val="85000"/>
              </a:lnSpc>
              <a:spcBef>
                <a:spcPct val="50000"/>
              </a:spcBef>
              <a:buClrTx/>
              <a:buSzTx/>
            </a:pPr>
            <a:r>
              <a:rPr lang="es-MX" sz="1800">
                <a:effectLst/>
                <a:latin typeface="Arial" charset="0"/>
                <a:cs typeface="Times New Roman" pitchFamily="18" charset="0"/>
              </a:rPr>
              <a:t>Llegar a todas las zonas estratégicas del país en tiempo y forma.</a:t>
            </a:r>
          </a:p>
          <a:p>
            <a:pPr>
              <a:lnSpc>
                <a:spcPct val="85000"/>
              </a:lnSpc>
              <a:spcBef>
                <a:spcPct val="50000"/>
              </a:spcBef>
              <a:buClrTx/>
              <a:buSzTx/>
            </a:pPr>
            <a:endParaRPr lang="es-MX" sz="1800" b="1">
              <a:solidFill>
                <a:schemeClr val="accent2"/>
              </a:solidFill>
              <a:effectLst/>
              <a:latin typeface="Arial" charset="0"/>
            </a:endParaRPr>
          </a:p>
          <a:p>
            <a:pPr>
              <a:lnSpc>
                <a:spcPct val="85000"/>
              </a:lnSpc>
              <a:spcBef>
                <a:spcPct val="50000"/>
              </a:spcBef>
              <a:buClrTx/>
              <a:buSzTx/>
            </a:pPr>
            <a:endParaRPr lang="es-MX" sz="1800" b="1">
              <a:solidFill>
                <a:schemeClr val="accent2"/>
              </a:solidFill>
              <a:effectLst/>
              <a:latin typeface="Arial" charset="0"/>
            </a:endParaRPr>
          </a:p>
          <a:p>
            <a:pPr>
              <a:lnSpc>
                <a:spcPct val="85000"/>
              </a:lnSpc>
              <a:spcBef>
                <a:spcPct val="50000"/>
              </a:spcBef>
              <a:buClrTx/>
              <a:buSzTx/>
            </a:pPr>
            <a:r>
              <a:rPr lang="es-MX" sz="1800" b="1">
                <a:solidFill>
                  <a:schemeClr val="accent2"/>
                </a:solidFill>
                <a:effectLst/>
                <a:latin typeface="Arial" charset="0"/>
              </a:rPr>
              <a:t>Quesos Maia</a:t>
            </a:r>
            <a:r>
              <a:rPr lang="es-MX" sz="1800" b="1">
                <a:effectLst/>
                <a:latin typeface="Arial" charset="0"/>
              </a:rPr>
              <a:t>,</a:t>
            </a:r>
            <a:r>
              <a:rPr lang="es-MX" sz="1800">
                <a:effectLst/>
                <a:latin typeface="Arial" charset="0"/>
              </a:rPr>
              <a:t> ha venido operando con un sistema de distribución eficaz ya </a:t>
            </a:r>
          </a:p>
          <a:p>
            <a:pPr>
              <a:lnSpc>
                <a:spcPct val="55000"/>
              </a:lnSpc>
              <a:spcBef>
                <a:spcPct val="50000"/>
              </a:spcBef>
              <a:buClrTx/>
              <a:buSzTx/>
            </a:pPr>
            <a:r>
              <a:rPr lang="es-MX" sz="1800">
                <a:effectLst/>
                <a:latin typeface="Arial" charset="0"/>
              </a:rPr>
              <a:t>que ha  logrado llegar en tiempo y forma a todo el espectro de clientes.</a:t>
            </a:r>
          </a:p>
        </p:txBody>
      </p:sp>
      <p:sp>
        <p:nvSpPr>
          <p:cNvPr id="13322" name="AutoShape 10"/>
          <p:cNvSpPr>
            <a:spLocks noChangeArrowheads="1"/>
          </p:cNvSpPr>
          <p:nvPr/>
        </p:nvSpPr>
        <p:spPr bwMode="auto">
          <a:xfrm>
            <a:off x="609600" y="17526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3323" name="AutoShape 11"/>
          <p:cNvSpPr>
            <a:spLocks noChangeArrowheads="1"/>
          </p:cNvSpPr>
          <p:nvPr/>
        </p:nvSpPr>
        <p:spPr bwMode="auto">
          <a:xfrm>
            <a:off x="838200" y="1752600"/>
            <a:ext cx="152400" cy="152400"/>
          </a:xfrm>
          <a:prstGeom prst="star5">
            <a:avLst/>
          </a:prstGeom>
          <a:solidFill>
            <a:srgbClr val="FF3300"/>
          </a:solidFill>
          <a:ln w="9525">
            <a:solidFill>
              <a:schemeClr val="tx1"/>
            </a:solidFill>
            <a:miter lim="800000"/>
            <a:headEnd/>
            <a:tailEnd/>
          </a:ln>
          <a:effectLst/>
        </p:spPr>
        <p:txBody>
          <a:bodyPr anchor="ctr">
            <a:spAutoFit/>
          </a:bodyPr>
          <a:lstStyle/>
          <a:p>
            <a:endParaRPr lang="es-ES"/>
          </a:p>
        </p:txBody>
      </p:sp>
      <p:sp>
        <p:nvSpPr>
          <p:cNvPr id="13325" name="Text Box 13"/>
          <p:cNvSpPr txBox="1">
            <a:spLocks noChangeArrowheads="1"/>
          </p:cNvSpPr>
          <p:nvPr/>
        </p:nvSpPr>
        <p:spPr bwMode="auto">
          <a:xfrm>
            <a:off x="1066800" y="1676400"/>
            <a:ext cx="1873250" cy="339725"/>
          </a:xfrm>
          <a:prstGeom prst="rect">
            <a:avLst/>
          </a:prstGeom>
          <a:noFill/>
          <a:ln w="9525">
            <a:noFill/>
            <a:miter lim="800000"/>
            <a:headEnd/>
            <a:tailEnd/>
          </a:ln>
          <a:effectLst/>
        </p:spPr>
        <p:txBody>
          <a:bodyPr wrap="none">
            <a:spAutoFit/>
          </a:bodyPr>
          <a:lstStyle/>
          <a:p>
            <a:r>
              <a:rPr lang="es-MX" sz="1800" b="1" i="0">
                <a:solidFill>
                  <a:srgbClr val="FF3300"/>
                </a:solidFill>
                <a:effectLst/>
                <a:latin typeface="Arial" charset="0"/>
              </a:rPr>
              <a:t> Insatisfactorio </a:t>
            </a:r>
            <a:endParaRPr lang="es-ES" sz="1800" b="1" i="0">
              <a:solidFill>
                <a:srgbClr val="FF3300"/>
              </a:solidFill>
              <a:effectLst/>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438400" y="273050"/>
            <a:ext cx="3924300" cy="636588"/>
          </a:xfrm>
          <a:prstGeom prst="rect">
            <a:avLst/>
          </a:prstGeom>
          <a:noFill/>
          <a:ln w="9525">
            <a:noFill/>
            <a:miter lim="800000"/>
            <a:headEnd/>
            <a:tailEnd/>
          </a:ln>
          <a:effectLst/>
        </p:spPr>
        <p:txBody>
          <a:bodyPr wrap="none">
            <a:spAutoFit/>
          </a:bodyPr>
          <a:lstStyle/>
          <a:p>
            <a:pPr algn="ctr">
              <a:lnSpc>
                <a:spcPct val="85000"/>
              </a:lnSpc>
              <a:buClrTx/>
              <a:buSzTx/>
            </a:pPr>
            <a:r>
              <a:rPr lang="es-MX" sz="2400" b="1" i="0">
                <a:solidFill>
                  <a:srgbClr val="FF3300"/>
                </a:solidFill>
                <a:effectLst/>
                <a:latin typeface="Arial" charset="0"/>
              </a:rPr>
              <a:t>Estrategia de distribución</a:t>
            </a:r>
          </a:p>
          <a:p>
            <a:pPr algn="ctr">
              <a:lnSpc>
                <a:spcPct val="85000"/>
              </a:lnSpc>
              <a:buClrTx/>
              <a:buSzTx/>
            </a:pPr>
            <a:r>
              <a:rPr lang="es-MX" sz="1800" b="1" i="0">
                <a:effectLst/>
                <a:latin typeface="Arial" charset="0"/>
              </a:rPr>
              <a:t>( debilidad)</a:t>
            </a:r>
            <a:endParaRPr lang="es-ES" sz="1800" b="1" i="0">
              <a:effectLst/>
              <a:latin typeface="Arial" charset="0"/>
            </a:endParaRPr>
          </a:p>
        </p:txBody>
      </p:sp>
      <p:sp>
        <p:nvSpPr>
          <p:cNvPr id="18435" name="Text Box 3"/>
          <p:cNvSpPr txBox="1">
            <a:spLocks noChangeArrowheads="1"/>
          </p:cNvSpPr>
          <p:nvPr/>
        </p:nvSpPr>
        <p:spPr bwMode="auto">
          <a:xfrm>
            <a:off x="457200" y="1143000"/>
            <a:ext cx="8382000" cy="4668838"/>
          </a:xfrm>
          <a:prstGeom prst="rect">
            <a:avLst/>
          </a:prstGeom>
          <a:noFill/>
          <a:ln w="38100">
            <a:solidFill>
              <a:schemeClr val="accent2"/>
            </a:solidFill>
            <a:miter lim="800000"/>
            <a:headEnd/>
            <a:tailEnd/>
          </a:ln>
          <a:effectLst/>
        </p:spPr>
        <p:txBody>
          <a:bodyPr>
            <a:spAutoFit/>
          </a:bodyPr>
          <a:lstStyle/>
          <a:p>
            <a:pPr marL="457200" indent="-457200"/>
            <a:r>
              <a:rPr lang="es-MX" sz="2000" b="1" u="sng">
                <a:solidFill>
                  <a:srgbClr val="FF3300"/>
                </a:solidFill>
                <a:effectLst/>
                <a:latin typeface="Arial" charset="0"/>
              </a:rPr>
              <a:t>Ventajas de las Acciones a tomar</a:t>
            </a:r>
          </a:p>
          <a:p>
            <a:pPr marL="457200" indent="-457200"/>
            <a:endParaRPr lang="es-MX" sz="2000" b="1" u="sng">
              <a:solidFill>
                <a:srgbClr val="FF3300"/>
              </a:solidFill>
              <a:effectLst/>
              <a:latin typeface="Arial" charset="0"/>
            </a:endParaRPr>
          </a:p>
          <a:p>
            <a:pPr marL="457200" indent="-457200"/>
            <a:endParaRPr lang="es-MX" sz="2000" b="1" u="sng">
              <a:solidFill>
                <a:srgbClr val="FF3300"/>
              </a:solidFill>
              <a:effectLst/>
              <a:latin typeface="Arial" charset="0"/>
            </a:endParaRPr>
          </a:p>
          <a:p>
            <a:pPr marL="457200" indent="-457200"/>
            <a:r>
              <a:rPr lang="es-MX" sz="1800">
                <a:effectLst/>
                <a:latin typeface="Arial" charset="0"/>
              </a:rPr>
              <a:t>1)    Con esta operativa de distribución tercerizada se gana tiempo en la entrega </a:t>
            </a:r>
          </a:p>
          <a:p>
            <a:pPr marL="457200" indent="-457200"/>
            <a:r>
              <a:rPr lang="es-MX" sz="1800">
                <a:effectLst/>
                <a:latin typeface="Arial" charset="0"/>
              </a:rPr>
              <a:t>       de los pedidos; disminución de complicaciones dentro de la empresa y  se amplía el espectro de zonas a recorrer dentro del país.</a:t>
            </a:r>
          </a:p>
          <a:p>
            <a:pPr marL="457200" indent="-457200">
              <a:buFontTx/>
              <a:buChar char="•"/>
            </a:pPr>
            <a:endParaRPr lang="es-MX" sz="1800">
              <a:effectLst/>
              <a:latin typeface="Arial" charset="0"/>
            </a:endParaRPr>
          </a:p>
          <a:p>
            <a:pPr marL="457200" indent="-457200">
              <a:buFontTx/>
              <a:buChar char="•"/>
            </a:pPr>
            <a:endParaRPr lang="es-MX" sz="1800">
              <a:effectLst/>
              <a:latin typeface="Arial" charset="0"/>
            </a:endParaRPr>
          </a:p>
          <a:p>
            <a:pPr marL="457200" indent="-457200"/>
            <a:r>
              <a:rPr lang="es-MX" sz="1800">
                <a:effectLst/>
                <a:latin typeface="Arial" charset="0"/>
              </a:rPr>
              <a:t>2)    Con este tipo de servicio se logra disminuir los inconvenientes que surgen a través de la gran cantidad de pedidos dirigidos a este nicho de mercado, se optimiza los tiempos de entrega, se gana tiempo para la organización de las entregas de clientes A, se intensifica el control de la operativa de logística en general.</a:t>
            </a:r>
          </a:p>
          <a:p>
            <a:pPr marL="457200" indent="-457200"/>
            <a:r>
              <a:rPr lang="es-MX" sz="1800">
                <a:effectLst/>
                <a:latin typeface="Arial" charset="0"/>
              </a:rPr>
              <a:t>        </a:t>
            </a:r>
          </a:p>
          <a:p>
            <a:pPr marL="457200" indent="-457200"/>
            <a:endParaRPr lang="es-MX" sz="1800">
              <a:effectLst/>
              <a:latin typeface="Arial" charset="0"/>
            </a:endParaRPr>
          </a:p>
          <a:p>
            <a:pPr marL="457200" indent="-457200"/>
            <a:r>
              <a:rPr lang="es-MX" sz="1800">
                <a:effectLst/>
                <a:latin typeface="Arial" charset="0"/>
              </a:rPr>
              <a:t>3)    Este método es el más ventojoso debido a que recargamos a un servicio tercerizado de toda la responsabilidad de preparación y entrega de los pedidos a las distintas categorías de clientes..</a:t>
            </a:r>
            <a:endParaRPr lang="es-ES" sz="1800">
              <a:effectLst/>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1219200"/>
            <a:ext cx="8305800" cy="4394200"/>
          </a:xfrm>
          <a:prstGeom prst="rect">
            <a:avLst/>
          </a:prstGeom>
          <a:noFill/>
          <a:ln w="38100">
            <a:solidFill>
              <a:schemeClr val="accent2"/>
            </a:solidFill>
            <a:miter lim="800000"/>
            <a:headEnd/>
            <a:tailEnd/>
          </a:ln>
          <a:effectLst/>
        </p:spPr>
        <p:txBody>
          <a:bodyPr>
            <a:spAutoFit/>
          </a:bodyPr>
          <a:lstStyle/>
          <a:p>
            <a:r>
              <a:rPr lang="es-MX" sz="2000" b="1" u="sng">
                <a:solidFill>
                  <a:srgbClr val="FF3300"/>
                </a:solidFill>
                <a:effectLst/>
                <a:latin typeface="Arial" charset="0"/>
              </a:rPr>
              <a:t>Recomendamos</a:t>
            </a:r>
          </a:p>
          <a:p>
            <a:endParaRPr lang="es-MX" sz="2000" b="1" u="sng">
              <a:solidFill>
                <a:srgbClr val="FF3300"/>
              </a:solidFill>
              <a:effectLst/>
              <a:latin typeface="Arial" charset="0"/>
            </a:endParaRPr>
          </a:p>
          <a:p>
            <a:r>
              <a:rPr lang="es-MX" sz="1800">
                <a:effectLst/>
                <a:latin typeface="Arial" charset="0"/>
              </a:rPr>
              <a:t>Con respecto a la distribución de “Quesos Maia” aconsejamos inclinarse por la opción 2,debido a la zona donde se encuentra ubicada, dificilmente haya una empresa dedicada a la logística y distribución en su totalidad.</a:t>
            </a:r>
          </a:p>
          <a:p>
            <a:endParaRPr lang="es-MX" sz="1800">
              <a:effectLst/>
              <a:latin typeface="Arial" charset="0"/>
              <a:cs typeface="Times New Roman" pitchFamily="18" charset="0"/>
            </a:endParaRPr>
          </a:p>
          <a:p>
            <a:r>
              <a:rPr lang="es-MX" sz="1800">
                <a:effectLst/>
                <a:latin typeface="Arial" charset="0"/>
                <a:cs typeface="Times New Roman" pitchFamily="18" charset="0"/>
              </a:rPr>
              <a:t>Para esta opción se puede pensar en</a:t>
            </a:r>
            <a:r>
              <a:rPr lang="es-ES" sz="1800">
                <a:effectLst/>
                <a:latin typeface="Arial" charset="0"/>
                <a:cs typeface="Times New Roman" pitchFamily="18" charset="0"/>
              </a:rPr>
              <a:t> un distribuidor que ya esté instalado, que llegue a gran parte del territorio nacional y que su cadena de distribución cuente con vehículos refrigerados, ya que el producto así lo requiere.</a:t>
            </a:r>
          </a:p>
          <a:p>
            <a:endParaRPr lang="es-MX" sz="1800">
              <a:effectLst/>
              <a:latin typeface="Arial" charset="0"/>
              <a:cs typeface="Times New Roman" pitchFamily="18" charset="0"/>
            </a:endParaRPr>
          </a:p>
          <a:p>
            <a:r>
              <a:rPr lang="es-ES" sz="1800">
                <a:effectLst/>
                <a:latin typeface="Arial" charset="0"/>
                <a:cs typeface="Times New Roman" pitchFamily="18" charset="0"/>
              </a:rPr>
              <a:t>El costo de la  distribución será un porcentaje, acorde al trabajo, de esta manera, la empresa tendrá un panorama claro del costo que esto implicará</a:t>
            </a:r>
            <a:r>
              <a:rPr lang="es-ES" sz="1800">
                <a:effectLst/>
                <a:latin typeface="Arial" charset="0"/>
              </a:rPr>
              <a:t> </a:t>
            </a:r>
            <a:endParaRPr lang="es-MX" sz="1800">
              <a:effectLst/>
              <a:latin typeface="Arial" charset="0"/>
            </a:endParaRPr>
          </a:p>
          <a:p>
            <a:endParaRPr lang="es-MX" sz="1800">
              <a:effectLst/>
              <a:latin typeface="Arial" charset="0"/>
            </a:endParaRPr>
          </a:p>
          <a:p>
            <a:r>
              <a:rPr lang="es-MX" sz="1800">
                <a:effectLst/>
                <a:latin typeface="Arial" charset="0"/>
              </a:rPr>
              <a:t>Se tiene que tener en cuenta la nueva disposición que comenzará a regir en un corto plazo, de  ampliación de las zonas fronterizas con libre comercio entre ambos países, contando con un distribuidor en todos los departamentos de la frontera (Argentina, Brasil, Paraguay) l</a:t>
            </a:r>
            <a:endParaRPr lang="es-ES" sz="1800">
              <a:effectLst/>
              <a:latin typeface="Arial" charset="0"/>
            </a:endParaRPr>
          </a:p>
        </p:txBody>
      </p:sp>
      <p:sp>
        <p:nvSpPr>
          <p:cNvPr id="19459" name="Rectangle 3"/>
          <p:cNvSpPr>
            <a:spLocks noChangeArrowheads="1"/>
          </p:cNvSpPr>
          <p:nvPr/>
        </p:nvSpPr>
        <p:spPr bwMode="auto">
          <a:xfrm>
            <a:off x="2438400" y="273050"/>
            <a:ext cx="3924300" cy="636588"/>
          </a:xfrm>
          <a:prstGeom prst="rect">
            <a:avLst/>
          </a:prstGeom>
          <a:noFill/>
          <a:ln w="9525">
            <a:noFill/>
            <a:miter lim="800000"/>
            <a:headEnd/>
            <a:tailEnd/>
          </a:ln>
          <a:effectLst/>
        </p:spPr>
        <p:txBody>
          <a:bodyPr wrap="none">
            <a:spAutoFit/>
          </a:bodyPr>
          <a:lstStyle/>
          <a:p>
            <a:pPr algn="ctr">
              <a:lnSpc>
                <a:spcPct val="85000"/>
              </a:lnSpc>
              <a:buClrTx/>
              <a:buSzTx/>
            </a:pPr>
            <a:r>
              <a:rPr lang="es-MX" sz="2400" b="1" i="0">
                <a:solidFill>
                  <a:srgbClr val="FF3300"/>
                </a:solidFill>
                <a:effectLst/>
                <a:latin typeface="Arial" charset="0"/>
              </a:rPr>
              <a:t>Estrategia de distribución</a:t>
            </a:r>
          </a:p>
          <a:p>
            <a:pPr algn="ctr">
              <a:lnSpc>
                <a:spcPct val="85000"/>
              </a:lnSpc>
              <a:buClrTx/>
              <a:buSzTx/>
            </a:pPr>
            <a:r>
              <a:rPr lang="es-MX" sz="1800" b="1" i="0">
                <a:effectLst/>
                <a:latin typeface="Arial" charset="0"/>
              </a:rPr>
              <a:t>( debilidad)</a:t>
            </a:r>
            <a:endParaRPr lang="es-ES" sz="1800" b="1" i="0">
              <a:effectLst/>
              <a:latin typeface="Arial" charset="0"/>
            </a:endParaRPr>
          </a:p>
        </p:txBody>
      </p:sp>
      <p:sp>
        <p:nvSpPr>
          <p:cNvPr id="19460" name="Text Box 4"/>
          <p:cNvSpPr txBox="1">
            <a:spLocks noChangeArrowheads="1"/>
          </p:cNvSpPr>
          <p:nvPr/>
        </p:nvSpPr>
        <p:spPr bwMode="auto">
          <a:xfrm>
            <a:off x="2209800" y="5943600"/>
            <a:ext cx="5334000" cy="641350"/>
          </a:xfrm>
          <a:prstGeom prst="rect">
            <a:avLst/>
          </a:prstGeom>
          <a:noFill/>
          <a:ln w="9525">
            <a:noFill/>
            <a:miter lim="800000"/>
            <a:headEnd/>
            <a:tailEnd/>
          </a:ln>
          <a:effectLst/>
        </p:spPr>
        <p:txBody>
          <a:bodyPr>
            <a:spAutoFit/>
          </a:bodyPr>
          <a:lstStyle/>
          <a:p>
            <a:pPr>
              <a:spcBef>
                <a:spcPct val="50000"/>
              </a:spcBef>
            </a:pPr>
            <a:r>
              <a:rPr lang="es-MX">
                <a:effectLst>
                  <a:outerShdw blurRad="38100" dist="38100" dir="2700000" algn="tl">
                    <a:srgbClr val="C0C0C0"/>
                  </a:outerShdw>
                </a:effectLst>
              </a:rPr>
              <a:t>fotos frontera</a:t>
            </a:r>
            <a:endParaRPr lang="es-ES">
              <a:effectLst>
                <a:outerShdw blurRad="38100" dist="38100" dir="2700000" algn="tl">
                  <a:srgbClr val="C0C0C0"/>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116138" y="273050"/>
            <a:ext cx="4572000" cy="636588"/>
          </a:xfrm>
          <a:prstGeom prst="rect">
            <a:avLst/>
          </a:prstGeom>
          <a:noFill/>
          <a:ln w="9525">
            <a:noFill/>
            <a:miter lim="800000"/>
            <a:headEnd/>
            <a:tailEnd/>
          </a:ln>
          <a:effectLst/>
        </p:spPr>
        <p:txBody>
          <a:bodyPr wrap="none">
            <a:spAutoFit/>
          </a:bodyPr>
          <a:lstStyle/>
          <a:p>
            <a:pPr algn="ctr">
              <a:lnSpc>
                <a:spcPct val="85000"/>
              </a:lnSpc>
              <a:buClrTx/>
              <a:buSzTx/>
            </a:pPr>
            <a:r>
              <a:rPr lang="es-MX" sz="2400" b="1" i="0">
                <a:solidFill>
                  <a:srgbClr val="FF3300"/>
                </a:solidFill>
                <a:effectLst/>
                <a:latin typeface="Arial" charset="0"/>
              </a:rPr>
              <a:t>Estrategia de fuerza de ventas</a:t>
            </a:r>
          </a:p>
          <a:p>
            <a:pPr algn="ctr">
              <a:lnSpc>
                <a:spcPct val="85000"/>
              </a:lnSpc>
              <a:buClrTx/>
              <a:buSzTx/>
            </a:pPr>
            <a:r>
              <a:rPr lang="es-MX" sz="1800" b="1" i="0">
                <a:effectLst/>
                <a:latin typeface="Arial" charset="0"/>
              </a:rPr>
              <a:t>( debilidad)</a:t>
            </a:r>
            <a:endParaRPr lang="es-ES" sz="1800" b="1" i="0">
              <a:effectLst/>
              <a:latin typeface="Arial" charset="0"/>
            </a:endParaRPr>
          </a:p>
        </p:txBody>
      </p:sp>
      <p:sp>
        <p:nvSpPr>
          <p:cNvPr id="20483" name="Rectangle 3"/>
          <p:cNvSpPr>
            <a:spLocks noChangeArrowheads="1"/>
          </p:cNvSpPr>
          <p:nvPr/>
        </p:nvSpPr>
        <p:spPr bwMode="auto">
          <a:xfrm>
            <a:off x="838200" y="914400"/>
            <a:ext cx="7848600" cy="5243513"/>
          </a:xfrm>
          <a:prstGeom prst="rect">
            <a:avLst/>
          </a:prstGeom>
          <a:noFill/>
          <a:ln w="9525">
            <a:noFill/>
            <a:miter lim="800000"/>
            <a:headEnd/>
            <a:tailEnd/>
          </a:ln>
          <a:effectLst/>
        </p:spPr>
        <p:txBody>
          <a:bodyPr>
            <a:spAutoFit/>
          </a:bodyPr>
          <a:lstStyle/>
          <a:p>
            <a:pPr algn="just">
              <a:lnSpc>
                <a:spcPct val="75000"/>
              </a:lnSpc>
              <a:spcBef>
                <a:spcPct val="50000"/>
              </a:spcBef>
              <a:buClrTx/>
              <a:buSzTx/>
            </a:pPr>
            <a:r>
              <a:rPr lang="es-MX" sz="1600" b="1" u="sng">
                <a:solidFill>
                  <a:srgbClr val="FF3300"/>
                </a:solidFill>
                <a:effectLst/>
                <a:latin typeface="Arial" charset="0"/>
                <a:cs typeface="Arial" charset="0"/>
              </a:rPr>
              <a:t>Situación Actual</a:t>
            </a:r>
          </a:p>
          <a:p>
            <a:pPr algn="just">
              <a:lnSpc>
                <a:spcPct val="75000"/>
              </a:lnSpc>
              <a:spcBef>
                <a:spcPct val="50000"/>
              </a:spcBef>
              <a:buClrTx/>
              <a:buSzTx/>
            </a:pPr>
            <a:r>
              <a:rPr lang="es-MX" sz="1600">
                <a:effectLst/>
                <a:latin typeface="Arial" charset="0"/>
                <a:cs typeface="Arial" charset="0"/>
              </a:rPr>
              <a:t>Aunque no se han arrivado a resultados negativos, ni volúmenes de venta inferiores a los esperado esta empresa carece de fuerza de ventas.</a:t>
            </a:r>
          </a:p>
          <a:p>
            <a:pPr algn="just">
              <a:lnSpc>
                <a:spcPct val="75000"/>
              </a:lnSpc>
              <a:spcBef>
                <a:spcPct val="50000"/>
              </a:spcBef>
              <a:buClrTx/>
              <a:buSzTx/>
            </a:pPr>
            <a:r>
              <a:rPr lang="es-MX" sz="1600">
                <a:effectLst/>
                <a:latin typeface="Arial" charset="0"/>
                <a:cs typeface="Arial" charset="0"/>
              </a:rPr>
              <a:t>Han venido realizando esta operativa a través de un  distribuidor establecido por la propia empresa, quién desempeña tareas de recolección  y entrega de los pedidos, actividad que carece de una planificación  y cierre de venta.</a:t>
            </a:r>
          </a:p>
          <a:p>
            <a:pPr algn="just">
              <a:lnSpc>
                <a:spcPct val="75000"/>
              </a:lnSpc>
              <a:spcBef>
                <a:spcPct val="50000"/>
              </a:spcBef>
              <a:buClrTx/>
              <a:buSzTx/>
            </a:pPr>
            <a:r>
              <a:rPr lang="es-MX" sz="1600" b="1" u="sng">
                <a:solidFill>
                  <a:srgbClr val="FF3300"/>
                </a:solidFill>
                <a:effectLst/>
                <a:latin typeface="Arial" charset="0"/>
                <a:cs typeface="Arial" charset="0"/>
              </a:rPr>
              <a:t>Observaciones de la “fuerza de ventas”</a:t>
            </a:r>
          </a:p>
          <a:p>
            <a:pPr algn="just">
              <a:lnSpc>
                <a:spcPct val="75000"/>
              </a:lnSpc>
              <a:spcBef>
                <a:spcPct val="50000"/>
              </a:spcBef>
              <a:buClrTx/>
              <a:buSzTx/>
            </a:pPr>
            <a:r>
              <a:rPr lang="es-MX" sz="1600">
                <a:effectLst/>
                <a:latin typeface="Arial" charset="0"/>
                <a:cs typeface="Arial" charset="0"/>
              </a:rPr>
              <a:t>Hoy en día la mayoría de los ventdedores son profesionales con una educación superiro y cuentan con una buena capacitación, trabajan para desarrollar y mantiener relaciones a largo plazo con los clientes. Crean esas relaciones escuchando a sus clients, evaluando sus necesidades y organizando los esfuerzos la empresa para resolver los problemas de los clientes.</a:t>
            </a:r>
          </a:p>
          <a:p>
            <a:pPr algn="just">
              <a:lnSpc>
                <a:spcPct val="75000"/>
              </a:lnSpc>
              <a:spcBef>
                <a:spcPct val="50000"/>
              </a:spcBef>
              <a:buClrTx/>
              <a:buSzTx/>
            </a:pPr>
            <a:r>
              <a:rPr lang="es-MX" sz="1600">
                <a:effectLst/>
                <a:latin typeface="Arial" charset="0"/>
                <a:cs typeface="Arial" charset="0"/>
              </a:rPr>
              <a:t>La fuerza de ventas sirve como enlace entre la compañía y los clientes.</a:t>
            </a:r>
          </a:p>
          <a:p>
            <a:pPr algn="just">
              <a:lnSpc>
                <a:spcPct val="75000"/>
              </a:lnSpc>
              <a:spcBef>
                <a:spcPct val="50000"/>
              </a:spcBef>
              <a:buClrTx/>
              <a:buSzTx/>
            </a:pPr>
            <a:r>
              <a:rPr lang="es-MX" sz="1600" b="1" u="sng">
                <a:effectLst/>
                <a:latin typeface="Arial" charset="0"/>
                <a:cs typeface="Arial" charset="0"/>
              </a:rPr>
              <a:t>Tipos de fuerzas de ventas (por territorio – tipo de producto – por cliente)</a:t>
            </a:r>
          </a:p>
          <a:p>
            <a:pPr algn="just">
              <a:lnSpc>
                <a:spcPct val="75000"/>
              </a:lnSpc>
              <a:spcBef>
                <a:spcPct val="50000"/>
              </a:spcBef>
              <a:buClrTx/>
              <a:buSzTx/>
            </a:pPr>
            <a:r>
              <a:rPr lang="es-MX" sz="1600">
                <a:effectLst/>
                <a:latin typeface="Arial" charset="0"/>
                <a:cs typeface="Arial" charset="0"/>
              </a:rPr>
              <a:t>En los casos de empresas con una línea de productos utilizan la fuerza de ventas por territorio (se organiza a los vendedores por región a visitar)</a:t>
            </a:r>
          </a:p>
          <a:p>
            <a:pPr algn="just">
              <a:lnSpc>
                <a:spcPct val="75000"/>
              </a:lnSpc>
              <a:spcBef>
                <a:spcPct val="50000"/>
              </a:spcBef>
              <a:buClrTx/>
              <a:buSzTx/>
            </a:pPr>
            <a:r>
              <a:rPr lang="es-MX" sz="1600">
                <a:effectLst/>
                <a:latin typeface="Arial" charset="0"/>
                <a:cs typeface="Arial" charset="0"/>
              </a:rPr>
              <a:t>Actualmente la estructura de fuerzas de ventas por tipos de clientes es muy utilizada (se organiza a los vendedores por línea de clientes o industrias.</a:t>
            </a:r>
          </a:p>
          <a:p>
            <a:pPr algn="just">
              <a:lnSpc>
                <a:spcPct val="75000"/>
              </a:lnSpc>
              <a:spcBef>
                <a:spcPct val="50000"/>
              </a:spcBef>
              <a:buClrTx/>
              <a:buSzTx/>
            </a:pPr>
            <a:r>
              <a:rPr lang="es-MX" sz="1600">
                <a:effectLst/>
                <a:latin typeface="Arial" charset="0"/>
                <a:cs typeface="Arial" charset="0"/>
              </a:rPr>
              <a:t>También tenemos fuerzas de ventas externa-interna:  las empresas combinan un equipo de vendedores externos que viajan continuamente a visitar a sus clientes, con una fuerza de ventas interno grupo de vendedores que trabajan desde la empresa con atención telefónica, telemarketing, etc.</a:t>
            </a:r>
          </a:p>
        </p:txBody>
      </p:sp>
      <p:sp>
        <p:nvSpPr>
          <p:cNvPr id="20484" name="Text Box 4"/>
          <p:cNvSpPr txBox="1">
            <a:spLocks noChangeArrowheads="1"/>
          </p:cNvSpPr>
          <p:nvPr/>
        </p:nvSpPr>
        <p:spPr bwMode="auto">
          <a:xfrm>
            <a:off x="2362200" y="6216650"/>
            <a:ext cx="5334000" cy="641350"/>
          </a:xfrm>
          <a:prstGeom prst="rect">
            <a:avLst/>
          </a:prstGeom>
          <a:noFill/>
          <a:ln w="9525">
            <a:noFill/>
            <a:miter lim="800000"/>
            <a:headEnd/>
            <a:tailEnd/>
          </a:ln>
          <a:effectLst/>
        </p:spPr>
        <p:txBody>
          <a:bodyPr>
            <a:spAutoFit/>
          </a:bodyPr>
          <a:lstStyle/>
          <a:p>
            <a:pPr>
              <a:spcBef>
                <a:spcPct val="50000"/>
              </a:spcBef>
            </a:pPr>
            <a:r>
              <a:rPr lang="es-MX">
                <a:effectLst>
                  <a:outerShdw blurRad="38100" dist="38100" dir="2700000" algn="tl">
                    <a:srgbClr val="C0C0C0"/>
                  </a:outerShdw>
                </a:effectLst>
              </a:rPr>
              <a:t>falta desarrollar</a:t>
            </a:r>
            <a:endParaRPr lang="es-ES">
              <a:effectLst>
                <a:outerShdw blurRad="38100" dist="38100" dir="2700000" algn="tl">
                  <a:srgbClr val="C0C0C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360488" y="2111375"/>
            <a:ext cx="7173912" cy="1554163"/>
          </a:xfrm>
          <a:prstGeom prst="rect">
            <a:avLst/>
          </a:prstGeom>
          <a:noFill/>
          <a:ln w="9525">
            <a:noFill/>
            <a:miter lim="800000"/>
            <a:headEnd/>
            <a:tailEnd/>
          </a:ln>
          <a:effectLst/>
        </p:spPr>
        <p:txBody>
          <a:bodyPr>
            <a:spAutoFit/>
          </a:bodyPr>
          <a:lstStyle/>
          <a:p>
            <a:pPr algn="ctr">
              <a:lnSpc>
                <a:spcPct val="100000"/>
              </a:lnSpc>
              <a:buClrTx/>
              <a:buSzTx/>
            </a:pPr>
            <a:r>
              <a:rPr lang="es-MX" sz="3200" b="1" i="0">
                <a:effectLst/>
              </a:rPr>
              <a:t>FOTOS DE LA EMPRESA Y UBICACIÓN – COLONIA ALGO DE TURISMO</a:t>
            </a:r>
            <a:endParaRPr lang="es-ES" sz="3200" b="1" i="0">
              <a:effectLst/>
            </a:endParaRPr>
          </a:p>
        </p:txBody>
      </p:sp>
      <p:sp>
        <p:nvSpPr>
          <p:cNvPr id="6147" name="Text Box 3"/>
          <p:cNvSpPr txBox="1">
            <a:spLocks noChangeArrowheads="1"/>
          </p:cNvSpPr>
          <p:nvPr/>
        </p:nvSpPr>
        <p:spPr bwMode="auto">
          <a:xfrm>
            <a:off x="8763000" y="6553200"/>
            <a:ext cx="457200" cy="228600"/>
          </a:xfrm>
          <a:prstGeom prst="rect">
            <a:avLst/>
          </a:prstGeom>
          <a:noFill/>
          <a:ln w="9525">
            <a:noFill/>
            <a:miter lim="800000"/>
            <a:headEnd/>
            <a:tailEnd/>
          </a:ln>
          <a:effectLst/>
        </p:spPr>
        <p:txBody>
          <a:bodyPr>
            <a:spAutoFit/>
          </a:bodyPr>
          <a:lstStyle/>
          <a:p>
            <a:pPr>
              <a:spcBef>
                <a:spcPct val="50000"/>
              </a:spcBef>
            </a:pPr>
            <a:r>
              <a:rPr lang="es-MX" sz="1000" i="0">
                <a:effectLst>
                  <a:outerShdw blurRad="38100" dist="38100" dir="2700000" algn="tl">
                    <a:srgbClr val="C0C0C0"/>
                  </a:outerShdw>
                </a:effectLst>
              </a:rPr>
              <a:t>1</a:t>
            </a:r>
            <a:endParaRPr lang="es-ES" sz="1000" i="0">
              <a:effectLst>
                <a:outerShdw blurRad="38100" dist="38100" dir="2700000" algn="tl">
                  <a:srgbClr val="C0C0C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9600" y="838200"/>
            <a:ext cx="7924800" cy="4144963"/>
          </a:xfrm>
          <a:prstGeom prst="rect">
            <a:avLst/>
          </a:prstGeom>
          <a:noFill/>
          <a:ln w="9525">
            <a:noFill/>
            <a:miter lim="800000"/>
            <a:headEnd/>
            <a:tailEnd/>
          </a:ln>
          <a:effectLst/>
        </p:spPr>
        <p:txBody>
          <a:bodyPr>
            <a:spAutoFit/>
          </a:bodyPr>
          <a:lstStyle/>
          <a:p>
            <a:pPr algn="just">
              <a:lnSpc>
                <a:spcPct val="80000"/>
              </a:lnSpc>
              <a:spcBef>
                <a:spcPct val="50000"/>
              </a:spcBef>
              <a:buClrTx/>
              <a:buSzTx/>
            </a:pPr>
            <a:r>
              <a:rPr lang="es-MX" sz="1600" b="1">
                <a:effectLst/>
                <a:cs typeface="Arial" charset="0"/>
              </a:rPr>
              <a:t>Conceptos generales extraídos del diagnóstico – 12/03</a:t>
            </a:r>
          </a:p>
          <a:p>
            <a:pPr algn="just">
              <a:lnSpc>
                <a:spcPct val="80000"/>
              </a:lnSpc>
              <a:spcBef>
                <a:spcPct val="50000"/>
              </a:spcBef>
              <a:buClrTx/>
              <a:buSzTx/>
              <a:buFontTx/>
              <a:buChar char="•"/>
            </a:pPr>
            <a:r>
              <a:rPr lang="es-MX" sz="1600" b="1">
                <a:effectLst/>
                <a:cs typeface="Arial" charset="0"/>
              </a:rPr>
              <a:t>  Tarariras – Dpto. de Colonia</a:t>
            </a:r>
          </a:p>
          <a:p>
            <a:pPr algn="just">
              <a:lnSpc>
                <a:spcPct val="80000"/>
              </a:lnSpc>
              <a:spcBef>
                <a:spcPct val="50000"/>
              </a:spcBef>
              <a:buClrTx/>
              <a:buSzTx/>
            </a:pPr>
            <a:r>
              <a:rPr lang="es-MX" sz="1600">
                <a:effectLst/>
                <a:cs typeface="Arial" charset="0"/>
              </a:rPr>
              <a:t>Se resaltó el concepto de ubicación geográfica de esta empresa como  una región de América del Sur, en la Répúbica Oriental del Urugya en el dpto. de Colonia, que posee condiciones ambientales naturales privilegiadas que se ha convertido en una comunidad agro-industrial moderna y eficiente del país, donde la gran fuente de ingresos aún sigue siendo la excelencia en la fabricación de quesos.</a:t>
            </a:r>
          </a:p>
          <a:p>
            <a:pPr algn="just">
              <a:lnSpc>
                <a:spcPct val="80000"/>
              </a:lnSpc>
              <a:spcBef>
                <a:spcPct val="50000"/>
              </a:spcBef>
              <a:buClrTx/>
              <a:buSzTx/>
              <a:buFontTx/>
              <a:buChar char="•"/>
            </a:pPr>
            <a:r>
              <a:rPr lang="es-MX" sz="1600">
                <a:effectLst/>
                <a:cs typeface="Arial" charset="0"/>
              </a:rPr>
              <a:t>  </a:t>
            </a:r>
            <a:r>
              <a:rPr lang="es-MX" sz="1600" b="1">
                <a:effectLst/>
                <a:cs typeface="Arial" charset="0"/>
              </a:rPr>
              <a:t>Antecedentes históricos</a:t>
            </a:r>
          </a:p>
          <a:p>
            <a:pPr algn="just">
              <a:lnSpc>
                <a:spcPct val="80000"/>
              </a:lnSpc>
              <a:spcBef>
                <a:spcPct val="50000"/>
              </a:spcBef>
              <a:buClrTx/>
              <a:buSzTx/>
            </a:pPr>
            <a:r>
              <a:rPr lang="es-MX" sz="1600">
                <a:effectLst/>
              </a:rPr>
              <a:t>Quesos Maia es una empresa moderna en el mercado uruguayo con 5  años de actividad industrial  y comercial. Posee un importante  parque industrial equipado con tecnólogia europea de primer nivel internacional, en el cual pudimos constatar preocupación por el buen mantenimiento. </a:t>
            </a:r>
          </a:p>
          <a:p>
            <a:pPr algn="just">
              <a:lnSpc>
                <a:spcPct val="80000"/>
              </a:lnSpc>
              <a:spcBef>
                <a:spcPct val="50000"/>
              </a:spcBef>
              <a:buClrTx/>
              <a:buSzTx/>
              <a:buFontTx/>
              <a:buChar char="•"/>
            </a:pPr>
            <a:r>
              <a:rPr lang="es-MX" sz="1600" b="1">
                <a:effectLst/>
              </a:rPr>
              <a:t> Concepto de negocio</a:t>
            </a:r>
          </a:p>
          <a:p>
            <a:pPr algn="just">
              <a:lnSpc>
                <a:spcPct val="80000"/>
              </a:lnSpc>
              <a:spcBef>
                <a:spcPct val="50000"/>
              </a:spcBef>
              <a:buClrTx/>
              <a:buSzTx/>
            </a:pPr>
            <a:r>
              <a:rPr lang="es-MX" sz="1600">
                <a:effectLst/>
              </a:rPr>
              <a:t>Se dedica a la fabricación y elaboración de quesos artesanales redescubriendo el verdadero sabor del queso, sin conservantes ni aditivos,  lo que marca la diferencia de la línea de productos (MAIA) de la competencia altamente industrializada donde el sabor se pierde y parece standarizarse en todas las otras.</a:t>
            </a:r>
            <a:endParaRPr lang="es-MX" sz="1600" b="1">
              <a:effectLst/>
              <a:cs typeface="Arial" charset="0"/>
            </a:endParaRPr>
          </a:p>
        </p:txBody>
      </p:sp>
      <p:sp>
        <p:nvSpPr>
          <p:cNvPr id="3075" name="Rectangle 3"/>
          <p:cNvSpPr>
            <a:spLocks noChangeArrowheads="1"/>
          </p:cNvSpPr>
          <p:nvPr/>
        </p:nvSpPr>
        <p:spPr bwMode="auto">
          <a:xfrm>
            <a:off x="533400" y="228600"/>
            <a:ext cx="1593850" cy="396875"/>
          </a:xfrm>
          <a:prstGeom prst="rect">
            <a:avLst/>
          </a:prstGeom>
          <a:noFill/>
          <a:ln w="9525">
            <a:noFill/>
            <a:miter lim="800000"/>
            <a:headEnd/>
            <a:tailEnd/>
          </a:ln>
          <a:effectLst/>
        </p:spPr>
        <p:txBody>
          <a:bodyPr wrap="none">
            <a:spAutoFit/>
          </a:bodyPr>
          <a:lstStyle/>
          <a:p>
            <a:pPr>
              <a:lnSpc>
                <a:spcPct val="100000"/>
              </a:lnSpc>
              <a:buClrTx/>
              <a:buSzTx/>
            </a:pPr>
            <a:r>
              <a:rPr lang="es-MX" sz="2000" b="1" i="0">
                <a:solidFill>
                  <a:srgbClr val="FF3300"/>
                </a:solidFill>
                <a:effectLst/>
              </a:rPr>
              <a:t>Introducción</a:t>
            </a:r>
            <a:endParaRPr lang="es-ES" sz="2000" b="1" i="0">
              <a:solidFill>
                <a:srgbClr val="FF3300"/>
              </a:solidFill>
              <a:effectLst/>
            </a:endParaRPr>
          </a:p>
        </p:txBody>
      </p:sp>
      <p:sp>
        <p:nvSpPr>
          <p:cNvPr id="3076" name="Text Box 4"/>
          <p:cNvSpPr txBox="1">
            <a:spLocks noChangeArrowheads="1"/>
          </p:cNvSpPr>
          <p:nvPr/>
        </p:nvSpPr>
        <p:spPr bwMode="auto">
          <a:xfrm>
            <a:off x="1524000" y="5410200"/>
            <a:ext cx="6172200" cy="968375"/>
          </a:xfrm>
          <a:prstGeom prst="rect">
            <a:avLst/>
          </a:prstGeom>
          <a:noFill/>
          <a:ln w="9525">
            <a:noFill/>
            <a:miter lim="800000"/>
            <a:headEnd/>
            <a:tailEnd/>
          </a:ln>
          <a:effectLst/>
        </p:spPr>
        <p:txBody>
          <a:bodyPr>
            <a:spAutoFit/>
          </a:bodyPr>
          <a:lstStyle/>
          <a:p>
            <a:pPr algn="ctr">
              <a:spcBef>
                <a:spcPct val="50000"/>
              </a:spcBef>
            </a:pPr>
            <a:r>
              <a:rPr lang="es-MX" sz="3200" b="1">
                <a:solidFill>
                  <a:schemeClr val="accent2"/>
                </a:solidFill>
                <a:effectLst>
                  <a:outerShdw blurRad="38100" dist="38100" dir="2700000" algn="tl">
                    <a:srgbClr val="C0C0C0"/>
                  </a:outerShdw>
                </a:effectLst>
              </a:rPr>
              <a:t>FOTOS PLANTA INDUSTRIAL Y ENTORNO</a:t>
            </a:r>
            <a:endParaRPr lang="es-ES" sz="3200" b="1">
              <a:solidFill>
                <a:schemeClr val="accent2"/>
              </a:solidFill>
              <a:effectLst>
                <a:outerShdw blurRad="38100" dist="38100" dir="2700000" algn="tl">
                  <a:srgbClr val="C0C0C0"/>
                </a:outerShdw>
              </a:effectLst>
            </a:endParaRPr>
          </a:p>
        </p:txBody>
      </p:sp>
      <p:sp>
        <p:nvSpPr>
          <p:cNvPr id="3077" name="Text Box 5"/>
          <p:cNvSpPr txBox="1">
            <a:spLocks noChangeArrowheads="1"/>
          </p:cNvSpPr>
          <p:nvPr/>
        </p:nvSpPr>
        <p:spPr bwMode="auto">
          <a:xfrm>
            <a:off x="8686800" y="6553200"/>
            <a:ext cx="457200" cy="228600"/>
          </a:xfrm>
          <a:prstGeom prst="rect">
            <a:avLst/>
          </a:prstGeom>
          <a:noFill/>
          <a:ln w="9525">
            <a:noFill/>
            <a:miter lim="800000"/>
            <a:headEnd/>
            <a:tailEnd/>
          </a:ln>
          <a:effectLst/>
        </p:spPr>
        <p:txBody>
          <a:bodyPr>
            <a:spAutoFit/>
          </a:bodyPr>
          <a:lstStyle/>
          <a:p>
            <a:pPr>
              <a:spcBef>
                <a:spcPct val="50000"/>
              </a:spcBef>
            </a:pPr>
            <a:r>
              <a:rPr lang="es-MX" sz="1000" i="0">
                <a:effectLst>
                  <a:outerShdw blurRad="38100" dist="38100" dir="2700000" algn="tl">
                    <a:srgbClr val="C0C0C0"/>
                  </a:outerShdw>
                </a:effectLst>
              </a:rPr>
              <a:t>2</a:t>
            </a:r>
            <a:endParaRPr lang="es-ES" sz="1000" i="0">
              <a:effectLst>
                <a:outerShdw blurRad="38100" dist="38100" dir="2700000" algn="tl">
                  <a:srgbClr val="C0C0C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ext Box 9"/>
          <p:cNvSpPr txBox="1">
            <a:spLocks noChangeArrowheads="1"/>
          </p:cNvSpPr>
          <p:nvPr/>
        </p:nvSpPr>
        <p:spPr bwMode="auto">
          <a:xfrm>
            <a:off x="228600" y="1695450"/>
            <a:ext cx="8686800" cy="3536950"/>
          </a:xfrm>
          <a:prstGeom prst="rect">
            <a:avLst/>
          </a:prstGeom>
          <a:noFill/>
          <a:ln w="28575">
            <a:solidFill>
              <a:srgbClr val="CC3300"/>
            </a:solidFill>
            <a:miter lim="800000"/>
            <a:headEnd/>
            <a:tailEnd/>
          </a:ln>
          <a:effectLst/>
        </p:spPr>
        <p:txBody>
          <a:bodyPr>
            <a:spAutoFit/>
          </a:bodyPr>
          <a:lstStyle/>
          <a:p>
            <a:pPr algn="just">
              <a:lnSpc>
                <a:spcPct val="100000"/>
              </a:lnSpc>
              <a:buClrTx/>
              <a:buSzTx/>
            </a:pPr>
            <a:r>
              <a:rPr lang="es-ES" sz="2800">
                <a:effectLst/>
                <a:cs typeface="Times New Roman" pitchFamily="18" charset="0"/>
              </a:rPr>
              <a:t>Contribuimos a la sociedad </a:t>
            </a:r>
            <a:r>
              <a:rPr lang="es-MX" sz="2800">
                <a:effectLst/>
                <a:cs typeface="Times New Roman" pitchFamily="18" charset="0"/>
              </a:rPr>
              <a:t>rescatando</a:t>
            </a:r>
            <a:r>
              <a:rPr lang="es-ES" sz="2800">
                <a:effectLst/>
                <a:cs typeface="Times New Roman" pitchFamily="18" charset="0"/>
              </a:rPr>
              <a:t> en </a:t>
            </a:r>
            <a:r>
              <a:rPr lang="es-MX" sz="2800">
                <a:effectLst/>
                <a:cs typeface="Times New Roman" pitchFamily="18" charset="0"/>
              </a:rPr>
              <a:t>la elaboración  una excelente línea de productos, el verdadero sabor del queso artesanal</a:t>
            </a:r>
            <a:r>
              <a:rPr lang="es-ES" sz="2800">
                <a:effectLst/>
                <a:cs typeface="Times New Roman" pitchFamily="18" charset="0"/>
              </a:rPr>
              <a:t> siendo nuestra premisa la satisfacción de nuestros clientes. Para ello es necesario contar con personal comprometido y motivado. Cumpliendo con estos principios lograremos ser una empresa líder</a:t>
            </a:r>
            <a:r>
              <a:rPr lang="es-MX" sz="2800">
                <a:effectLst/>
                <a:cs typeface="Times New Roman" pitchFamily="18" charset="0"/>
              </a:rPr>
              <a:t> </a:t>
            </a:r>
            <a:r>
              <a:rPr lang="es-ES" sz="2800">
                <a:effectLst/>
                <a:cs typeface="Times New Roman" pitchFamily="18" charset="0"/>
              </a:rPr>
              <a:t>respetada por propios y</a:t>
            </a:r>
            <a:r>
              <a:rPr lang="es-ES" sz="2800" b="1">
                <a:solidFill>
                  <a:srgbClr val="008000"/>
                </a:solidFill>
                <a:effectLst/>
                <a:cs typeface="Times New Roman" pitchFamily="18" charset="0"/>
              </a:rPr>
              <a:t> </a:t>
            </a:r>
            <a:r>
              <a:rPr lang="es-MX" sz="2800">
                <a:effectLst/>
                <a:cs typeface="Times New Roman" pitchFamily="18" charset="0"/>
              </a:rPr>
              <a:t>ajenos </a:t>
            </a:r>
            <a:r>
              <a:rPr lang="es-ES" sz="2800">
                <a:effectLst/>
                <a:cs typeface="Times New Roman" pitchFamily="18" charset="0"/>
              </a:rPr>
              <a:t>logrando mantener nuestro crecimiento firme y sostenido, con buenos índices</a:t>
            </a:r>
            <a:r>
              <a:rPr lang="es-MX" sz="2800">
                <a:effectLst/>
                <a:cs typeface="Times New Roman" pitchFamily="18" charset="0"/>
              </a:rPr>
              <a:t> de </a:t>
            </a:r>
            <a:r>
              <a:rPr lang="es-ES" sz="2800">
                <a:effectLst/>
                <a:cs typeface="Times New Roman" pitchFamily="18" charset="0"/>
              </a:rPr>
              <a:t>rentabilidad</a:t>
            </a:r>
            <a:endParaRPr lang="es-ES" sz="2800" b="1">
              <a:effectLst/>
              <a:cs typeface="Times New Roman" pitchFamily="18" charset="0"/>
            </a:endParaRPr>
          </a:p>
        </p:txBody>
      </p:sp>
      <p:sp>
        <p:nvSpPr>
          <p:cNvPr id="4109" name="Rectangle 13"/>
          <p:cNvSpPr>
            <a:spLocks noChangeArrowheads="1"/>
          </p:cNvSpPr>
          <p:nvPr/>
        </p:nvSpPr>
        <p:spPr bwMode="auto">
          <a:xfrm>
            <a:off x="152400" y="457200"/>
            <a:ext cx="2127250" cy="585788"/>
          </a:xfrm>
          <a:prstGeom prst="rect">
            <a:avLst/>
          </a:prstGeom>
          <a:noFill/>
          <a:ln w="9525">
            <a:noFill/>
            <a:miter lim="800000"/>
            <a:headEnd/>
            <a:tailEnd/>
          </a:ln>
          <a:effectLst/>
        </p:spPr>
        <p:txBody>
          <a:bodyPr wrap="none">
            <a:spAutoFit/>
          </a:bodyPr>
          <a:lstStyle/>
          <a:p>
            <a:r>
              <a:rPr lang="es-MX" sz="3600" b="1">
                <a:solidFill>
                  <a:schemeClr val="accent2"/>
                </a:solidFill>
                <a:effectLst>
                  <a:outerShdw blurRad="38100" dist="38100" dir="2700000" algn="tl">
                    <a:srgbClr val="C0C0C0"/>
                  </a:outerShdw>
                </a:effectLst>
              </a:rPr>
              <a:t>La Misión</a:t>
            </a:r>
            <a:endParaRPr lang="es-ES" sz="3600" b="1">
              <a:solidFill>
                <a:schemeClr val="accent2"/>
              </a:solidFill>
              <a:effectLst>
                <a:outerShdw blurRad="38100" dist="38100" dir="2700000" algn="tl">
                  <a:srgbClr val="C0C0C0"/>
                </a:outerShdw>
              </a:effectLst>
            </a:endParaRPr>
          </a:p>
        </p:txBody>
      </p:sp>
      <p:sp>
        <p:nvSpPr>
          <p:cNvPr id="4110" name="Text Box 14"/>
          <p:cNvSpPr txBox="1">
            <a:spLocks noChangeArrowheads="1"/>
          </p:cNvSpPr>
          <p:nvPr/>
        </p:nvSpPr>
        <p:spPr bwMode="auto">
          <a:xfrm>
            <a:off x="8686800" y="6553200"/>
            <a:ext cx="457200" cy="228600"/>
          </a:xfrm>
          <a:prstGeom prst="rect">
            <a:avLst/>
          </a:prstGeom>
          <a:noFill/>
          <a:ln w="9525">
            <a:noFill/>
            <a:miter lim="800000"/>
            <a:headEnd/>
            <a:tailEnd/>
          </a:ln>
          <a:effectLst/>
        </p:spPr>
        <p:txBody>
          <a:bodyPr>
            <a:spAutoFit/>
          </a:bodyPr>
          <a:lstStyle/>
          <a:p>
            <a:pPr>
              <a:spcBef>
                <a:spcPct val="50000"/>
              </a:spcBef>
            </a:pPr>
            <a:r>
              <a:rPr lang="es-MX" sz="1000" i="0">
                <a:effectLst>
                  <a:outerShdw blurRad="38100" dist="38100" dir="2700000" algn="tl">
                    <a:srgbClr val="C0C0C0"/>
                  </a:outerShdw>
                </a:effectLst>
              </a:rPr>
              <a:t>3</a:t>
            </a:r>
            <a:endParaRPr lang="es-ES" sz="1000" i="0">
              <a:effectLst>
                <a:outerShdw blurRad="38100" dist="38100" dir="2700000" algn="tl">
                  <a:srgbClr val="C0C0C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304800" y="893763"/>
            <a:ext cx="8610600" cy="5354637"/>
          </a:xfrm>
          <a:prstGeom prst="rect">
            <a:avLst/>
          </a:prstGeom>
          <a:noFill/>
          <a:ln w="9525">
            <a:noFill/>
            <a:miter lim="800000"/>
            <a:headEnd/>
            <a:tailEnd/>
          </a:ln>
          <a:effectLst/>
        </p:spPr>
        <p:txBody>
          <a:bodyPr>
            <a:spAutoFit/>
          </a:bodyPr>
          <a:lstStyle/>
          <a:p>
            <a:pPr algn="just">
              <a:lnSpc>
                <a:spcPct val="75000"/>
              </a:lnSpc>
              <a:buSzPct val="120000"/>
              <a:buFontTx/>
              <a:buChar char="•"/>
            </a:pPr>
            <a:r>
              <a:rPr lang="es-MX" sz="2400">
                <a:effectLst/>
              </a:rPr>
              <a:t>  Aspiramos a que nuestros clientes y consumidores en general,     </a:t>
            </a:r>
          </a:p>
          <a:p>
            <a:pPr algn="just">
              <a:lnSpc>
                <a:spcPct val="75000"/>
              </a:lnSpc>
              <a:buSzPct val="120000"/>
            </a:pPr>
            <a:r>
              <a:rPr lang="es-MX" sz="2400">
                <a:effectLst/>
              </a:rPr>
              <a:t>   descubran la seriedad de nuestra propuesta gastronómica,      </a:t>
            </a:r>
          </a:p>
          <a:p>
            <a:pPr algn="just">
              <a:lnSpc>
                <a:spcPct val="75000"/>
              </a:lnSpc>
              <a:buSzPct val="120000"/>
            </a:pPr>
            <a:r>
              <a:rPr lang="es-MX" sz="2400">
                <a:effectLst/>
              </a:rPr>
              <a:t>   responsable y confiable que se caracteriza por mantener la  </a:t>
            </a:r>
          </a:p>
          <a:p>
            <a:pPr algn="just">
              <a:lnSpc>
                <a:spcPct val="75000"/>
              </a:lnSpc>
              <a:buSzPct val="120000"/>
            </a:pPr>
            <a:r>
              <a:rPr lang="es-MX" sz="2400">
                <a:effectLst/>
              </a:rPr>
              <a:t>   garantía total de calidad y </a:t>
            </a:r>
            <a:r>
              <a:rPr lang="es-AR" sz="2400">
                <a:effectLst/>
                <a:cs typeface="Times New Roman" pitchFamily="18" charset="0"/>
              </a:rPr>
              <a:t>la consolidación en el tiempo de un   </a:t>
            </a:r>
          </a:p>
          <a:p>
            <a:pPr algn="just">
              <a:lnSpc>
                <a:spcPct val="65000"/>
              </a:lnSpc>
              <a:buSzPct val="120000"/>
            </a:pPr>
            <a:r>
              <a:rPr lang="es-AR" sz="2400">
                <a:effectLst/>
                <a:cs typeface="Times New Roman" pitchFamily="18" charset="0"/>
              </a:rPr>
              <a:t>   producto plenamente terminado e insuperable</a:t>
            </a:r>
            <a:r>
              <a:rPr lang="es-ES" sz="2400">
                <a:effectLst/>
              </a:rPr>
              <a:t> </a:t>
            </a:r>
            <a:endParaRPr lang="es-MX" sz="2400">
              <a:effectLst/>
            </a:endParaRPr>
          </a:p>
          <a:p>
            <a:pPr algn="just">
              <a:lnSpc>
                <a:spcPct val="65000"/>
              </a:lnSpc>
              <a:buSzPct val="120000"/>
            </a:pPr>
            <a:endParaRPr lang="es-MX" sz="2400">
              <a:effectLst/>
            </a:endParaRPr>
          </a:p>
          <a:p>
            <a:pPr algn="just">
              <a:lnSpc>
                <a:spcPct val="65000"/>
              </a:lnSpc>
              <a:buSzPct val="120000"/>
            </a:pPr>
            <a:r>
              <a:rPr lang="es-MX" sz="2800" b="1">
                <a:solidFill>
                  <a:srgbClr val="FF3300"/>
                </a:solidFill>
                <a:effectLst/>
              </a:rPr>
              <a:t>  Agregaríamos los siguientes conceptos:</a:t>
            </a:r>
          </a:p>
          <a:p>
            <a:pPr algn="just">
              <a:lnSpc>
                <a:spcPct val="65000"/>
              </a:lnSpc>
              <a:buSzPct val="120000"/>
            </a:pPr>
            <a:endParaRPr lang="es-MX" sz="2800" b="1">
              <a:solidFill>
                <a:srgbClr val="FF3300"/>
              </a:solidFill>
              <a:effectLst/>
            </a:endParaRPr>
          </a:p>
          <a:p>
            <a:pPr algn="just">
              <a:lnSpc>
                <a:spcPct val="65000"/>
              </a:lnSpc>
              <a:buSzPct val="120000"/>
              <a:buFontTx/>
              <a:buChar char="•"/>
            </a:pPr>
            <a:r>
              <a:rPr lang="es-MX" sz="2400">
                <a:effectLst/>
                <a:cs typeface="Times New Roman" pitchFamily="18" charset="0"/>
              </a:rPr>
              <a:t>  Lograremos </a:t>
            </a:r>
            <a:r>
              <a:rPr lang="es-ES" sz="2400">
                <a:effectLst/>
                <a:cs typeface="Times New Roman" pitchFamily="18" charset="0"/>
              </a:rPr>
              <a:t>incrementar nuestra participación en el mercado </a:t>
            </a:r>
            <a:r>
              <a:rPr lang="es-MX" sz="2400">
                <a:effectLst/>
                <a:cs typeface="Times New Roman" pitchFamily="18" charset="0"/>
              </a:rPr>
              <a:t> </a:t>
            </a:r>
          </a:p>
          <a:p>
            <a:pPr algn="just">
              <a:lnSpc>
                <a:spcPct val="75000"/>
              </a:lnSpc>
              <a:buSzPct val="120000"/>
            </a:pPr>
            <a:r>
              <a:rPr lang="es-AR" sz="2400">
                <a:effectLst/>
                <a:cs typeface="Times New Roman" pitchFamily="18" charset="0"/>
              </a:rPr>
              <a:t>   nacional y regional así como también expandir el negocio a nivel  </a:t>
            </a:r>
          </a:p>
          <a:p>
            <a:pPr algn="just">
              <a:lnSpc>
                <a:spcPct val="65000"/>
              </a:lnSpc>
              <a:buSzPct val="120000"/>
            </a:pPr>
            <a:r>
              <a:rPr lang="es-AR" sz="2400">
                <a:effectLst/>
                <a:cs typeface="Times New Roman" pitchFamily="18" charset="0"/>
              </a:rPr>
              <a:t>   Internacional.</a:t>
            </a:r>
            <a:endParaRPr lang="es-MX" sz="2400">
              <a:effectLst/>
            </a:endParaRPr>
          </a:p>
          <a:p>
            <a:pPr algn="just">
              <a:lnSpc>
                <a:spcPct val="65000"/>
              </a:lnSpc>
              <a:buSzPct val="120000"/>
              <a:buFontTx/>
              <a:buChar char="•"/>
            </a:pPr>
            <a:endParaRPr lang="es-MX" sz="2400">
              <a:effectLst/>
            </a:endParaRPr>
          </a:p>
          <a:p>
            <a:pPr algn="just">
              <a:lnSpc>
                <a:spcPct val="65000"/>
              </a:lnSpc>
              <a:buSzPct val="120000"/>
              <a:buFontTx/>
              <a:buChar char="•"/>
            </a:pPr>
            <a:r>
              <a:rPr lang="es-MX" sz="2400">
                <a:effectLst/>
              </a:rPr>
              <a:t>  Trabajaremos intensamente para lograr la Certificación en   </a:t>
            </a:r>
          </a:p>
          <a:p>
            <a:pPr algn="just">
              <a:lnSpc>
                <a:spcPct val="65000"/>
              </a:lnSpc>
              <a:buSzPct val="120000"/>
            </a:pPr>
            <a:r>
              <a:rPr lang="es-MX" sz="2400">
                <a:effectLst/>
              </a:rPr>
              <a:t>   Normas ISO 9000.</a:t>
            </a:r>
          </a:p>
          <a:p>
            <a:pPr algn="just">
              <a:lnSpc>
                <a:spcPct val="65000"/>
              </a:lnSpc>
              <a:buSzPct val="120000"/>
              <a:buFontTx/>
              <a:buChar char="•"/>
            </a:pPr>
            <a:endParaRPr lang="es-MX" sz="2400">
              <a:effectLst/>
            </a:endParaRPr>
          </a:p>
          <a:p>
            <a:pPr algn="just">
              <a:lnSpc>
                <a:spcPct val="65000"/>
              </a:lnSpc>
              <a:buSzPct val="120000"/>
              <a:buFontTx/>
              <a:buChar char="•"/>
            </a:pPr>
            <a:r>
              <a:rPr lang="es-MX" sz="2400">
                <a:effectLst/>
              </a:rPr>
              <a:t> Nos comprometemos a mantener el cuidado responsable del Medio  </a:t>
            </a:r>
          </a:p>
          <a:p>
            <a:pPr algn="just">
              <a:lnSpc>
                <a:spcPct val="65000"/>
              </a:lnSpc>
              <a:buSzPct val="120000"/>
            </a:pPr>
            <a:r>
              <a:rPr lang="es-MX" sz="2400">
                <a:effectLst/>
              </a:rPr>
              <a:t>  Ambiente y así lograr  la Certificación de Normas ISO 14000.</a:t>
            </a:r>
          </a:p>
          <a:p>
            <a:pPr algn="just">
              <a:lnSpc>
                <a:spcPct val="65000"/>
              </a:lnSpc>
              <a:buSzPct val="120000"/>
            </a:pPr>
            <a:endParaRPr lang="es-MX" sz="2400">
              <a:effectLst/>
            </a:endParaRPr>
          </a:p>
          <a:p>
            <a:pPr algn="just">
              <a:lnSpc>
                <a:spcPct val="65000"/>
              </a:lnSpc>
              <a:buSzPct val="120000"/>
              <a:buFontTx/>
              <a:buChar char="•"/>
            </a:pPr>
            <a:r>
              <a:rPr lang="es-MX" sz="2400">
                <a:effectLst/>
              </a:rPr>
              <a:t> Continuaremos estimulando  a nuestro personal y colaboradores a  </a:t>
            </a:r>
          </a:p>
          <a:p>
            <a:pPr algn="just">
              <a:lnSpc>
                <a:spcPct val="65000"/>
              </a:lnSpc>
              <a:buSzPct val="120000"/>
            </a:pPr>
            <a:r>
              <a:rPr lang="es-MX" sz="2400">
                <a:effectLst/>
              </a:rPr>
              <a:t>   traves de una constante en su capacitación y mantendremos como </a:t>
            </a:r>
          </a:p>
          <a:p>
            <a:pPr algn="just">
              <a:lnSpc>
                <a:spcPct val="65000"/>
              </a:lnSpc>
              <a:buSzPct val="120000"/>
            </a:pPr>
            <a:r>
              <a:rPr lang="es-MX" sz="2400">
                <a:effectLst/>
              </a:rPr>
              <a:t>   premisa el trabajo en equipo.</a:t>
            </a:r>
            <a:endParaRPr lang="es-ES" sz="2400" b="1">
              <a:effectLst/>
            </a:endParaRPr>
          </a:p>
        </p:txBody>
      </p:sp>
      <p:sp>
        <p:nvSpPr>
          <p:cNvPr id="16388" name="Rectangle 4"/>
          <p:cNvSpPr>
            <a:spLocks noChangeArrowheads="1"/>
          </p:cNvSpPr>
          <p:nvPr/>
        </p:nvSpPr>
        <p:spPr bwMode="auto">
          <a:xfrm>
            <a:off x="412750" y="76200"/>
            <a:ext cx="2025650" cy="641350"/>
          </a:xfrm>
          <a:prstGeom prst="rect">
            <a:avLst/>
          </a:prstGeom>
          <a:noFill/>
          <a:ln w="9525">
            <a:noFill/>
            <a:miter lim="800000"/>
            <a:headEnd/>
            <a:tailEnd/>
          </a:ln>
          <a:effectLst/>
        </p:spPr>
        <p:txBody>
          <a:bodyPr wrap="none">
            <a:spAutoFit/>
          </a:bodyPr>
          <a:lstStyle/>
          <a:p>
            <a:pPr>
              <a:lnSpc>
                <a:spcPct val="100000"/>
              </a:lnSpc>
              <a:buClrTx/>
              <a:buSzTx/>
            </a:pPr>
            <a:r>
              <a:rPr lang="es-MX" sz="3600" b="1">
                <a:solidFill>
                  <a:schemeClr val="accent2"/>
                </a:solidFill>
                <a:effectLst>
                  <a:outerShdw blurRad="38100" dist="38100" dir="2700000" algn="tl">
                    <a:srgbClr val="C0C0C0"/>
                  </a:outerShdw>
                </a:effectLst>
              </a:rPr>
              <a:t>La Visión</a:t>
            </a:r>
            <a:endParaRPr lang="es-ES" sz="3600" b="1">
              <a:solidFill>
                <a:schemeClr val="accent2"/>
              </a:solidFill>
              <a:effectLst>
                <a:outerShdw blurRad="38100" dist="38100" dir="2700000" algn="tl">
                  <a:srgbClr val="C0C0C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258763"/>
            <a:ext cx="8610600" cy="579437"/>
          </a:xfrm>
          <a:prstGeom prst="rect">
            <a:avLst/>
          </a:prstGeom>
          <a:noFill/>
          <a:ln w="9525">
            <a:noFill/>
            <a:miter lim="800000"/>
            <a:headEnd/>
            <a:tailEnd/>
          </a:ln>
          <a:effectLst/>
        </p:spPr>
        <p:txBody>
          <a:bodyPr>
            <a:spAutoFit/>
          </a:bodyPr>
          <a:lstStyle/>
          <a:p>
            <a:pPr algn="ctr">
              <a:lnSpc>
                <a:spcPct val="50000"/>
              </a:lnSpc>
              <a:spcBef>
                <a:spcPct val="50000"/>
              </a:spcBef>
              <a:buClrTx/>
              <a:buSzTx/>
            </a:pPr>
            <a:r>
              <a:rPr lang="es-MX" sz="2400" b="1">
                <a:solidFill>
                  <a:srgbClr val="FF3300"/>
                </a:solidFill>
                <a:effectLst/>
                <a:latin typeface="Arial" charset="0"/>
                <a:cs typeface="Arial" charset="0"/>
              </a:rPr>
              <a:t>Conceptos principales  extraídos del diagnóstico – 12/03</a:t>
            </a:r>
          </a:p>
          <a:p>
            <a:pPr algn="ctr">
              <a:lnSpc>
                <a:spcPct val="50000"/>
              </a:lnSpc>
              <a:spcBef>
                <a:spcPct val="50000"/>
              </a:spcBef>
              <a:buClrTx/>
              <a:buSzTx/>
            </a:pPr>
            <a:r>
              <a:rPr lang="es-MX" sz="2000" b="1">
                <a:effectLst/>
                <a:latin typeface="Arial" charset="0"/>
                <a:cs typeface="Arial" charset="0"/>
              </a:rPr>
              <a:t>Análisis Interno y Externo (FODA)</a:t>
            </a:r>
          </a:p>
        </p:txBody>
      </p:sp>
      <p:graphicFrame>
        <p:nvGraphicFramePr>
          <p:cNvPr id="5280" name="Group 160"/>
          <p:cNvGraphicFramePr>
            <a:graphicFrameLocks noGrp="1"/>
          </p:cNvGraphicFramePr>
          <p:nvPr/>
        </p:nvGraphicFramePr>
        <p:xfrm>
          <a:off x="152400" y="1225550"/>
          <a:ext cx="8839200" cy="5093208"/>
        </p:xfrm>
        <a:graphic>
          <a:graphicData uri="http://schemas.openxmlformats.org/drawingml/2006/table">
            <a:tbl>
              <a:tblPr/>
              <a:tblGrid>
                <a:gridCol w="4267200"/>
                <a:gridCol w="4572000"/>
              </a:tblGrid>
              <a:tr h="2514600">
                <a:tc>
                  <a:txBody>
                    <a:bodyPr/>
                    <a:lstStyle/>
                    <a:p>
                      <a:pPr marL="0" marR="0" lvl="0" indent="0" algn="ctr" defTabSz="914400" rtl="0" eaLnBrk="1" fontAlgn="base" latinLnBrk="0" hangingPunct="1">
                        <a:lnSpc>
                          <a:spcPct val="80000"/>
                        </a:lnSpc>
                        <a:spcBef>
                          <a:spcPct val="20000"/>
                        </a:spcBef>
                        <a:spcAft>
                          <a:spcPct val="0"/>
                        </a:spcAft>
                        <a:buClrTx/>
                        <a:buSzPct val="115000"/>
                        <a:buFontTx/>
                        <a:buNone/>
                        <a:tabLst/>
                      </a:pPr>
                      <a:endParaRPr kumimoji="0" lang="es-MX" sz="1200" b="0"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80000"/>
                        </a:lnSpc>
                        <a:spcBef>
                          <a:spcPct val="20000"/>
                        </a:spcBef>
                        <a:spcAft>
                          <a:spcPct val="0"/>
                        </a:spcAft>
                        <a:buClrTx/>
                        <a:buSzPct val="115000"/>
                        <a:buFontTx/>
                        <a:buNone/>
                        <a:tabLst/>
                      </a:pPr>
                      <a:r>
                        <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rPr>
                        <a:t>FORTALEZAS</a:t>
                      </a:r>
                    </a:p>
                    <a:p>
                      <a:pPr marL="0" marR="0" lvl="0" indent="0" algn="l" defTabSz="914400" rtl="0" eaLnBrk="1" fontAlgn="base" latinLnBrk="0" hangingPunct="1">
                        <a:lnSpc>
                          <a:spcPct val="80000"/>
                        </a:lnSpc>
                        <a:spcBef>
                          <a:spcPct val="20000"/>
                        </a:spcBef>
                        <a:spcAft>
                          <a:spcPct val="0"/>
                        </a:spcAft>
                        <a:buClrTx/>
                        <a:buSzPct val="115000"/>
                        <a:buFontTx/>
                        <a:buNone/>
                        <a:tabLst/>
                      </a:pPr>
                      <a:endParaRPr kumimoji="0" lang="es-MX" sz="1200" b="1"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0" u="none" strike="noStrike" cap="none" normalizeH="0" baseline="0" smtClean="0">
                          <a:ln>
                            <a:noFill/>
                          </a:ln>
                          <a:solidFill>
                            <a:schemeClr val="tx1"/>
                          </a:solidFill>
                          <a:effectLst/>
                          <a:latin typeface="Arial" charset="0"/>
                        </a:rPr>
                        <a:t>   </a:t>
                      </a:r>
                      <a:r>
                        <a:rPr kumimoji="0" lang="es-MX" sz="1200" b="0" i="1" u="none" strike="noStrike" cap="none" normalizeH="0" baseline="0" smtClean="0">
                          <a:ln>
                            <a:noFill/>
                          </a:ln>
                          <a:solidFill>
                            <a:schemeClr val="tx1"/>
                          </a:solidFill>
                          <a:effectLst/>
                          <a:latin typeface="Arial" charset="0"/>
                        </a:rPr>
                        <a:t>Mantiene la  excelencia en la calidad de sus   </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productos artesanales y naturales.</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Empresa con presencia en las grandes superficies.</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Buena aceptación de sus productos en mercados </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muy exigentes.</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Buena presentación en impresos (folletería, </a:t>
                      </a:r>
                    </a:p>
                    <a:p>
                      <a:pPr marL="0" marR="0" lvl="0" indent="0" algn="l" defTabSz="914400" rtl="0" eaLnBrk="1" fontAlgn="base" latinLnBrk="0" hangingPunct="1">
                        <a:lnSpc>
                          <a:spcPct val="80000"/>
                        </a:lnSpc>
                        <a:spcBef>
                          <a:spcPct val="20000"/>
                        </a:spcBef>
                        <a:spcAft>
                          <a:spcPct val="0"/>
                        </a:spcAft>
                        <a:buClr>
                          <a:srgbClr val="FF3300"/>
                        </a:buClr>
                        <a:buSzPct val="120000"/>
                        <a:buFontTx/>
                        <a:buNone/>
                        <a:tabLst/>
                      </a:pPr>
                      <a:r>
                        <a:rPr kumimoji="0" lang="es-MX" sz="1200" b="0" i="1" u="none" strike="noStrike" cap="none" normalizeH="0" baseline="0" smtClean="0">
                          <a:ln>
                            <a:noFill/>
                          </a:ln>
                          <a:solidFill>
                            <a:schemeClr val="tx1"/>
                          </a:solidFill>
                          <a:effectLst/>
                          <a:latin typeface="Arial" charset="0"/>
                        </a:rPr>
                        <a:t>     etiquetado, envasado</a:t>
                      </a:r>
                      <a:r>
                        <a:rPr kumimoji="0" lang="es-MX" sz="1200" b="0" i="0" u="none" strike="noStrike" cap="none" normalizeH="0" baseline="0" smtClean="0">
                          <a:ln>
                            <a:noFill/>
                          </a:ln>
                          <a:solidFill>
                            <a:schemeClr val="tx1"/>
                          </a:solidFill>
                          <a:effectLst/>
                          <a:latin typeface="Arial" charset="0"/>
                        </a:rPr>
                        <a:t>)</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50000">
                          <a:srgbClr val="FFFFFF"/>
                        </a:gs>
                        <a:gs pos="100000">
                          <a:srgbClr val="CCFFFF"/>
                        </a:gs>
                      </a:gsLst>
                      <a:lin ang="2700000" scaled="1"/>
                    </a:gradFill>
                  </a:tcPr>
                </a:tc>
                <a:tc>
                  <a:txBody>
                    <a:bodyPr/>
                    <a:lstStyle/>
                    <a:p>
                      <a:pPr marL="0" marR="0" lvl="0" indent="0" algn="ctr" defTabSz="914400" rtl="0" eaLnBrk="1" fontAlgn="base" latinLnBrk="0" hangingPunct="1">
                        <a:lnSpc>
                          <a:spcPct val="80000"/>
                        </a:lnSpc>
                        <a:spcBef>
                          <a:spcPct val="20000"/>
                        </a:spcBef>
                        <a:spcAft>
                          <a:spcPct val="0"/>
                        </a:spcAft>
                        <a:buClrTx/>
                        <a:buSzPct val="115000"/>
                        <a:buFontTx/>
                        <a:buNone/>
                        <a:tabLst/>
                      </a:pPr>
                      <a:endParaRPr kumimoji="0" lang="es-MX" sz="1200" b="0"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80000"/>
                        </a:lnSpc>
                        <a:spcBef>
                          <a:spcPct val="20000"/>
                        </a:spcBef>
                        <a:spcAft>
                          <a:spcPct val="0"/>
                        </a:spcAft>
                        <a:buClrTx/>
                        <a:buSzPct val="115000"/>
                        <a:buFontTx/>
                        <a:buNone/>
                        <a:tabLst/>
                      </a:pPr>
                      <a:r>
                        <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rPr>
                        <a:t>OPORTUNIDADES</a:t>
                      </a:r>
                    </a:p>
                    <a:p>
                      <a:pPr marL="0" marR="0" lvl="0" indent="0" algn="l" defTabSz="914400" rtl="0" eaLnBrk="1" fontAlgn="base" latinLnBrk="0" hangingPunct="1">
                        <a:lnSpc>
                          <a:spcPct val="80000"/>
                        </a:lnSpc>
                        <a:spcBef>
                          <a:spcPct val="20000"/>
                        </a:spcBef>
                        <a:spcAft>
                          <a:spcPct val="0"/>
                        </a:spcAft>
                        <a:buClrTx/>
                        <a:buSzPct val="115000"/>
                        <a:buFontTx/>
                        <a:buNone/>
                        <a:tabLst/>
                      </a:pPr>
                      <a:endParaRPr kumimoji="0" lang="es-MX" sz="1200" b="0"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0" u="none" strike="noStrike" cap="none" normalizeH="0" baseline="0" smtClean="0">
                          <a:ln>
                            <a:noFill/>
                          </a:ln>
                          <a:solidFill>
                            <a:schemeClr val="tx1"/>
                          </a:solidFill>
                          <a:effectLst/>
                          <a:latin typeface="Arial" charset="0"/>
                        </a:rPr>
                        <a:t>  </a:t>
                      </a:r>
                      <a:r>
                        <a:rPr kumimoji="0" lang="es-MX" sz="1200" b="0" i="1" u="none" strike="noStrike" cap="none" normalizeH="0" baseline="0" smtClean="0">
                          <a:ln>
                            <a:noFill/>
                          </a:ln>
                          <a:solidFill>
                            <a:schemeClr val="tx1"/>
                          </a:solidFill>
                          <a:effectLst/>
                          <a:latin typeface="Arial" charset="0"/>
                        </a:rPr>
                        <a:t>Gran potencial natural y tecnológico colaboró a mantener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una estabilidad económica financiera a pesar de la crisis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país.</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Crecimiento sostenido del sector llevará a un aumento en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la rentabilidad e inversiones.</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Excelente packing a un buen nivel de precios, además de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los productos de venta masiva cuenta con los selectos de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exportación.</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Optimizando las promociones se logrará mejor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posicionamiento en el mercado nacional para lograr marcar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futura presencia internacional.</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50000">
                          <a:srgbClr val="FFFFFF"/>
                        </a:gs>
                        <a:gs pos="100000">
                          <a:srgbClr val="CCFFFF"/>
                        </a:gs>
                      </a:gsLst>
                      <a:lin ang="2700000" scaled="1"/>
                    </a:gradFill>
                  </a:tcPr>
                </a:tc>
              </a:tr>
              <a:tr h="2374900">
                <a:tc>
                  <a:txBody>
                    <a:bodyPr/>
                    <a:lstStyle/>
                    <a:p>
                      <a:pPr marL="0" marR="0" lvl="0" indent="0" algn="ctr" defTabSz="914400" rtl="0" eaLnBrk="1" fontAlgn="base" latinLnBrk="0" hangingPunct="1">
                        <a:lnSpc>
                          <a:spcPct val="80000"/>
                        </a:lnSpc>
                        <a:spcBef>
                          <a:spcPct val="20000"/>
                        </a:spcBef>
                        <a:spcAft>
                          <a:spcPct val="0"/>
                        </a:spcAft>
                        <a:buClrTx/>
                        <a:buSzPct val="115000"/>
                        <a:buFontTx/>
                        <a:buNone/>
                        <a:tabLst/>
                      </a:pPr>
                      <a:endParaRPr kumimoji="0" lang="es-MX" sz="1200" b="0"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80000"/>
                        </a:lnSpc>
                        <a:spcBef>
                          <a:spcPct val="20000"/>
                        </a:spcBef>
                        <a:spcAft>
                          <a:spcPct val="0"/>
                        </a:spcAft>
                        <a:buClrTx/>
                        <a:buSzPct val="115000"/>
                        <a:buFontTx/>
                        <a:buNone/>
                        <a:tabLst/>
                      </a:pPr>
                      <a:r>
                        <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rPr>
                        <a:t>DEBILIDADES</a:t>
                      </a:r>
                    </a:p>
                    <a:p>
                      <a:pPr marL="0" marR="0" lvl="0" indent="0" algn="l" defTabSz="914400" rtl="0" eaLnBrk="1" fontAlgn="base" latinLnBrk="0" hangingPunct="1">
                        <a:lnSpc>
                          <a:spcPct val="80000"/>
                        </a:lnSpc>
                        <a:spcBef>
                          <a:spcPct val="20000"/>
                        </a:spcBef>
                        <a:spcAft>
                          <a:spcPct val="0"/>
                        </a:spcAft>
                        <a:buClrTx/>
                        <a:buSzPct val="115000"/>
                        <a:buFontTx/>
                        <a:buNone/>
                        <a:tabLst/>
                      </a:pPr>
                      <a:endPar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0" u="none" strike="noStrike" cap="none" normalizeH="0" baseline="0" smtClean="0">
                          <a:ln>
                            <a:noFill/>
                          </a:ln>
                          <a:solidFill>
                            <a:schemeClr val="tx1"/>
                          </a:solidFill>
                          <a:effectLst/>
                          <a:latin typeface="Arial" charset="0"/>
                        </a:rPr>
                        <a:t>  </a:t>
                      </a:r>
                      <a:r>
                        <a:rPr kumimoji="0" lang="es-MX" sz="1200" b="0" i="1" u="none" strike="noStrike" cap="none" normalizeH="0" baseline="0" smtClean="0">
                          <a:ln>
                            <a:noFill/>
                          </a:ln>
                          <a:solidFill>
                            <a:schemeClr val="tx1"/>
                          </a:solidFill>
                          <a:effectLst/>
                          <a:latin typeface="Arial" charset="0"/>
                        </a:rPr>
                        <a:t>Con aditivos químicos, los competidores pueden </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mejorar precios y simular el buen sabor.</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Esta empresa carece de fuerzas de ventas.</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Se debe planificar y mejorar la logística de  distribución.</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Vendedores de quesos en las grandes superficies con </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muy poco conocimiento de la marca Maia no la  ofrecen.</a:t>
                      </a:r>
                    </a:p>
                    <a:p>
                      <a:pPr marL="0" marR="0" lvl="0" indent="0" algn="l" defTabSz="914400" rtl="0" eaLnBrk="1" fontAlgn="base" latinLnBrk="0" hangingPunct="1">
                        <a:lnSpc>
                          <a:spcPct val="8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Escasa divulgación en los medios de comunicación.</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50000">
                          <a:srgbClr val="FFFFFF"/>
                        </a:gs>
                        <a:gs pos="100000">
                          <a:srgbClr val="CCFFFF"/>
                        </a:gs>
                      </a:gsLst>
                      <a:lin ang="2700000" scaled="1"/>
                    </a:gradFill>
                  </a:tcPr>
                </a:tc>
                <a:tc>
                  <a:txBody>
                    <a:bodyPr/>
                    <a:lstStyle/>
                    <a:p>
                      <a:pPr marL="0" marR="0" lvl="0" indent="0" algn="ctr" defTabSz="914400" rtl="0" eaLnBrk="1" fontAlgn="base" latinLnBrk="0" hangingPunct="1">
                        <a:lnSpc>
                          <a:spcPct val="70000"/>
                        </a:lnSpc>
                        <a:spcBef>
                          <a:spcPct val="20000"/>
                        </a:spcBef>
                        <a:spcAft>
                          <a:spcPct val="0"/>
                        </a:spcAft>
                        <a:buClrTx/>
                        <a:buSzPct val="115000"/>
                        <a:buFontTx/>
                        <a:buNone/>
                        <a:tabLst/>
                      </a:pPr>
                      <a:endParaRPr kumimoji="0" lang="es-MX" sz="1200" b="0"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70000"/>
                        </a:lnSpc>
                        <a:spcBef>
                          <a:spcPct val="20000"/>
                        </a:spcBef>
                        <a:spcAft>
                          <a:spcPct val="0"/>
                        </a:spcAft>
                        <a:buClrTx/>
                        <a:buSzPct val="115000"/>
                        <a:buFontTx/>
                        <a:buNone/>
                        <a:tabLst/>
                      </a:pPr>
                      <a:r>
                        <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rPr>
                        <a:t>AMENAZAS</a:t>
                      </a:r>
                    </a:p>
                    <a:p>
                      <a:pPr marL="0" marR="0" lvl="0" indent="0" algn="l" defTabSz="914400" rtl="0" eaLnBrk="1" fontAlgn="base" latinLnBrk="0" hangingPunct="1">
                        <a:lnSpc>
                          <a:spcPct val="70000"/>
                        </a:lnSpc>
                        <a:spcBef>
                          <a:spcPct val="20000"/>
                        </a:spcBef>
                        <a:spcAft>
                          <a:spcPct val="0"/>
                        </a:spcAft>
                        <a:buClrTx/>
                        <a:buSzPct val="115000"/>
                        <a:buFontTx/>
                        <a:buNone/>
                        <a:tabLst/>
                      </a:pPr>
                      <a:endParaRPr kumimoji="0" lang="es-MX" sz="1400" b="1" i="1" u="none" strike="noStrike" cap="none" normalizeH="0" baseline="0" smtClean="0">
                        <a:ln>
                          <a:noFill/>
                        </a:ln>
                        <a:solidFill>
                          <a:srgbClr val="FF3300"/>
                        </a:solidFill>
                        <a:effectLst>
                          <a:outerShdw blurRad="38100" dist="38100" dir="2700000" algn="tl">
                            <a:srgbClr val="C0C0C0"/>
                          </a:outerShdw>
                        </a:effectLst>
                        <a:latin typeface="Arial" charset="0"/>
                      </a:endParaRP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0" u="none" strike="noStrike" cap="none" normalizeH="0" baseline="0" smtClean="0">
                          <a:ln>
                            <a:noFill/>
                          </a:ln>
                          <a:solidFill>
                            <a:schemeClr val="tx1"/>
                          </a:solidFill>
                          <a:effectLst/>
                          <a:latin typeface="Arial" charset="0"/>
                        </a:rPr>
                        <a:t>  </a:t>
                      </a:r>
                      <a:r>
                        <a:rPr kumimoji="0" lang="es-MX" sz="1200" b="0" i="1" u="none" strike="noStrike" cap="none" normalizeH="0" baseline="0" smtClean="0">
                          <a:ln>
                            <a:noFill/>
                          </a:ln>
                          <a:solidFill>
                            <a:schemeClr val="tx1"/>
                          </a:solidFill>
                          <a:effectLst/>
                          <a:latin typeface="Arial" charset="0"/>
                        </a:rPr>
                        <a:t>Los subsidios de los países vecinos en el rubro agro industrial.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Sometimiento que sufren las empresas de mediano porte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ante las exigencias de las grandes superficies.</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Cualquier cambio de política socio-económica podría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quebrar esta frágil coyuntura revirtiéndola.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Sobredimensionar estructuras industriales y productivas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puede provocar la destrucción de la actual ecuación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económico-financiera de la empresa.</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Char char="§"/>
                        <a:tabLst/>
                      </a:pPr>
                      <a:r>
                        <a:rPr kumimoji="0" lang="es-MX" sz="1200" b="0" i="1" u="none" strike="noStrike" cap="none" normalizeH="0" baseline="0" smtClean="0">
                          <a:ln>
                            <a:noFill/>
                          </a:ln>
                          <a:solidFill>
                            <a:schemeClr val="tx1"/>
                          </a:solidFill>
                          <a:effectLst/>
                          <a:latin typeface="Arial" charset="0"/>
                        </a:rPr>
                        <a:t>  Nuevas inversiones que se esperan en el mercado de </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r>
                        <a:rPr kumimoji="0" lang="es-MX" sz="1200" b="0" i="1" u="none" strike="noStrike" cap="none" normalizeH="0" baseline="0" smtClean="0">
                          <a:ln>
                            <a:noFill/>
                          </a:ln>
                          <a:solidFill>
                            <a:schemeClr val="tx1"/>
                          </a:solidFill>
                          <a:effectLst/>
                          <a:latin typeface="Arial" charset="0"/>
                        </a:rPr>
                        <a:t>    productos lácteos pueden atraer a especuladores.</a:t>
                      </a: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endParaRPr kumimoji="0" lang="es-MX" sz="1200" b="0" i="1"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70000"/>
                        </a:lnSpc>
                        <a:spcBef>
                          <a:spcPct val="20000"/>
                        </a:spcBef>
                        <a:spcAft>
                          <a:spcPct val="0"/>
                        </a:spcAft>
                        <a:buClr>
                          <a:srgbClr val="FF3300"/>
                        </a:buClr>
                        <a:buSzPct val="115000"/>
                        <a:buFont typeface="Wingdings" pitchFamily="2" charset="2"/>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50000">
                          <a:srgbClr val="FFFFFF"/>
                        </a:gs>
                        <a:gs pos="100000">
                          <a:srgbClr val="CCFFFF"/>
                        </a:gs>
                      </a:gsLst>
                      <a:lin ang="2700000" scaled="1"/>
                    </a:gradFill>
                  </a:tcPr>
                </a:tc>
              </a:tr>
            </a:tbl>
          </a:graphicData>
        </a:graphic>
      </p:graphicFrame>
      <p:sp>
        <p:nvSpPr>
          <p:cNvPr id="5152" name="Text Box 32"/>
          <p:cNvSpPr txBox="1">
            <a:spLocks noChangeArrowheads="1"/>
          </p:cNvSpPr>
          <p:nvPr/>
        </p:nvSpPr>
        <p:spPr bwMode="auto">
          <a:xfrm>
            <a:off x="228600" y="1066800"/>
            <a:ext cx="4343400" cy="304800"/>
          </a:xfrm>
          <a:prstGeom prst="rect">
            <a:avLst/>
          </a:prstGeom>
          <a:noFill/>
          <a:ln w="9525">
            <a:noFill/>
            <a:miter lim="800000"/>
            <a:headEnd/>
            <a:tailEnd/>
          </a:ln>
          <a:effectLst/>
        </p:spPr>
        <p:txBody>
          <a:bodyPr>
            <a:spAutoFit/>
          </a:bodyPr>
          <a:lstStyle/>
          <a:p>
            <a:pPr>
              <a:lnSpc>
                <a:spcPct val="100000"/>
              </a:lnSpc>
              <a:buClrTx/>
              <a:buSzTx/>
            </a:pPr>
            <a:endParaRPr lang="es-ES" sz="1400" b="1" i="0">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7" name="AutoShape 29"/>
          <p:cNvSpPr>
            <a:spLocks noChangeArrowheads="1"/>
          </p:cNvSpPr>
          <p:nvPr/>
        </p:nvSpPr>
        <p:spPr bwMode="auto">
          <a:xfrm>
            <a:off x="6161088" y="4760913"/>
            <a:ext cx="2546350" cy="1182687"/>
          </a:xfrm>
          <a:prstGeom prst="cube">
            <a:avLst>
              <a:gd name="adj" fmla="val 25000"/>
            </a:avLst>
          </a:prstGeom>
          <a:gradFill rotWithShape="0">
            <a:gsLst>
              <a:gs pos="0">
                <a:srgbClr val="FFFFCC"/>
              </a:gs>
              <a:gs pos="100000">
                <a:schemeClr val="hlink"/>
              </a:gs>
            </a:gsLst>
            <a:path path="rect">
              <a:fillToRect l="100000" b="100000"/>
            </a:path>
          </a:gradFill>
          <a:ln w="9525">
            <a:solidFill>
              <a:schemeClr val="tx1"/>
            </a:solidFill>
            <a:miter lim="800000"/>
            <a:headEnd/>
            <a:tailEnd/>
          </a:ln>
          <a:effectLst/>
        </p:spPr>
        <p:txBody>
          <a:bodyPr anchor="ctr">
            <a:spAutoFit/>
          </a:bodyPr>
          <a:lstStyle/>
          <a:p>
            <a:endParaRPr lang="es-ES"/>
          </a:p>
        </p:txBody>
      </p:sp>
      <p:sp>
        <p:nvSpPr>
          <p:cNvPr id="7195" name="Oval 27"/>
          <p:cNvSpPr>
            <a:spLocks noChangeArrowheads="1"/>
          </p:cNvSpPr>
          <p:nvPr/>
        </p:nvSpPr>
        <p:spPr bwMode="auto">
          <a:xfrm>
            <a:off x="2819400" y="4791075"/>
            <a:ext cx="2359025" cy="1152525"/>
          </a:xfrm>
          <a:prstGeom prst="ellipse">
            <a:avLst/>
          </a:prstGeom>
          <a:gradFill rotWithShape="0">
            <a:gsLst>
              <a:gs pos="0">
                <a:srgbClr val="3366FF"/>
              </a:gs>
              <a:gs pos="50000">
                <a:srgbClr val="CCFFCC"/>
              </a:gs>
              <a:gs pos="100000">
                <a:srgbClr val="3366FF"/>
              </a:gs>
            </a:gsLst>
            <a:lin ang="5400000" scaled="1"/>
          </a:gradFill>
          <a:ln w="9525">
            <a:solidFill>
              <a:schemeClr val="tx1"/>
            </a:solidFill>
            <a:round/>
            <a:headEnd/>
            <a:tailEnd/>
          </a:ln>
          <a:effectLst>
            <a:outerShdw dist="35921" dir="2700000" algn="ctr" rotWithShape="0">
              <a:schemeClr val="bg2"/>
            </a:outerShdw>
          </a:effectLst>
        </p:spPr>
        <p:txBody>
          <a:bodyPr anchor="ctr">
            <a:spAutoFit/>
          </a:bodyPr>
          <a:lstStyle/>
          <a:p>
            <a:pPr algn="ctr"/>
            <a:endParaRPr lang="es-MX" sz="1800">
              <a:effectLst>
                <a:outerShdw blurRad="38100" dist="38100" dir="2700000" algn="tl">
                  <a:srgbClr val="FFFFFF"/>
                </a:outerShdw>
              </a:effectLst>
            </a:endParaRPr>
          </a:p>
          <a:p>
            <a:pPr algn="ctr"/>
            <a:endParaRPr lang="es-MX" sz="1800">
              <a:effectLst>
                <a:outerShdw blurRad="38100" dist="38100" dir="2700000" algn="tl">
                  <a:srgbClr val="FFFFFF"/>
                </a:outerShdw>
              </a:effectLst>
            </a:endParaRPr>
          </a:p>
          <a:p>
            <a:pPr algn="ctr"/>
            <a:endParaRPr lang="es-ES" sz="1800">
              <a:effectLst>
                <a:outerShdw blurRad="38100" dist="38100" dir="2700000" algn="tl">
                  <a:srgbClr val="FFFFFF"/>
                </a:outerShdw>
              </a:effectLst>
            </a:endParaRPr>
          </a:p>
        </p:txBody>
      </p:sp>
      <p:sp>
        <p:nvSpPr>
          <p:cNvPr id="7196" name="AutoShape 28"/>
          <p:cNvSpPr>
            <a:spLocks noChangeArrowheads="1"/>
          </p:cNvSpPr>
          <p:nvPr/>
        </p:nvSpPr>
        <p:spPr bwMode="auto">
          <a:xfrm>
            <a:off x="685800" y="4876800"/>
            <a:ext cx="1524000" cy="914400"/>
          </a:xfrm>
          <a:prstGeom prst="cube">
            <a:avLst>
              <a:gd name="adj" fmla="val 25000"/>
            </a:avLst>
          </a:prstGeom>
          <a:gradFill rotWithShape="0">
            <a:gsLst>
              <a:gs pos="0">
                <a:srgbClr val="CCECFF"/>
              </a:gs>
              <a:gs pos="100000">
                <a:srgbClr val="33CCCC"/>
              </a:gs>
            </a:gsLst>
            <a:path path="rect">
              <a:fillToRect l="50000" t="50000" r="50000" b="50000"/>
            </a:path>
          </a:gradFill>
          <a:ln w="9525">
            <a:solidFill>
              <a:schemeClr val="tx1"/>
            </a:solidFill>
            <a:miter lim="800000"/>
            <a:headEnd/>
            <a:tailEnd/>
          </a:ln>
          <a:effectLst/>
        </p:spPr>
        <p:txBody>
          <a:bodyPr anchor="ctr">
            <a:spAutoFit/>
          </a:bodyPr>
          <a:lstStyle/>
          <a:p>
            <a:endParaRPr lang="es-ES"/>
          </a:p>
        </p:txBody>
      </p:sp>
      <p:sp>
        <p:nvSpPr>
          <p:cNvPr id="7170" name="Rectangle 2"/>
          <p:cNvSpPr>
            <a:spLocks noChangeArrowheads="1"/>
          </p:cNvSpPr>
          <p:nvPr/>
        </p:nvSpPr>
        <p:spPr bwMode="auto">
          <a:xfrm>
            <a:off x="2214563" y="74613"/>
            <a:ext cx="4786312" cy="457200"/>
          </a:xfrm>
          <a:prstGeom prst="rect">
            <a:avLst/>
          </a:prstGeom>
          <a:noFill/>
          <a:ln w="9525">
            <a:noFill/>
            <a:miter lim="800000"/>
            <a:headEnd/>
            <a:tailEnd/>
          </a:ln>
          <a:effectLst/>
        </p:spPr>
        <p:txBody>
          <a:bodyPr wrap="none">
            <a:spAutoFit/>
          </a:bodyPr>
          <a:lstStyle/>
          <a:p>
            <a:pPr>
              <a:lnSpc>
                <a:spcPct val="100000"/>
              </a:lnSpc>
              <a:buClrTx/>
              <a:buSzTx/>
            </a:pPr>
            <a:r>
              <a:rPr lang="es-MX" sz="2400" b="1" i="0">
                <a:solidFill>
                  <a:srgbClr val="FF3300"/>
                </a:solidFill>
                <a:effectLst/>
                <a:latin typeface="Arial" charset="0"/>
              </a:rPr>
              <a:t>Objetivos del Plan de Marketing</a:t>
            </a:r>
            <a:endParaRPr lang="es-ES" sz="2400" b="1" i="0">
              <a:solidFill>
                <a:srgbClr val="FF3300"/>
              </a:solidFill>
              <a:effectLst/>
              <a:latin typeface="Arial" charset="0"/>
            </a:endParaRPr>
          </a:p>
        </p:txBody>
      </p:sp>
      <p:sp>
        <p:nvSpPr>
          <p:cNvPr id="7171" name="Text Box 3"/>
          <p:cNvSpPr txBox="1">
            <a:spLocks noChangeArrowheads="1"/>
          </p:cNvSpPr>
          <p:nvPr/>
        </p:nvSpPr>
        <p:spPr bwMode="auto">
          <a:xfrm>
            <a:off x="304800" y="712788"/>
            <a:ext cx="8686800" cy="3703637"/>
          </a:xfrm>
          <a:prstGeom prst="rect">
            <a:avLst/>
          </a:prstGeom>
          <a:noFill/>
          <a:ln w="9525">
            <a:noFill/>
            <a:miter lim="800000"/>
            <a:headEnd/>
            <a:tailEnd/>
          </a:ln>
          <a:effectLst/>
        </p:spPr>
        <p:txBody>
          <a:bodyPr>
            <a:spAutoFit/>
          </a:bodyPr>
          <a:lstStyle/>
          <a:p>
            <a:pPr>
              <a:buSzPct val="120000"/>
              <a:buFontTx/>
              <a:buChar char="•"/>
            </a:pPr>
            <a:r>
              <a:rPr lang="es-MX" sz="1600" b="1">
                <a:solidFill>
                  <a:schemeClr val="accent2"/>
                </a:solidFill>
                <a:effectLst/>
                <a:latin typeface="Arial" charset="0"/>
              </a:rPr>
              <a:t>   </a:t>
            </a:r>
            <a:r>
              <a:rPr lang="es-MX" sz="1800" b="1">
                <a:solidFill>
                  <a:schemeClr val="accent2"/>
                </a:solidFill>
                <a:effectLst/>
                <a:latin typeface="Arial" charset="0"/>
              </a:rPr>
              <a:t>Objetivos de venta</a:t>
            </a:r>
          </a:p>
          <a:p>
            <a:pPr>
              <a:buSzPct val="120000"/>
              <a:buFontTx/>
              <a:buChar char="•"/>
            </a:pPr>
            <a:endParaRPr lang="es-MX" sz="1800" b="1">
              <a:solidFill>
                <a:schemeClr val="accent2"/>
              </a:solidFill>
              <a:effectLst/>
              <a:latin typeface="Arial" charset="0"/>
            </a:endParaRPr>
          </a:p>
          <a:p>
            <a:pPr>
              <a:buSzPct val="120000"/>
              <a:buFontTx/>
              <a:buChar char="-"/>
            </a:pPr>
            <a:r>
              <a:rPr lang="es-MX" sz="1600" b="1">
                <a:effectLst/>
                <a:latin typeface="Arial" charset="0"/>
              </a:rPr>
              <a:t>  Táctico</a:t>
            </a:r>
          </a:p>
          <a:p>
            <a:pPr>
              <a:buSzPct val="120000"/>
              <a:buFontTx/>
              <a:buChar char="-"/>
            </a:pPr>
            <a:endParaRPr lang="es-MX" sz="1600" b="1">
              <a:effectLst/>
              <a:latin typeface="Arial" charset="0"/>
            </a:endParaRPr>
          </a:p>
          <a:p>
            <a:pPr>
              <a:buSzPct val="120000"/>
            </a:pPr>
            <a:r>
              <a:rPr lang="es-MX" sz="1600">
                <a:effectLst/>
                <a:latin typeface="Arial" charset="0"/>
              </a:rPr>
              <a:t>   Convertir (captar el mercado que tiene la competencia)</a:t>
            </a:r>
          </a:p>
          <a:p>
            <a:pPr>
              <a:buSzPct val="120000"/>
              <a:buFontTx/>
              <a:buChar char="-"/>
            </a:pPr>
            <a:r>
              <a:rPr lang="es-MX" sz="1600">
                <a:effectLst/>
                <a:latin typeface="Arial" charset="0"/>
              </a:rPr>
              <a:t>  Análisis de Tendencia</a:t>
            </a:r>
          </a:p>
          <a:p>
            <a:pPr>
              <a:buSzPct val="120000"/>
            </a:pPr>
            <a:r>
              <a:rPr lang="es-MX" sz="1600">
                <a:effectLst/>
                <a:latin typeface="Arial" charset="0"/>
              </a:rPr>
              <a:t>   Aumentar las ventas en un 15% en el primer cuatrimestre del año 2004.</a:t>
            </a:r>
          </a:p>
          <a:p>
            <a:pPr>
              <a:buSzPct val="120000"/>
            </a:pPr>
            <a:r>
              <a:rPr lang="es-MX" sz="1600" b="1">
                <a:effectLst/>
                <a:latin typeface="Arial" charset="0"/>
              </a:rPr>
              <a:t>-  Primario</a:t>
            </a:r>
          </a:p>
          <a:p>
            <a:pPr>
              <a:buSzPct val="120000"/>
            </a:pPr>
            <a:r>
              <a:rPr lang="es-MX" sz="1600">
                <a:effectLst/>
                <a:latin typeface="Arial" charset="0"/>
              </a:rPr>
              <a:t>   Incrementar el conocimiento de la marca, incentivando a los usuarios mediante una </a:t>
            </a:r>
          </a:p>
          <a:p>
            <a:pPr>
              <a:buSzPct val="120000"/>
            </a:pPr>
            <a:r>
              <a:rPr lang="es-MX" sz="1600">
                <a:effectLst/>
                <a:latin typeface="Arial" charset="0"/>
              </a:rPr>
              <a:t>   mejor  promoción de la linea de productos.</a:t>
            </a:r>
          </a:p>
          <a:p>
            <a:pPr>
              <a:buSzPct val="120000"/>
            </a:pPr>
            <a:endParaRPr lang="es-MX" sz="1600">
              <a:effectLst/>
              <a:latin typeface="Arial" charset="0"/>
            </a:endParaRPr>
          </a:p>
          <a:p>
            <a:pPr>
              <a:buSzPct val="120000"/>
              <a:buFontTx/>
              <a:buChar char="•"/>
            </a:pPr>
            <a:r>
              <a:rPr lang="es-MX" sz="1600">
                <a:effectLst/>
                <a:latin typeface="Arial" charset="0"/>
              </a:rPr>
              <a:t>  </a:t>
            </a:r>
            <a:r>
              <a:rPr lang="es-MX" sz="1800" b="1">
                <a:solidFill>
                  <a:schemeClr val="accent2"/>
                </a:solidFill>
                <a:effectLst/>
                <a:latin typeface="Arial" charset="0"/>
              </a:rPr>
              <a:t>Situación de Marketing</a:t>
            </a:r>
          </a:p>
          <a:p>
            <a:pPr>
              <a:buSzPct val="120000"/>
            </a:pPr>
            <a:r>
              <a:rPr lang="es-MX" sz="1600">
                <a:effectLst/>
                <a:latin typeface="Arial" charset="0"/>
              </a:rPr>
              <a:t>   </a:t>
            </a:r>
          </a:p>
          <a:p>
            <a:pPr>
              <a:buSzPct val="120000"/>
            </a:pPr>
            <a:r>
              <a:rPr lang="es-MX" sz="1600">
                <a:effectLst/>
                <a:latin typeface="Arial" charset="0"/>
              </a:rPr>
              <a:t>   Dirigiéndonos  al público objetivo, se debe captar nuevos segmentos de mercado y </a:t>
            </a:r>
          </a:p>
          <a:p>
            <a:pPr>
              <a:buSzPct val="120000"/>
            </a:pPr>
            <a:r>
              <a:rPr lang="es-MX" sz="1600">
                <a:effectLst/>
                <a:latin typeface="Arial" charset="0"/>
              </a:rPr>
              <a:t>   convertir a clientes de la competencia. Posicionarse en la mente del conusmidor como, </a:t>
            </a:r>
          </a:p>
          <a:p>
            <a:pPr>
              <a:buSzPct val="120000"/>
            </a:pPr>
            <a:r>
              <a:rPr lang="es-MX" sz="1600">
                <a:effectLst/>
                <a:latin typeface="Arial" charset="0"/>
              </a:rPr>
              <a:t>   “El verdadero sabor  del Queso”    </a:t>
            </a:r>
            <a:endParaRPr lang="es-ES" sz="1600">
              <a:effectLst/>
              <a:latin typeface="Arial" charset="0"/>
            </a:endParaRPr>
          </a:p>
        </p:txBody>
      </p:sp>
      <p:sp>
        <p:nvSpPr>
          <p:cNvPr id="7172" name="Text Box 4"/>
          <p:cNvSpPr txBox="1">
            <a:spLocks noChangeArrowheads="1"/>
          </p:cNvSpPr>
          <p:nvPr/>
        </p:nvSpPr>
        <p:spPr bwMode="auto">
          <a:xfrm>
            <a:off x="838200" y="5257800"/>
            <a:ext cx="1219200" cy="458788"/>
          </a:xfrm>
          <a:prstGeom prst="rect">
            <a:avLst/>
          </a:prstGeom>
          <a:noFill/>
          <a:ln w="9525">
            <a:noFill/>
            <a:miter lim="800000"/>
            <a:headEnd/>
            <a:tailEnd/>
          </a:ln>
          <a:effectLst/>
        </p:spPr>
        <p:txBody>
          <a:bodyPr>
            <a:spAutoFit/>
          </a:bodyPr>
          <a:lstStyle/>
          <a:p>
            <a:pPr>
              <a:lnSpc>
                <a:spcPct val="50000"/>
              </a:lnSpc>
              <a:spcBef>
                <a:spcPct val="50000"/>
              </a:spcBef>
            </a:pPr>
            <a:r>
              <a:rPr lang="es-MX" sz="1600">
                <a:effectLst>
                  <a:outerShdw blurRad="38100" dist="38100" dir="2700000" algn="tl">
                    <a:srgbClr val="C0C0C0"/>
                  </a:outerShdw>
                </a:effectLst>
                <a:latin typeface="Arial" charset="0"/>
              </a:rPr>
              <a:t> </a:t>
            </a:r>
            <a:r>
              <a:rPr lang="es-MX" sz="1600" b="1">
                <a:effectLst>
                  <a:outerShdw blurRad="38100" dist="38100" dir="2700000" algn="tl">
                    <a:srgbClr val="C0C0C0"/>
                  </a:outerShdw>
                </a:effectLst>
                <a:latin typeface="Arial" charset="0"/>
              </a:rPr>
              <a:t>MARCA </a:t>
            </a:r>
          </a:p>
          <a:p>
            <a:pPr>
              <a:lnSpc>
                <a:spcPct val="50000"/>
              </a:lnSpc>
              <a:spcBef>
                <a:spcPct val="50000"/>
              </a:spcBef>
            </a:pPr>
            <a:r>
              <a:rPr lang="es-MX" sz="1600" b="1">
                <a:effectLst>
                  <a:outerShdw blurRad="38100" dist="38100" dir="2700000" algn="tl">
                    <a:srgbClr val="C0C0C0"/>
                  </a:outerShdw>
                </a:effectLst>
                <a:latin typeface="Arial" charset="0"/>
              </a:rPr>
              <a:t> MAIA</a:t>
            </a:r>
            <a:endParaRPr lang="es-ES" sz="1600">
              <a:effectLst>
                <a:outerShdw blurRad="38100" dist="38100" dir="2700000" algn="tl">
                  <a:srgbClr val="C0C0C0"/>
                </a:outerShdw>
              </a:effectLst>
              <a:latin typeface="Arial" charset="0"/>
            </a:endParaRPr>
          </a:p>
        </p:txBody>
      </p:sp>
      <p:sp>
        <p:nvSpPr>
          <p:cNvPr id="7173" name="Text Box 5"/>
          <p:cNvSpPr txBox="1">
            <a:spLocks noChangeArrowheads="1"/>
          </p:cNvSpPr>
          <p:nvPr/>
        </p:nvSpPr>
        <p:spPr bwMode="auto">
          <a:xfrm>
            <a:off x="2971800" y="5181600"/>
            <a:ext cx="1981200" cy="542925"/>
          </a:xfrm>
          <a:prstGeom prst="rect">
            <a:avLst/>
          </a:prstGeom>
          <a:noFill/>
          <a:ln w="9525">
            <a:solidFill>
              <a:srgbClr val="FFFF00"/>
            </a:solidFill>
            <a:miter lim="800000"/>
            <a:headEnd/>
            <a:tailEnd/>
          </a:ln>
          <a:effectLst/>
        </p:spPr>
        <p:txBody>
          <a:bodyPr>
            <a:spAutoFit/>
          </a:bodyPr>
          <a:lstStyle/>
          <a:p>
            <a:pPr algn="ctr">
              <a:spcBef>
                <a:spcPct val="50000"/>
              </a:spcBef>
            </a:pPr>
            <a:r>
              <a:rPr lang="es-MX" sz="1600" b="1">
                <a:effectLst>
                  <a:outerShdw blurRad="38100" dist="38100" dir="2700000" algn="tl">
                    <a:srgbClr val="C0C0C0"/>
                  </a:outerShdw>
                </a:effectLst>
                <a:latin typeface="Arial" charset="0"/>
              </a:rPr>
              <a:t>CRECIMIENTO INTENSIVO</a:t>
            </a:r>
            <a:endParaRPr lang="es-ES" sz="1600" b="1">
              <a:effectLst>
                <a:outerShdw blurRad="38100" dist="38100" dir="2700000" algn="tl">
                  <a:srgbClr val="C0C0C0"/>
                </a:outerShdw>
              </a:effectLst>
              <a:latin typeface="Arial" charset="0"/>
            </a:endParaRPr>
          </a:p>
        </p:txBody>
      </p:sp>
      <p:sp>
        <p:nvSpPr>
          <p:cNvPr id="7174" name="Text Box 6"/>
          <p:cNvSpPr txBox="1">
            <a:spLocks noChangeArrowheads="1"/>
          </p:cNvSpPr>
          <p:nvPr/>
        </p:nvSpPr>
        <p:spPr bwMode="auto">
          <a:xfrm>
            <a:off x="6172200" y="5232400"/>
            <a:ext cx="2133600" cy="687388"/>
          </a:xfrm>
          <a:prstGeom prst="rect">
            <a:avLst/>
          </a:prstGeom>
          <a:noFill/>
          <a:ln w="9525">
            <a:solidFill>
              <a:srgbClr val="FFFF00"/>
            </a:solidFill>
            <a:miter lim="800000"/>
            <a:headEnd/>
            <a:tailEnd/>
          </a:ln>
          <a:effectLst/>
        </p:spPr>
        <p:txBody>
          <a:bodyPr>
            <a:spAutoFit/>
          </a:bodyPr>
          <a:lstStyle/>
          <a:p>
            <a:pPr algn="ctr">
              <a:lnSpc>
                <a:spcPct val="80000"/>
              </a:lnSpc>
              <a:spcBef>
                <a:spcPct val="50000"/>
              </a:spcBef>
            </a:pPr>
            <a:r>
              <a:rPr lang="es-MX" sz="1600" b="1">
                <a:effectLst>
                  <a:outerShdw blurRad="38100" dist="38100" dir="2700000" algn="tl">
                    <a:srgbClr val="C0C0C0"/>
                  </a:outerShdw>
                </a:effectLst>
                <a:latin typeface="Arial" charset="0"/>
              </a:rPr>
              <a:t>CONVERTIR  MENTE CONSUMIDOR</a:t>
            </a:r>
            <a:endParaRPr lang="es-ES" sz="1600" b="1">
              <a:effectLst>
                <a:outerShdw blurRad="38100" dist="38100" dir="2700000" algn="tl">
                  <a:srgbClr val="C0C0C0"/>
                </a:outerShdw>
              </a:effectLst>
              <a:latin typeface="Arial" charset="0"/>
            </a:endParaRPr>
          </a:p>
        </p:txBody>
      </p:sp>
      <p:sp>
        <p:nvSpPr>
          <p:cNvPr id="7175" name="AutoShape 7"/>
          <p:cNvSpPr>
            <a:spLocks noChangeArrowheads="1"/>
          </p:cNvSpPr>
          <p:nvPr/>
        </p:nvSpPr>
        <p:spPr bwMode="auto">
          <a:xfrm>
            <a:off x="762000" y="5029200"/>
            <a:ext cx="1447800" cy="838200"/>
          </a:xfrm>
          <a:prstGeom prst="flowChartAlternateProcess">
            <a:avLst/>
          </a:prstGeom>
          <a:noFill/>
          <a:ln w="9525">
            <a:noFill/>
            <a:miter lim="800000"/>
            <a:headEnd/>
            <a:tailEnd/>
          </a:ln>
          <a:effectLst/>
        </p:spPr>
        <p:txBody>
          <a:bodyPr wrap="none" anchor="ctr">
            <a:spAutoFit/>
          </a:bodyPr>
          <a:lstStyle/>
          <a:p>
            <a:endParaRPr lang="es-ES"/>
          </a:p>
        </p:txBody>
      </p:sp>
      <p:sp>
        <p:nvSpPr>
          <p:cNvPr id="7176" name="Oval 8"/>
          <p:cNvSpPr>
            <a:spLocks noChangeArrowheads="1"/>
          </p:cNvSpPr>
          <p:nvPr/>
        </p:nvSpPr>
        <p:spPr bwMode="auto">
          <a:xfrm>
            <a:off x="2209800" y="6096000"/>
            <a:ext cx="914400" cy="914400"/>
          </a:xfrm>
          <a:prstGeom prst="ellipse">
            <a:avLst/>
          </a:prstGeom>
          <a:noFill/>
          <a:ln w="9525">
            <a:noFill/>
            <a:round/>
            <a:headEnd/>
            <a:tailEnd/>
          </a:ln>
          <a:effectLst/>
        </p:spPr>
        <p:txBody>
          <a:bodyPr wrap="none" anchor="ctr">
            <a:spAutoFit/>
          </a:bodyPr>
          <a:lstStyle/>
          <a:p>
            <a:endParaRPr lang="es-ES"/>
          </a:p>
        </p:txBody>
      </p:sp>
      <p:sp>
        <p:nvSpPr>
          <p:cNvPr id="7177" name="Oval 9"/>
          <p:cNvSpPr>
            <a:spLocks noChangeArrowheads="1"/>
          </p:cNvSpPr>
          <p:nvPr/>
        </p:nvSpPr>
        <p:spPr bwMode="auto">
          <a:xfrm>
            <a:off x="2438400" y="6324600"/>
            <a:ext cx="914400" cy="914400"/>
          </a:xfrm>
          <a:prstGeom prst="ellipse">
            <a:avLst/>
          </a:prstGeom>
          <a:noFill/>
          <a:ln w="9525">
            <a:noFill/>
            <a:round/>
            <a:headEnd/>
            <a:tailEnd/>
          </a:ln>
          <a:effectLst/>
        </p:spPr>
        <p:txBody>
          <a:bodyPr wrap="none" anchor="ctr">
            <a:spAutoFit/>
          </a:bodyPr>
          <a:lstStyle/>
          <a:p>
            <a:endParaRPr lang="es-ES"/>
          </a:p>
        </p:txBody>
      </p:sp>
      <p:sp>
        <p:nvSpPr>
          <p:cNvPr id="7179" name="Oval 11"/>
          <p:cNvSpPr>
            <a:spLocks noChangeArrowheads="1"/>
          </p:cNvSpPr>
          <p:nvPr/>
        </p:nvSpPr>
        <p:spPr bwMode="auto">
          <a:xfrm>
            <a:off x="6005513" y="4608513"/>
            <a:ext cx="2481262" cy="1182687"/>
          </a:xfrm>
          <a:prstGeom prst="ellipse">
            <a:avLst/>
          </a:prstGeom>
          <a:noFill/>
          <a:ln w="9525">
            <a:noFill/>
            <a:round/>
            <a:headEnd/>
            <a:tailEnd/>
          </a:ln>
          <a:effectLst/>
        </p:spPr>
        <p:txBody>
          <a:bodyPr anchor="ctr">
            <a:spAutoFit/>
          </a:bodyPr>
          <a:lstStyle/>
          <a:p>
            <a:endParaRPr lang="es-ES"/>
          </a:p>
        </p:txBody>
      </p:sp>
      <p:sp>
        <p:nvSpPr>
          <p:cNvPr id="7180" name="Oval 12"/>
          <p:cNvSpPr>
            <a:spLocks noChangeArrowheads="1"/>
          </p:cNvSpPr>
          <p:nvPr/>
        </p:nvSpPr>
        <p:spPr bwMode="auto">
          <a:xfrm>
            <a:off x="9601200" y="5257800"/>
            <a:ext cx="914400" cy="914400"/>
          </a:xfrm>
          <a:prstGeom prst="ellipse">
            <a:avLst/>
          </a:prstGeom>
          <a:noFill/>
          <a:ln w="9525">
            <a:noFill/>
            <a:round/>
            <a:headEnd/>
            <a:tailEnd/>
          </a:ln>
          <a:effectLst/>
        </p:spPr>
        <p:txBody>
          <a:bodyPr wrap="none" anchor="ctr">
            <a:spAutoFit/>
          </a:bodyPr>
          <a:lstStyle/>
          <a:p>
            <a:endParaRPr lang="es-ES"/>
          </a:p>
        </p:txBody>
      </p:sp>
      <p:sp>
        <p:nvSpPr>
          <p:cNvPr id="7181" name="Oval 13"/>
          <p:cNvSpPr>
            <a:spLocks noChangeArrowheads="1"/>
          </p:cNvSpPr>
          <p:nvPr/>
        </p:nvSpPr>
        <p:spPr bwMode="auto">
          <a:xfrm>
            <a:off x="10287000" y="5257800"/>
            <a:ext cx="914400" cy="914400"/>
          </a:xfrm>
          <a:prstGeom prst="ellipse">
            <a:avLst/>
          </a:prstGeom>
          <a:noFill/>
          <a:ln w="9525">
            <a:noFill/>
            <a:round/>
            <a:headEnd/>
            <a:tailEnd/>
          </a:ln>
          <a:effectLst/>
        </p:spPr>
        <p:txBody>
          <a:bodyPr wrap="none" anchor="ctr">
            <a:spAutoFit/>
          </a:bodyPr>
          <a:lstStyle/>
          <a:p>
            <a:endParaRPr lang="es-ES"/>
          </a:p>
        </p:txBody>
      </p:sp>
      <p:sp>
        <p:nvSpPr>
          <p:cNvPr id="7182" name="Oval 14"/>
          <p:cNvSpPr>
            <a:spLocks noChangeArrowheads="1"/>
          </p:cNvSpPr>
          <p:nvPr/>
        </p:nvSpPr>
        <p:spPr bwMode="auto">
          <a:xfrm>
            <a:off x="10591800" y="5257800"/>
            <a:ext cx="914400" cy="914400"/>
          </a:xfrm>
          <a:prstGeom prst="ellipse">
            <a:avLst/>
          </a:prstGeom>
          <a:noFill/>
          <a:ln w="9525">
            <a:noFill/>
            <a:round/>
            <a:headEnd/>
            <a:tailEnd/>
          </a:ln>
          <a:effectLst/>
        </p:spPr>
        <p:txBody>
          <a:bodyPr wrap="none" anchor="ctr">
            <a:spAutoFit/>
          </a:bodyPr>
          <a:lstStyle/>
          <a:p>
            <a:endParaRPr lang="es-ES"/>
          </a:p>
        </p:txBody>
      </p:sp>
      <p:sp>
        <p:nvSpPr>
          <p:cNvPr id="7183" name="Oval 15"/>
          <p:cNvSpPr>
            <a:spLocks noChangeArrowheads="1"/>
          </p:cNvSpPr>
          <p:nvPr/>
        </p:nvSpPr>
        <p:spPr bwMode="auto">
          <a:xfrm>
            <a:off x="10668000" y="5257800"/>
            <a:ext cx="914400" cy="914400"/>
          </a:xfrm>
          <a:prstGeom prst="ellipse">
            <a:avLst/>
          </a:prstGeom>
          <a:noFill/>
          <a:ln w="9525">
            <a:noFill/>
            <a:round/>
            <a:headEnd/>
            <a:tailEnd/>
          </a:ln>
          <a:effectLst/>
        </p:spPr>
        <p:txBody>
          <a:bodyPr wrap="none" anchor="ctr">
            <a:spAutoFit/>
          </a:bodyPr>
          <a:lstStyle/>
          <a:p>
            <a:endParaRPr lang="es-ES"/>
          </a:p>
        </p:txBody>
      </p:sp>
      <p:sp>
        <p:nvSpPr>
          <p:cNvPr id="7184" name="Oval 16"/>
          <p:cNvSpPr>
            <a:spLocks noChangeArrowheads="1"/>
          </p:cNvSpPr>
          <p:nvPr/>
        </p:nvSpPr>
        <p:spPr bwMode="auto">
          <a:xfrm>
            <a:off x="10820400" y="5562600"/>
            <a:ext cx="76200" cy="76200"/>
          </a:xfrm>
          <a:prstGeom prst="ellipse">
            <a:avLst/>
          </a:prstGeom>
          <a:noFill/>
          <a:ln w="9525">
            <a:noFill/>
            <a:round/>
            <a:headEnd/>
            <a:tailEnd/>
          </a:ln>
          <a:effectLst/>
        </p:spPr>
        <p:txBody>
          <a:bodyPr wrap="none" anchor="ctr">
            <a:spAutoFit/>
          </a:bodyPr>
          <a:lstStyle/>
          <a:p>
            <a:endParaRPr lang="es-ES"/>
          </a:p>
        </p:txBody>
      </p:sp>
      <p:sp>
        <p:nvSpPr>
          <p:cNvPr id="7186" name="Oval 18"/>
          <p:cNvSpPr>
            <a:spLocks noChangeArrowheads="1"/>
          </p:cNvSpPr>
          <p:nvPr/>
        </p:nvSpPr>
        <p:spPr bwMode="auto">
          <a:xfrm>
            <a:off x="6172200" y="5029200"/>
            <a:ext cx="3276600" cy="1371600"/>
          </a:xfrm>
          <a:prstGeom prst="ellipse">
            <a:avLst/>
          </a:prstGeom>
          <a:noFill/>
          <a:ln w="9525">
            <a:noFill/>
            <a:round/>
            <a:headEnd/>
            <a:tailEnd/>
          </a:ln>
          <a:effectLst/>
        </p:spPr>
        <p:txBody>
          <a:bodyPr wrap="none" anchor="ctr">
            <a:spAutoFit/>
          </a:bodyPr>
          <a:lstStyle/>
          <a:p>
            <a:endParaRPr lang="es-ES"/>
          </a:p>
        </p:txBody>
      </p:sp>
      <p:sp>
        <p:nvSpPr>
          <p:cNvPr id="7188" name="AutoShape 20"/>
          <p:cNvSpPr>
            <a:spLocks noChangeArrowheads="1"/>
          </p:cNvSpPr>
          <p:nvPr/>
        </p:nvSpPr>
        <p:spPr bwMode="auto">
          <a:xfrm>
            <a:off x="2317750" y="5105400"/>
            <a:ext cx="349250" cy="600075"/>
          </a:xfrm>
          <a:prstGeom prst="rightArrow">
            <a:avLst>
              <a:gd name="adj1" fmla="val 50000"/>
              <a:gd name="adj2" fmla="val 25000"/>
            </a:avLst>
          </a:prstGeom>
          <a:solidFill>
            <a:srgbClr val="FF3300"/>
          </a:solidFill>
          <a:ln w="12700">
            <a:solidFill>
              <a:schemeClr val="tx1"/>
            </a:solidFill>
            <a:miter lim="800000"/>
            <a:headEnd/>
            <a:tailEnd/>
          </a:ln>
          <a:effectLst/>
        </p:spPr>
        <p:txBody>
          <a:bodyPr anchor="ctr">
            <a:spAutoFit/>
          </a:bodyPr>
          <a:lstStyle/>
          <a:p>
            <a:pPr algn="r"/>
            <a:endParaRPr lang="es-ES" sz="1800">
              <a:effectLst/>
            </a:endParaRPr>
          </a:p>
        </p:txBody>
      </p:sp>
      <p:sp>
        <p:nvSpPr>
          <p:cNvPr id="7189" name="AutoShape 21"/>
          <p:cNvSpPr>
            <a:spLocks noChangeArrowheads="1"/>
          </p:cNvSpPr>
          <p:nvPr/>
        </p:nvSpPr>
        <p:spPr bwMode="auto">
          <a:xfrm>
            <a:off x="5334000" y="5181600"/>
            <a:ext cx="457200" cy="600075"/>
          </a:xfrm>
          <a:prstGeom prst="rightArrow">
            <a:avLst>
              <a:gd name="adj1" fmla="val 50000"/>
              <a:gd name="adj2" fmla="val 25000"/>
            </a:avLst>
          </a:prstGeom>
          <a:solidFill>
            <a:srgbClr val="FF3300"/>
          </a:solidFill>
          <a:ln w="12700">
            <a:solidFill>
              <a:schemeClr val="tx1"/>
            </a:solidFill>
            <a:miter lim="800000"/>
            <a:headEnd/>
            <a:tailEnd/>
          </a:ln>
          <a:effectLst/>
        </p:spPr>
        <p:txBody>
          <a:bodyPr anchor="ctr">
            <a:spAutoFit/>
          </a:bodyPr>
          <a:lstStyle/>
          <a:p>
            <a:pPr algn="r"/>
            <a:endParaRPr lang="es-ES" sz="1800">
              <a:solidFill>
                <a:srgbClr val="FF3300"/>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0" name="Oval 68"/>
          <p:cNvSpPr>
            <a:spLocks noChangeArrowheads="1"/>
          </p:cNvSpPr>
          <p:nvPr/>
        </p:nvSpPr>
        <p:spPr bwMode="auto">
          <a:xfrm>
            <a:off x="2971800" y="3276600"/>
            <a:ext cx="2514600" cy="1524000"/>
          </a:xfrm>
          <a:prstGeom prst="ellipse">
            <a:avLst/>
          </a:prstGeom>
          <a:gradFill rotWithShape="0">
            <a:gsLst>
              <a:gs pos="0">
                <a:srgbClr val="FF8200"/>
              </a:gs>
              <a:gs pos="5001">
                <a:srgbClr val="FF0000"/>
              </a:gs>
              <a:gs pos="17501">
                <a:srgbClr val="BA0066"/>
              </a:gs>
              <a:gs pos="35000">
                <a:srgbClr val="66008F"/>
              </a:gs>
              <a:gs pos="50000">
                <a:srgbClr val="000082"/>
              </a:gs>
              <a:gs pos="65000">
                <a:srgbClr val="66008F"/>
              </a:gs>
              <a:gs pos="82500">
                <a:srgbClr val="BA0066"/>
              </a:gs>
              <a:gs pos="95000">
                <a:srgbClr val="FF0000"/>
              </a:gs>
              <a:gs pos="100000">
                <a:srgbClr val="FF8200"/>
              </a:gs>
            </a:gsLst>
            <a:lin ang="5400000" scaled="1"/>
          </a:gradFill>
          <a:ln w="9525">
            <a:solidFill>
              <a:schemeClr val="tx1"/>
            </a:solidFill>
            <a:round/>
            <a:headEnd/>
            <a:tailEnd/>
          </a:ln>
          <a:effectLst>
            <a:outerShdw dist="35921" dir="2700000" algn="ctr" rotWithShape="0">
              <a:srgbClr val="FFFF00"/>
            </a:outerShdw>
          </a:effectLst>
        </p:spPr>
        <p:txBody>
          <a:bodyPr wrap="none" anchor="ctr">
            <a:spAutoFit/>
          </a:bodyPr>
          <a:lstStyle/>
          <a:p>
            <a:endParaRPr lang="es-ES"/>
          </a:p>
        </p:txBody>
      </p:sp>
      <p:sp>
        <p:nvSpPr>
          <p:cNvPr id="8255" name="AutoShape 63"/>
          <p:cNvSpPr>
            <a:spLocks noChangeArrowheads="1"/>
          </p:cNvSpPr>
          <p:nvPr/>
        </p:nvSpPr>
        <p:spPr bwMode="auto">
          <a:xfrm>
            <a:off x="1371600" y="5026025"/>
            <a:ext cx="1447800" cy="611188"/>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56" name="AutoShape 64"/>
          <p:cNvSpPr>
            <a:spLocks noChangeArrowheads="1"/>
          </p:cNvSpPr>
          <p:nvPr/>
        </p:nvSpPr>
        <p:spPr bwMode="auto">
          <a:xfrm>
            <a:off x="3581400" y="5410200"/>
            <a:ext cx="1447800" cy="611188"/>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57" name="AutoShape 65"/>
          <p:cNvSpPr>
            <a:spLocks noChangeArrowheads="1"/>
          </p:cNvSpPr>
          <p:nvPr/>
        </p:nvSpPr>
        <p:spPr bwMode="auto">
          <a:xfrm>
            <a:off x="5943600" y="5027613"/>
            <a:ext cx="1447800" cy="611187"/>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37" name="AutoShape 45"/>
          <p:cNvSpPr>
            <a:spLocks noChangeArrowheads="1"/>
          </p:cNvSpPr>
          <p:nvPr/>
        </p:nvSpPr>
        <p:spPr bwMode="auto">
          <a:xfrm>
            <a:off x="6172200" y="3732213"/>
            <a:ext cx="1447800" cy="611187"/>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39" name="AutoShape 47"/>
          <p:cNvSpPr>
            <a:spLocks noChangeArrowheads="1"/>
          </p:cNvSpPr>
          <p:nvPr/>
        </p:nvSpPr>
        <p:spPr bwMode="auto">
          <a:xfrm>
            <a:off x="5892800" y="2514600"/>
            <a:ext cx="1447800" cy="611188"/>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40" name="AutoShape 48"/>
          <p:cNvSpPr>
            <a:spLocks noChangeArrowheads="1"/>
          </p:cNvSpPr>
          <p:nvPr/>
        </p:nvSpPr>
        <p:spPr bwMode="auto">
          <a:xfrm>
            <a:off x="3581400" y="2071688"/>
            <a:ext cx="1447800" cy="611187"/>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solidFill>
                <a:schemeClr val="bg1"/>
              </a:solidFill>
              <a:effectLst>
                <a:outerShdw blurRad="38100" dist="38100" dir="2700000" algn="tl">
                  <a:srgbClr val="000000"/>
                </a:outerShdw>
              </a:effectLst>
              <a:latin typeface="Arial" charset="0"/>
            </a:endParaRPr>
          </a:p>
        </p:txBody>
      </p:sp>
      <p:sp>
        <p:nvSpPr>
          <p:cNvPr id="8205" name="Rectangle 13"/>
          <p:cNvSpPr>
            <a:spLocks noChangeArrowheads="1"/>
          </p:cNvSpPr>
          <p:nvPr/>
        </p:nvSpPr>
        <p:spPr bwMode="auto">
          <a:xfrm>
            <a:off x="1676400" y="74613"/>
            <a:ext cx="5707063" cy="457200"/>
          </a:xfrm>
          <a:prstGeom prst="rect">
            <a:avLst/>
          </a:prstGeom>
          <a:noFill/>
          <a:ln w="9525">
            <a:noFill/>
            <a:miter lim="800000"/>
            <a:headEnd/>
            <a:tailEnd/>
          </a:ln>
          <a:effectLst/>
        </p:spPr>
        <p:txBody>
          <a:bodyPr wrap="none">
            <a:spAutoFit/>
          </a:bodyPr>
          <a:lstStyle/>
          <a:p>
            <a:pPr>
              <a:lnSpc>
                <a:spcPct val="100000"/>
              </a:lnSpc>
              <a:buClrTx/>
              <a:buSzTx/>
            </a:pPr>
            <a:r>
              <a:rPr lang="es-MX" sz="2400" b="1" i="0">
                <a:solidFill>
                  <a:srgbClr val="FF3300"/>
                </a:solidFill>
                <a:effectLst/>
                <a:latin typeface="Arial" charset="0"/>
              </a:rPr>
              <a:t>Principales Estrategias a recomendar.</a:t>
            </a:r>
            <a:endParaRPr lang="es-ES" sz="2400" b="1" i="0">
              <a:solidFill>
                <a:srgbClr val="FF3300"/>
              </a:solidFill>
              <a:effectLst/>
              <a:latin typeface="Arial" charset="0"/>
            </a:endParaRPr>
          </a:p>
        </p:txBody>
      </p:sp>
      <p:sp>
        <p:nvSpPr>
          <p:cNvPr id="8206" name="Text Box 14"/>
          <p:cNvSpPr txBox="1">
            <a:spLocks noChangeArrowheads="1"/>
          </p:cNvSpPr>
          <p:nvPr/>
        </p:nvSpPr>
        <p:spPr bwMode="auto">
          <a:xfrm>
            <a:off x="381000" y="762000"/>
            <a:ext cx="8686800" cy="974725"/>
          </a:xfrm>
          <a:prstGeom prst="rect">
            <a:avLst/>
          </a:prstGeom>
          <a:noFill/>
          <a:ln w="9525">
            <a:noFill/>
            <a:miter lim="800000"/>
            <a:headEnd/>
            <a:tailEnd/>
          </a:ln>
          <a:effectLst/>
        </p:spPr>
        <p:txBody>
          <a:bodyPr>
            <a:spAutoFit/>
          </a:bodyPr>
          <a:lstStyle/>
          <a:p>
            <a:pPr>
              <a:buClrTx/>
              <a:buSzTx/>
            </a:pPr>
            <a:r>
              <a:rPr lang="es-MX" sz="1600">
                <a:effectLst/>
                <a:latin typeface="Arial" charset="0"/>
              </a:rPr>
              <a:t>Toda empresa que tenga como meta competir,  participar positivamente en el mercado e ir logrando sus objetivos de venta debe tener un Mix de Marketing balanceando los conceptos (producto- precio-plaza y promoción). Para lograr este Mix se deben desarrollar una serie de estrategias como lo demuestra el diagrama adjunto.</a:t>
            </a:r>
          </a:p>
        </p:txBody>
      </p:sp>
      <p:sp>
        <p:nvSpPr>
          <p:cNvPr id="8213" name="Text Box 21"/>
          <p:cNvSpPr txBox="1">
            <a:spLocks noChangeArrowheads="1"/>
          </p:cNvSpPr>
          <p:nvPr/>
        </p:nvSpPr>
        <p:spPr bwMode="auto">
          <a:xfrm>
            <a:off x="3581400" y="2057400"/>
            <a:ext cx="1447800" cy="677863"/>
          </a:xfrm>
          <a:prstGeom prst="rect">
            <a:avLst/>
          </a:prstGeom>
          <a:noFill/>
          <a:ln w="9525">
            <a:noFill/>
            <a:miter lim="800000"/>
            <a:headEnd/>
            <a:tailEnd/>
          </a:ln>
          <a:effectLst/>
        </p:spPr>
        <p:txBody>
          <a:bodyPr>
            <a:spAutoFit/>
          </a:bodyPr>
          <a:lstStyle/>
          <a:p>
            <a:pPr>
              <a:lnSpc>
                <a:spcPct val="80000"/>
              </a:lnSpc>
              <a:spcBef>
                <a:spcPct val="50000"/>
              </a:spcBef>
            </a:pPr>
            <a:r>
              <a:rPr lang="es-MX" sz="1600" b="1">
                <a:solidFill>
                  <a:schemeClr val="bg1"/>
                </a:solidFill>
                <a:effectLst/>
                <a:latin typeface="Arial" charset="0"/>
              </a:rPr>
              <a:t>Estrategia  logística de distribución</a:t>
            </a:r>
            <a:endParaRPr lang="es-ES" sz="1600" b="1">
              <a:solidFill>
                <a:schemeClr val="bg1"/>
              </a:solidFill>
              <a:effectLst/>
              <a:latin typeface="Arial" charset="0"/>
            </a:endParaRPr>
          </a:p>
        </p:txBody>
      </p:sp>
      <p:sp>
        <p:nvSpPr>
          <p:cNvPr id="8216" name="Text Box 24"/>
          <p:cNvSpPr txBox="1">
            <a:spLocks noChangeArrowheads="1"/>
          </p:cNvSpPr>
          <p:nvPr/>
        </p:nvSpPr>
        <p:spPr bwMode="auto">
          <a:xfrm>
            <a:off x="6248400" y="3771900"/>
            <a:ext cx="1447800" cy="533400"/>
          </a:xfrm>
          <a:prstGeom prst="rect">
            <a:avLst/>
          </a:prstGeom>
          <a:noFill/>
          <a:ln w="9525">
            <a:noFill/>
            <a:miter lim="800000"/>
            <a:headEnd/>
            <a:tailEnd/>
          </a:ln>
          <a:effectLst/>
        </p:spPr>
        <p:txBody>
          <a:bodyPr>
            <a:spAutoFit/>
          </a:bodyPr>
          <a:lstStyle/>
          <a:p>
            <a:pPr>
              <a:spcBef>
                <a:spcPct val="50000"/>
              </a:spcBef>
            </a:pPr>
            <a:r>
              <a:rPr lang="es-MX" sz="1600" b="1">
                <a:solidFill>
                  <a:schemeClr val="bg1"/>
                </a:solidFill>
                <a:effectLst/>
                <a:latin typeface="Arial" charset="0"/>
              </a:rPr>
              <a:t> Estrategia de  RRPP</a:t>
            </a:r>
            <a:endParaRPr lang="es-ES" sz="1600" b="1">
              <a:solidFill>
                <a:schemeClr val="bg1"/>
              </a:solidFill>
              <a:effectLst/>
              <a:latin typeface="Arial" charset="0"/>
            </a:endParaRPr>
          </a:p>
        </p:txBody>
      </p:sp>
      <p:sp>
        <p:nvSpPr>
          <p:cNvPr id="8220" name="Text Box 28"/>
          <p:cNvSpPr txBox="1">
            <a:spLocks noChangeArrowheads="1"/>
          </p:cNvSpPr>
          <p:nvPr/>
        </p:nvSpPr>
        <p:spPr bwMode="auto">
          <a:xfrm>
            <a:off x="6096000" y="2557463"/>
            <a:ext cx="1447800" cy="644525"/>
          </a:xfrm>
          <a:prstGeom prst="rect">
            <a:avLst/>
          </a:prstGeom>
          <a:noFill/>
          <a:ln w="9525">
            <a:noFill/>
            <a:miter lim="800000"/>
            <a:headEnd/>
            <a:tailEnd/>
          </a:ln>
          <a:effectLst/>
        </p:spPr>
        <p:txBody>
          <a:bodyPr>
            <a:spAutoFit/>
          </a:bodyPr>
          <a:lstStyle/>
          <a:p>
            <a:pPr>
              <a:lnSpc>
                <a:spcPct val="75000"/>
              </a:lnSpc>
              <a:spcBef>
                <a:spcPct val="50000"/>
              </a:spcBef>
            </a:pPr>
            <a:r>
              <a:rPr lang="es-MX" sz="1600" b="1">
                <a:solidFill>
                  <a:schemeClr val="bg1"/>
                </a:solidFill>
                <a:effectLst/>
                <a:latin typeface="Arial" charset="0"/>
              </a:rPr>
              <a:t>Estrategia marketing directo</a:t>
            </a:r>
            <a:endParaRPr lang="es-ES" sz="1600" b="1">
              <a:solidFill>
                <a:schemeClr val="bg1"/>
              </a:solidFill>
              <a:effectLst/>
              <a:latin typeface="Arial" charset="0"/>
            </a:endParaRPr>
          </a:p>
        </p:txBody>
      </p:sp>
      <p:sp>
        <p:nvSpPr>
          <p:cNvPr id="8222" name="Text Box 30"/>
          <p:cNvSpPr txBox="1">
            <a:spLocks noChangeArrowheads="1"/>
          </p:cNvSpPr>
          <p:nvPr/>
        </p:nvSpPr>
        <p:spPr bwMode="auto">
          <a:xfrm>
            <a:off x="3124200" y="3629025"/>
            <a:ext cx="2209800" cy="806450"/>
          </a:xfrm>
          <a:prstGeom prst="rect">
            <a:avLst/>
          </a:prstGeom>
          <a:noFill/>
          <a:ln w="9525">
            <a:noFill/>
            <a:miter lim="800000"/>
            <a:headEnd/>
            <a:tailEnd/>
          </a:ln>
          <a:effectLst/>
        </p:spPr>
        <p:txBody>
          <a:bodyPr>
            <a:spAutoFit/>
          </a:bodyPr>
          <a:lstStyle/>
          <a:p>
            <a:pPr algn="ctr">
              <a:lnSpc>
                <a:spcPct val="70000"/>
              </a:lnSpc>
              <a:spcBef>
                <a:spcPct val="50000"/>
              </a:spcBef>
            </a:pPr>
            <a:r>
              <a:rPr lang="es-MX" sz="1200" b="1">
                <a:solidFill>
                  <a:schemeClr val="bg1"/>
                </a:solidFill>
                <a:effectLst>
                  <a:outerShdw blurRad="38100" dist="38100" dir="2700000" algn="tl">
                    <a:srgbClr val="C0C0C0"/>
                  </a:outerShdw>
                </a:effectLst>
                <a:latin typeface="Arial" charset="0"/>
              </a:rPr>
              <a:t>BUEN  POSICIONAMIENTO</a:t>
            </a:r>
          </a:p>
          <a:p>
            <a:pPr algn="ctr">
              <a:lnSpc>
                <a:spcPct val="75000"/>
              </a:lnSpc>
              <a:spcBef>
                <a:spcPct val="50000"/>
              </a:spcBef>
            </a:pPr>
            <a:r>
              <a:rPr lang="es-MX" sz="1200" b="1">
                <a:solidFill>
                  <a:schemeClr val="bg1"/>
                </a:solidFill>
                <a:effectLst>
                  <a:outerShdw blurRad="38100" dist="38100" dir="2700000" algn="tl">
                    <a:srgbClr val="C0C0C0"/>
                  </a:outerShdw>
                </a:effectLst>
                <a:latin typeface="Arial" charset="0"/>
              </a:rPr>
              <a:t>RECONOCIMIENTO DE MARCA</a:t>
            </a:r>
          </a:p>
          <a:p>
            <a:pPr algn="ctr">
              <a:lnSpc>
                <a:spcPct val="70000"/>
              </a:lnSpc>
              <a:spcBef>
                <a:spcPct val="50000"/>
              </a:spcBef>
            </a:pPr>
            <a:r>
              <a:rPr lang="es-MX" sz="1200" b="1">
                <a:solidFill>
                  <a:schemeClr val="bg1"/>
                </a:solidFill>
                <a:effectLst>
                  <a:outerShdw blurRad="38100" dist="38100" dir="2700000" algn="tl">
                    <a:srgbClr val="C0C0C0"/>
                  </a:outerShdw>
                </a:effectLst>
                <a:latin typeface="Arial" charset="0"/>
              </a:rPr>
              <a:t>MAYOR COMPETITIVIDAD</a:t>
            </a:r>
            <a:endParaRPr lang="es-ES" sz="1200" b="1">
              <a:solidFill>
                <a:schemeClr val="bg1"/>
              </a:solidFill>
              <a:effectLst>
                <a:outerShdw blurRad="38100" dist="38100" dir="2700000" algn="tl">
                  <a:srgbClr val="C0C0C0"/>
                </a:outerShdw>
              </a:effectLst>
              <a:latin typeface="Arial" charset="0"/>
            </a:endParaRPr>
          </a:p>
        </p:txBody>
      </p:sp>
      <p:sp>
        <p:nvSpPr>
          <p:cNvPr id="8238" name="AutoShape 46"/>
          <p:cNvSpPr>
            <a:spLocks noChangeArrowheads="1"/>
          </p:cNvSpPr>
          <p:nvPr/>
        </p:nvSpPr>
        <p:spPr bwMode="auto">
          <a:xfrm>
            <a:off x="1371600" y="2513013"/>
            <a:ext cx="1447800" cy="611187"/>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effectLst>
                <a:outerShdw blurRad="38100" dist="38100" dir="2700000" algn="tl">
                  <a:srgbClr val="FFFFFF"/>
                </a:outerShdw>
              </a:effectLst>
              <a:latin typeface="Arial" charset="0"/>
            </a:endParaRPr>
          </a:p>
        </p:txBody>
      </p:sp>
      <p:sp>
        <p:nvSpPr>
          <p:cNvPr id="8241" name="AutoShape 49"/>
          <p:cNvSpPr>
            <a:spLocks noChangeArrowheads="1"/>
          </p:cNvSpPr>
          <p:nvPr/>
        </p:nvSpPr>
        <p:spPr bwMode="auto">
          <a:xfrm>
            <a:off x="914400" y="3657600"/>
            <a:ext cx="1447800" cy="611188"/>
          </a:xfrm>
          <a:prstGeom prst="roundRect">
            <a:avLst>
              <a:gd name="adj" fmla="val 16667"/>
            </a:avLst>
          </a:prstGeom>
          <a:solidFill>
            <a:srgbClr val="FF3300"/>
          </a:solidFill>
          <a:ln w="9525">
            <a:solidFill>
              <a:srgbClr val="FFFF00"/>
            </a:solidFill>
            <a:round/>
            <a:headEnd/>
            <a:tailEnd/>
          </a:ln>
          <a:effectLst/>
        </p:spPr>
        <p:txBody>
          <a:bodyPr anchor="ctr"/>
          <a:lstStyle/>
          <a:p>
            <a:pPr algn="ctr"/>
            <a:endParaRPr lang="es-ES" sz="1800">
              <a:effectLst>
                <a:outerShdw blurRad="38100" dist="38100" dir="2700000" algn="tl">
                  <a:srgbClr val="FFFFFF"/>
                </a:outerShdw>
              </a:effectLst>
              <a:latin typeface="Arial" charset="0"/>
            </a:endParaRPr>
          </a:p>
        </p:txBody>
      </p:sp>
      <p:sp>
        <p:nvSpPr>
          <p:cNvPr id="8207" name="Text Box 15"/>
          <p:cNvSpPr txBox="1">
            <a:spLocks noChangeArrowheads="1"/>
          </p:cNvSpPr>
          <p:nvPr/>
        </p:nvSpPr>
        <p:spPr bwMode="auto">
          <a:xfrm>
            <a:off x="1447800" y="2590800"/>
            <a:ext cx="1447800" cy="482600"/>
          </a:xfrm>
          <a:prstGeom prst="rect">
            <a:avLst/>
          </a:prstGeom>
          <a:noFill/>
          <a:ln w="9525">
            <a:noFill/>
            <a:miter lim="800000"/>
            <a:headEnd/>
            <a:tailEnd/>
          </a:ln>
          <a:effectLst/>
        </p:spPr>
        <p:txBody>
          <a:bodyPr>
            <a:spAutoFit/>
          </a:bodyPr>
          <a:lstStyle/>
          <a:p>
            <a:pPr>
              <a:lnSpc>
                <a:spcPct val="80000"/>
              </a:lnSpc>
              <a:spcBef>
                <a:spcPct val="50000"/>
              </a:spcBef>
            </a:pPr>
            <a:r>
              <a:rPr lang="es-MX" sz="1600" b="1">
                <a:solidFill>
                  <a:schemeClr val="bg1"/>
                </a:solidFill>
                <a:effectLst/>
                <a:latin typeface="Arial" charset="0"/>
              </a:rPr>
              <a:t>Estrategia de producto</a:t>
            </a:r>
            <a:endParaRPr lang="es-ES" sz="1600" b="1">
              <a:solidFill>
                <a:schemeClr val="bg1"/>
              </a:solidFill>
              <a:effectLst/>
              <a:latin typeface="Arial" charset="0"/>
            </a:endParaRPr>
          </a:p>
        </p:txBody>
      </p:sp>
      <p:sp>
        <p:nvSpPr>
          <p:cNvPr id="8218" name="Text Box 26"/>
          <p:cNvSpPr txBox="1">
            <a:spLocks noChangeArrowheads="1"/>
          </p:cNvSpPr>
          <p:nvPr/>
        </p:nvSpPr>
        <p:spPr bwMode="auto">
          <a:xfrm>
            <a:off x="990600" y="3657600"/>
            <a:ext cx="1447800" cy="644525"/>
          </a:xfrm>
          <a:prstGeom prst="rect">
            <a:avLst/>
          </a:prstGeom>
          <a:noFill/>
          <a:ln w="9525">
            <a:noFill/>
            <a:miter lim="800000"/>
            <a:headEnd/>
            <a:tailEnd/>
          </a:ln>
          <a:effectLst/>
        </p:spPr>
        <p:txBody>
          <a:bodyPr>
            <a:spAutoFit/>
          </a:bodyPr>
          <a:lstStyle/>
          <a:p>
            <a:pPr>
              <a:lnSpc>
                <a:spcPct val="75000"/>
              </a:lnSpc>
              <a:spcBef>
                <a:spcPct val="50000"/>
              </a:spcBef>
            </a:pPr>
            <a:r>
              <a:rPr lang="es-MX" sz="1600" b="1">
                <a:solidFill>
                  <a:schemeClr val="bg1"/>
                </a:solidFill>
                <a:effectLst/>
                <a:latin typeface="Arial" charset="0"/>
              </a:rPr>
              <a:t>Estrategia de fuerzas de ventas</a:t>
            </a:r>
            <a:endParaRPr lang="es-ES" sz="1600" b="1">
              <a:solidFill>
                <a:schemeClr val="bg1"/>
              </a:solidFill>
              <a:effectLst/>
              <a:latin typeface="Arial" charset="0"/>
            </a:endParaRPr>
          </a:p>
        </p:txBody>
      </p:sp>
      <p:sp>
        <p:nvSpPr>
          <p:cNvPr id="8252" name="Text Box 60"/>
          <p:cNvSpPr txBox="1">
            <a:spLocks noChangeArrowheads="1"/>
          </p:cNvSpPr>
          <p:nvPr/>
        </p:nvSpPr>
        <p:spPr bwMode="auto">
          <a:xfrm>
            <a:off x="1371600" y="5029200"/>
            <a:ext cx="1447800" cy="644525"/>
          </a:xfrm>
          <a:prstGeom prst="rect">
            <a:avLst/>
          </a:prstGeom>
          <a:noFill/>
          <a:ln w="9525">
            <a:noFill/>
            <a:miter lim="800000"/>
            <a:headEnd/>
            <a:tailEnd/>
          </a:ln>
          <a:effectLst/>
        </p:spPr>
        <p:txBody>
          <a:bodyPr>
            <a:spAutoFit/>
          </a:bodyPr>
          <a:lstStyle/>
          <a:p>
            <a:pPr algn="ctr">
              <a:lnSpc>
                <a:spcPct val="75000"/>
              </a:lnSpc>
              <a:spcBef>
                <a:spcPct val="50000"/>
              </a:spcBef>
            </a:pPr>
            <a:r>
              <a:rPr lang="es-MX" sz="1600" b="1">
                <a:solidFill>
                  <a:schemeClr val="bg1"/>
                </a:solidFill>
                <a:effectLst/>
                <a:latin typeface="Arial" charset="0"/>
              </a:rPr>
              <a:t>Estrategia de publicidad</a:t>
            </a:r>
            <a:endParaRPr lang="es-ES" sz="1600" b="1">
              <a:solidFill>
                <a:schemeClr val="bg1"/>
              </a:solidFill>
              <a:effectLst/>
              <a:latin typeface="Arial" charset="0"/>
            </a:endParaRPr>
          </a:p>
        </p:txBody>
      </p:sp>
      <p:sp>
        <p:nvSpPr>
          <p:cNvPr id="8253" name="Text Box 61"/>
          <p:cNvSpPr txBox="1">
            <a:spLocks noChangeArrowheads="1"/>
          </p:cNvSpPr>
          <p:nvPr/>
        </p:nvSpPr>
        <p:spPr bwMode="auto">
          <a:xfrm>
            <a:off x="5867400" y="5102225"/>
            <a:ext cx="1600200" cy="460375"/>
          </a:xfrm>
          <a:prstGeom prst="rect">
            <a:avLst/>
          </a:prstGeom>
          <a:noFill/>
          <a:ln w="9525">
            <a:noFill/>
            <a:miter lim="800000"/>
            <a:headEnd/>
            <a:tailEnd/>
          </a:ln>
          <a:effectLst/>
        </p:spPr>
        <p:txBody>
          <a:bodyPr>
            <a:spAutoFit/>
          </a:bodyPr>
          <a:lstStyle/>
          <a:p>
            <a:pPr algn="ctr">
              <a:lnSpc>
                <a:spcPct val="75000"/>
              </a:lnSpc>
              <a:spcBef>
                <a:spcPct val="50000"/>
              </a:spcBef>
            </a:pPr>
            <a:r>
              <a:rPr lang="es-MX" sz="1600" b="1">
                <a:solidFill>
                  <a:schemeClr val="bg1"/>
                </a:solidFill>
                <a:effectLst/>
                <a:latin typeface="Arial" charset="0"/>
              </a:rPr>
              <a:t>Estrategia de promociones</a:t>
            </a:r>
            <a:endParaRPr lang="es-ES" sz="1600" b="1">
              <a:solidFill>
                <a:schemeClr val="bg1"/>
              </a:solidFill>
              <a:effectLst/>
              <a:latin typeface="Arial" charset="0"/>
            </a:endParaRPr>
          </a:p>
        </p:txBody>
      </p:sp>
      <p:sp>
        <p:nvSpPr>
          <p:cNvPr id="8254" name="Text Box 62"/>
          <p:cNvSpPr txBox="1">
            <a:spLocks noChangeArrowheads="1"/>
          </p:cNvSpPr>
          <p:nvPr/>
        </p:nvSpPr>
        <p:spPr bwMode="auto">
          <a:xfrm>
            <a:off x="3581400" y="5486400"/>
            <a:ext cx="1447800" cy="460375"/>
          </a:xfrm>
          <a:prstGeom prst="rect">
            <a:avLst/>
          </a:prstGeom>
          <a:noFill/>
          <a:ln w="9525">
            <a:noFill/>
            <a:miter lim="800000"/>
            <a:headEnd/>
            <a:tailEnd/>
          </a:ln>
          <a:effectLst/>
        </p:spPr>
        <p:txBody>
          <a:bodyPr>
            <a:spAutoFit/>
          </a:bodyPr>
          <a:lstStyle/>
          <a:p>
            <a:pPr algn="ctr">
              <a:lnSpc>
                <a:spcPct val="75000"/>
              </a:lnSpc>
              <a:spcBef>
                <a:spcPct val="50000"/>
              </a:spcBef>
            </a:pPr>
            <a:r>
              <a:rPr lang="es-MX" sz="1600" b="1">
                <a:solidFill>
                  <a:schemeClr val="bg1"/>
                </a:solidFill>
                <a:effectLst/>
                <a:latin typeface="Arial" charset="0"/>
              </a:rPr>
              <a:t>Estrategia de precio</a:t>
            </a:r>
            <a:endParaRPr lang="es-ES" sz="1600" b="1">
              <a:solidFill>
                <a:schemeClr val="bg1"/>
              </a:solidFill>
              <a:effectLst/>
              <a:latin typeface="Arial" charset="0"/>
            </a:endParaRPr>
          </a:p>
        </p:txBody>
      </p:sp>
      <p:sp>
        <p:nvSpPr>
          <p:cNvPr id="8262" name="AutoShape 70"/>
          <p:cNvSpPr>
            <a:spLocks noChangeArrowheads="1"/>
          </p:cNvSpPr>
          <p:nvPr/>
        </p:nvSpPr>
        <p:spPr bwMode="auto">
          <a:xfrm rot="5514238">
            <a:off x="4075113" y="4837113"/>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3" name="AutoShape 71"/>
          <p:cNvSpPr>
            <a:spLocks noChangeArrowheads="1"/>
          </p:cNvSpPr>
          <p:nvPr/>
        </p:nvSpPr>
        <p:spPr bwMode="auto">
          <a:xfrm rot="10835140">
            <a:off x="2514600" y="3732213"/>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4" name="AutoShape 72"/>
          <p:cNvSpPr>
            <a:spLocks noChangeArrowheads="1"/>
          </p:cNvSpPr>
          <p:nvPr/>
        </p:nvSpPr>
        <p:spPr bwMode="auto">
          <a:xfrm rot="10835140">
            <a:off x="5637213" y="3810000"/>
            <a:ext cx="4572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5" name="AutoShape 73"/>
          <p:cNvSpPr>
            <a:spLocks noChangeArrowheads="1"/>
          </p:cNvSpPr>
          <p:nvPr/>
        </p:nvSpPr>
        <p:spPr bwMode="auto">
          <a:xfrm rot="5514238">
            <a:off x="4152900" y="2705100"/>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6" name="AutoShape 74"/>
          <p:cNvSpPr>
            <a:spLocks noChangeArrowheads="1"/>
          </p:cNvSpPr>
          <p:nvPr/>
        </p:nvSpPr>
        <p:spPr bwMode="auto">
          <a:xfrm rot="2589411">
            <a:off x="2895600" y="2895600"/>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7" name="AutoShape 75"/>
          <p:cNvSpPr>
            <a:spLocks noChangeArrowheads="1"/>
          </p:cNvSpPr>
          <p:nvPr/>
        </p:nvSpPr>
        <p:spPr bwMode="auto">
          <a:xfrm rot="7846943">
            <a:off x="5448300" y="3009900"/>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8" name="AutoShape 76"/>
          <p:cNvSpPr>
            <a:spLocks noChangeArrowheads="1"/>
          </p:cNvSpPr>
          <p:nvPr/>
        </p:nvSpPr>
        <p:spPr bwMode="auto">
          <a:xfrm rot="7469375">
            <a:off x="2857500" y="4610100"/>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
        <p:nvSpPr>
          <p:cNvPr id="8269" name="AutoShape 77"/>
          <p:cNvSpPr>
            <a:spLocks noChangeArrowheads="1"/>
          </p:cNvSpPr>
          <p:nvPr/>
        </p:nvSpPr>
        <p:spPr bwMode="auto">
          <a:xfrm rot="2769096">
            <a:off x="5448300" y="4610100"/>
            <a:ext cx="381000" cy="609600"/>
          </a:xfrm>
          <a:prstGeom prst="leftRightArrow">
            <a:avLst>
              <a:gd name="adj1" fmla="val 50000"/>
              <a:gd name="adj2" fmla="val 20000"/>
            </a:avLst>
          </a:prstGeom>
          <a:solidFill>
            <a:schemeClr val="accent2"/>
          </a:solidFill>
          <a:ln w="9525">
            <a:solidFill>
              <a:schemeClr val="tx1"/>
            </a:solidFill>
            <a:miter lim="800000"/>
            <a:headEnd/>
            <a:tailEnd/>
          </a:ln>
          <a:effectLst/>
        </p:spPr>
        <p:txBody>
          <a:bodyPr anchor="ctr">
            <a:spAutoFit/>
          </a:bodyPr>
          <a:lstStyle/>
          <a:p>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551113" y="215900"/>
            <a:ext cx="4146550" cy="457200"/>
          </a:xfrm>
          <a:prstGeom prst="rect">
            <a:avLst/>
          </a:prstGeom>
          <a:noFill/>
          <a:ln w="9525">
            <a:noFill/>
            <a:miter lim="800000"/>
            <a:headEnd/>
            <a:tailEnd/>
          </a:ln>
          <a:effectLst/>
        </p:spPr>
        <p:txBody>
          <a:bodyPr wrap="none">
            <a:spAutoFit/>
          </a:bodyPr>
          <a:lstStyle/>
          <a:p>
            <a:pPr>
              <a:lnSpc>
                <a:spcPct val="100000"/>
              </a:lnSpc>
              <a:buClrTx/>
              <a:buSzTx/>
            </a:pPr>
            <a:r>
              <a:rPr lang="es-MX" sz="2400" b="1" i="0">
                <a:solidFill>
                  <a:srgbClr val="FF3300"/>
                </a:solidFill>
                <a:effectLst/>
                <a:latin typeface="Arial" charset="0"/>
              </a:rPr>
              <a:t>Segmentación del mercado</a:t>
            </a:r>
            <a:endParaRPr lang="es-ES" sz="2400" b="1" i="0">
              <a:solidFill>
                <a:srgbClr val="FF3300"/>
              </a:solidFill>
              <a:effectLst/>
              <a:latin typeface="Arial" charset="0"/>
            </a:endParaRPr>
          </a:p>
        </p:txBody>
      </p:sp>
      <p:sp>
        <p:nvSpPr>
          <p:cNvPr id="9219" name="Text Box 3"/>
          <p:cNvSpPr txBox="1">
            <a:spLocks noChangeArrowheads="1"/>
          </p:cNvSpPr>
          <p:nvPr/>
        </p:nvSpPr>
        <p:spPr bwMode="auto">
          <a:xfrm>
            <a:off x="6096000" y="2286000"/>
            <a:ext cx="3048000" cy="1260475"/>
          </a:xfrm>
          <a:prstGeom prst="rect">
            <a:avLst/>
          </a:prstGeom>
          <a:noFill/>
          <a:ln w="9525">
            <a:noFill/>
            <a:miter lim="800000"/>
            <a:headEnd/>
            <a:tailEnd/>
          </a:ln>
          <a:effectLst/>
        </p:spPr>
        <p:txBody>
          <a:bodyPr>
            <a:spAutoFit/>
          </a:bodyPr>
          <a:lstStyle/>
          <a:p>
            <a:pPr>
              <a:spcBef>
                <a:spcPct val="50000"/>
              </a:spcBef>
            </a:pPr>
            <a:r>
              <a:rPr lang="es-MX" sz="2400" b="1">
                <a:solidFill>
                  <a:schemeClr val="accent2"/>
                </a:solidFill>
                <a:effectLst/>
                <a:latin typeface="Arial" charset="0"/>
              </a:rPr>
              <a:t>FOTOS DE GENTE COMPRANDO</a:t>
            </a:r>
          </a:p>
          <a:p>
            <a:pPr>
              <a:spcBef>
                <a:spcPct val="50000"/>
              </a:spcBef>
            </a:pPr>
            <a:r>
              <a:rPr lang="es-MX" sz="2400" b="1">
                <a:solidFill>
                  <a:schemeClr val="accent2"/>
                </a:solidFill>
                <a:effectLst/>
                <a:latin typeface="Arial" charset="0"/>
              </a:rPr>
              <a:t>ALGO ELEGANTE</a:t>
            </a:r>
            <a:endParaRPr lang="es-ES" sz="2400" b="1">
              <a:solidFill>
                <a:schemeClr val="accent2"/>
              </a:solidFill>
              <a:effectLst/>
              <a:latin typeface="Arial" charset="0"/>
            </a:endParaRPr>
          </a:p>
        </p:txBody>
      </p:sp>
      <p:sp>
        <p:nvSpPr>
          <p:cNvPr id="9220" name="Text Box 4"/>
          <p:cNvSpPr txBox="1">
            <a:spLocks noChangeArrowheads="1"/>
          </p:cNvSpPr>
          <p:nvPr/>
        </p:nvSpPr>
        <p:spPr bwMode="auto">
          <a:xfrm>
            <a:off x="304800" y="914400"/>
            <a:ext cx="5410200" cy="3216275"/>
          </a:xfrm>
          <a:prstGeom prst="rect">
            <a:avLst/>
          </a:prstGeom>
          <a:noFill/>
          <a:ln w="9525">
            <a:noFill/>
            <a:miter lim="800000"/>
            <a:headEnd/>
            <a:tailEnd/>
          </a:ln>
          <a:effectLst/>
        </p:spPr>
        <p:txBody>
          <a:bodyPr>
            <a:spAutoFit/>
          </a:bodyPr>
          <a:lstStyle/>
          <a:p>
            <a:pPr algn="just">
              <a:lnSpc>
                <a:spcPct val="80000"/>
              </a:lnSpc>
              <a:buSzPct val="130000"/>
              <a:buFontTx/>
              <a:buChar char="•"/>
            </a:pPr>
            <a:r>
              <a:rPr lang="es-MX" sz="1600">
                <a:effectLst/>
                <a:latin typeface="Arial" charset="0"/>
              </a:rPr>
              <a:t>  El segmento de mercado que consume Quesos Maia    </a:t>
            </a:r>
          </a:p>
          <a:p>
            <a:pPr algn="just">
              <a:lnSpc>
                <a:spcPct val="80000"/>
              </a:lnSpc>
              <a:buSzPct val="130000"/>
            </a:pPr>
            <a:r>
              <a:rPr lang="es-MX" sz="1600">
                <a:effectLst/>
                <a:latin typeface="Arial" charset="0"/>
              </a:rPr>
              <a:t>   está integrado por un nivel socio económico: clase </a:t>
            </a:r>
          </a:p>
          <a:p>
            <a:pPr algn="just">
              <a:lnSpc>
                <a:spcPct val="80000"/>
              </a:lnSpc>
              <a:buSzPct val="130000"/>
            </a:pPr>
            <a:r>
              <a:rPr lang="es-MX" sz="1600">
                <a:effectLst/>
                <a:latin typeface="Arial" charset="0"/>
              </a:rPr>
              <a:t>   media, media alta y alta.</a:t>
            </a:r>
          </a:p>
          <a:p>
            <a:pPr algn="just">
              <a:lnSpc>
                <a:spcPct val="80000"/>
              </a:lnSpc>
              <a:buSzPct val="130000"/>
              <a:buFontTx/>
              <a:buChar char="•"/>
            </a:pPr>
            <a:endParaRPr lang="es-MX" sz="1600">
              <a:effectLst/>
              <a:latin typeface="Arial" charset="0"/>
            </a:endParaRPr>
          </a:p>
          <a:p>
            <a:pPr algn="just">
              <a:lnSpc>
                <a:spcPct val="80000"/>
              </a:lnSpc>
              <a:buSzPct val="130000"/>
              <a:buFontTx/>
              <a:buChar char="•"/>
            </a:pPr>
            <a:r>
              <a:rPr lang="es-MX" sz="1600">
                <a:effectLst/>
                <a:latin typeface="Arial" charset="0"/>
              </a:rPr>
              <a:t>  Los productos deben  poseer características selectas  </a:t>
            </a:r>
          </a:p>
          <a:p>
            <a:pPr algn="just">
              <a:lnSpc>
                <a:spcPct val="80000"/>
              </a:lnSpc>
              <a:buSzPct val="130000"/>
            </a:pPr>
            <a:r>
              <a:rPr lang="es-MX" sz="1600">
                <a:effectLst/>
                <a:latin typeface="Arial" charset="0"/>
              </a:rPr>
              <a:t>   en su diseño, packing, etiquetado y variedad de  </a:t>
            </a:r>
          </a:p>
          <a:p>
            <a:pPr algn="just">
              <a:lnSpc>
                <a:spcPct val="80000"/>
              </a:lnSpc>
              <a:buSzPct val="130000"/>
            </a:pPr>
            <a:r>
              <a:rPr lang="es-MX" sz="1600">
                <a:effectLst/>
                <a:latin typeface="Arial" charset="0"/>
              </a:rPr>
              <a:t>   presentación.</a:t>
            </a:r>
          </a:p>
          <a:p>
            <a:pPr algn="just">
              <a:lnSpc>
                <a:spcPct val="80000"/>
              </a:lnSpc>
              <a:buSzPct val="130000"/>
              <a:buFontTx/>
              <a:buChar char="•"/>
            </a:pPr>
            <a:endParaRPr lang="es-MX" sz="1600">
              <a:effectLst/>
              <a:latin typeface="Arial" charset="0"/>
            </a:endParaRPr>
          </a:p>
          <a:p>
            <a:pPr algn="just">
              <a:lnSpc>
                <a:spcPct val="80000"/>
              </a:lnSpc>
              <a:buSzPct val="130000"/>
              <a:buFontTx/>
              <a:buChar char="•"/>
            </a:pPr>
            <a:r>
              <a:rPr lang="es-MX" sz="1600">
                <a:effectLst/>
                <a:latin typeface="Arial" charset="0"/>
                <a:cs typeface="Times New Roman" pitchFamily="18" charset="0"/>
              </a:rPr>
              <a:t>  C</a:t>
            </a:r>
            <a:r>
              <a:rPr lang="es-ES" sz="1600">
                <a:effectLst/>
                <a:latin typeface="Arial" charset="0"/>
                <a:cs typeface="Times New Roman" pitchFamily="18" charset="0"/>
              </a:rPr>
              <a:t>omo agente natural de compras</a:t>
            </a:r>
            <a:r>
              <a:rPr lang="es-MX" sz="1600">
                <a:effectLst/>
                <a:latin typeface="Arial" charset="0"/>
                <a:cs typeface="Times New Roman" pitchFamily="18" charset="0"/>
              </a:rPr>
              <a:t> dentro de este   </a:t>
            </a:r>
          </a:p>
          <a:p>
            <a:pPr algn="just">
              <a:lnSpc>
                <a:spcPct val="80000"/>
              </a:lnSpc>
              <a:buSzPct val="130000"/>
            </a:pPr>
            <a:r>
              <a:rPr lang="es-MX" sz="1600">
                <a:effectLst/>
                <a:latin typeface="Arial" charset="0"/>
                <a:cs typeface="Times New Roman" pitchFamily="18" charset="0"/>
              </a:rPr>
              <a:t>   segmento de mercado contamos con el ama de casa.</a:t>
            </a:r>
          </a:p>
          <a:p>
            <a:pPr algn="just">
              <a:lnSpc>
                <a:spcPct val="80000"/>
              </a:lnSpc>
              <a:buSzPct val="130000"/>
              <a:buFontTx/>
              <a:buChar char="•"/>
            </a:pPr>
            <a:endParaRPr lang="es-MX" sz="1600">
              <a:effectLst/>
              <a:latin typeface="Arial" charset="0"/>
              <a:cs typeface="Times New Roman" pitchFamily="18" charset="0"/>
            </a:endParaRPr>
          </a:p>
          <a:p>
            <a:pPr algn="just">
              <a:lnSpc>
                <a:spcPct val="80000"/>
              </a:lnSpc>
              <a:buSzPct val="130000"/>
              <a:buFontTx/>
              <a:buChar char="•"/>
            </a:pPr>
            <a:r>
              <a:rPr lang="es-MX" sz="1600">
                <a:effectLst/>
                <a:latin typeface="Arial" charset="0"/>
                <a:cs typeface="Times New Roman" pitchFamily="18" charset="0"/>
              </a:rPr>
              <a:t>  Un segmento de mercado que se debería anexar para  </a:t>
            </a:r>
          </a:p>
          <a:p>
            <a:pPr algn="just">
              <a:lnSpc>
                <a:spcPct val="80000"/>
              </a:lnSpc>
              <a:buSzPct val="130000"/>
            </a:pPr>
            <a:r>
              <a:rPr lang="es-MX" sz="1600">
                <a:effectLst/>
                <a:latin typeface="Arial" charset="0"/>
                <a:cs typeface="Times New Roman" pitchFamily="18" charset="0"/>
              </a:rPr>
              <a:t>   incrementar son las cadenas de restaurantes y catering  </a:t>
            </a:r>
          </a:p>
          <a:p>
            <a:pPr algn="just">
              <a:lnSpc>
                <a:spcPct val="80000"/>
              </a:lnSpc>
              <a:buSzPct val="130000"/>
            </a:pPr>
            <a:r>
              <a:rPr lang="es-MX" sz="1600">
                <a:effectLst/>
                <a:latin typeface="Arial" charset="0"/>
                <a:cs typeface="Times New Roman" pitchFamily="18" charset="0"/>
              </a:rPr>
              <a:t>   (aviones, barcos, flota terrestre internacional).-</a:t>
            </a:r>
          </a:p>
          <a:p>
            <a:pPr algn="just">
              <a:lnSpc>
                <a:spcPct val="80000"/>
              </a:lnSpc>
              <a:buSzPct val="130000"/>
              <a:buFontTx/>
              <a:buChar char="•"/>
            </a:pPr>
            <a:endParaRPr lang="es-MX" sz="1600">
              <a:effectLst/>
              <a:latin typeface="Arial" charset="0"/>
              <a:cs typeface="Times New Roman" pitchFamily="18" charset="0"/>
            </a:endParaRPr>
          </a:p>
          <a:p>
            <a:pPr algn="just">
              <a:lnSpc>
                <a:spcPct val="80000"/>
              </a:lnSpc>
              <a:buSzPct val="130000"/>
              <a:buFontTx/>
              <a:buChar char="•"/>
            </a:pPr>
            <a:endParaRPr lang="es-MX" sz="1600">
              <a:effectLst/>
              <a:latin typeface="Arial" charset="0"/>
              <a:cs typeface="Times New Roman" pitchFamily="18" charset="0"/>
            </a:endParaRPr>
          </a:p>
        </p:txBody>
      </p:sp>
      <p:sp>
        <p:nvSpPr>
          <p:cNvPr id="9222" name="Text Box 6"/>
          <p:cNvSpPr txBox="1">
            <a:spLocks noChangeArrowheads="1"/>
          </p:cNvSpPr>
          <p:nvPr/>
        </p:nvSpPr>
        <p:spPr bwMode="auto">
          <a:xfrm>
            <a:off x="2057400" y="4191000"/>
            <a:ext cx="3048000" cy="1260475"/>
          </a:xfrm>
          <a:prstGeom prst="rect">
            <a:avLst/>
          </a:prstGeom>
          <a:noFill/>
          <a:ln w="9525">
            <a:noFill/>
            <a:miter lim="800000"/>
            <a:headEnd/>
            <a:tailEnd/>
          </a:ln>
          <a:effectLst/>
        </p:spPr>
        <p:txBody>
          <a:bodyPr>
            <a:spAutoFit/>
          </a:bodyPr>
          <a:lstStyle/>
          <a:p>
            <a:pPr>
              <a:spcBef>
                <a:spcPct val="50000"/>
              </a:spcBef>
            </a:pPr>
            <a:r>
              <a:rPr lang="es-MX" sz="2400" b="1">
                <a:solidFill>
                  <a:schemeClr val="accent2"/>
                </a:solidFill>
                <a:effectLst/>
                <a:latin typeface="Arial" charset="0"/>
              </a:rPr>
              <a:t>FOTOS DE GENTE COMPRANDO</a:t>
            </a:r>
          </a:p>
          <a:p>
            <a:pPr>
              <a:spcBef>
                <a:spcPct val="50000"/>
              </a:spcBef>
            </a:pPr>
            <a:r>
              <a:rPr lang="es-MX" sz="2400" b="1">
                <a:solidFill>
                  <a:schemeClr val="accent2"/>
                </a:solidFill>
                <a:effectLst/>
                <a:latin typeface="Arial" charset="0"/>
              </a:rPr>
              <a:t>ALGO ELEGANTE</a:t>
            </a:r>
            <a:endParaRPr lang="es-ES" sz="2400" b="1">
              <a:solidFill>
                <a:schemeClr val="accent2"/>
              </a:solidFill>
              <a:effectLst/>
              <a:latin typeface="Arial" charset="0"/>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
            <a:srgbClr val="FF3300"/>
          </a:buClr>
          <a:buSzPct val="115000"/>
          <a:buFontTx/>
          <a:buNone/>
          <a:tabLst/>
          <a:defRPr kumimoji="0" lang="es-ES" sz="4000" b="0" i="1"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
            <a:srgbClr val="FF3300"/>
          </a:buClr>
          <a:buSzPct val="115000"/>
          <a:buFontTx/>
          <a:buNone/>
          <a:tabLst/>
          <a:defRPr kumimoji="0" lang="es-ES" sz="4000" b="0" i="1"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3591</TotalTime>
  <Words>2552</Words>
  <Application>Microsoft Office PowerPoint</Application>
  <PresentationFormat>Presentación en pantalla (4:3)</PresentationFormat>
  <Paragraphs>304</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Times New Roman</vt:lpstr>
      <vt:lpstr>Arial</vt:lpstr>
      <vt:lpstr>Wingdings</vt:lpstr>
      <vt:lpstr>Diseño predeterminado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Ibarra</dc:creator>
  <cp:lastModifiedBy>user</cp:lastModifiedBy>
  <cp:revision>79</cp:revision>
  <dcterms:created xsi:type="dcterms:W3CDTF">2004-04-10T00:07:10Z</dcterms:created>
  <dcterms:modified xsi:type="dcterms:W3CDTF">2011-11-21T18:31:27Z</dcterms:modified>
</cp:coreProperties>
</file>