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4"/>
  </p:sldMasterIdLst>
  <p:notesMasterIdLst>
    <p:notesMasterId r:id="rId21"/>
  </p:notesMasterIdLst>
  <p:handoutMasterIdLst>
    <p:handoutMasterId r:id="rId22"/>
  </p:handoutMasterIdLst>
  <p:sldIdLst>
    <p:sldId id="258" r:id="rId5"/>
    <p:sldId id="305" r:id="rId6"/>
    <p:sldId id="306" r:id="rId7"/>
    <p:sldId id="270" r:id="rId8"/>
    <p:sldId id="278" r:id="rId9"/>
    <p:sldId id="307" r:id="rId10"/>
    <p:sldId id="279" r:id="rId11"/>
    <p:sldId id="275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9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Vieira" userId="b6b7b548fc3bdae4" providerId="LiveId" clId="{AA0CB821-EAA7-451F-BCE2-605AADE4D64D}"/>
    <pc:docChg chg="modSld">
      <pc:chgData name="Diego Vieira" userId="b6b7b548fc3bdae4" providerId="LiveId" clId="{AA0CB821-EAA7-451F-BCE2-605AADE4D64D}" dt="2022-09-07T22:49:46.137" v="3" actId="1076"/>
      <pc:docMkLst>
        <pc:docMk/>
      </pc:docMkLst>
      <pc:sldChg chg="addSp modSp mod">
        <pc:chgData name="Diego Vieira" userId="b6b7b548fc3bdae4" providerId="LiveId" clId="{AA0CB821-EAA7-451F-BCE2-605AADE4D64D}" dt="2022-09-07T22:49:46.137" v="3" actId="1076"/>
        <pc:sldMkLst>
          <pc:docMk/>
          <pc:sldMk cId="3950066950" sldId="312"/>
        </pc:sldMkLst>
        <pc:picChg chg="add mod">
          <ac:chgData name="Diego Vieira" userId="b6b7b548fc3bdae4" providerId="LiveId" clId="{AA0CB821-EAA7-451F-BCE2-605AADE4D64D}" dt="2022-09-07T22:49:46.137" v="3" actId="1076"/>
          <ac:picMkLst>
            <pc:docMk/>
            <pc:sldMk cId="3950066950" sldId="312"/>
            <ac:picMk id="4" creationId="{DE857894-D3A8-3DC9-C880-8F03392B33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9E64B80-0BD8-41AC-9CA5-687F29904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064B8-9819-4027-B4EC-E7DA03AA7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DC90-2F56-414F-AC56-FAB865663523}" type="datetime1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8AE58A-5BC7-4DD2-80EE-BE440F6252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D3C958-C53C-4F85-A903-3BE13EA9F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1C-20B4-4A8A-BD21-72A7E1A97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75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2F2CE1-F7F5-4DD7-A11C-4E6EB4676F69}" type="datetime1">
              <a:rPr lang="pt-BR" smtClean="0"/>
              <a:t>07/09/2022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C73610-CCBA-4806-B040-7AF4F8229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53508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641020-BE38-4CF7-8858-3825D345C8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3A58993-3A32-4AF5-837C-2B816EAD0354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34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68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64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89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1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35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79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37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41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50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54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17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0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18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74446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A832F76-EEF5-410D-B6F4-8650AC675F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-10160"/>
            <a:ext cx="12198985" cy="6877685"/>
          </a:xfrm>
          <a:custGeom>
            <a:avLst/>
            <a:gdLst>
              <a:gd name="connsiteX0" fmla="*/ 0 w 12188825"/>
              <a:gd name="connsiteY0" fmla="*/ 0 h 6868160"/>
              <a:gd name="connsiteX1" fmla="*/ 12188825 w 12188825"/>
              <a:gd name="connsiteY1" fmla="*/ 0 h 6868160"/>
              <a:gd name="connsiteX2" fmla="*/ 12188825 w 12188825"/>
              <a:gd name="connsiteY2" fmla="*/ 6868160 h 6868160"/>
              <a:gd name="connsiteX3" fmla="*/ 0 w 12188825"/>
              <a:gd name="connsiteY3" fmla="*/ 6868160 h 6868160"/>
              <a:gd name="connsiteX4" fmla="*/ 0 w 12188825"/>
              <a:gd name="connsiteY4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235106 w 12423931"/>
              <a:gd name="connsiteY0" fmla="*/ 0 h 7033131"/>
              <a:gd name="connsiteX1" fmla="*/ 12423931 w 12423931"/>
              <a:gd name="connsiteY1" fmla="*/ 0 h 7033131"/>
              <a:gd name="connsiteX2" fmla="*/ 12423931 w 12423931"/>
              <a:gd name="connsiteY2" fmla="*/ 6868160 h 7033131"/>
              <a:gd name="connsiteX3" fmla="*/ 235106 w 12423931"/>
              <a:gd name="connsiteY3" fmla="*/ 6868160 h 7033131"/>
              <a:gd name="connsiteX4" fmla="*/ 4908705 w 12423931"/>
              <a:gd name="connsiteY4" fmla="*/ 6868160 h 7033131"/>
              <a:gd name="connsiteX5" fmla="*/ 6249826 w 12423931"/>
              <a:gd name="connsiteY5" fmla="*/ 3830320 h 7033131"/>
              <a:gd name="connsiteX6" fmla="*/ 4939186 w 12423931"/>
              <a:gd name="connsiteY6" fmla="*/ 1727200 h 7033131"/>
              <a:gd name="connsiteX7" fmla="*/ 224946 w 12423931"/>
              <a:gd name="connsiteY7" fmla="*/ 528320 h 7033131"/>
              <a:gd name="connsiteX8" fmla="*/ 235106 w 12423931"/>
              <a:gd name="connsiteY8" fmla="*/ 0 h 7033131"/>
              <a:gd name="connsiteX0" fmla="*/ 246525 w 12435350"/>
              <a:gd name="connsiteY0" fmla="*/ 0 h 6868309"/>
              <a:gd name="connsiteX1" fmla="*/ 12435350 w 12435350"/>
              <a:gd name="connsiteY1" fmla="*/ 0 h 6868309"/>
              <a:gd name="connsiteX2" fmla="*/ 12435350 w 12435350"/>
              <a:gd name="connsiteY2" fmla="*/ 6868160 h 6868309"/>
              <a:gd name="connsiteX3" fmla="*/ 246525 w 12435350"/>
              <a:gd name="connsiteY3" fmla="*/ 6868160 h 6868309"/>
              <a:gd name="connsiteX4" fmla="*/ 4920124 w 12435350"/>
              <a:gd name="connsiteY4" fmla="*/ 6868160 h 6868309"/>
              <a:gd name="connsiteX5" fmla="*/ 6261245 w 12435350"/>
              <a:gd name="connsiteY5" fmla="*/ 3830320 h 6868309"/>
              <a:gd name="connsiteX6" fmla="*/ 4950605 w 12435350"/>
              <a:gd name="connsiteY6" fmla="*/ 1727200 h 6868309"/>
              <a:gd name="connsiteX7" fmla="*/ 236365 w 12435350"/>
              <a:gd name="connsiteY7" fmla="*/ 528320 h 6868309"/>
              <a:gd name="connsiteX8" fmla="*/ 246525 w 12435350"/>
              <a:gd name="connsiteY8" fmla="*/ 0 h 6868309"/>
              <a:gd name="connsiteX0" fmla="*/ 10160 w 12198985"/>
              <a:gd name="connsiteY0" fmla="*/ 0 h 6868264"/>
              <a:gd name="connsiteX1" fmla="*/ 12198985 w 12198985"/>
              <a:gd name="connsiteY1" fmla="*/ 0 h 6868264"/>
              <a:gd name="connsiteX2" fmla="*/ 12198985 w 12198985"/>
              <a:gd name="connsiteY2" fmla="*/ 6868160 h 6868264"/>
              <a:gd name="connsiteX3" fmla="*/ 10160 w 12198985"/>
              <a:gd name="connsiteY3" fmla="*/ 6868160 h 6868264"/>
              <a:gd name="connsiteX4" fmla="*/ 4683759 w 12198985"/>
              <a:gd name="connsiteY4" fmla="*/ 6868160 h 6868264"/>
              <a:gd name="connsiteX5" fmla="*/ 6024880 w 12198985"/>
              <a:gd name="connsiteY5" fmla="*/ 3830320 h 6868264"/>
              <a:gd name="connsiteX6" fmla="*/ 4714240 w 12198985"/>
              <a:gd name="connsiteY6" fmla="*/ 1727200 h 6868264"/>
              <a:gd name="connsiteX7" fmla="*/ 0 w 12198985"/>
              <a:gd name="connsiteY7" fmla="*/ 528320 h 6868264"/>
              <a:gd name="connsiteX8" fmla="*/ 10160 w 12198985"/>
              <a:gd name="connsiteY8" fmla="*/ 0 h 6868264"/>
              <a:gd name="connsiteX0" fmla="*/ 10160 w 12198985"/>
              <a:gd name="connsiteY0" fmla="*/ 0 h 6868220"/>
              <a:gd name="connsiteX1" fmla="*/ 12198985 w 12198985"/>
              <a:gd name="connsiteY1" fmla="*/ 0 h 6868220"/>
              <a:gd name="connsiteX2" fmla="*/ 12198985 w 12198985"/>
              <a:gd name="connsiteY2" fmla="*/ 6868160 h 6868220"/>
              <a:gd name="connsiteX3" fmla="*/ 3220085 w 12198985"/>
              <a:gd name="connsiteY3" fmla="*/ 6487160 h 6868220"/>
              <a:gd name="connsiteX4" fmla="*/ 4683759 w 12198985"/>
              <a:gd name="connsiteY4" fmla="*/ 6868160 h 6868220"/>
              <a:gd name="connsiteX5" fmla="*/ 6024880 w 12198985"/>
              <a:gd name="connsiteY5" fmla="*/ 3830320 h 6868220"/>
              <a:gd name="connsiteX6" fmla="*/ 4714240 w 12198985"/>
              <a:gd name="connsiteY6" fmla="*/ 1727200 h 6868220"/>
              <a:gd name="connsiteX7" fmla="*/ 0 w 12198985"/>
              <a:gd name="connsiteY7" fmla="*/ 528320 h 6868220"/>
              <a:gd name="connsiteX8" fmla="*/ 10160 w 12198985"/>
              <a:gd name="connsiteY8" fmla="*/ 0 h 686822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3220085 w 12198985"/>
              <a:gd name="connsiteY3" fmla="*/ 6487160 h 6868160"/>
              <a:gd name="connsiteX4" fmla="*/ 6102984 w 12198985"/>
              <a:gd name="connsiteY4" fmla="*/ 5829935 h 6868160"/>
              <a:gd name="connsiteX5" fmla="*/ 6024880 w 12198985"/>
              <a:gd name="connsiteY5" fmla="*/ 3830320 h 6868160"/>
              <a:gd name="connsiteX6" fmla="*/ 4714240 w 12198985"/>
              <a:gd name="connsiteY6" fmla="*/ 1727200 h 6868160"/>
              <a:gd name="connsiteX7" fmla="*/ 0 w 12198985"/>
              <a:gd name="connsiteY7" fmla="*/ 528320 h 6868160"/>
              <a:gd name="connsiteX8" fmla="*/ 10160 w 12198985"/>
              <a:gd name="connsiteY8" fmla="*/ 0 h 6868160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985" h="6877685">
                <a:moveTo>
                  <a:pt x="10160" y="0"/>
                </a:moveTo>
                <a:lnTo>
                  <a:pt x="12198985" y="0"/>
                </a:lnTo>
                <a:lnTo>
                  <a:pt x="12198985" y="6868160"/>
                </a:lnTo>
                <a:lnTo>
                  <a:pt x="4553585" y="6877685"/>
                </a:lnTo>
                <a:cubicBezTo>
                  <a:pt x="5419196" y="6578177"/>
                  <a:pt x="5891741" y="6267027"/>
                  <a:pt x="6122034" y="5839460"/>
                </a:cubicBezTo>
                <a:cubicBezTo>
                  <a:pt x="6543462" y="4952153"/>
                  <a:pt x="6071023" y="4359063"/>
                  <a:pt x="6024880" y="3830320"/>
                </a:cubicBezTo>
                <a:cubicBezTo>
                  <a:pt x="5670973" y="2770293"/>
                  <a:pt x="5327227" y="2120053"/>
                  <a:pt x="4714240" y="1727200"/>
                </a:cubicBezTo>
                <a:cubicBezTo>
                  <a:pt x="3371427" y="701040"/>
                  <a:pt x="1339427" y="711200"/>
                  <a:pt x="0" y="528320"/>
                </a:cubicBezTo>
                <a:lnTo>
                  <a:pt x="1016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E130825-8214-41CD-94C2-B394C825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4CFC44C-A4AA-47AB-9728-B8557A0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 rtlCol="0">
            <a:normAutofit/>
          </a:bodyPr>
          <a:lstStyle/>
          <a:p>
            <a:pPr algn="l" rtl="0"/>
            <a:r>
              <a:rPr lang="pt-BR" sz="4400"/>
              <a:t>Clique para editar o título Mestre</a:t>
            </a:r>
            <a:endParaRPr lang="pt-BR" sz="4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9A3AD9C-69B0-4589-A282-947AEF5C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rtlCol="0" anchor="b" anchorCtr="0"/>
          <a:lstStyle>
            <a:lvl1pPr>
              <a:buNone/>
              <a:defRPr/>
            </a:lvl1pPr>
          </a:lstStyle>
          <a:p>
            <a:pPr algn="l"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9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6">
            <a:extLst>
              <a:ext uri="{FF2B5EF4-FFF2-40B4-BE49-F238E27FC236}">
                <a16:creationId xmlns:a16="http://schemas.microsoft.com/office/drawing/2014/main" id="{F0D6B661-3F4C-45AE-81E6-2353977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51C64C5-C308-4D56-A976-F6EE631E8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F35F8A29-F146-4D3D-8DD9-41322C9FE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2ED7257-A2A4-4A81-94D0-21636294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defRPr sz="2800"/>
            </a:lvl1pPr>
          </a:lstStyle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CEB7F18-992B-4D56-A388-738859C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410AC2D-D649-4FCA-87C1-EDB34FCC4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8939"/>
            <a:ext cx="1588691" cy="5824901"/>
          </a:xfrm>
          <a:custGeom>
            <a:avLst/>
            <a:gdLst>
              <a:gd name="connsiteX0" fmla="*/ 0 w 1588691"/>
              <a:gd name="connsiteY0" fmla="*/ 0 h 5824901"/>
              <a:gd name="connsiteX1" fmla="*/ 103414 w 1588691"/>
              <a:gd name="connsiteY1" fmla="*/ 24689 h 5824901"/>
              <a:gd name="connsiteX2" fmla="*/ 1566944 w 1588691"/>
              <a:gd name="connsiteY2" fmla="*/ 1831178 h 5824901"/>
              <a:gd name="connsiteX3" fmla="*/ 1239184 w 1588691"/>
              <a:gd name="connsiteY3" fmla="*/ 4894084 h 5824901"/>
              <a:gd name="connsiteX4" fmla="*/ 1161636 w 1588691"/>
              <a:gd name="connsiteY4" fmla="*/ 5234403 h 5824901"/>
              <a:gd name="connsiteX5" fmla="*/ 1036423 w 1588691"/>
              <a:gd name="connsiteY5" fmla="*/ 5540389 h 5824901"/>
              <a:gd name="connsiteX6" fmla="*/ 693532 w 1588691"/>
              <a:gd name="connsiteY6" fmla="*/ 5797870 h 5824901"/>
              <a:gd name="connsiteX7" fmla="*/ 66690 w 1588691"/>
              <a:gd name="connsiteY7" fmla="*/ 5718123 h 5824901"/>
              <a:gd name="connsiteX8" fmla="*/ 0 w 1588691"/>
              <a:gd name="connsiteY8" fmla="*/ 5671830 h 58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691" h="5824901">
                <a:moveTo>
                  <a:pt x="0" y="0"/>
                </a:moveTo>
                <a:lnTo>
                  <a:pt x="103414" y="24689"/>
                </a:lnTo>
                <a:cubicBezTo>
                  <a:pt x="796911" y="207091"/>
                  <a:pt x="1441617" y="614618"/>
                  <a:pt x="1566944" y="1831178"/>
                </a:cubicBezTo>
                <a:cubicBezTo>
                  <a:pt x="1657898" y="2711366"/>
                  <a:pt x="1447138" y="3830385"/>
                  <a:pt x="1239184" y="4894084"/>
                </a:cubicBezTo>
                <a:cubicBezTo>
                  <a:pt x="1217336" y="5005703"/>
                  <a:pt x="1193458" y="5122919"/>
                  <a:pt x="1161636" y="5234403"/>
                </a:cubicBezTo>
                <a:cubicBezTo>
                  <a:pt x="1129815" y="5345896"/>
                  <a:pt x="1090045" y="5451664"/>
                  <a:pt x="1036423" y="5540389"/>
                </a:cubicBezTo>
                <a:cubicBezTo>
                  <a:pt x="931907" y="5713703"/>
                  <a:pt x="805230" y="5770918"/>
                  <a:pt x="693532" y="5797870"/>
                </a:cubicBezTo>
                <a:cubicBezTo>
                  <a:pt x="465914" y="5852471"/>
                  <a:pt x="252946" y="5823597"/>
                  <a:pt x="66690" y="5718123"/>
                </a:cubicBezTo>
                <a:lnTo>
                  <a:pt x="0" y="567183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4CAECC1-22E5-4CFE-997A-335F9A8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339634C0-6EDF-41E8-9316-1B98AB767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466" y="0"/>
            <a:ext cx="5820495" cy="2302951"/>
          </a:xfrm>
          <a:custGeom>
            <a:avLst/>
            <a:gdLst>
              <a:gd name="connsiteX0" fmla="*/ 5820495 w 5820495"/>
              <a:gd name="connsiteY0" fmla="*/ 0 h 2302951"/>
              <a:gd name="connsiteX1" fmla="*/ 5709901 w 5820495"/>
              <a:gd name="connsiteY1" fmla="*/ 213767 h 2302951"/>
              <a:gd name="connsiteX2" fmla="*/ 4932484 w 5820495"/>
              <a:gd name="connsiteY2" fmla="*/ 1340037 h 2302951"/>
              <a:gd name="connsiteX3" fmla="*/ 3361812 w 5820495"/>
              <a:gd name="connsiteY3" fmla="*/ 2268288 h 2302951"/>
              <a:gd name="connsiteX4" fmla="*/ 286590 w 5820495"/>
              <a:gd name="connsiteY4" fmla="*/ 1322723 h 2302951"/>
              <a:gd name="connsiteX5" fmla="*/ 251827 w 5820495"/>
              <a:gd name="connsiteY5" fmla="*/ 87954 h 2302951"/>
              <a:gd name="connsiteX6" fmla="*/ 331088 w 5820495"/>
              <a:gd name="connsiteY6" fmla="*/ 1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5" h="2302951">
                <a:moveTo>
                  <a:pt x="5820495" y="0"/>
                </a:moveTo>
                <a:lnTo>
                  <a:pt x="5709901" y="213767"/>
                </a:lnTo>
                <a:cubicBezTo>
                  <a:pt x="5432870" y="711271"/>
                  <a:pt x="5095501" y="1152644"/>
                  <a:pt x="4932484" y="1340037"/>
                </a:cubicBezTo>
                <a:cubicBezTo>
                  <a:pt x="4535941" y="1795563"/>
                  <a:pt x="3997054" y="2167493"/>
                  <a:pt x="3361812" y="2268288"/>
                </a:cubicBezTo>
                <a:cubicBezTo>
                  <a:pt x="2395335" y="2421964"/>
                  <a:pt x="953448" y="2057186"/>
                  <a:pt x="286590" y="1322723"/>
                </a:cubicBezTo>
                <a:cubicBezTo>
                  <a:pt x="-136160" y="857206"/>
                  <a:pt x="-42091" y="443734"/>
                  <a:pt x="251827" y="87954"/>
                </a:cubicBezTo>
                <a:lnTo>
                  <a:pt x="331088" y="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2E3C79F9-E136-43AA-88A7-931391EEF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1955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06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D2C5742-73C7-4BB8-A3EC-3EB758A1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D31BD5D5-F76D-4DB4-A86B-AA4CA5CD3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DE11C6-AF87-4968-A76C-01F97038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53546A48-F275-42D1-A2AB-BA54F9390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6382" y="3048002"/>
            <a:ext cx="4176866" cy="3809998"/>
          </a:xfrm>
          <a:custGeom>
            <a:avLst/>
            <a:gdLst>
              <a:gd name="connsiteX0" fmla="*/ 2183095 w 4176866"/>
              <a:gd name="connsiteY0" fmla="*/ 18 h 3809998"/>
              <a:gd name="connsiteX1" fmla="*/ 3425027 w 4176866"/>
              <a:gd name="connsiteY1" fmla="*/ 1440807 h 3809998"/>
              <a:gd name="connsiteX2" fmla="*/ 3480109 w 4176866"/>
              <a:gd name="connsiteY2" fmla="*/ 1517585 h 3809998"/>
              <a:gd name="connsiteX3" fmla="*/ 4110688 w 4176866"/>
              <a:gd name="connsiteY3" fmla="*/ 2402159 h 3809998"/>
              <a:gd name="connsiteX4" fmla="*/ 4176866 w 4176866"/>
              <a:gd name="connsiteY4" fmla="*/ 2587346 h 3809998"/>
              <a:gd name="connsiteX5" fmla="*/ 4176866 w 4176866"/>
              <a:gd name="connsiteY5" fmla="*/ 3809998 h 3809998"/>
              <a:gd name="connsiteX6" fmla="*/ 4077743 w 4176866"/>
              <a:gd name="connsiteY6" fmla="*/ 3809998 h 3809998"/>
              <a:gd name="connsiteX7" fmla="*/ 892220 w 4176866"/>
              <a:gd name="connsiteY7" fmla="*/ 3809998 h 3809998"/>
              <a:gd name="connsiteX8" fmla="*/ 840654 w 4176866"/>
              <a:gd name="connsiteY8" fmla="*/ 3790763 h 3809998"/>
              <a:gd name="connsiteX9" fmla="*/ 5750 w 4176866"/>
              <a:gd name="connsiteY9" fmla="*/ 2913921 h 3809998"/>
              <a:gd name="connsiteX10" fmla="*/ 819614 w 4176866"/>
              <a:gd name="connsiteY10" fmla="*/ 1008105 h 3809998"/>
              <a:gd name="connsiteX11" fmla="*/ 2183095 w 4176866"/>
              <a:gd name="connsiteY11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6866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682056" y="1791449"/>
                  <a:pt x="3954543" y="2043338"/>
                  <a:pt x="4110688" y="2402159"/>
                </a:cubicBezTo>
                <a:lnTo>
                  <a:pt x="4176866" y="2587346"/>
                </a:lnTo>
                <a:lnTo>
                  <a:pt x="4176866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1FAA1E16-84B5-4131-9CE1-7C6D43D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35ED8B7F-F797-40AD-8F10-7B52ECFAC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762007"/>
            <a:ext cx="5948797" cy="6095979"/>
          </a:xfrm>
          <a:custGeom>
            <a:avLst/>
            <a:gdLst>
              <a:gd name="connsiteX0" fmla="*/ 1573824 w 5948797"/>
              <a:gd name="connsiteY0" fmla="*/ 765 h 6095979"/>
              <a:gd name="connsiteX1" fmla="*/ 2734655 w 5948797"/>
              <a:gd name="connsiteY1" fmla="*/ 238687 h 6095979"/>
              <a:gd name="connsiteX2" fmla="*/ 5668308 w 5948797"/>
              <a:gd name="connsiteY2" fmla="*/ 3639516 h 6095979"/>
              <a:gd name="connsiteX3" fmla="*/ 5937014 w 5948797"/>
              <a:gd name="connsiteY3" fmla="*/ 5865869 h 6095979"/>
              <a:gd name="connsiteX4" fmla="*/ 5948797 w 5948797"/>
              <a:gd name="connsiteY4" fmla="*/ 6095979 h 6095979"/>
              <a:gd name="connsiteX5" fmla="*/ 0 w 5948797"/>
              <a:gd name="connsiteY5" fmla="*/ 6095979 h 6095979"/>
              <a:gd name="connsiteX6" fmla="*/ 0 w 5948797"/>
              <a:gd name="connsiteY6" fmla="*/ 1621650 h 6095979"/>
              <a:gd name="connsiteX7" fmla="*/ 36302 w 5948797"/>
              <a:gd name="connsiteY7" fmla="*/ 1518814 h 6095979"/>
              <a:gd name="connsiteX8" fmla="*/ 287883 w 5948797"/>
              <a:gd name="connsiteY8" fmla="*/ 956872 h 6095979"/>
              <a:gd name="connsiteX9" fmla="*/ 1573824 w 5948797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797" h="6095979">
                <a:moveTo>
                  <a:pt x="1573824" y="765"/>
                </a:moveTo>
                <a:cubicBezTo>
                  <a:pt x="1940182" y="-10734"/>
                  <a:pt x="2329337" y="109280"/>
                  <a:pt x="2734655" y="238687"/>
                </a:cubicBezTo>
                <a:cubicBezTo>
                  <a:pt x="4118236" y="680647"/>
                  <a:pt x="5296689" y="1302752"/>
                  <a:pt x="5668308" y="3639516"/>
                </a:cubicBezTo>
                <a:cubicBezTo>
                  <a:pt x="5788290" y="4393559"/>
                  <a:pt x="5890538" y="5142244"/>
                  <a:pt x="5937014" y="5865869"/>
                </a:cubicBezTo>
                <a:lnTo>
                  <a:pt x="5948797" y="6095979"/>
                </a:lnTo>
                <a:lnTo>
                  <a:pt x="0" y="6095979"/>
                </a:lnTo>
                <a:lnTo>
                  <a:pt x="0" y="1621650"/>
                </a:lnTo>
                <a:lnTo>
                  <a:pt x="36302" y="1518814"/>
                </a:lnTo>
                <a:cubicBezTo>
                  <a:pt x="109797" y="1321982"/>
                  <a:pt x="192747" y="1133640"/>
                  <a:pt x="287883" y="956872"/>
                </a:cubicBezTo>
                <a:cubicBezTo>
                  <a:pt x="669445" y="247734"/>
                  <a:pt x="1102792" y="15549"/>
                  <a:pt x="1573824" y="76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3BF507F0-BF7D-45F6-B6FD-A124B9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F7884FE9-B11F-40BA-879F-2988D7F3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554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12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58033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0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19546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8576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27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8031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7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22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36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7" r:id="rId15"/>
    <p:sldLayoutId id="2147483738" r:id="rId16"/>
    <p:sldLayoutId id="214748366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Espaço Reservado para Imagem 51" descr="Grãos de Café">
            <a:extLst>
              <a:ext uri="{FF2B5EF4-FFF2-40B4-BE49-F238E27FC236}">
                <a16:creationId xmlns:a16="http://schemas.microsoft.com/office/drawing/2014/main" id="{C388A144-7F73-4841-9C0E-A3A1C8B66D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514543A8-30F8-48A3-9966-2C87455FC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Coffee Health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5C136-EA41-2A47-4794-283483CD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83" y="4186107"/>
            <a:ext cx="6130391" cy="2223084"/>
          </a:xfrm>
        </p:spPr>
        <p:txBody>
          <a:bodyPr>
            <a:noAutofit/>
          </a:bodyPr>
          <a:lstStyle/>
          <a:p>
            <a:pPr rtl="0"/>
            <a:r>
              <a:rPr lang="pt-BR" sz="1400" b="0" i="0" dirty="0">
                <a:effectLst/>
                <a:latin typeface="Whitney"/>
              </a:rPr>
              <a:t>Amanda Vieira de Souza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Diego Marques Vieira 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Estela Gregori Polverine 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Igor Gabriel Lemos Mendes 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Lucas Alves Bonfim da Silva 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Matheus de Lima Lessa</a:t>
            </a:r>
          </a:p>
          <a:p>
            <a:pPr rtl="0"/>
            <a:r>
              <a:rPr lang="pt-BR" sz="1400" dirty="0">
                <a:latin typeface="Whitney"/>
              </a:rPr>
              <a:t>Victor Augusto Moraes Pereira</a:t>
            </a:r>
            <a:endParaRPr lang="pt-BR" sz="1400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DE0ACD1F-5E64-47CD-BF6C-FED86372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3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32" descr="Grãos de Café">
            <a:extLst>
              <a:ext uri="{FF2B5EF4-FFF2-40B4-BE49-F238E27FC236}">
                <a16:creationId xmlns:a16="http://schemas.microsoft.com/office/drawing/2014/main" id="{88D91209-CE6D-6DEE-70FD-560EB92A98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sp>
        <p:nvSpPr>
          <p:cNvPr id="9" name="Título 10">
            <a:extLst>
              <a:ext uri="{FF2B5EF4-FFF2-40B4-BE49-F238E27FC236}">
                <a16:creationId xmlns:a16="http://schemas.microsoft.com/office/drawing/2014/main" id="{2CF18216-C230-6083-3B26-446158CD5BFD}"/>
              </a:ext>
            </a:extLst>
          </p:cNvPr>
          <p:cNvSpPr txBox="1">
            <a:spLocks/>
          </p:cNvSpPr>
          <p:nvPr/>
        </p:nvSpPr>
        <p:spPr>
          <a:xfrm>
            <a:off x="604706" y="3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Banco de dados – Script das tabelas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7FCE05-C06D-463C-0878-7D1F2C8E8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644651"/>
            <a:ext cx="8634412" cy="44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24" y="438120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Arduino – Sistema de ligação dos sensores</a:t>
            </a:r>
          </a:p>
        </p:txBody>
      </p:sp>
      <p:pic>
        <p:nvPicPr>
          <p:cNvPr id="8" name="Espaço Reservado para Imagem 32" descr="Grãos de Café">
            <a:extLst>
              <a:ext uri="{FF2B5EF4-FFF2-40B4-BE49-F238E27FC236}">
                <a16:creationId xmlns:a16="http://schemas.microsoft.com/office/drawing/2014/main" id="{88D91209-CE6D-6DEE-70FD-560EB92A98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B4C8D2-406B-EFEB-3E60-60E98B70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679" y="2774800"/>
            <a:ext cx="4205047" cy="22058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E049A5-A8A2-6321-2161-16057988A6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4" t="15264" r="1148" b="19905"/>
          <a:stretch/>
        </p:blipFill>
        <p:spPr>
          <a:xfrm>
            <a:off x="193721" y="2834134"/>
            <a:ext cx="5519958" cy="2087148"/>
          </a:xfrm>
          <a:prstGeom prst="rect">
            <a:avLst/>
          </a:prstGeom>
        </p:spPr>
      </p:pic>
      <p:sp>
        <p:nvSpPr>
          <p:cNvPr id="10" name="Espaço Reservado para Texto 12">
            <a:extLst>
              <a:ext uri="{FF2B5EF4-FFF2-40B4-BE49-F238E27FC236}">
                <a16:creationId xmlns:a16="http://schemas.microsoft.com/office/drawing/2014/main" id="{BA243B6A-C0D7-30FB-C1D5-34B7274AE63C}"/>
              </a:ext>
            </a:extLst>
          </p:cNvPr>
          <p:cNvSpPr txBox="1">
            <a:spLocks/>
          </p:cNvSpPr>
          <p:nvPr/>
        </p:nvSpPr>
        <p:spPr>
          <a:xfrm>
            <a:off x="5747319" y="2354157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DHT11</a:t>
            </a:r>
          </a:p>
        </p:txBody>
      </p:sp>
      <p:sp>
        <p:nvSpPr>
          <p:cNvPr id="12" name="Espaço Reservado para Texto 12">
            <a:extLst>
              <a:ext uri="{FF2B5EF4-FFF2-40B4-BE49-F238E27FC236}">
                <a16:creationId xmlns:a16="http://schemas.microsoft.com/office/drawing/2014/main" id="{BF83C1F1-7D41-1442-9C80-7B1109D46094}"/>
              </a:ext>
            </a:extLst>
          </p:cNvPr>
          <p:cNvSpPr txBox="1">
            <a:spLocks/>
          </p:cNvSpPr>
          <p:nvPr/>
        </p:nvSpPr>
        <p:spPr>
          <a:xfrm>
            <a:off x="1279483" y="2354157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LM35</a:t>
            </a:r>
          </a:p>
        </p:txBody>
      </p:sp>
    </p:spTree>
    <p:extLst>
      <p:ext uri="{BB962C8B-B14F-4D97-AF65-F5344CB8AC3E}">
        <p14:creationId xmlns:p14="http://schemas.microsoft.com/office/powerpoint/2010/main" val="208248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8" y="421342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Arduino – Script para os sensores</a:t>
            </a:r>
          </a:p>
        </p:txBody>
      </p:sp>
      <p:sp>
        <p:nvSpPr>
          <p:cNvPr id="5" name="Espaço Reservado para Texto 12">
            <a:extLst>
              <a:ext uri="{FF2B5EF4-FFF2-40B4-BE49-F238E27FC236}">
                <a16:creationId xmlns:a16="http://schemas.microsoft.com/office/drawing/2014/main" id="{8A626C39-F1B4-37FC-B052-C6FCC8F30B32}"/>
              </a:ext>
            </a:extLst>
          </p:cNvPr>
          <p:cNvSpPr txBox="1">
            <a:spLocks/>
          </p:cNvSpPr>
          <p:nvPr/>
        </p:nvSpPr>
        <p:spPr>
          <a:xfrm>
            <a:off x="290033" y="1850818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LM35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05EC9-1A6B-C0E2-A3A8-9B2337EE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0" y="2223005"/>
            <a:ext cx="4024095" cy="4131094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0F78166-6B86-ECE6-81B4-00AE313FEBEF}"/>
              </a:ext>
            </a:extLst>
          </p:cNvPr>
          <p:cNvSpPr txBox="1">
            <a:spLocks/>
          </p:cNvSpPr>
          <p:nvPr/>
        </p:nvSpPr>
        <p:spPr>
          <a:xfrm>
            <a:off x="4829550" y="1850817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DHT11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B21D91B-6EAC-6C6D-8FFD-E5F61EBC2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432" y="2225256"/>
            <a:ext cx="3145678" cy="428388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3C1B402-D332-3E77-44F1-B1F0D58DB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703" y="2223005"/>
            <a:ext cx="3154158" cy="42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8" y="421342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Calculadora Financeira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3E5BA8-5626-8084-1A97-D12FAC505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58" y="1855962"/>
            <a:ext cx="5419725" cy="40005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E857894-D3A8-3DC9-C880-8F03392B3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58" y="1618317"/>
            <a:ext cx="5596242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6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8" y="421342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Calculadora Financeira – Script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7239F2-78BC-1005-32EC-6396C328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9" y="1968343"/>
            <a:ext cx="5546095" cy="39951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890B22-CB66-6BC0-1C28-49424F4A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92" y="1968343"/>
            <a:ext cx="5546095" cy="15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28" y="164167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Protótipo do nosso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9675DF-7968-55A5-52B5-4443FA7B6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/>
          <a:stretch/>
        </p:blipFill>
        <p:spPr>
          <a:xfrm>
            <a:off x="294138" y="1525045"/>
            <a:ext cx="5878062" cy="38079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9CC1F9-D44D-4A2D-E638-6A0F10CF5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"/>
          <a:stretch/>
        </p:blipFill>
        <p:spPr>
          <a:xfrm>
            <a:off x="6429374" y="1525045"/>
            <a:ext cx="5258937" cy="48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124D3B-1715-4E5A-BB52-98DE8D5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2564225"/>
            <a:ext cx="4572000" cy="152401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Obrigado, agradeço a atenção de todos!</a:t>
            </a:r>
          </a:p>
        </p:txBody>
      </p:sp>
      <p:pic>
        <p:nvPicPr>
          <p:cNvPr id="9" name="Espaço Reservado para Imagem 8" descr="Café em uma mesa de madeira com água ">
            <a:extLst>
              <a:ext uri="{FF2B5EF4-FFF2-40B4-BE49-F238E27FC236}">
                <a16:creationId xmlns:a16="http://schemas.microsoft.com/office/drawing/2014/main" id="{A6793210-E409-4229-B0C0-76710EC7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40"/>
          <a:stretch/>
        </p:blipFill>
        <p:spPr/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E4F2156-6613-4004-9B59-5568A455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1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BF2EF1B-CCB2-40E8-AB44-5AFEA61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7249"/>
            <a:ext cx="5334000" cy="1524000"/>
          </a:xfrm>
        </p:spPr>
        <p:txBody>
          <a:bodyPr rtlCol="0"/>
          <a:lstStyle/>
          <a:p>
            <a:pPr rtl="0"/>
            <a:r>
              <a:rPr lang="pt-BR" dirty="0"/>
              <a:t>Sumario</a:t>
            </a:r>
          </a:p>
        </p:txBody>
      </p:sp>
      <p:pic>
        <p:nvPicPr>
          <p:cNvPr id="9" name="Espaço Reservado para Imagem 8" descr="Máquina de café no trabalho">
            <a:extLst>
              <a:ext uri="{FF2B5EF4-FFF2-40B4-BE49-F238E27FC236}">
                <a16:creationId xmlns:a16="http://schemas.microsoft.com/office/drawing/2014/main" id="{E34F2790-963F-4737-9DB8-67C3899EF6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585A4C3-EB2E-41D1-8420-7251814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95400"/>
            <a:ext cx="5334000" cy="5067300"/>
          </a:xfrm>
        </p:spPr>
        <p:txBody>
          <a:bodyPr rtlCol="0"/>
          <a:lstStyle/>
          <a:p>
            <a:r>
              <a:rPr lang="pt-BR" dirty="0"/>
              <a:t>Objetivo</a:t>
            </a:r>
          </a:p>
          <a:p>
            <a:pPr rtl="0"/>
            <a:r>
              <a:rPr lang="pt-BR" dirty="0"/>
              <a:t>Contexto</a:t>
            </a:r>
          </a:p>
          <a:p>
            <a:pPr rtl="0"/>
            <a:r>
              <a:rPr lang="pt-BR" dirty="0"/>
              <a:t>Justificativa</a:t>
            </a:r>
          </a:p>
          <a:p>
            <a:pPr rtl="0"/>
            <a:r>
              <a:rPr lang="pt-BR" dirty="0"/>
              <a:t>Principais Requisitos</a:t>
            </a:r>
          </a:p>
          <a:p>
            <a:pPr rtl="0"/>
            <a:r>
              <a:rPr lang="pt-BR" dirty="0"/>
              <a:t>Ferramenta escolhida</a:t>
            </a:r>
          </a:p>
          <a:p>
            <a:pPr rtl="0"/>
            <a:r>
              <a:rPr lang="pt-BR" dirty="0"/>
              <a:t>Diagrama de negocio</a:t>
            </a:r>
          </a:p>
          <a:p>
            <a:pPr rtl="0"/>
            <a:r>
              <a:rPr lang="pt-BR" dirty="0"/>
              <a:t>Banco de Dados</a:t>
            </a:r>
          </a:p>
          <a:p>
            <a:pPr rtl="0"/>
            <a:r>
              <a:rPr lang="pt-BR" dirty="0"/>
              <a:t>Arduino</a:t>
            </a:r>
          </a:p>
          <a:p>
            <a:pPr rtl="0"/>
            <a:r>
              <a:rPr lang="pt-BR" dirty="0"/>
              <a:t>Calculadora Financeira</a:t>
            </a:r>
          </a:p>
          <a:p>
            <a:pPr rtl="0"/>
            <a:r>
              <a:rPr lang="pt-BR" dirty="0"/>
              <a:t>Protótipo do site 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886CC949-024C-450A-92AD-EF16957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66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Cuidar da saúde do café por meio de controle de temperatura e umidade para que não haja problemas durante seu plantio.</a:t>
            </a:r>
          </a:p>
          <a:p>
            <a:pPr rtl="0"/>
            <a:endParaRPr lang="pt-BR" sz="2000" dirty="0"/>
          </a:p>
        </p:txBody>
      </p:sp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1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23340"/>
            <a:ext cx="4572000" cy="1524000"/>
          </a:xfrm>
        </p:spPr>
        <p:txBody>
          <a:bodyPr rtlCol="0"/>
          <a:lstStyle/>
          <a:p>
            <a:pPr rtl="0"/>
            <a:r>
              <a:rPr lang="pt-BR" dirty="0"/>
              <a:t>Contexto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314138"/>
            <a:ext cx="5334000" cy="3048000"/>
          </a:xfrm>
        </p:spPr>
        <p:txBody>
          <a:bodyPr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As doenças do café podem reduzir consideravelmente cada produção e serem limitantes para o cultivo da cultura. Portanto é necessário um diagnóstico correto, para que um controle eficaz seja realizado. Com um controle de temperatura e umidade adequado, pode-se otimizar o plantio, evitando o desperdiço de uma parte considerável do café. A ferrugem do cafeeiro, por exemplo, é a doença mais abrangente nas plantações do Brasil, causada por alta umidade, esse fungo está distribuído por todas as regiões do país com alto índice de comprometimento, chegando a afetar 35% da produção nacional. Os prejuízos além de afetarem a produção atual, se estendem ainda a plantações do ano posterior, por conta do fungo se expandir do ápice da planta à saia do cafeeiro.</a:t>
            </a:r>
          </a:p>
          <a:p>
            <a:pPr rtl="0"/>
            <a:endParaRPr lang="pt-BR" sz="2000" dirty="0"/>
          </a:p>
        </p:txBody>
      </p:sp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1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AF89CD-F3F9-40F6-939A-840F4569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951"/>
            <a:ext cx="5334000" cy="1524000"/>
          </a:xfrm>
        </p:spPr>
        <p:txBody>
          <a:bodyPr rtlCol="0"/>
          <a:lstStyle/>
          <a:p>
            <a:pPr rtl="0"/>
            <a:r>
              <a:rPr lang="pt-BR" dirty="0"/>
              <a:t>Justificativa</a:t>
            </a:r>
          </a:p>
        </p:txBody>
      </p:sp>
      <p:pic>
        <p:nvPicPr>
          <p:cNvPr id="10" name="Espaço Reservado para Imagem 9" descr="Máquina de café no trabalho">
            <a:extLst>
              <a:ext uri="{FF2B5EF4-FFF2-40B4-BE49-F238E27FC236}">
                <a16:creationId xmlns:a16="http://schemas.microsoft.com/office/drawing/2014/main" id="{72BB3FC2-928F-49D2-BAAE-2C2A055F19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896496-4BA0-472A-993B-7FA4D368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03382"/>
            <a:ext cx="5334000" cy="3047999"/>
          </a:xfrm>
        </p:spPr>
        <p:txBody>
          <a:bodyPr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Para o café crescer e dar seus frutos, é necessário estar sendo cultivado em uma certa temperatura recomendada que varia de 18C a 22C, também devemos ter um controle de umidade, por isso a preferência dos produtores de cafeeiro é primeiro se estabelecer num local com as devidas temperaturas e com boa distribuição de chuva, tendo preferência onde a precipitação fique entre 600mm a 1500mm/ano. Caso essas condições não sejam atendidas toda a safra ou boa parte dela pode ser prejudicada, pois sem o controle de irrigação e temperatura o café fica propício a desenvolver diversas doenças que o destroem.</a:t>
            </a:r>
          </a:p>
          <a:p>
            <a:pPr rtl="0"/>
            <a:endParaRPr lang="pt-BR" sz="2000" dirty="0"/>
          </a:p>
        </p:txBody>
      </p:sp>
      <p:pic>
        <p:nvPicPr>
          <p:cNvPr id="12" name="Espaço Reservado para Imagem 11" descr="Um prato de comida e uma xícara de café em uma mesa">
            <a:extLst>
              <a:ext uri="{FF2B5EF4-FFF2-40B4-BE49-F238E27FC236}">
                <a16:creationId xmlns:a16="http://schemas.microsoft.com/office/drawing/2014/main" id="{A2A14B2C-861B-4D89-8E2E-55D212D4AC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/>
        </p:blipFill>
        <p:spPr/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FEA3BCB6-65D7-413C-9C17-C82003C82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5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639" y="640155"/>
            <a:ext cx="4572000" cy="1524000"/>
          </a:xfrm>
        </p:spPr>
        <p:txBody>
          <a:bodyPr rtlCol="0"/>
          <a:lstStyle/>
          <a:p>
            <a:pPr rtl="0"/>
            <a:r>
              <a:rPr lang="pt-BR" dirty="0"/>
              <a:t>Principais Requisitos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639" y="2164155"/>
            <a:ext cx="5358334" cy="4777364"/>
          </a:xfrm>
        </p:spPr>
        <p:txBody>
          <a:bodyPr rtlCol="0">
            <a:noAutofit/>
          </a:bodyPr>
          <a:lstStyle/>
          <a:p>
            <a:pPr marL="342900" lvl="0" indent="-342900">
              <a:spcBef>
                <a:spcPts val="200"/>
              </a:spcBef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Cliente usa a calculadora para ver o quanto vai economizar/lucrar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Caso tenha interesse, efetua o cadastro no site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Após o cadastro, passa as informações do seu plantio (área e parte afetada pela doença)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Faremos a contratação da equipe envolvida e compra dos sensores de temperatura e umidade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Análise feita por parte da equipe e instalação dos sensores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Monitoramento constante dos sensores para capturar informações do terreno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Passamos ao cliente os problemas e o passo a passo de como resolve-los</a:t>
            </a:r>
          </a:p>
          <a:p>
            <a:pPr marL="342900" lvl="0" indent="-342900"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Fica a critério do cliente seguir a diante com o tratamento ou finalizar o procedimento</a:t>
            </a:r>
          </a:p>
          <a:p>
            <a:pPr rtl="0"/>
            <a:endParaRPr lang="pt-BR" sz="2000" dirty="0"/>
          </a:p>
        </p:txBody>
      </p:sp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607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75A73F-B407-4F1B-BA54-CF25554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25" y="265191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Ferramenta escolhida para gestão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3E03A7A2-3011-6EC6-27C0-B86F5C58F31A}"/>
              </a:ext>
            </a:extLst>
          </p:cNvPr>
          <p:cNvSpPr txBox="1">
            <a:spLocks/>
          </p:cNvSpPr>
          <p:nvPr/>
        </p:nvSpPr>
        <p:spPr>
          <a:xfrm>
            <a:off x="838199" y="1999376"/>
            <a:ext cx="5151119" cy="304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26D103-DF44-57A3-0176-CD265A41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" y="1695141"/>
            <a:ext cx="8542788" cy="4234886"/>
          </a:xfrm>
          <a:prstGeom prst="rect">
            <a:avLst/>
          </a:prstGeom>
        </p:spPr>
      </p:pic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5429C59C-0B93-6734-D8C6-56618F3851A5}"/>
              </a:ext>
            </a:extLst>
          </p:cNvPr>
          <p:cNvSpPr txBox="1">
            <a:spLocks/>
          </p:cNvSpPr>
          <p:nvPr/>
        </p:nvSpPr>
        <p:spPr>
          <a:xfrm>
            <a:off x="9242867" y="2219195"/>
            <a:ext cx="2593597" cy="304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Escolhemos o Trello pelo fato dele utilizar o método kanban que significa cartão ou post-its. E pela facilidade que ele traz na hora de editar ou adicionar algo a mais e também pelo fato dele ser gratuito.</a:t>
            </a:r>
          </a:p>
        </p:txBody>
      </p:sp>
    </p:spTree>
    <p:extLst>
      <p:ext uri="{BB962C8B-B14F-4D97-AF65-F5344CB8AC3E}">
        <p14:creationId xmlns:p14="http://schemas.microsoft.com/office/powerpoint/2010/main" val="9472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Diagrama de negocio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A3EF4B-E4D8-3053-6CFD-77BBF4C4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64" y="1639983"/>
            <a:ext cx="4767072" cy="4767072"/>
          </a:xfrm>
          <a:prstGeom prst="rect">
            <a:avLst/>
          </a:prstGeom>
        </p:spPr>
      </p:pic>
      <p:pic>
        <p:nvPicPr>
          <p:cNvPr id="6" name="Espaço Reservado para Imagem 32" descr="Grãos de Café">
            <a:extLst>
              <a:ext uri="{FF2B5EF4-FFF2-40B4-BE49-F238E27FC236}">
                <a16:creationId xmlns:a16="http://schemas.microsoft.com/office/drawing/2014/main" id="{802A2F84-CBCB-AF89-1FBC-C4C28C58F5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51875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pic>
        <p:nvPicPr>
          <p:cNvPr id="7" name="Espaço Reservado para Imagem 17" descr="Café em uma mesa de madeira com água ">
            <a:extLst>
              <a:ext uri="{FF2B5EF4-FFF2-40B4-BE49-F238E27FC236}">
                <a16:creationId xmlns:a16="http://schemas.microsoft.com/office/drawing/2014/main" id="{F7E8A95D-CB09-B94B-0239-61D4F2D7E6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0" y="2650923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381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Banco de dados - Tabelas</a:t>
            </a:r>
          </a:p>
        </p:txBody>
      </p:sp>
      <p:pic>
        <p:nvPicPr>
          <p:cNvPr id="8" name="Espaço Reservado para Imagem 32" descr="Grãos de Café">
            <a:extLst>
              <a:ext uri="{FF2B5EF4-FFF2-40B4-BE49-F238E27FC236}">
                <a16:creationId xmlns:a16="http://schemas.microsoft.com/office/drawing/2014/main" id="{88D91209-CE6D-6DEE-70FD-560EB92A98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F21BF1-E2BE-E24B-A249-D33FB60BB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35" y="2042752"/>
            <a:ext cx="7353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2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56FC496-221D-4D11-9DFD-2E47AEB2A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F7E09F-F817-4A99-A43E-1B7B2298E8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09E108-931D-49EA-88D9-2D9B8E9016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541</Words>
  <Application>Microsoft Office PowerPoint</Application>
  <PresentationFormat>Widescreen</PresentationFormat>
  <Paragraphs>74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Avenir Next LT Pro Light</vt:lpstr>
      <vt:lpstr>Calibri</vt:lpstr>
      <vt:lpstr>Calibri Light</vt:lpstr>
      <vt:lpstr>Simplon Mono</vt:lpstr>
      <vt:lpstr>Symbol</vt:lpstr>
      <vt:lpstr>Whitney</vt:lpstr>
      <vt:lpstr>Office Theme</vt:lpstr>
      <vt:lpstr>Coffee Health</vt:lpstr>
      <vt:lpstr>Sumario</vt:lpstr>
      <vt:lpstr>Objetivo</vt:lpstr>
      <vt:lpstr>Contexto</vt:lpstr>
      <vt:lpstr>Justificativa</vt:lpstr>
      <vt:lpstr>Principais Requisitos</vt:lpstr>
      <vt:lpstr>Ferramenta escolhida para gestão</vt:lpstr>
      <vt:lpstr>Diagrama de negocio</vt:lpstr>
      <vt:lpstr>Banco de dados - Tabelas</vt:lpstr>
      <vt:lpstr>Apresentação do PowerPoint</vt:lpstr>
      <vt:lpstr>Arduino – Sistema de ligação dos sensores</vt:lpstr>
      <vt:lpstr>Arduino – Script para os sensores</vt:lpstr>
      <vt:lpstr>Calculadora Financeira</vt:lpstr>
      <vt:lpstr>Calculadora Financeira – Script</vt:lpstr>
      <vt:lpstr>Protótipo do nosso site</vt:lpstr>
      <vt:lpstr>Obrigado, agradeço a atenção de todos!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Health</dc:title>
  <dc:creator>VICTOR AUGUSTO MORAES PEREIRA .</dc:creator>
  <cp:lastModifiedBy>Diego Vieira</cp:lastModifiedBy>
  <cp:revision>6</cp:revision>
  <dcterms:created xsi:type="dcterms:W3CDTF">2022-09-05T23:51:04Z</dcterms:created>
  <dcterms:modified xsi:type="dcterms:W3CDTF">2022-09-07T22:49:56Z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