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3"/>
  </p:notesMasterIdLst>
  <p:sldIdLst>
    <p:sldId id="279" r:id="rId3"/>
    <p:sldId id="465" r:id="rId4"/>
    <p:sldId id="480" r:id="rId5"/>
    <p:sldId id="481" r:id="rId6"/>
    <p:sldId id="719" r:id="rId7"/>
    <p:sldId id="484" r:id="rId8"/>
    <p:sldId id="487" r:id="rId9"/>
    <p:sldId id="485" r:id="rId10"/>
    <p:sldId id="486" r:id="rId11"/>
    <p:sldId id="488" r:id="rId12"/>
    <p:sldId id="489" r:id="rId13"/>
    <p:sldId id="490" r:id="rId14"/>
    <p:sldId id="491" r:id="rId15"/>
    <p:sldId id="492" r:id="rId16"/>
    <p:sldId id="493" r:id="rId17"/>
    <p:sldId id="928" r:id="rId18"/>
    <p:sldId id="927" r:id="rId19"/>
    <p:sldId id="618" r:id="rId20"/>
    <p:sldId id="619" r:id="rId21"/>
    <p:sldId id="498" r:id="rId22"/>
    <p:sldId id="497" r:id="rId23"/>
    <p:sldId id="501" r:id="rId24"/>
    <p:sldId id="499" r:id="rId25"/>
    <p:sldId id="500" r:id="rId26"/>
    <p:sldId id="526" r:id="rId27"/>
    <p:sldId id="502" r:id="rId28"/>
    <p:sldId id="503" r:id="rId29"/>
    <p:sldId id="507" r:id="rId30"/>
    <p:sldId id="525" r:id="rId31"/>
    <p:sldId id="528" r:id="rId32"/>
    <p:sldId id="529" r:id="rId33"/>
    <p:sldId id="532" r:id="rId34"/>
    <p:sldId id="671" r:id="rId35"/>
    <p:sldId id="670" r:id="rId36"/>
    <p:sldId id="672" r:id="rId37"/>
    <p:sldId id="673" r:id="rId38"/>
    <p:sldId id="611" r:id="rId39"/>
    <p:sldId id="610" r:id="rId40"/>
    <p:sldId id="613" r:id="rId41"/>
    <p:sldId id="615" r:id="rId42"/>
    <p:sldId id="686" r:id="rId43"/>
    <p:sldId id="616" r:id="rId44"/>
    <p:sldId id="687" r:id="rId45"/>
    <p:sldId id="806" r:id="rId46"/>
    <p:sldId id="807" r:id="rId47"/>
    <p:sldId id="808" r:id="rId48"/>
    <p:sldId id="809" r:id="rId49"/>
    <p:sldId id="810" r:id="rId50"/>
    <p:sldId id="683" r:id="rId51"/>
    <p:sldId id="684" r:id="rId52"/>
    <p:sldId id="692" r:id="rId53"/>
    <p:sldId id="694" r:id="rId54"/>
    <p:sldId id="695" r:id="rId55"/>
    <p:sldId id="697" r:id="rId56"/>
    <p:sldId id="931" r:id="rId57"/>
    <p:sldId id="932" r:id="rId58"/>
    <p:sldId id="698" r:id="rId59"/>
    <p:sldId id="700" r:id="rId60"/>
    <p:sldId id="933" r:id="rId61"/>
    <p:sldId id="934" r:id="rId62"/>
    <p:sldId id="704" r:id="rId63"/>
    <p:sldId id="705" r:id="rId64"/>
    <p:sldId id="706" r:id="rId65"/>
    <p:sldId id="858" r:id="rId66"/>
    <p:sldId id="859" r:id="rId67"/>
    <p:sldId id="893" r:id="rId68"/>
    <p:sldId id="937" r:id="rId69"/>
    <p:sldId id="938" r:id="rId70"/>
    <p:sldId id="709" r:id="rId71"/>
    <p:sldId id="710" r:id="rId72"/>
    <p:sldId id="939" r:id="rId73"/>
    <p:sldId id="929" r:id="rId74"/>
    <p:sldId id="930" r:id="rId75"/>
    <p:sldId id="720" r:id="rId76"/>
    <p:sldId id="721" r:id="rId77"/>
    <p:sldId id="722" r:id="rId78"/>
    <p:sldId id="723" r:id="rId79"/>
    <p:sldId id="724" r:id="rId80"/>
    <p:sldId id="725" r:id="rId81"/>
    <p:sldId id="726" r:id="rId82"/>
    <p:sldId id="727" r:id="rId83"/>
    <p:sldId id="728" r:id="rId84"/>
    <p:sldId id="729" r:id="rId85"/>
    <p:sldId id="730" r:id="rId86"/>
    <p:sldId id="731" r:id="rId87"/>
    <p:sldId id="732" r:id="rId88"/>
    <p:sldId id="733" r:id="rId89"/>
    <p:sldId id="734" r:id="rId90"/>
    <p:sldId id="735" r:id="rId91"/>
    <p:sldId id="736" r:id="rId92"/>
    <p:sldId id="737" r:id="rId93"/>
    <p:sldId id="738" r:id="rId94"/>
    <p:sldId id="739" r:id="rId95"/>
    <p:sldId id="740" r:id="rId96"/>
    <p:sldId id="741" r:id="rId97"/>
    <p:sldId id="742" r:id="rId98"/>
    <p:sldId id="743" r:id="rId99"/>
    <p:sldId id="935" r:id="rId100"/>
    <p:sldId id="936" r:id="rId101"/>
    <p:sldId id="712" r:id="rId102"/>
    <p:sldId id="713" r:id="rId104"/>
    <p:sldId id="714" r:id="rId105"/>
    <p:sldId id="716" r:id="rId106"/>
    <p:sldId id="715" r:id="rId107"/>
    <p:sldId id="289" r:id="rId108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3" d="100"/>
          <a:sy n="123" d="100"/>
        </p:scale>
        <p:origin x="298" y="91"/>
      </p:cViewPr>
      <p:guideLst>
        <p:guide orient="horz" pos="16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1" Type="http://schemas.openxmlformats.org/officeDocument/2006/relationships/tableStyles" Target="tableStyles.xml"/><Relationship Id="rId110" Type="http://schemas.openxmlformats.org/officeDocument/2006/relationships/viewProps" Target="viewProps.xml"/><Relationship Id="rId11" Type="http://schemas.openxmlformats.org/officeDocument/2006/relationships/slide" Target="slides/slide9.xml"/><Relationship Id="rId109" Type="http://schemas.openxmlformats.org/officeDocument/2006/relationships/presProps" Target="presProps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notesMaster" Target="notesMasters/notesMaster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6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57.png"/><Relationship Id="rId1" Type="http://schemas.openxmlformats.org/officeDocument/2006/relationships/tags" Target="../tags/tag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tags" Target="../tags/tag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tags" Target="../tags/tag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7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8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9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1" Type="http://schemas.openxmlformats.org/officeDocument/2006/relationships/tags" Target="../tags/tag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tags" Target="../tags/tag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5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8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黑色底纹"/>
          <p:cNvSpPr/>
          <p:nvPr/>
        </p:nvSpPr>
        <p:spPr>
          <a:xfrm>
            <a:off x="-6350" y="-297815"/>
            <a:ext cx="9144000" cy="5143500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075" name="组合 3074"/>
          <p:cNvGrpSpPr/>
          <p:nvPr/>
        </p:nvGrpSpPr>
        <p:grpSpPr>
          <a:xfrm>
            <a:off x="0" y="-2521902"/>
            <a:ext cx="9144000" cy="6480175"/>
            <a:chOff x="0" y="0"/>
            <a:chExt cx="9144000" cy="6482614"/>
          </a:xfrm>
        </p:grpSpPr>
        <p:grpSp>
          <p:nvGrpSpPr>
            <p:cNvPr id="3076" name="组合 3075"/>
            <p:cNvGrpSpPr/>
            <p:nvPr/>
          </p:nvGrpSpPr>
          <p:grpSpPr>
            <a:xfrm>
              <a:off x="0" y="2522646"/>
              <a:ext cx="9144000" cy="3959968"/>
              <a:chOff x="0" y="0"/>
              <a:chExt cx="9144000" cy="3959968"/>
            </a:xfrm>
          </p:grpSpPr>
          <p:sp>
            <p:nvSpPr>
              <p:cNvPr id="3077" name="矩形 254"/>
              <p:cNvSpPr/>
              <p:nvPr/>
            </p:nvSpPr>
            <p:spPr>
              <a:xfrm>
                <a:off x="0" y="113953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000000">
                  <a:alpha val="59999"/>
                </a:srgbClr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  <p:sp>
            <p:nvSpPr>
              <p:cNvPr id="3078" name="矩形 254"/>
              <p:cNvSpPr/>
              <p:nvPr/>
            </p:nvSpPr>
            <p:spPr>
              <a:xfrm>
                <a:off x="0" y="0"/>
                <a:ext cx="9144000" cy="3846015"/>
              </a:xfrm>
              <a:custGeom>
                <a:avLst/>
                <a:gdLst>
                  <a:gd name="txL" fmla="*/ 0 w 9144000"/>
                  <a:gd name="txT" fmla="*/ 0 h 3846015"/>
                  <a:gd name="txR" fmla="*/ 9144000 w 9144000"/>
                  <a:gd name="txB" fmla="*/ 3846015 h 3846015"/>
                </a:gdLst>
                <a:ahLst/>
                <a:cxnLst>
                  <a:cxn ang="0">
                    <a:pos x="0" y="0"/>
                  </a:cxn>
                </a:cxnLst>
                <a:rect l="txL" t="txT" r="txR" b="txB"/>
                <a:pathLst>
                  <a:path w="9144000" h="3846015">
                    <a:moveTo>
                      <a:pt x="0" y="0"/>
                    </a:moveTo>
                    <a:lnTo>
                      <a:pt x="9144000" y="0"/>
                    </a:lnTo>
                    <a:lnTo>
                      <a:pt x="9144000" y="3651870"/>
                    </a:lnTo>
                    <a:lnTo>
                      <a:pt x="4766144" y="3651870"/>
                    </a:lnTo>
                    <a:lnTo>
                      <a:pt x="4571999" y="3846015"/>
                    </a:lnTo>
                    <a:lnTo>
                      <a:pt x="4377855" y="3651870"/>
                    </a:lnTo>
                    <a:lnTo>
                      <a:pt x="0" y="3651870"/>
                    </a:lnTo>
                    <a:close/>
                  </a:path>
                </a:pathLst>
              </a:custGeom>
              <a:solidFill>
                <a:srgbClr val="FF8607"/>
              </a:solidFill>
              <a:ln w="9525">
                <a:noFill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rgbClr val="FFFFFF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endParaRPr>
              </a:p>
            </p:txBody>
          </p:sp>
        </p:grpSp>
        <p:sp>
          <p:nvSpPr>
            <p:cNvPr id="3079" name="任意多边形 62"/>
            <p:cNvSpPr/>
            <p:nvPr/>
          </p:nvSpPr>
          <p:spPr>
            <a:xfrm rot="18900000">
              <a:off x="2043905" y="0"/>
              <a:ext cx="5045292" cy="5045292"/>
            </a:xfrm>
            <a:custGeom>
              <a:avLst/>
              <a:gdLst>
                <a:gd name="txL" fmla="*/ 0 w 4624012"/>
                <a:gd name="txT" fmla="*/ 0 h 4624012"/>
                <a:gd name="txR" fmla="*/ 4624012 w 4624012"/>
                <a:gd name="txB" fmla="*/ 4624012 h 4624012"/>
              </a:gdLst>
              <a:ahLst/>
              <a:cxnLst>
                <a:cxn ang="0">
                  <a:pos x="0" y="0"/>
                </a:cxn>
                <a:cxn ang="0">
                  <a:pos x="4624012" y="4624012"/>
                </a:cxn>
                <a:cxn ang="0">
                  <a:pos x="0" y="4624012"/>
                </a:cxn>
              </a:cxnLst>
              <a:rect l="txL" t="txT" r="txR" b="txB"/>
              <a:pathLst>
                <a:path w="4624012" h="4624012">
                  <a:moveTo>
                    <a:pt x="0" y="0"/>
                  </a:moveTo>
                  <a:lnTo>
                    <a:pt x="4624012" y="4624012"/>
                  </a:lnTo>
                  <a:lnTo>
                    <a:pt x="0" y="4624012"/>
                  </a:lnTo>
                  <a:close/>
                </a:path>
              </a:pathLst>
            </a:custGeom>
            <a:solidFill>
              <a:srgbClr val="FF9725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0" name="矩形 258"/>
          <p:cNvSpPr/>
          <p:nvPr/>
        </p:nvSpPr>
        <p:spPr>
          <a:xfrm>
            <a:off x="0" y="1314450"/>
            <a:ext cx="914400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WPF</a:t>
            </a:r>
            <a:endParaRPr lang="en-US" sz="6000" dirty="0">
              <a:solidFill>
                <a:schemeClr val="bg1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grpSp>
        <p:nvGrpSpPr>
          <p:cNvPr id="3082" name="组合 3081"/>
          <p:cNvGrpSpPr/>
          <p:nvPr/>
        </p:nvGrpSpPr>
        <p:grpSpPr>
          <a:xfrm>
            <a:off x="1433513" y="2627630"/>
            <a:ext cx="6264275" cy="431800"/>
            <a:chOff x="0" y="0"/>
            <a:chExt cx="6264696" cy="432048"/>
          </a:xfrm>
        </p:grpSpPr>
        <p:sp>
          <p:nvSpPr>
            <p:cNvPr id="3083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084" name="矩形 9"/>
            <p:cNvSpPr/>
            <p:nvPr/>
          </p:nvSpPr>
          <p:spPr>
            <a:xfrm>
              <a:off x="0" y="31358"/>
              <a:ext cx="6264696" cy="3685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WPF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、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Xaml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、控件</a:t>
              </a:r>
              <a:endPara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086" name="落款标题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Leah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6025" y="491490"/>
            <a:ext cx="1620520" cy="453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5667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App.xaml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的入口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2" name="图片 -21474826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0525" y="638175"/>
            <a:ext cx="6993255" cy="2923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90525" y="3648710"/>
            <a:ext cx="73577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StartupUri</a:t>
            </a:r>
            <a:r>
              <a:rPr lang="zh-CN" altLang="en-US"/>
              <a:t>="MainWindow.xaml"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指定起始文件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&lt;Application.Resources&gt;</a:t>
            </a:r>
            <a:r>
              <a:rPr lang="zh-CN" altLang="en-US"/>
              <a:t>  定义整个WPF应用程序的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相关资源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101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之路由事件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3846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1.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普通事件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</a:t>
            </a:r>
            <a:r>
              <a:rPr lang="zh-CN" altLang="en-US" sz="1600"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事件所有者、 事件、事件处理程序、订阅关系</a:t>
            </a:r>
            <a:r>
              <a:rPr lang="zh-CN" altLang="en-US" sz="16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zh-CN" altLang="en-US" sz="1600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 sz="1600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2.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路由事件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WPF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中的事件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——</a:t>
            </a:r>
            <a:r>
              <a:rPr lang="zh-CN" altLang="en-US" sz="140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路由事件：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一种可以针对元素树中的</a:t>
            </a: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多个侦听器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而不是仅仅针对引发该事件的对象调用处理程序的事件，也就是说，触发事件源的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父级或子级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如果都有对该事件的监听，则都能触发事件。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区别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：路由事件是</a:t>
            </a:r>
            <a:r>
              <a:rPr lang="zh-CN" altLang="en-US" sz="14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一种用于元素树的事件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，当路由事件触发后，它可以</a:t>
            </a:r>
            <a:r>
              <a:rPr lang="zh-CN" altLang="en-US" sz="14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向上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或</a:t>
            </a:r>
            <a:r>
              <a:rPr lang="zh-CN" altLang="en-US" sz="14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向下</a:t>
            </a:r>
            <a:r>
              <a:rPr lang="zh-CN" altLang="en-US" sz="140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遍历可视树和逻辑树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，他用一种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简单而持久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的方式在每个元素上触发，而</a:t>
            </a:r>
            <a:r>
              <a:rPr lang="zh-CN" altLang="en-US" sz="1400"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不需要任何定制的代码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（如果用传统的方式实现一个操作，执行整个事件的调用则需要执行代码将事件串联起来）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路由事件策略：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策略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：路由事件实现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遍历元素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的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方式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：</a:t>
            </a:r>
            <a:endParaRPr lang="en-US" altLang="zh-CN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  <a:p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1.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冒泡：</a:t>
            </a:r>
            <a:r>
              <a:rPr lang="zh-CN" altLang="en-US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由事件源从下向上传递，一直到根元素</a:t>
            </a:r>
            <a:endParaRPr lang="en-US" altLang="zh-CN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en-US" altLang="zh-CN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2.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直接：</a:t>
            </a:r>
            <a:r>
              <a:rPr lang="zh-CN" altLang="en-US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只有事件源才有响应事件</a:t>
            </a:r>
            <a:endParaRPr lang="en-US" altLang="zh-CN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en-US" altLang="zh-CN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3.</a:t>
            </a:r>
            <a:r>
              <a:rPr lang="zh-CN" altLang="en-US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隧道：</a:t>
            </a:r>
            <a:r>
              <a:rPr lang="zh-CN" altLang="en-US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从元素树根部依次向下传递，一直到事件源</a:t>
            </a:r>
            <a:endParaRPr lang="zh-CN" altLang="en-US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注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：一般情况下，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WPF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提供的输入事件都是以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隧道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/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冒泡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成对实现的，隧道事件常常以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Preview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开头。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鼠标事件：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MouseEnter  MouseLeave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MouseMove</a:t>
            </a:r>
            <a:r>
              <a:rPr lang="en-US" altLang="zh-CN" dirty="0">
                <a:sym typeface="+mn-ea"/>
              </a:rPr>
              <a:t>                             </a:t>
            </a:r>
            <a:r>
              <a:rPr lang="en-US" altLang="zh-CN" dirty="0" err="1">
                <a:sym typeface="+mn-ea"/>
              </a:rPr>
              <a:t>PreviewMouseMove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MouseLeftButtonDown</a:t>
            </a:r>
            <a:r>
              <a:rPr lang="en-US" altLang="zh-CN" dirty="0">
                <a:sym typeface="+mn-ea"/>
              </a:rPr>
              <a:t>            </a:t>
            </a:r>
            <a:r>
              <a:rPr lang="en-US" altLang="zh-CN" dirty="0" err="1">
                <a:sym typeface="+mn-ea"/>
              </a:rPr>
              <a:t>PreviewMouseLeftButtonDown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MouseRightButtonDown</a:t>
            </a:r>
            <a:r>
              <a:rPr lang="en-US" altLang="zh-CN" dirty="0">
                <a:sym typeface="+mn-ea"/>
              </a:rPr>
              <a:t>          </a:t>
            </a:r>
            <a:r>
              <a:rPr lang="en-US" altLang="zh-CN" dirty="0" err="1">
                <a:sym typeface="+mn-ea"/>
              </a:rPr>
              <a:t>PreviewMouseRightButtonDown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MouseLeftButtonUp</a:t>
            </a:r>
            <a:r>
              <a:rPr lang="en-US" altLang="zh-CN" dirty="0">
                <a:sym typeface="+mn-ea"/>
              </a:rPr>
              <a:t>                 </a:t>
            </a:r>
            <a:r>
              <a:rPr lang="en-US" altLang="zh-CN" dirty="0" err="1">
                <a:sym typeface="+mn-ea"/>
              </a:rPr>
              <a:t>PreviewMouseLeftButtonUp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MouseRightButtonUp</a:t>
            </a:r>
            <a:r>
              <a:rPr lang="en-US" altLang="zh-CN" dirty="0">
                <a:sym typeface="+mn-ea"/>
              </a:rPr>
              <a:t>               </a:t>
            </a:r>
            <a:r>
              <a:rPr lang="en-US" altLang="zh-CN" dirty="0" err="1">
                <a:sym typeface="+mn-ea"/>
              </a:rPr>
              <a:t>PreviewMouseRightButtonUp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>
                <a:sym typeface="+mn-ea"/>
              </a:rPr>
              <a:t>MouseDoubleClick</a:t>
            </a:r>
            <a:r>
              <a:rPr lang="en-US" altLang="zh-CN" dirty="0">
                <a:sym typeface="+mn-ea"/>
              </a:rPr>
              <a:t>                   </a:t>
            </a:r>
            <a:r>
              <a:rPr lang="en-US" altLang="zh-CN" dirty="0" err="1">
                <a:sym typeface="+mn-ea"/>
              </a:rPr>
              <a:t>PreviewMouseDoubleClick</a:t>
            </a:r>
            <a:r>
              <a:rPr lang="en-US" altLang="zh-CN" dirty="0">
                <a:sym typeface="+mn-ea"/>
              </a:rPr>
              <a:t> 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键盘事件：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KeyDown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TextInput  在此元素以设备无关模式获取文本时发生</a:t>
            </a:r>
            <a:endParaRPr lang="en-US" altLang="zh-CN" dirty="0" err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KeyUp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PreviewKeyDown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PreviewTextInput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PreviewKeyUp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1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自定义路由事件：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2780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1.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自定义普通事件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2.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自定义路由事件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lvl="1"/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创建自定义路由事件分为3个步骤：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lvl="1"/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lvl="2">
              <a:lnSpc>
                <a:spcPct val="11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1：声明并注册路由事件。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lvl="2">
              <a:lnSpc>
                <a:spcPct val="11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2：利用CLR事件包装路由事件。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lvl="2">
              <a:lnSpc>
                <a:spcPct val="11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3：创建可以激发路由事件的方法。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8607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grpSp>
        <p:nvGrpSpPr>
          <p:cNvPr id="35843" name="组合 35842"/>
          <p:cNvGrpSpPr/>
          <p:nvPr/>
        </p:nvGrpSpPr>
        <p:grpSpPr>
          <a:xfrm>
            <a:off x="0" y="0"/>
            <a:ext cx="9144000" cy="3959225"/>
            <a:chOff x="0" y="0"/>
            <a:chExt cx="9144000" cy="3959968"/>
          </a:xfrm>
        </p:grpSpPr>
        <p:sp>
          <p:nvSpPr>
            <p:cNvPr id="35844" name="矩形 254"/>
            <p:cNvSpPr/>
            <p:nvPr/>
          </p:nvSpPr>
          <p:spPr>
            <a:xfrm>
              <a:off x="0" y="113953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35845" name="矩形 254"/>
            <p:cNvSpPr/>
            <p:nvPr/>
          </p:nvSpPr>
          <p:spPr>
            <a:xfrm>
              <a:off x="0" y="0"/>
              <a:ext cx="9144000" cy="3846015"/>
            </a:xfrm>
            <a:custGeom>
              <a:avLst/>
              <a:gdLst>
                <a:gd name="txL" fmla="*/ 0 w 9144000"/>
                <a:gd name="txT" fmla="*/ 0 h 3846015"/>
                <a:gd name="txR" fmla="*/ 9144000 w 9144000"/>
                <a:gd name="txB" fmla="*/ 3846015 h 3846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FFFFFF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35846" name="矩形 258"/>
          <p:cNvSpPr/>
          <p:nvPr/>
        </p:nvSpPr>
        <p:spPr>
          <a:xfrm>
            <a:off x="0" y="177165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solidFill>
                  <a:srgbClr val="000000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000000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7" name="矩形 259"/>
          <p:cNvSpPr/>
          <p:nvPr/>
        </p:nvSpPr>
        <p:spPr>
          <a:xfrm>
            <a:off x="0" y="1564860"/>
            <a:ext cx="9144000" cy="1016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lvl="2" indent="0" algn="ctr">
              <a:lnSpc>
                <a:spcPct val="100000"/>
              </a:lnSpc>
            </a:pPr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sp>
        <p:nvSpPr>
          <p:cNvPr id="35849" name="矩形 29"/>
          <p:cNvSpPr/>
          <p:nvPr/>
        </p:nvSpPr>
        <p:spPr>
          <a:xfrm>
            <a:off x="0" y="421957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8C4306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Leah</a:t>
            </a:r>
            <a:endParaRPr lang="en-US" altLang="zh-CN" dirty="0">
              <a:solidFill>
                <a:srgbClr val="8C4306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940" y="548684"/>
            <a:ext cx="1620520" cy="45339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12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13" name="矩形 9"/>
            <p:cNvSpPr/>
            <p:nvPr/>
          </p:nvSpPr>
          <p:spPr>
            <a:xfrm>
              <a:off x="0" y="31358"/>
              <a:ext cx="6264696" cy="3685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升职加薪，只争朝夕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,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不负韶华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005" y="1114425"/>
            <a:ext cx="1381760" cy="13760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611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Window</a:t>
            </a:r>
            <a:endParaRPr lang="en-US" altLang="zh-CN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7720" y="751840"/>
            <a:ext cx="69488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atin typeface="+mn-lt"/>
                <a:ea typeface="+mn-lt"/>
              </a:rPr>
              <a:t>Window</a:t>
            </a:r>
            <a:r>
              <a:rPr lang="zh-CN" altLang="en-US" sz="1600">
                <a:latin typeface="+mn-lt"/>
                <a:ea typeface="+mn-lt"/>
              </a:rPr>
              <a:t>：</a:t>
            </a:r>
            <a:r>
              <a:rPr lang="en-US" altLang="zh-CN" sz="1600">
                <a:latin typeface="+mn-lt"/>
                <a:ea typeface="+mn-lt"/>
              </a:rPr>
              <a:t>WPF </a:t>
            </a:r>
            <a:r>
              <a:rPr lang="zh-CN" altLang="en-US" sz="1600">
                <a:latin typeface="+mn-lt"/>
                <a:ea typeface="+mn-lt"/>
              </a:rPr>
              <a:t>应用程序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窗口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作用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：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托管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使数据可视化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并使用户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能够与数据交互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的内容。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        WPF 应用程序使用Window类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提供自己的窗口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窗口分为两个区域：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非工作区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和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工作区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8665" y="2009140"/>
            <a:ext cx="4389755" cy="23063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6720" y="2689225"/>
            <a:ext cx="3798570" cy="1599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非工作区</a:t>
            </a:r>
            <a:r>
              <a:rPr lang="zh-CN" altLang="en-US" sz="1400">
                <a:latin typeface="+mn-lt"/>
                <a:ea typeface="+mn-lt"/>
                <a:cs typeface="+mn-lt"/>
              </a:rPr>
              <a:t>：边框、标题栏、图标、“最小化”、“最大化”和“还原”按钮。“关闭”按钮、“系统”菜单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工作区</a:t>
            </a:r>
            <a:r>
              <a:rPr lang="zh-CN" altLang="en-US" sz="1400">
                <a:latin typeface="+mn-lt"/>
                <a:ea typeface="+mn-lt"/>
                <a:cs typeface="+mn-lt"/>
              </a:rPr>
              <a:t>：窗口非工作区内的区域，开发人员使用它来添加特定于应用程序的内容，例如菜单栏、工具栏和控件。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611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Window</a:t>
            </a:r>
            <a:endParaRPr lang="en-US" altLang="zh-CN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7720" y="751840"/>
            <a:ext cx="69488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600">
                <a:latin typeface="+mn-lt"/>
                <a:ea typeface="+mn-lt"/>
              </a:rPr>
              <a:t>在 WPF 中，窗口</a:t>
            </a:r>
            <a:r>
              <a:rPr lang="zh-CN" sz="1600">
                <a:latin typeface="+mn-lt"/>
                <a:ea typeface="+mn-lt"/>
              </a:rPr>
              <a:t>可用于</a:t>
            </a:r>
            <a:r>
              <a:rPr sz="1600">
                <a:latin typeface="+mn-lt"/>
                <a:ea typeface="+mn-lt"/>
              </a:rPr>
              <a:t>：</a:t>
            </a:r>
            <a:endParaRPr sz="1600">
              <a:latin typeface="+mn-lt"/>
              <a:ea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600">
                <a:latin typeface="+mn-lt"/>
                <a:ea typeface="+mn-lt"/>
              </a:rPr>
              <a:t>显示窗口。</a:t>
            </a:r>
            <a:endParaRPr sz="1600">
              <a:latin typeface="+mn-lt"/>
              <a:ea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600">
                <a:latin typeface="+mn-lt"/>
                <a:ea typeface="+mn-lt"/>
              </a:rPr>
              <a:t>配置窗口的大小、位置和外观。</a:t>
            </a:r>
            <a:endParaRPr sz="1600">
              <a:latin typeface="+mn-lt"/>
              <a:ea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600">
                <a:latin typeface="+mn-lt"/>
                <a:ea typeface="+mn-lt"/>
              </a:rPr>
              <a:t>托管特定于应用程序的内容。</a:t>
            </a:r>
            <a:endParaRPr sz="1600">
              <a:latin typeface="+mn-lt"/>
              <a:ea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600">
                <a:latin typeface="+mn-lt"/>
                <a:ea typeface="+mn-lt"/>
              </a:rPr>
              <a:t>管理窗口的生存期。</a:t>
            </a:r>
            <a:endParaRPr sz="1600">
              <a:latin typeface="+mn-lt"/>
              <a:ea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0430" y="3013710"/>
            <a:ext cx="74479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latin typeface="+mn-lt"/>
                <a:ea typeface="+mn-lt"/>
                <a:sym typeface="+mn-ea"/>
              </a:rPr>
              <a:t>在 WPF 中，可以使用</a:t>
            </a:r>
            <a:r>
              <a:rPr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sym typeface="+mn-ea"/>
              </a:rPr>
              <a:t>代码</a:t>
            </a:r>
            <a:r>
              <a:rPr>
                <a:latin typeface="+mn-lt"/>
                <a:ea typeface="+mn-lt"/>
                <a:sym typeface="+mn-ea"/>
              </a:rPr>
              <a:t>或</a:t>
            </a:r>
            <a:r>
              <a:rPr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sym typeface="+mn-ea"/>
              </a:rPr>
              <a:t>XAML标记</a:t>
            </a:r>
            <a:r>
              <a:rPr>
                <a:latin typeface="+mn-lt"/>
                <a:ea typeface="+mn-lt"/>
                <a:sym typeface="+mn-ea"/>
              </a:rPr>
              <a:t>实现</a:t>
            </a:r>
            <a:r>
              <a:rPr lang="zh-CN">
                <a:latin typeface="+mn-lt"/>
                <a:ea typeface="+mn-lt"/>
                <a:sym typeface="+mn-ea"/>
              </a:rPr>
              <a:t>控制</a:t>
            </a:r>
            <a:r>
              <a:rPr>
                <a:latin typeface="+mn-lt"/>
                <a:ea typeface="+mn-lt"/>
                <a:sym typeface="+mn-ea"/>
              </a:rPr>
              <a:t>窗口的外观和行为。</a:t>
            </a:r>
            <a:endParaRPr>
              <a:latin typeface="+mn-lt"/>
              <a:ea typeface="+mn-lt"/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latin typeface="+mn-lt"/>
                <a:ea typeface="+mn-lt"/>
                <a:cs typeface="+mn-lt"/>
              </a:rPr>
              <a:t>但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一般情况</a:t>
            </a:r>
            <a:r>
              <a:rPr lang="zh-CN" altLang="en-US">
                <a:latin typeface="+mn-lt"/>
                <a:ea typeface="+mn-lt"/>
                <a:cs typeface="+mn-lt"/>
              </a:rPr>
              <a:t>下，外观</a:t>
            </a:r>
            <a:r>
              <a:rPr lang="en-US" altLang="zh-CN">
                <a:latin typeface="+mn-lt"/>
                <a:ea typeface="+mn-lt"/>
                <a:cs typeface="+mn-lt"/>
              </a:rPr>
              <a:t>-------------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xaml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标记</a:t>
            </a:r>
            <a:r>
              <a:rPr lang="zh-CN" altLang="en-US">
                <a:latin typeface="+mn-lt"/>
                <a:ea typeface="+mn-lt"/>
                <a:cs typeface="+mn-lt"/>
              </a:rPr>
              <a:t>实现</a:t>
            </a:r>
            <a:endParaRPr lang="zh-CN" altLang="en-US">
              <a:latin typeface="+mn-lt"/>
              <a:ea typeface="+mn-lt"/>
              <a:cs typeface="+mn-lt"/>
            </a:endParaRPr>
          </a:p>
          <a:p>
            <a:r>
              <a:rPr lang="zh-CN" altLang="en-US">
                <a:latin typeface="+mn-lt"/>
                <a:ea typeface="+mn-lt"/>
                <a:cs typeface="+mn-lt"/>
              </a:rPr>
              <a:t>                        行为</a:t>
            </a:r>
            <a:r>
              <a:rPr lang="en-US" altLang="zh-CN">
                <a:latin typeface="+mn-lt"/>
                <a:ea typeface="+mn-lt"/>
                <a:cs typeface="+mn-lt"/>
              </a:rPr>
              <a:t>-------------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代码</a:t>
            </a:r>
            <a:r>
              <a:rPr lang="zh-CN" altLang="en-US">
                <a:latin typeface="+mn-lt"/>
                <a:ea typeface="+mn-lt"/>
                <a:cs typeface="+mn-lt"/>
              </a:rPr>
              <a:t>实现</a:t>
            </a:r>
            <a:endParaRPr lang="zh-CN" altLang="en-US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42043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Window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标记与代码协同工作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07720" y="751840"/>
            <a:ext cx="8185150" cy="336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600">
                <a:latin typeface="+mn-lt"/>
                <a:ea typeface="+mn-lt"/>
              </a:rPr>
              <a:t>需要满足以下要求：</a:t>
            </a:r>
            <a:endParaRPr sz="16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en-US" sz="1400">
                <a:latin typeface="+mn-lt"/>
                <a:ea typeface="+mn-lt"/>
              </a:rPr>
              <a:t>1.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在标记中， Window元素必须包含</a:t>
            </a:r>
            <a:r>
              <a:rPr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x:Class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属性</a:t>
            </a:r>
            <a:r>
              <a:rPr sz="1400">
                <a:latin typeface="+mn-lt"/>
                <a:ea typeface="+mn-lt"/>
              </a:rPr>
              <a:t>。 生成应用程序后x:Class ，标记文件中存在会导致 Microsoft 生成引擎（MSBuild）创建一个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partial</a:t>
            </a:r>
            <a:r>
              <a:rPr sz="1400">
                <a:latin typeface="+mn-lt"/>
                <a:ea typeface="+mn-lt"/>
              </a:rPr>
              <a:t>派生自Window的类，并具有由x:Class</a:t>
            </a:r>
            <a:r>
              <a:rPr lang="zh-CN" sz="1400">
                <a:latin typeface="+mn-lt"/>
                <a:ea typeface="+mn-lt"/>
              </a:rPr>
              <a:t>属</a:t>
            </a:r>
            <a:r>
              <a:rPr sz="1400">
                <a:latin typeface="+mn-lt"/>
                <a:ea typeface="+mn-lt"/>
              </a:rPr>
              <a:t>性指定的名称。 这要求为XAML架构（ xmlns:x="http://schemas.microsoft.com/winfx/2006/xaml" ）添加 XML 命名空间声明。 生成partial的类实现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InitializeComponent</a:t>
            </a:r>
            <a:r>
              <a:rPr sz="1400">
                <a:latin typeface="+mn-lt"/>
                <a:ea typeface="+mn-lt"/>
              </a:rPr>
              <a:t>方法，该方法用于注册事件并设置标记中实现的属性。</a:t>
            </a:r>
            <a:endParaRPr sz="14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en-US" sz="1400">
                <a:latin typeface="+mn-lt"/>
                <a:ea typeface="+mn-lt"/>
              </a:rPr>
              <a:t>2.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在代码隐藏中，类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必须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是由标记partial中的</a:t>
            </a:r>
            <a:r>
              <a:rPr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x:Class</a:t>
            </a:r>
            <a:r>
              <a:rPr 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属</a:t>
            </a:r>
            <a:r>
              <a:rPr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性指定的同名类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，并且必须派生自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Window</a:t>
            </a:r>
            <a:r>
              <a:rPr sz="1400">
                <a:latin typeface="+mn-lt"/>
                <a:ea typeface="+mn-lt"/>
              </a:rPr>
              <a:t>。 这允许在生成应用程序时将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代码隐藏文件</a:t>
            </a:r>
            <a:r>
              <a:rPr sz="1400">
                <a:latin typeface="+mn-lt"/>
                <a:ea typeface="+mn-lt"/>
              </a:rPr>
              <a:t>与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partial为标记文件生成的类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相关联</a:t>
            </a:r>
            <a:endParaRPr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en-US" sz="1400">
                <a:latin typeface="+mn-lt"/>
                <a:ea typeface="+mn-lt"/>
              </a:rPr>
              <a:t>3.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在代码隐藏中， Window该类</a:t>
            </a:r>
            <a:r>
              <a:rPr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必须实现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调用InitializeComponent方法的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构造函数</a:t>
            </a:r>
            <a:r>
              <a:rPr sz="1400">
                <a:latin typeface="+mn-lt"/>
                <a:ea typeface="+mn-lt"/>
              </a:rPr>
              <a:t>。 InitializeComponent由标记文件的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生成partial类</a:t>
            </a:r>
            <a:r>
              <a:rPr sz="1400">
                <a:latin typeface="+mn-lt"/>
                <a:ea typeface="+mn-lt"/>
              </a:rPr>
              <a:t>实现，用于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注册事件和设置在标记中定义的属性</a:t>
            </a:r>
            <a:r>
              <a:rPr sz="1400">
                <a:latin typeface="+mn-lt"/>
                <a:ea typeface="+mn-lt"/>
              </a:rPr>
              <a:t>。</a:t>
            </a:r>
            <a:endParaRPr sz="1400">
              <a:latin typeface="+mn-lt"/>
              <a:ea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755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Window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生存期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07635" y="401320"/>
            <a:ext cx="329057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sz="1200">
                <a:latin typeface="+mn-lt"/>
                <a:ea typeface="+mn-lt"/>
              </a:rPr>
              <a:t>窗口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也有生存期</a:t>
            </a:r>
            <a:r>
              <a:rPr sz="1200">
                <a:latin typeface="+mn-lt"/>
                <a:ea typeface="+mn-lt"/>
              </a:rPr>
              <a:t>，开始于</a:t>
            </a:r>
            <a:r>
              <a:rPr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首次实例化窗口</a:t>
            </a:r>
            <a:r>
              <a:rPr sz="1200">
                <a:latin typeface="+mn-lt"/>
                <a:ea typeface="+mn-lt"/>
              </a:rPr>
              <a:t>，</a:t>
            </a:r>
            <a:endParaRPr sz="12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sz="1200">
                <a:latin typeface="+mn-lt"/>
                <a:ea typeface="+mn-lt"/>
              </a:rPr>
              <a:t>在这之后将</a:t>
            </a:r>
            <a:r>
              <a:rPr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打开、激活、停用</a:t>
            </a:r>
            <a:r>
              <a:rPr sz="1200">
                <a:latin typeface="+mn-lt"/>
                <a:ea typeface="+mn-lt"/>
              </a:rPr>
              <a:t>直至</a:t>
            </a:r>
            <a:r>
              <a:rPr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最终关闭</a:t>
            </a:r>
            <a:r>
              <a:rPr sz="1200">
                <a:latin typeface="+mn-lt"/>
                <a:ea typeface="+mn-lt"/>
              </a:rPr>
              <a:t>窗口。</a:t>
            </a:r>
            <a:endParaRPr sz="12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sz="1200">
                <a:latin typeface="+mn-lt"/>
                <a:ea typeface="+mn-lt"/>
              </a:rPr>
              <a:t>在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实例化窗口</a:t>
            </a:r>
            <a:r>
              <a:rPr sz="1200">
                <a:latin typeface="+mn-lt"/>
                <a:ea typeface="+mn-lt"/>
              </a:rPr>
              <a:t>时，对它的引用会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自动添加</a:t>
            </a:r>
            <a:r>
              <a:rPr sz="1200">
                <a:latin typeface="+mn-lt"/>
                <a:ea typeface="+mn-lt"/>
              </a:rPr>
              <a:t>到由该Application对象管理的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窗口的列表中</a:t>
            </a:r>
            <a:r>
              <a:rPr sz="1200">
                <a:latin typeface="+mn-lt"/>
                <a:ea typeface="+mn-lt"/>
              </a:rPr>
              <a:t>。</a:t>
            </a:r>
            <a:endParaRPr sz="12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sz="1200">
                <a:latin typeface="+mn-lt"/>
                <a:ea typeface="+mn-lt"/>
              </a:rPr>
              <a:t> 此外，</a:t>
            </a:r>
            <a:r>
              <a:rPr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默认情况下</a:t>
            </a:r>
            <a:r>
              <a:rPr sz="1200">
                <a:latin typeface="+mn-lt"/>
                <a:ea typeface="+mn-lt"/>
              </a:rPr>
              <a:t>，第一个要实例化的窗口是由Application设置为</a:t>
            </a: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主应用程序窗口</a:t>
            </a:r>
            <a:endParaRPr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window.</a:t>
            </a:r>
            <a:r>
              <a:rPr 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Show</a:t>
            </a:r>
            <a:r>
              <a:rPr 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()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打开窗口（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无模式窗口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--允许用户在同一应用程序中激活其他窗口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）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            ShowDialog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调用以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模式打开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 windows，如对话框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            </a:t>
            </a:r>
            <a:r>
              <a:rPr lang="en-US" altLang="zh-CN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Close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()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关闭窗口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92150"/>
            <a:ext cx="4816475" cy="37592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707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Window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属性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83895" y="960755"/>
            <a:ext cx="75184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+mn-lt"/>
                <a:ea typeface="+mn-lt"/>
                <a:cs typeface="+mn-lt"/>
              </a:rPr>
              <a:t>WindowStartupLocation：窗口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首次显示时</a:t>
            </a:r>
            <a:r>
              <a:rPr lang="zh-CN" altLang="en-US" sz="1600">
                <a:latin typeface="+mn-lt"/>
                <a:ea typeface="+mn-lt"/>
                <a:cs typeface="+mn-lt"/>
              </a:rPr>
              <a:t>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位置</a:t>
            </a:r>
            <a:endParaRPr lang="zh-CN" altLang="en-US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ShowInTaskbar  窗口是否具有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任务栏按钮</a:t>
            </a:r>
            <a:endParaRPr lang="zh-CN" altLang="en-US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WindowState 指示窗口是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最大化、最小化或正常尺寸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显示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Topmost 是否在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最顶层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Icon 窗口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图标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WindowStyle 窗口的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边框样式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ResizeMode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窗口的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调整模式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Title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窗口标题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ShowActivated 首次显示式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激活窗口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true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事件：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Loaded  Closing  ContentRendered  Activated Deactivated Closed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74390" y="269875"/>
            <a:ext cx="56013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Window:</a:t>
            </a:r>
            <a:r>
              <a:rPr lang="zh-CN" altLang="en-US"/>
              <a:t>ContentControl 只能有一个控件作为内容 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005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控件派生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1690" y="601980"/>
            <a:ext cx="3741420" cy="39395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控件分类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920" y="790575"/>
            <a:ext cx="84493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布局控件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容器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控件，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排列和组织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其他控件，其父类是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Panel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内容控件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：只能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容纳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一个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控件或布局控件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作为他的内容，父类是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ContentControl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.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带标题内容控件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：同上，可以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加一个标题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，父类是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HeaderedContentControl</a:t>
            </a:r>
            <a:endParaRPr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条目控件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：可以显示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一列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数据,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一般数据类型相同  </a:t>
            </a: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ItemsControl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带标题条目控件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同带标题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条目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控件类同，父类是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HeaderedItem</a:t>
            </a: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s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Control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特殊内容控件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这类控件比较独立，但也比较常用，如TextBox，TextBlock，Image等</a:t>
            </a: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常用控件：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1780" y="991870"/>
            <a:ext cx="847725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Label</a:t>
            </a:r>
            <a:r>
              <a:rPr lang="zh-CN" altLang="en-US" sz="1600">
                <a:latin typeface="+mn-lt"/>
                <a:ea typeface="+mn-lt"/>
                <a:cs typeface="+mn-lt"/>
              </a:rPr>
              <a:t>    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文本标签</a:t>
            </a:r>
            <a:r>
              <a:rPr lang="zh-CN" altLang="en-US" sz="1600">
                <a:latin typeface="+mn-lt"/>
                <a:ea typeface="+mn-lt"/>
                <a:cs typeface="+mn-lt"/>
              </a:rPr>
              <a:t>   父类   ContentControl  </a:t>
            </a:r>
            <a:r>
              <a:rPr lang="en-US" altLang="zh-CN" sz="1600">
                <a:latin typeface="+mn-lt"/>
                <a:ea typeface="+mn-lt"/>
                <a:cs typeface="+mn-lt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Content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TextBox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文本框</a:t>
            </a:r>
            <a:r>
              <a:rPr lang="zh-CN" altLang="en-US" sz="1600">
                <a:latin typeface="+mn-lt"/>
                <a:ea typeface="+mn-lt"/>
                <a:cs typeface="+mn-lt"/>
              </a:rPr>
              <a:t>   编辑与显示   父类  TextBoxBase --Control   特殊内容控件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PasswordBox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密码框</a:t>
            </a:r>
            <a:r>
              <a:rPr lang="zh-CN" altLang="en-US" sz="1600">
                <a:latin typeface="+mn-lt"/>
                <a:ea typeface="+mn-lt"/>
                <a:cs typeface="+mn-lt"/>
              </a:rPr>
              <a:t>   父类 Control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Button  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按钮</a:t>
            </a:r>
            <a:r>
              <a:rPr lang="zh-CN" altLang="en-US" sz="1600">
                <a:latin typeface="+mn-lt"/>
                <a:ea typeface="+mn-lt"/>
                <a:cs typeface="+mn-lt"/>
              </a:rPr>
              <a:t>     ContentControl  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Border  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边框    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Decorator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RadioButton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单选按钮  ToggleButton（切换按钮）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--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ContentControl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CheckBox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复选框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ToggleButton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ContentControl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ComboBox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下拉框     Selector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ItemsControl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（条目控件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用于呈现项的集合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）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ListBox   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列表框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Selector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ItemsControl </a:t>
            </a:r>
            <a:endParaRPr lang="en-US" altLang="zh-CN" sz="16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Image          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图像控件  FrameworkElement 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UIElement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650" y="4022725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注：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WPF 允许控件</a:t>
            </a:r>
            <a:r>
              <a:rPr lang="zh-CN" altLang="en-US" sz="1600" b="1">
                <a:solidFill>
                  <a:srgbClr val="FF0000"/>
                </a:solidFill>
                <a:latin typeface="+mn-lt"/>
                <a:ea typeface="+mn-lt"/>
                <a:cs typeface="+mn-lt"/>
              </a:rPr>
              <a:t>没有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Name属性值 后台代码需要引用对象，需要设置Name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86194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ContentControl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375" y="1025525"/>
            <a:ext cx="84772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内容控件  </a:t>
            </a:r>
            <a:r>
              <a:rPr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只能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容纳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一个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控件或布局控件</a:t>
            </a:r>
            <a:r>
              <a:rPr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作为他的内容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2365" y="4055745"/>
            <a:ext cx="595820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</a:t>
            </a:r>
            <a:r>
              <a:rPr lang="zh-CN" altLang="en-US" sz="1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用作文本显示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400" y="1616710"/>
            <a:ext cx="81838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lt"/>
                <a:ea typeface="+mn-lt"/>
              </a:rPr>
              <a:t>属性：</a:t>
            </a:r>
            <a:endParaRPr lang="zh-CN" altLang="en-US">
              <a:latin typeface="+mn-lt"/>
              <a:ea typeface="+mn-lt"/>
            </a:endParaRPr>
          </a:p>
          <a:p>
            <a:r>
              <a:rPr lang="zh-CN" altLang="en-US">
                <a:latin typeface="+mn-lt"/>
                <a:ea typeface="+mn-lt"/>
              </a:rPr>
              <a:t>     </a:t>
            </a:r>
            <a:r>
              <a:rPr lang="zh-CN" altLang="en-US" sz="1400">
                <a:latin typeface="+mn-lt"/>
                <a:ea typeface="+mn-lt"/>
              </a:rPr>
              <a:t>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Content </a:t>
            </a:r>
            <a:r>
              <a:rPr lang="zh-CN" altLang="en-US" sz="1400">
                <a:latin typeface="+mn-lt"/>
                <a:ea typeface="+mn-lt"/>
              </a:rPr>
              <a:t>内容对象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   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ContentTemplate  </a:t>
            </a:r>
            <a:r>
              <a:rPr lang="zh-CN" altLang="en-US" sz="1400">
                <a:latin typeface="+mn-lt"/>
                <a:ea typeface="+mn-lt"/>
              </a:rPr>
              <a:t>用来显示的内容的数据模板  </a:t>
            </a:r>
            <a:r>
              <a:rPr lang="en-US" altLang="zh-CN" sz="1400">
                <a:latin typeface="+mn-lt"/>
                <a:ea typeface="+mn-lt"/>
              </a:rPr>
              <a:t>DataTemplate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 </a:t>
            </a:r>
            <a:endParaRPr lang="zh-CN" altLang="en-US" sz="1400">
              <a:latin typeface="+mn-lt"/>
              <a:ea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961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是 什么？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920" y="903605"/>
            <a:ext cx="652208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 b="1">
                <a:latin typeface="+mn-lt"/>
                <a:ea typeface="+mn-lt"/>
                <a:cs typeface="+mn-lt"/>
              </a:rPr>
              <a:t>WPF</a:t>
            </a:r>
            <a:r>
              <a:rPr sz="1600">
                <a:latin typeface="+mn-lt"/>
                <a:ea typeface="+mn-lt"/>
                <a:cs typeface="+mn-lt"/>
              </a:rPr>
              <a:t>（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Windows Presentation Foundation</a:t>
            </a:r>
            <a:r>
              <a:rPr sz="1600">
                <a:latin typeface="+mn-lt"/>
                <a:ea typeface="+mn-lt"/>
                <a:cs typeface="+mn-lt"/>
              </a:rPr>
              <a:t>）</a:t>
            </a:r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是微软推出的基于Windows 的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用户界面框架</a:t>
            </a:r>
            <a:r>
              <a:rPr sz="1600">
                <a:latin typeface="+mn-lt"/>
                <a:ea typeface="+mn-lt"/>
                <a:cs typeface="+mn-lt"/>
              </a:rPr>
              <a:t>，</a:t>
            </a:r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属于.NET Framework 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3.0</a:t>
            </a:r>
            <a:r>
              <a:rPr sz="1600">
                <a:latin typeface="+mn-lt"/>
                <a:ea typeface="+mn-lt"/>
                <a:cs typeface="+mn-lt"/>
              </a:rPr>
              <a:t>的一部分。</a:t>
            </a:r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它提供了统一的编程模型、语言和框架，</a:t>
            </a:r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真正做到了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分离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界面设计人员与开发人员</a:t>
            </a:r>
            <a:r>
              <a:rPr sz="1600">
                <a:latin typeface="+mn-lt"/>
                <a:ea typeface="+mn-lt"/>
                <a:cs typeface="+mn-lt"/>
              </a:rPr>
              <a:t>的工作；</a:t>
            </a:r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它提供了全新的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多媒体交互</a:t>
            </a:r>
            <a:r>
              <a:rPr sz="1600">
                <a:latin typeface="+mn-lt"/>
                <a:ea typeface="+mn-lt"/>
                <a:cs typeface="+mn-lt"/>
              </a:rPr>
              <a:t>用户图形界面。</a:t>
            </a:r>
            <a:endParaRPr sz="1600">
              <a:latin typeface="+mn-lt"/>
              <a:ea typeface="+mn-lt"/>
              <a:cs typeface="+mn-lt"/>
            </a:endParaRPr>
          </a:p>
          <a:p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以前的代号为“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Avalon</a:t>
            </a:r>
            <a:r>
              <a:rPr sz="1600">
                <a:latin typeface="+mn-lt"/>
                <a:ea typeface="+mn-lt"/>
                <a:cs typeface="+mn-lt"/>
              </a:rPr>
              <a:t>”</a:t>
            </a:r>
            <a:endParaRPr sz="1600">
              <a:latin typeface="+mn-lt"/>
              <a:ea typeface="+mn-lt"/>
              <a:cs typeface="+mn-lt"/>
            </a:endParaRPr>
          </a:p>
          <a:p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Windows Presentation Foundation 翻译为 “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Windows呈现基础</a:t>
            </a:r>
            <a:r>
              <a:rPr sz="1600">
                <a:latin typeface="+mn-lt"/>
                <a:ea typeface="+mn-lt"/>
                <a:cs typeface="+mn-lt"/>
              </a:rPr>
              <a:t>”</a:t>
            </a:r>
            <a:endParaRPr sz="1600">
              <a:latin typeface="+mn-lt"/>
              <a:ea typeface="+mn-lt"/>
              <a:cs typeface="+mn-lt"/>
            </a:endParaRPr>
          </a:p>
          <a:p>
            <a:r>
              <a:rPr sz="1600">
                <a:latin typeface="+mn-lt"/>
                <a:ea typeface="+mn-lt"/>
                <a:cs typeface="+mn-lt"/>
              </a:rPr>
              <a:t>Presentation 展示    Foundation 基础、基地</a:t>
            </a:r>
            <a:endParaRPr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9107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Label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375" y="1025525"/>
            <a:ext cx="8477250" cy="3091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Label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     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文本标签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  父类   ContentControl 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  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下面是一个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Label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 写法</a:t>
            </a:r>
            <a:r>
              <a:rPr lang="en-US" altLang="zh-CN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1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:  </a:t>
            </a:r>
            <a:r>
              <a:rPr lang="zh-CN" altLang="en-US" sz="1200">
                <a:latin typeface="+mn-lt"/>
                <a:ea typeface="+mn-lt"/>
                <a:cs typeface="+mn-lt"/>
              </a:rPr>
              <a:t>&lt;Label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Content</a:t>
            </a:r>
            <a:r>
              <a:rPr lang="zh-CN" altLang="en-US" sz="1200">
                <a:latin typeface="+mn-lt"/>
                <a:ea typeface="+mn-lt"/>
                <a:cs typeface="+mn-lt"/>
              </a:rPr>
              <a:t>="姓名：" HorizontalAlignment="Left" Margin="42,35,0,0" VerticalAlignment="Top" Width="57"/&gt;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： </a:t>
            </a:r>
            <a:r>
              <a:rPr lang="en-US" altLang="zh-CN" sz="1400">
                <a:latin typeface="+mn-lt"/>
                <a:ea typeface="+mn-lt"/>
                <a:cs typeface="+mn-lt"/>
                <a:sym typeface="+mn-ea"/>
              </a:rPr>
              <a:t>Label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中的内容</a:t>
            </a:r>
            <a:r>
              <a:rPr lang="en-US" altLang="zh-CN" sz="14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文本或其它控件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写法</a:t>
            </a:r>
            <a:r>
              <a:rPr lang="en-US" altLang="zh-CN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2</a:t>
            </a:r>
            <a:r>
              <a:rPr lang="zh-CN" altLang="en-US" sz="1200">
                <a:solidFill>
                  <a:schemeClr val="tx1"/>
                </a:solidFill>
                <a:latin typeface="+mn-lt"/>
                <a:ea typeface="+mn-lt"/>
                <a:cs typeface="+mn-lt"/>
                <a:sym typeface="+mn-ea"/>
              </a:rPr>
              <a:t>：</a:t>
            </a:r>
            <a:r>
              <a:rPr lang="zh-CN" altLang="en-US" sz="1200">
                <a:solidFill>
                  <a:schemeClr val="tx1"/>
                </a:solidFill>
                <a:latin typeface="+mn-lt"/>
                <a:ea typeface="+mn-lt"/>
                <a:cs typeface="+mn-lt"/>
                <a:sym typeface="+mn-ea"/>
              </a:rPr>
              <a:t>&lt;Label HorizontalAlignment="Left" Margin="42,35,0,0" VerticalAlignment="Top" Width="57"&gt;</a:t>
            </a:r>
            <a:endParaRPr lang="zh-CN" altLang="en-US" sz="1200">
              <a:solidFill>
                <a:schemeClr val="tx1"/>
              </a:solidFill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lt"/>
                <a:ea typeface="+mn-lt"/>
                <a:cs typeface="+mn-lt"/>
                <a:sym typeface="+mn-ea"/>
              </a:rPr>
              <a:t>         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&lt;Label.Content&gt;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lt"/>
                <a:ea typeface="+mn-lt"/>
                <a:cs typeface="+mn-lt"/>
                <a:sym typeface="+mn-ea"/>
              </a:rPr>
              <a:t>                &lt;TextBlock&gt;用户名&lt;/TextBlock&gt;</a:t>
            </a:r>
            <a:endParaRPr lang="zh-CN" altLang="en-US" sz="1200">
              <a:solidFill>
                <a:schemeClr val="tx1"/>
              </a:solidFill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lt"/>
                <a:ea typeface="+mn-lt"/>
                <a:cs typeface="+mn-lt"/>
                <a:sym typeface="+mn-ea"/>
              </a:rPr>
              <a:t>          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&lt;/Label.Content&gt;</a:t>
            </a:r>
            <a:endParaRPr lang="zh-CN" altLang="en-US" sz="12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  <a:latin typeface="+mn-lt"/>
                <a:ea typeface="+mn-lt"/>
                <a:cs typeface="+mn-lt"/>
                <a:sym typeface="+mn-ea"/>
              </a:rPr>
              <a:t>&lt;/Label&gt;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2365" y="4055745"/>
            <a:ext cx="595820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</a:t>
            </a:r>
            <a:r>
              <a:rPr lang="zh-CN" altLang="en-US" sz="1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用作文本显示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2625" y="1506220"/>
            <a:ext cx="685800" cy="2762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10330" y="3266440"/>
            <a:ext cx="3541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lbl.Content----</a:t>
            </a:r>
            <a:r>
              <a:rPr lang="zh-CN" altLang="en-US"/>
              <a:t>获取</a:t>
            </a:r>
            <a:r>
              <a:rPr lang="en-US" altLang="zh-CN"/>
              <a:t>Content</a:t>
            </a:r>
            <a:r>
              <a:rPr lang="zh-CN" altLang="en-US"/>
              <a:t>内容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412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Border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375" y="889000"/>
            <a:ext cx="8477250" cy="1906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Border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边框   父类 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Decorator    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------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边框   围绕在其他元素周围  或 背景色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下面是一个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Label,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给它设置一个圆角边框。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BorderBrush  边框颜色      BorderThickness 粗细     CornerRadius 圆角的弧度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Background  border内部背景色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650" y="4022725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布局面板一起使用    作为任意控件的边框显示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2960" y="2255520"/>
            <a:ext cx="3340100" cy="14306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51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Button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8120" y="857885"/>
            <a:ext cx="8689975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Button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按钮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    ContentControl  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&lt;Button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Name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="btnClose"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="关闭" HorizontalAlignment="Left" Margin="170,255,0,0" VerticalAlignment="Top" Width="53"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Click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="BtnClose_Click"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Command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="" /&gt;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按钮内容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Click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按钮单击事件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IsDefault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按下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Enter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时相当于点击按钮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IsCancel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按下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Esc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Command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按此按钮时调用的命令。  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55" y="4053840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响应执行操作，一般注册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Click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事件或配置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Command</a:t>
            </a:r>
            <a:endParaRPr lang="en-US" altLang="zh-CN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4135" y="857885"/>
            <a:ext cx="628650" cy="3143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5445" y="2730500"/>
            <a:ext cx="850201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注册事件：</a:t>
            </a:r>
            <a:r>
              <a:rPr lang="zh-CN" altLang="en-US" sz="1400">
                <a:latin typeface="+mn-lt"/>
                <a:ea typeface="+mn-lt"/>
                <a:cs typeface="+mn-lt"/>
              </a:rPr>
              <a:t>在</a:t>
            </a:r>
            <a:r>
              <a:rPr lang="en-US" altLang="zh-CN" sz="1400">
                <a:latin typeface="+mn-lt"/>
                <a:ea typeface="+mn-lt"/>
                <a:cs typeface="+mn-lt"/>
              </a:rPr>
              <a:t>xaml</a:t>
            </a:r>
            <a:r>
              <a:rPr lang="zh-CN" altLang="en-US" sz="1400">
                <a:latin typeface="+mn-lt"/>
                <a:ea typeface="+mn-lt"/>
                <a:cs typeface="+mn-lt"/>
              </a:rPr>
              <a:t>代码中，通过代码注册；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</a:rPr>
              <a:t>                     在设计视图中，双击按钮注册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</a:rPr>
              <a:t>                     选中控件，在属性面板中，点击闪电符号双击事件名右边的空白处注册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1965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TextBox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375" y="889000"/>
            <a:ext cx="8477250" cy="3014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TextBox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文本框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  编辑与显示文本信息   父类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TextBoxBase 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--Control 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 特殊内容控件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下面是一个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TextBox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</a:rPr>
              <a:t>&lt;TextBox Name="txtUName" HorizontalAlignment="Left" Height="23" Margin="138,26,0,0"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TextWrapping</a:t>
            </a:r>
            <a:r>
              <a:rPr lang="zh-CN" altLang="en-US" sz="1400">
                <a:latin typeface="+mn-lt"/>
                <a:ea typeface="+mn-lt"/>
                <a:cs typeface="+mn-lt"/>
              </a:rPr>
              <a:t>="NoWrap"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Text</a:t>
            </a:r>
            <a:r>
              <a:rPr lang="zh-CN" altLang="en-US" sz="1400">
                <a:latin typeface="+mn-lt"/>
                <a:ea typeface="+mn-lt"/>
                <a:cs typeface="+mn-lt"/>
              </a:rPr>
              <a:t>="admin" VerticalAlignment="Top" Width="120"/&gt;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TextWrapping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换行方式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Text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文本内容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TextAlignment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文本的对齐方式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&lt;TextBox x:Name="txt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U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Name" HorizontalAlignment="Left" Height="23" Margin="104,38,0,0" TextWrapping="NoWrap"  VerticalAlignment="Top"  Width="120" 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       &lt;TextBox.Text&gt;aaaa&lt;/TextBox.Text&gt;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&lt;/TextBox&gt;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650" y="4022725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  <a:sym typeface="+mn-ea"/>
              </a:rPr>
              <a:t>编辑与显示文本信息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7095" y="1356995"/>
            <a:ext cx="1295400" cy="285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72560" y="3654425"/>
            <a:ext cx="4768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txt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U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Name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.Text</a:t>
            </a:r>
            <a:r>
              <a:rPr lang="en-US" altLang="zh-CN"/>
              <a:t>----</a:t>
            </a:r>
            <a:r>
              <a:rPr lang="zh-CN" altLang="en-US"/>
              <a:t>获取文本内容 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1330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PasswordBox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375" y="889000"/>
            <a:ext cx="847725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PasswordBox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密码框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  父类 Control</a:t>
            </a:r>
            <a:r>
              <a:rPr lang="zh-CN" altLang="en-US" sz="1600">
                <a:latin typeface="+mn-lt"/>
                <a:ea typeface="+mn-lt"/>
                <a:cs typeface="+mn-lt"/>
              </a:rPr>
              <a:t>  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特殊内容控件</a:t>
            </a:r>
            <a:endParaRPr lang="zh-CN" altLang="en-US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  <a:sym typeface="+mn-ea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下面是一个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PasswordBox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atin typeface="+mn-lt"/>
                <a:ea typeface="+mn-lt"/>
                <a:cs typeface="+mn-lt"/>
              </a:rPr>
              <a:t>&lt;PasswordBox Name="txtUPwd" HorizontalAlignment="Left" Height="23" Margin="138,60,0,0"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Password</a:t>
            </a:r>
            <a:r>
              <a:rPr lang="zh-CN" altLang="en-US" sz="1400">
                <a:latin typeface="+mn-lt"/>
                <a:ea typeface="+mn-lt"/>
                <a:cs typeface="+mn-lt"/>
              </a:rPr>
              <a:t>="123456"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PasswordChar</a:t>
            </a:r>
            <a:r>
              <a:rPr lang="zh-CN" altLang="en-US" sz="1400">
                <a:latin typeface="+mn-lt"/>
                <a:ea typeface="+mn-lt"/>
                <a:cs typeface="+mn-lt"/>
              </a:rPr>
              <a:t>="*"  VerticalAlignment="Top" Width="120"/&gt;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Password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密码文本信息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PasswordChar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密码字符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1650" y="4022725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密码输入，以密码字符显示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7095" y="1356995"/>
            <a:ext cx="1295400" cy="285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0705" y="3143250"/>
            <a:ext cx="3982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txtUPwd.Password---</a:t>
            </a:r>
            <a:r>
              <a:rPr lang="zh-CN" altLang="en-US"/>
              <a:t>获取密码信息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3735" y="3656965"/>
            <a:ext cx="555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事件：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PasswordChanged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密码改变时发生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5768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TextBlock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315" y="698500"/>
            <a:ext cx="867537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/>
              <a:t>       </a:t>
            </a:r>
            <a:r>
              <a:rPr sz="1400" b="1">
                <a:latin typeface="+mn-lt"/>
                <a:ea typeface="+mn-lt"/>
                <a:cs typeface="+mn-lt"/>
                <a:sym typeface="+mn-ea"/>
              </a:rPr>
              <a:t>TextBlock 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实际上指的就是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System.Windows.Controls.TextBlock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类，它是一个用于显示少量流内容的轻量控件。其中包含一个InLines属性，支持 Inline 流内容元素的承载和显示。 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&lt;TextBlock Name="tbTxt" 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TextWrapping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="Wrap"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Text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="今天的课程内容是：WPF TextBlock" Foreground="Red" FontWeight="Bold" FontFamily="仿宋" HorizontalAlignment="Left" /&gt;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240" y="2092325"/>
            <a:ext cx="5099685" cy="20866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305" y="24765"/>
            <a:ext cx="1760220" cy="8832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51985" y="3420745"/>
            <a:ext cx="3576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用于</a:t>
            </a:r>
            <a:r>
              <a:rPr lang="zh-CN" altLang="en-US">
                <a:sym typeface="+mn-ea"/>
              </a:rPr>
              <a:t> 显示文本信息、常用作为内容控件的内容呈现控件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0327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RadioButton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8120" y="857885"/>
            <a:ext cx="8477250" cy="179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RadioButton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单选按钮  ToggleButton（切换按钮）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ContentControl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                单选按钮在同一组中，互斥（只有一个选中），不同组，不互斥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&lt;RadioButton Name="rbtnMale"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="男"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GroupName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="sex"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IsChecked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="True" Margin="104,70,0,0"     /&gt;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按钮内容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GroupName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组名   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IsChecked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单选按钮的选中状态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55" y="4053840"/>
            <a:ext cx="786955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  <a:sym typeface="+mn-ea"/>
              </a:rPr>
              <a:t>一组选项中，只能从中选择一个的情况 ，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  <a:sym typeface="+mn-ea"/>
              </a:rPr>
              <a:t>状态、性别等设置</a:t>
            </a:r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  <a:p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675" y="3322320"/>
            <a:ext cx="8502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lt"/>
                <a:ea typeface="+mn-lt"/>
                <a:cs typeface="+mn-lt"/>
              </a:rPr>
              <a:t>事件：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Checked </a:t>
            </a:r>
            <a:r>
              <a:rPr lang="zh-CN" altLang="en-US" sz="1400">
                <a:latin typeface="+mn-lt"/>
                <a:ea typeface="+mn-lt"/>
                <a:cs typeface="+mn-lt"/>
              </a:rPr>
              <a:t>已选中时发生</a:t>
            </a:r>
            <a:r>
              <a:rPr lang="en-US" altLang="zh-CN" sz="1400">
                <a:latin typeface="+mn-lt"/>
                <a:ea typeface="+mn-lt"/>
                <a:cs typeface="+mn-lt"/>
              </a:rPr>
              <a:t> 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UnChecked </a:t>
            </a:r>
            <a:r>
              <a:rPr lang="zh-CN" altLang="en-US" sz="1400">
                <a:latin typeface="+mn-lt"/>
                <a:ea typeface="+mn-lt"/>
                <a:cs typeface="+mn-lt"/>
              </a:rPr>
              <a:t>未选中时发生</a:t>
            </a:r>
            <a:r>
              <a:rPr lang="en-US" altLang="zh-CN" sz="1400">
                <a:latin typeface="+mn-lt"/>
                <a:ea typeface="+mn-lt"/>
                <a:cs typeface="+mn-lt"/>
              </a:rPr>
              <a:t>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Click </a:t>
            </a:r>
            <a:r>
              <a:rPr lang="zh-CN" altLang="en-US" sz="1400">
                <a:latin typeface="+mn-lt"/>
                <a:ea typeface="+mn-lt"/>
                <a:cs typeface="+mn-lt"/>
              </a:rPr>
              <a:t>单击时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0850" y="857885"/>
            <a:ext cx="485775" cy="3524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595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CheckBox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8120" y="857885"/>
            <a:ext cx="8477250" cy="2445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CheckBox      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复选框     ToggleButton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ContentControl </a:t>
            </a:r>
            <a:r>
              <a:rPr lang="en-US" altLang="zh-CN" sz="1600">
                <a:latin typeface="+mn-lt"/>
                <a:ea typeface="+mn-lt"/>
                <a:cs typeface="+mn-lt"/>
                <a:sym typeface="+mn-ea"/>
              </a:rPr>
              <a:t>--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</a:t>
            </a:r>
            <a:endParaRPr lang="en-US" altLang="zh-CN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                  一组选项中，允许可以选择多个 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      &lt;CheckBox  Margin="104,100,0,0" Content="大学英语"  /&gt;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       &lt;CheckBox Content="高等数学"  Margin="180,100,0,0" /&gt;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       &lt;CheckBox Content="C#程序设计"  Margin="260,100,0,0" /&gt;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       &lt;CheckBox Content="SQL Server数据库"  Margin="350,100,0,0" /&gt;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复选框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内容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IsChecked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单选按钮的选中状态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55" y="3860800"/>
            <a:ext cx="786955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latin typeface="+mn-lt"/>
                <a:ea typeface="+mn-lt"/>
                <a:cs typeface="+mn-lt"/>
                <a:sym typeface="+mn-ea"/>
              </a:rPr>
              <a:t>一组选项中，可以从中选择一个或多个的情况   兴趣、角色设置、人员选择等</a:t>
            </a:r>
            <a:endParaRPr lang="en-US" altLang="zh-CN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  <a:p>
            <a:endParaRPr lang="zh-CN" altLang="en-US" sz="1600">
              <a:solidFill>
                <a:srgbClr val="FF0000"/>
              </a:solidFill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675" y="3322320"/>
            <a:ext cx="8502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lt"/>
                <a:ea typeface="+mn-lt"/>
                <a:cs typeface="+mn-lt"/>
              </a:rPr>
              <a:t>事件：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Checked </a:t>
            </a:r>
            <a:r>
              <a:rPr lang="zh-CN" altLang="en-US" sz="1400">
                <a:latin typeface="+mn-lt"/>
                <a:ea typeface="+mn-lt"/>
                <a:cs typeface="+mn-lt"/>
              </a:rPr>
              <a:t>已选中时发生</a:t>
            </a:r>
            <a:r>
              <a:rPr lang="en-US" altLang="zh-CN" sz="1400">
                <a:latin typeface="+mn-lt"/>
                <a:ea typeface="+mn-lt"/>
                <a:cs typeface="+mn-lt"/>
              </a:rPr>
              <a:t> 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UnChecked </a:t>
            </a:r>
            <a:r>
              <a:rPr lang="zh-CN" altLang="en-US" sz="1400">
                <a:latin typeface="+mn-lt"/>
                <a:ea typeface="+mn-lt"/>
                <a:cs typeface="+mn-lt"/>
              </a:rPr>
              <a:t>未选中时发生</a:t>
            </a:r>
            <a:r>
              <a:rPr lang="en-US" altLang="zh-CN" sz="1400">
                <a:latin typeface="+mn-lt"/>
                <a:ea typeface="+mn-lt"/>
                <a:cs typeface="+mn-lt"/>
              </a:rPr>
              <a:t>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Click </a:t>
            </a:r>
            <a:r>
              <a:rPr lang="zh-CN" altLang="en-US" sz="1400">
                <a:latin typeface="+mn-lt"/>
                <a:ea typeface="+mn-lt"/>
                <a:cs typeface="+mn-lt"/>
              </a:rPr>
              <a:t>单击时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4225" y="535940"/>
            <a:ext cx="3686175" cy="257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542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Image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4320" y="698500"/>
            <a:ext cx="8401050" cy="2722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  Image          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图像控件  FrameworkElement  </a:t>
            </a:r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UIElement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                   </a:t>
            </a:r>
            <a:r>
              <a:rPr lang="zh-CN" altLang="en-US" sz="1600">
                <a:latin typeface="+mn-lt"/>
                <a:ea typeface="+mn-lt"/>
                <a:cs typeface="+mn-lt"/>
              </a:rPr>
              <a:t>表示用于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显示图像</a:t>
            </a:r>
            <a:r>
              <a:rPr lang="zh-CN" altLang="en-US" sz="1600">
                <a:latin typeface="+mn-lt"/>
                <a:ea typeface="+mn-lt"/>
                <a:cs typeface="+mn-lt"/>
              </a:rPr>
              <a:t>的控件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&lt;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Image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Name="imgPhoto"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StretchDirection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="DownOnly" Height="80" Width="80"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Stretch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="Fill"  /&gt;          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StretchDirection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如何缩放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Stretch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拉伸方式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Source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图像源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（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ImageSource:BitmapSource/DrawingSource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）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</a:t>
            </a:r>
            <a:r>
              <a:rPr lang="en-US" altLang="zh-CN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Stretch 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:Fill(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不保持纵横比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)   Uniform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（保持纵横比）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UniformToFill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（保持纵横比，如与目标纵横比不一致，对源内容剪裁）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StretchDirection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DownOnly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仅缩小  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UpOnly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仅放大 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Both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根据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Stretch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模式进行拉伸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1025" y="3503930"/>
            <a:ext cx="8367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Source </a:t>
            </a:r>
            <a:r>
              <a:rPr lang="zh-CN" altLang="zh-CN"/>
              <a:t>图片文件路径：绝对、相对   </a:t>
            </a:r>
            <a:endParaRPr lang="zh-CN" altLang="zh-CN"/>
          </a:p>
          <a:p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img0.Source = new 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BitmapImage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(new Uri("Imgs/house1.jpg", UriKind.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Relative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));</a:t>
            </a:r>
            <a:r>
              <a:rPr lang="zh-CN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设置相对路径</a:t>
            </a:r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2355" y="117475"/>
            <a:ext cx="1873885" cy="12706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7064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Image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Source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设置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3050" y="698500"/>
            <a:ext cx="867537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/>
              <a:t>Source </a:t>
            </a:r>
            <a:r>
              <a:rPr lang="zh-CN" altLang="zh-CN" sz="1400"/>
              <a:t>图片文件路径：绝对、相对   </a:t>
            </a:r>
            <a:endParaRPr lang="zh-CN" altLang="zh-CN" sz="1400"/>
          </a:p>
          <a:p>
            <a:pPr>
              <a:lnSpc>
                <a:spcPct val="150000"/>
              </a:lnSpc>
            </a:pP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img0.Source = new 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BitmapImage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(new Uri("Imgs/house1.jpg", UriKind.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Relative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));   设置相对路径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//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绝对路径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imgSet.Source = new BitmapImage(new Uri("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pack://application:,,,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/Imgs/house2.jpg", UriKind.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Absolute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));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imgSet.Source= new BitmapImage(new Uri("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pack://siteoforigin:,,,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/Imgs/house3.jpg", UriKind.Absolute));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BitmapImage 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提供一个专用的 System.Windows.Media.Imaging.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BitmapSource</a:t>
            </a:r>
            <a:endParaRPr lang="zh-CN" altLang="zh-CN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Uri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提供</a:t>
            </a:r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统一资源标识符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(URI) 的对象表示形式和对 URI 各部分的轻松访问。</a:t>
            </a:r>
            <a:endParaRPr lang="zh-CN" altLang="zh-CN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zh-CN" sz="1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文件路径访问：</a:t>
            </a:r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pack uri方案 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格式：pack://授权/路径     授权：</a:t>
            </a:r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aplication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 </a:t>
            </a:r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siteoforigin</a:t>
            </a:r>
            <a:endParaRPr lang="zh-CN" altLang="zh-CN" sz="1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application：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pack://application: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,,,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即 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application: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///   </a:t>
            </a:r>
            <a:endParaRPr lang="en-US" altLang="zh-CN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                 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编译到库或者可执行的WPF程序集的文件（Resource,Page等）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zh-CN" sz="1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siteoforigin   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pack://siteoforigin: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,,,   </a:t>
            </a:r>
            <a:r>
              <a:rPr lang="zh-CN" altLang="zh-CN" sz="14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siteoforigin: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///</a:t>
            </a:r>
            <a:endParaRPr lang="zh-CN" altLang="zh-CN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                    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和WPF程序不具有关联的数据文件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访问的是应用程序启动位置里的文件，可以直接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copy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到该处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如果是项目中的文件，则首先针图片文件属性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生成操作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设置为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内容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复制到输出目录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设置为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始终复制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005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的特性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920" y="790575"/>
            <a:ext cx="844931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latin typeface="+mn-lt"/>
                <a:ea typeface="+mn-lt"/>
                <a:cs typeface="+mn-lt"/>
              </a:rPr>
              <a:t>微软新一代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图形系统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运行在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.NET Framework 3.0及以上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版本</a:t>
            </a:r>
            <a:endParaRPr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基于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DirectX 9/10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技术</a:t>
            </a:r>
            <a:r>
              <a:rPr 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，支持GPU硬件加速，在不支持硬件加速时也可以使用软件绘制</a:t>
            </a:r>
            <a:endParaRPr lang="zh-CN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图形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向量渲染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引擎</a:t>
            </a:r>
            <a:endParaRPr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集成了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矢量图形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，丰富的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流动文字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支持(flow text support)，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3D视觉效果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和强大无比的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控件模型框架</a:t>
            </a: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业务逻辑和用户界面（UI）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彻底分开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任何一种.Net编程语言（C#，VB NET等开发语言）进行开发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XAML对界面的可视化控件描述</a:t>
            </a:r>
            <a:r>
              <a:rPr 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、定制个性化主题、外观、行为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超强的用户体验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011170" y="516890"/>
            <a:ext cx="5131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1400" b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Windows XP</a:t>
            </a:r>
            <a:r>
              <a:rPr lang="zh-CN" sz="1400" b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sz="1400" b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Windows Server 2003 </a:t>
            </a:r>
            <a:r>
              <a:rPr lang="zh-CN" sz="1400" b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和以后所有的 </a:t>
            </a:r>
            <a:r>
              <a:rPr lang="en-US" sz="1400" b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Windows</a:t>
            </a:r>
            <a:r>
              <a:rPr lang="zh-CN" sz="1400" b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操作系统版本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6412230" y="2836545"/>
            <a:ext cx="2540000" cy="101473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1200">
                <a:solidFill>
                  <a:schemeClr val="accent4"/>
                </a:solidFill>
                <a:effectLst/>
              </a:rPr>
              <a:t>DirectX是一种应用程序接口，它可让以windows为平台的游戏或多媒体程序获得更高的执行效率，加强3d图形和声音效果，并提供设计人员一个共同的硬件驱动标准，</a:t>
            </a:r>
            <a:endParaRPr lang="zh-CN" altLang="en-US" sz="12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463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DatePicker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315" y="638175"/>
            <a:ext cx="867537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/>
              <a:t>       </a:t>
            </a:r>
            <a:r>
              <a:rPr 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DatePicker   </a:t>
            </a:r>
            <a:r>
              <a:rPr altLang="zh-CN" sz="1400"/>
              <a:t>日期控件 </a:t>
            </a:r>
            <a:r>
              <a:rPr lang="en-US" sz="1400"/>
              <a:t>-----</a:t>
            </a:r>
            <a:r>
              <a:rPr altLang="zh-CN" sz="1400"/>
              <a:t>选择日期</a:t>
            </a:r>
            <a:endParaRPr altLang="zh-CN" sz="1400"/>
          </a:p>
          <a:p>
            <a:pPr>
              <a:lnSpc>
                <a:spcPct val="150000"/>
              </a:lnSpc>
            </a:pP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&lt;DatePicker Name="dtTime"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="2020-07-08"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DisplayDateStart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="2020-07-04"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DisplayDateEnd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="2020-08-31"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FirstDayOfWeek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="Monday" IsDropDownOpen="False" IsTodayHighlighted="True" Text="2020-07-09"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Template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="{StaticResource dtStyle}"    /&gt;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要显示的日期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DisplayDateStart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可以选择的开始日期 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DisplayDateStart  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结束日期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FirstDayOfWeek 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每周的第一天   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IsTodayHighlighted  今天是否高亮度显示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Template 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设置控件的控件模板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DatePicker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控件的模板的已命名部件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49800" y="2729865"/>
            <a:ext cx="3895090" cy="1682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2650"/>
            <a:ext cx="4586605" cy="552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095" y="228600"/>
            <a:ext cx="1724025" cy="4095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5793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Carlendar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315" y="638175"/>
            <a:ext cx="867537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/>
              <a:t>       </a:t>
            </a:r>
            <a:r>
              <a:rPr 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Carlendar </a:t>
            </a:r>
            <a:r>
              <a:rPr sz="1400"/>
              <a:t>日历控件 </a:t>
            </a:r>
            <a:r>
              <a:rPr lang="en-US" sz="1400"/>
              <a:t>----</a:t>
            </a:r>
            <a:r>
              <a:rPr sz="1400"/>
              <a:t>显示月历-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,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选择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日期或日期范围</a:t>
            </a: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&lt;Calendar Name="calendarTime"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="2020-07-10"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IsTodayHighlighted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="False"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FirstDayOfWeek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="Tuesday"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DisplayDateStart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="2022-1-1"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DisplayDateEnd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="2022-12-31"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SelectionMode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="MultipleRange"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DisplayMode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="Month"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SelectedDate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="2022-01-13" </a:t>
            </a:r>
            <a:r>
              <a:rPr lang="zh-CN" altLang="zh-CN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SelectedDatesChanged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="CalendarTime_SelectedDatesChanged"  /&gt;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要显示的日期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DisplayDateStart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可以选择的开始日期 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DisplayDateStart  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结束日期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FirstDayOfWeek 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每周的第一天   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IsTodayHighlighted  今天是否高亮度显示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Template 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设置控件的控件模板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SelectionMode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选择日期的模式  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DisplayMode  </a:t>
            </a:r>
            <a:r>
              <a:rPr lang="zh-CN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显示的模式 </a:t>
            </a:r>
            <a:r>
              <a:rPr lang="en-US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Decade  Month Year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8425" y="117475"/>
            <a:ext cx="1816735" cy="12306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9697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Slider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315" y="638175"/>
            <a:ext cx="8675370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Slider 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：滑块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通过沿一个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轨迹移动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，实现控件从一个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值范围中进行选择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父类：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RangeBase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用于：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调整或控件 其他对象的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属性值或进度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&lt;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Slider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Name="slider1" HorizontalAlignment="Left" Margin="430,310,0,0" VerticalAlignment="Top" Width="215"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Value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="50"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Minimum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="0"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Maximum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="100"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Orientation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="Horizontal"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TickPlacement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="Both"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TickFrequency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="5"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IsSelectionRangeEnabled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="True"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SelectionStart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="20"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SelectionEnd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="55"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IsSnapToTickEnabled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="True"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LargeChange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="10"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IsDirectionReversed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="True" /&gt;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IsDirectionReversed  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水平向左    垂直向下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&lt;TextBlock Name="tbSliderVal" TextWrapping="Wrap" Text="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{Binding ElementName=</a:t>
            </a:r>
            <a:r>
              <a:rPr lang="zh-CN" altLang="en-US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slider1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,Path=</a:t>
            </a:r>
            <a:r>
              <a:rPr lang="zh-CN" altLang="en-US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Value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}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" VerticalAlignment="Top"/&gt;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9720" y="177800"/>
            <a:ext cx="2181225" cy="3905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297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Dispatcher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315" y="638175"/>
            <a:ext cx="867537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Dispatcher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的作用是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用于管理线程工作项队列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主线程负责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接收输入、处理事件、绘制屏幕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等工作，这样一来，UI界面是主线程创建的，因为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子线程不能直接更新由主线程维护的UI界面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，所有调用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Dispatcher更新UI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altLang="en-US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WPF中的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控件类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都是从System.Windows.Threading.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DispatcherObject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继承而来， 而DispatcherObject又在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构造时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与当前线程的Dispatcher关联起来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由于：界面元素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只有被创建它的线程访问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如果我们想在后台或者其他线程里更新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UI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该怎么办？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——--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利用Dispatcher的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Invoke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BeginInvoke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，作用就是把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委托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放到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界面元素关联的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Dispatcher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里的工作项里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，然后此Dispatcher关联的线程进行执行。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Invoke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是在关联的线程里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同步执行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委托， 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BeginInvoke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是在关联的线程里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异步执行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委托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9451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ProgressBar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3370" y="641350"/>
            <a:ext cx="8675370" cy="3861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/>
              <a:t>       </a:t>
            </a:r>
            <a:r>
              <a:rPr 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ProgressBar  </a:t>
            </a:r>
            <a:r>
              <a:rPr sz="1400"/>
              <a:t>进度条 ——操作的进度  父类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RangeBase  </a:t>
            </a:r>
            <a:r>
              <a:rPr sz="1400"/>
              <a:t>具有特定范围的值的元素</a:t>
            </a:r>
            <a:endParaRPr sz="1400"/>
          </a:p>
          <a:p>
            <a:pPr>
              <a:lnSpc>
                <a:spcPct val="150000"/>
              </a:lnSpc>
            </a:pPr>
            <a:endParaRPr sz="1400"/>
          </a:p>
          <a:p>
            <a:pPr>
              <a:lnSpc>
                <a:spcPct val="150000"/>
              </a:lnSpc>
            </a:pPr>
            <a:r>
              <a:rPr lang="zh-CN" altLang="zh-CN" sz="1400">
                <a:sym typeface="+mn-ea"/>
              </a:rPr>
              <a:t> &lt;</a:t>
            </a:r>
            <a:r>
              <a:rPr lang="zh-CN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ProgressBar </a:t>
            </a:r>
            <a:r>
              <a:rPr lang="zh-CN" altLang="zh-CN" sz="1400">
                <a:sym typeface="+mn-ea"/>
              </a:rPr>
              <a:t>Name="pbar1" HorizontalAlignment="Left" Height="105" Margin="55,220,0,0" VerticalAlignment="Top" Width="75"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Maximum</a:t>
            </a:r>
            <a:r>
              <a:rPr lang="zh-CN" altLang="zh-CN" sz="1400">
                <a:sym typeface="+mn-ea"/>
              </a:rPr>
              <a:t>="100"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Minimum</a:t>
            </a:r>
            <a:r>
              <a:rPr lang="zh-CN" altLang="zh-CN" sz="1400">
                <a:sym typeface="+mn-ea"/>
              </a:rPr>
              <a:t>="0"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Value</a:t>
            </a:r>
            <a:r>
              <a:rPr lang="zh-CN" altLang="zh-CN" sz="1400">
                <a:sym typeface="+mn-ea"/>
              </a:rPr>
              <a:t>="35"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Orientation</a:t>
            </a:r>
            <a:r>
              <a:rPr lang="zh-CN" altLang="zh-CN" sz="1400">
                <a:sym typeface="+mn-ea"/>
              </a:rPr>
              <a:t>="Vertical"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IsIndeterminate</a:t>
            </a:r>
            <a:r>
              <a:rPr lang="zh-CN" altLang="zh-CN" sz="1400">
                <a:sym typeface="+mn-ea"/>
              </a:rPr>
              <a:t>="False"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ValueChanged</a:t>
            </a:r>
            <a:r>
              <a:rPr lang="zh-CN" altLang="zh-CN" sz="1400">
                <a:sym typeface="+mn-ea"/>
              </a:rPr>
              <a:t>="Pbar1_ValueChanged"/&gt;</a:t>
            </a:r>
            <a:endParaRPr lang="zh-CN" altLang="zh-CN" sz="14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Maximum  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最大值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Minimum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最小值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Orientation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进度条的方向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水平或垂直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</a:t>
            </a: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</a:t>
            </a:r>
            <a:endParaRPr lang="zh-CN" altLang="zh-CN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IsIndeterminate 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是否显示当前值（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false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显示当前值</a:t>
            </a:r>
            <a:r>
              <a:rPr lang="zh-CN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）</a:t>
            </a:r>
            <a:endParaRPr lang="zh-CN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Task.Run(() =&gt;{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for (int i = 1; i &lt;= 100; i++)                          显示循环修改进度的动态过程，而不卡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UI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线程，将修改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{   pbar1.Dispatcher.Invoke(() =&gt;{              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UI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的执行让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UI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元素相关的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Dispatcher的关联线程去执行委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  pbar1.Value = i;                                   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托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   });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 Thread.Sleep(100);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} });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3970" y="438150"/>
            <a:ext cx="1495425" cy="2000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451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StackPanel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4315" y="638175"/>
            <a:ext cx="867537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Panel   布局面板 :  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父类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Panel——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布局与排列WPF应用程序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子对象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。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可以呈放多个控件。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4950" y="1052830"/>
            <a:ext cx="8522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StackPanel  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将子元素排列成水平或垂直的</a:t>
            </a:r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一行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。超出部分将</a:t>
            </a:r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隐藏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</a:t>
            </a:r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不能自动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切换到下一行</a:t>
            </a:r>
            <a:r>
              <a:rPr lang="zh-CN" altLang="en-US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。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子元素是</a:t>
            </a:r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依次排列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，位置不能随意拖动，但可以通过</a:t>
            </a:r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margin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设置各子元素的间隔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。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4950" y="1731645"/>
            <a:ext cx="867537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Orientation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该值指示子元素的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堆叠维度（堆叠方向）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水平或垂直，默认垂直（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Vertical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VerticalAlignment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垂直停靠方式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HorizontalAlignment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水平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停靠方式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FlowDirection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子元素在父容器中的流动方向 （针对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Orientation  为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Horizontal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时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有效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3055" y="3468370"/>
            <a:ext cx="8517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：将一系列元素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排列成一行或一列，常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结合其他控件或布局控件一起使用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6755" y="246380"/>
            <a:ext cx="3009900" cy="323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915" y="8255"/>
            <a:ext cx="495300" cy="10439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12420" y="3056890"/>
            <a:ext cx="8366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StackPanel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可以嵌套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，一个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StackPanel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中可以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包含多个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StackPanel,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作为它的子元素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654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WrapPanel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3055" y="831850"/>
            <a:ext cx="8522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WrapPanel  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将子元素</a:t>
            </a:r>
            <a:r>
              <a:rPr sz="1400" b="1" dirty="0">
                <a:latin typeface="+mj-lt"/>
                <a:ea typeface="+mj-lt"/>
                <a:cs typeface="+mj-lt"/>
                <a:sym typeface="+mn-ea"/>
              </a:rPr>
              <a:t>按顺序排列，从左到右</a:t>
            </a:r>
            <a:r>
              <a:rPr lang="zh-CN" sz="1400" b="1" dirty="0">
                <a:latin typeface="+mj-lt"/>
                <a:ea typeface="+mj-lt"/>
                <a:cs typeface="+mj-lt"/>
                <a:sym typeface="+mn-ea"/>
              </a:rPr>
              <a:t>或从上到下，当超过宽度或高度时，后续元素显示将自动换行。这将弥补了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StackPanel</a:t>
            </a:r>
            <a:r>
              <a:rPr lang="zh-CN" altLang="en-US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显示不全</a:t>
            </a:r>
            <a:r>
              <a:rPr lang="zh-CN" altLang="en-US" sz="1400" b="1" dirty="0">
                <a:latin typeface="+mj-lt"/>
                <a:ea typeface="+mj-lt"/>
                <a:cs typeface="+mj-lt"/>
                <a:sym typeface="+mn-ea"/>
              </a:rPr>
              <a:t>的缺点。</a:t>
            </a:r>
            <a:endParaRPr lang="zh-CN" altLang="en-US" sz="1400" b="1" dirty="0"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3700" y="2799080"/>
            <a:ext cx="8595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Orientation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该值指示子元素的排列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维度（方向）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水平或垂直，默认垂直（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Vertical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ItemWidth 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每一项宽度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ItemHeight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每一项的高度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135" y="3959860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：将一系列元素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排列成一行或一列，宽度或高度不够显示，自动切换到下一行或列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" y="1762125"/>
            <a:ext cx="5462905" cy="4724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729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Canvas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 dirty="0">
                <a:latin typeface="+mj-lt"/>
                <a:ea typeface="+mj-lt"/>
                <a:cs typeface="+mj-lt"/>
                <a:sym typeface="+mn-ea"/>
              </a:rPr>
              <a:t>Canvas  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定义一个区域，可在其中使用相对于 Canvas 区域的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坐标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以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显式方式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来定位子元素。</a:t>
            </a:r>
            <a:endParaRPr lang="en-US" altLang="zh-CN" sz="1600" dirty="0"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210" y="975995"/>
            <a:ext cx="857821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Left  Right  Top Bottom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附加属性  设置元素的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左 右  上 下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坐标  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ClipToBounds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是否剪切此元素的内容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210" y="4225290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主要来布置图面。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0380" y="1836420"/>
            <a:ext cx="8333105" cy="2398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他是布局控件中</a:t>
            </a:r>
            <a:r>
              <a:rPr lang="zh-CN" altLang="en-US" sz="1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最为简单</a:t>
            </a: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一种，直接将元素放到指定位置，使用Canvas，必须指定一个子元素的位置（相对于画布），否则所有元素都将出现在画布的左上角。调整位置用Left、Right、Top和Bottom四个附加属性。如果Canvas是窗口主元素（即最外层的布局面板是Canvas），用户改变窗口大小时，Canvas也会随之变化，子元素的位置也会随之移动，以保证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相对于Canvas的位置属性不变</a:t>
            </a: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Canvas允许子元素的部分或全部超过其边界，默认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不会裁剪子元素</a:t>
            </a: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，同时可以使用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负坐标</a:t>
            </a: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，即溢出的内容会显示在Canvas外面，这是因为默认 ClipToBounds=”False”</a:t>
            </a:r>
            <a:endParaRPr lang="zh-CN" altLang="en-US" sz="12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两个元素重叠，后添加的在上面，先添加在下面。可以通过设置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Panel.Index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来调整先后顺序，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Index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值越大，就显示在上边，越小就显示在下边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不能指定超过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2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个的坐标，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Left  Top  Right    ----Left  Right---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只应用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Left,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不管先后顺序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Top  Bottom  -----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只应用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Top 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0954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DockPanel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3055" y="831850"/>
            <a:ext cx="4121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>
                <a:latin typeface="+mj-lt"/>
                <a:ea typeface="+mj-lt"/>
                <a:cs typeface="+mj-lt"/>
                <a:sym typeface="+mn-ea"/>
              </a:rPr>
              <a:t>DockPanel 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定义一个区域，从中可以按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相对位置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水平或垂直排列各个子元素。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155" y="1292860"/>
            <a:ext cx="41795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LastChildFill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指示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最后一个子元素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是否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拉伸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以填充剩余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的可用空间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Dock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附加属性 设置停靠的位置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0530" y="4214495"/>
            <a:ext cx="8517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：布局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自适应页面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有优先级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先写的，先占有边角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1795" y="2184400"/>
            <a:ext cx="84435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停靠面板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类似于WinForm中控件的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Dock属性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。DockPanel会对每个子元素进行排序，并将根据指定的边进行停靠，多个停靠在同侧的元素则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按顺序排序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。在DockPanel中，指定停靠边的控件，会根据定义的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顺序占领边角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，所有控件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绝不会交叠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默认情况下，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后添加的元素只能使用剩余空间，无论对DockPanel的最后一个子元素设置任何停靠值，该子元素都将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始终填满剩余的空间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如果不希望最后一个元素填充剩余区域，可以将DockPanel属性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LastChildFill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设置为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false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，还必须为最后一个子元素显式指定停靠方向。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685" y="35560"/>
            <a:ext cx="4030980" cy="21488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526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Grid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3847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 dirty="0">
                <a:latin typeface="+mj-lt"/>
                <a:ea typeface="+mj-lt"/>
                <a:cs typeface="+mj-lt"/>
                <a:sym typeface="+mn-ea"/>
              </a:rPr>
              <a:t>Grid  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定义由列和行组成的灵活的网格区域。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210" y="975360"/>
            <a:ext cx="37484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ShowGridLines </a:t>
            </a:r>
            <a:r>
              <a:rPr 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显示网格线   </a:t>
            </a:r>
            <a:r>
              <a:rPr 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 附加属性</a:t>
            </a:r>
            <a:r>
              <a:rPr 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  ：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Row  Column  RowSpan  ColumnSpan</a:t>
            </a:r>
            <a:endParaRPr lang="en-US" altLang="zh-CN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RowDefinitions  ColumnDefinitions  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210" y="4225290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：布局页面，常结合其它布局面板一起使用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0845" y="1928495"/>
            <a:ext cx="785050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使用Grid，首先要向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RowDefinitions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ColumnDefinitions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属性中添加一定数量的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RowDefinition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ColumnDefinition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元素，从而定义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行数和列数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；而放置在Grid面板中的控件元素都必须显示采用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Row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Column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附加属性定义其放置所在的行和列，这两个属性的值都是从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0开始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的索引数，如果没有显式设置任何行或列，Grid将会隐式地将控件加入在第0行第0列。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210" y="3311525"/>
            <a:ext cx="77711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注意：尽管Grid面板被设计成不可见的，但可将Grid.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ShowGridLines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属性设置为True，从而更清晰的观察Grid面板，方便调试，可以更准确地控制Grid面板如何选择列宽和行高。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845" y="3830320"/>
            <a:ext cx="85775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Grid面板支持以下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三种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设置尺寸的方式：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绝对数值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(100)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、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自动设置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auto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）、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按比例设置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（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N*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7980" y="117475"/>
            <a:ext cx="4023360" cy="18364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驱动模式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920" y="790575"/>
            <a:ext cx="8449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数据驱动</a:t>
            </a:r>
            <a:endParaRPr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驱动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UI，数据是</a:t>
            </a:r>
            <a:r>
              <a:rPr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核心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，处于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主动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的，UI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从属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于数据并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表达数据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，是被动的。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WPF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中  </a:t>
            </a:r>
            <a:r>
              <a:rPr 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数据主动，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UI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被动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；</a:t>
            </a:r>
            <a:r>
              <a:rPr 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数据第一，控件第二</a:t>
            </a:r>
            <a:r>
              <a:rPr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384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GroupBox</a:t>
            </a:r>
            <a:r>
              <a:rPr lang="zh-CN" sz="2400" b="1" dirty="0">
                <a:latin typeface="+mj-lt"/>
                <a:ea typeface="+mj-lt"/>
                <a:cs typeface="+mj-lt"/>
              </a:rPr>
              <a:t>容器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5677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200" b="1" dirty="0">
                <a:latin typeface="+mj-lt"/>
                <a:ea typeface="+mj-lt"/>
                <a:cs typeface="+mj-lt"/>
                <a:sym typeface="+mn-ea"/>
              </a:rPr>
              <a:t>GroupBox </a:t>
            </a:r>
            <a:r>
              <a:rPr lang="en-US" altLang="zh-CN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分组容器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创建具有针对用户界面 (UI) 内容的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边框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和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标题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的容器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zh-CN" altLang="en-US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HeaderedContentControl </a:t>
            </a:r>
            <a:r>
              <a:rPr lang="zh-CN" alt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带标题的内容控件   只能是一个元素作为它的内容</a:t>
            </a:r>
            <a:endParaRPr lang="zh-CN" alt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0515" y="1560195"/>
            <a:ext cx="86474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Header </a:t>
            </a:r>
            <a:r>
              <a:rPr 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标题</a:t>
            </a:r>
            <a:r>
              <a:rPr 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HeaderTemplate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标题模板（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DataTemplate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210" y="4031615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：分组显示控件或信息，常结合</a:t>
            </a: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</a:rPr>
              <a:t>StackPanel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或其他布局面板一起使用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2285" y="2366010"/>
            <a:ext cx="6609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可以根据视觉树结构，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重写控件模板</a:t>
            </a:r>
            <a:r>
              <a:rPr lang="zh-CN" altLang="en-US" sz="1600"/>
              <a:t>，改变</a:t>
            </a:r>
            <a:r>
              <a:rPr lang="en-US" altLang="zh-CN" sz="1600"/>
              <a:t>GroupBox</a:t>
            </a:r>
            <a:r>
              <a:rPr lang="zh-CN" altLang="en-US" sz="1600"/>
              <a:t>的外观显示，可定义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控件模板或样式</a:t>
            </a:r>
            <a:r>
              <a:rPr lang="zh-CN" altLang="en-US" sz="1600"/>
              <a:t>（在样式中也可重写控件模板）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410210" y="3168650"/>
            <a:ext cx="8280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注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因为这也是一个内容控件，所以它只能有一个内容控件，可通过布局面板来达到呈放多个控件的效果。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9835" y="638175"/>
            <a:ext cx="1604010" cy="14300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53111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Expander</a:t>
            </a:r>
            <a:r>
              <a:rPr 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600" b="1" dirty="0">
                <a:latin typeface="+mj-lt"/>
                <a:ea typeface="+mj-lt"/>
                <a:cs typeface="+mj-lt"/>
                <a:sym typeface="+mn-ea"/>
              </a:rPr>
              <a:t>Expander</a:t>
            </a:r>
            <a:r>
              <a:rPr lang="zh-CN" altLang="en-US" sz="1600" b="1" dirty="0">
                <a:latin typeface="+mj-lt"/>
                <a:ea typeface="+mj-lt"/>
                <a:cs typeface="+mj-lt"/>
                <a:sym typeface="+mn-ea"/>
              </a:rPr>
              <a:t>：显示具有可折叠内容的控件</a:t>
            </a:r>
            <a:endParaRPr lang="zh-CN" altLang="en-US" sz="1600" b="1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HeaderedContentControl </a:t>
            </a: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带标题的内容控件</a:t>
            </a:r>
            <a:endParaRPr lang="zh-CN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210" y="1468120"/>
            <a:ext cx="8547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ExpandDirection  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展开方向  </a:t>
            </a:r>
            <a:r>
              <a:rPr 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IsExpanded 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是否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展开内容</a:t>
            </a:r>
            <a:endParaRPr 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4325" y="3773805"/>
            <a:ext cx="8519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：分组，可折叠或展开其内容，常结合</a:t>
            </a: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</a:rPr>
              <a:t>StackPanel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或其他布局面板一起使用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4815" y="2899410"/>
            <a:ext cx="8517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注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zh-CN" altLang="en-US"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因为这也是一个内容控件，所以它只能有一个内容控件，可通过布局面板来达到呈放多个控件的效果。</a:t>
            </a:r>
            <a:endParaRPr lang="zh-CN" altLang="en-US" sz="1400">
              <a:solidFill>
                <a:srgbClr val="FF0000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8015" y="520065"/>
            <a:ext cx="1414145" cy="7981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180" y="441960"/>
            <a:ext cx="1699260" cy="4870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838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TabControl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1620" y="638175"/>
            <a:ext cx="5113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200" b="1" dirty="0">
                <a:latin typeface="+mj-lt"/>
                <a:ea typeface="+mj-lt"/>
                <a:cs typeface="+mj-lt"/>
                <a:sym typeface="+mn-ea"/>
              </a:rPr>
              <a:t>TabControl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选项卡页面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包含多个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共享相同的空间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在屏幕上的项的控件。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zh-CN" altLang="en-US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Selector     其中的项：</a:t>
            </a:r>
            <a:r>
              <a:rPr lang="en-US" altLang="zh-CN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TabItem </a:t>
            </a:r>
            <a:r>
              <a:rPr lang="zh-CN" altLang="en-US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的父类是：</a:t>
            </a:r>
            <a:r>
              <a:rPr lang="en-US" altLang="zh-CN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HeaderedContentControl</a:t>
            </a:r>
            <a:endParaRPr lang="zh-CN" altLang="en-US" sz="1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210" y="1468120"/>
            <a:ext cx="85477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TabStripPlacemen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t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选项卡标题栏显示的位置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SelectedContent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选择的选项卡的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Content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210" y="4225290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：多个页面之间切换。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5150" y="2327275"/>
            <a:ext cx="8362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ContentTemplate </a:t>
            </a:r>
            <a:r>
              <a:rPr lang="en-US" altLang="zh-CN" sz="1400"/>
              <a:t>TabItem</a:t>
            </a:r>
            <a:r>
              <a:rPr lang="zh-CN" altLang="en-US" sz="1400"/>
              <a:t>的内容模板</a:t>
            </a:r>
            <a:endParaRPr lang="zh-CN" altLang="en-US" sz="1400"/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SelectedItem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TabControl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中选中的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TabItem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8915" y="2999105"/>
            <a:ext cx="815721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可以根据视觉树结构，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重写控件模板</a:t>
            </a:r>
            <a:r>
              <a:rPr lang="zh-CN" altLang="en-US" sz="1600">
                <a:sym typeface="+mn-ea"/>
              </a:rPr>
              <a:t>，改变</a:t>
            </a:r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TabControl</a:t>
            </a:r>
            <a:r>
              <a:rPr lang="zh-CN" altLang="en-US" sz="1600">
                <a:sym typeface="+mn-ea"/>
              </a:rPr>
              <a:t>的外观显示，可定义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控件模板或样式</a:t>
            </a:r>
            <a:r>
              <a:rPr lang="zh-CN" altLang="en-US" sz="1600">
                <a:sym typeface="+mn-ea"/>
              </a:rPr>
              <a:t>（在样式中也可重写控件模板）或重写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TabItem</a:t>
            </a:r>
            <a:r>
              <a:rPr lang="zh-CN" altLang="en-US" sz="1600">
                <a:sym typeface="+mn-ea"/>
              </a:rPr>
              <a:t>的样式或模板，也可以重写</a:t>
            </a:r>
            <a:r>
              <a:rPr lang="en-US" altLang="zh-CN" sz="1600">
                <a:sym typeface="+mn-ea"/>
              </a:rPr>
              <a:t>TabItem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HeaderTemplate</a:t>
            </a:r>
            <a:r>
              <a:rPr lang="zh-CN" altLang="en-US" sz="1600">
                <a:sym typeface="+mn-ea"/>
              </a:rPr>
              <a:t>（</a:t>
            </a:r>
            <a:r>
              <a:rPr lang="en-US" altLang="zh-CN" sz="1600">
                <a:sym typeface="+mn-ea"/>
              </a:rPr>
              <a:t>Header</a:t>
            </a:r>
            <a:r>
              <a:rPr lang="zh-CN" altLang="en-US" sz="1600">
                <a:sym typeface="+mn-ea"/>
              </a:rPr>
              <a:t>的模板</a:t>
            </a:r>
            <a:r>
              <a:rPr lang="zh-CN" altLang="en-US" sz="1600">
                <a:sym typeface="+mn-ea"/>
              </a:rPr>
              <a:t>）</a:t>
            </a:r>
            <a:endParaRPr lang="zh-CN" altLang="en-US" sz="1600">
              <a:sym typeface="+mn-ea"/>
            </a:endParaRPr>
          </a:p>
          <a:p>
            <a:endParaRPr lang="zh-CN" altLang="en-US" sz="160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4640" y="24130"/>
            <a:ext cx="3520440" cy="16021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3891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Frame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 b="1" dirty="0">
                <a:latin typeface="+mj-lt"/>
                <a:ea typeface="+mj-lt"/>
                <a:cs typeface="+mj-lt"/>
                <a:sym typeface="+mn-ea"/>
              </a:rPr>
              <a:t>Frame :一种支持导航的内容控件,</a:t>
            </a:r>
            <a:r>
              <a:rPr sz="16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Frame 可以与其他控件和元素一起托管在其他内容中</a:t>
            </a:r>
            <a:endParaRPr lang="en-US" altLang="zh-CN" sz="1600" b="1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ContentControl    </a:t>
            </a:r>
            <a:endParaRPr lang="zh-CN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210" y="1468120"/>
            <a:ext cx="78117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BackStack/ForwardStack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用于枚举后退/前进 导航历史记录中的条目 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NavigationUIVisibility </a:t>
            </a:r>
            <a:endParaRPr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否可以显示其导航 UI    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Source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其中包含 URI 当前内容，或当前导航到的内容。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NavigationService </a:t>
            </a:r>
            <a:r>
              <a:rPr 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Frame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相关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,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提供导航服务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0210" y="4056380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：显示页面并支持导航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1680" y="2608580"/>
            <a:ext cx="3836035" cy="16211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243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Shape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为 Ellipse、Polygon 和 Rectangle 之类的</a:t>
            </a: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形状元素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提供基类。 抽象类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命名空间：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System.Windows.Shapes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常用属性：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Stroke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边框画刷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Fill 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填充画刷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StrokeThickness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边框粗细  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形状类：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Rectangle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矩形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Ellipse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椭圆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Polygon</a:t>
            </a: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多边形 </a:t>
            </a:r>
            <a:endParaRPr lang="zh-CN" altLang="en-US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</a:t>
            </a:r>
            <a:r>
              <a:rPr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Path </a:t>
            </a: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路径（绘制一系列相互连接的直接和曲线）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9958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Rectangle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6385" y="694690"/>
            <a:ext cx="85229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Rectangle  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绘制矩形。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派生于：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Shape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类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RadiusX x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轴的圆角半径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RadiusY  y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轴的圆角半径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应用：绘制矩形、</a:t>
            </a: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作为其他控件的边框或背景填充色、提供一个矩形区域   </a:t>
            </a:r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--</a:t>
            </a: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控件模板中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0930" y="345440"/>
            <a:ext cx="1592580" cy="617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465" y="273050"/>
            <a:ext cx="1367790" cy="7613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630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Ellipse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Ellipse  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绘制椭圆或圆。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派生于：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Shape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类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应用：椭圆或圆形、作为其他元素的圆形边框背景色、绘制圆环等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7950" y="117475"/>
            <a:ext cx="3848100" cy="1280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490" y="589915"/>
            <a:ext cx="459105" cy="3505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627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Polygon 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Polygon 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绘制多边形，它是由一系列相互连接的线条构成的闭合形状。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派生于：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Shape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类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Points 它包含多边形的顶点</a:t>
            </a: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的集合</a:t>
            </a: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。</a:t>
            </a: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应用：绘制多边形形状。</a:t>
            </a: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5575" y="1483995"/>
            <a:ext cx="845820" cy="548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705" y="1400175"/>
            <a:ext cx="990600" cy="12192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1334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Path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7960" y="638175"/>
            <a:ext cx="85839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Path:绘制一系列相互连接的直线和曲线。</a:t>
            </a:r>
            <a:endParaRPr lang="en-US" altLang="zh-CN" sz="1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Data </a:t>
            </a: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所要绘制的形状的描述。</a:t>
            </a:r>
            <a:endParaRPr lang="en-US" altLang="zh-CN" sz="1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Data属性的表示语法：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&lt;Path Data=”M 100,100  L 200</a:t>
            </a:r>
            <a:r>
              <a:rPr lang="zh-CN" altLang="en-US" sz="1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100  C  S  T  A......  Z “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“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外形描述”的语法：moveCommand    drawCommands     [closeCommand]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其中：移动指令（moveCommand），绘制指令（drawCommands），关闭指令（closeCommand）。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moveCommand: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指定起始点，使用一个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drawingCommand  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描述外形轮廓的内容描述，</a:t>
            </a:r>
            <a:r>
              <a:rPr lang="en-US" altLang="zh-CN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closeCommand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用来关闭路径。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&lt;Path Data=”M 100,100  L 200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100  ......  Z “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M/m 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指定起点  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L 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直线 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 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水平直线  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 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垂直直线 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C 三次方程式贝塞尔曲线 Q 二次方程式贝塞尔曲线  S平滑三次方程式贝塞尔曲线  T 平滑二次方程式贝塞尔曲线  A椭圆圆弧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应用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：绘制由直线、曲线组成的几何图形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----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控件模板中</a:t>
            </a:r>
            <a:r>
              <a:rPr lang="zh-CN" alt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绘制图标、不规则几何形状、</a:t>
            </a:r>
            <a:endParaRPr lang="zh-CN" altLang="en-US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2110" y="52070"/>
            <a:ext cx="2051685" cy="753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85" y="52070"/>
            <a:ext cx="1437640" cy="140589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78511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ComboBox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74320" y="698500"/>
            <a:ext cx="8401050" cy="2630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ComboBox      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下拉框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Selector--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ItemsControl</a:t>
            </a:r>
            <a:r>
              <a:rPr lang="en-US" sz="1600">
                <a:latin typeface="+mn-lt"/>
                <a:ea typeface="+mn-lt"/>
                <a:cs typeface="+mn-lt"/>
                <a:sym typeface="+mn-ea"/>
              </a:rPr>
              <a:t>(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条目控件</a:t>
            </a:r>
            <a:r>
              <a:rPr lang="en-US" sz="1600">
                <a:latin typeface="+mn-lt"/>
                <a:ea typeface="+mn-lt"/>
                <a:cs typeface="+mn-lt"/>
                <a:sym typeface="+mn-ea"/>
              </a:rPr>
              <a:t>)</a:t>
            </a:r>
            <a:endParaRPr sz="16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    带有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下拉列表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选择控件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，通过单击控件上的箭头可显示或隐藏下拉列表               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     &lt;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ComboBox 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Name="cboClasses"  HorizontalAlignment="Left"  VerticalAlignment="Top" Width="120" Margin="104,125,0,0" SelectedIndex="0"  ItemsSource="{Binding}" IsDropDownOpen="False"  IsEditable="True" &gt;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IsDropDownOpen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是否打开下拉列表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SelectedIndex  </a:t>
            </a:r>
            <a:r>
              <a:rPr lang="zh-CN" altLang="en-US" sz="1200">
                <a:latin typeface="+mn-lt"/>
                <a:ea typeface="+mn-lt"/>
                <a:cs typeface="+mn-lt"/>
                <a:sym typeface="+mn-ea"/>
              </a:rPr>
              <a:t>选择项索引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ItemsSource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用于显示的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项的集合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IsEditable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文本框是否可编辑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SelectedValue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选择项的对应的值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SelectedValuePath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选择项的值对应的属性名或列名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DisplayMemberPath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选择项显示文本对应的属性名或列名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项集合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015" y="4093210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一组选项中，从中选择一个</a:t>
            </a:r>
            <a:endParaRPr lang="zh-CN" altLang="en-US" sz="1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4955" y="3328670"/>
            <a:ext cx="85324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lt"/>
                <a:ea typeface="+mn-lt"/>
                <a:cs typeface="+mn-lt"/>
              </a:rPr>
              <a:t>事件：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SelectionChanged </a:t>
            </a:r>
            <a:r>
              <a:rPr lang="zh-CN" altLang="en-US" sz="1400">
                <a:latin typeface="+mn-lt"/>
                <a:ea typeface="+mn-lt"/>
                <a:cs typeface="+mn-lt"/>
              </a:rPr>
              <a:t>选择项发生改变后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6410" y="412115"/>
            <a:ext cx="1228725" cy="352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1650" y="3685540"/>
            <a:ext cx="6884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ComboBoxItem  ComboBox 内可选择的项  </a:t>
            </a:r>
            <a:r>
              <a:rPr lang="en-US" altLang="zh-CN" sz="1400"/>
              <a:t>---ListBoxItem  ---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ContentControl 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117475"/>
            <a:ext cx="2164080" cy="10668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957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应用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568325"/>
            <a:ext cx="5096510" cy="3757295"/>
          </a:xfrm>
          <a:prstGeom prst="rect">
            <a:avLst/>
          </a:prstGeom>
          <a:effectLst>
            <a:glow>
              <a:schemeClr val="accent1">
                <a:alpha val="100000"/>
              </a:schemeClr>
            </a:glow>
            <a:outerShdw dir="20640000" sx="1000" sy="1000" algn="ctr" rotWithShape="0">
              <a:srgbClr val="000000">
                <a:alpha val="100000"/>
              </a:srgbClr>
            </a:outerShdw>
            <a:reflection endPos="0" dir="5400000" sy="-100000" algn="bl" rotWithShape="0"/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525" y="486410"/>
            <a:ext cx="3314065" cy="22320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2117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ListBox</a:t>
            </a:r>
            <a:r>
              <a:rPr lang="zh-CN" alt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71475" y="638175"/>
            <a:ext cx="8401050" cy="2261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ListBox      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列表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框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 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Selector--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ItemsControl</a:t>
            </a:r>
            <a:r>
              <a:rPr lang="en-US" sz="1600">
                <a:latin typeface="+mn-lt"/>
                <a:ea typeface="+mn-lt"/>
                <a:cs typeface="+mn-lt"/>
                <a:sym typeface="+mn-ea"/>
              </a:rPr>
              <a:t>(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条目控件</a:t>
            </a:r>
            <a:r>
              <a:rPr lang="en-US" sz="1600">
                <a:latin typeface="+mn-lt"/>
                <a:ea typeface="+mn-lt"/>
                <a:cs typeface="+mn-lt"/>
                <a:sym typeface="+mn-ea"/>
              </a:rPr>
              <a:t>)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         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  <a:sym typeface="+mn-ea"/>
              </a:rPr>
              <a:t>属性</a:t>
            </a:r>
            <a:r>
              <a:rPr lang="zh-CN" altLang="en-US" sz="1400">
                <a:latin typeface="+mn-lt"/>
                <a:ea typeface="+mn-lt"/>
                <a:cs typeface="+mn-lt"/>
                <a:sym typeface="+mn-ea"/>
              </a:rPr>
              <a:t>：     </a:t>
            </a:r>
            <a:endParaRPr lang="zh-CN" altLang="en-US" sz="1400">
              <a:latin typeface="+mn-lt"/>
              <a:ea typeface="+mn-lt"/>
              <a:cs typeface="+mn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SelectedIndex  </a:t>
            </a:r>
            <a:r>
              <a:rPr lang="zh-CN" altLang="en-US" sz="1200">
                <a:latin typeface="+mn-lt"/>
                <a:ea typeface="+mn-lt"/>
                <a:cs typeface="+mn-lt"/>
                <a:sym typeface="+mn-ea"/>
              </a:rPr>
              <a:t>选择项索引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ItemsSource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用于显示的项的集合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SelectedValue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选择项的对应的值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   SelectedValuePath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选择项的值对应的属性名或列名 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DisplayMemberPath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选择项显示文本对应的属性名或列名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Items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项集合   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SelectionMode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选择模式 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SelectedItem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选择的项  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SelectedItems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选择的项集合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015" y="4093210"/>
            <a:ext cx="78695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+mn-lt"/>
                <a:ea typeface="+mn-lt"/>
                <a:cs typeface="+mn-lt"/>
              </a:rPr>
              <a:t>应用：</a:t>
            </a:r>
            <a:r>
              <a:rPr lang="zh-CN" altLang="en-US" sz="1600">
                <a:latin typeface="+mn-lt"/>
                <a:ea typeface="+mn-lt"/>
                <a:cs typeface="+mn-lt"/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一组选项中，从中选择一个或多个</a:t>
            </a:r>
            <a:endParaRPr lang="zh-CN" altLang="en-US" sz="1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0865" y="3637280"/>
            <a:ext cx="83064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lt"/>
                <a:ea typeface="+mn-lt"/>
                <a:cs typeface="+mn-lt"/>
              </a:rPr>
              <a:t>事件：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SelectionChanged </a:t>
            </a:r>
            <a:r>
              <a:rPr lang="zh-CN" altLang="en-US" sz="1400">
                <a:latin typeface="+mn-lt"/>
                <a:ea typeface="+mn-lt"/>
                <a:cs typeface="+mn-lt"/>
              </a:rPr>
              <a:t>选择项发生改变后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1650" y="3181350"/>
            <a:ext cx="3427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列表项</a:t>
            </a:r>
            <a:r>
              <a:rPr lang="zh-CN" altLang="en-US" sz="1400"/>
              <a:t>：</a:t>
            </a:r>
            <a:r>
              <a:rPr lang="en-US" altLang="zh-CN" sz="1400"/>
              <a:t>ListBoxItem  ---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ContentControl 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3930" y="380365"/>
            <a:ext cx="2123440" cy="16427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761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ListView</a:t>
            </a:r>
            <a:r>
              <a:rPr 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0515" y="638175"/>
            <a:ext cx="8522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600" b="1" dirty="0">
                <a:latin typeface="+mj-lt"/>
                <a:ea typeface="+mj-lt"/>
                <a:cs typeface="+mj-lt"/>
                <a:sym typeface="+mn-ea"/>
              </a:rPr>
              <a:t>ListView  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   用于显示数据项列表的控件。</a:t>
            </a:r>
            <a:endParaRPr lang="en-US" altLang="zh-CN" sz="16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ListBox</a:t>
            </a:r>
            <a:r>
              <a:rPr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    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---  ItemsControl </a:t>
            </a:r>
            <a:endParaRPr lang="en-US" altLang="zh-CN" sz="1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5590" y="1578610"/>
            <a:ext cx="454977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View 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设置数据样式和组织数据</a:t>
            </a:r>
            <a:r>
              <a:rPr 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模式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</a:rPr>
              <a:t>  即 如何显示数据 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SelectionMode </a:t>
            </a:r>
            <a:r>
              <a:rPr 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选择模式</a:t>
            </a:r>
            <a:endParaRPr lang="zh-CN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ItemContainerStyle  </a:t>
            </a:r>
            <a:r>
              <a:rPr 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项容器的样式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ItemTemplate    ItemsPanel  </a:t>
            </a:r>
            <a:endParaRPr lang="en-US" altLang="zh-CN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4815" y="4225290"/>
            <a:ext cx="8517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用于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：显示数据列表。效果与</a:t>
            </a: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</a:rPr>
              <a:t>DataGrid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相似。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3250" y="2932430"/>
            <a:ext cx="586740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GridView  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ListView 控件的以</a:t>
            </a:r>
            <a:r>
              <a:rPr lang="en-US" alt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列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形式显示数据项的视图模式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GridViewColumn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显示数据的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列  （</a:t>
            </a: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CellTemplate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单元格内容模板   </a:t>
            </a: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列标题 </a:t>
            </a:r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HeaderTemplate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标题内容模板 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DisplayMemberBinding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要绑定到此列的数据项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993140" y="2173605"/>
            <a:ext cx="2354580" cy="758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5365" y="38100"/>
            <a:ext cx="4008120" cy="2209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01210" y="3998595"/>
            <a:ext cx="46316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 &lt;GridViewColumn </a:t>
            </a:r>
            <a:r>
              <a:rPr lang="zh-CN" altLang="en-US" sz="1200">
                <a:solidFill>
                  <a:srgbClr val="FF0000"/>
                </a:solidFill>
              </a:rPr>
              <a:t>Header</a:t>
            </a:r>
            <a:r>
              <a:rPr lang="zh-CN" altLang="en-US" sz="1200"/>
              <a:t>="状态" </a:t>
            </a:r>
            <a:r>
              <a:rPr lang="zh-CN" altLang="en-US" sz="1200">
                <a:solidFill>
                  <a:srgbClr val="FF0000"/>
                </a:solidFill>
              </a:rPr>
              <a:t>DisplayMemberBinding</a:t>
            </a:r>
            <a:r>
              <a:rPr lang="zh-CN" altLang="en-US" sz="1200"/>
              <a:t>="{Binding UserState}" </a:t>
            </a:r>
            <a:r>
              <a:rPr lang="zh-CN" altLang="en-US" sz="1200">
                <a:solidFill>
                  <a:srgbClr val="FF0000"/>
                </a:solidFill>
              </a:rPr>
              <a:t>Width</a:t>
            </a:r>
            <a:r>
              <a:rPr lang="zh-CN" altLang="en-US" sz="1200"/>
              <a:t>="50"/&gt;</a:t>
            </a:r>
            <a:endParaRPr lang="zh-CN" altLang="en-US" sz="1200"/>
          </a:p>
        </p:txBody>
      </p:sp>
    </p:spTree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7205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DataGrid</a:t>
            </a:r>
            <a:r>
              <a:rPr 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1150" y="638175"/>
            <a:ext cx="8522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 b="1" dirty="0">
                <a:latin typeface="+mj-lt"/>
                <a:ea typeface="+mj-lt"/>
                <a:cs typeface="+mj-lt"/>
                <a:sym typeface="+mn-ea"/>
              </a:rPr>
              <a:t>DataGrid 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可自定义的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网格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中显示数据的控件</a:t>
            </a:r>
            <a:r>
              <a:rPr lang="en-US" altLang="zh-CN" sz="1600" dirty="0">
                <a:latin typeface="+mj-lt"/>
                <a:ea typeface="+mj-lt"/>
                <a:cs typeface="+mj-lt"/>
                <a:sym typeface="+mn-ea"/>
              </a:rPr>
              <a:t>。</a:t>
            </a:r>
            <a:endParaRPr lang="en-US" altLang="zh-CN" sz="16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MultiSelector</a:t>
            </a:r>
            <a:r>
              <a:rPr lang="zh-CN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    </a:t>
            </a:r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---  ItemsControl </a:t>
            </a:r>
            <a:endParaRPr lang="en-US" altLang="zh-CN" sz="1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150" y="1566545"/>
            <a:ext cx="85915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 b="1">
                <a:latin typeface="微软雅黑" panose="020B0503020204020204" pitchFamily="2" charset="-122"/>
                <a:ea typeface="微软雅黑" panose="020B0503020204020204" pitchFamily="2" charset="-122"/>
              </a:rPr>
              <a:t>常用属性</a:t>
            </a:r>
            <a:r>
              <a:rPr lang="zh-CN" altLang="en-US" sz="1200"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endParaRPr lang="zh-CN" altLang="en-US"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RowHeaderTemplate  </a:t>
            </a:r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行标题模板 </a:t>
            </a:r>
            <a:r>
              <a:rPr 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CanUserAddRows </a:t>
            </a:r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是否添加新行  </a:t>
            </a:r>
            <a:r>
              <a:rPr 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IsReadOnly </a:t>
            </a:r>
            <a:r>
              <a:rPr 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是否可以编辑其中的值</a:t>
            </a:r>
            <a:r>
              <a:rPr 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VerticalScrollBarVisibility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/HorizontalScrollBarVisibility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垂直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水平滚动条的显示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CurrentItem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当前单元格的行绑定的数据项 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CanUserDeleteRows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是否可以删除行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RowStyle / CellStyle 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行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单元格 样式  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HeadersVisibility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行和列头的可见性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AlternatingRowBackground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交替行上使用的背景画笔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GridLinesVisibility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显示哪些网格线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VerticalGridLinesBrush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/HorizontalGridLinesBrush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垂直</a:t>
            </a: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水平网格线画笔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RowHeaderWidth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行标题宽度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ColumnHeaderHeight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列标题高度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RowHeight 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行高</a:t>
            </a:r>
            <a:endParaRPr lang="zh-CN" altLang="en-US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AutoGenerateColumns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是否自动创建列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SelectionUnit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/SelectionMode    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选择单元（单元格、行或两者）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/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单选或多选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2905" y="34925"/>
            <a:ext cx="3200400" cy="19437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600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DataGrid</a:t>
            </a:r>
            <a:r>
              <a:rPr lang="zh-CN" sz="2400" b="1" dirty="0">
                <a:latin typeface="+mj-lt"/>
                <a:ea typeface="+mj-lt"/>
                <a:cs typeface="+mj-lt"/>
              </a:rPr>
              <a:t>控件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2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DataGridColumn----DataGrid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中的列，有以下几种类型的列：DataGridBoundColumn：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DataGridColumn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   DataGridTextColumn                  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  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文本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显示内容，指定的数据类型为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String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   DataGridCheckBoxColumn         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复选框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的形式显示内容，指定的数据类型为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Boolean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 DataGridComboBoxColumn      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下拉列表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的形式显示内容，指定的数据类型为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Enum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DataGridHyperlinkColumn          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超链接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的形式显示内容，指定的数据类型为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Uri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DataGridTemplateColumn         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模板列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：自定义显示样式，必须先定义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DataTemplate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    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Header Binding </a:t>
            </a:r>
            <a:r>
              <a:rPr lang="zh-CN" altLang="en-US" sz="14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CellTemplate  CellEditingTemplate</a:t>
            </a:r>
            <a:endParaRPr lang="zh-CN" altLang="en-US" sz="14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数据绑定：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Column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Header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列标题 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Binding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（SelectedValueBinding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--ComboBox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列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设置绑定属性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140" y="3695065"/>
            <a:ext cx="5114925" cy="247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" y="4021455"/>
            <a:ext cx="7715250" cy="2476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3735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Menu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Menu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Windows 菜单控件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，该控件可用于按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层次组织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与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命令和事件处理程序关联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的元素。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MenuBase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ItemsControl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IsMainMenu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菜单是否接收主菜单激活通知（Alt或F10键)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中的菜单项：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MenuItem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--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菜单中可选择的项 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HeaderedItemsControl</a:t>
            </a:r>
            <a:endParaRPr lang="zh-CN" alt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MenuItem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的属性：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Headered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ItemsControl  </a:t>
            </a:r>
            <a:endParaRPr lang="zh-CN" altLang="en-US" sz="1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Icon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项图标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InputGestureText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设置描述输入的笔势（快捷键）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Command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与菜单项关联的命令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Header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菜单项文本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IsChecked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项是否选中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IsSubmenuOpen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子菜单是否处于打开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IsHighlighted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是否突出显示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事件：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Click  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2879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Menu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添加项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1450" y="638175"/>
            <a:ext cx="89725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&lt;</a:t>
            </a:r>
            <a:r>
              <a:rPr lang="en-US" altLang="zh-CN" sz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Menu  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Height="30" VerticalAlignment="Top" IsMainMenu="False" 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&lt;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MenuItem </a:t>
            </a: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Header="系统管理"&gt;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&lt;MenuItem Header="角色管理"&gt;&lt;/MenuItem&gt;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&lt;MenuItem Header="用户管理""/&gt;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&lt;/MenuItem&gt;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&lt;MenuItem Header="查询中心"&gt;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&lt;MenuItem Header="采购查询"&gt;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        &lt;MenuItem Header="按供应商采购统计"/&gt;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        &lt;MenuItem Header="按仓库采购统计"/&gt;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&lt;/MenuItem&gt;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        &lt;MenuItem Header="销售查询"/&gt;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                      &lt;/MenuItem&gt;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+mj-lt"/>
                <a:ea typeface="+mj-lt"/>
                <a:cs typeface="+mj-lt"/>
                <a:sym typeface="+mn-ea"/>
              </a:rPr>
              <a:t>  &lt;/Menu&gt;</a:t>
            </a:r>
            <a:endParaRPr lang="en-US" altLang="zh-CN" sz="1200" dirty="0">
              <a:latin typeface="+mj-lt"/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sz="2400" b="1" dirty="0">
                <a:latin typeface="+mj-lt"/>
                <a:ea typeface="+mj-lt"/>
                <a:cs typeface="+mj-lt"/>
              </a:rPr>
              <a:t>递归加载菜单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3095" y="868680"/>
            <a:ext cx="415036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j-ea"/>
                <a:ea typeface="+mj-ea"/>
              </a:rPr>
              <a:t>1.</a:t>
            </a:r>
            <a:r>
              <a:rPr lang="zh-CN" altLang="en-US" sz="1400">
                <a:latin typeface="+mj-ea"/>
                <a:ea typeface="+mj-ea"/>
              </a:rPr>
              <a:t>提供添加菜单数据</a:t>
            </a:r>
            <a:r>
              <a:rPr lang="en-US" altLang="zh-CN" sz="1400">
                <a:latin typeface="+mj-ea"/>
                <a:ea typeface="+mj-ea"/>
              </a:rPr>
              <a:t>-----</a:t>
            </a:r>
            <a:r>
              <a:rPr lang="zh-CN" altLang="en-US" sz="1400">
                <a:latin typeface="+mj-ea"/>
                <a:ea typeface="+mj-ea"/>
              </a:rPr>
              <a:t>从数据库中获取</a:t>
            </a:r>
            <a:endParaRPr lang="en-US" altLang="zh-CN" sz="1400">
              <a:latin typeface="+mj-ea"/>
              <a:ea typeface="+mj-ea"/>
            </a:endParaRPr>
          </a:p>
          <a:p>
            <a:endParaRPr lang="zh-CN" altLang="en-US" sz="1400">
              <a:latin typeface="+mj-ea"/>
              <a:ea typeface="+mj-ea"/>
            </a:endParaRPr>
          </a:p>
          <a:p>
            <a:r>
              <a:rPr lang="en-US" altLang="zh-CN" sz="1400">
                <a:latin typeface="+mj-ea"/>
                <a:ea typeface="+mj-ea"/>
              </a:rPr>
              <a:t>2.</a:t>
            </a:r>
            <a:r>
              <a:rPr lang="zh-CN" altLang="en-US" sz="1400">
                <a:latin typeface="+mj-ea"/>
                <a:ea typeface="+mj-ea"/>
              </a:rPr>
              <a:t>封装递归加载方法</a:t>
            </a:r>
            <a:r>
              <a:rPr lang="en-US" altLang="zh-CN" sz="1400">
                <a:latin typeface="+mj-ea"/>
                <a:ea typeface="+mj-ea"/>
              </a:rPr>
              <a:t>-----</a:t>
            </a:r>
            <a:r>
              <a:rPr lang="zh-CN" altLang="en-US" sz="1400">
                <a:latin typeface="+mj-ea"/>
                <a:ea typeface="+mj-ea"/>
              </a:rPr>
              <a:t>菜单项</a:t>
            </a:r>
            <a:endParaRPr lang="en-US" altLang="zh-CN" sz="1400">
              <a:latin typeface="+mj-ea"/>
              <a:ea typeface="+mj-ea"/>
            </a:endParaRPr>
          </a:p>
          <a:p>
            <a:endParaRPr lang="en-US" altLang="zh-CN" sz="1400">
              <a:latin typeface="+mj-ea"/>
              <a:ea typeface="+mj-ea"/>
            </a:endParaRPr>
          </a:p>
          <a:p>
            <a:r>
              <a:rPr lang="en-US" altLang="zh-CN" sz="1400">
                <a:latin typeface="+mj-ea"/>
                <a:ea typeface="+mj-ea"/>
              </a:rPr>
              <a:t>3.</a:t>
            </a:r>
            <a:r>
              <a:rPr lang="zh-CN" altLang="en-US" sz="1400">
                <a:latin typeface="+mj-ea"/>
                <a:ea typeface="+mj-ea"/>
              </a:rPr>
              <a:t>调用递归方法</a:t>
            </a:r>
            <a:endParaRPr lang="zh-CN" altLang="en-US" sz="1400">
              <a:latin typeface="+mj-ea"/>
              <a:ea typeface="+mj-ea"/>
            </a:endParaRPr>
          </a:p>
          <a:p>
            <a:endParaRPr lang="zh-CN" altLang="en-US" sz="1400">
              <a:latin typeface="+mj-ea"/>
              <a:ea typeface="+mj-ea"/>
            </a:endParaRPr>
          </a:p>
          <a:p>
            <a:r>
              <a:rPr lang="zh-CN" altLang="en-US" sz="1400">
                <a:latin typeface="+mj-ea"/>
                <a:ea typeface="+mj-ea"/>
              </a:rPr>
              <a:t>分层数据模板</a:t>
            </a:r>
            <a:endParaRPr lang="zh-CN" altLang="en-US" sz="1400"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165" y="466090"/>
            <a:ext cx="3406140" cy="17983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58254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ContextMenu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ContextMenu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特定于控件的上下文的功能的弹出菜单  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MenuBase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ItemsControl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HorizontalOffset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/VerticalOffset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目标原点和弹出项对齐之间的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水平/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垂直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距离点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StaysOpen 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 否保持打开状态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HasDropShadow 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是否有投影出现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Placement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菜单出现位置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PlacementTarget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该菜单的目标元素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IsOpen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菜单是否可见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380" y="2489200"/>
            <a:ext cx="73869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+mn-ea"/>
                <a:ea typeface="+mn-ea"/>
                <a:cs typeface="+mn-ea"/>
              </a:rPr>
              <a:t> </a:t>
            </a:r>
            <a:r>
              <a:rPr lang="zh-CN" altLang="en-US" sz="1200" b="1">
                <a:latin typeface="+mn-ea"/>
                <a:ea typeface="+mn-ea"/>
                <a:cs typeface="+mn-ea"/>
              </a:rPr>
              <a:t>&lt;Label Name="lbl" Content="用户管理"  ContextMenuService.</a:t>
            </a:r>
            <a:r>
              <a:rPr lang="zh-CN" altLang="en-US" sz="1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  <a:cs typeface="+mn-ea"/>
              </a:rPr>
              <a:t>Placement</a:t>
            </a:r>
            <a:r>
              <a:rPr lang="zh-CN" altLang="en-US" sz="1200" b="1">
                <a:latin typeface="+mn-ea"/>
                <a:ea typeface="+mn-ea"/>
                <a:cs typeface="+mn-ea"/>
              </a:rPr>
              <a:t>="RelativePoint" 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</a:rPr>
              <a:t>            &lt;Label.ContextMenu&gt;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</a:rPr>
              <a:t>                &lt;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ContextMenu </a:t>
            </a:r>
            <a:r>
              <a:rPr lang="zh-CN" altLang="en-US" sz="1200" b="1">
                <a:latin typeface="+mn-ea"/>
                <a:ea typeface="+mn-ea"/>
                <a:cs typeface="+mn-ea"/>
              </a:rPr>
              <a:t>Name="contextMenu" HasDropShadow="True" HorizontalOffset="10" VerticalOffset="10"   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</a:rPr>
              <a:t>                    &lt;MenuItem Header="打开页面"/&gt;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  <a:sym typeface="+mn-ea"/>
              </a:rPr>
              <a:t>                    &lt;MenuItem Header="复制"/&gt;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</a:rPr>
              <a:t>              &lt;/</a:t>
            </a:r>
            <a:r>
              <a:rPr lang="zh-CN" altLang="en-US" sz="1200" b="1">
                <a:solidFill>
                  <a:srgbClr val="FF0000"/>
                </a:solidFill>
                <a:latin typeface="+mn-ea"/>
                <a:ea typeface="+mn-ea"/>
                <a:cs typeface="+mn-ea"/>
              </a:rPr>
              <a:t>ContextMenu</a:t>
            </a:r>
            <a:r>
              <a:rPr lang="zh-CN" altLang="en-US" sz="1200" b="1">
                <a:latin typeface="+mn-ea"/>
                <a:ea typeface="+mn-ea"/>
                <a:cs typeface="+mn-ea"/>
              </a:rPr>
              <a:t>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</a:rPr>
              <a:t>            &lt;/Label.ContextMenu&gt;</a:t>
            </a:r>
            <a:endParaRPr lang="zh-CN" altLang="en-US" sz="1200" b="1">
              <a:latin typeface="+mn-ea"/>
              <a:ea typeface="+mn-ea"/>
              <a:cs typeface="+mn-ea"/>
            </a:endParaRPr>
          </a:p>
          <a:p>
            <a:r>
              <a:rPr lang="zh-CN" altLang="en-US" sz="1200" b="1">
                <a:latin typeface="+mn-ea"/>
                <a:ea typeface="+mn-ea"/>
                <a:cs typeface="+mn-ea"/>
              </a:rPr>
              <a:t>        &lt;/Label&gt;</a:t>
            </a:r>
            <a:endParaRPr lang="zh-CN" altLang="en-US" sz="1200" b="1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8789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TreeView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915035"/>
            <a:ext cx="89725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TreeView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树形控件  该控件在</a:t>
            </a: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树结构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(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其中的项可以展开和折叠)中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显示</a:t>
            </a: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分层数据</a:t>
            </a:r>
            <a:endParaRPr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ItemsControl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SelectedValuePath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选择项绑定的属性名  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SelectedItem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选定的项   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SelectedValue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选定项的值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+mj-lt"/>
                <a:ea typeface="+mj-lt"/>
                <a:cs typeface="+mj-lt"/>
                <a:sym typeface="+mn-ea"/>
              </a:rPr>
              <a:t>TreeView 的内容是可以包含丰富内容的 </a:t>
            </a: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TreeViewItem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 控件，如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Button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和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Image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控件。 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TreeViewItem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可以包含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一个或多个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 TreeViewItem 对象作为其子对象。 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+mj-lt"/>
                <a:ea typeface="+mj-lt"/>
                <a:cs typeface="+mj-lt"/>
                <a:sym typeface="+mn-ea"/>
              </a:rPr>
              <a:t>TreeView 定义为 TreeViewItem 对象的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层次结构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。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+mj-lt"/>
                <a:ea typeface="+mj-lt"/>
                <a:cs typeface="+mj-lt"/>
                <a:sym typeface="+mn-ea"/>
              </a:rPr>
              <a:t>TreeView 可以通过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绑定到数据源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并使用 </a:t>
            </a: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HierarchicalDataTemplate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对象来填充其树。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TreeViewItem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带标题的</a:t>
            </a:r>
            <a:r>
              <a:rPr 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条目控件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r>
              <a:rPr 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HeaderedItemsControl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Header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节点名称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IsExpanded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是否展开节点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IsSelected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是否选中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5620" y="177800"/>
            <a:ext cx="1666875" cy="13519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0981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添加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TreeView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节点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1800" y="698500"/>
            <a:ext cx="86264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&lt;TreeView Name="tvLsit" &gt;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&lt;TreeViewItem Header="进销存系统" IsExpanded="True"  &gt;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</a:t>
            </a: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&lt;TreeViewItem Header="系统管理" IsExpanded="True"&gt;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           &lt;TreeViewItem Header="角色管理" /&gt;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           &lt;TreeViewItem Header="用户管理"/&gt;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    &lt;/TreeViewItem&gt;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&lt;TreeViewItem Header="业务管理" 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     &lt;TreeViewItem Header="采购入库"/&gt;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      &lt;TreeViewItem Header="销售出库"/&gt;</a:t>
            </a:r>
            <a:endParaRPr lang="en-US" altLang="zh-CN" sz="1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    &lt;/TreeViewI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tem&gt;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        &lt;/TreeViewItem&gt;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     &lt;/TreeView&gt;</a:t>
            </a:r>
            <a:endParaRPr lang="en-US" altLang="zh-CN" sz="1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4109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XAML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841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920" y="790575"/>
            <a:ext cx="84493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latin typeface="+mn-lt"/>
                <a:ea typeface="+mn-lt"/>
                <a:cs typeface="+mn-lt"/>
              </a:rPr>
              <a:t>XAML语言</a:t>
            </a:r>
            <a:r>
              <a:rPr sz="1600">
                <a:latin typeface="+mn-lt"/>
                <a:ea typeface="+mn-lt"/>
                <a:cs typeface="+mn-lt"/>
              </a:rPr>
              <a:t>：是微软公司为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构建应用程序用户界面</a:t>
            </a:r>
            <a:r>
              <a:rPr sz="1600">
                <a:latin typeface="+mn-lt"/>
                <a:ea typeface="+mn-lt"/>
                <a:cs typeface="+mn-lt"/>
              </a:rPr>
              <a:t>而创建的一种新的“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可扩展应用程序标记语言</a:t>
            </a:r>
            <a:r>
              <a:rPr sz="1600">
                <a:latin typeface="+mn-lt"/>
                <a:ea typeface="+mn-lt"/>
                <a:cs typeface="+mn-lt"/>
              </a:rPr>
              <a:t>”，提供了一种便于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扩展和定位</a:t>
            </a:r>
            <a:r>
              <a:rPr sz="1600">
                <a:latin typeface="+mn-lt"/>
                <a:ea typeface="+mn-lt"/>
                <a:cs typeface="+mn-lt"/>
              </a:rPr>
              <a:t>的语法来定义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和程序逻辑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分离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的用户界面</a:t>
            </a:r>
            <a:r>
              <a:rPr sz="1600">
                <a:latin typeface="+mn-lt"/>
                <a:ea typeface="+mn-lt"/>
                <a:cs typeface="+mn-lt"/>
              </a:rPr>
              <a:t>。</a:t>
            </a:r>
            <a:endParaRPr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endParaRPr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latin typeface="+mn-lt"/>
                <a:ea typeface="+mn-lt"/>
                <a:cs typeface="+mn-lt"/>
              </a:rPr>
              <a:t>特点</a:t>
            </a:r>
            <a:r>
              <a:rPr sz="1600">
                <a:latin typeface="+mn-lt"/>
                <a:ea typeface="+mn-lt"/>
                <a:cs typeface="+mn-lt"/>
              </a:rPr>
              <a:t>：</a:t>
            </a:r>
            <a:endParaRPr sz="1600">
              <a:latin typeface="+mn-lt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>
                <a:latin typeface="+mn-lt"/>
                <a:ea typeface="+mn-lt"/>
                <a:cs typeface="+mn-lt"/>
              </a:rPr>
              <a:t>定义应用程序的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界面元素</a:t>
            </a:r>
            <a:endParaRPr sz="1600">
              <a:latin typeface="+mn-lt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>
                <a:latin typeface="+mn-lt"/>
                <a:ea typeface="+mn-lt"/>
                <a:cs typeface="+mn-lt"/>
              </a:rPr>
              <a:t>显示的声明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WPF资源</a:t>
            </a:r>
            <a:r>
              <a:rPr sz="1600">
                <a:latin typeface="+mn-lt"/>
                <a:ea typeface="+mn-lt"/>
                <a:cs typeface="+mn-lt"/>
              </a:rPr>
              <a:t>（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样式、模板、动画</a:t>
            </a:r>
            <a:r>
              <a:rPr sz="1600">
                <a:latin typeface="+mn-lt"/>
                <a:ea typeface="+mn-lt"/>
                <a:cs typeface="+mn-lt"/>
              </a:rPr>
              <a:t>等）</a:t>
            </a:r>
            <a:endParaRPr sz="1600">
              <a:latin typeface="+mn-lt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可扩展性</a:t>
            </a:r>
            <a:r>
              <a:rPr sz="1600">
                <a:latin typeface="+mn-lt"/>
                <a:ea typeface="+mn-lt"/>
                <a:cs typeface="+mn-lt"/>
              </a:rPr>
              <a:t>（自定义UI控件）</a:t>
            </a:r>
            <a:endParaRPr sz="1600">
              <a:latin typeface="+mn-lt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>
                <a:latin typeface="+mn-lt"/>
                <a:ea typeface="+mn-lt"/>
                <a:cs typeface="+mn-lt"/>
              </a:rPr>
              <a:t>集中关注于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界面</a:t>
            </a:r>
            <a:r>
              <a:rPr sz="1600">
                <a:latin typeface="+mn-lt"/>
                <a:ea typeface="+mn-lt"/>
                <a:cs typeface="+mn-lt"/>
              </a:rPr>
              <a:t>的设计和实现</a:t>
            </a:r>
            <a:endParaRPr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动态加载节点：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915035"/>
            <a:ext cx="89725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TreeView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也可以动态加载数据列表，生成节点树。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---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利用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递归原理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1.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获取描述多层次结构的数据列表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2.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封装递归添加节点的方法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3.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调用方法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6510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ToolBar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ToolBar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提供为一组命令或控件的容器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HeaderedItemsControl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latin typeface="+mj-lt"/>
                <a:ea typeface="+mj-lt"/>
                <a:cs typeface="+mj-lt"/>
                <a:sym typeface="+mn-ea"/>
              </a:rPr>
              <a:t>部件：</a:t>
            </a:r>
            <a:r>
              <a:rPr lang="zh-CN" altLang="en-US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PART_ToolBarPanel</a:t>
            </a:r>
            <a:r>
              <a:rPr lang="zh-CN" altLang="en-US" sz="1400" b="1" dirty="0">
                <a:latin typeface="+mj-lt"/>
                <a:ea typeface="+mj-lt"/>
                <a:cs typeface="+mj-lt"/>
                <a:sym typeface="+mn-ea"/>
              </a:rPr>
              <a:t>  </a:t>
            </a:r>
            <a:r>
              <a:rPr lang="en-US" altLang="zh-CN" sz="1400" b="1" dirty="0">
                <a:latin typeface="+mj-lt"/>
                <a:ea typeface="+mj-lt"/>
                <a:cs typeface="+mj-lt"/>
                <a:sym typeface="+mn-ea"/>
              </a:rPr>
              <a:t>-- 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ToolBarPanel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（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StackPanel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）</a:t>
            </a: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排列项内的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项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+mj-lt"/>
                <a:ea typeface="+mj-lt"/>
                <a:cs typeface="+mj-lt"/>
                <a:sym typeface="+mn-ea"/>
              </a:rPr>
              <a:t>          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PART_ToolBarOverflowPanel --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ToolBarOverflowPanel</a:t>
            </a:r>
            <a:r>
              <a:rPr lang="en-US" altLang="zh-CN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r>
              <a:rPr lang="zh-CN" altLang="en-US" sz="1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（</a:t>
            </a:r>
            <a:r>
              <a:rPr lang="en-US" altLang="zh-CN" sz="1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Panel</a:t>
            </a:r>
            <a:r>
              <a:rPr lang="zh-CN" altLang="en-US" sz="1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）</a:t>
            </a:r>
            <a:r>
              <a:rPr lang="en-US" altLang="zh-CN" sz="1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用于排列溢出的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项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Orientation 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的方向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Band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指示工具栏应放置在何处(ToolBarTray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中的位置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)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BandIndex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工具栏上的带区上的位置的带索引号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IsOverflowOpen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溢出区域当前是否可见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HasOverflowItems (get)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工具栏是否具有不可见的项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</a:t>
            </a: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的项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：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Button RadioButton  CheckBox  Separator ListBoxItem ComboBoxItem  MenuItem  TabItem  Object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7795" y="231140"/>
            <a:ext cx="3093720" cy="6553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2961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ToolBarTray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ToolBarTray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表示处理 ToolBar 的布局的容器。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FrameworkElement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Orientation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内部ToolBar的布局方向，水平：以行进行布局  垂直：以列进行布局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+mj-lt"/>
                <a:ea typeface="+mj-lt"/>
                <a:cs typeface="+mj-lt"/>
                <a:sym typeface="+mn-ea"/>
              </a:rPr>
              <a:t>       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Background  </a:t>
            </a:r>
            <a:r>
              <a:rPr 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背景色  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IsLocked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是否可移动内部的工具栏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ToolBarTray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内部可放多个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ToolBar,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通过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Band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与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BandIndex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组织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2693035"/>
            <a:ext cx="7643495" cy="4953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9519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StatusBar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915035"/>
            <a:ext cx="8972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b="1" dirty="0">
                <a:latin typeface="+mj-lt"/>
                <a:ea typeface="+mj-lt"/>
                <a:cs typeface="+mj-lt"/>
                <a:sym typeface="+mn-ea"/>
              </a:rPr>
              <a:t>StatusBar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 应用程序窗口中的水平栏中显示项和信息的控件（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状态栏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）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ItemsControl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StatusBar 是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ItemsControl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，这意味着它可以包含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任何类型的对象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（如字符串、图像或面板）的集合。</a:t>
            </a:r>
            <a:endParaRPr lang="en-US" altLang="zh-CN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ItemsPanel  </a:t>
            </a:r>
            <a:r>
              <a:rPr lang="zh-CN" sz="1400" dirty="0">
                <a:latin typeface="+mj-lt"/>
                <a:ea typeface="+mj-lt"/>
                <a:cs typeface="+mj-lt"/>
                <a:sym typeface="+mn-ea"/>
              </a:rPr>
              <a:t>项模板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StatusBar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中的项：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StatusBarItem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是一个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ContentControl</a:t>
            </a:r>
            <a:endParaRPr lang="zh-CN" alt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05" y="3269615"/>
            <a:ext cx="7482840" cy="655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4780" y="2713355"/>
            <a:ext cx="35147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&lt;StatusBarItem Content="登录者：admin" /&gt; </a:t>
            </a:r>
            <a:endParaRPr lang="zh-CN" altLang="en-US" sz="12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850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ScrollViewer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025" y="698500"/>
            <a:ext cx="565975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ScrollViewer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:表示可</a:t>
            </a:r>
            <a:r>
              <a:rPr 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包含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其他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可视元素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的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可滚动区域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。</a:t>
            </a:r>
            <a:r>
              <a:rPr lang="zh-CN" sz="14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ContentControl</a:t>
            </a:r>
            <a:endParaRPr lang="en-US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部件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：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PART_HorizontalScrollBar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--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ScrollBar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（水平滚动条）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  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       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PART_VerticalScrollBar --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ScrollBar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（垂直滚动条）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       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PART_ScrollContentPresenter  ---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ScrollContentPresenter(ScrollViewer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的显示内容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)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CanContentScroll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是否允许内容滚动   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HorizontalScrollBarVisibility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/VerticalScrollBarVisibility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水平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垂直 滚动条如何显示  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7830" y="3946525"/>
            <a:ext cx="809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应用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：作为其他控件的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内容呈现区域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（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内容区可滚动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，可显示滚动条）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8790" y="177800"/>
            <a:ext cx="3413760" cy="8458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225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ViewBox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ViewBox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:表示一个内容修饰器，以便拉伸或缩放单一子项使其填满可用的控件。</a:t>
            </a:r>
            <a:endParaRPr lang="en-US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sz="14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Decorator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作用：缩放位于其中的控件，以达到更好的展示效果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Stretch: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指定内容的拉伸模式  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      </a:t>
            </a:r>
            <a:r>
              <a:rPr 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StretchDirection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指定内容如何拉伸</a:t>
            </a:r>
            <a:endParaRPr 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00" y="2728595"/>
            <a:ext cx="809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应用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：常常与其他布局控件组合使用，缩放其中的内容。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9060" y="638175"/>
            <a:ext cx="1630680" cy="1028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060" y="1920240"/>
            <a:ext cx="1226820" cy="6096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42024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WindowsFormsHost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WindowsFormsHost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:表示一个允许在 WPF 页上托管 Windows 窗体控件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的元素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。</a:t>
            </a:r>
            <a:endParaRPr lang="en-US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sz="1400" dirty="0"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HwndHost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在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WPF内容内将 Win32 窗口承载为元素--FrameworkElement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使用方式：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1.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引用以下两个命名空间：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            xmlns: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wfi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="clr-namespace:System.Windows.Forms.Integration;assembly=WindowsFormsIntegration"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     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xmlns:wf="clr-namespace:System.Windows.Forms;assembly=System.Windows.Forms"</a:t>
            </a:r>
            <a:endParaRPr lang="en-US" altLang="zh-CN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   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2.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在界面上添加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WindowsFormsHost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元素，可在标记间添加一个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Winform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控件了。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030" y="4131310"/>
            <a:ext cx="809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应用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：在</a:t>
            </a:r>
            <a:r>
              <a:rPr lang="en-US" altLang="zh-CN">
                <a:latin typeface="微软雅黑" panose="020B0503020204020204" pitchFamily="2" charset="-122"/>
                <a:ea typeface="微软雅黑" panose="020B0503020204020204" pitchFamily="2" charset="-122"/>
              </a:rPr>
              <a:t>WPF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窗口中添加</a:t>
            </a:r>
            <a:r>
              <a:rPr lang="en-US" altLang="zh-CN">
                <a:latin typeface="微软雅黑" panose="020B0503020204020204" pitchFamily="2" charset="-122"/>
                <a:ea typeface="微软雅黑" panose="020B0503020204020204" pitchFamily="2" charset="-122"/>
              </a:rPr>
              <a:t>Winform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控件元素。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5025" y="117475"/>
            <a:ext cx="4046220" cy="5943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885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MediaElement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650" y="698500"/>
            <a:ext cx="69596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MediaElement</a:t>
            </a:r>
            <a:r>
              <a:rPr lang="en-US" altLang="zh-CN" sz="1600" b="1" dirty="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:  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包含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音频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和/或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视频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的控件。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2135" y="1171575"/>
            <a:ext cx="79997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在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</a:rPr>
              <a:t>WPF </a:t>
            </a:r>
            <a:r>
              <a:rPr lang="zh-CN" altLang="en-US" sz="1600"/>
              <a:t>中可以使用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MediaElement </a:t>
            </a:r>
            <a:r>
              <a:rPr lang="zh-CN" altLang="en-US" sz="1600"/>
              <a:t>为应用程序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添加媒体播放控件</a:t>
            </a:r>
            <a:r>
              <a:rPr lang="zh-CN" altLang="en-US" sz="1600"/>
              <a:t>，以完成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播放音频、视频功能</a:t>
            </a:r>
            <a:r>
              <a:rPr lang="zh-CN" altLang="en-US" sz="1600"/>
              <a:t>。由于MediaElement 属于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UIElement</a:t>
            </a:r>
            <a:r>
              <a:rPr lang="zh-CN" altLang="en-US" sz="1600"/>
              <a:t>，所以它同时也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支持鼠标及键盘</a:t>
            </a:r>
            <a:r>
              <a:rPr lang="zh-CN" altLang="en-US" sz="1600"/>
              <a:t>的操作。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650875" y="2093595"/>
            <a:ext cx="805942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属性：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LoadedBehavior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加载行为 （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Manual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手动控制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Play Close Pause Stop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）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Position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通过媒体的播放时间获取或设置进度的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当前位置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IsBuffering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是否缓冲媒体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HasAudio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/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HasVideo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是否有音频/视频  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SpeedRatio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媒体的速率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UnloadedBehavior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卸载行为 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Balance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扬声器的音量比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Volume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媒体的音量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StretchDirection 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拉伸值，该值指定该元素的方向 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Source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媒体源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IsMuted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是否已静音 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0240" y="4225290"/>
            <a:ext cx="76765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事件：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MediaOpened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媒体加载已完成时发生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MediaEnded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媒体结束时发生。 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0875" y="3715385"/>
            <a:ext cx="65849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</a:rPr>
              <a:t>方法：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</a:rPr>
              <a:t>Play()  Pause()  Stop()  Close()</a:t>
            </a:r>
            <a:endParaRPr lang="en-US" altLang="zh-CN" sz="14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89500" y="177800"/>
            <a:ext cx="2222500" cy="9937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89500" y="177800"/>
            <a:ext cx="2222500" cy="9937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制作播放器：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98195" y="834390"/>
            <a:ext cx="64928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播放器布局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页面初始化处理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各按钮的响应处理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进度拖动处理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622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RichTextbox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650" y="588010"/>
            <a:ext cx="48729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RichTextbox</a:t>
            </a:r>
            <a:r>
              <a:rPr lang="en-US" altLang="zh-CN" sz="1600" b="1" dirty="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:  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对 System.Windows.Documents.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FlowDocument 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对象进行操作的丰富编辑控件。父类：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TextBoxBase</a:t>
            </a:r>
            <a:endParaRPr lang="zh-CN" altLang="en-US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4040" y="1417955"/>
            <a:ext cx="479996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2" charset="-122"/>
                <a:ea typeface="微软雅黑" panose="020B0503020204020204" pitchFamily="2" charset="-122"/>
              </a:rPr>
              <a:t>属性：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Document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获取或设置RichTextBox的 System.Windows.Documents.FlowDocument 表示的内容  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IsDocumentEnabled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示用户是否可以与交互（RichTextBox中的UIElement和ContentElement中的对象） 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Selection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当前选定内容   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CaretPosition 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输入的插入符号的位置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4040" y="2994025"/>
            <a:ext cx="82937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FlowDocument </a:t>
            </a:r>
            <a:r>
              <a:rPr lang="zh-CN" altLang="en-US" sz="1600"/>
              <a:t>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高级文档功能</a:t>
            </a:r>
            <a:r>
              <a:rPr lang="zh-CN" altLang="en-US" sz="1600"/>
              <a:t>（如分页和列）承载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流内容</a:t>
            </a:r>
            <a:r>
              <a:rPr lang="zh-CN" altLang="en-US" sz="1600"/>
              <a:t>和设置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流内容格式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zh-CN" altLang="en-US" sz="1600"/>
              <a:t>      ColumnGap 列间隔  PageWidth首选页宽 IsColumnWidthFlexible 列宽是灵活还是固定 </a:t>
            </a:r>
            <a:endParaRPr lang="zh-CN" altLang="en-US" sz="1600"/>
          </a:p>
          <a:p>
            <a:r>
              <a:rPr lang="zh-CN" altLang="en-US" sz="1600"/>
              <a:t>      ColumnRuleBrush 绘制列之间标尺的颜色 PagePadding 页内边距 PageHeight 页高度</a:t>
            </a:r>
            <a:endParaRPr lang="zh-CN" altLang="en-US" sz="1600"/>
          </a:p>
          <a:p>
            <a:r>
              <a:rPr lang="zh-CN" altLang="en-US" sz="1600"/>
              <a:t>      ColumnWidth 列宽   Blocks 内容的顶级块元素 FlowDirection 流中的内容的相对方向</a:t>
            </a:r>
            <a:endParaRPr lang="zh-CN" altLang="en-US" sz="1600"/>
          </a:p>
          <a:p>
            <a:r>
              <a:rPr lang="zh-CN" altLang="en-US" sz="1600"/>
              <a:t>      ContentStart 内容的开始位置  ContentEnd 内容的结束位置 LineHeight 各行内容的高度    各种文字属性：FontFamily  FontSize FontWeight。。。。</a:t>
            </a: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6375" y="24765"/>
            <a:ext cx="3914140" cy="18281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0149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应用程序组成：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02565" y="698500"/>
            <a:ext cx="87388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app.config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配置文件  ----连接字符串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、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配置信息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App.xaml 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设置应用程序起始文件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与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系统级资源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App.xaml.cs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app.</a:t>
            </a: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xaml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文件的后台类文件 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，继承自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Application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，封装整个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WPF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应用程序处理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MainWindow.xaml 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Window ----WPF应用程序界面与Xaml设计文件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MainWindow.xaml.cs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---xaml窗口文件的后台代码文件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7185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FlowDocument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中元素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2368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Block  </a:t>
            </a:r>
            <a:r>
              <a:rPr lang="zh-CN" altLang="en-US" sz="1400">
                <a:latin typeface="+mn-lt"/>
                <a:ea typeface="+mn-lt"/>
                <a:cs typeface="+mn-lt"/>
              </a:rPr>
              <a:t>为所有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块级别</a:t>
            </a:r>
            <a:r>
              <a:rPr lang="zh-CN" altLang="en-US" sz="1400">
                <a:latin typeface="+mn-lt"/>
                <a:ea typeface="+mn-lt"/>
                <a:cs typeface="+mn-lt"/>
              </a:rPr>
              <a:t>流内容元素提供基类的抽象类。       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Paragraph </a:t>
            </a:r>
            <a:r>
              <a:rPr lang="zh-CN" altLang="en-US" sz="1400">
                <a:latin typeface="+mn-lt"/>
                <a:ea typeface="+mn-lt"/>
                <a:cs typeface="+mn-lt"/>
              </a:rPr>
              <a:t>用于将内容分组到一个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段落</a:t>
            </a:r>
            <a:r>
              <a:rPr lang="zh-CN" altLang="en-US" sz="1400">
                <a:latin typeface="+mn-lt"/>
                <a:ea typeface="+mn-lt"/>
                <a:cs typeface="+mn-lt"/>
              </a:rPr>
              <a:t>中的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块级别</a:t>
            </a:r>
            <a:r>
              <a:rPr lang="zh-CN" altLang="en-US" sz="1400">
                <a:latin typeface="+mn-lt"/>
                <a:ea typeface="+mn-lt"/>
                <a:cs typeface="+mn-lt"/>
              </a:rPr>
              <a:t>流内容元素。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Run </a:t>
            </a:r>
            <a:r>
              <a:rPr lang="zh-CN" altLang="en-US" sz="1400">
                <a:latin typeface="+mn-lt"/>
                <a:ea typeface="+mn-lt"/>
                <a:cs typeface="+mn-lt"/>
              </a:rPr>
              <a:t>旨在包含一连串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格式化或非格式化文本</a:t>
            </a:r>
            <a:r>
              <a:rPr lang="zh-CN" altLang="en-US" sz="1400">
                <a:latin typeface="+mn-lt"/>
                <a:ea typeface="+mn-lt"/>
                <a:cs typeface="+mn-lt"/>
              </a:rPr>
              <a:t>的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内联级别</a:t>
            </a:r>
            <a:r>
              <a:rPr lang="zh-CN" altLang="en-US" sz="1400">
                <a:latin typeface="+mn-lt"/>
                <a:ea typeface="+mn-lt"/>
                <a:cs typeface="+mn-lt"/>
              </a:rPr>
              <a:t>流内容元素。Inline       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Section </a:t>
            </a:r>
            <a:r>
              <a:rPr lang="zh-CN" altLang="en-US" sz="1400">
                <a:latin typeface="+mn-lt"/>
                <a:ea typeface="+mn-lt"/>
                <a:cs typeface="+mn-lt"/>
              </a:rPr>
              <a:t>用于对其他 System.Windows.Documents.Block 元素进行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分组</a:t>
            </a:r>
            <a:r>
              <a:rPr lang="zh-CN" altLang="en-US" sz="1400">
                <a:latin typeface="+mn-lt"/>
                <a:ea typeface="+mn-lt"/>
                <a:cs typeface="+mn-lt"/>
              </a:rPr>
              <a:t>的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块级别</a:t>
            </a:r>
            <a:r>
              <a:rPr lang="zh-CN" altLang="en-US" sz="1400">
                <a:latin typeface="+mn-lt"/>
                <a:ea typeface="+mn-lt"/>
                <a:cs typeface="+mn-lt"/>
              </a:rPr>
              <a:t>流内容元素。        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Hyperlink </a:t>
            </a:r>
            <a:r>
              <a:rPr lang="zh-CN" altLang="en-US" sz="1400">
                <a:latin typeface="+mn-lt"/>
                <a:ea typeface="+mn-lt"/>
                <a:cs typeface="+mn-lt"/>
              </a:rPr>
              <a:t>提供用于在流内容中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承载超链接</a:t>
            </a:r>
            <a:r>
              <a:rPr lang="zh-CN" altLang="en-US" sz="1400">
                <a:latin typeface="+mn-lt"/>
                <a:ea typeface="+mn-lt"/>
                <a:cs typeface="+mn-lt"/>
              </a:rPr>
              <a:t>的功能的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内联级别</a:t>
            </a:r>
            <a:r>
              <a:rPr lang="zh-CN" altLang="en-US" sz="1400">
                <a:latin typeface="+mn-lt"/>
                <a:ea typeface="+mn-lt"/>
                <a:cs typeface="+mn-lt"/>
              </a:rPr>
              <a:t>的流内容元素。</a:t>
            </a:r>
            <a:endParaRPr lang="zh-CN" altLang="en-US" sz="1400">
              <a:latin typeface="+mn-lt"/>
              <a:ea typeface="+mn-lt"/>
              <a:cs typeface="+mn-lt"/>
            </a:endParaRPr>
          </a:p>
          <a:p>
            <a:endParaRPr lang="zh-CN" altLang="en-US" sz="1400"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InlineUIContainer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内联级别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的流内容元素，可以将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UI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元素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嵌入到流内容中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BlockUIContainer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块级别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流内容元素  可以将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UI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元素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嵌入到流内容中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97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RichTextBox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功能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1650" y="698500"/>
            <a:ext cx="829881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基本功能：获取、插入、替换、删除、调整字号、文字样式设置、对齐、加载文本、文件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               保存文件  复制、粘贴、剪切。。。。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30" y="1367790"/>
            <a:ext cx="3985260" cy="7467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" y="2177415"/>
            <a:ext cx="4000500" cy="15621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8491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ScrollBar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ScrollBar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:表示提供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滚动条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的控件,该滚动条具有一个滑动 System.Windows.Controls.Primitives.Thumb，其位置对应于一个值    父类：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RangeBase 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提供</a:t>
            </a:r>
            <a:r>
              <a:rPr 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特定范围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控件</a:t>
            </a:r>
            <a:endParaRPr lang="en-US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部件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：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PART_Track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---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Track  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Orientation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滚动条的方向：水平或垂直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ViewportSize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：获取或设置当前可见的可滚动内容的数量。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Maximum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最大值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Minimum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=最小值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Value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当前位置的值 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065" y="3348355"/>
            <a:ext cx="809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应用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：提供滚动条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2966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Track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698500"/>
            <a:ext cx="897255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Track</a:t>
            </a:r>
            <a:r>
              <a:rPr lang="en-US" sz="1400" dirty="0">
                <a:latin typeface="+mj-lt"/>
                <a:ea typeface="+mj-lt"/>
                <a:cs typeface="+mj-lt"/>
                <a:sym typeface="+mn-ea"/>
              </a:rPr>
              <a:t>:  </a:t>
            </a: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表示控件的基元，处理的位置和大小</a:t>
            </a:r>
            <a:r>
              <a:rPr lang="zh-CN" alt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的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Thumb </a:t>
            </a: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控件和两个 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RepeatButton</a:t>
            </a:r>
            <a:r>
              <a:rPr lang="zh-CN" altLang="en-US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</a:t>
            </a:r>
            <a:r>
              <a:rPr lang="en-US" altLang="zh-CN" sz="1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控件用于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设置Track.Value</a:t>
            </a:r>
            <a:endParaRPr lang="en-US" altLang="zh-CN" sz="1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FrameworkElement</a:t>
            </a:r>
            <a:endParaRPr lang="zh-CN" altLang="en-US" sz="1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Minimum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=最大值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Maximum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=最小值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Value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=当前的位置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Orientation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=方向</a:t>
            </a:r>
            <a:endParaRPr lang="zh-CN" altLang="en-US"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IsDirectionReversed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=是否增加的方向与默认方向相反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ViewportSize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可滚动内容的可见区域的大小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DecreaseRepeatButton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/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In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creaseRepeatButton（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RepeatButton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） 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减少</a:t>
            </a:r>
            <a:r>
              <a:rPr lang="en-US" altLang="zh-CN" sz="1400" dirty="0">
                <a:latin typeface="+mj-lt"/>
                <a:ea typeface="+mj-lt"/>
                <a:cs typeface="+mj-lt"/>
                <a:sym typeface="+mn-ea"/>
              </a:rPr>
              <a:t>/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增加按钮  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Thumb </a:t>
            </a:r>
            <a:r>
              <a:rPr lang="zh-CN" altLang="en-US" sz="1400" dirty="0">
                <a:latin typeface="+mj-lt"/>
                <a:ea typeface="+mj-lt"/>
                <a:cs typeface="+mj-lt"/>
                <a:sym typeface="+mn-ea"/>
              </a:rPr>
              <a:t>滑块</a:t>
            </a:r>
            <a:endParaRPr lang="zh-CN" altLang="en-US" sz="1400" dirty="0">
              <a:latin typeface="+mj-lt"/>
              <a:ea typeface="+mj-lt"/>
              <a:cs typeface="+mj-lt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065" y="3348355"/>
            <a:ext cx="8090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2" charset="-122"/>
                <a:ea typeface="微软雅黑" panose="020B0503020204020204" pitchFamily="2" charset="-122"/>
              </a:rPr>
              <a:t>应用</a:t>
            </a:r>
            <a:r>
              <a:rPr lang="zh-CN" altLang="en-US">
                <a:latin typeface="微软雅黑" panose="020B0503020204020204" pitchFamily="2" charset="-122"/>
                <a:ea typeface="微软雅黑" panose="020B0503020204020204" pitchFamily="2" charset="-122"/>
              </a:rPr>
              <a:t>：用于设置滚动范围</a:t>
            </a:r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的两棵树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6400" y="698500"/>
            <a:ext cx="84772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</a:t>
            </a:r>
            <a:r>
              <a:rPr sz="1600">
                <a:latin typeface="+mn-lt"/>
                <a:ea typeface="+mn-lt"/>
                <a:cs typeface="+mn-lt"/>
              </a:rPr>
              <a:t>WPF 有两棵树：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 </a:t>
            </a:r>
            <a:r>
              <a:rPr sz="1600">
                <a:latin typeface="+mn-lt"/>
                <a:ea typeface="+mn-lt"/>
                <a:cs typeface="+mn-lt"/>
              </a:rPr>
              <a:t>  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可视化树</a:t>
            </a:r>
            <a:endParaRPr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400" y="1159510"/>
            <a:ext cx="818388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可视化树</a:t>
            </a:r>
            <a:r>
              <a:rPr lang="zh-CN" altLang="en-US">
                <a:latin typeface="+mn-lt"/>
                <a:ea typeface="+mn-lt"/>
              </a:rPr>
              <a:t>：界面上所有的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渲染</a:t>
            </a:r>
            <a:r>
              <a:rPr lang="zh-CN" altLang="en-US">
                <a:latin typeface="+mn-lt"/>
                <a:ea typeface="+mn-lt"/>
              </a:rPr>
              <a:t>在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屏幕上</a:t>
            </a:r>
            <a:r>
              <a:rPr lang="zh-CN" altLang="en-US">
                <a:latin typeface="+mn-lt"/>
                <a:ea typeface="+mn-lt"/>
              </a:rPr>
              <a:t>的元素。</a:t>
            </a:r>
            <a:endParaRPr lang="zh-CN" altLang="en-US">
              <a:latin typeface="+mn-lt"/>
              <a:ea typeface="+mn-lt"/>
            </a:endParaRPr>
          </a:p>
          <a:p>
            <a:endParaRPr lang="zh-CN" altLang="en-US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可视化树用于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渲染，事件路由，定位资源</a:t>
            </a:r>
            <a:r>
              <a:rPr lang="zh-CN" altLang="en-US" sz="1400">
                <a:latin typeface="+mn-lt"/>
                <a:ea typeface="+mn-lt"/>
              </a:rPr>
              <a:t>（如果该元素没有逻辑父元素）等等等等。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向上</a:t>
            </a:r>
            <a:r>
              <a:rPr lang="zh-CN" altLang="en-US" sz="1400">
                <a:latin typeface="+mn-lt"/>
                <a:ea typeface="+mn-lt"/>
              </a:rPr>
              <a:t>或者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向下</a:t>
            </a:r>
            <a:r>
              <a:rPr lang="zh-CN" altLang="en-US" sz="1400">
                <a:latin typeface="+mn-lt"/>
                <a:ea typeface="+mn-lt"/>
              </a:rPr>
              <a:t>遍历可视化树可以简单的使用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VisualTreeHelper类</a:t>
            </a:r>
            <a:r>
              <a:rPr lang="zh-CN" altLang="en-US" sz="1400">
                <a:latin typeface="+mn-lt"/>
                <a:ea typeface="+mn-lt"/>
              </a:rPr>
              <a:t>和简单的递归方法。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任何承继自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ContentElement</a:t>
            </a:r>
            <a:r>
              <a:rPr lang="zh-CN" altLang="en-US" sz="1400">
                <a:latin typeface="+mn-lt"/>
                <a:ea typeface="+mn-lt"/>
              </a:rPr>
              <a:t>的东西都可以在UI上显示，但</a:t>
            </a:r>
            <a:r>
              <a:rPr lang="zh-CN" altLang="en-US" sz="1400" b="1">
                <a:latin typeface="+mn-lt"/>
                <a:ea typeface="+mn-lt"/>
              </a:rPr>
              <a:t>其实并不在可视化树中</a:t>
            </a:r>
            <a:r>
              <a:rPr lang="zh-CN" altLang="en-US" sz="1400">
                <a:latin typeface="+mn-lt"/>
                <a:ea typeface="+mn-lt"/>
              </a:rPr>
              <a:t>。 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内容元素(继承自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ContentElement</a:t>
            </a:r>
            <a:r>
              <a:rPr lang="zh-CN" altLang="en-US" sz="1400">
                <a:latin typeface="+mn-lt"/>
                <a:ea typeface="+mn-lt"/>
              </a:rPr>
              <a:t>的类)</a:t>
            </a:r>
            <a:r>
              <a:rPr lang="zh-CN" altLang="en-US" sz="1400" b="1">
                <a:latin typeface="+mn-lt"/>
                <a:ea typeface="+mn-lt"/>
              </a:rPr>
              <a:t>不是可视化树的一部分</a:t>
            </a:r>
            <a:r>
              <a:rPr lang="zh-CN" altLang="en-US" sz="1400">
                <a:latin typeface="+mn-lt"/>
                <a:ea typeface="+mn-lt"/>
              </a:rPr>
              <a:t>；他们不是继承自Visual而且没有可视化表示。为了显示在UI上，ContentElement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必须寄宿在一个Visual主体上</a:t>
            </a:r>
            <a:r>
              <a:rPr lang="zh-CN" altLang="en-US" sz="1400">
                <a:latin typeface="+mn-lt"/>
                <a:ea typeface="+mn-lt"/>
              </a:rPr>
              <a:t>，通常是一个FrameworkElement。你可以认为主体类似于一个可以选择如何展示该ContentElement的浏览器。</a:t>
            </a:r>
            <a:endParaRPr lang="zh-CN" altLang="en-US" sz="1400">
              <a:latin typeface="+mn-lt"/>
              <a:ea typeface="+mn-lt"/>
            </a:endParaRPr>
          </a:p>
          <a:p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逻辑树</a:t>
            </a:r>
            <a:r>
              <a:rPr lang="zh-CN" altLang="en-US" sz="1400">
                <a:latin typeface="+mn-lt"/>
                <a:ea typeface="+mn-lt"/>
              </a:rPr>
              <a:t>表示UI的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核心结构</a:t>
            </a:r>
            <a:r>
              <a:rPr lang="zh-CN" altLang="en-US" sz="1400">
                <a:latin typeface="+mn-lt"/>
                <a:ea typeface="+mn-lt"/>
              </a:rPr>
              <a:t>。和XAML文件中定义的元素近乎相等，排除掉内部生成的那些用来帮助渲染的可视化元素。</a:t>
            </a:r>
            <a:endParaRPr lang="zh-CN" altLang="en-US" sz="1400">
              <a:latin typeface="+mn-lt"/>
              <a:ea typeface="+mn-lt"/>
            </a:endParaRPr>
          </a:p>
          <a:p>
            <a:r>
              <a:rPr lang="zh-CN" altLang="en-US" sz="1400">
                <a:latin typeface="+mn-lt"/>
                <a:ea typeface="+mn-lt"/>
              </a:rPr>
              <a:t>WPF用逻辑树来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决定依赖属性</a:t>
            </a:r>
            <a:r>
              <a:rPr lang="zh-CN" altLang="en-US" sz="1400">
                <a:latin typeface="+mn-lt"/>
                <a:ea typeface="+mn-lt"/>
              </a:rPr>
              <a:t>，值继承，资源解决方案等。可以使用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</a:rPr>
              <a:t>LogicTreeHelper类遍历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</a:rPr>
              <a:t>逻辑树，但它</a:t>
            </a:r>
            <a:r>
              <a:rPr lang="zh-CN" altLang="en-US" sz="1400">
                <a:latin typeface="+mn-lt"/>
                <a:ea typeface="+mn-lt"/>
              </a:rPr>
              <a:t>只对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</a:rPr>
              <a:t>DependencyObject</a:t>
            </a:r>
            <a:r>
              <a:rPr lang="zh-CN" altLang="en-US" sz="1400">
                <a:latin typeface="+mn-lt"/>
                <a:ea typeface="+mn-lt"/>
              </a:rPr>
              <a:t>有效，遍历逻辑树时需要非常小心，最好做类型检查。</a:t>
            </a:r>
            <a:endParaRPr lang="zh-CN" altLang="en-US" sz="1400">
              <a:latin typeface="+mn-lt"/>
              <a:ea typeface="+mn-lt"/>
            </a:endParaRPr>
          </a:p>
          <a:p>
            <a:endParaRPr lang="zh-CN" altLang="en-US" sz="1400">
              <a:latin typeface="+mn-lt"/>
              <a:ea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21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逻辑树与视觉树：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4010" y="698500"/>
            <a:ext cx="845375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始终存在于</a:t>
            </a:r>
            <a:r>
              <a:rPr lang="zh-CN" altLang="en-US" sz="1600">
                <a:latin typeface="+mn-lt"/>
                <a:ea typeface="+mn-lt"/>
                <a:cs typeface="+mn-lt"/>
              </a:rPr>
              <a:t>WPF的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UI</a:t>
            </a:r>
            <a:r>
              <a:rPr lang="zh-CN" altLang="en-US" sz="1600">
                <a:latin typeface="+mn-lt"/>
                <a:ea typeface="+mn-lt"/>
                <a:cs typeface="+mn-lt"/>
              </a:rPr>
              <a:t>中，不管UI是用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XAML编写</a:t>
            </a:r>
            <a:r>
              <a:rPr lang="zh-CN" altLang="en-US" sz="1600">
                <a:latin typeface="+mn-lt"/>
                <a:ea typeface="+mn-lt"/>
                <a:cs typeface="+mn-lt"/>
              </a:rPr>
              <a:t>还是用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代码编写</a:t>
            </a:r>
            <a:r>
              <a:rPr lang="zh-CN" altLang="en-US" sz="1600">
                <a:latin typeface="+mn-lt"/>
                <a:ea typeface="+mn-lt"/>
                <a:cs typeface="+mn-lt"/>
              </a:rPr>
              <a:t>。WPF的每个方面（属性、事件、资源等等）都是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依赖于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</a:t>
            </a:r>
            <a:r>
              <a:rPr lang="zh-CN" altLang="en-US" sz="1600">
                <a:latin typeface="+mn-lt"/>
                <a:ea typeface="+mn-lt"/>
                <a:cs typeface="+mn-lt"/>
              </a:rPr>
              <a:t>的。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  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 可视树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基本上是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的一种扩展</a:t>
            </a:r>
            <a:r>
              <a:rPr lang="zh-CN" altLang="en-US" sz="1600">
                <a:latin typeface="+mn-lt"/>
                <a:ea typeface="+mn-lt"/>
                <a:cs typeface="+mn-lt"/>
              </a:rPr>
              <a:t>。逻辑树的每个结点都被分解为它们的核心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视觉组件</a:t>
            </a:r>
            <a:r>
              <a:rPr lang="zh-CN" altLang="en-US" sz="1600">
                <a:latin typeface="+mn-lt"/>
                <a:ea typeface="+mn-lt"/>
                <a:cs typeface="+mn-lt"/>
              </a:rPr>
              <a:t>。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逻辑树</a:t>
            </a:r>
            <a:r>
              <a:rPr lang="zh-CN" altLang="en-US" sz="1600">
                <a:latin typeface="+mn-lt"/>
                <a:ea typeface="+mn-lt"/>
                <a:cs typeface="+mn-lt"/>
              </a:rPr>
              <a:t>的结点对我们而言基本是一个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黑盒</a:t>
            </a:r>
            <a:r>
              <a:rPr lang="zh-CN" altLang="en-US" sz="1600">
                <a:latin typeface="+mn-lt"/>
                <a:ea typeface="+mn-lt"/>
                <a:cs typeface="+mn-lt"/>
              </a:rPr>
              <a:t>。而可视树不同，它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暴露</a:t>
            </a:r>
            <a:r>
              <a:rPr lang="zh-CN" altLang="en-US" sz="1600">
                <a:latin typeface="+mn-lt"/>
                <a:ea typeface="+mn-lt"/>
                <a:cs typeface="+mn-lt"/>
              </a:rPr>
              <a:t>了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视觉</a:t>
            </a:r>
            <a:r>
              <a:rPr lang="zh-CN" altLang="en-US" sz="1600">
                <a:latin typeface="+mn-lt"/>
                <a:ea typeface="+mn-lt"/>
                <a:cs typeface="+mn-lt"/>
              </a:rPr>
              <a:t>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实现细节</a:t>
            </a:r>
            <a:r>
              <a:rPr lang="zh-CN" altLang="en-US" sz="1600">
                <a:latin typeface="+mn-lt"/>
                <a:ea typeface="+mn-lt"/>
                <a:cs typeface="+mn-lt"/>
              </a:rPr>
              <a:t>。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 WPF中提供了遍历逻辑树和可视树的辅助类：System.Windows.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LogicalTreeHelper</a:t>
            </a:r>
            <a:r>
              <a:rPr lang="zh-CN" altLang="en-US" sz="1600">
                <a:latin typeface="+mn-lt"/>
                <a:ea typeface="+mn-lt"/>
                <a:cs typeface="+mn-lt"/>
              </a:rPr>
              <a:t>和System.Windows.Media.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VisualTreeHelper</a:t>
            </a:r>
            <a:r>
              <a:rPr lang="zh-CN" altLang="en-US" sz="1600">
                <a:latin typeface="+mn-lt"/>
                <a:ea typeface="+mn-lt"/>
                <a:cs typeface="+mn-lt"/>
              </a:rPr>
              <a:t>。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注意遍历的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位置</a:t>
            </a:r>
            <a:r>
              <a:rPr lang="zh-CN" altLang="en-US" sz="1600">
                <a:latin typeface="+mn-lt"/>
                <a:ea typeface="+mn-lt"/>
                <a:cs typeface="+mn-lt"/>
              </a:rPr>
              <a:t>：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逻辑树</a:t>
            </a:r>
            <a:r>
              <a:rPr lang="zh-CN" altLang="en-US" sz="1600">
                <a:latin typeface="+mn-lt"/>
                <a:ea typeface="+mn-lt"/>
                <a:cs typeface="+mn-lt"/>
              </a:rPr>
              <a:t>可以在类的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构造函数</a:t>
            </a:r>
            <a:r>
              <a:rPr lang="zh-CN" altLang="en-US" sz="1600">
                <a:latin typeface="+mn-lt"/>
                <a:ea typeface="+mn-lt"/>
                <a:cs typeface="+mn-lt"/>
              </a:rPr>
              <a:t>中遍历。但是，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可视树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必须在经过</a:t>
            </a: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至少一次的布局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后</a:t>
            </a:r>
            <a:r>
              <a:rPr lang="zh-CN" altLang="en-US" sz="1600">
                <a:latin typeface="+mn-lt"/>
                <a:ea typeface="+mn-lt"/>
                <a:cs typeface="+mn-lt"/>
              </a:rPr>
              <a:t>才能形成。所以它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不能</a:t>
            </a:r>
            <a:r>
              <a:rPr lang="zh-CN" altLang="en-US" sz="1600">
                <a:latin typeface="+mn-lt"/>
                <a:ea typeface="+mn-lt"/>
                <a:cs typeface="+mn-lt"/>
              </a:rPr>
              <a:t>在构造函数遍历。通常是在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OnContentRendered</a:t>
            </a:r>
            <a:r>
              <a:rPr lang="zh-CN" altLang="en-US" sz="1600">
                <a:latin typeface="+mn-lt"/>
                <a:ea typeface="+mn-lt"/>
                <a:cs typeface="+mn-lt"/>
              </a:rPr>
              <a:t>进行，这个函数为在布局发生后被调用。</a:t>
            </a:r>
            <a:endParaRPr lang="zh-CN" altLang="en-US"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8092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逻辑树与视觉树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2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4010" y="698500"/>
            <a:ext cx="84537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并不是</a:t>
            </a:r>
            <a:r>
              <a:rPr lang="zh-CN" altLang="en-US" sz="1600">
                <a:latin typeface="+mn-lt"/>
                <a:ea typeface="+mn-lt"/>
                <a:cs typeface="+mn-lt"/>
              </a:rPr>
              <a:t>所有的逻辑树结点都可以扩展为可视树结点。只有从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System.Windows.Media.Visua</a:t>
            </a:r>
            <a:r>
              <a:rPr lang="zh-CN" altLang="en-US" sz="1600">
                <a:latin typeface="+mn-lt"/>
                <a:ea typeface="+mn-lt"/>
                <a:cs typeface="+mn-lt"/>
              </a:rPr>
              <a:t>l和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System.Windows.Media.Visual3D</a:t>
            </a:r>
            <a:r>
              <a:rPr lang="zh-CN" altLang="en-US" sz="1600">
                <a:latin typeface="+mn-lt"/>
                <a:ea typeface="+mn-lt"/>
                <a:cs typeface="+mn-lt"/>
              </a:rPr>
              <a:t>继承的元素才能被可视树包含。其他的元素不能包含是因为它们本身没有自己的提交（Rendering）行为。</a:t>
            </a:r>
            <a:endParaRPr lang="zh-CN" altLang="en-US"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957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资源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4010" y="698500"/>
            <a:ext cx="845375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WPF资源系统  </a:t>
            </a:r>
            <a:r>
              <a:rPr sz="1400">
                <a:latin typeface="+mn-lt"/>
                <a:ea typeface="+mn-lt"/>
                <a:cs typeface="+mn-lt"/>
              </a:rPr>
              <a:t>是一种保管一系列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对象</a:t>
            </a:r>
            <a:r>
              <a:rPr sz="1400">
                <a:latin typeface="+mn-lt"/>
                <a:ea typeface="+mn-lt"/>
                <a:cs typeface="+mn-lt"/>
              </a:rPr>
              <a:t>(如常用的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画刷</a:t>
            </a:r>
            <a:r>
              <a:rPr sz="1400">
                <a:latin typeface="+mn-lt"/>
                <a:ea typeface="+mn-lt"/>
                <a:cs typeface="+mn-lt"/>
              </a:rPr>
              <a:t>、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样式</a:t>
            </a:r>
            <a:r>
              <a:rPr sz="1400">
                <a:latin typeface="+mn-lt"/>
                <a:ea typeface="+mn-lt"/>
                <a:cs typeface="+mn-lt"/>
              </a:rPr>
              <a:t>或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模版</a:t>
            </a:r>
            <a:r>
              <a:rPr sz="1400">
                <a:latin typeface="+mn-lt"/>
                <a:ea typeface="+mn-lt"/>
                <a:cs typeface="+mn-lt"/>
              </a:rPr>
              <a:t>)的简单办法，从而使您更容易地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复用</a:t>
            </a:r>
            <a:r>
              <a:rPr sz="1400">
                <a:latin typeface="+mn-lt"/>
                <a:ea typeface="+mn-lt"/>
                <a:cs typeface="+mn-lt"/>
              </a:rPr>
              <a:t>这些对象。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sz="1400">
                <a:latin typeface="+mn-lt"/>
                <a:ea typeface="+mn-lt"/>
                <a:cs typeface="+mn-lt"/>
              </a:rPr>
              <a:t>我们可以在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代码中</a:t>
            </a:r>
            <a:r>
              <a:rPr sz="1400">
                <a:latin typeface="+mn-lt"/>
                <a:ea typeface="+mn-lt"/>
                <a:cs typeface="+mn-lt"/>
              </a:rPr>
              <a:t>以及在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标记中的各个位置</a:t>
            </a:r>
            <a:r>
              <a:rPr sz="1400">
                <a:latin typeface="+mn-lt"/>
                <a:ea typeface="+mn-lt"/>
                <a:cs typeface="+mn-lt"/>
              </a:rPr>
              <a:t>定义资源(</a:t>
            </a:r>
            <a:r>
              <a:rPr lang="zh-CN" sz="1400">
                <a:latin typeface="+mn-lt"/>
                <a:ea typeface="+mn-lt"/>
                <a:cs typeface="+mn-lt"/>
              </a:rPr>
              <a:t>或</a:t>
            </a:r>
            <a:r>
              <a:rPr sz="1400">
                <a:latin typeface="+mn-lt"/>
                <a:ea typeface="+mn-lt"/>
                <a:cs typeface="+mn-lt"/>
              </a:rPr>
              <a:t>特定的控件、窗口</a:t>
            </a:r>
            <a:r>
              <a:rPr lang="zh-CN" sz="1400">
                <a:latin typeface="+mn-lt"/>
                <a:ea typeface="+mn-lt"/>
                <a:cs typeface="+mn-lt"/>
              </a:rPr>
              <a:t>中</a:t>
            </a:r>
            <a:r>
              <a:rPr sz="1400">
                <a:latin typeface="+mn-lt"/>
                <a:ea typeface="+mn-lt"/>
                <a:cs typeface="+mn-lt"/>
              </a:rPr>
              <a:t>定义，或在整个应用程序中定义)。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+mn-lt"/>
                <a:ea typeface="+mn-lt"/>
                <a:cs typeface="+mn-lt"/>
              </a:rPr>
              <a:t>资源具有如下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优点</a:t>
            </a:r>
            <a:r>
              <a:rPr lang="zh-CN" sz="1400">
                <a:latin typeface="+mn-lt"/>
                <a:ea typeface="+mn-lt"/>
                <a:cs typeface="+mn-lt"/>
              </a:rPr>
              <a:t>：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高效</a:t>
            </a:r>
            <a:r>
              <a:rPr 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——</a:t>
            </a:r>
            <a:r>
              <a:rPr sz="1400">
                <a:latin typeface="+mn-lt"/>
                <a:ea typeface="+mn-lt"/>
                <a:cs typeface="+mn-lt"/>
              </a:rPr>
              <a:t>定义好资源可以在多个地方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复用</a:t>
            </a:r>
            <a:r>
              <a:rPr sz="1400">
                <a:latin typeface="+mn-lt"/>
                <a:ea typeface="+mn-lt"/>
                <a:cs typeface="+mn-lt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可维护性</a:t>
            </a:r>
            <a:r>
              <a:rPr lang="en-US" sz="1400">
                <a:latin typeface="+mn-lt"/>
                <a:ea typeface="+mn-lt"/>
                <a:cs typeface="+mn-lt"/>
              </a:rPr>
              <a:t>——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易于修改</a:t>
            </a:r>
            <a:r>
              <a:rPr sz="1400">
                <a:latin typeface="+mn-lt"/>
                <a:ea typeface="+mn-lt"/>
                <a:cs typeface="+mn-lt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适应性</a:t>
            </a:r>
            <a:r>
              <a:rPr lang="en-US" sz="1400">
                <a:latin typeface="+mn-lt"/>
                <a:ea typeface="+mn-lt"/>
                <a:cs typeface="+mn-lt"/>
              </a:rPr>
              <a:t>——</a:t>
            </a:r>
            <a:r>
              <a:rPr sz="1400">
                <a:latin typeface="+mn-lt"/>
                <a:ea typeface="+mn-lt"/>
                <a:cs typeface="+mn-lt"/>
              </a:rPr>
              <a:t>可以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动态修改</a:t>
            </a:r>
            <a:r>
              <a:rPr sz="1400">
                <a:latin typeface="+mn-lt"/>
                <a:ea typeface="+mn-lt"/>
                <a:cs typeface="+mn-lt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6560" y="3507740"/>
            <a:ext cx="82651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资源集合</a:t>
            </a:r>
            <a:r>
              <a:rPr lang="zh-CN" altLang="en-US" sz="1600">
                <a:latin typeface="+mn-lt"/>
                <a:ea typeface="+mn-lt"/>
                <a:cs typeface="+mn-lt"/>
              </a:rPr>
              <a:t>：每个元素都有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Resources</a:t>
            </a:r>
            <a:r>
              <a:rPr lang="zh-CN" altLang="en-US" sz="1600">
                <a:latin typeface="+mn-lt"/>
                <a:ea typeface="+mn-lt"/>
                <a:cs typeface="+mn-lt"/>
              </a:rPr>
              <a:t>属性，该属性存储了一个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资源字典集合</a:t>
            </a:r>
            <a:r>
              <a:rPr lang="zh-CN" altLang="en-US" sz="1600">
                <a:latin typeface="+mn-lt"/>
                <a:ea typeface="+mn-lt"/>
                <a:cs typeface="+mn-lt"/>
              </a:rPr>
              <a:t>(它是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ResourceDictionary</a:t>
            </a:r>
            <a:r>
              <a:rPr lang="zh-CN" altLang="en-US" sz="1600">
                <a:latin typeface="+mn-lt"/>
                <a:ea typeface="+mn-lt"/>
                <a:cs typeface="+mn-lt"/>
              </a:rPr>
              <a:t>类的实例)。资源集合可包含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任意类型</a:t>
            </a:r>
            <a:r>
              <a:rPr lang="zh-CN" altLang="en-US" sz="1600">
                <a:latin typeface="+mn-lt"/>
                <a:ea typeface="+mn-lt"/>
                <a:cs typeface="+mn-lt"/>
              </a:rPr>
              <a:t>的对象，并根据字符串编写索引。</a:t>
            </a:r>
            <a:endParaRPr lang="zh-CN" altLang="en-US"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资源使用：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2930" y="943610"/>
            <a:ext cx="7919085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静态资源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(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StaticResource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)：在程序载入内存时对资源的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一次性使用，之后就不再访问这个资源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；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动态资源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(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DynamicResource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)：在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程序运行过程中才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会去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访问资源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使用动态属性的情况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资源具有依赖于系统设置的属性(如当前Windows操作系统的颜色或字体)。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准备通过编程的方式替换对象。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资源的层次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每个元素都有自己的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资源集合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，为了找到期望的资源，WPF在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元素树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中进行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递归搜索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。只要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不在同一集合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中多次使用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相同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的资源名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，就可以重用资源名称。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资源分类：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2930" y="943610"/>
            <a:ext cx="835850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资源分为：控件资源、窗口资源、应用程序资源、系统资源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应用程序资源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：如果在控件或窗口或页面找不到指定的资源。WPF会继续查找为应用程序定义的资源。定义在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App.xaml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中的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Resources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中。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----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极佳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系统资源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如果没有在应用程序资源中找到所需的资源，元素还会继续查找系统资源。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系统资源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的三个类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SystemColors 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访问系统颜色设置。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SystemFonts  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访问字体设置。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SystemParamerers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封装了大量的设置列表，这些设置描述了各种屏幕像素的标准尺寸、键盘和鼠标设置、屏幕尺寸以及各种图形效果（如热跟踪、阴影以及拖动窗口时显示窗口内容）是否已经打开。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6301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XAML命名空间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285" y="812165"/>
            <a:ext cx="837819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>
                <a:latin typeface="+mn-lt"/>
                <a:ea typeface="+mn-lt"/>
                <a:cs typeface="+mn-lt"/>
              </a:rPr>
              <a:t>XAML和.NET其他语言一样，也是通过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命名空间</a:t>
            </a:r>
            <a:r>
              <a:rPr sz="1600">
                <a:latin typeface="+mn-lt"/>
                <a:ea typeface="+mn-lt"/>
                <a:cs typeface="+mn-lt"/>
              </a:rPr>
              <a:t>有效组织起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XAML内部的相关元素类</a:t>
            </a:r>
            <a:r>
              <a:rPr sz="1600">
                <a:latin typeface="+mn-lt"/>
                <a:ea typeface="+mn-lt"/>
                <a:cs typeface="+mn-lt"/>
              </a:rPr>
              <a:t>，这里的命名空间与.NET中的命名空间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不是一一对应</a:t>
            </a:r>
            <a:r>
              <a:rPr sz="1600">
                <a:latin typeface="+mn-lt"/>
                <a:ea typeface="+mn-lt"/>
                <a:cs typeface="+mn-lt"/>
              </a:rPr>
              <a:t>的，而是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一对多</a:t>
            </a:r>
            <a:r>
              <a:rPr sz="1600">
                <a:latin typeface="+mn-lt"/>
                <a:ea typeface="+mn-lt"/>
                <a:cs typeface="+mn-lt"/>
              </a:rPr>
              <a:t>，一眼望去，都是“</a:t>
            </a:r>
            <a:r>
              <a:rPr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网址</a:t>
            </a:r>
            <a:r>
              <a:rPr sz="1600">
                <a:latin typeface="+mn-lt"/>
                <a:ea typeface="+mn-lt"/>
                <a:cs typeface="+mn-lt"/>
              </a:rPr>
              <a:t>”，这里的网址，是遵循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XAML解析器标准</a:t>
            </a:r>
            <a:r>
              <a:rPr sz="1600">
                <a:latin typeface="+mn-lt"/>
                <a:ea typeface="+mn-lt"/>
                <a:cs typeface="+mn-lt"/>
              </a:rPr>
              <a:t>的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命名规则</a:t>
            </a:r>
            <a:r>
              <a:rPr sz="1600">
                <a:latin typeface="+mn-lt"/>
                <a:ea typeface="+mn-lt"/>
                <a:cs typeface="+mn-lt"/>
              </a:rPr>
              <a:t>，而不是真正的网址</a:t>
            </a:r>
            <a:r>
              <a:rPr lang="en-US" sz="1600">
                <a:latin typeface="+mn-lt"/>
                <a:ea typeface="+mn-lt"/>
                <a:cs typeface="+mn-lt"/>
              </a:rPr>
              <a:t>.</a:t>
            </a:r>
            <a:endParaRPr 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xmlns="http://schemas.microsoft.com/winfx/2006/xaml/presentation"</a:t>
            </a:r>
            <a:endParaRPr lang="en-US" sz="16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                         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--</a:t>
            </a:r>
            <a:r>
              <a:rPr 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默认命名空间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(所有WPF类，包括构建用户界面使用的控件)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xmlns:x="http://schemas.microsoft.com/winfx/2006/xaml"   </a:t>
            </a:r>
            <a:endParaRPr lang="en-US" sz="1600">
              <a:solidFill>
                <a:srgbClr val="FF0000"/>
              </a:solidFill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rgbClr val="FF0000"/>
                </a:solidFill>
                <a:latin typeface="+mn-lt"/>
                <a:ea typeface="+mn-lt"/>
                <a:cs typeface="+mn-lt"/>
              </a:rPr>
              <a:t>                                      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  --对应一些与XAML语法和编译相关的</a:t>
            </a: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CLR名称空间</a:t>
            </a:r>
            <a:endParaRPr 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&lt;Style </a:t>
            </a:r>
            <a:r>
              <a:rPr lang="en-US" sz="1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x:key</a:t>
            </a: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="buttonMouseOver" TargetType="{</a:t>
            </a:r>
            <a:r>
              <a:rPr lang="en-US" sz="16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x:Type</a:t>
            </a: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 Button}"&gt;</a:t>
            </a:r>
            <a:endParaRPr 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xmlns和xmlns:x的</a:t>
            </a:r>
            <a:r>
              <a:rPr 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区别</a:t>
            </a:r>
            <a:r>
              <a:rPr 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在于 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x作为别名，在应用时，以前缀形式出现，而xmlns作为默认命名空间，</a:t>
            </a: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不使用前缀标识的元素，来自该命名空间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（默认命名空间）</a:t>
            </a: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。</a:t>
            </a:r>
            <a:endParaRPr 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资源字典：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2285" y="638175"/>
            <a:ext cx="843915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资源字典文件</a:t>
            </a:r>
            <a:endParaRPr lang="en-US" altLang="zh-C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   每个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Resources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属性存储着一个资源字典集合。如果希望在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多个项目之间共享资源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的话，就可以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创建一个资源字典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。资源字典是一个简单的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XAML文档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，该文档就是用于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存储资源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  <a:sym typeface="+mn-ea"/>
              </a:rPr>
              <a:t>的，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1650" y="1744980"/>
            <a:ext cx="6480175" cy="13042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85" y="3049270"/>
            <a:ext cx="5972175" cy="14370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15200" y="1907540"/>
            <a:ext cx="164909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资源字典文件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79870" y="3498850"/>
            <a:ext cx="2240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合并资源字典到应用程序资源中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957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样式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8125" y="698500"/>
            <a:ext cx="8560435" cy="3461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样式(Style)</a:t>
            </a:r>
            <a:r>
              <a:rPr lang="en-US" altLang="zh-CN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组织和重用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格式化选项的重要工具。不是使用重复的标记填充XAML,以便设置外边距、内边距、颜色以及字体等细节，而是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创建一系列封装所有这些细节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样式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，然后再需要之处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通过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属性来应用样式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样式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可应用于元素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属性值集合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。使用资源的最常见原因之一就是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保存样式</a:t>
            </a:r>
            <a:endParaRPr lang="zh-CN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先前使用资源，虽然也设置了控件的外观，但标记变得繁琐，还没有不使用简洁，为了解决这一问题，可以独立的把该控件的要设置的属性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封装到样式中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&lt;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Style 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x:Key="lblLabelStyle"&gt;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&lt;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Setter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Property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="Control.Foreground"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Value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="Black"&gt;&lt;/Setter&gt;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&lt;Setter Property="Control.BorderBrush" Value="Green"&gt;&lt;/Setter&gt;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&lt;/Style&gt;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&lt;Label Content="用户名：" 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Style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="{StaticResource 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lblLabelStyle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}" 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/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&gt;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1483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样式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-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嵌套元素：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8125" y="698500"/>
            <a:ext cx="856043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每个Style对象都封装了一个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Setter对象的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集合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。每个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Setter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对象设置元素的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单个属性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。在某些情况下不能使用简单的特性字符设置属性值。可使用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嵌套的元素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代替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.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&lt;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Setter 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Property</a:t>
            </a: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="Control.Background"&gt;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&lt;Setter.Value&gt;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   &lt;ImageBrush  TileMode="Tile" ViewboxUnits="Absolute" Viewport="0 0 32 32" ImageSource="" Opacity="0.3"&gt;&lt;/ImageBrush&gt;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    &lt;/Setter.Value&gt;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&lt;/Setter&gt;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多层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样式：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8125" y="698500"/>
            <a:ext cx="8560435" cy="2353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每个WPF元素一次只能使用一个样式对象，这像是一种限制，但由于属性值的继承和样式继承特性，这种限制实际是不存在的。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为一组控件使用相同的字体，又不想为每个控件应用相同的样式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。对于这种情况，可将他们放置到面板中，并设置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容器的样式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。只要设置的属性具有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属性值继承特性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，这些值就会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传递到子元素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。使用这种模型的属性包括</a:t>
            </a:r>
            <a:r>
              <a:rPr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IsEnabled、IsVisible、Foreground以及所有字体属性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另外一些情况，可能希望在另一个样式的基础上建立样式，可用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BasedOn</a:t>
            </a:r>
            <a:r>
              <a:rPr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特性。</a:t>
            </a: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8125" y="2849880"/>
            <a:ext cx="6819900" cy="1438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4276725"/>
            <a:ext cx="3609975" cy="285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84345" y="4194175"/>
            <a:ext cx="1633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</a:rPr>
              <a:t>应用样式</a:t>
            </a:r>
            <a:endParaRPr lang="zh-CN" altLang="en-US" sz="1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样式应用：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1640" y="784860"/>
            <a:ext cx="748347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>
                <a:latin typeface="+mn-lt"/>
                <a:ea typeface="+mn-lt"/>
              </a:rPr>
              <a:t>样式应用</a:t>
            </a:r>
            <a:r>
              <a:rPr lang="zh-CN" altLang="en-US">
                <a:latin typeface="+mn-lt"/>
                <a:ea typeface="+mn-lt"/>
              </a:rPr>
              <a:t>：</a:t>
            </a:r>
            <a:endParaRPr lang="zh-CN" altLang="en-US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+mn-lt"/>
                <a:ea typeface="+mn-lt"/>
              </a:rPr>
              <a:t>  </a:t>
            </a:r>
            <a:r>
              <a:rPr lang="zh-CN" altLang="en-US" sz="1600">
                <a:latin typeface="+mn-lt"/>
                <a:ea typeface="+mn-lt"/>
              </a:rPr>
              <a:t>   </a:t>
            </a:r>
            <a:r>
              <a:rPr lang="en-US" altLang="zh-CN" sz="1600">
                <a:latin typeface="+mn-lt"/>
                <a:ea typeface="+mn-lt"/>
              </a:rPr>
              <a:t>1.</a:t>
            </a:r>
            <a:r>
              <a:rPr lang="zh-CN" altLang="en-US" sz="1600">
                <a:latin typeface="+mn-lt"/>
                <a:ea typeface="+mn-lt"/>
              </a:rPr>
              <a:t>定义了</a:t>
            </a:r>
            <a:r>
              <a:rPr lang="en-US" altLang="zh-CN" sz="1600">
                <a:latin typeface="+mn-lt"/>
                <a:ea typeface="+mn-lt"/>
              </a:rPr>
              <a:t>key</a:t>
            </a:r>
            <a:r>
              <a:rPr lang="zh-CN" altLang="en-US" sz="1600">
                <a:latin typeface="+mn-lt"/>
                <a:ea typeface="+mn-lt"/>
              </a:rPr>
              <a:t>的样式，应用：</a:t>
            </a:r>
            <a:endParaRPr lang="zh-CN" altLang="en-US" sz="1600">
              <a:latin typeface="+mn-lt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</a:rPr>
              <a:t>     </a:t>
            </a:r>
            <a:r>
              <a:rPr lang="en-US" altLang="zh-CN" sz="1600">
                <a:latin typeface="+mn-lt"/>
                <a:ea typeface="+mn-lt"/>
              </a:rPr>
              <a:t>2.</a:t>
            </a:r>
            <a:r>
              <a:rPr lang="zh-CN" altLang="en-US" sz="1600">
                <a:latin typeface="+mn-lt"/>
                <a:ea typeface="+mn-lt"/>
              </a:rPr>
              <a:t>为特定类型定义的样式，会自动应用样式，若某一控件不想应用这一样式，</a:t>
            </a:r>
            <a:endParaRPr lang="zh-CN" altLang="en-US" sz="1600">
              <a:latin typeface="+mn-lt"/>
              <a:ea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5515" y="1246505"/>
            <a:ext cx="3448050" cy="368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355" y="1726565"/>
            <a:ext cx="1475105" cy="2660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1005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触发器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5925" y="699135"/>
            <a:ext cx="821626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触发器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     使用触发器可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自动完成简单的样式的改变，不需要使用代码，也可以完成不少工作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触发器通过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Style.Trigger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集合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链接到样式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。每个样式可以有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任意多个触发器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。每个触发器都是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System.Windows.TriggerBase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的实例。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2267585"/>
            <a:ext cx="8082280" cy="21812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简单触发器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6425" y="698500"/>
            <a:ext cx="6115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可为任何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依赖项属性</a:t>
            </a:r>
            <a:r>
              <a:rPr lang="zh-CN" altLang="en-US"/>
              <a:t>关联简单触发器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6425" y="1207770"/>
            <a:ext cx="768159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每个触发器都制定了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正在监视的属性</a:t>
            </a:r>
            <a:r>
              <a:rPr lang="zh-CN" altLang="en-US"/>
              <a:t>以及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正在等待的属性值</a:t>
            </a:r>
            <a:r>
              <a:rPr lang="zh-CN" altLang="en-US"/>
              <a:t>。当属性值出现时，将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应用Trigger.Setters</a:t>
            </a:r>
            <a:r>
              <a:rPr lang="zh-CN" altLang="en-US"/>
              <a:t>集合里的设置器。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触发器的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优点</a:t>
            </a:r>
            <a:r>
              <a:rPr lang="zh-CN" altLang="en-US"/>
              <a:t>：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不需要为翻转他们而编写任何代码。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2628265"/>
            <a:ext cx="6010275" cy="1028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多条件触发器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6425" y="698500"/>
            <a:ext cx="7931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如果希望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几个条件都满足</a:t>
            </a:r>
            <a:r>
              <a:rPr lang="zh-CN" altLang="en-US"/>
              <a:t>时才激活触发器，可使用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MultiTrigger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35" y="1066800"/>
            <a:ext cx="5400675" cy="1781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latin typeface="+mj-lt"/>
                <a:ea typeface="+mj-lt"/>
                <a:cs typeface="+mj-lt"/>
              </a:rPr>
              <a:t>事件触发器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6425" y="698500"/>
            <a:ext cx="79311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  普通触发器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等待属性发生变化</a:t>
            </a:r>
            <a:r>
              <a:rPr lang="zh-CN" altLang="en-US"/>
              <a:t>，而事件触发器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等待特定事件被引发</a:t>
            </a:r>
            <a:r>
              <a:rPr lang="zh-CN" altLang="en-US"/>
              <a:t>。事件触发器要求用户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提供一系列修改控件的动作</a:t>
            </a:r>
            <a:r>
              <a:rPr lang="zh-CN" altLang="en-US"/>
              <a:t>。这些动作常用于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动画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3580" y="1620520"/>
            <a:ext cx="5728335" cy="29051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7957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4010" y="698500"/>
            <a:ext cx="845375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模板</a:t>
            </a:r>
            <a:r>
              <a:rPr lang="en-US" altLang="zh-CN" sz="1600">
                <a:latin typeface="+mn-lt"/>
                <a:ea typeface="+mn-lt"/>
                <a:cs typeface="+mn-lt"/>
              </a:rPr>
              <a:t>——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表现形式</a:t>
            </a:r>
            <a:r>
              <a:rPr lang="zh-CN" altLang="en-US" sz="1600">
                <a:latin typeface="+mn-lt"/>
                <a:ea typeface="+mn-lt"/>
                <a:cs typeface="+mn-lt"/>
              </a:rPr>
              <a:t>。WPF中的模板同样</a:t>
            </a:r>
            <a:r>
              <a:rPr lang="en-US" altLang="zh-CN" sz="1600">
                <a:latin typeface="+mn-lt"/>
                <a:ea typeface="+mn-lt"/>
                <a:cs typeface="+mn-lt"/>
              </a:rPr>
              <a:t>——</a:t>
            </a:r>
            <a:r>
              <a:rPr lang="zh-CN" altLang="en-US" sz="1600">
                <a:latin typeface="+mn-lt"/>
                <a:ea typeface="+mn-lt"/>
                <a:cs typeface="+mn-lt"/>
              </a:rPr>
              <a:t>表现形式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在WPF中包括三种模板：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控件模板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、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和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面板模板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。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+mn-lt"/>
                <a:ea typeface="+mn-lt"/>
                <a:cs typeface="+mn-lt"/>
              </a:rPr>
              <a:t>它们都继承于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FrameworkTemplate</a:t>
            </a:r>
            <a:r>
              <a:rPr lang="zh-CN" altLang="en-US" sz="1600">
                <a:latin typeface="+mn-lt"/>
                <a:ea typeface="+mn-lt"/>
                <a:cs typeface="+mn-lt"/>
              </a:rPr>
              <a:t>基类，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控件模板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，即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控件外观外衣</a:t>
            </a:r>
            <a:r>
              <a:rPr lang="zh-CN" altLang="en-US" sz="1600">
                <a:latin typeface="+mn-lt"/>
                <a:ea typeface="+mn-lt"/>
                <a:cs typeface="+mn-lt"/>
              </a:rPr>
              <a:t>，可以通过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修改控件模板</a:t>
            </a:r>
            <a:r>
              <a:rPr lang="en-US" altLang="zh-CN" sz="1600">
                <a:latin typeface="+mn-lt"/>
                <a:ea typeface="+mn-lt"/>
                <a:cs typeface="+mn-lt"/>
              </a:rPr>
              <a:t>——</a:t>
            </a:r>
            <a:r>
              <a:rPr lang="zh-CN" altLang="en-US" sz="1600">
                <a:latin typeface="+mn-lt"/>
                <a:ea typeface="+mn-lt"/>
                <a:cs typeface="+mn-lt"/>
              </a:rPr>
              <a:t>自定义控件的外观表现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，即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数据的外衣</a:t>
            </a:r>
            <a:r>
              <a:rPr lang="zh-CN" altLang="en-US" sz="1600">
                <a:latin typeface="+mn-lt"/>
                <a:ea typeface="+mn-lt"/>
                <a:cs typeface="+mn-lt"/>
              </a:rPr>
              <a:t>。用于从一个对象中提取数据，并在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内容控件</a:t>
            </a:r>
            <a:r>
              <a:rPr lang="zh-CN" altLang="en-US" sz="1600">
                <a:latin typeface="+mn-lt"/>
                <a:ea typeface="+mn-lt"/>
                <a:cs typeface="+mn-lt"/>
              </a:rPr>
              <a:t>或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列表控件</a:t>
            </a:r>
            <a:r>
              <a:rPr lang="zh-CN" altLang="en-US" sz="1600">
                <a:latin typeface="+mn-lt"/>
                <a:ea typeface="+mn-lt"/>
                <a:cs typeface="+mn-lt"/>
              </a:rPr>
              <a:t>的各个项中显示数据。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面板模板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,  即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面板的外衣</a:t>
            </a:r>
            <a:r>
              <a:rPr lang="zh-CN" altLang="en-US" sz="1600">
                <a:latin typeface="+mn-lt"/>
                <a:ea typeface="+mn-lt"/>
                <a:cs typeface="+mn-lt"/>
              </a:rPr>
              <a:t>，而面板又用于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进行布局</a:t>
            </a:r>
            <a:r>
              <a:rPr lang="zh-CN" altLang="en-US" sz="1600">
                <a:latin typeface="+mn-lt"/>
                <a:ea typeface="+mn-lt"/>
                <a:cs typeface="+mn-lt"/>
              </a:rPr>
              <a:t>的，所以面板的外衣也就是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布局的外衣</a:t>
            </a:r>
            <a:r>
              <a:rPr lang="zh-CN" altLang="en-US" sz="1600">
                <a:latin typeface="+mn-lt"/>
                <a:ea typeface="+mn-lt"/>
                <a:cs typeface="+mn-lt"/>
              </a:rPr>
              <a:t>，通过修改面板模板</a:t>
            </a:r>
            <a:r>
              <a:rPr lang="en-US" altLang="zh-CN" sz="1600">
                <a:latin typeface="+mn-lt"/>
                <a:ea typeface="+mn-lt"/>
                <a:cs typeface="+mn-lt"/>
              </a:rPr>
              <a:t>——</a:t>
            </a:r>
            <a:r>
              <a:rPr lang="zh-CN" altLang="en-US" sz="1600">
                <a:latin typeface="+mn-lt"/>
                <a:ea typeface="+mn-lt"/>
                <a:cs typeface="+mn-lt"/>
              </a:rPr>
              <a:t>自定义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控件的布局</a:t>
            </a:r>
            <a:r>
              <a:rPr lang="zh-CN" altLang="en-US" sz="1600">
                <a:latin typeface="+mn-lt"/>
                <a:ea typeface="+mn-lt"/>
                <a:cs typeface="+mn-lt"/>
              </a:rPr>
              <a:t>。</a:t>
            </a:r>
            <a:endParaRPr lang="zh-CN" altLang="en-US" sz="16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5445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sz="2400" b="1" dirty="0">
                <a:latin typeface="+mj-lt"/>
                <a:ea typeface="+mj-lt"/>
                <a:cs typeface="+mj-lt"/>
              </a:rPr>
              <a:t>XAML命名空间的语法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285" y="812165"/>
            <a:ext cx="83781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lt"/>
                <a:cs typeface="+mn-lt"/>
              </a:rPr>
              <a:t>1. 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xmlns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[:可选映射前缀]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="命名空间描述"</a:t>
            </a:r>
            <a:endParaRPr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 b="1">
                <a:solidFill>
                  <a:srgbClr val="FF0000"/>
                </a:solidFill>
                <a:latin typeface="+mn-lt"/>
                <a:ea typeface="+mn-lt"/>
                <a:cs typeface="+mn-lt"/>
              </a:rPr>
              <a:t>注意</a:t>
            </a:r>
            <a:r>
              <a:rPr sz="1600">
                <a:latin typeface="+mn-lt"/>
                <a:ea typeface="+mn-lt"/>
                <a:cs typeface="+mn-lt"/>
              </a:rPr>
              <a:t>：没有加可选映射前缀的xmlns是WPF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默认的命名空间</a:t>
            </a:r>
            <a:r>
              <a:rPr sz="1600">
                <a:latin typeface="+mn-lt"/>
                <a:ea typeface="+mn-lt"/>
                <a:cs typeface="+mn-lt"/>
              </a:rPr>
              <a:t>，一个xaml文件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只能有一个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默认的命名空间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>
                <a:latin typeface="+mn-lt"/>
                <a:ea typeface="+mn-lt"/>
                <a:cs typeface="+mn-lt"/>
              </a:rPr>
              <a:t>一个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完整</a:t>
            </a:r>
            <a:r>
              <a:rPr sz="1600">
                <a:latin typeface="+mn-lt"/>
                <a:ea typeface="+mn-lt"/>
                <a:cs typeface="+mn-lt"/>
              </a:rPr>
              <a:t>的xaml文件，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必须具备 </a:t>
            </a:r>
            <a:r>
              <a:rPr lang="zh-CN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以上</a:t>
            </a:r>
            <a:r>
              <a:rPr sz="16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两个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命名空间</a:t>
            </a:r>
            <a:r>
              <a:rPr 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，因为不可能不用到WPF和XAML类库</a:t>
            </a:r>
            <a:r>
              <a:rPr sz="1600">
                <a:latin typeface="+mn-lt"/>
                <a:ea typeface="+mn-lt"/>
                <a:cs typeface="+mn-lt"/>
              </a:rPr>
              <a:t>。</a:t>
            </a:r>
            <a:endParaRPr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endParaRPr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>
                <a:latin typeface="+mn-lt"/>
                <a:ea typeface="+mn-lt"/>
                <a:cs typeface="+mn-lt"/>
              </a:rPr>
              <a:t>2、自定义类或程序集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映射语法</a:t>
            </a:r>
            <a:endParaRPr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None/>
            </a:pP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xmlns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[:必选映射前缀]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="clr-namespace:[命名空间];assembly=[程序集名称]"</a:t>
            </a:r>
            <a:endParaRPr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19837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</a:t>
            </a:r>
            <a:r>
              <a:rPr lang="en-US" altLang="zh-CN" sz="2400" b="1" dirty="0">
                <a:latin typeface="+mj-lt"/>
                <a:ea typeface="+mj-lt"/>
                <a:cs typeface="+mj-lt"/>
              </a:rPr>
              <a:t>2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3065" y="638810"/>
            <a:ext cx="85725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sz="1600">
                <a:latin typeface="+mn-lt"/>
                <a:ea typeface="+mn-lt"/>
                <a:cs typeface="+mn-lt"/>
              </a:rPr>
              <a:t>WPF模板其实都是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外观的表现形式</a:t>
            </a:r>
            <a:r>
              <a:rPr sz="1600">
                <a:latin typeface="+mn-lt"/>
                <a:ea typeface="+mn-lt"/>
                <a:cs typeface="+mn-lt"/>
              </a:rPr>
              <a:t>，不管是控件模板、数据模板还是面板模板，其都是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改变</a:t>
            </a:r>
            <a:r>
              <a:rPr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的表现形式</a:t>
            </a:r>
            <a:r>
              <a:rPr sz="1600">
                <a:latin typeface="+mn-lt"/>
                <a:ea typeface="+mn-lt"/>
                <a:cs typeface="+mn-lt"/>
              </a:rPr>
              <a:t>。只不过这三种控件的</a:t>
            </a: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作用点不一样</a:t>
            </a:r>
            <a:r>
              <a:rPr sz="1600">
                <a:latin typeface="+mn-lt"/>
                <a:ea typeface="+mn-lt"/>
                <a:cs typeface="+mn-lt"/>
              </a:rPr>
              <a:t>罢了。</a:t>
            </a:r>
            <a:endParaRPr sz="1600">
              <a:latin typeface="+mn-l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控件模板</a:t>
            </a:r>
            <a:r>
              <a:rPr lang="zh-CN" sz="1600">
                <a:latin typeface="+mn-lt"/>
                <a:ea typeface="+mn-lt"/>
                <a:cs typeface="+mn-lt"/>
              </a:rPr>
              <a:t>：</a:t>
            </a:r>
            <a:r>
              <a:rPr sz="1600">
                <a:latin typeface="+mn-lt"/>
                <a:ea typeface="+mn-lt"/>
                <a:cs typeface="+mn-lt"/>
              </a:rPr>
              <a:t>针对于 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控件本身</a:t>
            </a:r>
            <a:r>
              <a:rPr sz="1600">
                <a:latin typeface="+mn-lt"/>
                <a:ea typeface="+mn-lt"/>
                <a:cs typeface="+mn-lt"/>
              </a:rPr>
              <a:t>，修改它可以改变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控件本身表现</a:t>
            </a:r>
            <a:r>
              <a:rPr sz="1600">
                <a:latin typeface="+mn-lt"/>
                <a:ea typeface="+mn-lt"/>
                <a:cs typeface="+mn-lt"/>
              </a:rPr>
              <a:t>的样子；</a:t>
            </a:r>
            <a:endParaRPr sz="1600">
              <a:latin typeface="+mn-l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数据模板</a:t>
            </a:r>
            <a:r>
              <a:rPr sz="1600">
                <a:latin typeface="+mn-lt"/>
                <a:ea typeface="+mn-lt"/>
                <a:cs typeface="+mn-lt"/>
              </a:rPr>
              <a:t>针对控件的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</a:t>
            </a:r>
            <a:r>
              <a:rPr sz="1600">
                <a:latin typeface="+mn-lt"/>
                <a:ea typeface="+mn-lt"/>
                <a:cs typeface="+mn-lt"/>
              </a:rPr>
              <a:t>，修改它可以改变控件绑定的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数据表现</a:t>
            </a:r>
            <a:r>
              <a:rPr sz="1600">
                <a:latin typeface="+mn-lt"/>
                <a:ea typeface="+mn-lt"/>
                <a:cs typeface="+mn-lt"/>
              </a:rPr>
              <a:t>样子。既然是决定数据的表现，从而决定其一般应用于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数据绑定控件</a:t>
            </a:r>
            <a:r>
              <a:rPr sz="1600">
                <a:latin typeface="+mn-lt"/>
                <a:ea typeface="+mn-lt"/>
                <a:cs typeface="+mn-lt"/>
              </a:rPr>
              <a:t>，如ListBox、ListView等控件。</a:t>
            </a:r>
            <a:endParaRPr sz="1600">
              <a:latin typeface="+mn-lt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lt"/>
                <a:cs typeface="+mn-lt"/>
              </a:rPr>
              <a:t>面板模板</a:t>
            </a:r>
            <a:r>
              <a:rPr sz="1600">
                <a:latin typeface="+mn-lt"/>
                <a:ea typeface="+mn-lt"/>
                <a:cs typeface="+mn-lt"/>
              </a:rPr>
              <a:t>则针对于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控件的布局</a:t>
            </a:r>
            <a:r>
              <a:rPr sz="1600">
                <a:latin typeface="+mn-lt"/>
                <a:ea typeface="+mn-lt"/>
                <a:cs typeface="+mn-lt"/>
              </a:rPr>
              <a:t>，修改它可以影响控件的</a:t>
            </a:r>
            <a:r>
              <a:rPr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布局方式</a:t>
            </a:r>
            <a:r>
              <a:rPr sz="1600">
                <a:latin typeface="+mn-lt"/>
                <a:ea typeface="+mn-lt"/>
                <a:cs typeface="+mn-lt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2430" y="2946400"/>
            <a:ext cx="8752205" cy="1706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None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要修改控件模板，则首先需要了解控件的组成。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Button由多个可视化元素组成——使按钮具有阴影背景特征的边框(由</a:t>
            </a:r>
            <a:r>
              <a:rPr lang="en-US" sz="1400">
                <a:latin typeface="+mn-lt"/>
                <a:ea typeface="+mn-lt"/>
                <a:cs typeface="+mn-lt"/>
                <a:sym typeface="+mn-ea"/>
              </a:rPr>
              <a:t>Border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类表示)、内部的容器(一个ContentPresenter对象)</a:t>
            </a:r>
            <a:r>
              <a:rPr lang="zh-CN" sz="1400">
                <a:latin typeface="+mn-lt"/>
                <a:ea typeface="+mn-lt"/>
                <a:cs typeface="+mn-lt"/>
                <a:sym typeface="+mn-ea"/>
              </a:rPr>
              <a:t>、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存储按钮文本的文本块控件(由TextBlock表示)。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上面的可视化树和逻辑树结构并不是我凭空想象出来的，而是有事实依据的，我们可以通过VisualTreeHelper类和LogicTreeHelper类提供的方法来查看窗口的可视化树和逻辑树</a:t>
            </a:r>
            <a:endParaRPr lang="zh-CN" altLang="en-US" sz="1400"/>
          </a:p>
        </p:txBody>
      </p:sp>
    </p:spTree>
  </p:cSld>
  <p:clrMapOvr>
    <a:masterClrMapping/>
  </p:clrMapOvr>
  <p:transition spd="slow">
    <p:push dir="u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93065" y="1002665"/>
            <a:ext cx="875093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None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要修改控件模板，则首先需要了解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控件的组成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。</a:t>
            </a: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Button由多个可视化元素组成——</a:t>
            </a:r>
            <a:endParaRPr sz="1400">
              <a:latin typeface="+mn-lt"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使按钮具有阴影背景特征的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边框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(由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ButtonChrome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类表示)、</a:t>
            </a:r>
            <a:endParaRPr sz="1400">
              <a:latin typeface="+mn-lt"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内部的容器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(一个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ContentPresenter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对象)</a:t>
            </a:r>
            <a:r>
              <a:rPr lang="zh-CN" sz="1400">
                <a:latin typeface="+mn-lt"/>
                <a:ea typeface="+mn-lt"/>
                <a:cs typeface="+mn-lt"/>
                <a:sym typeface="+mn-ea"/>
              </a:rPr>
              <a:t>、</a:t>
            </a:r>
            <a:endParaRPr lang="zh-CN" sz="1400">
              <a:latin typeface="+mn-lt"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sz="1400">
                <a:latin typeface="+mn-lt"/>
                <a:ea typeface="+mn-lt"/>
                <a:cs typeface="+mn-lt"/>
                <a:sym typeface="+mn-ea"/>
              </a:rPr>
              <a:t>存储按钮文本的文本块控件(由T</a:t>
            </a:r>
            <a:r>
              <a:rPr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extBlock</a:t>
            </a:r>
            <a:r>
              <a:rPr sz="1400">
                <a:latin typeface="+mn-lt"/>
                <a:ea typeface="+mn-lt"/>
                <a:cs typeface="+mn-lt"/>
                <a:sym typeface="+mn-ea"/>
              </a:rPr>
              <a:t>表示)。</a:t>
            </a:r>
            <a:endParaRPr sz="1400">
              <a:latin typeface="+mn-lt"/>
              <a:ea typeface="+mn-lt"/>
              <a:cs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None/>
            </a:pPr>
            <a:endParaRPr sz="14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使用控件模板</a:t>
            </a:r>
            <a:r>
              <a:rPr lang="zh-CN" altLang="en-US" sz="1600">
                <a:latin typeface="+mn-lt"/>
                <a:ea typeface="+mn-lt"/>
                <a:cs typeface="+mn-lt"/>
              </a:rPr>
              <a:t>非常简单：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>
                <a:latin typeface="+mn-lt"/>
                <a:ea typeface="+mn-lt"/>
                <a:cs typeface="+mn-lt"/>
              </a:rPr>
              <a:t>  </a:t>
            </a:r>
            <a:r>
              <a:rPr lang="en-US" altLang="zh-CN" sz="1600">
                <a:latin typeface="+mn-lt"/>
                <a:ea typeface="+mn-lt"/>
                <a:cs typeface="+mn-lt"/>
              </a:rPr>
              <a:t>1.</a:t>
            </a:r>
            <a:r>
              <a:rPr lang="zh-CN" altLang="en-US" sz="1600">
                <a:latin typeface="+mn-lt"/>
                <a:ea typeface="+mn-lt"/>
                <a:cs typeface="+mn-lt"/>
              </a:rPr>
              <a:t> 首先在资源集合中创建一个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ControlTemplate</a:t>
            </a:r>
            <a:r>
              <a:rPr lang="zh-CN" altLang="en-US" sz="1600">
                <a:latin typeface="+mn-lt"/>
                <a:ea typeface="+mn-lt"/>
                <a:cs typeface="+mn-lt"/>
              </a:rPr>
              <a:t>，并指定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key</a:t>
            </a:r>
            <a:r>
              <a:rPr lang="zh-CN" altLang="en-US" sz="1600">
                <a:latin typeface="+mn-lt"/>
                <a:ea typeface="+mn-lt"/>
                <a:cs typeface="+mn-lt"/>
              </a:rPr>
              <a:t>标记</a:t>
            </a:r>
            <a:endParaRPr lang="zh-CN" altLang="en-US" sz="1600">
              <a:latin typeface="+mn-lt"/>
              <a:ea typeface="+mn-lt"/>
              <a:cs typeface="+mn-lt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>
                <a:latin typeface="+mn-lt"/>
                <a:ea typeface="+mn-lt"/>
                <a:cs typeface="+mn-lt"/>
              </a:rPr>
              <a:t>  </a:t>
            </a:r>
            <a:r>
              <a:rPr lang="en-US" altLang="zh-CN" sz="1600">
                <a:latin typeface="+mn-lt"/>
                <a:ea typeface="+mn-lt"/>
                <a:cs typeface="+mn-lt"/>
              </a:rPr>
              <a:t>2.</a:t>
            </a:r>
            <a:r>
              <a:rPr lang="zh-CN" altLang="en-US" sz="1600">
                <a:latin typeface="+mn-lt"/>
                <a:ea typeface="+mn-lt"/>
                <a:cs typeface="+mn-lt"/>
              </a:rPr>
              <a:t> 然后赋值到控件的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</a:rPr>
              <a:t>Template</a:t>
            </a:r>
            <a:r>
              <a:rPr lang="zh-CN" altLang="en-US" sz="1600">
                <a:latin typeface="+mn-lt"/>
                <a:ea typeface="+mn-lt"/>
                <a:cs typeface="+mn-lt"/>
              </a:rPr>
              <a:t>属性中。</a:t>
            </a:r>
            <a:r>
              <a:rPr lang="zh-CN" altLang="en-US" sz="1400">
                <a:latin typeface="+mn-lt"/>
                <a:ea typeface="+mn-lt"/>
                <a:cs typeface="+mn-lt"/>
              </a:rPr>
              <a:t>　　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92265" y="3337560"/>
            <a:ext cx="22002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+mn-lt"/>
                <a:ea typeface="+mn-lt"/>
                <a:cs typeface="+mn-lt"/>
              </a:rPr>
              <a:t>还可以直接在控件内部以标签的方式直接定义控件的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lt"/>
                <a:cs typeface="+mn-lt"/>
                <a:sym typeface="+mn-ea"/>
              </a:rPr>
              <a:t>ControlTemplate</a:t>
            </a:r>
            <a:endParaRPr lang="zh-CN" altLang="en-US" sz="1400">
              <a:latin typeface="+mn-lt"/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0149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控件模板定义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1650" y="1072515"/>
            <a:ext cx="7581900" cy="2571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1200" y="638175"/>
            <a:ext cx="477393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以下定义一个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Label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的</a:t>
            </a:r>
            <a:r>
              <a:rPr lang="zh-CN" altLang="en-US" sz="1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控件模板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" y="3910965"/>
            <a:ext cx="3314700" cy="219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19245" y="3782695"/>
            <a:ext cx="275717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应用控件模板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数据模板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97180" y="698500"/>
            <a:ext cx="8654415" cy="2538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数据模板</a:t>
            </a:r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数据的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外衣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，数据模板是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一段定义如何绑定数据对象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XAML标记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有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两种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类型的控件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支持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数据模板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：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内容控件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属性支持数据模板。内容模板用于显示任何放在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属性中的内容。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列表控件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，即继承自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ItemsControl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类的控件，通过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属性支持数据模板。该模板用于显示由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Source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提供集合中的每一项。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　　基于列表的模板实际上是以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内容控件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模板为基础的，因为列表中的每一项由一个内容控件包装的。如ListBox控件的ListBoxItem元素是一个</a:t>
            </a:r>
            <a:r>
              <a:rPr lang="en-US" altLang="zh-CN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ContentControl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929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数据模板定义与使用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0" y="798830"/>
            <a:ext cx="7038975" cy="2438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3397885"/>
            <a:ext cx="4438650" cy="247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1015" y="3644900"/>
            <a:ext cx="81191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使用DataTemplate：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1.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首先在资源集合中创建一个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数据模板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，并设置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key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标签。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r>
              <a:rPr lang="en-US" altLang="zh-CN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2.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将key赋值到控件的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CellTemplate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或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ContentTemplate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或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ItemTemplate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属性上即可。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929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控件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模板与数据模板：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21310" y="638175"/>
            <a:ext cx="850138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控件外观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ControlTemplate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，数据外观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DataTemplate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，它们正是Control类的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和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两个属性的值。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　　一般来说，ControlTemplate内</a:t>
            </a:r>
            <a:r>
              <a:rPr lang="en-US" altLang="zh-CN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ContentPresenter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</a:t>
            </a:r>
            <a:r>
              <a:rPr lang="zh-CN" altLang="en-US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ContentTemplate</a:t>
            </a:r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</a:t>
            </a:r>
            <a:r>
              <a:rPr lang="en-US" altLang="zh-CN" sz="1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——</a:t>
            </a:r>
            <a:r>
              <a:rPr lang="zh-CN" altLang="en-US" sz="1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DataTemplate</a:t>
            </a:r>
            <a:r>
              <a:rPr lang="zh-CN" altLang="en-US" sz="14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类型</a:t>
            </a:r>
            <a:endParaRPr lang="zh-CN" altLang="en-US" sz="14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005" y="1742440"/>
            <a:ext cx="4989830" cy="26650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05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2285" y="698500"/>
            <a:ext cx="805815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　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ItemsPanelTemplate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用于指定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项的布局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 ItemsControl 类型具有一个类型为ItemsPanelTemplate 的 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ItemsPanel 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　　每种ItemsControl都有其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默认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的ItemsPanelTemplate。对于 ListBox，默认值使用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VirtualizingStackPanel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 对于 MenuItem，默认值使用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WrapPanel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 对于 StatusBar，默认值使用 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DockPanel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6115" y="2636520"/>
            <a:ext cx="78943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自定义面板模板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与自定义数据模板和控件面板一样简单，一样只需要首先</a:t>
            </a:r>
            <a:r>
              <a:rPr lang="zh-CN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定义一个面板模板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在资源集合中，然后将其Key指定给</a:t>
            </a:r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ItemsPanel</a:t>
            </a:r>
            <a:r>
              <a:rPr lang="zh-CN" altLang="en-US" sz="1600">
                <a:latin typeface="微软雅黑" panose="020B0503020204020204" pitchFamily="2" charset="-122"/>
                <a:ea typeface="微软雅黑" panose="020B0503020204020204" pitchFamily="2" charset="-122"/>
                <a:cs typeface="微软雅黑" panose="020B0503020204020204" pitchFamily="2" charset="-122"/>
              </a:rPr>
              <a:t>属性即可。</a:t>
            </a:r>
            <a:endParaRPr lang="zh-CN" altLang="en-US" sz="1600">
              <a:latin typeface="微软雅黑" panose="020B0503020204020204" pitchFamily="2" charset="-122"/>
              <a:ea typeface="微软雅黑" panose="020B0503020204020204" pitchFamily="2" charset="-122"/>
              <a:cs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39293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WPF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面板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模板定义与使用：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698500"/>
            <a:ext cx="4371975" cy="1371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2184400"/>
            <a:ext cx="3829050" cy="2762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44316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HierarchicalDataTemplate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915035"/>
            <a:ext cx="89725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HierarchicalDataTemplate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（分层数据模板）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支持HeaderedItemsControl的</a:t>
            </a:r>
            <a:r>
              <a:rPr lang="zh-CN" altLang="en-US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数据模板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，就是用来定义</a:t>
            </a:r>
            <a:r>
              <a:rPr lang="zh-CN" altLang="en-US" sz="1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分层数据样式的模板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一般应用在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MenuItem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或</a:t>
            </a: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TreeViewItem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父类：</a:t>
            </a:r>
            <a:r>
              <a:rPr lang="en-US" altLang="zh-CN" sz="1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+mj-lt"/>
                <a:cs typeface="+mj-lt"/>
                <a:sym typeface="+mn-ea"/>
              </a:rPr>
              <a:t>DataTemplate</a:t>
            </a:r>
            <a:endParaRPr lang="en-US" altLang="zh-CN" sz="1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属性：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ItemsSource 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数据模板的绑定   </a:t>
            </a: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ItemTemplate  </a:t>
            </a:r>
            <a:r>
              <a:rPr sz="1400" dirty="0">
                <a:latin typeface="+mj-lt"/>
                <a:ea typeface="+mj-lt"/>
                <a:cs typeface="+mj-lt"/>
                <a:sym typeface="+mn-ea"/>
              </a:rPr>
              <a:t>以指示如何显示数据层次结构中的下一个级别中的项目 </a:t>
            </a:r>
            <a:endParaRPr sz="1400" dirty="0"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ItemContainerStyle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应用于每个子项的项容器  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AlternationCount  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交替项的子项目的容器的数量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(DateTemplate)DataType</a:t>
            </a:r>
            <a:r>
              <a:rPr lang="en-US" altLang="zh-CN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:</a:t>
            </a:r>
            <a:r>
              <a:rPr lang="zh-CN" altLang="en-US" sz="1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lt"/>
                <a:cs typeface="+mj-lt"/>
                <a:sym typeface="+mn-ea"/>
              </a:rPr>
              <a:t>DataTemplate 所针对的类型</a:t>
            </a:r>
            <a:endParaRPr lang="zh-CN" altLang="en-US" sz="1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lt"/>
              <a:cs typeface="+mj-lt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65" y="2621915"/>
            <a:ext cx="7419975" cy="1397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"/>
          <p:cNvSpPr/>
          <p:nvPr/>
        </p:nvSpPr>
        <p:spPr>
          <a:xfrm>
            <a:off x="0" y="4562474"/>
            <a:ext cx="9144000" cy="581026"/>
          </a:xfrm>
          <a:prstGeom prst="rect">
            <a:avLst/>
          </a:prstGeom>
          <a:solidFill>
            <a:srgbClr val="282828"/>
          </a:solidFill>
          <a:ln w="9525">
            <a:noFill/>
          </a:ln>
        </p:spPr>
        <p:txBody>
          <a:bodyPr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12291" name="矩形 27"/>
          <p:cNvSpPr/>
          <p:nvPr/>
        </p:nvSpPr>
        <p:spPr>
          <a:xfrm>
            <a:off x="501650" y="177800"/>
            <a:ext cx="24885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latin typeface="+mj-lt"/>
                <a:ea typeface="+mj-lt"/>
                <a:cs typeface="+mj-lt"/>
              </a:rPr>
              <a:t>TreeView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绑定</a:t>
            </a:r>
            <a:r>
              <a:rPr lang="zh-CN" altLang="en-US" sz="2400" b="1" dirty="0">
                <a:latin typeface="+mj-lt"/>
                <a:ea typeface="+mj-lt"/>
                <a:cs typeface="+mj-lt"/>
              </a:rPr>
              <a:t>：</a:t>
            </a:r>
            <a:endParaRPr lang="zh-CN" altLang="en-US" sz="2400" b="1" dirty="0">
              <a:latin typeface="+mj-lt"/>
              <a:ea typeface="+mj-lt"/>
              <a:cs typeface="+mj-lt"/>
            </a:endParaRPr>
          </a:p>
        </p:txBody>
      </p:sp>
      <p:sp>
        <p:nvSpPr>
          <p:cNvPr id="12292" name="等腰三角形 28"/>
          <p:cNvSpPr/>
          <p:nvPr/>
        </p:nvSpPr>
        <p:spPr>
          <a:xfrm rot="5400000">
            <a:off x="-39687" y="157163"/>
            <a:ext cx="581025" cy="501650"/>
          </a:xfrm>
          <a:prstGeom prst="triangle">
            <a:avLst>
              <a:gd name="adj" fmla="val 50000"/>
            </a:avLst>
          </a:prstGeom>
          <a:solidFill>
            <a:srgbClr val="282828"/>
          </a:solidFill>
          <a:ln w="9525">
            <a:noFill/>
          </a:ln>
        </p:spPr>
        <p:txBody>
          <a:bodyPr vert="horz" wrap="square" anchor="ctr"/>
          <a:lstStyle/>
          <a:p>
            <a:pPr algn="ctr"/>
            <a:endParaRPr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0" y="-5079364"/>
            <a:ext cx="5080000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1200" b="1">
                <a:solidFill>
                  <a:srgbClr val="666666"/>
                </a:solidFill>
                <a:latin typeface="Calibri" panose="020F0502020204030204" charset="0"/>
                <a:ea typeface="宋体" panose="02010600030101010101" pitchFamily="2" charset="-122"/>
                <a:cs typeface="Verdana" panose="020B0604030504040204" charset="0"/>
              </a:rPr>
              <a:t>Character </a:t>
            </a:r>
            <a:r>
              <a:rPr lang="zh-CN" sz="1200" b="1">
                <a:solidFill>
                  <a:srgbClr val="666666"/>
                </a:solidFill>
                <a:ea typeface="宋体" panose="02010600030101010101" pitchFamily="2" charset="-122"/>
              </a:rPr>
              <a:t>字符串：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929005"/>
            <a:ext cx="7890510" cy="26600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REFSHAPE" val="377824796"/>
  <p:tag name="KSO_WM_UNIT_PLACING_PICTURE_USER_VIEWPORT" val="{&quot;height&quot;:3098,&quot;width&quot;:10065}"/>
</p:tagLst>
</file>

<file path=ppt/tags/tag2.xml><?xml version="1.0" encoding="utf-8"?>
<p:tagLst xmlns:p="http://schemas.openxmlformats.org/presentationml/2006/main">
  <p:tag name="KSO_WM_UNIT_PLACING_PICTURE_USER_VIEWPORT" val="{&quot;height&quot;:2370,&quot;width&quot;:6210}"/>
</p:tagLst>
</file>

<file path=ppt/tags/tag3.xml><?xml version="1.0" encoding="utf-8"?>
<p:tagLst xmlns:p="http://schemas.openxmlformats.org/presentationml/2006/main">
  <p:tag name="KSO_WM_UNIT_PLACING_PICTURE_USER_VIEWPORT" val="{&quot;height&quot;:3030,&quot;width&quot;:8040}"/>
</p:tagLst>
</file>

<file path=ppt/tags/tag4.xml><?xml version="1.0" encoding="utf-8"?>
<p:tagLst xmlns:p="http://schemas.openxmlformats.org/presentationml/2006/main">
  <p:tag name="KSO_WM_UNIT_PLACING_PICTURE_USER_VIEWPORT" val="{&quot;height&quot;:3120,&quot;width&quot;:5295}"/>
</p:tagLst>
</file>

<file path=ppt/tags/tag5.xml><?xml version="1.0" encoding="utf-8"?>
<p:tagLst xmlns:p="http://schemas.openxmlformats.org/presentationml/2006/main">
  <p:tag name="KSO_WM_UNIT_PLACING_PICTURE_USER_VIEWPORT" val="{&quot;height&quot;:3120,&quot;width&quot;:5295}"/>
</p:tagLst>
</file>

<file path=ppt/tags/tag6.xml><?xml version="1.0" encoding="utf-8"?>
<p:tagLst xmlns:p="http://schemas.openxmlformats.org/presentationml/2006/main">
  <p:tag name="KSO_WM_UNIT_PLACING_PICTURE_USER_VIEWPORT" val="{&quot;height&quot;:2340,&quot;width&quot;:11625}"/>
</p:tagLst>
</file>

<file path=ppt/tags/tag7.xml><?xml version="1.0" encoding="utf-8"?>
<p:tagLst xmlns:p="http://schemas.openxmlformats.org/presentationml/2006/main">
  <p:tag name="KSO_WM_UNIT_PLACING_PICTURE_USER_VIEWPORT" val="{&quot;height&quot;:2265,&quot;width&quot;:10740}"/>
</p:tagLst>
</file>

<file path=ppt/tags/tag8.xml><?xml version="1.0" encoding="utf-8"?>
<p:tagLst xmlns:p="http://schemas.openxmlformats.org/presentationml/2006/main">
  <p:tag name="KSO_WM_UNIT_PLACING_PICTURE_USER_VIEWPORT" val="{&quot;height&quot;:4575,&quot;width&quot;:8235}"/>
</p:tagLst>
</file>

<file path=ppt/tags/tag9.xml><?xml version="1.0" encoding="utf-8"?>
<p:tagLst xmlns:p="http://schemas.openxmlformats.org/presentationml/2006/main">
  <p:tag name="KSO_WM_UNIT_PLACING_PICTURE_USER_VIEWPORT" val="{&quot;height&quot;:4050,&quot;width&quot;:11940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33124</Words>
  <Application>WPS 演示</Application>
  <PresentationFormat>全屏显示(16:9)</PresentationFormat>
  <Paragraphs>1343</Paragraphs>
  <Slides>105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15" baseType="lpstr">
      <vt:lpstr>Arial</vt:lpstr>
      <vt:lpstr>宋体</vt:lpstr>
      <vt:lpstr>Wingdings</vt:lpstr>
      <vt:lpstr>微软雅黑</vt:lpstr>
      <vt:lpstr>Calibri</vt:lpstr>
      <vt:lpstr>Impact</vt:lpstr>
      <vt:lpstr>Verdana</vt:lpstr>
      <vt:lpstr>Wingdings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1302</cp:revision>
  <dcterms:created xsi:type="dcterms:W3CDTF">2014-02-20T03:23:00Z</dcterms:created>
  <dcterms:modified xsi:type="dcterms:W3CDTF">2022-01-26T14:43:08Z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