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79" r:id="rId3"/>
    <p:sldId id="465" r:id="rId4"/>
    <p:sldId id="480" r:id="rId5"/>
    <p:sldId id="481" r:id="rId6"/>
    <p:sldId id="719" r:id="rId7"/>
    <p:sldId id="484" r:id="rId8"/>
    <p:sldId id="487" r:id="rId9"/>
    <p:sldId id="485" r:id="rId10"/>
    <p:sldId id="486" r:id="rId11"/>
    <p:sldId id="488" r:id="rId12"/>
    <p:sldId id="489" r:id="rId13"/>
    <p:sldId id="490" r:id="rId14"/>
    <p:sldId id="491" r:id="rId15"/>
    <p:sldId id="492" r:id="rId16"/>
    <p:sldId id="493" r:id="rId17"/>
    <p:sldId id="928" r:id="rId18"/>
    <p:sldId id="927" r:id="rId19"/>
    <p:sldId id="618" r:id="rId20"/>
    <p:sldId id="619" r:id="rId21"/>
    <p:sldId id="498" r:id="rId22"/>
    <p:sldId id="497" r:id="rId23"/>
    <p:sldId id="501" r:id="rId24"/>
    <p:sldId id="499" r:id="rId25"/>
    <p:sldId id="500" r:id="rId26"/>
    <p:sldId id="526" r:id="rId27"/>
    <p:sldId id="502" r:id="rId28"/>
    <p:sldId id="503" r:id="rId29"/>
    <p:sldId id="507" r:id="rId30"/>
    <p:sldId id="525" r:id="rId31"/>
    <p:sldId id="528" r:id="rId32"/>
    <p:sldId id="529" r:id="rId33"/>
    <p:sldId id="532" r:id="rId34"/>
    <p:sldId id="671" r:id="rId35"/>
    <p:sldId id="670" r:id="rId36"/>
    <p:sldId id="672" r:id="rId37"/>
    <p:sldId id="673" r:id="rId38"/>
    <p:sldId id="611" r:id="rId39"/>
    <p:sldId id="610" r:id="rId40"/>
    <p:sldId id="613" r:id="rId41"/>
    <p:sldId id="615" r:id="rId42"/>
    <p:sldId id="686" r:id="rId43"/>
    <p:sldId id="616" r:id="rId44"/>
    <p:sldId id="687" r:id="rId45"/>
    <p:sldId id="806" r:id="rId46"/>
    <p:sldId id="807" r:id="rId47"/>
    <p:sldId id="808" r:id="rId48"/>
    <p:sldId id="809" r:id="rId49"/>
    <p:sldId id="810" r:id="rId50"/>
    <p:sldId id="683" r:id="rId51"/>
    <p:sldId id="684" r:id="rId52"/>
    <p:sldId id="692" r:id="rId53"/>
    <p:sldId id="694" r:id="rId54"/>
    <p:sldId id="695" r:id="rId55"/>
    <p:sldId id="697" r:id="rId56"/>
    <p:sldId id="931" r:id="rId57"/>
    <p:sldId id="932" r:id="rId58"/>
    <p:sldId id="698" r:id="rId59"/>
    <p:sldId id="700" r:id="rId60"/>
    <p:sldId id="933" r:id="rId61"/>
    <p:sldId id="934" r:id="rId62"/>
    <p:sldId id="704" r:id="rId63"/>
    <p:sldId id="705" r:id="rId64"/>
    <p:sldId id="706" r:id="rId65"/>
    <p:sldId id="858" r:id="rId66"/>
    <p:sldId id="859" r:id="rId67"/>
    <p:sldId id="893" r:id="rId68"/>
    <p:sldId id="937" r:id="rId69"/>
    <p:sldId id="938" r:id="rId70"/>
    <p:sldId id="709" r:id="rId71"/>
    <p:sldId id="710" r:id="rId72"/>
    <p:sldId id="939" r:id="rId73"/>
    <p:sldId id="929" r:id="rId74"/>
    <p:sldId id="930" r:id="rId75"/>
    <p:sldId id="720" r:id="rId76"/>
    <p:sldId id="721" r:id="rId77"/>
    <p:sldId id="722" r:id="rId78"/>
    <p:sldId id="723" r:id="rId79"/>
    <p:sldId id="724" r:id="rId80"/>
    <p:sldId id="725" r:id="rId81"/>
    <p:sldId id="726" r:id="rId82"/>
    <p:sldId id="727" r:id="rId83"/>
    <p:sldId id="728" r:id="rId84"/>
    <p:sldId id="729" r:id="rId85"/>
    <p:sldId id="730" r:id="rId86"/>
    <p:sldId id="731" r:id="rId87"/>
    <p:sldId id="732" r:id="rId88"/>
    <p:sldId id="733" r:id="rId89"/>
    <p:sldId id="734" r:id="rId90"/>
    <p:sldId id="735" r:id="rId91"/>
    <p:sldId id="736" r:id="rId92"/>
    <p:sldId id="737" r:id="rId93"/>
    <p:sldId id="738" r:id="rId94"/>
    <p:sldId id="739" r:id="rId95"/>
    <p:sldId id="740" r:id="rId96"/>
    <p:sldId id="741" r:id="rId97"/>
    <p:sldId id="742" r:id="rId98"/>
    <p:sldId id="743" r:id="rId99"/>
    <p:sldId id="935" r:id="rId100"/>
    <p:sldId id="936" r:id="rId101"/>
    <p:sldId id="712" r:id="rId102"/>
    <p:sldId id="713" r:id="rId104"/>
    <p:sldId id="714" r:id="rId105"/>
    <p:sldId id="716" r:id="rId106"/>
    <p:sldId id="715" r:id="rId107"/>
    <p:sldId id="289" r:id="rId10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57.png"/><Relationship Id="rId1" Type="http://schemas.openxmlformats.org/officeDocument/2006/relationships/tags" Target="../tags/tag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tags" Target="../tags/tag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tags" Target="../tags/tag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1" Type="http://schemas.openxmlformats.org/officeDocument/2006/relationships/tags" Target="../tags/tag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tags" Target="../tags/tag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-6350" y="-297815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2190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WPF</a:t>
            </a:r>
            <a:endParaRPr 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WPF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Xaml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、控件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667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App.xaml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的入口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-21474826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638175"/>
            <a:ext cx="6993255" cy="2923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0525" y="3648710"/>
            <a:ext cx="7357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StartupUri</a:t>
            </a:r>
            <a:r>
              <a:rPr lang="zh-CN" altLang="en-US"/>
              <a:t>="MainWindow.xaml"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指定起始文件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&lt;Application.Resources&gt;</a:t>
            </a:r>
            <a:r>
              <a:rPr lang="zh-CN" altLang="en-US"/>
              <a:t>  定义整个WPF应用程序的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相关资源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10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之路由事件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r>
              <a:rPr lang="zh-CN" altLang="en-US" sz="16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事件所有者、 事件、事件处理程序、订阅关系</a:t>
            </a:r>
            <a:r>
              <a:rPr lang="zh-CN" altLang="en-US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中的事件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一种可以针对元素树中的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多个侦听器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而不是仅仅针对引发该事件的对象调用处理程序的事件，也就是说，触发事件源的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父级或子级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如果都有对该事件的监听，则都能触发事件。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：路由事件是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一种用于元素树的事件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，当路由事件触发后，它可以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向上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或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向下</a:t>
            </a:r>
            <a:r>
              <a:rPr lang="zh-CN" altLang="en-US" sz="14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遍历可视树和逻辑树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，他用一种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简单而持久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的方式在每个元素上触发，而</a:t>
            </a:r>
            <a:r>
              <a:rPr lang="zh-CN" altLang="en-US" sz="14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不需要任何定制的代码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（如果用传统的方式实现一个操作，执行整个事件的调用则需要执行代码将事件串联起来）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路由事件策略：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策略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：路由事件实现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遍历元素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方式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：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冒泡：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由事件源从下向上传递，一直到根元素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直接：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只有事件源才有响应事件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隧道：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从元素树根部依次向下传递，一直到事件源</a:t>
            </a:r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：一般情况下，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提供的输入事件都是以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隧道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/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冒泡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成对实现的，隧道事件常常以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Preview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开头。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鼠标事件：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MouseEnter  MouseLeave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MouseMove</a:t>
            </a:r>
            <a:r>
              <a:rPr lang="en-US" altLang="zh-CN" dirty="0">
                <a:sym typeface="+mn-ea"/>
              </a:rPr>
              <a:t>                             </a:t>
            </a:r>
            <a:r>
              <a:rPr lang="en-US" altLang="zh-CN" dirty="0" err="1">
                <a:sym typeface="+mn-ea"/>
              </a:rPr>
              <a:t>PreviewMouseMove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MouseLeftButtonDown</a:t>
            </a:r>
            <a:r>
              <a:rPr lang="en-US" altLang="zh-CN" dirty="0">
                <a:sym typeface="+mn-ea"/>
              </a:rPr>
              <a:t>            </a:t>
            </a:r>
            <a:r>
              <a:rPr lang="en-US" altLang="zh-CN" dirty="0" err="1">
                <a:sym typeface="+mn-ea"/>
              </a:rPr>
              <a:t>PreviewMouseLeftButtonDown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MouseRightButtonDown</a:t>
            </a:r>
            <a:r>
              <a:rPr lang="en-US" altLang="zh-CN" dirty="0">
                <a:sym typeface="+mn-ea"/>
              </a:rPr>
              <a:t>          </a:t>
            </a:r>
            <a:r>
              <a:rPr lang="en-US" altLang="zh-CN" dirty="0" err="1">
                <a:sym typeface="+mn-ea"/>
              </a:rPr>
              <a:t>PreviewMouseRightButtonDown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MouseLeftButtonUp</a:t>
            </a:r>
            <a:r>
              <a:rPr lang="en-US" altLang="zh-CN" dirty="0">
                <a:sym typeface="+mn-ea"/>
              </a:rPr>
              <a:t>                 </a:t>
            </a:r>
            <a:r>
              <a:rPr lang="en-US" altLang="zh-CN" dirty="0" err="1">
                <a:sym typeface="+mn-ea"/>
              </a:rPr>
              <a:t>PreviewMouseLeftButtonUp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MouseRightButtonUp</a:t>
            </a:r>
            <a:r>
              <a:rPr lang="en-US" altLang="zh-CN" dirty="0">
                <a:sym typeface="+mn-ea"/>
              </a:rPr>
              <a:t>               </a:t>
            </a:r>
            <a:r>
              <a:rPr lang="en-US" altLang="zh-CN" dirty="0" err="1">
                <a:sym typeface="+mn-ea"/>
              </a:rPr>
              <a:t>PreviewMouseRightButtonUp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MouseDoubleClick</a:t>
            </a:r>
            <a:r>
              <a:rPr lang="en-US" altLang="zh-CN" dirty="0">
                <a:sym typeface="+mn-ea"/>
              </a:rPr>
              <a:t>                   </a:t>
            </a:r>
            <a:r>
              <a:rPr lang="en-US" altLang="zh-CN" dirty="0" err="1">
                <a:sym typeface="+mn-ea"/>
              </a:rPr>
              <a:t>PreviewMouseDoubleClick</a:t>
            </a:r>
            <a:r>
              <a:rPr lang="en-US" altLang="zh-CN" dirty="0">
                <a:sym typeface="+mn-ea"/>
              </a:rPr>
              <a:t>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键盘事件：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TextInput  在此元素以设备无关模式获取文本时发生</a:t>
            </a:r>
            <a:endParaRPr lang="en-US" altLang="zh-CN" dirty="0" err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KeyUp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PreviewTextInput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PreviewKeyUp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自定义路由事件：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8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创建自定义路由事件分为3个步骤：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1：声明并注册路由事件。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2：利用CLR事件包装路由事件。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3：创建可以激发路由事件的方法。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升职加薪，只争朝夕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不负韶华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114425"/>
            <a:ext cx="1381760" cy="1376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+mn-lt"/>
                <a:ea typeface="+mn-lt"/>
              </a:rPr>
              <a:t>Window</a:t>
            </a:r>
            <a:r>
              <a:rPr lang="zh-CN" altLang="en-US" sz="1600">
                <a:latin typeface="+mn-lt"/>
                <a:ea typeface="+mn-lt"/>
              </a:rPr>
              <a:t>：</a:t>
            </a:r>
            <a:r>
              <a:rPr lang="en-US" altLang="zh-CN" sz="1600">
                <a:latin typeface="+mn-lt"/>
                <a:ea typeface="+mn-lt"/>
              </a:rPr>
              <a:t>WPF </a:t>
            </a:r>
            <a:r>
              <a:rPr lang="zh-CN" altLang="en-US" sz="1600">
                <a:latin typeface="+mn-lt"/>
                <a:ea typeface="+mn-lt"/>
              </a:rPr>
              <a:t>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作用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托管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使数据可视化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并使用户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能够与数据交互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的内容。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WPF 应用程序使用Window类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提供自己的窗口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窗口分为两个区域：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非工作区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2009140"/>
            <a:ext cx="4389755" cy="2306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720" y="2689225"/>
            <a:ext cx="379857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非工作区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：边框、标题栏、图标、“最小化”、“最大化”和“还原”按钮。“关闭”按钮、“系统”菜单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：窗口非工作区内的区域，开发人员使用它来添加特定于应用程序的内容，例如菜单栏、工具栏和控件。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在 WPF 中，窗口</a:t>
            </a:r>
            <a:r>
              <a:rPr lang="zh-CN" sz="1600">
                <a:latin typeface="+mn-lt"/>
                <a:ea typeface="+mn-lt"/>
              </a:rPr>
              <a:t>可用于</a:t>
            </a:r>
            <a:r>
              <a:rPr sz="1600">
                <a:latin typeface="+mn-lt"/>
                <a:ea typeface="+mn-lt"/>
              </a:rPr>
              <a:t>：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显示窗口。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配置窗口的大小、位置和外观。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托管特定于应用程序的内容。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管理窗口的生存期。</a:t>
            </a:r>
            <a:endParaRPr sz="1600">
              <a:latin typeface="+mn-lt"/>
              <a:ea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430" y="3013710"/>
            <a:ext cx="7447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+mn-lt"/>
                <a:ea typeface="+mn-lt"/>
                <a:sym typeface="+mn-ea"/>
              </a:rPr>
              <a:t>在 WPF 中，可以使用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代码</a:t>
            </a:r>
            <a:r>
              <a:rPr>
                <a:latin typeface="+mn-lt"/>
                <a:ea typeface="+mn-lt"/>
                <a:sym typeface="+mn-ea"/>
              </a:rPr>
              <a:t>或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XAML标记</a:t>
            </a:r>
            <a:r>
              <a:rPr>
                <a:latin typeface="+mn-lt"/>
                <a:ea typeface="+mn-lt"/>
                <a:sym typeface="+mn-ea"/>
              </a:rPr>
              <a:t>实现</a:t>
            </a:r>
            <a:r>
              <a:rPr lang="zh-CN">
                <a:latin typeface="+mn-lt"/>
                <a:ea typeface="+mn-lt"/>
                <a:sym typeface="+mn-ea"/>
              </a:rPr>
              <a:t>控制</a:t>
            </a:r>
            <a:r>
              <a:rPr>
                <a:latin typeface="+mn-lt"/>
                <a:ea typeface="+mn-lt"/>
                <a:sym typeface="+mn-ea"/>
              </a:rPr>
              <a:t>窗口的外观和行为。</a:t>
            </a:r>
            <a:endParaRPr>
              <a:latin typeface="+mn-lt"/>
              <a:ea typeface="+mn-lt"/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latin typeface="+mn-lt"/>
                <a:ea typeface="+mn-lt"/>
                <a:cs typeface="+mn-lt"/>
              </a:rPr>
              <a:t>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一般情况</a:t>
            </a:r>
            <a:r>
              <a:rPr lang="zh-CN" altLang="en-US">
                <a:latin typeface="+mn-lt"/>
                <a:ea typeface="+mn-lt"/>
                <a:cs typeface="+mn-lt"/>
              </a:rPr>
              <a:t>下，外观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  <a:p>
            <a:r>
              <a:rPr lang="zh-CN" altLang="en-US">
                <a:latin typeface="+mn-lt"/>
                <a:ea typeface="+mn-lt"/>
                <a:cs typeface="+mn-lt"/>
              </a:rPr>
              <a:t>                        行为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4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标记与代码协同工作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8185150" cy="336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需要满足以下要求：</a:t>
            </a:r>
            <a:endParaRPr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1.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在标记中， Window元素必须包含</a:t>
            </a:r>
            <a:r>
              <a:rPr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x:Class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属性</a:t>
            </a:r>
            <a:r>
              <a:rPr sz="1400">
                <a:latin typeface="+mn-lt"/>
                <a:ea typeface="+mn-lt"/>
              </a:rPr>
              <a:t>。 生成应用程序后x:Class ，标记文件中存在会导致 Microsoft 生成引擎（MSBuild）创建一个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</a:t>
            </a:r>
            <a:r>
              <a:rPr sz="1400">
                <a:latin typeface="+mn-lt"/>
                <a:ea typeface="+mn-lt"/>
              </a:rPr>
              <a:t>派生自Window的类，并具有由x:Class</a:t>
            </a:r>
            <a:r>
              <a:rPr lang="zh-CN" sz="1400">
                <a:latin typeface="+mn-lt"/>
                <a:ea typeface="+mn-lt"/>
              </a:rPr>
              <a:t>属</a:t>
            </a:r>
            <a:r>
              <a:rPr sz="1400">
                <a:latin typeface="+mn-lt"/>
                <a:ea typeface="+mn-lt"/>
              </a:rPr>
              <a:t>性指定的名称。 这要求为XAML架构（ xmlns:x="http://schemas.microsoft.com/winfx/2006/xaml" ）添加 XML 命名空间声明。 生成partial的类实现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InitializeComponent</a:t>
            </a:r>
            <a:r>
              <a:rPr sz="1400">
                <a:latin typeface="+mn-lt"/>
                <a:ea typeface="+mn-lt"/>
              </a:rPr>
              <a:t>方法，该方法用于注册事件并设置标记中实现的属性。</a:t>
            </a:r>
            <a:endParaRPr sz="14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2.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必须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是由标记partial中的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x:Class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性指定的同名类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，并且必须派生自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Window</a:t>
            </a:r>
            <a:r>
              <a:rPr sz="1400">
                <a:latin typeface="+mn-lt"/>
                <a:ea typeface="+mn-lt"/>
              </a:rPr>
              <a:t>。 这允许在生成应用程序时将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代码隐藏文件</a:t>
            </a:r>
            <a:r>
              <a:rPr sz="1400">
                <a:latin typeface="+mn-lt"/>
                <a:ea typeface="+mn-lt"/>
              </a:rPr>
              <a:t>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partial为标记文件生成的类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相关联</a:t>
            </a:r>
            <a:endParaRPr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3.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 Window该类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调用InitializeComponent方法的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构造函数</a:t>
            </a:r>
            <a:r>
              <a:rPr sz="1400">
                <a:latin typeface="+mn-lt"/>
                <a:ea typeface="+mn-lt"/>
              </a:rPr>
              <a:t>。 InitializeComponent由标记文件的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生成partial类</a:t>
            </a:r>
            <a:r>
              <a:rPr sz="1400">
                <a:latin typeface="+mn-lt"/>
                <a:ea typeface="+mn-lt"/>
              </a:rPr>
              <a:t>实现，用于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注册事件和设置在标记中定义的属性</a:t>
            </a:r>
            <a:r>
              <a:rPr sz="1400">
                <a:latin typeface="+mn-lt"/>
                <a:ea typeface="+mn-lt"/>
              </a:rPr>
              <a:t>。</a:t>
            </a:r>
            <a:endParaRPr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5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生存期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07635" y="401320"/>
            <a:ext cx="32905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窗口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也有生存期</a:t>
            </a:r>
            <a:r>
              <a:rPr sz="1200">
                <a:latin typeface="+mn-lt"/>
                <a:ea typeface="+mn-lt"/>
              </a:rPr>
              <a:t>，开始于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首次实例化窗口</a:t>
            </a:r>
            <a:r>
              <a:rPr sz="1200">
                <a:latin typeface="+mn-lt"/>
                <a:ea typeface="+mn-lt"/>
              </a:rPr>
              <a:t>，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在这之后将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打开、激活、停用</a:t>
            </a:r>
            <a:r>
              <a:rPr sz="1200">
                <a:latin typeface="+mn-lt"/>
                <a:ea typeface="+mn-lt"/>
              </a:rPr>
              <a:t>直至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最终关闭</a:t>
            </a:r>
            <a:r>
              <a:rPr sz="1200">
                <a:latin typeface="+mn-lt"/>
                <a:ea typeface="+mn-lt"/>
              </a:rPr>
              <a:t>窗口。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实例化窗口</a:t>
            </a:r>
            <a:r>
              <a:rPr sz="1200">
                <a:latin typeface="+mn-lt"/>
                <a:ea typeface="+mn-lt"/>
              </a:rPr>
              <a:t>时，对它的引用会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自动添加</a:t>
            </a:r>
            <a:r>
              <a:rPr sz="1200">
                <a:latin typeface="+mn-lt"/>
                <a:ea typeface="+mn-lt"/>
              </a:rPr>
              <a:t>到由该Application对象管理的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窗口的列表中</a:t>
            </a:r>
            <a:r>
              <a:rPr sz="1200">
                <a:latin typeface="+mn-lt"/>
                <a:ea typeface="+mn-lt"/>
              </a:rPr>
              <a:t>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 此外，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默认情况下</a:t>
            </a:r>
            <a:r>
              <a:rPr sz="1200">
                <a:latin typeface="+mn-lt"/>
                <a:ea typeface="+mn-lt"/>
              </a:rPr>
              <a:t>，第一个要实例化的窗口是由Application设置为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主应用程序窗口</a:t>
            </a:r>
            <a:endParaRPr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window.</a:t>
            </a:r>
            <a:r>
              <a:rPr 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Show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打开窗口（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无模式窗口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--允许用户在同一应用程序中激活其他窗口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            ShowDialog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调用以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模式打开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windows，如对话框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Close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关闭窗口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0"/>
            <a:ext cx="4816475" cy="375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70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属性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3895" y="960755"/>
            <a:ext cx="75184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+mn-lt"/>
                <a:ea typeface="+mn-lt"/>
                <a:cs typeface="+mn-lt"/>
              </a:rPr>
              <a:t>WindowStartupLocation：窗口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首次显示时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位置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ShowInTaskbar  窗口是否具有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任务栏按钮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WindowState 指示窗口是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最大化、最小化或正常尺寸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显示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Topmost 是否在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最顶层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Icon 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图标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WindowStyle 窗口的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边框样式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ResizeMode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调整模式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Title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窗口标题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ShowActivated 首次显示式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激活窗口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true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Loaded  Closing  ContentRendered  Activated Deactivated Closed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4390" y="269875"/>
            <a:ext cx="5601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Window:</a:t>
            </a:r>
            <a:r>
              <a:rPr lang="zh-CN" altLang="en-US"/>
              <a:t>ContentControl 只能有一个控件作为内容 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控件派生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601980"/>
            <a:ext cx="3741420" cy="3939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控件分类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控件，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排列和组织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其他控件，其父类是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Panel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控件或布局控件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作为他的内容，父类是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ContentControl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.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：同上，可以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加一个标题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HeaderedContentControl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：可以显示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一列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数据,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一般数据类型相同  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ItemsControl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同带标题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控件类同，父类是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HeaderedItem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Control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特殊内容控件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这类控件比较独立，但也比较常用，如TextBox，TextBlock，Image等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常用控件：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1780" y="991870"/>
            <a:ext cx="84772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TextBox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编辑与显示   父类  TextBoxBase --Control  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Control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Button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RadioButton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下拉框    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（条目控件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用于呈现项的集合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列表框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endParaRPr lang="en-US" altLang="zh-CN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WPF 允许控件</a:t>
            </a:r>
            <a:r>
              <a:rPr lang="zh-CN" altLang="en-US"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没有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Name属性值 后台代码需要引用对象，需要设置Name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619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ContentControl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内容控件  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控件或布局控件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作为他的内容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616710"/>
            <a:ext cx="8183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</a:rPr>
              <a:t>属性：</a:t>
            </a:r>
            <a:endParaRPr lang="zh-CN" altLang="en-US">
              <a:latin typeface="+mn-lt"/>
              <a:ea typeface="+mn-lt"/>
            </a:endParaRPr>
          </a:p>
          <a:p>
            <a:r>
              <a:rPr lang="zh-CN" altLang="en-US">
                <a:latin typeface="+mn-lt"/>
                <a:ea typeface="+mn-lt"/>
              </a:rPr>
              <a:t>     </a:t>
            </a:r>
            <a:r>
              <a:rPr lang="zh-CN" altLang="en-US" sz="1400">
                <a:latin typeface="+mn-lt"/>
                <a:ea typeface="+mn-lt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 </a:t>
            </a:r>
            <a:r>
              <a:rPr lang="zh-CN" altLang="en-US" sz="1400">
                <a:latin typeface="+mn-lt"/>
                <a:ea typeface="+mn-lt"/>
              </a:rPr>
              <a:t>内容对象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ContentTemplate  </a:t>
            </a:r>
            <a:r>
              <a:rPr lang="zh-CN" altLang="en-US" sz="1400">
                <a:latin typeface="+mn-lt"/>
                <a:ea typeface="+mn-lt"/>
              </a:rPr>
              <a:t>用来显示的内容的数据模板  </a:t>
            </a:r>
            <a:r>
              <a:rPr lang="en-US" altLang="zh-CN" sz="1400">
                <a:latin typeface="+mn-lt"/>
                <a:ea typeface="+mn-lt"/>
              </a:rPr>
              <a:t>DataTemplate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</a:t>
            </a:r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96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是 什么？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903605"/>
            <a:ext cx="65220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>
                <a:latin typeface="+mn-lt"/>
                <a:ea typeface="+mn-lt"/>
                <a:cs typeface="+mn-lt"/>
              </a:rPr>
              <a:t>WPF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Windows Presentation Foundation</a:t>
            </a:r>
            <a:r>
              <a:rPr sz="1600">
                <a:latin typeface="+mn-lt"/>
                <a:ea typeface="+mn-lt"/>
                <a:cs typeface="+mn-lt"/>
              </a:rPr>
              <a:t>）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是微软推出的基于Windows 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用户界面框架</a:t>
            </a:r>
            <a:r>
              <a:rPr sz="1600">
                <a:latin typeface="+mn-lt"/>
                <a:ea typeface="+mn-lt"/>
                <a:cs typeface="+mn-lt"/>
              </a:rPr>
              <a:t>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属于.NET Framework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3.0</a:t>
            </a:r>
            <a:r>
              <a:rPr sz="1600">
                <a:latin typeface="+mn-lt"/>
                <a:ea typeface="+mn-lt"/>
                <a:cs typeface="+mn-lt"/>
              </a:rPr>
              <a:t>的一部分。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它提供了统一的编程模型、语言和框架，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真正做到了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界面设计人员与开发人员</a:t>
            </a:r>
            <a:r>
              <a:rPr sz="1600">
                <a:latin typeface="+mn-lt"/>
                <a:ea typeface="+mn-lt"/>
                <a:cs typeface="+mn-lt"/>
              </a:rPr>
              <a:t>的工作；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它提供了全新的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多媒体交互</a:t>
            </a:r>
            <a:r>
              <a:rPr sz="1600">
                <a:latin typeface="+mn-lt"/>
                <a:ea typeface="+mn-lt"/>
                <a:cs typeface="+mn-lt"/>
              </a:rPr>
              <a:t>用户图形界面。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以前的代号为“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Avalon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Windows Presentation Foundation 翻译为 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Windows呈现基础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Presentation 展示    Foundation 基础、基地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107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Label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3091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 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1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:  </a:t>
            </a:r>
            <a:r>
              <a:rPr lang="zh-CN" altLang="en-US" sz="1200">
                <a:latin typeface="+mn-lt"/>
                <a:ea typeface="+mn-lt"/>
                <a:cs typeface="+mn-lt"/>
              </a:rPr>
              <a:t>&lt;Label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r>
              <a:rPr lang="zh-CN" altLang="en-US" sz="1200">
                <a:latin typeface="+mn-lt"/>
                <a:ea typeface="+mn-lt"/>
                <a:cs typeface="+mn-lt"/>
              </a:rPr>
              <a:t>="姓名：" HorizontalAlignment="Left" Margin="42,35,0,0" VerticalAlignment="Top" Width="57"/&gt;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中的内容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文本或其它控件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：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&lt;Label HorizontalAlignment="Left" Margin="42,35,0,0" VerticalAlignment="Top" Width="57"&gt;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    &lt;TextBlock&gt;用户名&lt;/TextBlock&gt;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&lt;/Label.Content&gt;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&lt;/Label&gt;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25" y="1506220"/>
            <a:ext cx="685800" cy="276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10330" y="3266440"/>
            <a:ext cx="354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lbl.Content----</a:t>
            </a:r>
            <a:r>
              <a:rPr lang="zh-CN" altLang="en-US"/>
              <a:t>获取</a:t>
            </a:r>
            <a:r>
              <a:rPr lang="en-US" altLang="zh-CN"/>
              <a:t>Content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412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Border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父类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------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边框   围绕在其他元素周围  或 背景色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Label,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给它设置一个圆角边框。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BorderBrush  边框颜色      BorderThickness 粗细     CornerRadius 圆角的弧度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Background  border内部背景色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布局面板一起使用    作为任意控件的边框显示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2960" y="2255520"/>
            <a:ext cx="3340100" cy="1430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51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7485" y="857885"/>
            <a:ext cx="868997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Button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&lt;Button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="关闭" HorizontalAlignment="Left" Margin="170,255,0,0" VerticalAlignment="Top" Width="53"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="BtnClose_Click"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按钮单击事件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IsDefault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时相当于点击按钮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IsCancel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Esc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按此按钮时调用的命令。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响应执行操作，一般注册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事件或配置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Command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135" y="857885"/>
            <a:ext cx="628650" cy="314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445" y="2730500"/>
            <a:ext cx="85020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注册事件：</a:t>
            </a:r>
            <a:r>
              <a:rPr lang="zh-CN" altLang="en-US" sz="1400">
                <a:latin typeface="+mn-lt"/>
                <a:ea typeface="+mn-lt"/>
                <a:cs typeface="+mn-lt"/>
              </a:rPr>
              <a:t>在</a:t>
            </a:r>
            <a:r>
              <a:rPr lang="en-US" altLang="zh-CN" sz="1400">
                <a:latin typeface="+mn-lt"/>
                <a:ea typeface="+mn-lt"/>
                <a:cs typeface="+mn-lt"/>
              </a:rPr>
              <a:t>xaml</a:t>
            </a:r>
            <a:r>
              <a:rPr lang="zh-CN" altLang="en-US" sz="1400">
                <a:latin typeface="+mn-lt"/>
                <a:ea typeface="+mn-lt"/>
                <a:cs typeface="+mn-lt"/>
              </a:rPr>
              <a:t>代码中，通过代码注册；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在设计视图中，双击按钮注册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选中控件，在属性面板中，点击闪电符号双击事件名右边的空白处注册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96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TextBox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编辑与显示文本信息   父类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TextBoxBase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--Control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TextBox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&lt;TextBox Name="txtUName" HorizontalAlignment="Left" Height="23" Margin="138,26,0,0"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TextWrapping</a:t>
            </a:r>
            <a:r>
              <a:rPr lang="zh-CN" altLang="en-US" sz="1400">
                <a:latin typeface="+mn-lt"/>
                <a:ea typeface="+mn-lt"/>
                <a:cs typeface="+mn-lt"/>
              </a:rPr>
              <a:t>="NoWrap"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</a:t>
            </a:r>
            <a:r>
              <a:rPr lang="zh-CN" altLang="en-US" sz="1400">
                <a:latin typeface="+mn-lt"/>
                <a:ea typeface="+mn-lt"/>
                <a:cs typeface="+mn-lt"/>
              </a:rPr>
              <a:t>="admin"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TextWrapping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换行方式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文本内容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TextAlignment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文本的对齐方式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&lt;TextBox x:Name="txt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Name" HorizontalAlignment="Left" Height="23" Margin="104,38,0,0" TextWrapping="NoWrap"  VerticalAlignment="Top"  Width="120" 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      &lt;TextBox.Text&gt;aaaa&lt;/TextBox.Text&gt;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&lt;/TextBox&gt;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编辑与显示文本信息   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72560" y="3654425"/>
            <a:ext cx="476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txt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.Text</a:t>
            </a:r>
            <a:r>
              <a:rPr lang="en-US" altLang="zh-CN"/>
              <a:t>----</a:t>
            </a:r>
            <a:r>
              <a:rPr lang="zh-CN" altLang="en-US"/>
              <a:t>获取文本内容 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33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PasswordBox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Control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特殊内容控件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&lt;PasswordBox Name="txtUPwd" HorizontalAlignment="Left" Height="23" Margin="138,60,0,0"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</a:t>
            </a:r>
            <a:r>
              <a:rPr lang="zh-CN" altLang="en-US" sz="1400">
                <a:latin typeface="+mn-lt"/>
                <a:ea typeface="+mn-lt"/>
                <a:cs typeface="+mn-lt"/>
              </a:rPr>
              <a:t>="123456"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PasswordChar</a:t>
            </a:r>
            <a:r>
              <a:rPr lang="zh-CN" altLang="en-US" sz="1400">
                <a:latin typeface="+mn-lt"/>
                <a:ea typeface="+mn-lt"/>
                <a:cs typeface="+mn-lt"/>
              </a:rPr>
              <a:t>="*" 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密码文本信息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PasswordChar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密码字符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密码输入，以密码字符显示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05" y="3143250"/>
            <a:ext cx="398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txtUPwd.Password---</a:t>
            </a:r>
            <a:r>
              <a:rPr lang="zh-CN" altLang="en-US"/>
              <a:t>获取密码信息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3735" y="3656965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PasswordChanged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密码改变时发生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768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TextBlock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98500"/>
            <a:ext cx="867537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sz="1400" b="1">
                <a:latin typeface="+mn-lt"/>
                <a:ea typeface="+mn-lt"/>
                <a:cs typeface="+mn-lt"/>
                <a:sym typeface="+mn-ea"/>
              </a:rPr>
              <a:t>TextBlock 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实际上指的就是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System.Windows.Controls.TextBlock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类，它是一个用于显示少量流内容的轻量控件。其中包含一个InLines属性，支持 Inline 流内容元素的承载和显示。 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&lt;TextBlock Name="tbTxt"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TextWrapping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="Wrap"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="今天的课程内容是：WPF TextBlock" Foreground="Red" FontWeight="Bold" FontFamily="仿宋" HorizontalAlignment="Left"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240" y="2092325"/>
            <a:ext cx="5099685" cy="2086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675" y="24765"/>
            <a:ext cx="1760220" cy="883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985" y="3420745"/>
            <a:ext cx="3576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用于</a:t>
            </a:r>
            <a:r>
              <a:rPr lang="zh-CN" altLang="en-US">
                <a:sym typeface="+mn-ea"/>
              </a:rPr>
              <a:t> 显示文本信息、常用作为内容控件的内容呈现控件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3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RadioButton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RadioButton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单选按钮在同一组中，互斥（只有一个选中），不同组，不互斥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&lt;RadioButton Name="rbtnMale"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="男"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="sex"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="True" Margin="104,70,0,0"   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组名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一组选项中，只能从中选择一个的情况 ，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状态、性别等设置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0" y="857885"/>
            <a:ext cx="485775" cy="352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95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CheckBox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一组选项中，允许可以选择多个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&lt;CheckBox  Margin="104,100,0,0" Content="大学英语"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Content="高等数学"  Margin="180,100,0,0"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Content="C#程序设计"  Margin="260,100,0,0"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Content="SQL Server数据库"  Margin="350,100,0,0" /&gt;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386080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一组选项中，可以从中选择一个或多个的情况   兴趣、角色设置、人员选择等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535940"/>
            <a:ext cx="3686175" cy="257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54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 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 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表示用于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显示图像</a:t>
            </a:r>
            <a:r>
              <a:rPr lang="zh-CN" altLang="en-US" sz="1600">
                <a:latin typeface="+mn-lt"/>
                <a:ea typeface="+mn-lt"/>
                <a:cs typeface="+mn-lt"/>
              </a:rPr>
              <a:t>的控件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&lt;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Image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Name="imgPhoto"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StretchDirection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="DownOnly" Height="80" Width="80"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="Fill"  /&gt;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StretchDirection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如何缩放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Stretch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拉伸方式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图像源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ImageSource:BitmapSource/DrawingSource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:Fill(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不保持纵横比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)   Uniform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UniformToFill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（保持纵横比，如与目标纵横比不一致，对源内容剪裁）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StretchDirection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DownOnly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仅缩小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UpOnly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仅放大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Both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根据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模式进行拉伸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3503930"/>
            <a:ext cx="8367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 </a:t>
            </a:r>
            <a:r>
              <a:rPr lang="zh-CN" altLang="zh-CN"/>
              <a:t>图片文件路径：绝对、相对   </a:t>
            </a:r>
            <a:endParaRPr lang="zh-CN" altLang="zh-CN"/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设置相对路径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2355" y="117475"/>
            <a:ext cx="1873885" cy="1270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064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Source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设置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050" y="698500"/>
            <a:ext cx="867537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Source </a:t>
            </a:r>
            <a:r>
              <a:rPr lang="zh-CN" altLang="zh-CN" sz="1400"/>
              <a:t>图片文件路径：绝对、相对   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   设置相对路径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绝对路径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 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pack://application:,,,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/Imgs/house2.jpg",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Absolute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pack://siteoforigin:,,,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/Imgs/house3.jpg", UriKind.Absolute));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BitmapImage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提供一个专用的 System.Windows.Media.Imaging.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BitmapSource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Uri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提供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统一资源标识符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(URI) 的对象表示形式和对 URI 各部分的轻松访问。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文件路径访问：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pack uri方案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格式：pack://授权/路径     授权：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aplication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siteoforigin</a:t>
            </a:r>
            <a:endParaRPr lang="zh-CN" altLang="zh-CN" sz="1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application：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pack://application: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即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   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编译到库或者可执行的WPF程序集的文件（Resource,Page等）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siteoforigin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pack://siteoforigin: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siteoforigin: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和WPF程序不具有关联的数据文件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访问的是应用程序启动位置里的文件，可以直接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copy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到该处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如果是项目中的文件，则首先针图片文件属性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生成操作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复制到输出目录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始终复制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的特性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latin typeface="+mn-lt"/>
                <a:ea typeface="+mn-lt"/>
                <a:cs typeface="+mn-lt"/>
              </a:rPr>
              <a:t>微软新一代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图形系统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运行在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.NET Framework 3.0及以上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版本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DirectX 9/10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技术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，支持GPU硬件加速，在不支持硬件加速时也可以使用软件绘制</a:t>
            </a:r>
            <a:endParaRPr lang="zh-CN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图形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向量渲染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引擎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集成了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矢量图形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，丰富的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流动文字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支持(flow text support)，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3D视觉效果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和强大无比的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控件模型框架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业务逻辑和用户界面（UI）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彻底分开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任何一种.Net编程语言（C#，VB NET等开发语言）进行开发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XAML对界面的可视化控件描述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、定制个性化主题、外观、行为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超强的用户体验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11170" y="516890"/>
            <a:ext cx="5131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Windows XP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Server 2003 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和以后所有的 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操作系统版本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6412230" y="283654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200">
                <a:solidFill>
                  <a:schemeClr val="accent4"/>
                </a:solidFill>
                <a:effectLst/>
              </a:rPr>
              <a:t>DirectX是一种应用程序接口，它可让以windows为平台的游戏或多媒体程序获得更高的执行效率，加强3d图形和声音效果，并提供设计人员一个共同的硬件驱动标准，</a:t>
            </a:r>
            <a:endParaRPr lang="zh-CN" altLang="en-US" sz="1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63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DatePicker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DatePicker   </a:t>
            </a:r>
            <a:r>
              <a:rPr altLang="zh-CN" sz="1400"/>
              <a:t>日期控件 </a:t>
            </a:r>
            <a:r>
              <a:rPr lang="en-US" sz="1400"/>
              <a:t>-----</a:t>
            </a:r>
            <a:r>
              <a:rPr altLang="zh-CN" sz="1400"/>
              <a:t>选择日期</a:t>
            </a:r>
            <a:endParaRPr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&lt;DatePicker Name="dtTime"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="2020-07-08"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="2020-07-04"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="2020-08-31"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="Monday" IsDropDownOpen="False" IsTodayHighlighted="True" Text="2020-07-09"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="{StaticResource dtStyle}"   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DatePicker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控件的模板的已命名部件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49800" y="2729865"/>
            <a:ext cx="3895090" cy="168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2650"/>
            <a:ext cx="4586605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095" y="228600"/>
            <a:ext cx="1724025" cy="409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504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Calendar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Calendar </a:t>
            </a:r>
            <a:r>
              <a:rPr sz="1400"/>
              <a:t>日历控件 </a:t>
            </a:r>
            <a:r>
              <a:rPr lang="en-US" sz="1400"/>
              <a:t>----</a:t>
            </a:r>
            <a:r>
              <a:rPr sz="1400"/>
              <a:t>显示月历-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选择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日期或日期范围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&lt;Calendar Name="calendarTime"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="2020-07-10"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IsTodayHighlighted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="Tuesday"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="2022-1-1"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="2022-12-31"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="MultipleRange"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="Month"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SelectedDate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="2022-01-13"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SelectedDatesChanged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="CalendarTime_SelectedDatesChanged"  /&gt;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选择日期的模式 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显示的模式 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Decade  Month Year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425" y="117475"/>
            <a:ext cx="1816735" cy="1230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6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Slider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：滑块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通过沿一个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轨迹移动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，实现控件从一个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值范围中进行选择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父类：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RangeBase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用于：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调整或控件 其他对象的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属性值或进度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Name="slider1" HorizontalAlignment="Left" Margin="430,310,0,0" VerticalAlignment="Top" Width="215"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="50"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Minimum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Maximum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Orientation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="Horizontal"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TickPlacement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="Both"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TickFrequency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IsSelectionRangeEnabled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SelectionStart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="20"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SelectionEnd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IsSnapToTickEnabled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LargeChange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  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水平向左    垂直向下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&lt;TextBlock Name="tbSliderVal" TextWrapping="Wrap" Text="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{Binding ElementName=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slider1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,Path=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}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" VerticalAlignment="Top"/&gt;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720" y="177800"/>
            <a:ext cx="2181225" cy="390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29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Dispatcher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的作用是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用于管理线程工作项队列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主线程负责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接收输入、处理事件、绘制屏幕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等工作，这样一来，UI界面是主线程创建的，因为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子线程不能直接更新由主线程维护的UI界面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，所有调用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Dispatcher更新UI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WPF中的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控件类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都是从System.Windows.Threading.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DispatcherObject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继承而来， 而DispatcherObject又在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构造时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与当前线程的Dispatcher关联起来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由于：界面元素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只有被创建它的线程访问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如果我们想在后台或者其他线程里更新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该怎么办？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——--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利用Dispatcher的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，作用就是把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委托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放到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界面元素关联的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里的工作项里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，然后此Dispatcher关联的线程进行执行。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委托， 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异步执行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451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ProgressBar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370" y="641350"/>
            <a:ext cx="8675370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ProgressBar  </a:t>
            </a:r>
            <a:r>
              <a:rPr sz="1400"/>
              <a:t>进度条 ——操作的进度  父类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RangeBase  </a:t>
            </a:r>
            <a:r>
              <a:rPr sz="1400"/>
              <a:t>具有特定范围的值的元素</a:t>
            </a:r>
            <a:endParaRPr sz="1400"/>
          </a:p>
          <a:p>
            <a:pPr>
              <a:lnSpc>
                <a:spcPct val="150000"/>
              </a:lnSpc>
            </a:pPr>
            <a:endParaRPr sz="1400"/>
          </a:p>
          <a:p>
            <a:pPr>
              <a:lnSpc>
                <a:spcPct val="150000"/>
              </a:lnSpc>
            </a:pPr>
            <a:r>
              <a:rPr lang="zh-CN" altLang="zh-CN" sz="1400">
                <a:sym typeface="+mn-ea"/>
              </a:rPr>
              <a:t> &lt;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ProgressBar </a:t>
            </a:r>
            <a:r>
              <a:rPr lang="zh-CN" altLang="zh-CN" sz="1400">
                <a:sym typeface="+mn-ea"/>
              </a:rPr>
              <a:t>Name="pbar1" HorizontalAlignment="Left" Height="105" Margin="55,220,0,0" VerticalAlignment="Top" Width="75"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</a:t>
            </a:r>
            <a:r>
              <a:rPr lang="zh-CN" altLang="zh-CN" sz="1400">
                <a:sym typeface="+mn-ea"/>
              </a:rPr>
              <a:t>="100"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ym typeface="+mn-ea"/>
              </a:rPr>
              <a:t>="0"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</a:t>
            </a:r>
            <a:r>
              <a:rPr lang="zh-CN" altLang="zh-CN" sz="1400">
                <a:sym typeface="+mn-ea"/>
              </a:rPr>
              <a:t>="35"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</a:t>
            </a:r>
            <a:r>
              <a:rPr lang="zh-CN" altLang="zh-CN" sz="1400">
                <a:sym typeface="+mn-ea"/>
              </a:rPr>
              <a:t>="Vertical"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IsIndeterminate</a:t>
            </a:r>
            <a:r>
              <a:rPr lang="zh-CN" altLang="zh-CN" sz="1400"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ValueChanged</a:t>
            </a:r>
            <a:r>
              <a:rPr lang="zh-CN" altLang="zh-CN" sz="1400">
                <a:sym typeface="+mn-ea"/>
              </a:rPr>
              <a:t>="Pbar1_ValueChanged"/&gt;</a:t>
            </a:r>
            <a:endParaRPr lang="zh-CN" altLang="zh-CN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最大值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最小值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进度条的方向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水平或垂直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IsIndeterminate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是否显示当前值（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false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显示当前值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Task.Run(() =&gt;{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for (int i = 1; i &lt;= 100; i++)                          显示循环修改进度的动态过程，而不卡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线程，将修改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{   pbar1.Dispatcher.Invoke(() =&gt;{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的执行让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元素相关的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Dispatcher的关联线程去执行委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pbar1.Value = i;                               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托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Thread.Sleep(100);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}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3970" y="438150"/>
            <a:ext cx="1495425" cy="200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51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   布局面板 :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父类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Panel——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布局与排列WPF应用程序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子对象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可以呈放多个控件。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0" y="1052830"/>
            <a:ext cx="852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StackPanel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将子元素排列成水平或垂直的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一行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。超出部分将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隐藏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不能自动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切换到下一行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子元素是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依次排列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，位置不能随意拖动，但可以通过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margin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设置各子元素的间隔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950" y="1731645"/>
            <a:ext cx="86753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堆叠维度（堆叠方向）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垂直停靠方式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HorizontalAlignment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停靠方式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FlowDirection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子元素在父容器中的流动方向 （针对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Orientation  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Horizontal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有效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055" y="3468370"/>
            <a:ext cx="8517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结合其他控件或布局控件一起使用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246380"/>
            <a:ext cx="30099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15" y="8255"/>
            <a:ext cx="495300" cy="1043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3055" y="3064510"/>
            <a:ext cx="8366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可以嵌套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，一个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包含多个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StackPanel,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作为它的子元素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65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WrapPanel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852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WrapPanel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将子元素</a:t>
            </a:r>
            <a:r>
              <a:rPr sz="1400" b="1" dirty="0">
                <a:latin typeface="+mj-lt"/>
                <a:ea typeface="+mj-lt"/>
                <a:cs typeface="+mj-lt"/>
                <a:sym typeface="+mn-ea"/>
              </a:rPr>
              <a:t>按顺序排列，从左到右</a:t>
            </a:r>
            <a:r>
              <a:rPr lang="zh-CN" sz="1400" b="1" dirty="0">
                <a:latin typeface="+mj-lt"/>
                <a:ea typeface="+mj-lt"/>
                <a:cs typeface="+mj-lt"/>
                <a:sym typeface="+mn-ea"/>
              </a:rPr>
              <a:t>或从上到下，当超过宽度或高度时，后续元素显示将自动换行。这将弥补了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显示不全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的缺点。</a:t>
            </a:r>
            <a:endParaRPr lang="zh-CN" altLang="en-US" sz="1400" b="1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700" y="2799080"/>
            <a:ext cx="8595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该值指示子元素的排列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维度（方向）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ItemWidth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每一项宽度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ItemHeight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每一项的高度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" y="395986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排列成一行或一列，宽度或高度不够显示，自动切换到下一行或列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762125"/>
            <a:ext cx="5462905" cy="4724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72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Canvas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Canvas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定义一个区域，可在其中使用相对于 Canvas 区域的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坐标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以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显式方式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来定位子元素。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995"/>
            <a:ext cx="85782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Left  Right  Top Bottom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 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左 右  上 下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坐标 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ClipToBounds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是否剪切此元素的内容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主要来布置图面。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80" y="1836420"/>
            <a:ext cx="8333105" cy="2398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他是布局控件中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最为简单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一种，直接将元素放到指定位置，使用Canvas，必须指定一个子元素的位置（相对于画布），否则所有元素都将出现在画布的左上角。调整位置用Left、Right、Top和Bottom四个附加属性。如果Canvas是窗口主元素（即最外层的布局面板是Canvas），用户改变窗口大小时，Canvas也会随之变化，子元素的位置也会随之移动，以保证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相对于Canvas的位置属性不变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Canvas允许子元素的部分或全部超过其边界，默认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不会裁剪子元素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，同时可以使用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负坐标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，即溢出的内容会显示在Canvas外面，这是因为默认 ClipToBounds=”False”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两个元素重叠，后添加的在上面，先添加在下面。可以通过设置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Panel.Index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来调整先后顺序，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值越大，就显示在上边，越小就显示在下边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不能指定超过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2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个的坐标，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  Top  Right    ----Left  Right---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Left,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不管先后顺序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 Bottom  -----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09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DockPanel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412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DockPanel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定义一个区域，从中可以按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相对位置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水平或垂直排列各个子元素。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155" y="1292860"/>
            <a:ext cx="4179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LastChildFill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指示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最后一个子元素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拉伸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以填充剩余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的可用空间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Dock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设置停靠的位置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30" y="4214495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：布局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自适应页面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有优先级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先写的，先占有边角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95" y="2184400"/>
            <a:ext cx="8443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停靠面板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类似于WinForm中控件的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。DockPanel会对每个子元素进行排序，并将根据指定的边进行停靠，多个停靠在同侧的元素则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按顺序排序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。在DockPanel中，指定停靠边的控件，会根据定义的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顺序占领边角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，所有控件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绝不会交叠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默认情况下，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后添加的元素只能使用剩余空间，无论对DockPanel的最后一个子元素设置任何停靠值，该子元素都将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始终填满剩余的空间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如果不希望最后一个元素填充剩余区域，可以将DockPanel属性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LastChildFill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false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，还必须为最后一个子元素显式指定停靠方向。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685" y="35560"/>
            <a:ext cx="4030980" cy="2148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Grid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3847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Grid  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定义由列和行组成的灵活的网格区域。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360"/>
            <a:ext cx="3748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ShowGridLines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显示网格线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附加属性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 ：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Row  Column  RowSpan  ColumnSpan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RowDefinitions  ColumnDefinitions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：布局页面，常结合其它布局面板一起使用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845" y="1928495"/>
            <a:ext cx="78505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使用Grid，首先要向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属性中添加一定数量的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元素，从而定义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行数和列数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；而放置在Grid面板中的控件元素都必须显示采用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附加属性定义其放置所在的行和列，这两个属性的值都是从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0开始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的索引数，如果没有显式设置任何行或列，Grid将会隐式地将控件加入在第0行第0列。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3311525"/>
            <a:ext cx="77711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注意：尽管Grid面板被设计成不可见的，但可将Grid.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ShowGridLines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属性设置为True，从而更清晰的观察Grid面板，方便调试，可以更准确地控制Grid面板如何选择列宽和行高。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845" y="3830320"/>
            <a:ext cx="8577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Grid面板支持以下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三种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设置尺寸的方式：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绝对数值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(100)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auto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按比例设置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N*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980" y="117475"/>
            <a:ext cx="4023360" cy="1836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驱动模式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数据驱动</a:t>
            </a:r>
            <a:endParaRPr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驱动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UI，数据是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核心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，处于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主动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的，UI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从属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于数据并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表达数据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，是被动的。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数据主动，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被动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；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数据第一，控件第二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8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GroupBox</a:t>
            </a:r>
            <a:r>
              <a:rPr lang="zh-CN" sz="2400" b="1" dirty="0">
                <a:latin typeface="+mj-lt"/>
                <a:ea typeface="+mj-lt"/>
                <a:cs typeface="+mj-lt"/>
              </a:rPr>
              <a:t>容器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567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  <a:ea typeface="+mj-lt"/>
                <a:cs typeface="+mj-lt"/>
                <a:sym typeface="+mn-ea"/>
              </a:rPr>
              <a:t>GroupBox 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分组容器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创建具有针对用户界面 (UI) 内容的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标题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的容器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   只能是一个元素作为它的内容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515" y="1560195"/>
            <a:ext cx="86474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标题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HeaderTemplate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标题模板（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31615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：分组显示控件或信息，常结合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285" y="2366010"/>
            <a:ext cx="6609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重写控件模板</a:t>
            </a:r>
            <a:r>
              <a:rPr lang="zh-CN" altLang="en-US" sz="1600"/>
              <a:t>，改变</a:t>
            </a:r>
            <a:r>
              <a:rPr lang="en-US" altLang="zh-CN" sz="1600"/>
              <a:t>GroupBox</a:t>
            </a:r>
            <a:r>
              <a:rPr lang="zh-CN" altLang="en-US" sz="1600"/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控件模板或样式</a:t>
            </a:r>
            <a:r>
              <a:rPr lang="zh-CN" altLang="en-US" sz="1600"/>
              <a:t>（在样式中也可重写控件模板）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10210" y="3168650"/>
            <a:ext cx="828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638175"/>
            <a:ext cx="1685925" cy="1503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31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Expander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Expander</a:t>
            </a:r>
            <a:r>
              <a:rPr lang="zh-CN" altLang="en-US" sz="1600" b="1" dirty="0">
                <a:latin typeface="+mj-lt"/>
                <a:ea typeface="+mj-lt"/>
                <a:cs typeface="+mj-lt"/>
                <a:sym typeface="+mn-ea"/>
              </a:rPr>
              <a:t>：显示具有可折叠内容的控件</a:t>
            </a:r>
            <a:endParaRPr lang="zh-CN" altLang="en-US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ExpandDirection 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展开方向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IsExpanded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展开内容</a:t>
            </a:r>
            <a:endParaRPr 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3773805"/>
            <a:ext cx="851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：分组，可折叠或展开其内容，常结合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815" y="2899410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015" y="520065"/>
            <a:ext cx="1414145" cy="798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441960"/>
            <a:ext cx="1699260" cy="487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38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TabControl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620" y="638175"/>
            <a:ext cx="511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TabControl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选项卡页面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包含多个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共享相同的空间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在屏幕上的项的控件。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Selector     其中的项：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TabItem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的父类是：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TabStripPlacemen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选项卡标题栏显示的位置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SelectedContent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选择的选项卡的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：多个页面之间切换。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27275"/>
            <a:ext cx="836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ContentTemplate </a:t>
            </a:r>
            <a:r>
              <a:rPr lang="en-US" altLang="zh-CN" sz="1400"/>
              <a:t>TabItem</a:t>
            </a:r>
            <a:r>
              <a:rPr lang="zh-CN" altLang="en-US" sz="1400"/>
              <a:t>的内容模板</a:t>
            </a:r>
            <a:endParaRPr lang="zh-CN" altLang="en-US" sz="1400"/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SelectedItem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TabControl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中选中的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TabItem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915" y="2999105"/>
            <a:ext cx="81572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重写控件模板</a:t>
            </a:r>
            <a:r>
              <a:rPr lang="zh-CN" altLang="en-US" sz="1600">
                <a:sym typeface="+mn-ea"/>
              </a:rPr>
              <a:t>，改变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TabControl</a:t>
            </a:r>
            <a:r>
              <a:rPr lang="zh-CN" altLang="en-US" sz="1600">
                <a:sym typeface="+mn-ea"/>
              </a:rPr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控件模板或样式</a:t>
            </a:r>
            <a:r>
              <a:rPr lang="zh-CN" altLang="en-US" sz="1600">
                <a:sym typeface="+mn-ea"/>
              </a:rPr>
              <a:t>（在样式中也可重写控件模板）或重写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的样式或模板，也可以重写</a:t>
            </a:r>
            <a:r>
              <a:rPr lang="en-US" altLang="zh-CN" sz="1600"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HeaderTemplate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Header</a:t>
            </a:r>
            <a:r>
              <a:rPr lang="zh-CN" altLang="en-US" sz="1600">
                <a:sym typeface="+mn-ea"/>
              </a:rPr>
              <a:t>的模板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640" y="24130"/>
            <a:ext cx="3520440" cy="16021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389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Frame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Frame :一种支持导航的内容控件,</a:t>
            </a:r>
            <a:r>
              <a:rPr sz="16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Frame 可以与其他控件和元素一起托管在其他内容中</a:t>
            </a:r>
            <a:endParaRPr lang="en-US" altLang="zh-CN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    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7811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BackStack/ForwardStack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用于枚举后退/前进 导航历史记录中的条目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NavigationUIVisibility 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否可以显示其导航 UI  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Source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其中包含 URI 当前内容，或当前导航到的内容。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NavigationService 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Frame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相关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提供导航服务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5638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：显示页面并支持导航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608580"/>
            <a:ext cx="3836035" cy="16211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243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Shape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为 Ellipse、Polygon 和 Rectangle 之类的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形状元素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提供基类。 抽象类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命名空间：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System.Windows.Shapes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常用属性：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Stroke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Fill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填充画刷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StrokeThickness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边框粗细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形状类：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矩形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椭圆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多边形 </a:t>
            </a:r>
            <a:endParaRPr lang="zh-CN" altLang="en-US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 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路径（绘制一系列相互连接的直接和曲线）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958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Rectangle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6385" y="694690"/>
            <a:ext cx="85229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绘制矩形。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RadiusX x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RadiusY  y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应用：绘制矩形、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作为其他控件的边框或背景填充色、提供一个矩形区域   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930" y="345440"/>
            <a:ext cx="1592580" cy="61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65" y="273050"/>
            <a:ext cx="1367790" cy="761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30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Ellipse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绘制椭圆或圆。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应用：椭圆或圆形、作为其他元素的圆形边框背景色、绘制圆环等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117475"/>
            <a:ext cx="3848100" cy="128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90" y="589915"/>
            <a:ext cx="459105" cy="350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6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绘制多边形，它是由一系列相互连接的线条构成的闭合形状。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Points 它包含多边形的顶点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的集合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应用：绘制多边形形状。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5575" y="1483995"/>
            <a:ext cx="845820" cy="54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1400175"/>
            <a:ext cx="990600" cy="121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960" y="638175"/>
            <a:ext cx="8583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Path:绘制一系列相互连接的直线和曲线。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所要绘制的形状的描述。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Data属性的表示语法：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C  S  T  A......  Z “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“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外形描述”的语法：moveCommand    drawCommands     [closeCommand]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其中：移动指令（moveCommand），绘制指令（drawCommands），关闭指令（closeCommand）。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moveCommand: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指定起始点，使用一个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drawingCommand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描述外形轮廓的内容描述，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closeCommand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用来关闭路径。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......  Z “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M/m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指定起点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L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水平直线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 三次方程式贝塞尔曲线 Q 二次方程式贝塞尔曲线  S平滑三次方程式贝塞尔曲线  T 平滑二次方程式贝塞尔曲线  A椭圆圆弧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应用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：绘制由直线、曲线组成的几何图形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----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绘制图标、不规则几何形状、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110" y="52070"/>
            <a:ext cx="2051685" cy="753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52070"/>
            <a:ext cx="1437640" cy="1405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5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ComboBox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下拉框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endParaRPr sz="16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带有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下拉列表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选择控件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，通过单击控件上的箭头可显示或隐藏下拉列表 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ComboBox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Name="cboClasses"  HorizontalAlignment="Left"  VerticalAlignment="Top" Width="120" Margin="104,125,0,0" SelectedIndex="0"  ItemsSource="{Binding}" IsDropDownOpen="False"  IsEditable="True" 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IsDropDownOpen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是否打开下拉列表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项的集合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IsEditable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文本框是否可编辑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955" y="3328670"/>
            <a:ext cx="8532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410" y="412115"/>
            <a:ext cx="1228725" cy="352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0" y="3685540"/>
            <a:ext cx="6884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ComboBoxItem  ComboBox 内可选择的项  </a:t>
            </a:r>
            <a:r>
              <a:rPr lang="en-US" altLang="zh-CN" sz="1400"/>
              <a:t>---ListBoxItem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17475"/>
            <a:ext cx="2164080" cy="1066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568325"/>
            <a:ext cx="5096510" cy="3757295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dir="20640000" sx="1000" sy="1000" algn="ctr" rotWithShape="0">
              <a:srgbClr val="000000">
                <a:alpha val="100000"/>
              </a:srgbClr>
            </a:outerShdw>
            <a:reflection endPos="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486410"/>
            <a:ext cx="3314065" cy="2232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117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ListBox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1475" y="638175"/>
            <a:ext cx="8401050" cy="2261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列表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属性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用于显示的项的集合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SelectionMode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选择模式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一组选项中，从中选择一个或多个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865" y="3637280"/>
            <a:ext cx="8306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650" y="3181350"/>
            <a:ext cx="342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列表项</a:t>
            </a:r>
            <a:r>
              <a:rPr lang="zh-CN" altLang="en-US" sz="1400"/>
              <a:t>：</a:t>
            </a:r>
            <a:r>
              <a:rPr lang="en-US" altLang="zh-CN" sz="1400"/>
              <a:t>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380365"/>
            <a:ext cx="2123440" cy="1642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6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ListView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ListView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   用于显示数据项列表的控件。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ListBox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590" y="1578610"/>
            <a:ext cx="45497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 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设置数据样式和组织数据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模式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 即 如何显示数据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SelectionMode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选择模式</a:t>
            </a:r>
            <a:endParaRPr 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ItemContainerStyle 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项容器的样式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ItemTemplate    ItemsPanel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815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：显示数据列表。效果与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DataGrid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相似。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0" y="2932430"/>
            <a:ext cx="58674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GridView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ListView 控件的以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列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形式显示数据项的视图模式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GridViewColumn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显示数据的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  （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单元格内容模板  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列标题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标题内容模板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DisplayMemberBinding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要绑定到此列的数据项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993140" y="2173605"/>
            <a:ext cx="2354580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5365" y="38100"/>
            <a:ext cx="4008120" cy="220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1210" y="3998595"/>
            <a:ext cx="4631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&lt;GridViewColumn </a:t>
            </a:r>
            <a:r>
              <a:rPr lang="zh-CN" altLang="en-US" sz="1200">
                <a:solidFill>
                  <a:srgbClr val="FF0000"/>
                </a:solidFill>
              </a:rPr>
              <a:t>Header</a:t>
            </a:r>
            <a:r>
              <a:rPr lang="zh-CN" altLang="en-US" sz="1200"/>
              <a:t>="状态" </a:t>
            </a:r>
            <a:r>
              <a:rPr lang="zh-CN" altLang="en-US" sz="1200">
                <a:solidFill>
                  <a:srgbClr val="FF0000"/>
                </a:solidFill>
              </a:rPr>
              <a:t>DisplayMemberBinding</a:t>
            </a:r>
            <a:r>
              <a:rPr lang="zh-CN" altLang="en-US" sz="1200"/>
              <a:t>="{Binding UserState}" </a:t>
            </a:r>
            <a:r>
              <a:rPr lang="zh-CN" altLang="en-US" sz="1200">
                <a:solidFill>
                  <a:srgbClr val="FF0000"/>
                </a:solidFill>
              </a:rPr>
              <a:t>Width</a:t>
            </a:r>
            <a:r>
              <a:rPr lang="zh-CN" altLang="en-US" sz="1200"/>
              <a:t>="50"/&gt;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720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150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DataGrid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可自定义的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网格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中显示数据的控件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MultiSelector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1566545"/>
            <a:ext cx="85915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RowHeaderTemplate 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行标题模板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CanUserAddRows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是否添加新行 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IsReadOnly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是否可以编辑其中的值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VerticalScrollBarVisibility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/HorizontalScrollBarVisibility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水平滚动条的显示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CurrentItem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当前单元格的行绑定的数据项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CanUserDeleteRows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是否可以删除行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RowStyle / CellStyle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单元格 样式 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HeadersVisibility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行和列头的可见性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AlternatingRowBackground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交替行上使用的背景画笔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GridLinesVisibility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显示哪些网格线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VerticalGridLinesBrush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/HorizontalGridLinesBrush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水平网格线画笔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RowHeaderWidth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行标题宽度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ColumnHeaderHeight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列标题高度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RowHeight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行高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AutoGenerateColumns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是否自动创建列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SelectionUnit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/SelectionMode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选择单元（单元格、行或两者）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单选或多选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905" y="34925"/>
            <a:ext cx="3200400" cy="19437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600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DataGridColumn----DataGrid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中的列，有以下几种类型的列：DataGridBoundColumn：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DataGridColumn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DataGridTextColumn                 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文本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String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DataGridCheckBoxColumn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Boolean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DataGridComboBoxColumn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下拉列表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Enum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DataGridHyperlinkColumn 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超链接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Uri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DataGridTemplateColumn    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模板列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：自定义显示样式，必须先定义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Header Binding 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CellTemplate  CellEditingTemplate</a:t>
            </a: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数据绑定：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列标题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Binding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（SelectedValueBinding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--ComboBox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设置绑定属性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3695065"/>
            <a:ext cx="5114925" cy="24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4021455"/>
            <a:ext cx="7715250" cy="247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735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 菜单控件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，该控件可用于按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层次组织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命令和事件处理程序关联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的元素。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IsMainMenu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菜单是否接收主菜单激活通知（Alt或F10键)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中的菜单项：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菜单中可选择的项 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的属性：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Headered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  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Icon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项图标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InputGestureText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设置描述输入的笔势（快捷键）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Command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与菜单项关联的命令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菜单项文本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IsChecked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项是否选中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IsSubmenuOpen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子菜单是否处于打开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IsHighlighted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是否突出显示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事件：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Click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879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添加项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450" y="638175"/>
            <a:ext cx="89725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Height="30" VerticalAlignment="Top" IsMainMenu="False" 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Header="系统管理"&gt;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Header="角色管理"&gt;&lt;/MenuItem&gt;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Header="用户管理""/&gt;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&lt;MenuItem Header="查询中心"&gt;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Header="采购查询"&gt;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Header="按供应商采购统计"/&gt;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Header="按仓库采购统计"/&gt;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Header="销售查询"/&gt;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&lt;/Menu&gt;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递归加载菜单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095" y="868680"/>
            <a:ext cx="41503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1.</a:t>
            </a:r>
            <a:r>
              <a:rPr lang="zh-CN" altLang="en-US" sz="1400">
                <a:latin typeface="+mj-ea"/>
                <a:ea typeface="+mj-ea"/>
              </a:rPr>
              <a:t>提供添加菜单数据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从数据库中获取</a:t>
            </a:r>
            <a:endParaRPr lang="en-US" altLang="zh-CN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2.</a:t>
            </a:r>
            <a:r>
              <a:rPr lang="zh-CN" altLang="en-US" sz="1400">
                <a:latin typeface="+mj-ea"/>
                <a:ea typeface="+mj-ea"/>
              </a:rPr>
              <a:t>封装递归加载方法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菜单项</a:t>
            </a:r>
            <a:endParaRPr lang="en-US" altLang="zh-CN" sz="1400">
              <a:latin typeface="+mj-ea"/>
              <a:ea typeface="+mj-ea"/>
            </a:endParaRPr>
          </a:p>
          <a:p>
            <a:endParaRPr lang="en-US" altLang="zh-CN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3.</a:t>
            </a:r>
            <a:r>
              <a:rPr lang="zh-CN" altLang="en-US" sz="1400">
                <a:latin typeface="+mj-ea"/>
                <a:ea typeface="+mj-ea"/>
              </a:rPr>
              <a:t>调用递归方法</a:t>
            </a:r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zh-CN" altLang="en-US" sz="1400">
                <a:latin typeface="+mj-ea"/>
                <a:ea typeface="+mj-ea"/>
              </a:rPr>
              <a:t>分层数据模板</a:t>
            </a:r>
            <a:endParaRPr lang="zh-CN" altLang="en-US" sz="140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165" y="466090"/>
            <a:ext cx="3406140" cy="1798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82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ContextMenu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ContextMenu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特定于控件的上下文的功能的弹出菜单  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HorizontalOffset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/VerticalOffset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目标原点和弹出项对齐之间的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水平/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距离点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StaysOpen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 否保持打开状态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HasDropShadow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是否有投影出现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菜单出现位置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PlacementTarget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该菜单的目标元素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菜单是否可见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" y="2489200"/>
            <a:ext cx="7386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+mn-ea"/>
                <a:ea typeface="+mn-ea"/>
                <a:cs typeface="+mn-ea"/>
              </a:rPr>
              <a:t>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&lt;Label Name="lbl" Content="用户管理"  ContextMenuService.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cs typeface="+mn-ea"/>
              </a:rPr>
              <a:t>Placement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="RelativePoint"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&lt;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Name="contextMenu" HasDropShadow="True" HorizontalOffset="10" VerticalOffset="10"  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    &lt;MenuItem Header="打开页面"/&gt;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  <a:sym typeface="+mn-ea"/>
              </a:rPr>
              <a:t>                    &lt;MenuItem Header="复制"/&gt;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&lt;/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&lt;/Label.ContextMenu&gt;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&lt;/Label&gt;</a:t>
            </a:r>
            <a:endParaRPr lang="zh-CN" altLang="en-US" sz="1200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789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树形控件  该控件在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树结构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其中的项可以展开和折叠)中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分层数据</a:t>
            </a:r>
            <a:endParaRPr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SelectedValuePath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选择项绑定的属性名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选定的项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选定项的值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的内容是可以包含丰富内容的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控件，如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和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Image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控件。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可以包含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一个或多个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TreeViewItem 对象作为其子对象。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定义为 TreeViewItem 对象的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层次结构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可以通过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绑定到数据源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并使用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对象来填充其树。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条目控件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节点名称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IsExpanded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是否展开节点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IsSelected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是否选中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177800"/>
            <a:ext cx="1666875" cy="13519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981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添加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节点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800" y="698500"/>
            <a:ext cx="86264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&lt;TreeView Name="tvLsit"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&lt;TreeViewItem Header="进销存系统" IsExpanded="True" 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</a:t>
            </a: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&lt;TreeViewItem Header="系统管理" IsExpanded="True"&gt;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Header="角色管理" 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Header="用户管理"/&gt;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&lt;/TreeViewItem&gt;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&lt;TreeViewItem Header="业务管理" 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Header="采购入库"/&gt;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Header="销售出库"/&gt;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&lt;/TreeViewI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&lt;/TreeViewItem&gt;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&lt;/TreeView&gt;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0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841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XAML语言</a:t>
            </a:r>
            <a:r>
              <a:rPr sz="1600">
                <a:latin typeface="+mn-lt"/>
                <a:ea typeface="+mn-lt"/>
                <a:cs typeface="+mn-lt"/>
              </a:rPr>
              <a:t>：是微软公司为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构建应用程序用户界面</a:t>
            </a:r>
            <a:r>
              <a:rPr sz="1600">
                <a:latin typeface="+mn-lt"/>
                <a:ea typeface="+mn-lt"/>
                <a:cs typeface="+mn-lt"/>
              </a:rPr>
              <a:t>而创建的一种新的“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可扩展应用程序标记语言</a:t>
            </a:r>
            <a:r>
              <a:rPr sz="1600">
                <a:latin typeface="+mn-lt"/>
                <a:ea typeface="+mn-lt"/>
                <a:cs typeface="+mn-lt"/>
              </a:rPr>
              <a:t>”，提供了一种便于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扩展和定位</a:t>
            </a:r>
            <a:r>
              <a:rPr sz="1600">
                <a:latin typeface="+mn-lt"/>
                <a:ea typeface="+mn-lt"/>
                <a:cs typeface="+mn-lt"/>
              </a:rPr>
              <a:t>的语法来定义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和程序逻辑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的用户界面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特点</a:t>
            </a:r>
            <a:r>
              <a:rPr sz="1600">
                <a:latin typeface="+mn-lt"/>
                <a:ea typeface="+mn-lt"/>
                <a:cs typeface="+mn-lt"/>
              </a:rPr>
              <a:t>：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定义应用程序的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界面元素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显示的声明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WPF资源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样式、模板、动画</a:t>
            </a:r>
            <a:r>
              <a:rPr sz="1600">
                <a:latin typeface="+mn-lt"/>
                <a:ea typeface="+mn-lt"/>
                <a:cs typeface="+mn-lt"/>
              </a:rPr>
              <a:t>等）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可扩展性</a:t>
            </a:r>
            <a:r>
              <a:rPr sz="1600">
                <a:latin typeface="+mn-lt"/>
                <a:ea typeface="+mn-lt"/>
                <a:cs typeface="+mn-lt"/>
              </a:rPr>
              <a:t>（自定义UI控件）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集中关注于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</a:t>
            </a:r>
            <a:r>
              <a:rPr sz="1600">
                <a:latin typeface="+mn-lt"/>
                <a:ea typeface="+mn-lt"/>
                <a:cs typeface="+mn-lt"/>
              </a:rPr>
              <a:t>的设计和实现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动态加载节点：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TreeView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也可以动态加载数据列表，生成节点树。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利用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递归原理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获取描述多层次结构的数据列表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封装递归添加节点的方法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调用方法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651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提供为一组命令或控件的容器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部件：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PART_ToolBarPanel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--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ToolBarPanel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排列项内的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PART_ToolBarOverflowPanel --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ToolBarOverflowPanel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Panel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用于排列溢出的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的方向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指示工具栏应放置在何处(ToolBarTray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中的位置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工具栏上的带区上的位置的带索引号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IsOverflowOpen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溢出区域当前是否可见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HasOverflowItems (get)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工具栏是否具有不可见的项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的项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RadioButton  CheckBox  Separator ListBoxItem ComboBoxItem  MenuItem  TabItem  Object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31140"/>
            <a:ext cx="3093720" cy="655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96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ToolBarTray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ToolBarTray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表示处理 ToolBar 的布局的容器。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FrameworkElement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内部ToolBar的布局方向，水平：以行进行布局  垂直：以列进行布局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    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Background  </a:t>
            </a:r>
            <a:r>
              <a:rPr 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背景色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IsLocked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是否可移动内部的工具栏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内部可放多个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ToolBar,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组织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2693035"/>
            <a:ext cx="7643495" cy="495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519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StatusBar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应用程序窗口中的水平栏中显示项和信息的控件（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状态栏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StatusBar 是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，这意味着它可以包含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任何类型的对象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（如字符串、图像或面板）的集合。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ItemsPanel 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项模板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StatusBarItem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是一个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3269615"/>
            <a:ext cx="7482840" cy="655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780" y="2713355"/>
            <a:ext cx="3514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&lt;StatusBarItem Content="登录者：admin" /&gt; </a:t>
            </a:r>
            <a:endParaRPr lang="zh-CN" altLang="en-US" sz="1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850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ScrollViewer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25" y="698500"/>
            <a:ext cx="5659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ScrollViewer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:表示可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包含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其他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可视元素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的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可滚动区域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部件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PART_HorizontalScrollBar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（水平滚动条）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PART_VerticalScrollBar 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（垂直滚动条）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PART_ScrollContentPresenter  ---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ScrollContentPresenter(ScrollViewer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的显示内容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CanContentScroll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是否允许内容滚动 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HorizontalScrollBarVisibility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/VerticalScrollBarVisibility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 滚动条如何显示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394652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：作为其他控件的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内容呈现区域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内容区可滚动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，可显示滚动条）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790" y="177800"/>
            <a:ext cx="3413760" cy="845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225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ViewBox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ViewBox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:表示一个内容修饰器，以便拉伸或缩放单一子项使其填满可用的控件。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Decorator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作用：缩放位于其中的控件，以达到更好的展示效果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指定内容的拉伸模式 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StretchDirection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指定内容如何拉伸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72859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：常常与其他布局控件组合使用，缩放其中的内容。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060" y="638175"/>
            <a:ext cx="1630680" cy="102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1920240"/>
            <a:ext cx="1226820" cy="60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24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WindowsFormsHost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:表示一个允许在 WPF 页上托管 Windows 窗体控件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的元素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HwndHost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WPF内容内将 Win32 窗口承载为元素--FrameworkElement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使用方式：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引用以下两个命名空间：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        xmlns: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wfi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="clr-namespace:System.Windows.Forms.Integration;assembly=WindowsFormsIntegration"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xmlns:wf="clr-namespace:System.Windows.Forms;assembly=System.Windows.Forms"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在界面上添加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元素，可在标记间添加一个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Winform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控件了。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4131310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：在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WPF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窗口中添加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Winform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控件元素。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117475"/>
            <a:ext cx="4046220" cy="5943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885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MediaElement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698500"/>
            <a:ext cx="69596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MediaElement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音频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和/或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视频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的控件。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135" y="1171575"/>
            <a:ext cx="7999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WPF </a:t>
            </a:r>
            <a:r>
              <a:rPr lang="zh-CN" altLang="en-US" sz="1600"/>
              <a:t>中可以使用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MediaElement </a:t>
            </a:r>
            <a:r>
              <a:rPr lang="zh-CN" altLang="en-US" sz="1600"/>
              <a:t>为应用程序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添加媒体播放控件</a:t>
            </a:r>
            <a:r>
              <a:rPr lang="zh-CN" altLang="en-US" sz="1600"/>
              <a:t>，以完成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播放音频、视频功能</a:t>
            </a:r>
            <a:r>
              <a:rPr lang="zh-CN" altLang="en-US" sz="1600"/>
              <a:t>。由于MediaElement 属于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UIElement</a:t>
            </a:r>
            <a:r>
              <a:rPr lang="zh-CN" altLang="en-US" sz="1600"/>
              <a:t>，所以它同时也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支持鼠标及键盘</a:t>
            </a:r>
            <a:r>
              <a:rPr lang="zh-CN" altLang="en-US" sz="1600"/>
              <a:t>的操作。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50875" y="2093595"/>
            <a:ext cx="80594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加载行为 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Manual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手动控制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Play Close Pause Stop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Position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通过媒体的播放时间获取或设置进度的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当前位置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IsBuffering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是否缓冲媒体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HasAudio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HasVideo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是否有音频/视频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SpeedRatio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媒体的速率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UnloadedBehavior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卸载行为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Balance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扬声器的音量比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Volume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媒体的音量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StretchDirection 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拉伸值，该值指定该元素的方向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媒体源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IsMuted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是否已静音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240" y="4225290"/>
            <a:ext cx="76765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MediaOpened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媒体加载已完成时发生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MediaEnded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媒体结束时发生。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0875" y="3715385"/>
            <a:ext cx="6584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方法：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Play()  Pause()  Stop()  Close()</a:t>
            </a:r>
            <a:endParaRPr lang="en-US" alt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制作播放器：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8195" y="834390"/>
            <a:ext cx="6492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播放器布局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页面初始化处理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各按钮的响应处理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进度拖动处理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588010"/>
            <a:ext cx="4872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RichTextbox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 System.Windows.Documents.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FlowDocument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对象进行操作的丰富编辑控件。父类：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TextBoxBase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040" y="1417955"/>
            <a:ext cx="47999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Document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获取或设置RichTextBox的 System.Windows.Documents.FlowDocument 表示的内容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IsDocumentEnabled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示用户是否可以与交互（RichTextBox中的UIElement和ContentElement中的对象）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Selection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当前选定内容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CaretPosition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输入的插入符号的位置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040" y="2994025"/>
            <a:ext cx="8293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FlowDocument </a:t>
            </a:r>
            <a:r>
              <a:rPr lang="zh-CN" altLang="en-US" sz="1600"/>
              <a:t>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高级文档功能</a:t>
            </a:r>
            <a:r>
              <a:rPr lang="zh-CN" altLang="en-US" sz="1600"/>
              <a:t>（如分页和列）承载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</a:t>
            </a:r>
            <a:r>
              <a:rPr lang="zh-CN" altLang="en-US" sz="1600"/>
              <a:t>和设置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流内容格式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      ColumnGap 列间隔  PageWidth首选页宽 IsColumnWidthFlexible 列宽是灵活还是固定 </a:t>
            </a:r>
            <a:endParaRPr lang="zh-CN" altLang="en-US" sz="1600"/>
          </a:p>
          <a:p>
            <a:r>
              <a:rPr lang="zh-CN" altLang="en-US" sz="1600"/>
              <a:t>      ColumnRuleBrush 绘制列之间标尺的颜色 PagePadding 页内边距 PageHeight 页高度</a:t>
            </a:r>
            <a:endParaRPr lang="zh-CN" altLang="en-US" sz="1600"/>
          </a:p>
          <a:p>
            <a:r>
              <a:rPr lang="zh-CN" altLang="en-US" sz="1600"/>
              <a:t>      ColumnWidth 列宽   Blocks 内容的顶级块元素 FlowDirection 流中的内容的相对方向</a:t>
            </a:r>
            <a:endParaRPr lang="zh-CN" altLang="en-US" sz="1600"/>
          </a:p>
          <a:p>
            <a:r>
              <a:rPr lang="zh-CN" altLang="en-US" sz="1600"/>
              <a:t>      ContentStart 内容的开始位置  ContentEnd 内容的结束位置 LineHeight 各行内容的高度    各种文字属性：FontFamily  FontSize FontWeight。。。。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24765"/>
            <a:ext cx="3914140" cy="1828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应用程序组成：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2565" y="698500"/>
            <a:ext cx="8738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app.config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配置文件  ----连接字符串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、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配置信息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设置应用程序起始文件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与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系统级资源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app.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xaml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文件的后台类文件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，继承自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Application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，封装整个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应用程序处理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Window ----WPF应用程序界面与Xaml设计文件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---xaml窗口文件的后台代码文件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185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FlowDocument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中元素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  </a:t>
            </a:r>
            <a:r>
              <a:rPr lang="zh-CN" altLang="en-US" sz="1400">
                <a:latin typeface="+mn-lt"/>
                <a:ea typeface="+mn-lt"/>
                <a:cs typeface="+mn-lt"/>
              </a:rPr>
              <a:t>为所有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流内容元素提供基类的抽象类。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Paragraph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用于将内容分组到一个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段落</a:t>
            </a:r>
            <a:r>
              <a:rPr lang="zh-CN" altLang="en-US" sz="1400">
                <a:latin typeface="+mn-lt"/>
                <a:ea typeface="+mn-lt"/>
                <a:cs typeface="+mn-lt"/>
              </a:rPr>
              <a:t>中的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Run </a:t>
            </a:r>
            <a:r>
              <a:rPr lang="zh-CN" altLang="en-US" sz="1400">
                <a:latin typeface="+mn-lt"/>
                <a:ea typeface="+mn-lt"/>
                <a:cs typeface="+mn-lt"/>
              </a:rPr>
              <a:t>旨在包含一连串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格式化或非格式化文本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流内容元素。Inline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Section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用于对其他 System.Windows.Documents.Block 元素进行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分组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 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Hyperlink </a:t>
            </a:r>
            <a:r>
              <a:rPr lang="zh-CN" altLang="en-US" sz="1400">
                <a:latin typeface="+mn-lt"/>
                <a:ea typeface="+mn-lt"/>
                <a:cs typeface="+mn-lt"/>
              </a:rPr>
              <a:t>提供用于在流内容中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承载超链接</a:t>
            </a:r>
            <a:r>
              <a:rPr lang="zh-CN" altLang="en-US" sz="1400">
                <a:latin typeface="+mn-lt"/>
                <a:ea typeface="+mn-lt"/>
                <a:cs typeface="+mn-lt"/>
              </a:rPr>
              <a:t>的功能的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的流内容元素。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InlineUIContainer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的流内容元素，可以将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块级别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流内容元素  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7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功能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基本功能：获取、插入、替换、删除、调整字号、文字样式设置、对齐、加载文本、文件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保存文件  复制、粘贴、剪切。。。。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367790"/>
            <a:ext cx="3985260" cy="746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2177415"/>
            <a:ext cx="4000500" cy="1562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491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ScrollBar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:表示提供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滚动条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的控件,该滚动条具有一个滑动 System.Windows.Controls.Primitives.Thumb，其位置对应于一个值    父类：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RangeBase 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提供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特定范围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控件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部件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PART_Track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Track  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滚动条的方向：水平或垂直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ViewportSize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：获取或设置当前可见的可滚动内容的数量。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Maximum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最大值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Minimum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=最小值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Value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当前位置的值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65" y="334835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：提供滚动条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966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Track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Track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 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表示控件的基元，处理的位置和大小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Thumb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控件和两个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RepeatButton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控件用于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设置Track.Value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FrameworkElement</a:t>
            </a:r>
            <a:endParaRPr lang="zh-CN" altLang="en-US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Minimum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=最大值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Maximum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=最小值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Value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=当前的位置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=方向</a:t>
            </a:r>
            <a:endParaRPr lang="zh-CN" alt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IsDirectionReversed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=是否增加的方向与默认方向相反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ViewportSize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可滚动内容的可见区域的大小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DecreaseRepeatButton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In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creaseRepeatButton（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RepeatButton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 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减少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增加按钮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Thumb 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滑块</a:t>
            </a:r>
            <a:endParaRPr lang="zh-CN" altLang="en-US" sz="14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65" y="334835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：用于设置滚动范围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的两棵树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" y="698500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WPF 有两棵树：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sz="1600">
                <a:latin typeface="+mn-lt"/>
                <a:ea typeface="+mn-lt"/>
                <a:cs typeface="+mn-lt"/>
              </a:rPr>
              <a:t>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可视化树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159510"/>
            <a:ext cx="81838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可视化树</a:t>
            </a:r>
            <a:r>
              <a:rPr lang="zh-CN" altLang="en-US">
                <a:latin typeface="+mn-lt"/>
                <a:ea typeface="+mn-lt"/>
              </a:rPr>
              <a:t>：界面上所有的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</a:t>
            </a:r>
            <a:r>
              <a:rPr lang="zh-CN" altLang="en-US">
                <a:latin typeface="+mn-lt"/>
                <a:ea typeface="+mn-lt"/>
              </a:rPr>
              <a:t>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屏幕上</a:t>
            </a:r>
            <a:r>
              <a:rPr lang="zh-CN" altLang="en-US">
                <a:latin typeface="+mn-lt"/>
                <a:ea typeface="+mn-lt"/>
              </a:rPr>
              <a:t>的元素。</a:t>
            </a:r>
            <a:endParaRPr lang="zh-CN" altLang="en-US">
              <a:latin typeface="+mn-lt"/>
              <a:ea typeface="+mn-lt"/>
            </a:endParaRPr>
          </a:p>
          <a:p>
            <a:endParaRPr lang="zh-CN" altLang="en-US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可视化树用于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渲染，事件路由，定位资源</a:t>
            </a:r>
            <a:r>
              <a:rPr lang="zh-CN" altLang="en-US" sz="1400">
                <a:latin typeface="+mn-lt"/>
                <a:ea typeface="+mn-lt"/>
              </a:rPr>
              <a:t>（如果该元素没有逻辑父元素）等等等等。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向上</a:t>
            </a:r>
            <a:r>
              <a:rPr lang="zh-CN" altLang="en-US" sz="1400">
                <a:latin typeface="+mn-lt"/>
                <a:ea typeface="+mn-lt"/>
              </a:rPr>
              <a:t>或者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向下</a:t>
            </a:r>
            <a:r>
              <a:rPr lang="zh-CN" altLang="en-US" sz="1400">
                <a:latin typeface="+mn-lt"/>
                <a:ea typeface="+mn-lt"/>
              </a:rPr>
              <a:t>遍历可视化树可以简单的使用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VisualTreeHelper类</a:t>
            </a:r>
            <a:r>
              <a:rPr lang="zh-CN" altLang="en-US" sz="1400">
                <a:latin typeface="+mn-lt"/>
                <a:ea typeface="+mn-lt"/>
              </a:rPr>
              <a:t>和简单的递归方法。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任何承继自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的东西都可以在UI上显示，但</a:t>
            </a:r>
            <a:r>
              <a:rPr lang="zh-CN" altLang="en-US" sz="1400" b="1">
                <a:latin typeface="+mn-lt"/>
                <a:ea typeface="+mn-lt"/>
              </a:rPr>
              <a:t>其实并不在可视化树中</a:t>
            </a:r>
            <a:r>
              <a:rPr lang="zh-CN" altLang="en-US" sz="1400">
                <a:latin typeface="+mn-lt"/>
                <a:ea typeface="+mn-lt"/>
              </a:rPr>
              <a:t>。 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内容元素(继承自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的类)</a:t>
            </a:r>
            <a:r>
              <a:rPr lang="zh-CN" altLang="en-US" sz="1400" b="1">
                <a:latin typeface="+mn-lt"/>
                <a:ea typeface="+mn-lt"/>
              </a:rPr>
              <a:t>不是可视化树的一部分</a:t>
            </a:r>
            <a:r>
              <a:rPr lang="zh-CN" altLang="en-US" sz="1400">
                <a:latin typeface="+mn-lt"/>
                <a:ea typeface="+mn-lt"/>
              </a:rPr>
              <a:t>；他们不是继承自Visual而且没有可视化表示。为了显示在UI上，ContentElement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必须寄宿在一个Visual主体上</a:t>
            </a:r>
            <a:r>
              <a:rPr lang="zh-CN" altLang="en-US" sz="1400">
                <a:latin typeface="+mn-lt"/>
                <a:ea typeface="+mn-lt"/>
              </a:rPr>
              <a:t>，通常是一个FrameworkElement。你可以认为主体类似于一个可以选择如何展示该ContentElement的浏览器。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逻辑树</a:t>
            </a:r>
            <a:r>
              <a:rPr lang="zh-CN" altLang="en-US" sz="1400">
                <a:latin typeface="+mn-lt"/>
                <a:ea typeface="+mn-lt"/>
              </a:rPr>
              <a:t>表示UI的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核心结构</a:t>
            </a:r>
            <a:r>
              <a:rPr lang="zh-CN" altLang="en-US" sz="1400">
                <a:latin typeface="+mn-lt"/>
                <a:ea typeface="+mn-lt"/>
              </a:rPr>
              <a:t>。和XAML文件中定义的元素近乎相等，排除掉内部生成的那些用来帮助渲染的可视化元素。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WPF用逻辑树来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决定依赖属性</a:t>
            </a:r>
            <a:r>
              <a:rPr lang="zh-CN" altLang="en-US" sz="1400">
                <a:latin typeface="+mn-lt"/>
                <a:ea typeface="+mn-lt"/>
              </a:rPr>
              <a:t>，值继承，资源解决方案等。可以使用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LogicTreeHelper类遍历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逻辑树，但它</a:t>
            </a:r>
            <a:r>
              <a:rPr lang="zh-CN" altLang="en-US" sz="1400">
                <a:latin typeface="+mn-lt"/>
                <a:ea typeface="+mn-lt"/>
              </a:rPr>
              <a:t>只对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DependencyObject</a:t>
            </a:r>
            <a:r>
              <a:rPr lang="zh-CN" altLang="en-US" sz="1400">
                <a:latin typeface="+mn-lt"/>
                <a:ea typeface="+mn-lt"/>
              </a:rPr>
              <a:t>有效，遍历逻辑树时需要非常小心，最好做类型检查。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始终存在于</a:t>
            </a:r>
            <a:r>
              <a:rPr lang="zh-CN" altLang="en-US" sz="1600">
                <a:latin typeface="+mn-lt"/>
                <a:ea typeface="+mn-lt"/>
                <a:cs typeface="+mn-lt"/>
              </a:rPr>
              <a:t>WPF的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latin typeface="+mn-lt"/>
                <a:ea typeface="+mn-lt"/>
                <a:cs typeface="+mn-lt"/>
              </a:rPr>
              <a:t>中，不管UI是用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还是用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。WPF的每个方面（属性、事件、资源等等）都是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依赖于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基本上是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的一种扩展</a:t>
            </a:r>
            <a:r>
              <a:rPr lang="zh-CN" altLang="en-US" sz="1600">
                <a:latin typeface="+mn-lt"/>
                <a:ea typeface="+mn-lt"/>
                <a:cs typeface="+mn-lt"/>
              </a:rPr>
              <a:t>。逻辑树的每个结点都被分解为它们的核心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视觉组件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的结点对我们而言基本是一个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黑盒</a:t>
            </a:r>
            <a:r>
              <a:rPr lang="zh-CN" altLang="en-US" sz="1600">
                <a:latin typeface="+mn-lt"/>
                <a:ea typeface="+mn-lt"/>
                <a:cs typeface="+mn-lt"/>
              </a:rPr>
              <a:t>。而可视树不同，它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暴露</a:t>
            </a:r>
            <a:r>
              <a:rPr lang="zh-CN" altLang="en-US" sz="1600">
                <a:latin typeface="+mn-lt"/>
                <a:ea typeface="+mn-lt"/>
                <a:cs typeface="+mn-lt"/>
              </a:rPr>
              <a:t>了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视觉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实现细节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WPF中提供了遍历逻辑树和可视树的辅助类：System.Windows.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LogicalTreeHelper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和System.Windows.Media.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VisualTreeHelper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注意遍历的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位置</a:t>
            </a:r>
            <a:r>
              <a:rPr lang="zh-CN" altLang="en-US" sz="1600">
                <a:latin typeface="+mn-lt"/>
                <a:ea typeface="+mn-lt"/>
                <a:cs typeface="+mn-lt"/>
              </a:rPr>
              <a:t>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可以在类的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构造函数</a:t>
            </a:r>
            <a:r>
              <a:rPr lang="zh-CN" altLang="en-US" sz="1600">
                <a:latin typeface="+mn-lt"/>
                <a:ea typeface="+mn-lt"/>
                <a:cs typeface="+mn-lt"/>
              </a:rPr>
              <a:t>中遍历。但是，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必须在经过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至少一次的布局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后</a:t>
            </a:r>
            <a:r>
              <a:rPr lang="zh-CN" altLang="en-US" sz="1600">
                <a:latin typeface="+mn-lt"/>
                <a:ea typeface="+mn-lt"/>
                <a:cs typeface="+mn-lt"/>
              </a:rPr>
              <a:t>才能形成。所以它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不能</a:t>
            </a:r>
            <a:r>
              <a:rPr lang="zh-CN" altLang="en-US" sz="1600">
                <a:latin typeface="+mn-lt"/>
                <a:ea typeface="+mn-lt"/>
                <a:cs typeface="+mn-lt"/>
              </a:rPr>
              <a:t>在构造函数遍历。通常是在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OnContentRendered</a:t>
            </a:r>
            <a:r>
              <a:rPr lang="zh-CN" altLang="en-US" sz="1600">
                <a:latin typeface="+mn-lt"/>
                <a:ea typeface="+mn-lt"/>
                <a:cs typeface="+mn-lt"/>
              </a:rPr>
              <a:t>进行，这个函数为在布局发生后被调用。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0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并不是</a:t>
            </a:r>
            <a:r>
              <a:rPr lang="zh-CN" altLang="en-US" sz="1600">
                <a:latin typeface="+mn-lt"/>
                <a:ea typeface="+mn-lt"/>
                <a:cs typeface="+mn-lt"/>
              </a:rPr>
              <a:t>所有的逻辑树结点都可以扩展为可视树结点。只有从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</a:t>
            </a:r>
            <a:r>
              <a:rPr lang="zh-CN" altLang="en-US" sz="1600">
                <a:latin typeface="+mn-lt"/>
                <a:ea typeface="+mn-lt"/>
                <a:cs typeface="+mn-lt"/>
              </a:rPr>
              <a:t>l和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System.Windows.Media.Visual3D</a:t>
            </a:r>
            <a:r>
              <a:rPr lang="zh-CN" altLang="en-US" sz="1600">
                <a:latin typeface="+mn-lt"/>
                <a:ea typeface="+mn-lt"/>
                <a:cs typeface="+mn-lt"/>
              </a:rPr>
              <a:t>继承的元素才能被可视树包含。其他的元素不能包含是因为它们本身没有自己的提交（Rendering）行为。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WPF资源系统  </a:t>
            </a:r>
            <a:r>
              <a:rPr sz="1400">
                <a:latin typeface="+mn-lt"/>
                <a:ea typeface="+mn-lt"/>
                <a:cs typeface="+mn-lt"/>
              </a:rPr>
              <a:t>是一种保管一系列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对象</a:t>
            </a:r>
            <a:r>
              <a:rPr sz="1400">
                <a:latin typeface="+mn-lt"/>
                <a:ea typeface="+mn-lt"/>
                <a:cs typeface="+mn-lt"/>
              </a:rPr>
              <a:t>(如常用的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画刷</a:t>
            </a:r>
            <a:r>
              <a:rPr sz="1400">
                <a:latin typeface="+mn-lt"/>
                <a:ea typeface="+mn-lt"/>
                <a:cs typeface="+mn-lt"/>
              </a:rPr>
              <a:t>、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</a:t>
            </a:r>
            <a:r>
              <a:rPr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模版</a:t>
            </a:r>
            <a:r>
              <a:rPr sz="1400">
                <a:latin typeface="+mn-lt"/>
                <a:ea typeface="+mn-lt"/>
                <a:cs typeface="+mn-lt"/>
              </a:rPr>
              <a:t>)的简单办法，从而使您更容易地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这些对象。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sz="1400">
                <a:latin typeface="+mn-lt"/>
                <a:ea typeface="+mn-lt"/>
                <a:cs typeface="+mn-lt"/>
              </a:rPr>
              <a:t>我们可以在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代码中</a:t>
            </a:r>
            <a:r>
              <a:rPr sz="1400">
                <a:latin typeface="+mn-lt"/>
                <a:ea typeface="+mn-lt"/>
                <a:cs typeface="+mn-lt"/>
              </a:rPr>
              <a:t>以及在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标记中的各个位置</a:t>
            </a:r>
            <a:r>
              <a:rPr sz="1400">
                <a:latin typeface="+mn-lt"/>
                <a:ea typeface="+mn-lt"/>
                <a:cs typeface="+mn-lt"/>
              </a:rPr>
              <a:t>定义资源(</a:t>
            </a:r>
            <a:r>
              <a:rPr lang="zh-CN"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latin typeface="+mn-lt"/>
                <a:ea typeface="+mn-lt"/>
                <a:cs typeface="+mn-lt"/>
              </a:rPr>
              <a:t>特定的控件、窗口</a:t>
            </a:r>
            <a:r>
              <a:rPr lang="zh-CN" sz="1400">
                <a:latin typeface="+mn-lt"/>
                <a:ea typeface="+mn-lt"/>
                <a:cs typeface="+mn-lt"/>
              </a:rPr>
              <a:t>中</a:t>
            </a:r>
            <a:r>
              <a:rPr sz="1400">
                <a:latin typeface="+mn-lt"/>
                <a:ea typeface="+mn-lt"/>
                <a:cs typeface="+mn-lt"/>
              </a:rPr>
              <a:t>定义，或在整个应用程序中定义)。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资源具有如下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优点</a:t>
            </a:r>
            <a:r>
              <a:rPr lang="zh-CN" sz="1400">
                <a:latin typeface="+mn-lt"/>
                <a:ea typeface="+mn-lt"/>
                <a:cs typeface="+mn-lt"/>
              </a:rPr>
              <a:t>：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高效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定义好资源可以在多个地方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可维护性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易于修改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适应性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可以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动态修改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" y="3507740"/>
            <a:ext cx="8265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：每个元素都有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Resources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属性，该属性存储了一个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资源字典集合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(它是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ResourceDictionary</a:t>
            </a:r>
            <a:r>
              <a:rPr lang="zh-CN" altLang="en-US" sz="1600">
                <a:latin typeface="+mn-lt"/>
                <a:ea typeface="+mn-lt"/>
                <a:cs typeface="+mn-lt"/>
              </a:rPr>
              <a:t>类的实例)。资源集合可包含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任意类型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的对象，并根据字符串编写索引。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791908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静态资源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StaticResource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)：在程序载入内存时对资源的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一次性使用，之后就不再访问这个资源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；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动态资源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DynamicResource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程序运行过程中才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会去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使用动态属性的情况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资源具有依赖于系统设置的属性(如当前Windows操作系统的颜色或字体)。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准备通过编程的方式替换对象。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资源的层次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每个元素都有自己的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，为了找到期望的资源，WPF在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元素树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递归搜索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不在同一集合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中多次使用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的资源名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，就可以重用资源名称。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资源分类：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83585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资源分为：控件资源、窗口资源、应用程序资源、系统资源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应用程序资源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：如果在控件或窗口或页面找不到指定的资源。WPF会继续查找为应用程序定义的资源。定义在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App.xaml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----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极佳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系统资源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如果没有在应用程序资源中找到所需的资源，元素还会继续查找系统资源。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系统资源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的三个类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SystemColors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访问系统颜色设置。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SystemFonts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访问字体设置。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SystemParamerers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封装了大量的设置列表，这些设置描述了各种屏幕像素的标准尺寸、键盘和鼠标设置、屏幕尺寸以及各种图形效果（如热跟踪、阴影以及拖动窗口时显示窗口内容）是否已经打开。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0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XAML和.NET其他语言一样，也是通过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命名空间</a:t>
            </a:r>
            <a:r>
              <a:rPr sz="1600">
                <a:latin typeface="+mn-lt"/>
                <a:ea typeface="+mn-lt"/>
                <a:cs typeface="+mn-lt"/>
              </a:rPr>
              <a:t>有效组织起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XAML内部的相关元素类</a:t>
            </a:r>
            <a:r>
              <a:rPr sz="1600">
                <a:latin typeface="+mn-lt"/>
                <a:ea typeface="+mn-lt"/>
                <a:cs typeface="+mn-lt"/>
              </a:rPr>
              <a:t>，这里的命名空间与.NET中的命名空间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不是一一对应</a:t>
            </a:r>
            <a:r>
              <a:rPr sz="1600">
                <a:latin typeface="+mn-lt"/>
                <a:ea typeface="+mn-lt"/>
                <a:cs typeface="+mn-lt"/>
              </a:rPr>
              <a:t>的，而是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一对多</a:t>
            </a:r>
            <a:r>
              <a:rPr sz="1600">
                <a:latin typeface="+mn-lt"/>
                <a:ea typeface="+mn-lt"/>
                <a:cs typeface="+mn-lt"/>
              </a:rPr>
              <a:t>，一眼望去，都是“</a:t>
            </a:r>
            <a:r>
              <a:rPr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网址</a:t>
            </a:r>
            <a:r>
              <a:rPr sz="1600">
                <a:latin typeface="+mn-lt"/>
                <a:ea typeface="+mn-lt"/>
                <a:cs typeface="+mn-lt"/>
              </a:rPr>
              <a:t>”，这里的网址，是遵循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XAML解析器标准</a:t>
            </a:r>
            <a:r>
              <a:rPr sz="1600">
                <a:latin typeface="+mn-lt"/>
                <a:ea typeface="+mn-lt"/>
                <a:cs typeface="+mn-lt"/>
              </a:rPr>
              <a:t>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命名规则</a:t>
            </a:r>
            <a:r>
              <a:rPr sz="1600">
                <a:latin typeface="+mn-lt"/>
                <a:ea typeface="+mn-lt"/>
                <a:cs typeface="+mn-lt"/>
              </a:rPr>
              <a:t>，而不是真正的网址</a:t>
            </a:r>
            <a:r>
              <a:rPr lang="en-US" sz="1600">
                <a:latin typeface="+mn-lt"/>
                <a:ea typeface="+mn-lt"/>
                <a:cs typeface="+mn-lt"/>
              </a:rPr>
              <a:t>.</a:t>
            </a:r>
            <a:endParaRPr 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xmlns="http://schemas.microsoft.com/winfx/2006/xaml/presentation"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默认命名空间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(所有WPF类，包括构建用户界面使用的控件)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xmlns:x="http://schemas.microsoft.com/winfx/2006/xaml"   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--对应一些与XAML语法和编译相关的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CLR名称空间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&lt;Style 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x:key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="buttonMouseOver" TargetType="{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x:Type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Button}"&gt;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xmlns和xmlns:x的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在于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x作为别名，在应用时，以前缀形式出现，而xmlns作为默认命名空间，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不使用前缀标识的元素，来自该命名空间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（默认命名空间）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资源字典：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2285" y="638175"/>
            <a:ext cx="84391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资源字典文件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每个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属性存储着一个资源字典集合。如果希望在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多个项目之间共享资源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的话，就可以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创建一个资源字典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。资源字典是一个简单的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XAML文档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，该文档就是用于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存储资源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的，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744980"/>
            <a:ext cx="6480175" cy="1304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3049270"/>
            <a:ext cx="5972175" cy="143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0" y="190754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资源字典文件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870" y="3498850"/>
            <a:ext cx="224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合并资源字典到应用程序资源中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样式(Style)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组织和重用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格式化选项的重要工具。不是使用重复的标记填充XAML,以便设置外边距、内边距、颜色以及字体等细节，而是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创建一系列封装所有这些细节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，然后再需要之处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属性来应用样式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可应用于元素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属性值集合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。使用资源的最常见原因之一就是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保存样式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先前使用资源，虽然也设置了控件的外观，但标记变得繁琐，还没有不使用简洁，为了解决这一问题，可以独立的把该控件的要设置的属性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封装到样式中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x:Key="lblLabelStyle"&gt;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="Control.Foreground"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Value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="Black"&gt;&lt;/Setter&gt;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Property="Control.BorderBrush" Value="Green"&gt;&lt;/Setter&gt;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&lt;/Style&gt;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&lt;Label Content="用户名："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="{StaticResource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lblLabelStyle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}"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3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-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嵌套元素：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每个Style对象都封装了一个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Setter对象的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单个属性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。在某些情况下不能使用简单的特性字符设置属性值。可使用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嵌套的元素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代替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&lt;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="Control.Background"&gt;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&lt;Setter.Value&gt;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&lt;ImageBrush  TileMode="Tile" ViewboxUnits="Absolute" Viewport="0 0 32 32" ImageSource="" Opacity="0.3"&gt;&lt;/ImageBrush&gt;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&lt;/Setter.Value&gt;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&lt;/Setter&gt;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多层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每个WPF元素一次只能使用一个样式对象，这像是一种限制，但由于属性值的继承和样式继承特性，这种限制实际是不存在的。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为一组控件使用相同的字体，又不想为每个控件应用相同的样式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。对于这种情况，可将他们放置到面板中，并设置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容器的样式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。只要设置的属性具有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属性值继承特性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，这些值就会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传递到子元素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。使用这种模型的属性包括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IsEnabled、IsVisible、Foreground以及所有字体属性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另外一些情况，可能希望在另一个样式的基础上建立样式，可用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BasedOn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特性。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25" y="2849880"/>
            <a:ext cx="681990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4276725"/>
            <a:ext cx="3609975" cy="28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4345" y="4194175"/>
            <a:ext cx="1633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应用样式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样式应用：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1640" y="784860"/>
            <a:ext cx="748347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+mn-lt"/>
                <a:ea typeface="+mn-lt"/>
              </a:rPr>
              <a:t>样式应用</a:t>
            </a:r>
            <a:r>
              <a:rPr lang="zh-CN" altLang="en-US">
                <a:latin typeface="+mn-lt"/>
                <a:ea typeface="+mn-lt"/>
              </a:rPr>
              <a:t>：</a:t>
            </a:r>
            <a:endParaRPr lang="zh-CN" altLang="en-US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</a:rPr>
              <a:t>  </a:t>
            </a:r>
            <a:r>
              <a:rPr lang="zh-CN" altLang="en-US" sz="1600">
                <a:latin typeface="+mn-lt"/>
                <a:ea typeface="+mn-lt"/>
              </a:rPr>
              <a:t>   </a:t>
            </a:r>
            <a:r>
              <a:rPr lang="en-US" altLang="zh-CN" sz="1600">
                <a:latin typeface="+mn-lt"/>
                <a:ea typeface="+mn-lt"/>
              </a:rPr>
              <a:t>1.</a:t>
            </a:r>
            <a:r>
              <a:rPr lang="zh-CN" altLang="en-US" sz="1600">
                <a:latin typeface="+mn-lt"/>
                <a:ea typeface="+mn-lt"/>
              </a:rPr>
              <a:t>定义了</a:t>
            </a:r>
            <a:r>
              <a:rPr lang="en-US" altLang="zh-CN" sz="1600">
                <a:latin typeface="+mn-lt"/>
                <a:ea typeface="+mn-lt"/>
              </a:rPr>
              <a:t>key</a:t>
            </a:r>
            <a:r>
              <a:rPr lang="zh-CN" altLang="en-US" sz="1600">
                <a:latin typeface="+mn-lt"/>
                <a:ea typeface="+mn-lt"/>
              </a:rPr>
              <a:t>的样式，应用：</a:t>
            </a:r>
            <a:endParaRPr lang="zh-CN" altLang="en-US"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</a:rPr>
              <a:t>     </a:t>
            </a:r>
            <a:r>
              <a:rPr lang="en-US" altLang="zh-CN" sz="1600">
                <a:latin typeface="+mn-lt"/>
                <a:ea typeface="+mn-lt"/>
              </a:rPr>
              <a:t>2.</a:t>
            </a:r>
            <a:r>
              <a:rPr lang="zh-CN" altLang="en-US" sz="1600">
                <a:latin typeface="+mn-lt"/>
                <a:ea typeface="+mn-lt"/>
              </a:rPr>
              <a:t>为特定类型定义的样式，会自动应用样式，若某一控件不想应用这一样式，</a:t>
            </a:r>
            <a:endParaRPr lang="zh-CN" altLang="en-US" sz="1600"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515" y="1246505"/>
            <a:ext cx="3448050" cy="36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1726565"/>
            <a:ext cx="1475105" cy="2660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925" y="699135"/>
            <a:ext cx="82162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使用触发器可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自动完成简单的样式的改变，不需要使用代码，也可以完成不少工作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Style.Trigger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链接到样式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。每个样式可以有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任意多个触发器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。每个触发器都是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System.Windows.TriggerBase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的实例。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267585"/>
            <a:ext cx="8082280" cy="2181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简单触发器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611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可为任何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依赖项属性</a:t>
            </a:r>
            <a:r>
              <a:rPr lang="zh-CN" altLang="en-US"/>
              <a:t>关联简单触发器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207770"/>
            <a:ext cx="76815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每个触发器都制定了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正在监视的属性</a:t>
            </a:r>
            <a:r>
              <a:rPr lang="zh-CN" altLang="en-US"/>
              <a:t>以及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正在等待的属性值</a:t>
            </a:r>
            <a:r>
              <a:rPr lang="zh-CN" altLang="en-US"/>
              <a:t>。当属性值出现时，将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应用Trigger.Setters</a:t>
            </a:r>
            <a:r>
              <a:rPr lang="zh-CN" altLang="en-US"/>
              <a:t>集合里的设置器。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触发器的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优点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不需要为翻转他们而编写任何代码。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628265"/>
            <a:ext cx="6010275" cy="102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多条件触发器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如果希望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几个条件都满足</a:t>
            </a:r>
            <a:r>
              <a:rPr lang="zh-CN" altLang="en-US"/>
              <a:t>时才激活触发器，可使用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MultiTrigger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066800"/>
            <a:ext cx="5400675" cy="1781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事件触发器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 普通触发器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等待属性发生变化</a:t>
            </a:r>
            <a:r>
              <a:rPr lang="zh-CN" altLang="en-US"/>
              <a:t>，而事件触发器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等待特定事件被引发</a:t>
            </a:r>
            <a:r>
              <a:rPr lang="zh-CN" altLang="en-US"/>
              <a:t>。事件触发器要求用户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提供一系列修改控件的动作</a:t>
            </a:r>
            <a:r>
              <a:rPr lang="zh-CN" altLang="en-US"/>
              <a:t>。这些动作常用于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动画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3580" y="1620520"/>
            <a:ext cx="5728335" cy="2905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表现形式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。WPF中的模板同样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表现形式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在WPF中包括三种模板：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、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它们都继承于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FrameworkTemplate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基类，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控件外观外衣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，可以通过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修改控件模板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自定义控件的外观表现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。用于从一个对象中提取数据，并在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列表控件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的各个项中显示数据。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,  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面板的外衣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，而面板又用于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进行布局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的，所以面板的外衣也就是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，通过修改面板模板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45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XAML命名空间的语法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[:可选映射前缀]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="命名空间描述"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注意</a:t>
            </a:r>
            <a:r>
              <a:rPr sz="1600">
                <a:latin typeface="+mn-lt"/>
                <a:ea typeface="+mn-lt"/>
                <a:cs typeface="+mn-lt"/>
              </a:rPr>
              <a:t>：没有加可选映射前缀的xmlns是WPF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r>
              <a:rPr sz="1600">
                <a:latin typeface="+mn-lt"/>
                <a:ea typeface="+mn-lt"/>
                <a:cs typeface="+mn-lt"/>
              </a:rPr>
              <a:t>，一个xaml文件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只能有一个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一个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完整</a:t>
            </a:r>
            <a:r>
              <a:rPr sz="1600">
                <a:latin typeface="+mn-lt"/>
                <a:ea typeface="+mn-lt"/>
                <a:cs typeface="+mn-lt"/>
              </a:rPr>
              <a:t>的xaml文件，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必须具备 </a:t>
            </a: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以上</a:t>
            </a:r>
            <a:r>
              <a:rPr sz="1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两个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命名空间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，因为不可能不用到WPF和XAML类库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2、自定义类或程序集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映射语法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[:必选映射前缀]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="clr-namespace:[命名空间];assembly=[程序集名称]"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83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3065" y="638810"/>
            <a:ext cx="8572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  <a:cs typeface="+mn-lt"/>
              </a:rPr>
              <a:t>WPF模板其实都是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外观的表现形式</a:t>
            </a:r>
            <a:r>
              <a:rPr sz="1600">
                <a:latin typeface="+mn-lt"/>
                <a:ea typeface="+mn-lt"/>
                <a:cs typeface="+mn-lt"/>
              </a:rPr>
              <a:t>，不管是控件模板、数据模板还是面板模板，其都是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改变</a:t>
            </a:r>
            <a:r>
              <a:rPr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的表现形式</a:t>
            </a:r>
            <a:r>
              <a:rPr sz="1600">
                <a:latin typeface="+mn-lt"/>
                <a:ea typeface="+mn-lt"/>
                <a:cs typeface="+mn-lt"/>
              </a:rPr>
              <a:t>。只不过这三种控件的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作用点不一样</a:t>
            </a:r>
            <a:r>
              <a:rPr sz="1600">
                <a:latin typeface="+mn-lt"/>
                <a:ea typeface="+mn-lt"/>
                <a:cs typeface="+mn-lt"/>
              </a:rPr>
              <a:t>罢了。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sz="1600">
                <a:latin typeface="+mn-lt"/>
                <a:ea typeface="+mn-lt"/>
                <a:cs typeface="+mn-lt"/>
              </a:rPr>
              <a:t>：</a:t>
            </a:r>
            <a:r>
              <a:rPr sz="1600">
                <a:latin typeface="+mn-lt"/>
                <a:ea typeface="+mn-lt"/>
                <a:cs typeface="+mn-lt"/>
              </a:rPr>
              <a:t>针对于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</a:t>
            </a:r>
            <a:r>
              <a:rPr sz="1600">
                <a:latin typeface="+mn-lt"/>
                <a:ea typeface="+mn-lt"/>
                <a:cs typeface="+mn-lt"/>
              </a:rPr>
              <a:t>，修改它可以改变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控件本身表现</a:t>
            </a:r>
            <a:r>
              <a:rPr sz="1600">
                <a:latin typeface="+mn-lt"/>
                <a:ea typeface="+mn-lt"/>
                <a:cs typeface="+mn-lt"/>
              </a:rPr>
              <a:t>的样子；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sz="1600">
                <a:latin typeface="+mn-lt"/>
                <a:ea typeface="+mn-lt"/>
                <a:cs typeface="+mn-lt"/>
              </a:rPr>
              <a:t>针对控件的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</a:t>
            </a:r>
            <a:r>
              <a:rPr sz="1600">
                <a:latin typeface="+mn-lt"/>
                <a:ea typeface="+mn-lt"/>
                <a:cs typeface="+mn-lt"/>
              </a:rPr>
              <a:t>，修改它可以改变控件绑定的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数据表现</a:t>
            </a:r>
            <a:r>
              <a:rPr sz="1600">
                <a:latin typeface="+mn-lt"/>
                <a:ea typeface="+mn-lt"/>
                <a:cs typeface="+mn-lt"/>
              </a:rPr>
              <a:t>样子。既然是决定数据的表现，从而决定其一般应用于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数据绑定控件</a:t>
            </a:r>
            <a:r>
              <a:rPr sz="1600">
                <a:latin typeface="+mn-lt"/>
                <a:ea typeface="+mn-lt"/>
                <a:cs typeface="+mn-lt"/>
              </a:rPr>
              <a:t>，如ListBox、ListView等控件。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sz="1600">
                <a:latin typeface="+mn-lt"/>
                <a:ea typeface="+mn-lt"/>
                <a:cs typeface="+mn-lt"/>
              </a:rPr>
              <a:t>则针对于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sz="1600">
                <a:latin typeface="+mn-lt"/>
                <a:ea typeface="+mn-lt"/>
                <a:cs typeface="+mn-lt"/>
              </a:rPr>
              <a:t>，修改它可以影响控件的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布局方式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430" y="2946400"/>
            <a:ext cx="87522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要修改控件模板，则首先需要了解控件的组成。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Button由多个可视化元素组成——使按钮具有阴影背景特征的边框(由</a:t>
            </a:r>
            <a:r>
              <a:rPr lang="en-US" sz="1400">
                <a:latin typeface="+mn-lt"/>
                <a:ea typeface="+mn-lt"/>
                <a:cs typeface="+mn-lt"/>
                <a:sym typeface="+mn-ea"/>
              </a:rPr>
              <a:t>Border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类表示)、内部的容器(一个ContentPresenter对象)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存储按钮文本的文本块控件(由TextBlock表示)。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上面的可视化树和逻辑树结构并不是我凭空想象出来的，而是有事实依据的，我们可以通过VisualTreeHelper类和LogicTreeHelper类提供的方法来查看窗口的可视化树和逻辑树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1002665"/>
            <a:ext cx="87509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控件的组成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使按钮具有阴影背景特征的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边框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(由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ButtonChrome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内部的容器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ContentPresenter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endParaRPr lang="zh-CN"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表示)。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使用控件模板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非常简单：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1.</a:t>
            </a:r>
            <a:r>
              <a:rPr lang="zh-CN" altLang="en-US" sz="1600">
                <a:latin typeface="+mn-lt"/>
                <a:ea typeface="+mn-lt"/>
                <a:cs typeface="+mn-lt"/>
              </a:rPr>
              <a:t> 首先在资源集合中创建一个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，并指定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key</a:t>
            </a:r>
            <a:r>
              <a:rPr lang="zh-CN" altLang="en-US" sz="1600">
                <a:latin typeface="+mn-lt"/>
                <a:ea typeface="+mn-lt"/>
                <a:cs typeface="+mn-lt"/>
              </a:rPr>
              <a:t>标记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2.</a:t>
            </a:r>
            <a:r>
              <a:rPr lang="zh-CN" altLang="en-US" sz="1600">
                <a:latin typeface="+mn-lt"/>
                <a:ea typeface="+mn-lt"/>
                <a:cs typeface="+mn-lt"/>
              </a:rPr>
              <a:t> 然后赋值到控件的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属性中。</a:t>
            </a:r>
            <a:r>
              <a:rPr lang="zh-CN" altLang="en-US" sz="1400">
                <a:latin typeface="+mn-lt"/>
                <a:ea typeface="+mn-lt"/>
                <a:cs typeface="+mn-lt"/>
              </a:rPr>
              <a:t>　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265" y="3337560"/>
            <a:ext cx="2200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还可以直接在控件内部以标签的方式直接定义控件的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ControlTemplate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控件模板定义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072515"/>
            <a:ext cx="7581900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1200" y="638175"/>
            <a:ext cx="47739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以下定义一个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910965"/>
            <a:ext cx="3314700" cy="21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9245" y="3782695"/>
            <a:ext cx="27571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应用控件模板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7180" y="698500"/>
            <a:ext cx="8654415" cy="2538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外衣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，数据模板是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一段定义如何绑定数据对象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XAML标记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类型的控件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支持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属性支持数据模板。内容模板用于显示任何放在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属性中的内容。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列表控件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，即继承自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ItemsControl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类的控件，通过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属性支持数据模板。该模板用于显示由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提供集合中的每一项。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基于列表的模板实际上是以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模板为基础的，因为列表中的每一项由一个内容控件包装的。如ListBox控件的ListBoxItem元素是一个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ContentControl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数据模板定义与使用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798830"/>
            <a:ext cx="7038975" cy="243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397885"/>
            <a:ext cx="4438650" cy="247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015" y="3644900"/>
            <a:ext cx="8119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使用DataTemplate：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首先在资源集合中创建一个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，并设置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将key赋值到控件的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CellTemplate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属性上即可。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模板与数据模板：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1310" y="638175"/>
            <a:ext cx="85013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控件外观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ControlTemplate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，它们正是Control类的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两个属性的值。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一般来说，ControlTemplate内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ContentPresenter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1742440"/>
            <a:ext cx="4989830" cy="2665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698500"/>
            <a:ext cx="80581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用于指定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项的布局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ItemsControl 类型具有一个类型为ItemsPanelTemplate 的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每种ItemsControl都有其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默认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的ItemsPanelTemplate。对于 ListBox，默认值使用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VirtualizingStackPanel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MenuItem，默认值使用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WrapPanel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StatusBar，默认值使用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2636520"/>
            <a:ext cx="78943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与自定义数据模板和控件面板一样简单，一样只需要首先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定义一个面板模板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在资源集合中，然后将其Key指定给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模板定义与使用：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698500"/>
            <a:ext cx="437197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184400"/>
            <a:ext cx="3829050" cy="276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4316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HierarchicalDataTemplate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（分层数据模板）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支持HeaderedItemsControl的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数据模板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，就是用来定义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分层数据样式的模板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一般应用在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或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TreeViewItem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DataTemplate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ItemsSource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数据模板的绑定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ItemTemplate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以指示如何显示数据层次结构中的下一个级别中的项目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ItemContainerStyle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应用于每个子项的项容器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AlternationCount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交替项的子项目的容器的数量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(DateTemplate)DataType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DataTemplate 所针对的类型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2621915"/>
            <a:ext cx="7419975" cy="139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885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绑定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929005"/>
            <a:ext cx="7890510" cy="2660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REFSHAPE" val="377824796"/>
  <p:tag name="KSO_WM_UNIT_PLACING_PICTURE_USER_VIEWPORT" val="{&quot;height&quot;:3098,&quot;width&quot;:10065}"/>
</p:tagLst>
</file>

<file path=ppt/tags/tag2.xml><?xml version="1.0" encoding="utf-8"?>
<p:tagLst xmlns:p="http://schemas.openxmlformats.org/presentationml/2006/main">
  <p:tag name="KSO_WM_UNIT_PLACING_PICTURE_USER_VIEWPORT" val="{&quot;height&quot;:2370,&quot;width&quot;:6210}"/>
</p:tagLst>
</file>

<file path=ppt/tags/tag3.xml><?xml version="1.0" encoding="utf-8"?>
<p:tagLst xmlns:p="http://schemas.openxmlformats.org/presentationml/2006/main">
  <p:tag name="KSO_WM_UNIT_PLACING_PICTURE_USER_VIEWPORT" val="{&quot;height&quot;:3030,&quot;width&quot;:8040}"/>
</p:tagLst>
</file>

<file path=ppt/tags/tag4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5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6.xml><?xml version="1.0" encoding="utf-8"?>
<p:tagLst xmlns:p="http://schemas.openxmlformats.org/presentationml/2006/main">
  <p:tag name="KSO_WM_UNIT_PLACING_PICTURE_USER_VIEWPORT" val="{&quot;height&quot;:2340,&quot;width&quot;:11625}"/>
</p:tagLst>
</file>

<file path=ppt/tags/tag7.xml><?xml version="1.0" encoding="utf-8"?>
<p:tagLst xmlns:p="http://schemas.openxmlformats.org/presentationml/2006/main">
  <p:tag name="KSO_WM_UNIT_PLACING_PICTURE_USER_VIEWPORT" val="{&quot;height&quot;:2265,&quot;width&quot;:10740}"/>
</p:tagLst>
</file>

<file path=ppt/tags/tag8.xml><?xml version="1.0" encoding="utf-8"?>
<p:tagLst xmlns:p="http://schemas.openxmlformats.org/presentationml/2006/main">
  <p:tag name="KSO_WM_UNIT_PLACING_PICTURE_USER_VIEWPORT" val="{&quot;height&quot;:4575,&quot;width&quot;:8235}"/>
</p:tagLst>
</file>

<file path=ppt/tags/tag9.xml><?xml version="1.0" encoding="utf-8"?>
<p:tagLst xmlns:p="http://schemas.openxmlformats.org/presentationml/2006/main">
  <p:tag name="KSO_WM_UNIT_PLACING_PICTURE_USER_VIEWPORT" val="{&quot;height&quot;:4050,&quot;width&quot;:11940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33125</Words>
  <Application>WPS 演示</Application>
  <PresentationFormat>全屏显示(16:9)</PresentationFormat>
  <Paragraphs>1343</Paragraphs>
  <Slides>105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5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1309</cp:revision>
  <dcterms:created xsi:type="dcterms:W3CDTF">2014-02-20T03:23:00Z</dcterms:created>
  <dcterms:modified xsi:type="dcterms:W3CDTF">2022-02-11T15:09:26Z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